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78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h/5T/+P8zOHZSe42TVi5MN4BVQ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1620" orient="horz"/>
        <p:guide pos="287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5" name="Google Shape;127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3b140afa049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3b140afa04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g3b140afa049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3b140afa049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3b140afa04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g3b140afa049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3b12edd15e4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3b12edd15e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g3b12edd15e4_0_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3b140afa049_0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3b140afa04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g3b140afa049_0_1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b140afa049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b140afa049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g3b140afa049_0_1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3b12edd15e4_0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3b12edd15e4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g3b12edd15e4_0_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3b140afa049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3b140afa0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g3b140afa049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b140afa049_0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3b140afa04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g3b140afa049_0_1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3b12edd15e4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3b12edd15e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g3b12edd15e4_0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3b12edd15e4_0_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3b12edd15e4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g3b12edd15e4_0_1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b12edd15e4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3b12edd15e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g3b12edd15e4_0_1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3b12edd15e4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3b12edd15e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g3b12edd15e4_0_1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3b12edd15e4_0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3b12edd15e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g3b12edd15e4_0_1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b140afa049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b140afa04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g3b140afa049_0_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3b140afa049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3b140afa04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g3b140afa049_0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b12edd15e4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3b12edd15e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g3b12edd15e4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3b12edd15e4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3b12edd15e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g3b12edd15e4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b12edd15e4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b12edd15e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g3b12edd15e4_0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3b140afa049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3b140afa04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g3b140afa049_0_1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3b12edd15e4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3b12edd15e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g3b12edd15e4_0_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/Color Backgrounds">
  <p:cSld name="Title Slide w/Color Backgrounds"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>
            <p:ph type="ctrTitle"/>
          </p:nvPr>
        </p:nvSpPr>
        <p:spPr>
          <a:xfrm>
            <a:off x="459486" y="1028700"/>
            <a:ext cx="82266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b="1" i="0" sz="4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3"/>
          <p:cNvSpPr txBox="1"/>
          <p:nvPr>
            <p:ph idx="1" type="subTitle"/>
          </p:nvPr>
        </p:nvSpPr>
        <p:spPr>
          <a:xfrm>
            <a:off x="457732" y="2914651"/>
            <a:ext cx="82266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9pPr>
          </a:lstStyle>
          <a:p/>
        </p:txBody>
      </p:sp>
      <p:grpSp>
        <p:nvGrpSpPr>
          <p:cNvPr id="164" name="Google Shape;164;p33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165" name="Google Shape;165;p33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66" name="Google Shape;166;p33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67" name="Google Shape;167;p33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68" name="Google Shape;168;p33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9" name="Google Shape;169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0" name="Google Shape;170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71" name="Google Shape;171;p33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Google Shape;172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3" name="Google Shape;173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74" name="Google Shape;174;p33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5" name="Google Shape;175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6" name="Google Shape;176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77" name="Google Shape;177;p33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Google Shape;178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9" name="Google Shape;179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0" name="Google Shape;180;p33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1" name="Google Shape;181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2" name="Google Shape;182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3" name="Google Shape;183;p33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Google Shape;184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5" name="Google Shape;185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6" name="Google Shape;186;p33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Google Shape;187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8" name="Google Shape;188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9" name="Google Shape;189;p33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Google Shape;190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1" name="Google Shape;191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92" name="Google Shape;192;p33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Google Shape;193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" name="Google Shape;194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95" name="Google Shape;195;p33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Google Shape;196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" name="Google Shape;197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98" name="Google Shape;198;p33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Google Shape;199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" name="Google Shape;200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201" name="Google Shape;201;p33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202" name="Google Shape;202;p33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203" name="Google Shape;203;p33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4" name="Google Shape;204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5" name="Google Shape;205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06" name="Google Shape;206;p33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7" name="Google Shape;207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8" name="Google Shape;208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09" name="Google Shape;209;p33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0" name="Google Shape;210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1" name="Google Shape;211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12" name="Google Shape;212;p33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Google Shape;213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" name="Google Shape;214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15" name="Google Shape;215;p33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6" name="Google Shape;216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" name="Google Shape;217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18" name="Google Shape;218;p33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Google Shape;219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" name="Google Shape;220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21" name="Google Shape;221;p33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Google Shape;222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3" name="Google Shape;223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24" name="Google Shape;224;p33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Google Shape;225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6" name="Google Shape;226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27" name="Google Shape;227;p33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Google Shape;228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9" name="Google Shape;229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30" name="Google Shape;230;p33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1" name="Google Shape;231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2" name="Google Shape;232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33" name="Google Shape;233;p33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Google Shape;234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5" name="Google Shape;235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36" name="Google Shape;236;p33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37" name="Google Shape;237;p33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238" name="Google Shape;238;p33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239" name="Google Shape;239;p33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Google Shape;240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1" name="Google Shape;241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42" name="Google Shape;242;p33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3" name="Google Shape;243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4" name="Google Shape;244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45" name="Google Shape;245;p33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Google Shape;246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7" name="Google Shape;247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48" name="Google Shape;248;p33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9" name="Google Shape;249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0" name="Google Shape;250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51" name="Google Shape;251;p33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Google Shape;252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3" name="Google Shape;253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54" name="Google Shape;254;p33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5" name="Google Shape;255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6" name="Google Shape;256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57" name="Google Shape;257;p33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Google Shape;258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9" name="Google Shape;259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60" name="Google Shape;260;p33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Google Shape;261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2" name="Google Shape;262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63" name="Google Shape;263;p33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4" name="Google Shape;264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5" name="Google Shape;265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66" name="Google Shape;266;p33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Google Shape;267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8" name="Google Shape;268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69" name="Google Shape;269;p33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0" name="Google Shape;270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71" name="Google Shape;271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72" name="Google Shape;272;p33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73" name="Google Shape;273;p33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274" name="Google Shape;274;p33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33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276" name="Google Shape;276;p33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7" name="Google Shape;277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78" name="Google Shape;278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79" name="Google Shape;279;p33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0" name="Google Shape;280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81" name="Google Shape;281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82" name="Google Shape;282;p33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Google Shape;283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84" name="Google Shape;284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85" name="Google Shape;285;p33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6" name="Google Shape;286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87" name="Google Shape;287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88" name="Google Shape;288;p33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Google Shape;289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90" name="Google Shape;290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91" name="Google Shape;291;p33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Google Shape;292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93" name="Google Shape;293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94" name="Google Shape;294;p33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Google Shape;295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96" name="Google Shape;296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97" name="Google Shape;297;p33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Google Shape;298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99" name="Google Shape;299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00" name="Google Shape;300;p33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1" name="Google Shape;301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02" name="Google Shape;302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03" name="Google Shape;303;p33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Google Shape;304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05" name="Google Shape;305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06" name="Google Shape;306;p33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7" name="Google Shape;307;p33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08" name="Google Shape;308;p33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DOE_Office_Science_white.png" id="309" name="Google Shape;30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2769" y="304800"/>
            <a:ext cx="1327150" cy="44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10" name="Google Shape;3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20" y="304800"/>
            <a:ext cx="2400299" cy="6129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8210681" y="4770096"/>
            <a:ext cx="54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2"/>
          <p:cNvSpPr txBox="1"/>
          <p:nvPr>
            <p:ph idx="1" type="body"/>
          </p:nvPr>
        </p:nvSpPr>
        <p:spPr>
          <a:xfrm>
            <a:off x="459488" y="1371600"/>
            <a:ext cx="40386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indent="-3175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indent="-29845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indent="-2984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indent="-3175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795" name="Google Shape;795;p42"/>
          <p:cNvSpPr txBox="1"/>
          <p:nvPr>
            <p:ph idx="2" type="body"/>
          </p:nvPr>
        </p:nvSpPr>
        <p:spPr>
          <a:xfrm>
            <a:off x="4648200" y="1371600"/>
            <a:ext cx="40386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indent="-3175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indent="-29845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indent="-2984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indent="-3175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796" name="Google Shape;796;p42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7" name="Google Shape;797;p42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8" name="Google Shape;798;p42"/>
          <p:cNvSpPr txBox="1"/>
          <p:nvPr>
            <p:ph idx="3" type="subTitle"/>
          </p:nvPr>
        </p:nvSpPr>
        <p:spPr>
          <a:xfrm>
            <a:off x="459488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3"/>
          <p:cNvSpPr txBox="1"/>
          <p:nvPr>
            <p:ph idx="1" type="body"/>
          </p:nvPr>
        </p:nvSpPr>
        <p:spPr>
          <a:xfrm>
            <a:off x="459486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01" name="Google Shape;801;p43"/>
          <p:cNvSpPr txBox="1"/>
          <p:nvPr>
            <p:ph idx="2" type="body"/>
          </p:nvPr>
        </p:nvSpPr>
        <p:spPr>
          <a:xfrm>
            <a:off x="459486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indent="-3175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indent="-29845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indent="-2984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»"/>
              <a:defRPr sz="14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02" name="Google Shape;802;p43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03" name="Google Shape;803;p43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indent="-3175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indent="-29845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indent="-2984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»"/>
              <a:defRPr sz="14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04" name="Google Shape;804;p43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5" name="Google Shape;805;p43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6" name="Google Shape;806;p43"/>
          <p:cNvSpPr txBox="1"/>
          <p:nvPr>
            <p:ph idx="5" type="subTitle"/>
          </p:nvPr>
        </p:nvSpPr>
        <p:spPr>
          <a:xfrm>
            <a:off x="459488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ntent">
  <p:cSld name="3 Content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4"/>
          <p:cNvSpPr txBox="1"/>
          <p:nvPr>
            <p:ph idx="1" type="body"/>
          </p:nvPr>
        </p:nvSpPr>
        <p:spPr>
          <a:xfrm>
            <a:off x="459488" y="1371600"/>
            <a:ext cx="26349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09" name="Google Shape;809;p44"/>
          <p:cNvSpPr txBox="1"/>
          <p:nvPr>
            <p:ph idx="2" type="body"/>
          </p:nvPr>
        </p:nvSpPr>
        <p:spPr>
          <a:xfrm>
            <a:off x="3250264" y="1371600"/>
            <a:ext cx="26349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10" name="Google Shape;810;p44"/>
          <p:cNvSpPr txBox="1"/>
          <p:nvPr>
            <p:ph idx="3" type="body"/>
          </p:nvPr>
        </p:nvSpPr>
        <p:spPr>
          <a:xfrm>
            <a:off x="6049522" y="1371600"/>
            <a:ext cx="26349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cxnSp>
        <p:nvCxnSpPr>
          <p:cNvPr id="811" name="Google Shape;811;p44"/>
          <p:cNvCxnSpPr/>
          <p:nvPr/>
        </p:nvCxnSpPr>
        <p:spPr>
          <a:xfrm>
            <a:off x="457731" y="5154936"/>
            <a:ext cx="0" cy="9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12" name="Google Shape;812;p44"/>
          <p:cNvCxnSpPr/>
          <p:nvPr/>
        </p:nvCxnSpPr>
        <p:spPr>
          <a:xfrm>
            <a:off x="8684419" y="5154936"/>
            <a:ext cx="0" cy="9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813" name="Google Shape;813;p44"/>
          <p:cNvGrpSpPr/>
          <p:nvPr/>
        </p:nvGrpSpPr>
        <p:grpSpPr>
          <a:xfrm>
            <a:off x="7986158" y="5155247"/>
            <a:ext cx="152400" cy="91609"/>
            <a:chOff x="7983415" y="6582508"/>
            <a:chExt cx="152400" cy="486507"/>
          </a:xfrm>
        </p:grpSpPr>
        <p:cxnSp>
          <p:nvCxnSpPr>
            <p:cNvPr id="814" name="Google Shape;81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15" name="Google Shape;81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16" name="Google Shape;816;p44"/>
          <p:cNvGrpSpPr/>
          <p:nvPr/>
        </p:nvGrpSpPr>
        <p:grpSpPr>
          <a:xfrm>
            <a:off x="7287901" y="5155247"/>
            <a:ext cx="152400" cy="91609"/>
            <a:chOff x="7983415" y="6582508"/>
            <a:chExt cx="152400" cy="486507"/>
          </a:xfrm>
        </p:grpSpPr>
        <p:cxnSp>
          <p:nvCxnSpPr>
            <p:cNvPr id="817" name="Google Shape;81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18" name="Google Shape;81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19" name="Google Shape;819;p44"/>
          <p:cNvGrpSpPr/>
          <p:nvPr/>
        </p:nvGrpSpPr>
        <p:grpSpPr>
          <a:xfrm>
            <a:off x="6589644" y="5155247"/>
            <a:ext cx="152400" cy="91609"/>
            <a:chOff x="7983415" y="6582508"/>
            <a:chExt cx="152400" cy="486507"/>
          </a:xfrm>
        </p:grpSpPr>
        <p:cxnSp>
          <p:nvCxnSpPr>
            <p:cNvPr id="820" name="Google Shape;82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21" name="Google Shape;82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22" name="Google Shape;822;p44"/>
          <p:cNvGrpSpPr/>
          <p:nvPr/>
        </p:nvGrpSpPr>
        <p:grpSpPr>
          <a:xfrm>
            <a:off x="5891387" y="5155247"/>
            <a:ext cx="152400" cy="91609"/>
            <a:chOff x="7983415" y="6582508"/>
            <a:chExt cx="152400" cy="486507"/>
          </a:xfrm>
        </p:grpSpPr>
        <p:cxnSp>
          <p:nvCxnSpPr>
            <p:cNvPr id="823" name="Google Shape;82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24" name="Google Shape;82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25" name="Google Shape;825;p44"/>
          <p:cNvGrpSpPr/>
          <p:nvPr/>
        </p:nvGrpSpPr>
        <p:grpSpPr>
          <a:xfrm>
            <a:off x="5193129" y="5155247"/>
            <a:ext cx="152400" cy="91609"/>
            <a:chOff x="7983415" y="6582508"/>
            <a:chExt cx="152400" cy="486507"/>
          </a:xfrm>
        </p:grpSpPr>
        <p:cxnSp>
          <p:nvCxnSpPr>
            <p:cNvPr id="826" name="Google Shape;82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27" name="Google Shape;82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28" name="Google Shape;828;p44"/>
          <p:cNvGrpSpPr/>
          <p:nvPr/>
        </p:nvGrpSpPr>
        <p:grpSpPr>
          <a:xfrm>
            <a:off x="4494873" y="5155247"/>
            <a:ext cx="152400" cy="91609"/>
            <a:chOff x="7983415" y="6582508"/>
            <a:chExt cx="152400" cy="486507"/>
          </a:xfrm>
        </p:grpSpPr>
        <p:cxnSp>
          <p:nvCxnSpPr>
            <p:cNvPr id="829" name="Google Shape;82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30" name="Google Shape;83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31" name="Google Shape;831;p44"/>
          <p:cNvGrpSpPr/>
          <p:nvPr/>
        </p:nvGrpSpPr>
        <p:grpSpPr>
          <a:xfrm>
            <a:off x="3796616" y="5155247"/>
            <a:ext cx="152400" cy="91609"/>
            <a:chOff x="7983415" y="6582508"/>
            <a:chExt cx="152400" cy="486507"/>
          </a:xfrm>
        </p:grpSpPr>
        <p:cxnSp>
          <p:nvCxnSpPr>
            <p:cNvPr id="832" name="Google Shape;83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33" name="Google Shape;83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34" name="Google Shape;834;p44"/>
          <p:cNvGrpSpPr/>
          <p:nvPr/>
        </p:nvGrpSpPr>
        <p:grpSpPr>
          <a:xfrm>
            <a:off x="3098359" y="5155247"/>
            <a:ext cx="152400" cy="91609"/>
            <a:chOff x="7983415" y="6582508"/>
            <a:chExt cx="152400" cy="486507"/>
          </a:xfrm>
        </p:grpSpPr>
        <p:cxnSp>
          <p:nvCxnSpPr>
            <p:cNvPr id="835" name="Google Shape;83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36" name="Google Shape;83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37" name="Google Shape;837;p44"/>
          <p:cNvGrpSpPr/>
          <p:nvPr/>
        </p:nvGrpSpPr>
        <p:grpSpPr>
          <a:xfrm>
            <a:off x="2400102" y="5155247"/>
            <a:ext cx="152400" cy="91609"/>
            <a:chOff x="7983415" y="6582508"/>
            <a:chExt cx="152400" cy="486507"/>
          </a:xfrm>
        </p:grpSpPr>
        <p:cxnSp>
          <p:nvCxnSpPr>
            <p:cNvPr id="838" name="Google Shape;83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39" name="Google Shape;83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40" name="Google Shape;840;p44"/>
          <p:cNvGrpSpPr/>
          <p:nvPr/>
        </p:nvGrpSpPr>
        <p:grpSpPr>
          <a:xfrm>
            <a:off x="1701845" y="5155247"/>
            <a:ext cx="152400" cy="91609"/>
            <a:chOff x="7983415" y="6582508"/>
            <a:chExt cx="152400" cy="486507"/>
          </a:xfrm>
        </p:grpSpPr>
        <p:cxnSp>
          <p:nvCxnSpPr>
            <p:cNvPr id="841" name="Google Shape;84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42" name="Google Shape;84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43" name="Google Shape;843;p44"/>
          <p:cNvGrpSpPr/>
          <p:nvPr/>
        </p:nvGrpSpPr>
        <p:grpSpPr>
          <a:xfrm>
            <a:off x="1003587" y="5155247"/>
            <a:ext cx="152400" cy="91609"/>
            <a:chOff x="7983415" y="6582508"/>
            <a:chExt cx="152400" cy="486507"/>
          </a:xfrm>
        </p:grpSpPr>
        <p:cxnSp>
          <p:nvCxnSpPr>
            <p:cNvPr id="844" name="Google Shape;84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45" name="Google Shape;84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846" name="Google Shape;846;p44"/>
          <p:cNvCxnSpPr/>
          <p:nvPr/>
        </p:nvCxnSpPr>
        <p:spPr>
          <a:xfrm>
            <a:off x="-90259" y="279455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847" name="Google Shape;847;p44"/>
          <p:cNvGrpSpPr/>
          <p:nvPr/>
        </p:nvGrpSpPr>
        <p:grpSpPr>
          <a:xfrm rot="5400000">
            <a:off x="-147393" y="4440268"/>
            <a:ext cx="114300" cy="122113"/>
            <a:chOff x="7983415" y="6582508"/>
            <a:chExt cx="152400" cy="486507"/>
          </a:xfrm>
        </p:grpSpPr>
        <p:cxnSp>
          <p:nvCxnSpPr>
            <p:cNvPr id="848" name="Google Shape;84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49" name="Google Shape;84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50" name="Google Shape;850;p44"/>
          <p:cNvGrpSpPr/>
          <p:nvPr/>
        </p:nvGrpSpPr>
        <p:grpSpPr>
          <a:xfrm rot="5400000">
            <a:off x="-147393" y="4085037"/>
            <a:ext cx="114300" cy="122113"/>
            <a:chOff x="7983415" y="6582508"/>
            <a:chExt cx="152400" cy="486507"/>
          </a:xfrm>
        </p:grpSpPr>
        <p:cxnSp>
          <p:nvCxnSpPr>
            <p:cNvPr id="851" name="Google Shape;85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52" name="Google Shape;85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53" name="Google Shape;853;p44"/>
          <p:cNvGrpSpPr/>
          <p:nvPr/>
        </p:nvGrpSpPr>
        <p:grpSpPr>
          <a:xfrm rot="5400000">
            <a:off x="-147393" y="3729805"/>
            <a:ext cx="114300" cy="122113"/>
            <a:chOff x="7983415" y="6582508"/>
            <a:chExt cx="152400" cy="486507"/>
          </a:xfrm>
        </p:grpSpPr>
        <p:cxnSp>
          <p:nvCxnSpPr>
            <p:cNvPr id="854" name="Google Shape;85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55" name="Google Shape;85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56" name="Google Shape;856;p44"/>
          <p:cNvGrpSpPr/>
          <p:nvPr/>
        </p:nvGrpSpPr>
        <p:grpSpPr>
          <a:xfrm rot="5400000">
            <a:off x="-147393" y="3374574"/>
            <a:ext cx="114300" cy="122113"/>
            <a:chOff x="7983415" y="6582508"/>
            <a:chExt cx="152400" cy="486507"/>
          </a:xfrm>
        </p:grpSpPr>
        <p:cxnSp>
          <p:nvCxnSpPr>
            <p:cNvPr id="857" name="Google Shape;85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58" name="Google Shape;85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59" name="Google Shape;859;p44"/>
          <p:cNvGrpSpPr/>
          <p:nvPr/>
        </p:nvGrpSpPr>
        <p:grpSpPr>
          <a:xfrm rot="5400000">
            <a:off x="-147393" y="3019342"/>
            <a:ext cx="114300" cy="122113"/>
            <a:chOff x="7983415" y="6582508"/>
            <a:chExt cx="152400" cy="486507"/>
          </a:xfrm>
        </p:grpSpPr>
        <p:cxnSp>
          <p:nvCxnSpPr>
            <p:cNvPr id="860" name="Google Shape;86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61" name="Google Shape;86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62" name="Google Shape;862;p44"/>
          <p:cNvGrpSpPr/>
          <p:nvPr/>
        </p:nvGrpSpPr>
        <p:grpSpPr>
          <a:xfrm rot="5400000">
            <a:off x="-147393" y="2664111"/>
            <a:ext cx="114300" cy="122113"/>
            <a:chOff x="7983415" y="6582508"/>
            <a:chExt cx="152400" cy="486507"/>
          </a:xfrm>
        </p:grpSpPr>
        <p:cxnSp>
          <p:nvCxnSpPr>
            <p:cNvPr id="863" name="Google Shape;86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64" name="Google Shape;86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65" name="Google Shape;865;p44"/>
          <p:cNvGrpSpPr/>
          <p:nvPr/>
        </p:nvGrpSpPr>
        <p:grpSpPr>
          <a:xfrm rot="5400000">
            <a:off x="-147393" y="2308880"/>
            <a:ext cx="114300" cy="122113"/>
            <a:chOff x="7983415" y="6582508"/>
            <a:chExt cx="152400" cy="486507"/>
          </a:xfrm>
        </p:grpSpPr>
        <p:cxnSp>
          <p:nvCxnSpPr>
            <p:cNvPr id="866" name="Google Shape;86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67" name="Google Shape;86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68" name="Google Shape;868;p44"/>
          <p:cNvGrpSpPr/>
          <p:nvPr/>
        </p:nvGrpSpPr>
        <p:grpSpPr>
          <a:xfrm rot="5400000">
            <a:off x="-147393" y="1953648"/>
            <a:ext cx="114300" cy="122113"/>
            <a:chOff x="7983415" y="6582508"/>
            <a:chExt cx="152400" cy="486507"/>
          </a:xfrm>
        </p:grpSpPr>
        <p:cxnSp>
          <p:nvCxnSpPr>
            <p:cNvPr id="869" name="Google Shape;86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70" name="Google Shape;87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71" name="Google Shape;871;p44"/>
          <p:cNvGrpSpPr/>
          <p:nvPr/>
        </p:nvGrpSpPr>
        <p:grpSpPr>
          <a:xfrm rot="5400000">
            <a:off x="-147393" y="1598417"/>
            <a:ext cx="114300" cy="122113"/>
            <a:chOff x="7983415" y="6582508"/>
            <a:chExt cx="152400" cy="486507"/>
          </a:xfrm>
        </p:grpSpPr>
        <p:cxnSp>
          <p:nvCxnSpPr>
            <p:cNvPr id="872" name="Google Shape;87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73" name="Google Shape;87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74" name="Google Shape;874;p44"/>
          <p:cNvGrpSpPr/>
          <p:nvPr/>
        </p:nvGrpSpPr>
        <p:grpSpPr>
          <a:xfrm rot="5400000">
            <a:off x="-147393" y="1243185"/>
            <a:ext cx="114300" cy="122113"/>
            <a:chOff x="7983415" y="6582508"/>
            <a:chExt cx="152400" cy="486507"/>
          </a:xfrm>
        </p:grpSpPr>
        <p:cxnSp>
          <p:nvCxnSpPr>
            <p:cNvPr id="875" name="Google Shape;87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76" name="Google Shape;87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77" name="Google Shape;877;p44"/>
          <p:cNvGrpSpPr/>
          <p:nvPr/>
        </p:nvGrpSpPr>
        <p:grpSpPr>
          <a:xfrm rot="5400000">
            <a:off x="-147393" y="732742"/>
            <a:ext cx="114300" cy="122113"/>
            <a:chOff x="7983415" y="6582508"/>
            <a:chExt cx="152400" cy="486507"/>
          </a:xfrm>
        </p:grpSpPr>
        <p:cxnSp>
          <p:nvCxnSpPr>
            <p:cNvPr id="878" name="Google Shape;87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79" name="Google Shape;87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880" name="Google Shape;880;p44"/>
          <p:cNvCxnSpPr/>
          <p:nvPr/>
        </p:nvCxnSpPr>
        <p:spPr>
          <a:xfrm>
            <a:off x="-90259" y="4738359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81" name="Google Shape;881;p44"/>
          <p:cNvCxnSpPr/>
          <p:nvPr/>
        </p:nvCxnSpPr>
        <p:spPr>
          <a:xfrm>
            <a:off x="9227548" y="279455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882" name="Google Shape;882;p44"/>
          <p:cNvGrpSpPr/>
          <p:nvPr/>
        </p:nvGrpSpPr>
        <p:grpSpPr>
          <a:xfrm rot="5400000">
            <a:off x="9170415" y="4440268"/>
            <a:ext cx="114300" cy="122113"/>
            <a:chOff x="7983415" y="6582508"/>
            <a:chExt cx="152400" cy="486507"/>
          </a:xfrm>
        </p:grpSpPr>
        <p:cxnSp>
          <p:nvCxnSpPr>
            <p:cNvPr id="883" name="Google Shape;88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84" name="Google Shape;88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85" name="Google Shape;885;p44"/>
          <p:cNvGrpSpPr/>
          <p:nvPr/>
        </p:nvGrpSpPr>
        <p:grpSpPr>
          <a:xfrm rot="5400000">
            <a:off x="9170415" y="4085037"/>
            <a:ext cx="114300" cy="122113"/>
            <a:chOff x="7983415" y="6582508"/>
            <a:chExt cx="152400" cy="486507"/>
          </a:xfrm>
        </p:grpSpPr>
        <p:cxnSp>
          <p:nvCxnSpPr>
            <p:cNvPr id="886" name="Google Shape;88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87" name="Google Shape;88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88" name="Google Shape;888;p44"/>
          <p:cNvGrpSpPr/>
          <p:nvPr/>
        </p:nvGrpSpPr>
        <p:grpSpPr>
          <a:xfrm rot="5400000">
            <a:off x="9170415" y="3729805"/>
            <a:ext cx="114300" cy="122113"/>
            <a:chOff x="7983415" y="6582508"/>
            <a:chExt cx="152400" cy="486507"/>
          </a:xfrm>
        </p:grpSpPr>
        <p:cxnSp>
          <p:nvCxnSpPr>
            <p:cNvPr id="889" name="Google Shape;88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90" name="Google Shape;89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91" name="Google Shape;891;p44"/>
          <p:cNvGrpSpPr/>
          <p:nvPr/>
        </p:nvGrpSpPr>
        <p:grpSpPr>
          <a:xfrm rot="5400000">
            <a:off x="9170415" y="3374574"/>
            <a:ext cx="114300" cy="122113"/>
            <a:chOff x="7983415" y="6582508"/>
            <a:chExt cx="152400" cy="486507"/>
          </a:xfrm>
        </p:grpSpPr>
        <p:cxnSp>
          <p:nvCxnSpPr>
            <p:cNvPr id="892" name="Google Shape;89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93" name="Google Shape;89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94" name="Google Shape;894;p44"/>
          <p:cNvGrpSpPr/>
          <p:nvPr/>
        </p:nvGrpSpPr>
        <p:grpSpPr>
          <a:xfrm rot="5400000">
            <a:off x="9170415" y="3019342"/>
            <a:ext cx="114300" cy="122113"/>
            <a:chOff x="7983415" y="6582508"/>
            <a:chExt cx="152400" cy="486507"/>
          </a:xfrm>
        </p:grpSpPr>
        <p:cxnSp>
          <p:nvCxnSpPr>
            <p:cNvPr id="895" name="Google Shape;89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96" name="Google Shape;89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897" name="Google Shape;897;p44"/>
          <p:cNvGrpSpPr/>
          <p:nvPr/>
        </p:nvGrpSpPr>
        <p:grpSpPr>
          <a:xfrm rot="5400000">
            <a:off x="9170415" y="2664111"/>
            <a:ext cx="114300" cy="122113"/>
            <a:chOff x="7983415" y="6582508"/>
            <a:chExt cx="152400" cy="486507"/>
          </a:xfrm>
        </p:grpSpPr>
        <p:cxnSp>
          <p:nvCxnSpPr>
            <p:cNvPr id="898" name="Google Shape;89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899" name="Google Shape;89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00" name="Google Shape;900;p44"/>
          <p:cNvGrpSpPr/>
          <p:nvPr/>
        </p:nvGrpSpPr>
        <p:grpSpPr>
          <a:xfrm rot="5400000">
            <a:off x="9170415" y="2308880"/>
            <a:ext cx="114300" cy="122113"/>
            <a:chOff x="7983415" y="6582508"/>
            <a:chExt cx="152400" cy="486507"/>
          </a:xfrm>
        </p:grpSpPr>
        <p:cxnSp>
          <p:nvCxnSpPr>
            <p:cNvPr id="901" name="Google Shape;90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02" name="Google Shape;90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03" name="Google Shape;903;p44"/>
          <p:cNvGrpSpPr/>
          <p:nvPr/>
        </p:nvGrpSpPr>
        <p:grpSpPr>
          <a:xfrm rot="5400000">
            <a:off x="9170415" y="1953648"/>
            <a:ext cx="114300" cy="122113"/>
            <a:chOff x="7983415" y="6582508"/>
            <a:chExt cx="152400" cy="486507"/>
          </a:xfrm>
        </p:grpSpPr>
        <p:cxnSp>
          <p:nvCxnSpPr>
            <p:cNvPr id="904" name="Google Shape;90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05" name="Google Shape;90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06" name="Google Shape;906;p44"/>
          <p:cNvGrpSpPr/>
          <p:nvPr/>
        </p:nvGrpSpPr>
        <p:grpSpPr>
          <a:xfrm rot="5400000">
            <a:off x="9170415" y="1598417"/>
            <a:ext cx="114300" cy="122113"/>
            <a:chOff x="7983415" y="6582508"/>
            <a:chExt cx="152400" cy="486507"/>
          </a:xfrm>
        </p:grpSpPr>
        <p:cxnSp>
          <p:nvCxnSpPr>
            <p:cNvPr id="907" name="Google Shape;90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08" name="Google Shape;90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09" name="Google Shape;909;p44"/>
          <p:cNvGrpSpPr/>
          <p:nvPr/>
        </p:nvGrpSpPr>
        <p:grpSpPr>
          <a:xfrm rot="5400000">
            <a:off x="9170415" y="1243185"/>
            <a:ext cx="114300" cy="122113"/>
            <a:chOff x="7983415" y="6582508"/>
            <a:chExt cx="152400" cy="486507"/>
          </a:xfrm>
        </p:grpSpPr>
        <p:cxnSp>
          <p:nvCxnSpPr>
            <p:cNvPr id="910" name="Google Shape;91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11" name="Google Shape;91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12" name="Google Shape;912;p44"/>
          <p:cNvGrpSpPr/>
          <p:nvPr/>
        </p:nvGrpSpPr>
        <p:grpSpPr>
          <a:xfrm rot="5400000">
            <a:off x="9170415" y="732742"/>
            <a:ext cx="114300" cy="122113"/>
            <a:chOff x="7983415" y="6582508"/>
            <a:chExt cx="152400" cy="486507"/>
          </a:xfrm>
        </p:grpSpPr>
        <p:cxnSp>
          <p:nvCxnSpPr>
            <p:cNvPr id="913" name="Google Shape;91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14" name="Google Shape;91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915" name="Google Shape;915;p44"/>
          <p:cNvCxnSpPr/>
          <p:nvPr/>
        </p:nvCxnSpPr>
        <p:spPr>
          <a:xfrm>
            <a:off x="9227548" y="4738359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16" name="Google Shape;916;p44"/>
          <p:cNvCxnSpPr/>
          <p:nvPr/>
        </p:nvCxnSpPr>
        <p:spPr>
          <a:xfrm>
            <a:off x="457731" y="-105874"/>
            <a:ext cx="0" cy="9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17" name="Google Shape;917;p44"/>
          <p:cNvCxnSpPr/>
          <p:nvPr/>
        </p:nvCxnSpPr>
        <p:spPr>
          <a:xfrm>
            <a:off x="8684419" y="-105874"/>
            <a:ext cx="0" cy="9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918" name="Google Shape;918;p44"/>
          <p:cNvGrpSpPr/>
          <p:nvPr/>
        </p:nvGrpSpPr>
        <p:grpSpPr>
          <a:xfrm>
            <a:off x="7986158" y="-105562"/>
            <a:ext cx="152400" cy="91609"/>
            <a:chOff x="7983415" y="6582508"/>
            <a:chExt cx="152400" cy="486507"/>
          </a:xfrm>
        </p:grpSpPr>
        <p:cxnSp>
          <p:nvCxnSpPr>
            <p:cNvPr id="919" name="Google Shape;91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20" name="Google Shape;92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21" name="Google Shape;921;p44"/>
          <p:cNvGrpSpPr/>
          <p:nvPr/>
        </p:nvGrpSpPr>
        <p:grpSpPr>
          <a:xfrm>
            <a:off x="7287901" y="-105562"/>
            <a:ext cx="152400" cy="91609"/>
            <a:chOff x="7983415" y="6582508"/>
            <a:chExt cx="152400" cy="486507"/>
          </a:xfrm>
        </p:grpSpPr>
        <p:cxnSp>
          <p:nvCxnSpPr>
            <p:cNvPr id="922" name="Google Shape;92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23" name="Google Shape;92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24" name="Google Shape;924;p44"/>
          <p:cNvGrpSpPr/>
          <p:nvPr/>
        </p:nvGrpSpPr>
        <p:grpSpPr>
          <a:xfrm>
            <a:off x="6589644" y="-105562"/>
            <a:ext cx="152400" cy="91609"/>
            <a:chOff x="7983415" y="6582508"/>
            <a:chExt cx="152400" cy="486507"/>
          </a:xfrm>
        </p:grpSpPr>
        <p:cxnSp>
          <p:nvCxnSpPr>
            <p:cNvPr id="925" name="Google Shape;92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26" name="Google Shape;92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27" name="Google Shape;927;p44"/>
          <p:cNvGrpSpPr/>
          <p:nvPr/>
        </p:nvGrpSpPr>
        <p:grpSpPr>
          <a:xfrm>
            <a:off x="5891387" y="-105562"/>
            <a:ext cx="152400" cy="91609"/>
            <a:chOff x="7983415" y="6582508"/>
            <a:chExt cx="152400" cy="486507"/>
          </a:xfrm>
        </p:grpSpPr>
        <p:cxnSp>
          <p:nvCxnSpPr>
            <p:cNvPr id="928" name="Google Shape;92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29" name="Google Shape;92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30" name="Google Shape;930;p44"/>
          <p:cNvGrpSpPr/>
          <p:nvPr/>
        </p:nvGrpSpPr>
        <p:grpSpPr>
          <a:xfrm>
            <a:off x="5193129" y="-105562"/>
            <a:ext cx="152400" cy="91609"/>
            <a:chOff x="7983415" y="6582508"/>
            <a:chExt cx="152400" cy="486507"/>
          </a:xfrm>
        </p:grpSpPr>
        <p:cxnSp>
          <p:nvCxnSpPr>
            <p:cNvPr id="931" name="Google Shape;93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32" name="Google Shape;93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33" name="Google Shape;933;p44"/>
          <p:cNvGrpSpPr/>
          <p:nvPr/>
        </p:nvGrpSpPr>
        <p:grpSpPr>
          <a:xfrm>
            <a:off x="4494873" y="-105562"/>
            <a:ext cx="152400" cy="91609"/>
            <a:chOff x="7983415" y="6582508"/>
            <a:chExt cx="152400" cy="486507"/>
          </a:xfrm>
        </p:grpSpPr>
        <p:cxnSp>
          <p:nvCxnSpPr>
            <p:cNvPr id="934" name="Google Shape;93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35" name="Google Shape;93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36" name="Google Shape;936;p44"/>
          <p:cNvGrpSpPr/>
          <p:nvPr/>
        </p:nvGrpSpPr>
        <p:grpSpPr>
          <a:xfrm>
            <a:off x="3796616" y="-105562"/>
            <a:ext cx="152400" cy="91609"/>
            <a:chOff x="7983415" y="6582508"/>
            <a:chExt cx="152400" cy="486507"/>
          </a:xfrm>
        </p:grpSpPr>
        <p:cxnSp>
          <p:nvCxnSpPr>
            <p:cNvPr id="937" name="Google Shape;93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38" name="Google Shape;93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39" name="Google Shape;939;p44"/>
          <p:cNvGrpSpPr/>
          <p:nvPr/>
        </p:nvGrpSpPr>
        <p:grpSpPr>
          <a:xfrm>
            <a:off x="3098359" y="-105562"/>
            <a:ext cx="152400" cy="91609"/>
            <a:chOff x="7983415" y="6582508"/>
            <a:chExt cx="152400" cy="486507"/>
          </a:xfrm>
        </p:grpSpPr>
        <p:cxnSp>
          <p:nvCxnSpPr>
            <p:cNvPr id="940" name="Google Shape;94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41" name="Google Shape;94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42" name="Google Shape;942;p44"/>
          <p:cNvGrpSpPr/>
          <p:nvPr/>
        </p:nvGrpSpPr>
        <p:grpSpPr>
          <a:xfrm>
            <a:off x="2400102" y="-105562"/>
            <a:ext cx="152400" cy="91609"/>
            <a:chOff x="7983415" y="6582508"/>
            <a:chExt cx="152400" cy="486507"/>
          </a:xfrm>
        </p:grpSpPr>
        <p:cxnSp>
          <p:nvCxnSpPr>
            <p:cNvPr id="943" name="Google Shape;94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44" name="Google Shape;94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45" name="Google Shape;945;p44"/>
          <p:cNvGrpSpPr/>
          <p:nvPr/>
        </p:nvGrpSpPr>
        <p:grpSpPr>
          <a:xfrm>
            <a:off x="1701845" y="-105562"/>
            <a:ext cx="152400" cy="91609"/>
            <a:chOff x="7983415" y="6582508"/>
            <a:chExt cx="152400" cy="486507"/>
          </a:xfrm>
        </p:grpSpPr>
        <p:cxnSp>
          <p:nvCxnSpPr>
            <p:cNvPr id="946" name="Google Shape;94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47" name="Google Shape;94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948" name="Google Shape;948;p44"/>
          <p:cNvGrpSpPr/>
          <p:nvPr/>
        </p:nvGrpSpPr>
        <p:grpSpPr>
          <a:xfrm>
            <a:off x="1003587" y="-105562"/>
            <a:ext cx="152400" cy="91609"/>
            <a:chOff x="7983415" y="6582508"/>
            <a:chExt cx="152400" cy="486507"/>
          </a:xfrm>
        </p:grpSpPr>
        <p:cxnSp>
          <p:nvCxnSpPr>
            <p:cNvPr id="949" name="Google Shape;94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950" name="Google Shape;95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951" name="Google Shape;951;p44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2" name="Google Shape;952;p44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3" name="Google Shape;953;p44"/>
          <p:cNvSpPr txBox="1"/>
          <p:nvPr>
            <p:ph idx="4" type="subTitle"/>
          </p:nvPr>
        </p:nvSpPr>
        <p:spPr>
          <a:xfrm>
            <a:off x="459488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">
  <p:cSld name="4 Content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5"/>
          <p:cNvSpPr txBox="1"/>
          <p:nvPr>
            <p:ph idx="1" type="body"/>
          </p:nvPr>
        </p:nvSpPr>
        <p:spPr>
          <a:xfrm>
            <a:off x="459486" y="1371600"/>
            <a:ext cx="19425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956" name="Google Shape;956;p45"/>
          <p:cNvSpPr txBox="1"/>
          <p:nvPr>
            <p:ph idx="2" type="body"/>
          </p:nvPr>
        </p:nvSpPr>
        <p:spPr>
          <a:xfrm>
            <a:off x="2536179" y="1371600"/>
            <a:ext cx="19425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957" name="Google Shape;957;p45"/>
          <p:cNvSpPr txBox="1"/>
          <p:nvPr>
            <p:ph idx="3" type="body"/>
          </p:nvPr>
        </p:nvSpPr>
        <p:spPr>
          <a:xfrm>
            <a:off x="4640304" y="1371600"/>
            <a:ext cx="19425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958" name="Google Shape;958;p45"/>
          <p:cNvSpPr txBox="1"/>
          <p:nvPr>
            <p:ph idx="4" type="body"/>
          </p:nvPr>
        </p:nvSpPr>
        <p:spPr>
          <a:xfrm>
            <a:off x="6744429" y="1371600"/>
            <a:ext cx="19425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grpSp>
        <p:nvGrpSpPr>
          <p:cNvPr id="959" name="Google Shape;959;p45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960" name="Google Shape;960;p45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961" name="Google Shape;961;p4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2" name="Google Shape;962;p4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963" name="Google Shape;963;p4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4" name="Google Shape;964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65" name="Google Shape;965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66" name="Google Shape;966;p4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7" name="Google Shape;967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68" name="Google Shape;968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69" name="Google Shape;969;p4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0" name="Google Shape;970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71" name="Google Shape;971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72" name="Google Shape;972;p4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3" name="Google Shape;973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74" name="Google Shape;974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75" name="Google Shape;975;p4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6" name="Google Shape;976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77" name="Google Shape;977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78" name="Google Shape;978;p4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9" name="Google Shape;979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80" name="Google Shape;980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81" name="Google Shape;981;p4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2" name="Google Shape;982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83" name="Google Shape;983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84" name="Google Shape;984;p4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5" name="Google Shape;985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86" name="Google Shape;986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87" name="Google Shape;987;p4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8" name="Google Shape;988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89" name="Google Shape;989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90" name="Google Shape;990;p4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1" name="Google Shape;991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92" name="Google Shape;992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93" name="Google Shape;993;p4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4" name="Google Shape;994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95" name="Google Shape;995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996" name="Google Shape;996;p45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997" name="Google Shape;997;p4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998" name="Google Shape;998;p4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9" name="Google Shape;999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00" name="Google Shape;1000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01" name="Google Shape;1001;p4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2" name="Google Shape;1002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03" name="Google Shape;1003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04" name="Google Shape;1004;p4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5" name="Google Shape;1005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06" name="Google Shape;1006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07" name="Google Shape;1007;p4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8" name="Google Shape;1008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09" name="Google Shape;1009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10" name="Google Shape;1010;p4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1" name="Google Shape;1011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12" name="Google Shape;1012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13" name="Google Shape;1013;p4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4" name="Google Shape;1014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15" name="Google Shape;1015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16" name="Google Shape;1016;p4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7" name="Google Shape;1017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18" name="Google Shape;1018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19" name="Google Shape;1019;p4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0" name="Google Shape;1020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21" name="Google Shape;1021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22" name="Google Shape;1022;p4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3" name="Google Shape;1023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24" name="Google Shape;1024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25" name="Google Shape;1025;p4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6" name="Google Shape;1026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27" name="Google Shape;1027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28" name="Google Shape;1028;p4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9" name="Google Shape;1029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30" name="Google Shape;1030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031" name="Google Shape;1031;p4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032" name="Google Shape;1032;p45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033" name="Google Shape;1033;p4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034" name="Google Shape;1034;p4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5" name="Google Shape;1035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36" name="Google Shape;1036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37" name="Google Shape;1037;p4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8" name="Google Shape;1038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39" name="Google Shape;1039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40" name="Google Shape;1040;p4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1" name="Google Shape;1041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42" name="Google Shape;1042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43" name="Google Shape;1043;p4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4" name="Google Shape;1044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45" name="Google Shape;1045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46" name="Google Shape;1046;p4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7" name="Google Shape;1047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48" name="Google Shape;1048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49" name="Google Shape;1049;p4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0" name="Google Shape;1050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51" name="Google Shape;1051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52" name="Google Shape;1052;p4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3" name="Google Shape;1053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54" name="Google Shape;1054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55" name="Google Shape;1055;p4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6" name="Google Shape;1056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57" name="Google Shape;1057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58" name="Google Shape;1058;p4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9" name="Google Shape;1059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60" name="Google Shape;1060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61" name="Google Shape;1061;p4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2" name="Google Shape;1062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63" name="Google Shape;1063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64" name="Google Shape;1064;p4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5" name="Google Shape;1065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66" name="Google Shape;1066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067" name="Google Shape;1067;p4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068" name="Google Shape;1068;p45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069" name="Google Shape;1069;p4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70" name="Google Shape;1070;p4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071" name="Google Shape;1071;p4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72" name="Google Shape;1072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73" name="Google Shape;1073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74" name="Google Shape;1074;p4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75" name="Google Shape;1075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76" name="Google Shape;1076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77" name="Google Shape;1077;p4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78" name="Google Shape;1078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79" name="Google Shape;1079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80" name="Google Shape;1080;p4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1" name="Google Shape;1081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82" name="Google Shape;1082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83" name="Google Shape;1083;p4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4" name="Google Shape;1084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85" name="Google Shape;1085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86" name="Google Shape;1086;p4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7" name="Google Shape;1087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88" name="Google Shape;1088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89" name="Google Shape;1089;p4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0" name="Google Shape;1090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91" name="Google Shape;1091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92" name="Google Shape;1092;p4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3" name="Google Shape;1093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94" name="Google Shape;1094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95" name="Google Shape;1095;p4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6" name="Google Shape;1096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97" name="Google Shape;1097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98" name="Google Shape;1098;p4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9" name="Google Shape;1099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00" name="Google Shape;1100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01" name="Google Shape;1101;p4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2" name="Google Shape;1102;p4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03" name="Google Shape;1103;p4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1104" name="Google Shape;1104;p45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5" name="Google Shape;1105;p45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6" name="Google Shape;1106;p45"/>
          <p:cNvSpPr txBox="1"/>
          <p:nvPr>
            <p:ph idx="5" type="subTitle"/>
          </p:nvPr>
        </p:nvSpPr>
        <p:spPr>
          <a:xfrm>
            <a:off x="459486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ntent">
  <p:cSld name="5 Content"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46"/>
          <p:cNvSpPr txBox="1"/>
          <p:nvPr>
            <p:ph idx="1" type="body"/>
          </p:nvPr>
        </p:nvSpPr>
        <p:spPr>
          <a:xfrm>
            <a:off x="459486" y="1371600"/>
            <a:ext cx="1523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109" name="Google Shape;1109;p46"/>
          <p:cNvSpPr txBox="1"/>
          <p:nvPr>
            <p:ph idx="2" type="body"/>
          </p:nvPr>
        </p:nvSpPr>
        <p:spPr>
          <a:xfrm>
            <a:off x="2114291" y="1371600"/>
            <a:ext cx="15234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110" name="Google Shape;1110;p46"/>
          <p:cNvSpPr txBox="1"/>
          <p:nvPr>
            <p:ph idx="3" type="body"/>
          </p:nvPr>
        </p:nvSpPr>
        <p:spPr>
          <a:xfrm>
            <a:off x="3796528" y="1371600"/>
            <a:ext cx="15234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111" name="Google Shape;1111;p46"/>
          <p:cNvSpPr txBox="1"/>
          <p:nvPr>
            <p:ph idx="4" type="body"/>
          </p:nvPr>
        </p:nvSpPr>
        <p:spPr>
          <a:xfrm>
            <a:off x="5478766" y="1371600"/>
            <a:ext cx="15234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112" name="Google Shape;1112;p46"/>
          <p:cNvSpPr txBox="1"/>
          <p:nvPr>
            <p:ph idx="5" type="body"/>
          </p:nvPr>
        </p:nvSpPr>
        <p:spPr>
          <a:xfrm>
            <a:off x="7161002" y="1371600"/>
            <a:ext cx="15234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indent="-304800" lvl="5" marL="27432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grpSp>
        <p:nvGrpSpPr>
          <p:cNvPr id="1113" name="Google Shape;1113;p46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1114" name="Google Shape;1114;p46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15" name="Google Shape;1115;p4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16" name="Google Shape;1116;p4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117" name="Google Shape;1117;p4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8" name="Google Shape;1118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19" name="Google Shape;1119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20" name="Google Shape;1120;p4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1" name="Google Shape;1121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22" name="Google Shape;1122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23" name="Google Shape;1123;p4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4" name="Google Shape;1124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25" name="Google Shape;1125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26" name="Google Shape;1126;p4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7" name="Google Shape;1127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28" name="Google Shape;1128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29" name="Google Shape;1129;p4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0" name="Google Shape;1130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1" name="Google Shape;1131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32" name="Google Shape;1132;p4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3" name="Google Shape;1133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4" name="Google Shape;1134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35" name="Google Shape;1135;p4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6" name="Google Shape;1136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7" name="Google Shape;1137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38" name="Google Shape;1138;p4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9" name="Google Shape;1139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0" name="Google Shape;1140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41" name="Google Shape;1141;p4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2" name="Google Shape;1142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3" name="Google Shape;1143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44" name="Google Shape;1144;p4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5" name="Google Shape;1145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6" name="Google Shape;1146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47" name="Google Shape;1147;p4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8" name="Google Shape;1148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9" name="Google Shape;1149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1150" name="Google Shape;1150;p46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151" name="Google Shape;1151;p4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152" name="Google Shape;1152;p4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3" name="Google Shape;1153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54" name="Google Shape;1154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55" name="Google Shape;1155;p4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6" name="Google Shape;1156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57" name="Google Shape;1157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58" name="Google Shape;1158;p4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9" name="Google Shape;1159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0" name="Google Shape;1160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61" name="Google Shape;1161;p4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2" name="Google Shape;1162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3" name="Google Shape;1163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64" name="Google Shape;1164;p4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5" name="Google Shape;1165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6" name="Google Shape;1166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67" name="Google Shape;1167;p4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8" name="Google Shape;1168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9" name="Google Shape;1169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70" name="Google Shape;1170;p4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1" name="Google Shape;1171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2" name="Google Shape;1172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73" name="Google Shape;1173;p4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4" name="Google Shape;1174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5" name="Google Shape;1175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76" name="Google Shape;1176;p4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7" name="Google Shape;1177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8" name="Google Shape;1178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79" name="Google Shape;1179;p4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0" name="Google Shape;1180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81" name="Google Shape;1181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82" name="Google Shape;1182;p4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3" name="Google Shape;1183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84" name="Google Shape;1184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185" name="Google Shape;1185;p4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186" name="Google Shape;1186;p46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187" name="Google Shape;1187;p4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188" name="Google Shape;1188;p4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9" name="Google Shape;1189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0" name="Google Shape;1190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91" name="Google Shape;1191;p4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2" name="Google Shape;1192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3" name="Google Shape;1193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94" name="Google Shape;1194;p4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5" name="Google Shape;1195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6" name="Google Shape;1196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97" name="Google Shape;1197;p4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8" name="Google Shape;1198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9" name="Google Shape;1199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00" name="Google Shape;1200;p4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1" name="Google Shape;1201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2" name="Google Shape;1202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03" name="Google Shape;1203;p4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4" name="Google Shape;1204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5" name="Google Shape;1205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06" name="Google Shape;1206;p4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7" name="Google Shape;1207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8" name="Google Shape;1208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09" name="Google Shape;1209;p4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0" name="Google Shape;1210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11" name="Google Shape;1211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12" name="Google Shape;1212;p4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3" name="Google Shape;1213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14" name="Google Shape;1214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15" name="Google Shape;1215;p4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6" name="Google Shape;1216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17" name="Google Shape;1217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18" name="Google Shape;1218;p4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9" name="Google Shape;1219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20" name="Google Shape;1220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221" name="Google Shape;1221;p4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22" name="Google Shape;1222;p46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3" name="Google Shape;1223;p4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4" name="Google Shape;1224;p4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225" name="Google Shape;1225;p4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26" name="Google Shape;1226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27" name="Google Shape;1227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28" name="Google Shape;1228;p4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29" name="Google Shape;1229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0" name="Google Shape;1230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31" name="Google Shape;1231;p4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2" name="Google Shape;1232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3" name="Google Shape;1233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34" name="Google Shape;1234;p4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5" name="Google Shape;1235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6" name="Google Shape;1236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37" name="Google Shape;1237;p4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8" name="Google Shape;1238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9" name="Google Shape;1239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40" name="Google Shape;1240;p4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1" name="Google Shape;1241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42" name="Google Shape;1242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43" name="Google Shape;1243;p4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4" name="Google Shape;1244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45" name="Google Shape;1245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46" name="Google Shape;1246;p4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7" name="Google Shape;1247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48" name="Google Shape;1248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49" name="Google Shape;1249;p4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0" name="Google Shape;1250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51" name="Google Shape;1251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52" name="Google Shape;1252;p4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3" name="Google Shape;1253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54" name="Google Shape;1254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55" name="Google Shape;1255;p4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6" name="Google Shape;1256;p4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57" name="Google Shape;1257;p4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1258" name="Google Shape;1258;p46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9" name="Google Shape;1259;p46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0" name="Google Shape;1260;p46"/>
          <p:cNvSpPr txBox="1"/>
          <p:nvPr>
            <p:ph idx="6" type="subTitle"/>
          </p:nvPr>
        </p:nvSpPr>
        <p:spPr>
          <a:xfrm>
            <a:off x="459486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7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Left" type="objTx">
  <p:cSld name="OBJECT_WITH_CAPTION_TEXT"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48"/>
          <p:cNvSpPr txBox="1"/>
          <p:nvPr>
            <p:ph type="title"/>
          </p:nvPr>
        </p:nvSpPr>
        <p:spPr>
          <a:xfrm>
            <a:off x="459486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5" name="Google Shape;1265;p48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1pPr>
            <a:lvl2pPr indent="-32385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 sz="1500"/>
            </a:lvl3pPr>
            <a:lvl4pPr indent="-3111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 sz="15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66" name="Google Shape;1266;p48"/>
          <p:cNvSpPr txBox="1"/>
          <p:nvPr>
            <p:ph idx="2" type="body"/>
          </p:nvPr>
        </p:nvSpPr>
        <p:spPr>
          <a:xfrm>
            <a:off x="459486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267" name="Google Shape;1267;p48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Right">
  <p:cSld name="Content with Caption Right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49"/>
          <p:cNvSpPr txBox="1"/>
          <p:nvPr>
            <p:ph idx="1" type="body"/>
          </p:nvPr>
        </p:nvSpPr>
        <p:spPr>
          <a:xfrm>
            <a:off x="459486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1pPr>
            <a:lvl2pPr indent="-32385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 sz="1500"/>
            </a:lvl3pPr>
            <a:lvl4pPr indent="-3111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70" name="Google Shape;1270;p49"/>
          <p:cNvSpPr txBox="1"/>
          <p:nvPr>
            <p:ph idx="2" type="body"/>
          </p:nvPr>
        </p:nvSpPr>
        <p:spPr>
          <a:xfrm>
            <a:off x="5681162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271" name="Google Shape;1271;p49"/>
          <p:cNvSpPr txBox="1"/>
          <p:nvPr>
            <p:ph type="title"/>
          </p:nvPr>
        </p:nvSpPr>
        <p:spPr>
          <a:xfrm>
            <a:off x="567196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2" name="Google Shape;1272;p4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/Dark Background">
  <p:cSld name="Title Slide w/Dark Background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>
            <p:ph type="ctrTitle"/>
          </p:nvPr>
        </p:nvSpPr>
        <p:spPr>
          <a:xfrm>
            <a:off x="458657" y="850949"/>
            <a:ext cx="8226600" cy="18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b="1" i="0" sz="4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4" name="Google Shape;314;p34"/>
          <p:cNvSpPr txBox="1"/>
          <p:nvPr>
            <p:ph idx="1" type="subTitle"/>
          </p:nvPr>
        </p:nvSpPr>
        <p:spPr>
          <a:xfrm>
            <a:off x="457732" y="2914651"/>
            <a:ext cx="82266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9pPr>
          </a:lstStyle>
          <a:p/>
        </p:txBody>
      </p:sp>
      <p:grpSp>
        <p:nvGrpSpPr>
          <p:cNvPr id="315" name="Google Shape;315;p34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316" name="Google Shape;316;p34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317" name="Google Shape;317;p3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18" name="Google Shape;318;p3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319" name="Google Shape;319;p3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Google Shape;32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21" name="Google Shape;32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22" name="Google Shape;322;p3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3" name="Google Shape;32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24" name="Google Shape;32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25" name="Google Shape;325;p3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6" name="Google Shape;32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27" name="Google Shape;32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28" name="Google Shape;328;p3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9" name="Google Shape;32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0" name="Google Shape;33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31" name="Google Shape;331;p3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2" name="Google Shape;33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" name="Google Shape;33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34" name="Google Shape;334;p3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5" name="Google Shape;33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" name="Google Shape;33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37" name="Google Shape;337;p3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8" name="Google Shape;33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9" name="Google Shape;33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40" name="Google Shape;340;p3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1" name="Google Shape;34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42" name="Google Shape;34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43" name="Google Shape;343;p3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4" name="Google Shape;34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45" name="Google Shape;34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46" name="Google Shape;346;p3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7" name="Google Shape;34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48" name="Google Shape;34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49" name="Google Shape;349;p3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0" name="Google Shape;35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51" name="Google Shape;35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352" name="Google Shape;352;p34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353" name="Google Shape;353;p3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354" name="Google Shape;354;p3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55" name="Google Shape;35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56" name="Google Shape;35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57" name="Google Shape;357;p3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58" name="Google Shape;35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59" name="Google Shape;35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60" name="Google Shape;360;p3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1" name="Google Shape;36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62" name="Google Shape;36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63" name="Google Shape;363;p3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4" name="Google Shape;36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65" name="Google Shape;36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66" name="Google Shape;366;p3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7" name="Google Shape;36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68" name="Google Shape;36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0" name="Google Shape;37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1" name="Google Shape;37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72" name="Google Shape;372;p3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3" name="Google Shape;37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4" name="Google Shape;37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75" name="Google Shape;375;p3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6" name="Google Shape;37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7" name="Google Shape;37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78" name="Google Shape;378;p3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9" name="Google Shape;37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0" name="Google Shape;38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81" name="Google Shape;381;p3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82" name="Google Shape;38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3" name="Google Shape;38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84" name="Google Shape;384;p3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85" name="Google Shape;38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6" name="Google Shape;38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387" name="Google Shape;387;p3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388" name="Google Shape;388;p34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389" name="Google Shape;389;p3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390" name="Google Shape;390;p3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1" name="Google Shape;39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2" name="Google Shape;39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93" name="Google Shape;393;p3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4" name="Google Shape;39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5" name="Google Shape;39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96" name="Google Shape;396;p3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7" name="Google Shape;39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8" name="Google Shape;39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99" name="Google Shape;399;p3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0" name="Google Shape;40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1" name="Google Shape;40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2" name="Google Shape;402;p3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3" name="Google Shape;40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4" name="Google Shape;40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5" name="Google Shape;405;p3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6" name="Google Shape;40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7" name="Google Shape;40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8" name="Google Shape;408;p3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9" name="Google Shape;40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0" name="Google Shape;41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11" name="Google Shape;411;p3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2" name="Google Shape;41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3" name="Google Shape;41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14" name="Google Shape;414;p3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5" name="Google Shape;41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6" name="Google Shape;41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17" name="Google Shape;417;p3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8" name="Google Shape;41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9" name="Google Shape;41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20" name="Google Shape;420;p3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1" name="Google Shape;42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22" name="Google Shape;42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23" name="Google Shape;423;p3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24" name="Google Shape;424;p34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425" name="Google Shape;425;p3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6" name="Google Shape;426;p3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427" name="Google Shape;427;p3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8" name="Google Shape;42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29" name="Google Shape;42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30" name="Google Shape;430;p3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1" name="Google Shape;43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32" name="Google Shape;43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33" name="Google Shape;433;p3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4" name="Google Shape;43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35" name="Google Shape;43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36" name="Google Shape;436;p3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7" name="Google Shape;43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38" name="Google Shape;43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39" name="Google Shape;439;p3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0" name="Google Shape;44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41" name="Google Shape;44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42" name="Google Shape;442;p3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3" name="Google Shape;44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44" name="Google Shape;44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45" name="Google Shape;445;p3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6" name="Google Shape;44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47" name="Google Shape;44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48" name="Google Shape;448;p3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9" name="Google Shape;44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50" name="Google Shape;45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51" name="Google Shape;451;p3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2" name="Google Shape;45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53" name="Google Shape;45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54" name="Google Shape;454;p3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5" name="Google Shape;45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56" name="Google Shape;45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57" name="Google Shape;457;p3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8" name="Google Shape;45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59" name="Google Shape;45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DOE_Office_Science_white.png" id="460" name="Google Shape;46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2769" y="306262"/>
            <a:ext cx="1327150" cy="44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461" name="Google Shape;46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112" y="242811"/>
            <a:ext cx="2400299" cy="541782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4"/>
          <p:cNvSpPr txBox="1"/>
          <p:nvPr>
            <p:ph idx="12" type="sldNum"/>
          </p:nvPr>
        </p:nvSpPr>
        <p:spPr>
          <a:xfrm>
            <a:off x="8210681" y="4770096"/>
            <a:ext cx="54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/Image">
  <p:cSld name="Title Slide w/Image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"/>
          <p:cNvSpPr txBox="1"/>
          <p:nvPr>
            <p:ph type="ctrTitle"/>
          </p:nvPr>
        </p:nvSpPr>
        <p:spPr>
          <a:xfrm>
            <a:off x="458657" y="1338679"/>
            <a:ext cx="82266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Arial"/>
              <a:buNone/>
              <a:defRPr sz="41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35"/>
          <p:cNvSpPr txBox="1"/>
          <p:nvPr>
            <p:ph idx="1" type="subTitle"/>
          </p:nvPr>
        </p:nvSpPr>
        <p:spPr>
          <a:xfrm>
            <a:off x="458663" y="2071858"/>
            <a:ext cx="82266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9pPr>
          </a:lstStyle>
          <a:p/>
        </p:txBody>
      </p:sp>
      <p:grpSp>
        <p:nvGrpSpPr>
          <p:cNvPr id="466" name="Google Shape;466;p35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467" name="Google Shape;467;p35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468" name="Google Shape;468;p3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69" name="Google Shape;469;p3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470" name="Google Shape;470;p3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1" name="Google Shape;47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72" name="Google Shape;47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73" name="Google Shape;473;p3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4" name="Google Shape;47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75" name="Google Shape;47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76" name="Google Shape;476;p3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7" name="Google Shape;47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78" name="Google Shape;47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79" name="Google Shape;479;p3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0" name="Google Shape;48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81" name="Google Shape;48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82" name="Google Shape;482;p3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3" name="Google Shape;48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84" name="Google Shape;48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85" name="Google Shape;485;p3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6" name="Google Shape;48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87" name="Google Shape;48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88" name="Google Shape;488;p3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9" name="Google Shape;48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90" name="Google Shape;49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91" name="Google Shape;491;p3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92" name="Google Shape;49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93" name="Google Shape;49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94" name="Google Shape;494;p3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95" name="Google Shape;49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96" name="Google Shape;49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97" name="Google Shape;497;p3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98" name="Google Shape;49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99" name="Google Shape;49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00" name="Google Shape;500;p3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01" name="Google Shape;50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02" name="Google Shape;50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503" name="Google Shape;503;p35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04" name="Google Shape;504;p3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505" name="Google Shape;505;p3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06" name="Google Shape;50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07" name="Google Shape;50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08" name="Google Shape;508;p3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09" name="Google Shape;50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10" name="Google Shape;51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11" name="Google Shape;511;p3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12" name="Google Shape;51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13" name="Google Shape;51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14" name="Google Shape;514;p3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15" name="Google Shape;51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16" name="Google Shape;51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17" name="Google Shape;517;p3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18" name="Google Shape;51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19" name="Google Shape;51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20" name="Google Shape;520;p3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1" name="Google Shape;52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22" name="Google Shape;52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23" name="Google Shape;523;p3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4" name="Google Shape;52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25" name="Google Shape;52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26" name="Google Shape;526;p3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7" name="Google Shape;52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28" name="Google Shape;52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29" name="Google Shape;529;p3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30" name="Google Shape;53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1" name="Google Shape;53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32" name="Google Shape;532;p3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33" name="Google Shape;53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4" name="Google Shape;53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35" name="Google Shape;535;p3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36" name="Google Shape;53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7" name="Google Shape;53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538" name="Google Shape;538;p3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39" name="Google Shape;539;p35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40" name="Google Shape;540;p3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541" name="Google Shape;541;p3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2" name="Google Shape;54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3" name="Google Shape;54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44" name="Google Shape;544;p3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5" name="Google Shape;54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6" name="Google Shape;54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47" name="Google Shape;547;p3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8" name="Google Shape;54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9" name="Google Shape;54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50" name="Google Shape;550;p3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1" name="Google Shape;55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2" name="Google Shape;55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53" name="Google Shape;553;p3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4" name="Google Shape;55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5" name="Google Shape;55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56" name="Google Shape;556;p3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7" name="Google Shape;55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8" name="Google Shape;55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59" name="Google Shape;559;p3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0" name="Google Shape;56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1" name="Google Shape;56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62" name="Google Shape;562;p3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3" name="Google Shape;56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4" name="Google Shape;56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65" name="Google Shape;565;p3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6" name="Google Shape;56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7" name="Google Shape;56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68" name="Google Shape;568;p3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9" name="Google Shape;56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70" name="Google Shape;57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71" name="Google Shape;571;p3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2" name="Google Shape;57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73" name="Google Shape;57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574" name="Google Shape;574;p3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75" name="Google Shape;575;p35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576" name="Google Shape;576;p3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7" name="Google Shape;577;p3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578" name="Google Shape;578;p3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9" name="Google Shape;57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80" name="Google Shape;58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81" name="Google Shape;581;p3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82" name="Google Shape;58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83" name="Google Shape;58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84" name="Google Shape;584;p3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85" name="Google Shape;58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86" name="Google Shape;58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87" name="Google Shape;587;p3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88" name="Google Shape;58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89" name="Google Shape;58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90" name="Google Shape;590;p3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1" name="Google Shape;59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92" name="Google Shape;59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93" name="Google Shape;593;p3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4" name="Google Shape;59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95" name="Google Shape;59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96" name="Google Shape;596;p3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7" name="Google Shape;59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98" name="Google Shape;59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99" name="Google Shape;599;p3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00" name="Google Shape;60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01" name="Google Shape;60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02" name="Google Shape;602;p3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03" name="Google Shape;60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04" name="Google Shape;60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05" name="Google Shape;605;p3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06" name="Google Shape;60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07" name="Google Shape;60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08" name="Google Shape;608;p3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09" name="Google Shape;60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10" name="Google Shape;61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A close up of a sign&#10;&#10;Description automatically generated" id="611" name="Google Shape;61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020" y="304800"/>
            <a:ext cx="2400299" cy="612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612" name="Google Shape;61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0084" y="308610"/>
            <a:ext cx="1330452" cy="430734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5"/>
          <p:cNvSpPr/>
          <p:nvPr/>
        </p:nvSpPr>
        <p:spPr>
          <a:xfrm>
            <a:off x="384600" y="4782075"/>
            <a:ext cx="1793400" cy="25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Split Horizontal">
  <p:cSld name="4 Split Horizontal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6"/>
          <p:cNvGrpSpPr/>
          <p:nvPr/>
        </p:nvGrpSpPr>
        <p:grpSpPr>
          <a:xfrm>
            <a:off x="-147865" y="-104421"/>
            <a:ext cx="9439922" cy="5352395"/>
            <a:chOff x="-151324" y="-141165"/>
            <a:chExt cx="9439922" cy="7136527"/>
          </a:xfrm>
        </p:grpSpPr>
        <p:grpSp>
          <p:nvGrpSpPr>
            <p:cNvPr id="616" name="Google Shape;616;p36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617" name="Google Shape;617;p3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8" name="Google Shape;618;p3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619" name="Google Shape;619;p3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0" name="Google Shape;62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21" name="Google Shape;62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22" name="Google Shape;622;p3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3" name="Google Shape;62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24" name="Google Shape;62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25" name="Google Shape;625;p3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6" name="Google Shape;62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27" name="Google Shape;62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28" name="Google Shape;628;p3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9" name="Google Shape;62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0" name="Google Shape;63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31" name="Google Shape;631;p3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2" name="Google Shape;63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3" name="Google Shape;63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34" name="Google Shape;634;p3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5" name="Google Shape;63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6" name="Google Shape;63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37" name="Google Shape;637;p3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8" name="Google Shape;63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9" name="Google Shape;63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40" name="Google Shape;640;p3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1" name="Google Shape;64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42" name="Google Shape;64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43" name="Google Shape;643;p3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4" name="Google Shape;64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45" name="Google Shape;64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46" name="Google Shape;646;p3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7" name="Google Shape;64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48" name="Google Shape;64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49" name="Google Shape;649;p3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0" name="Google Shape;65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1" name="Google Shape;65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652" name="Google Shape;652;p36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653" name="Google Shape;653;p3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654" name="Google Shape;654;p3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5" name="Google Shape;65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6" name="Google Shape;65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57" name="Google Shape;657;p3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8" name="Google Shape;65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9" name="Google Shape;65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60" name="Google Shape;660;p3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1" name="Google Shape;66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62" name="Google Shape;66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63" name="Google Shape;663;p3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4" name="Google Shape;66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65" name="Google Shape;66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66" name="Google Shape;666;p3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7" name="Google Shape;66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68" name="Google Shape;66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69" name="Google Shape;669;p3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0" name="Google Shape;67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71" name="Google Shape;67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72" name="Google Shape;672;p3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3" name="Google Shape;67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74" name="Google Shape;67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75" name="Google Shape;675;p3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6" name="Google Shape;67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77" name="Google Shape;67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78" name="Google Shape;678;p3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9" name="Google Shape;67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80" name="Google Shape;68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81" name="Google Shape;681;p3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2" name="Google Shape;68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83" name="Google Shape;68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84" name="Google Shape;684;p3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5" name="Google Shape;68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86" name="Google Shape;68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687" name="Google Shape;687;p3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88" name="Google Shape;688;p36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689" name="Google Shape;689;p3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690" name="Google Shape;690;p3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1" name="Google Shape;69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92" name="Google Shape;69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93" name="Google Shape;693;p3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4" name="Google Shape;69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95" name="Google Shape;69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96" name="Google Shape;696;p3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7" name="Google Shape;69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98" name="Google Shape;69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99" name="Google Shape;699;p3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0" name="Google Shape;70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1" name="Google Shape;70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02" name="Google Shape;702;p3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3" name="Google Shape;70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4" name="Google Shape;70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05" name="Google Shape;705;p3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6" name="Google Shape;70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7" name="Google Shape;70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08" name="Google Shape;708;p3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9" name="Google Shape;70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0" name="Google Shape;71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11" name="Google Shape;711;p3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2" name="Google Shape;71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3" name="Google Shape;71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14" name="Google Shape;714;p3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5" name="Google Shape;71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6" name="Google Shape;71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17" name="Google Shape;717;p3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8" name="Google Shape;71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9" name="Google Shape;71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20" name="Google Shape;720;p3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1" name="Google Shape;72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22" name="Google Shape;72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723" name="Google Shape;723;p3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24" name="Google Shape;724;p36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725" name="Google Shape;725;p3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6" name="Google Shape;726;p3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727" name="Google Shape;727;p3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28" name="Google Shape;72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29" name="Google Shape;72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30" name="Google Shape;730;p3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31" name="Google Shape;73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32" name="Google Shape;73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33" name="Google Shape;733;p3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34" name="Google Shape;73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35" name="Google Shape;73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36" name="Google Shape;736;p3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37" name="Google Shape;73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38" name="Google Shape;73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39" name="Google Shape;739;p3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0" name="Google Shape;74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1" name="Google Shape;74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42" name="Google Shape;742;p3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3" name="Google Shape;74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4" name="Google Shape;74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45" name="Google Shape;745;p3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6" name="Google Shape;74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7" name="Google Shape;74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48" name="Google Shape;748;p3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9" name="Google Shape;74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0" name="Google Shape;75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51" name="Google Shape;751;p3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2" name="Google Shape;75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3" name="Google Shape;75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54" name="Google Shape;754;p3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5" name="Google Shape;75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6" name="Google Shape;75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57" name="Google Shape;757;p3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8" name="Google Shape;75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9" name="Google Shape;75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760" name="Google Shape;760;p36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1" name="Google Shape;761;p36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2" name="Google Shape;762;p36"/>
          <p:cNvSpPr txBox="1"/>
          <p:nvPr>
            <p:ph idx="1" type="subTitle"/>
          </p:nvPr>
        </p:nvSpPr>
        <p:spPr>
          <a:xfrm>
            <a:off x="459486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3" name="Google Shape;763;p36"/>
          <p:cNvSpPr txBox="1"/>
          <p:nvPr>
            <p:ph idx="2" type="body"/>
          </p:nvPr>
        </p:nvSpPr>
        <p:spPr>
          <a:xfrm>
            <a:off x="2525515" y="1371600"/>
            <a:ext cx="19425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1pPr>
            <a:lvl2pPr indent="-3048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100"/>
            </a:lvl2pPr>
            <a:lvl3pPr indent="-2921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•"/>
              <a:defRPr sz="1100"/>
            </a:lvl3pPr>
            <a:lvl4pPr indent="-2921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–"/>
              <a:defRPr sz="1100"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100"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9pPr>
          </a:lstStyle>
          <a:p/>
        </p:txBody>
      </p:sp>
      <p:sp>
        <p:nvSpPr>
          <p:cNvPr id="764" name="Google Shape;764;p36"/>
          <p:cNvSpPr txBox="1"/>
          <p:nvPr>
            <p:ph idx="3" type="body"/>
          </p:nvPr>
        </p:nvSpPr>
        <p:spPr>
          <a:xfrm>
            <a:off x="4620288" y="1371600"/>
            <a:ext cx="19425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1pPr>
            <a:lvl2pPr indent="-3048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100"/>
            </a:lvl2pPr>
            <a:lvl3pPr indent="-2921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•"/>
              <a:defRPr sz="1100"/>
            </a:lvl3pPr>
            <a:lvl4pPr indent="-2921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–"/>
              <a:defRPr sz="1100"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100"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9pPr>
          </a:lstStyle>
          <a:p/>
        </p:txBody>
      </p:sp>
      <p:sp>
        <p:nvSpPr>
          <p:cNvPr id="765" name="Google Shape;765;p36"/>
          <p:cNvSpPr txBox="1"/>
          <p:nvPr>
            <p:ph idx="4" type="body"/>
          </p:nvPr>
        </p:nvSpPr>
        <p:spPr>
          <a:xfrm>
            <a:off x="6717441" y="1371600"/>
            <a:ext cx="19425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1pPr>
            <a:lvl2pPr indent="-3048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100"/>
            </a:lvl2pPr>
            <a:lvl3pPr indent="-2921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•"/>
              <a:defRPr sz="1100"/>
            </a:lvl3pPr>
            <a:lvl4pPr indent="-2921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Char char="–"/>
              <a:defRPr sz="1100"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100"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9pPr>
          </a:lstStyle>
          <a:p/>
        </p:txBody>
      </p:sp>
      <p:sp>
        <p:nvSpPr>
          <p:cNvPr id="766" name="Google Shape;766;p36"/>
          <p:cNvSpPr txBox="1"/>
          <p:nvPr>
            <p:ph idx="5" type="body"/>
          </p:nvPr>
        </p:nvSpPr>
        <p:spPr>
          <a:xfrm>
            <a:off x="2525515" y="3086100"/>
            <a:ext cx="1939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2984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2pPr>
            <a:lvl3pPr indent="-2984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767" name="Google Shape;767;p36"/>
          <p:cNvSpPr txBox="1"/>
          <p:nvPr>
            <p:ph idx="6" type="body"/>
          </p:nvPr>
        </p:nvSpPr>
        <p:spPr>
          <a:xfrm>
            <a:off x="4620288" y="3086100"/>
            <a:ext cx="1939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2984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2pPr>
            <a:lvl3pPr indent="-2984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768" name="Google Shape;768;p36"/>
          <p:cNvSpPr txBox="1"/>
          <p:nvPr>
            <p:ph idx="7" type="body"/>
          </p:nvPr>
        </p:nvSpPr>
        <p:spPr>
          <a:xfrm>
            <a:off x="6715061" y="3086100"/>
            <a:ext cx="1944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2984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2pPr>
            <a:lvl3pPr indent="-2984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769" name="Google Shape;769;p36"/>
          <p:cNvSpPr txBox="1"/>
          <p:nvPr>
            <p:ph idx="8" type="body"/>
          </p:nvPr>
        </p:nvSpPr>
        <p:spPr>
          <a:xfrm>
            <a:off x="459486" y="1371600"/>
            <a:ext cx="19425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2984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2pPr>
            <a:lvl3pPr indent="-2984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  <p:sp>
        <p:nvSpPr>
          <p:cNvPr id="770" name="Google Shape;770;p36"/>
          <p:cNvSpPr txBox="1"/>
          <p:nvPr>
            <p:ph idx="9" type="body"/>
          </p:nvPr>
        </p:nvSpPr>
        <p:spPr>
          <a:xfrm>
            <a:off x="459486" y="3086100"/>
            <a:ext cx="1939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2984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2pPr>
            <a:lvl3pPr indent="-2984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3pPr>
            <a:lvl4pPr indent="-2984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hite">
  <p:cSld name="Section Header White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2" name="Google Shape;772;p37"/>
          <p:cNvCxnSpPr/>
          <p:nvPr/>
        </p:nvCxnSpPr>
        <p:spPr>
          <a:xfrm>
            <a:off x="460845" y="3698621"/>
            <a:ext cx="8222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3" name="Google Shape;773;p37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4" name="Google Shape;774;p37"/>
          <p:cNvSpPr txBox="1"/>
          <p:nvPr>
            <p:ph type="ctrTitle"/>
          </p:nvPr>
        </p:nvSpPr>
        <p:spPr>
          <a:xfrm>
            <a:off x="459486" y="1200150"/>
            <a:ext cx="8226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Arial"/>
              <a:buNone/>
              <a:defRPr sz="41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5" name="Google Shape;775;p37"/>
          <p:cNvSpPr txBox="1"/>
          <p:nvPr>
            <p:ph idx="1" type="subTitle"/>
          </p:nvPr>
        </p:nvSpPr>
        <p:spPr>
          <a:xfrm>
            <a:off x="459486" y="2726082"/>
            <a:ext cx="82266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9pPr>
          </a:lstStyle>
          <a:p/>
        </p:txBody>
      </p:sp>
      <p:sp>
        <p:nvSpPr>
          <p:cNvPr id="776" name="Google Shape;776;p37"/>
          <p:cNvSpPr txBox="1"/>
          <p:nvPr/>
        </p:nvSpPr>
        <p:spPr>
          <a:xfrm>
            <a:off x="459486" y="3771900"/>
            <a:ext cx="8229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Color">
  <p:cSld name="Section Header Color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8"/>
          <p:cNvSpPr txBox="1"/>
          <p:nvPr>
            <p:ph type="title"/>
          </p:nvPr>
        </p:nvSpPr>
        <p:spPr>
          <a:xfrm>
            <a:off x="457200" y="1196721"/>
            <a:ext cx="8229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b="1" i="0" sz="41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9" name="Google Shape;779;p38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0" name="Google Shape;780;p38"/>
          <p:cNvSpPr txBox="1"/>
          <p:nvPr>
            <p:ph idx="1" type="subTitle"/>
          </p:nvPr>
        </p:nvSpPr>
        <p:spPr>
          <a:xfrm>
            <a:off x="457199" y="2734182"/>
            <a:ext cx="82296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2400"/>
              <a:buFont typeface="Arial"/>
              <a:buNone/>
              <a:defRPr b="1" i="0" sz="240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3" name="Google Shape;783;p39"/>
          <p:cNvSpPr txBox="1"/>
          <p:nvPr>
            <p:ph idx="1" type="body"/>
          </p:nvPr>
        </p:nvSpPr>
        <p:spPr>
          <a:xfrm>
            <a:off x="459486" y="1371600"/>
            <a:ext cx="82296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1pPr>
            <a:lvl2pPr indent="-32385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3pPr>
            <a:lvl4pPr indent="-3111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4" name="Google Shape;784;p3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5" name="Google Shape;785;p39"/>
          <p:cNvSpPr txBox="1"/>
          <p:nvPr>
            <p:ph idx="2" type="subTitle"/>
          </p:nvPr>
        </p:nvSpPr>
        <p:spPr>
          <a:xfrm>
            <a:off x="459486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0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8" name="Google Shape;788;p40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1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1" name="Google Shape;791;p41"/>
          <p:cNvSpPr txBox="1"/>
          <p:nvPr>
            <p:ph idx="1" type="body"/>
          </p:nvPr>
        </p:nvSpPr>
        <p:spPr>
          <a:xfrm>
            <a:off x="459488" y="1200150"/>
            <a:ext cx="82296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1pPr>
            <a:lvl2pPr indent="-323850" lvl="1" marL="914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2" name="Google Shape;792;p41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0"/>
          </a:scheme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459486" y="340504"/>
            <a:ext cx="82296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459486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2" name="Google Shape;12;p32"/>
          <p:cNvGrpSpPr/>
          <p:nvPr/>
        </p:nvGrpSpPr>
        <p:grpSpPr>
          <a:xfrm>
            <a:off x="-151324" y="-105874"/>
            <a:ext cx="9439922" cy="5352395"/>
            <a:chOff x="-151324" y="-141165"/>
            <a:chExt cx="9439922" cy="7136527"/>
          </a:xfrm>
        </p:grpSpPr>
        <p:grpSp>
          <p:nvGrpSpPr>
            <p:cNvPr id="13" name="Google Shape;13;p32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4" name="Google Shape;14;p32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5" name="Google Shape;15;p32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6" name="Google Shape;16;p32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" name="Google Shape;17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" name="Google Shape;18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9" name="Google Shape;19;p32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" name="Google Shape;20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" name="Google Shape;21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2" name="Google Shape;22;p32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Google Shape;23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" name="Google Shape;24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5" name="Google Shape;25;p32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Google Shape;26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7" name="Google Shape;27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28" name="Google Shape;28;p32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Google Shape;29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0" name="Google Shape;30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1" name="Google Shape;31;p32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Google Shape;32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" name="Google Shape;33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4" name="Google Shape;34;p32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Google Shape;35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6" name="Google Shape;36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7" name="Google Shape;37;p32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Google Shape;38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" name="Google Shape;39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" name="Google Shape;40;p32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Google Shape;41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2" name="Google Shape;42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3" name="Google Shape;43;p32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Google Shape;44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5" name="Google Shape;45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6" name="Google Shape;46;p32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" name="Google Shape;47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8" name="Google Shape;48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49" name="Google Shape;49;p32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0" name="Google Shape;50;p32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51" name="Google Shape;51;p32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" name="Google Shape;52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" name="Google Shape;53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4" name="Google Shape;54;p32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" name="Google Shape;55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" name="Google Shape;56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7" name="Google Shape;57;p32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Google Shape;58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9" name="Google Shape;59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0" name="Google Shape;60;p32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Google Shape;61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2" name="Google Shape;62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3" name="Google Shape;63;p32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Google Shape;64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" name="Google Shape;65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6" name="Google Shape;66;p32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Google Shape;67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8" name="Google Shape;68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9" name="Google Shape;69;p32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Google Shape;70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" name="Google Shape;71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2" name="Google Shape;72;p32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Google Shape;73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" name="Google Shape;74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5" name="Google Shape;75;p32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Google Shape;76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7" name="Google Shape;77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8" name="Google Shape;78;p32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Google Shape;79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0" name="Google Shape;80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81" name="Google Shape;81;p32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Google Shape;82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3" name="Google Shape;83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84" name="Google Shape;84;p32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85" name="Google Shape;85;p32"/>
            <p:cNvGrpSpPr/>
            <p:nvPr/>
          </p:nvGrpSpPr>
          <p:grpSpPr>
            <a:xfrm>
              <a:off x="9166483" y="392949"/>
              <a:ext cx="122115" cy="6067320"/>
              <a:chOff x="-238874" y="392949"/>
              <a:chExt cx="122115" cy="6067320"/>
            </a:xfrm>
          </p:grpSpPr>
          <p:cxnSp>
            <p:nvCxnSpPr>
              <p:cNvPr id="86" name="Google Shape;86;p32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87" name="Google Shape;87;p32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" name="Google Shape;88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9" name="Google Shape;89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0" name="Google Shape;90;p32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" name="Google Shape;91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2" name="Google Shape;92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3" name="Google Shape;93;p32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4" name="Google Shape;94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5" name="Google Shape;95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6" name="Google Shape;96;p32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Google Shape;97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8" name="Google Shape;98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9" name="Google Shape;99;p32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Google Shape;100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1" name="Google Shape;101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2" name="Google Shape;102;p32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Google Shape;103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4" name="Google Shape;104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5" name="Google Shape;105;p32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Google Shape;106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07" name="Google Shape;107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8" name="Google Shape;108;p32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Google Shape;109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1" name="Google Shape;111;p32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Google Shape;112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4" name="Google Shape;114;p32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Google Shape;115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" name="Google Shape;116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7" name="Google Shape;117;p32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Google Shape;118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" name="Google Shape;119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20" name="Google Shape;120;p32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1" name="Google Shape;121;p32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" name="Google Shape;122;p32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" name="Google Shape;123;p32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24" name="Google Shape;124;p32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" name="Google Shape;125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" name="Google Shape;126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7" name="Google Shape;127;p32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" name="Google Shape;128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9" name="Google Shape;129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30" name="Google Shape;130;p32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Google Shape;131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32" name="Google Shape;132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33" name="Google Shape;133;p32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Google Shape;134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35" name="Google Shape;135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36" name="Google Shape;136;p32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Google Shape;137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38" name="Google Shape;138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39" name="Google Shape;139;p32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Google Shape;140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1" name="Google Shape;141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42" name="Google Shape;142;p32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Google Shape;143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4" name="Google Shape;144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45" name="Google Shape;145;p32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Google Shape;146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7" name="Google Shape;147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48" name="Google Shape;148;p32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Google Shape;149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0" name="Google Shape;150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51" name="Google Shape;151;p32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Google Shape;152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3" name="Google Shape;153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54" name="Google Shape;154;p32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Google Shape;155;p3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6" name="Google Shape;156;p3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ot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157" name="Google Shape;157;p32"/>
          <p:cNvSpPr txBox="1"/>
          <p:nvPr>
            <p:ph idx="12" type="sldNum"/>
          </p:nvPr>
        </p:nvSpPr>
        <p:spPr>
          <a:xfrm>
            <a:off x="8174625" y="4749752"/>
            <a:ext cx="54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2"/>
          <p:cNvSpPr txBox="1"/>
          <p:nvPr/>
        </p:nvSpPr>
        <p:spPr>
          <a:xfrm>
            <a:off x="2233050" y="4767275"/>
            <a:ext cx="5731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888C8F"/>
                </a:solidFill>
              </a:rPr>
              <a:t>SVT Working Meeting at Oxford | 2025-12-17 | Joe Silber (LBNL) | Cone design and interfaces</a:t>
            </a:r>
            <a:endParaRPr b="0" i="0" sz="800" u="none" cap="none" strike="noStrike">
              <a:solidFill>
                <a:srgbClr val="888C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1619" y="4707088"/>
            <a:ext cx="1214777" cy="37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9327" y="4647472"/>
            <a:ext cx="615662" cy="44314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"/>
          <p:cNvSpPr txBox="1"/>
          <p:nvPr>
            <p:ph type="ctrTitle"/>
          </p:nvPr>
        </p:nvSpPr>
        <p:spPr>
          <a:xfrm>
            <a:off x="459486" y="1028700"/>
            <a:ext cx="82266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lang="en-US"/>
              <a:t>Cone design and interfaces</a:t>
            </a:r>
            <a:endParaRPr/>
          </a:p>
        </p:txBody>
      </p:sp>
      <p:sp>
        <p:nvSpPr>
          <p:cNvPr id="1278" name="Google Shape;1278;p1"/>
          <p:cNvSpPr txBox="1"/>
          <p:nvPr>
            <p:ph idx="1" type="subTitle"/>
          </p:nvPr>
        </p:nvSpPr>
        <p:spPr>
          <a:xfrm>
            <a:off x="457725" y="2914650"/>
            <a:ext cx="82266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SVT Working Meeting at Oxford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2025-12-17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Joe Silber (LBNL) - mechanical engineer, presenting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Elaine Buron (LBNL) - CAD design</a:t>
            </a:r>
            <a:endParaRPr/>
          </a:p>
        </p:txBody>
      </p:sp>
      <p:sp>
        <p:nvSpPr>
          <p:cNvPr id="1279" name="Google Shape;1279;p1"/>
          <p:cNvSpPr/>
          <p:nvPr/>
        </p:nvSpPr>
        <p:spPr>
          <a:xfrm>
            <a:off x="75250" y="4555675"/>
            <a:ext cx="7131000" cy="58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0" name="Google Shape;128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28" y="3903350"/>
            <a:ext cx="1576075" cy="113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3b140afa049_0_28"/>
          <p:cNvSpPr txBox="1"/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STAR-HFT beampipe supports</a:t>
            </a:r>
            <a:endParaRPr/>
          </a:p>
        </p:txBody>
      </p:sp>
      <p:sp>
        <p:nvSpPr>
          <p:cNvPr id="1407" name="Google Shape;1407;g3b140afa049_0_28"/>
          <p:cNvSpPr txBox="1"/>
          <p:nvPr>
            <p:ph idx="1" type="body"/>
          </p:nvPr>
        </p:nvSpPr>
        <p:spPr>
          <a:xfrm>
            <a:off x="137990" y="754500"/>
            <a:ext cx="4164600" cy="480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inner</a:t>
            </a:r>
            <a:endParaRPr/>
          </a:p>
        </p:txBody>
      </p:sp>
      <p:sp>
        <p:nvSpPr>
          <p:cNvPr id="1408" name="Google Shape;1408;g3b140afa049_0_28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9" name="Google Shape;1409;g3b140afa049_0_28"/>
          <p:cNvSpPr txBox="1"/>
          <p:nvPr>
            <p:ph idx="3" type="body"/>
          </p:nvPr>
        </p:nvSpPr>
        <p:spPr>
          <a:xfrm>
            <a:off x="4465812" y="754510"/>
            <a:ext cx="4041900" cy="479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outer</a:t>
            </a:r>
            <a:endParaRPr/>
          </a:p>
        </p:txBody>
      </p:sp>
      <p:pic>
        <p:nvPicPr>
          <p:cNvPr id="1410" name="Google Shape;1410;g3b140afa049_0_28"/>
          <p:cNvPicPr preferRelativeResize="0"/>
          <p:nvPr/>
        </p:nvPicPr>
        <p:blipFill rotWithShape="1">
          <a:blip r:embed="rId3">
            <a:alphaModFix/>
          </a:blip>
          <a:srcRect b="9288" l="7268" r="13290" t="0"/>
          <a:stretch/>
        </p:blipFill>
        <p:spPr>
          <a:xfrm>
            <a:off x="173833" y="1234500"/>
            <a:ext cx="3853148" cy="3299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1" name="Google Shape;1411;g3b140afa049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736" y="1234500"/>
            <a:ext cx="4399800" cy="3299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3b140afa049_0_19"/>
          <p:cNvSpPr txBox="1"/>
          <p:nvPr>
            <p:ph type="title"/>
          </p:nvPr>
        </p:nvSpPr>
        <p:spPr>
          <a:xfrm>
            <a:off x="189975" y="33350"/>
            <a:ext cx="88767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STAR-HFT’s IDS assembly procedure doc (v1.0, 2012)</a:t>
            </a:r>
            <a:endParaRPr/>
          </a:p>
        </p:txBody>
      </p:sp>
      <p:sp>
        <p:nvSpPr>
          <p:cNvPr id="1418" name="Google Shape;1418;g3b140afa049_0_1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9" name="Google Shape;1419;g3b140afa049_0_19"/>
          <p:cNvPicPr preferRelativeResize="0"/>
          <p:nvPr/>
        </p:nvPicPr>
        <p:blipFill rotWithShape="1">
          <a:blip r:embed="rId3">
            <a:alphaModFix/>
          </a:blip>
          <a:srcRect b="0" l="0" r="0" t="14177"/>
          <a:stretch/>
        </p:blipFill>
        <p:spPr>
          <a:xfrm>
            <a:off x="189975" y="543404"/>
            <a:ext cx="4284726" cy="38957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0" name="Google Shape;1420;g3b140afa049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675" y="543404"/>
            <a:ext cx="4396900" cy="389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3b12edd15e4_0_44"/>
          <p:cNvSpPr txBox="1"/>
          <p:nvPr>
            <p:ph type="title"/>
          </p:nvPr>
        </p:nvSpPr>
        <p:spPr>
          <a:xfrm>
            <a:off x="454036" y="2264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Beampipe / Inner Barrel gap questions</a:t>
            </a:r>
            <a:endParaRPr/>
          </a:p>
        </p:txBody>
      </p:sp>
      <p:sp>
        <p:nvSpPr>
          <p:cNvPr id="1427" name="Google Shape;1427;g3b12edd15e4_0_44"/>
          <p:cNvSpPr txBox="1"/>
          <p:nvPr>
            <p:ph idx="1" type="body"/>
          </p:nvPr>
        </p:nvSpPr>
        <p:spPr>
          <a:xfrm>
            <a:off x="459500" y="756300"/>
            <a:ext cx="8229600" cy="48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SzPts val="1500"/>
              <a:buAutoNum type="arabicPeriod"/>
            </a:pPr>
            <a:r>
              <a:rPr lang="en-US"/>
              <a:t>Do we need to flow air to this gap for beampipe bakeout?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/>
              <a:t>Do we have a definition yet how thick the insulation on the pipe will be?</a:t>
            </a:r>
            <a:endParaRPr/>
          </a:p>
        </p:txBody>
      </p:sp>
      <p:sp>
        <p:nvSpPr>
          <p:cNvPr id="1428" name="Google Shape;1428;g3b12edd15e4_0_44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9" name="Google Shape;1429;g3b12edd15e4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37" y="1477650"/>
            <a:ext cx="8828577" cy="3150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b140afa049_0_141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g3b140afa049_0_141"/>
          <p:cNvSpPr txBox="1"/>
          <p:nvPr>
            <p:ph idx="1" type="body"/>
          </p:nvPr>
        </p:nvSpPr>
        <p:spPr>
          <a:xfrm>
            <a:off x="459488" y="1200150"/>
            <a:ext cx="8229600" cy="3257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g3b140afa049_0_141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8" name="Google Shape;1438;g3b140afa049_0_141"/>
          <p:cNvPicPr preferRelativeResize="0"/>
          <p:nvPr/>
        </p:nvPicPr>
        <p:blipFill rotWithShape="1">
          <a:blip r:embed="rId3">
            <a:alphaModFix/>
          </a:blip>
          <a:srcRect b="41393" l="0" r="0" t="0"/>
          <a:stretch/>
        </p:blipFill>
        <p:spPr>
          <a:xfrm>
            <a:off x="197025" y="121050"/>
            <a:ext cx="8743600" cy="454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b140afa049_0_133"/>
          <p:cNvSpPr txBox="1"/>
          <p:nvPr>
            <p:ph type="title"/>
          </p:nvPr>
        </p:nvSpPr>
        <p:spPr>
          <a:xfrm>
            <a:off x="459486" y="21745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supply pipes</a:t>
            </a:r>
            <a:endParaRPr/>
          </a:p>
        </p:txBody>
      </p:sp>
      <p:sp>
        <p:nvSpPr>
          <p:cNvPr id="1445" name="Google Shape;1445;g3b140afa049_0_133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6" name="Google Shape;1446;g3b140afa049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700" y="729425"/>
            <a:ext cx="7569199" cy="3792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b12edd15e4_0_94"/>
          <p:cNvSpPr txBox="1"/>
          <p:nvPr>
            <p:ph type="title"/>
          </p:nvPr>
        </p:nvSpPr>
        <p:spPr>
          <a:xfrm>
            <a:off x="252700" y="342900"/>
            <a:ext cx="29751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exhaust</a:t>
            </a:r>
            <a:endParaRPr/>
          </a:p>
        </p:txBody>
      </p:sp>
      <p:sp>
        <p:nvSpPr>
          <p:cNvPr id="1453" name="Google Shape;1453;g3b12edd15e4_0_94"/>
          <p:cNvSpPr txBox="1"/>
          <p:nvPr>
            <p:ph idx="1" type="body"/>
          </p:nvPr>
        </p:nvSpPr>
        <p:spPr>
          <a:xfrm>
            <a:off x="0" y="890700"/>
            <a:ext cx="3227700" cy="356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Exhaust via 12-14 ducts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Duct hydraulic ⌀62 mm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/>
              <a:t>I.e. much greater cross-section than input pipes (4 x </a:t>
            </a:r>
            <a:r>
              <a:rPr lang="en-US" sz="1400"/>
              <a:t>⌀50 mm)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Ducts draw from interior volumes (see diagram)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These volumes aren’t “sealed” from each other, but significant impedance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Suction could be done but prob not necessary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Flapper valves at outlets to prevent ingress when flow off</a:t>
            </a:r>
            <a:endParaRPr sz="1400"/>
          </a:p>
        </p:txBody>
      </p:sp>
      <p:sp>
        <p:nvSpPr>
          <p:cNvPr id="1454" name="Google Shape;1454;g3b12edd15e4_0_94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5" name="Google Shape;1455;g3b12edd15e4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899" y="410550"/>
            <a:ext cx="5774102" cy="39802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b140afa049_0_5"/>
          <p:cNvSpPr txBox="1"/>
          <p:nvPr>
            <p:ph type="title"/>
          </p:nvPr>
        </p:nvSpPr>
        <p:spPr>
          <a:xfrm>
            <a:off x="459486" y="208475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exhaust ducts</a:t>
            </a:r>
            <a:endParaRPr/>
          </a:p>
        </p:txBody>
      </p:sp>
      <p:sp>
        <p:nvSpPr>
          <p:cNvPr id="1462" name="Google Shape;1462;g3b140afa049_0_5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63" name="Google Shape;1463;g3b140afa04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50" y="781000"/>
            <a:ext cx="7941449" cy="37770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b140afa049_0_14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0" name="Google Shape;1470;g3b140afa049_0_149"/>
          <p:cNvPicPr preferRelativeResize="0"/>
          <p:nvPr/>
        </p:nvPicPr>
        <p:blipFill rotWithShape="1">
          <a:blip r:embed="rId3">
            <a:alphaModFix/>
          </a:blip>
          <a:srcRect b="-626" l="30970" r="-817" t="58593"/>
          <a:stretch/>
        </p:blipFill>
        <p:spPr>
          <a:xfrm>
            <a:off x="1515213" y="751400"/>
            <a:ext cx="6107224" cy="32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3b12edd15e4_0_58"/>
          <p:cNvSpPr txBox="1"/>
          <p:nvPr>
            <p:ph type="title"/>
          </p:nvPr>
        </p:nvSpPr>
        <p:spPr>
          <a:xfrm>
            <a:off x="459486" y="271225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Liquid cooling of CBs and SCBs</a:t>
            </a:r>
            <a:endParaRPr/>
          </a:p>
        </p:txBody>
      </p:sp>
      <p:sp>
        <p:nvSpPr>
          <p:cNvPr id="1477" name="Google Shape;1477;g3b12edd15e4_0_58"/>
          <p:cNvSpPr txBox="1"/>
          <p:nvPr>
            <p:ph idx="1" type="body"/>
          </p:nvPr>
        </p:nvSpPr>
        <p:spPr>
          <a:xfrm>
            <a:off x="73475" y="845975"/>
            <a:ext cx="3369300" cy="361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Current thought is to group CBs into serial cooling chains of ~9x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/>
              <a:t>i.e. 12x such networks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/>
              <a:t>assemble and test a network outside detector, prior to assembly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/>
              <a:t>still working on patterning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/>
              <a:t>might make sense to unify multiple CBs into fewer cold plates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And group SCBs into networks of 17x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Very much a work in progress</a:t>
            </a:r>
            <a:endParaRPr/>
          </a:p>
        </p:txBody>
      </p:sp>
      <p:sp>
        <p:nvSpPr>
          <p:cNvPr id="1478" name="Google Shape;1478;g3b12edd15e4_0_58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9" name="Google Shape;1479;g3b12edd15e4_0_58"/>
          <p:cNvPicPr preferRelativeResize="0"/>
          <p:nvPr/>
        </p:nvPicPr>
        <p:blipFill rotWithShape="1">
          <a:blip r:embed="rId3">
            <a:alphaModFix/>
          </a:blip>
          <a:srcRect b="0" l="20929" r="0" t="0"/>
          <a:stretch/>
        </p:blipFill>
        <p:spPr>
          <a:xfrm>
            <a:off x="3568175" y="845975"/>
            <a:ext cx="5348199" cy="3727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0" name="Google Shape;1480;g3b12edd15e4_0_58"/>
          <p:cNvSpPr txBox="1"/>
          <p:nvPr/>
        </p:nvSpPr>
        <p:spPr>
          <a:xfrm>
            <a:off x="6892650" y="4158075"/>
            <a:ext cx="202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Control Boards (CBs)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481" name="Google Shape;1481;g3b12edd15e4_0_58"/>
          <p:cNvSpPr txBox="1"/>
          <p:nvPr/>
        </p:nvSpPr>
        <p:spPr>
          <a:xfrm>
            <a:off x="4939200" y="4005750"/>
            <a:ext cx="2023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Segment </a:t>
            </a:r>
            <a:r>
              <a:rPr lang="en-US" sz="1500">
                <a:solidFill>
                  <a:schemeClr val="dk1"/>
                </a:solidFill>
              </a:rPr>
              <a:t>Control Boards (SCBs)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1482" name="Google Shape;1482;g3b12edd15e4_0_58"/>
          <p:cNvCxnSpPr>
            <a:stCxn id="1481" idx="0"/>
          </p:cNvCxnSpPr>
          <p:nvPr/>
        </p:nvCxnSpPr>
        <p:spPr>
          <a:xfrm flipH="1" rot="10800000">
            <a:off x="5951100" y="3399750"/>
            <a:ext cx="386100" cy="60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483" name="Google Shape;1483;g3b12edd15e4_0_58"/>
          <p:cNvCxnSpPr/>
          <p:nvPr/>
        </p:nvCxnSpPr>
        <p:spPr>
          <a:xfrm rot="10800000">
            <a:off x="7206400" y="3238400"/>
            <a:ext cx="26100" cy="1027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3b12edd15e4_0_129"/>
          <p:cNvSpPr txBox="1"/>
          <p:nvPr>
            <p:ph type="title"/>
          </p:nvPr>
        </p:nvSpPr>
        <p:spPr>
          <a:xfrm>
            <a:off x="181000" y="65150"/>
            <a:ext cx="8763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and readout architecture for disks and outer barrel</a:t>
            </a:r>
            <a:endParaRPr/>
          </a:p>
        </p:txBody>
      </p:sp>
      <p:sp>
        <p:nvSpPr>
          <p:cNvPr id="1490" name="Google Shape;1490;g3b12edd15e4_0_12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91" name="Google Shape;1491;g3b12edd15e4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00" y="831900"/>
            <a:ext cx="9041398" cy="35804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b12edd15e4_0_122"/>
          <p:cNvSpPr txBox="1"/>
          <p:nvPr>
            <p:ph type="title"/>
          </p:nvPr>
        </p:nvSpPr>
        <p:spPr>
          <a:xfrm>
            <a:off x="109100" y="47200"/>
            <a:ext cx="89259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CAD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100">
                <a:solidFill>
                  <a:srgbClr val="888C8F"/>
                </a:solidFill>
              </a:rPr>
              <a:t>(SVT team’s Nov 2025 snapshot + some new LBNL stuff for Dec)</a:t>
            </a:r>
            <a:endParaRPr b="0" i="1" sz="2100">
              <a:solidFill>
                <a:srgbClr val="888C8F"/>
              </a:solidFill>
            </a:endParaRPr>
          </a:p>
        </p:txBody>
      </p:sp>
      <p:sp>
        <p:nvSpPr>
          <p:cNvPr id="1287" name="Google Shape;1287;g3b12edd15e4_0_122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>
                <a:solidFill>
                  <a:srgbClr val="888C8F"/>
                </a:solidFill>
              </a:rPr>
              <a:t>‹#›</a:t>
            </a:fld>
            <a:endParaRPr sz="800">
              <a:solidFill>
                <a:srgbClr val="888C8F"/>
              </a:solidFill>
            </a:endParaRPr>
          </a:p>
        </p:txBody>
      </p:sp>
      <p:pic>
        <p:nvPicPr>
          <p:cNvPr id="1288" name="Google Shape;1288;g3b12edd15e4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88" y="940676"/>
            <a:ext cx="8925824" cy="3543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3b12edd15e4_0_101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FIBs, CBs and SCBs</a:t>
            </a:r>
            <a:endParaRPr/>
          </a:p>
        </p:txBody>
      </p:sp>
      <p:sp>
        <p:nvSpPr>
          <p:cNvPr id="1498" name="Google Shape;1498;g3b12edd15e4_0_101"/>
          <p:cNvSpPr txBox="1"/>
          <p:nvPr>
            <p:ph idx="1" type="body"/>
          </p:nvPr>
        </p:nvSpPr>
        <p:spPr>
          <a:xfrm>
            <a:off x="37825" y="899675"/>
            <a:ext cx="3583800" cy="3558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Very much a work in progress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Don’t take anything in the CAD screenshot at right too seriously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L4/L3 bipod interlinks may become more cone-like to support boards, TBD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Except for the SCB envelopes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We think the following SCB envelope can fit within the cone</a:t>
            </a:r>
            <a:endParaRPr sz="1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200"/>
              <a:t>Yep: L 150 x W 20 x </a:t>
            </a:r>
            <a:r>
              <a:rPr lang="en-US" sz="1200"/>
              <a:t>H 10 </a:t>
            </a:r>
            <a:r>
              <a:rPr lang="en-US" sz="1200"/>
              <a:t>mm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200"/>
              <a:t>Nope: 220 x 28</a:t>
            </a:r>
            <a:endParaRPr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Q: </a:t>
            </a:r>
            <a:r>
              <a:rPr lang="en-US" sz="1300"/>
              <a:t>How long could the SCB cables remote from the SIBs?</a:t>
            </a:r>
            <a:endParaRPr sz="1300"/>
          </a:p>
        </p:txBody>
      </p:sp>
      <p:sp>
        <p:nvSpPr>
          <p:cNvPr id="1499" name="Google Shape;1499;g3b12edd15e4_0_101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0" name="Google Shape;1500;g3b12edd15e4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225" y="659275"/>
            <a:ext cx="5138276" cy="39770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1" name="Google Shape;1501;g3b12edd15e4_0_101"/>
          <p:cNvPicPr preferRelativeResize="0"/>
          <p:nvPr/>
        </p:nvPicPr>
        <p:blipFill rotWithShape="1">
          <a:blip r:embed="rId4">
            <a:alphaModFix/>
          </a:blip>
          <a:srcRect b="11582" l="0" r="0" t="0"/>
          <a:stretch/>
        </p:blipFill>
        <p:spPr>
          <a:xfrm>
            <a:off x="37825" y="3481925"/>
            <a:ext cx="3583875" cy="11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3b12edd15e4_0_145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Interface Control Documents (ICDs)</a:t>
            </a:r>
            <a:endParaRPr/>
          </a:p>
        </p:txBody>
      </p:sp>
      <p:sp>
        <p:nvSpPr>
          <p:cNvPr id="1508" name="Google Shape;1508;g3b12edd15e4_0_145"/>
          <p:cNvSpPr txBox="1"/>
          <p:nvPr>
            <p:ph idx="1" type="body"/>
          </p:nvPr>
        </p:nvSpPr>
        <p:spPr>
          <a:xfrm>
            <a:off x="73475" y="998225"/>
            <a:ext cx="4901700" cy="1711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We have not been provided a clear mandate or framework for ICDs from the project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But they will be helpful for us the SVT team to ensure clear understandings between institutions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Let us be practical and minimally bureaucratic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Let us focus them internal to SVT only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/>
              <a:t>I suggest the high value ICDs to develop are:</a:t>
            </a:r>
            <a:endParaRPr sz="1400"/>
          </a:p>
        </p:txBody>
      </p:sp>
      <p:sp>
        <p:nvSpPr>
          <p:cNvPr id="1509" name="Google Shape;1509;g3b12edd15e4_0_145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0" name="Google Shape;1510;g3b12edd15e4_0_145"/>
          <p:cNvSpPr txBox="1"/>
          <p:nvPr/>
        </p:nvSpPr>
        <p:spPr>
          <a:xfrm>
            <a:off x="5288225" y="998225"/>
            <a:ext cx="3698700" cy="3611100"/>
          </a:xfrm>
          <a:prstGeom prst="rect">
            <a:avLst/>
          </a:prstGeom>
          <a:solidFill>
            <a:srgbClr val="D1F5FE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These </a:t>
            </a:r>
            <a:r>
              <a:rPr lang="en-US" sz="1300">
                <a:solidFill>
                  <a:schemeClr val="dk1"/>
                </a:solidFill>
              </a:rPr>
              <a:t>ICDs should state clearly:</a:t>
            </a:r>
            <a:endParaRPr sz="13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mounting concept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air connection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inlet air pressure, velocity, and temperature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expected pressure drop at nominal velocity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p</a:t>
            </a:r>
            <a:r>
              <a:rPr lang="en-US" sz="1200">
                <a:solidFill>
                  <a:schemeClr val="dk1"/>
                </a:solidFill>
              </a:rPr>
              <a:t>ower dissipated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where the exhaus</a:t>
            </a:r>
            <a:r>
              <a:rPr lang="en-US" sz="1200">
                <a:solidFill>
                  <a:schemeClr val="dk1"/>
                </a:solidFill>
              </a:rPr>
              <a:t>t air goes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maximum cable distances to FIB, CB, SCB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mass estimate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grounding of…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</a:pPr>
            <a:r>
              <a:rPr lang="en-US" sz="1200">
                <a:solidFill>
                  <a:schemeClr val="dk1"/>
                </a:solidFill>
              </a:rPr>
              <a:t>structure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</a:pPr>
            <a:r>
              <a:rPr lang="en-US" sz="1200">
                <a:solidFill>
                  <a:schemeClr val="dk1"/>
                </a:solidFill>
              </a:rPr>
              <a:t>cooling pipes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</a:pPr>
            <a:r>
              <a:rPr lang="en-US" sz="1200">
                <a:solidFill>
                  <a:schemeClr val="dk1"/>
                </a:solidFill>
              </a:rPr>
              <a:t>active components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module, stave, segment, and cable counts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</a:rPr>
              <a:t>conceptual assembly sequence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And not much more than that.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511" name="Google Shape;1511;g3b12edd15e4_0_145"/>
          <p:cNvSpPr txBox="1"/>
          <p:nvPr/>
        </p:nvSpPr>
        <p:spPr>
          <a:xfrm>
            <a:off x="234750" y="2975000"/>
            <a:ext cx="4785000" cy="874200"/>
          </a:xfrm>
          <a:prstGeom prst="rect">
            <a:avLst/>
          </a:prstGeom>
          <a:solidFill>
            <a:srgbClr val="E2EEDB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8575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-US">
                <a:solidFill>
                  <a:schemeClr val="dk1"/>
                </a:solidFill>
              </a:rPr>
              <a:t>Outer Barrel (UK) / Cones &amp; Services (LBNL)</a:t>
            </a:r>
            <a:endParaRPr>
              <a:solidFill>
                <a:schemeClr val="dk1"/>
              </a:solidFill>
            </a:endParaRPr>
          </a:p>
          <a:p>
            <a:pPr indent="-203200" lvl="0" marL="2857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-US">
                <a:solidFill>
                  <a:schemeClr val="dk1"/>
                </a:solidFill>
              </a:rPr>
              <a:t>Inner Barrel (INFN) / Cones &amp; Services (LBNL)</a:t>
            </a:r>
            <a:endParaRPr>
              <a:solidFill>
                <a:schemeClr val="dk1"/>
              </a:solidFill>
            </a:endParaRPr>
          </a:p>
          <a:p>
            <a:pPr indent="-203200" lvl="0" marL="2857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-US">
                <a:solidFill>
                  <a:schemeClr val="dk1"/>
                </a:solidFill>
              </a:rPr>
              <a:t>Global Supports (Purdue) / Cones &amp; Services (LBNL)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3b140afa049_0_74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Rims support each disk or outer barrel layer</a:t>
            </a:r>
            <a:endParaRPr/>
          </a:p>
        </p:txBody>
      </p:sp>
      <p:sp>
        <p:nvSpPr>
          <p:cNvPr id="1295" name="Google Shape;1295;g3b140afa049_0_74"/>
          <p:cNvSpPr txBox="1"/>
          <p:nvPr>
            <p:ph idx="1" type="body"/>
          </p:nvPr>
        </p:nvSpPr>
        <p:spPr>
          <a:xfrm>
            <a:off x="459475" y="974250"/>
            <a:ext cx="3980700" cy="2394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/>
              <a:t>Rims are:</a:t>
            </a:r>
            <a:endParaRPr sz="1300"/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Stiff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Held at 3 points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Air manifold for many corrugations or staves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Always a half circle</a:t>
            </a:r>
            <a:endParaRPr sz="1300"/>
          </a:p>
        </p:txBody>
      </p:sp>
      <p:sp>
        <p:nvSpPr>
          <p:cNvPr id="1296" name="Google Shape;1296;g3b140afa049_0_74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7" name="Google Shape;1297;g3b140afa049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74" y="2264327"/>
            <a:ext cx="3980574" cy="268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g3b140afa049_0_74"/>
          <p:cNvPicPr preferRelativeResize="0"/>
          <p:nvPr/>
        </p:nvPicPr>
        <p:blipFill rotWithShape="1">
          <a:blip r:embed="rId4">
            <a:alphaModFix/>
          </a:blip>
          <a:srcRect b="0" l="0" r="22057" t="0"/>
          <a:stretch/>
        </p:blipFill>
        <p:spPr>
          <a:xfrm>
            <a:off x="4723625" y="2200600"/>
            <a:ext cx="4195376" cy="24906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3b140afa049_0_83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5" name="Google Shape;1305;g3b140afa049_0_83"/>
          <p:cNvPicPr preferRelativeResize="0"/>
          <p:nvPr/>
        </p:nvPicPr>
        <p:blipFill rotWithShape="1">
          <a:blip r:embed="rId3">
            <a:alphaModFix/>
          </a:blip>
          <a:srcRect b="10130" l="0" r="0" t="1934"/>
          <a:stretch/>
        </p:blipFill>
        <p:spPr>
          <a:xfrm>
            <a:off x="585675" y="127975"/>
            <a:ext cx="7966300" cy="451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6" name="Google Shape;1306;g3b140afa049_0_83"/>
          <p:cNvSpPr txBox="1"/>
          <p:nvPr/>
        </p:nvSpPr>
        <p:spPr>
          <a:xfrm>
            <a:off x="4894000" y="344725"/>
            <a:ext cx="157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D1 air passage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07" name="Google Shape;1307;g3b140afa049_0_83"/>
          <p:cNvSpPr txBox="1"/>
          <p:nvPr/>
        </p:nvSpPr>
        <p:spPr>
          <a:xfrm>
            <a:off x="5152025" y="760225"/>
            <a:ext cx="5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L4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08" name="Google Shape;1308;g3b140afa049_0_83"/>
          <p:cNvSpPr txBox="1"/>
          <p:nvPr/>
        </p:nvSpPr>
        <p:spPr>
          <a:xfrm>
            <a:off x="5544225" y="997600"/>
            <a:ext cx="5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L3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09" name="Google Shape;1309;g3b140afa049_0_83"/>
          <p:cNvSpPr txBox="1"/>
          <p:nvPr/>
        </p:nvSpPr>
        <p:spPr>
          <a:xfrm>
            <a:off x="7216275" y="1056325"/>
            <a:ext cx="5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D0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1310" name="Google Shape;1310;g3b140afa049_0_83"/>
          <p:cNvCxnSpPr/>
          <p:nvPr/>
        </p:nvCxnSpPr>
        <p:spPr>
          <a:xfrm flipH="1">
            <a:off x="3707025" y="695600"/>
            <a:ext cx="1352100" cy="67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311" name="Google Shape;1311;g3b140afa049_0_83"/>
          <p:cNvCxnSpPr/>
          <p:nvPr/>
        </p:nvCxnSpPr>
        <p:spPr>
          <a:xfrm flipH="1">
            <a:off x="4430875" y="1065997"/>
            <a:ext cx="808200" cy="43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312" name="Google Shape;1312;g3b140afa049_0_83"/>
          <p:cNvCxnSpPr/>
          <p:nvPr/>
        </p:nvCxnSpPr>
        <p:spPr>
          <a:xfrm>
            <a:off x="5729995" y="1329197"/>
            <a:ext cx="495300" cy="2060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313" name="Google Shape;1313;g3b140afa049_0_83"/>
          <p:cNvCxnSpPr/>
          <p:nvPr/>
        </p:nvCxnSpPr>
        <p:spPr>
          <a:xfrm flipH="1">
            <a:off x="6173770" y="1413097"/>
            <a:ext cx="1194000" cy="256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314" name="Google Shape;1314;g3b140afa049_0_83"/>
          <p:cNvSpPr txBox="1"/>
          <p:nvPr/>
        </p:nvSpPr>
        <p:spPr>
          <a:xfrm>
            <a:off x="672900" y="437600"/>
            <a:ext cx="174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AIR INLET PIPE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1315" name="Google Shape;1315;g3b140afa049_0_83"/>
          <p:cNvCxnSpPr/>
          <p:nvPr/>
        </p:nvCxnSpPr>
        <p:spPr>
          <a:xfrm flipH="1" rot="10800000">
            <a:off x="2262292" y="644150"/>
            <a:ext cx="392100" cy="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6" name="Google Shape;1316;g3b140afa049_0_83"/>
          <p:cNvSpPr txBox="1"/>
          <p:nvPr/>
        </p:nvSpPr>
        <p:spPr>
          <a:xfrm>
            <a:off x="1643025" y="1413100"/>
            <a:ext cx="114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SNORKEL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1317" name="Google Shape;1317;g3b140afa049_0_83"/>
          <p:cNvCxnSpPr/>
          <p:nvPr/>
        </p:nvCxnSpPr>
        <p:spPr>
          <a:xfrm flipH="1" rot="10800000">
            <a:off x="2262292" y="551875"/>
            <a:ext cx="392100" cy="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8" name="Google Shape;1318;g3b140afa049_0_83"/>
          <p:cNvCxnSpPr/>
          <p:nvPr/>
        </p:nvCxnSpPr>
        <p:spPr>
          <a:xfrm flipH="1" rot="10800000">
            <a:off x="2262292" y="736425"/>
            <a:ext cx="392100" cy="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9" name="Google Shape;1319;g3b140afa049_0_83"/>
          <p:cNvCxnSpPr/>
          <p:nvPr/>
        </p:nvCxnSpPr>
        <p:spPr>
          <a:xfrm flipH="1" rot="10800000">
            <a:off x="2561550" y="1015525"/>
            <a:ext cx="392100" cy="45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b12edd15e4_0_16"/>
          <p:cNvSpPr txBox="1"/>
          <p:nvPr>
            <p:ph type="title"/>
          </p:nvPr>
        </p:nvSpPr>
        <p:spPr>
          <a:xfrm>
            <a:off x="459486" y="342900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Bipods support large disks and L4</a:t>
            </a:r>
            <a:endParaRPr/>
          </a:p>
        </p:txBody>
      </p:sp>
      <p:sp>
        <p:nvSpPr>
          <p:cNvPr id="1326" name="Google Shape;1326;g3b12edd15e4_0_16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>
                <a:solidFill>
                  <a:srgbClr val="888C8F"/>
                </a:solidFill>
              </a:rPr>
              <a:t>‹#›</a:t>
            </a:fld>
            <a:endParaRPr sz="800">
              <a:solidFill>
                <a:srgbClr val="888C8F"/>
              </a:solidFill>
            </a:endParaRPr>
          </a:p>
        </p:txBody>
      </p:sp>
      <p:pic>
        <p:nvPicPr>
          <p:cNvPr id="1327" name="Google Shape;1327;g3b12edd15e4_0_16"/>
          <p:cNvPicPr preferRelativeResize="0"/>
          <p:nvPr/>
        </p:nvPicPr>
        <p:blipFill rotWithShape="1">
          <a:blip r:embed="rId3">
            <a:alphaModFix/>
          </a:blip>
          <a:srcRect b="67942" l="8174" r="66266" t="0"/>
          <a:stretch/>
        </p:blipFill>
        <p:spPr>
          <a:xfrm>
            <a:off x="134175" y="1523051"/>
            <a:ext cx="4742124" cy="236101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8" name="Google Shape;1328;g3b12edd15e4_0_16"/>
          <p:cNvPicPr preferRelativeResize="0"/>
          <p:nvPr/>
        </p:nvPicPr>
        <p:blipFill rotWithShape="1">
          <a:blip r:embed="rId4">
            <a:alphaModFix amt="58000"/>
          </a:blip>
          <a:srcRect b="2408" l="12844" r="5709" t="13089"/>
          <a:stretch/>
        </p:blipFill>
        <p:spPr>
          <a:xfrm>
            <a:off x="5080700" y="1349700"/>
            <a:ext cx="3920876" cy="2707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29" name="Google Shape;1329;g3b12edd15e4_0_16"/>
          <p:cNvCxnSpPr/>
          <p:nvPr/>
        </p:nvCxnSpPr>
        <p:spPr>
          <a:xfrm flipH="1" rot="10800000">
            <a:off x="5394325" y="1673925"/>
            <a:ext cx="3539400" cy="231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330" name="Google Shape;1330;g3b12edd15e4_0_16"/>
          <p:cNvCxnSpPr/>
          <p:nvPr/>
        </p:nvCxnSpPr>
        <p:spPr>
          <a:xfrm>
            <a:off x="6819100" y="3098600"/>
            <a:ext cx="1424700" cy="618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331" name="Google Shape;1331;g3b12edd15e4_0_16"/>
          <p:cNvCxnSpPr/>
          <p:nvPr/>
        </p:nvCxnSpPr>
        <p:spPr>
          <a:xfrm flipH="1" rot="10800000">
            <a:off x="6801175" y="2121900"/>
            <a:ext cx="62700" cy="949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332" name="Google Shape;1332;g3b12edd15e4_0_16"/>
          <p:cNvCxnSpPr/>
          <p:nvPr/>
        </p:nvCxnSpPr>
        <p:spPr>
          <a:xfrm rot="10800000">
            <a:off x="5475100" y="2327925"/>
            <a:ext cx="1344000" cy="761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1333" name="Google Shape;1333;g3b12edd15e4_0_16"/>
          <p:cNvSpPr txBox="1"/>
          <p:nvPr/>
        </p:nvSpPr>
        <p:spPr>
          <a:xfrm>
            <a:off x="5528725" y="3400150"/>
            <a:ext cx="4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</a:rPr>
              <a:t>Z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334" name="Google Shape;1334;g3b12edd15e4_0_16"/>
          <p:cNvSpPr/>
          <p:nvPr/>
        </p:nvSpPr>
        <p:spPr>
          <a:xfrm>
            <a:off x="6863900" y="2480300"/>
            <a:ext cx="761675" cy="931925"/>
          </a:xfrm>
          <a:custGeom>
            <a:rect b="b" l="l" r="r" t="t"/>
            <a:pathLst>
              <a:path extrusionOk="0" h="37277" w="30467">
                <a:moveTo>
                  <a:pt x="0" y="0"/>
                </a:moveTo>
                <a:cubicBezTo>
                  <a:pt x="2688" y="1075"/>
                  <a:pt x="11590" y="2629"/>
                  <a:pt x="16130" y="6452"/>
                </a:cubicBezTo>
                <a:cubicBezTo>
                  <a:pt x="20670" y="10275"/>
                  <a:pt x="24852" y="17803"/>
                  <a:pt x="27241" y="22940"/>
                </a:cubicBezTo>
                <a:cubicBezTo>
                  <a:pt x="29631" y="28078"/>
                  <a:pt x="29929" y="34888"/>
                  <a:pt x="30467" y="3727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sp>
      <p:sp>
        <p:nvSpPr>
          <p:cNvPr id="1335" name="Google Shape;1335;g3b12edd15e4_0_16"/>
          <p:cNvSpPr/>
          <p:nvPr/>
        </p:nvSpPr>
        <p:spPr>
          <a:xfrm rot="-4200409">
            <a:off x="6155764" y="2161091"/>
            <a:ext cx="480964" cy="705805"/>
          </a:xfrm>
          <a:custGeom>
            <a:rect b="b" l="l" r="r" t="t"/>
            <a:pathLst>
              <a:path extrusionOk="0" h="37277" w="30467">
                <a:moveTo>
                  <a:pt x="0" y="0"/>
                </a:moveTo>
                <a:cubicBezTo>
                  <a:pt x="2688" y="1075"/>
                  <a:pt x="11590" y="2629"/>
                  <a:pt x="16130" y="6452"/>
                </a:cubicBezTo>
                <a:cubicBezTo>
                  <a:pt x="20670" y="10275"/>
                  <a:pt x="24852" y="17803"/>
                  <a:pt x="27241" y="22940"/>
                </a:cubicBezTo>
                <a:cubicBezTo>
                  <a:pt x="29631" y="28078"/>
                  <a:pt x="29929" y="34888"/>
                  <a:pt x="30467" y="3727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sp>
      <p:sp>
        <p:nvSpPr>
          <p:cNvPr id="1336" name="Google Shape;1336;g3b12edd15e4_0_16"/>
          <p:cNvSpPr txBox="1"/>
          <p:nvPr/>
        </p:nvSpPr>
        <p:spPr>
          <a:xfrm>
            <a:off x="7491425" y="2715413"/>
            <a:ext cx="53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</a:rPr>
              <a:t>60°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337" name="Google Shape;1337;g3b12edd15e4_0_16"/>
          <p:cNvSpPr txBox="1"/>
          <p:nvPr/>
        </p:nvSpPr>
        <p:spPr>
          <a:xfrm>
            <a:off x="6130450" y="2018601"/>
            <a:ext cx="53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</a:rPr>
              <a:t>60°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338" name="Google Shape;1338;g3b12edd15e4_0_16"/>
          <p:cNvSpPr/>
          <p:nvPr/>
        </p:nvSpPr>
        <p:spPr>
          <a:xfrm>
            <a:off x="4068350" y="1830875"/>
            <a:ext cx="457550" cy="691475"/>
          </a:xfrm>
          <a:custGeom>
            <a:rect b="b" l="l" r="r" t="t"/>
            <a:pathLst>
              <a:path extrusionOk="0" h="27659" w="18302">
                <a:moveTo>
                  <a:pt x="0" y="0"/>
                </a:moveTo>
                <a:lnTo>
                  <a:pt x="6193" y="0"/>
                </a:lnTo>
                <a:lnTo>
                  <a:pt x="18302" y="20974"/>
                </a:lnTo>
                <a:lnTo>
                  <a:pt x="18302" y="27659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9" name="Google Shape;1339;g3b12edd15e4_0_16"/>
          <p:cNvSpPr/>
          <p:nvPr/>
        </p:nvSpPr>
        <p:spPr>
          <a:xfrm>
            <a:off x="3748425" y="1830875"/>
            <a:ext cx="457550" cy="691475"/>
          </a:xfrm>
          <a:custGeom>
            <a:rect b="b" l="l" r="r" t="t"/>
            <a:pathLst>
              <a:path extrusionOk="0" h="27659" w="18302">
                <a:moveTo>
                  <a:pt x="0" y="0"/>
                </a:moveTo>
                <a:lnTo>
                  <a:pt x="6193" y="0"/>
                </a:lnTo>
                <a:lnTo>
                  <a:pt x="18302" y="20974"/>
                </a:lnTo>
                <a:lnTo>
                  <a:pt x="18302" y="27659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0" name="Google Shape;1340;g3b12edd15e4_0_16"/>
          <p:cNvSpPr/>
          <p:nvPr/>
        </p:nvSpPr>
        <p:spPr>
          <a:xfrm>
            <a:off x="2509950" y="1830875"/>
            <a:ext cx="457550" cy="691475"/>
          </a:xfrm>
          <a:custGeom>
            <a:rect b="b" l="l" r="r" t="t"/>
            <a:pathLst>
              <a:path extrusionOk="0" h="27659" w="18302">
                <a:moveTo>
                  <a:pt x="0" y="0"/>
                </a:moveTo>
                <a:lnTo>
                  <a:pt x="6193" y="0"/>
                </a:lnTo>
                <a:lnTo>
                  <a:pt x="18302" y="20974"/>
                </a:lnTo>
                <a:lnTo>
                  <a:pt x="18302" y="27659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1" name="Google Shape;1341;g3b12edd15e4_0_16"/>
          <p:cNvSpPr/>
          <p:nvPr/>
        </p:nvSpPr>
        <p:spPr>
          <a:xfrm>
            <a:off x="1219875" y="1830875"/>
            <a:ext cx="457550" cy="691475"/>
          </a:xfrm>
          <a:custGeom>
            <a:rect b="b" l="l" r="r" t="t"/>
            <a:pathLst>
              <a:path extrusionOk="0" h="27659" w="18302">
                <a:moveTo>
                  <a:pt x="0" y="0"/>
                </a:moveTo>
                <a:lnTo>
                  <a:pt x="6193" y="0"/>
                </a:lnTo>
                <a:lnTo>
                  <a:pt x="18302" y="20974"/>
                </a:lnTo>
                <a:lnTo>
                  <a:pt x="18302" y="27659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2" name="Google Shape;1342;g3b12edd15e4_0_16"/>
          <p:cNvSpPr/>
          <p:nvPr/>
        </p:nvSpPr>
        <p:spPr>
          <a:xfrm flipH="1">
            <a:off x="335625" y="1830875"/>
            <a:ext cx="457550" cy="691475"/>
          </a:xfrm>
          <a:custGeom>
            <a:rect b="b" l="l" r="r" t="t"/>
            <a:pathLst>
              <a:path extrusionOk="0" h="27659" w="18302">
                <a:moveTo>
                  <a:pt x="0" y="0"/>
                </a:moveTo>
                <a:lnTo>
                  <a:pt x="6193" y="0"/>
                </a:lnTo>
                <a:lnTo>
                  <a:pt x="18302" y="20974"/>
                </a:lnTo>
                <a:lnTo>
                  <a:pt x="18302" y="27659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3" name="Google Shape;1343;g3b12edd15e4_0_16"/>
          <p:cNvSpPr/>
          <p:nvPr/>
        </p:nvSpPr>
        <p:spPr>
          <a:xfrm>
            <a:off x="6863900" y="1587075"/>
            <a:ext cx="341900" cy="567650"/>
          </a:xfrm>
          <a:custGeom>
            <a:rect b="b" l="l" r="r" t="t"/>
            <a:pathLst>
              <a:path extrusionOk="0" h="22706" w="13676">
                <a:moveTo>
                  <a:pt x="7071" y="0"/>
                </a:moveTo>
                <a:lnTo>
                  <a:pt x="0" y="22706"/>
                </a:lnTo>
                <a:lnTo>
                  <a:pt x="13676" y="3868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4" name="Google Shape;1344;g3b12edd15e4_0_16"/>
          <p:cNvSpPr/>
          <p:nvPr/>
        </p:nvSpPr>
        <p:spPr>
          <a:xfrm rot="2700000">
            <a:off x="8372605" y="3450303"/>
            <a:ext cx="353404" cy="510728"/>
          </a:xfrm>
          <a:custGeom>
            <a:rect b="b" l="l" r="r" t="t"/>
            <a:pathLst>
              <a:path extrusionOk="0" h="22706" w="13676">
                <a:moveTo>
                  <a:pt x="7071" y="0"/>
                </a:moveTo>
                <a:lnTo>
                  <a:pt x="0" y="22706"/>
                </a:lnTo>
                <a:lnTo>
                  <a:pt x="13676" y="3868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5" name="Google Shape;1345;g3b12edd15e4_0_16"/>
          <p:cNvSpPr/>
          <p:nvPr/>
        </p:nvSpPr>
        <p:spPr>
          <a:xfrm>
            <a:off x="5275850" y="1772850"/>
            <a:ext cx="167150" cy="571100"/>
          </a:xfrm>
          <a:custGeom>
            <a:rect b="b" l="l" r="r" t="t"/>
            <a:pathLst>
              <a:path extrusionOk="0" h="22844" w="6686">
                <a:moveTo>
                  <a:pt x="0" y="7843"/>
                </a:moveTo>
                <a:lnTo>
                  <a:pt x="6686" y="22844"/>
                </a:lnTo>
                <a:lnTo>
                  <a:pt x="5367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3b12edd15e4_0_108"/>
          <p:cNvSpPr txBox="1"/>
          <p:nvPr>
            <p:ph type="title"/>
          </p:nvPr>
        </p:nvSpPr>
        <p:spPr>
          <a:xfrm>
            <a:off x="457200" y="386000"/>
            <a:ext cx="8229600" cy="67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Mount pads are glued to outer surface of PST</a:t>
            </a:r>
            <a:endParaRPr/>
          </a:p>
        </p:txBody>
      </p:sp>
      <p:sp>
        <p:nvSpPr>
          <p:cNvPr id="1352" name="Google Shape;1352;g3b12edd15e4_0_108"/>
          <p:cNvSpPr txBox="1"/>
          <p:nvPr>
            <p:ph idx="1" type="body"/>
          </p:nvPr>
        </p:nvSpPr>
        <p:spPr>
          <a:xfrm>
            <a:off x="4908825" y="1060400"/>
            <a:ext cx="3960600" cy="1231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Mount pads based on heritage designs from STAR-HFT, ATLAS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3 bipods per half-rim approximates kinematic support, while allowing some Z flexure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No structural analysis done yet, just laying out the concept in CAD</a:t>
            </a:r>
            <a:endParaRPr sz="1300"/>
          </a:p>
        </p:txBody>
      </p:sp>
      <p:sp>
        <p:nvSpPr>
          <p:cNvPr id="1353" name="Google Shape;1353;g3b12edd15e4_0_108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>
                <a:solidFill>
                  <a:srgbClr val="888C8F"/>
                </a:solidFill>
              </a:rPr>
              <a:t>‹#›</a:t>
            </a:fld>
            <a:endParaRPr sz="800">
              <a:solidFill>
                <a:srgbClr val="888C8F"/>
              </a:solidFill>
            </a:endParaRPr>
          </a:p>
        </p:txBody>
      </p:sp>
      <p:pic>
        <p:nvPicPr>
          <p:cNvPr id="1354" name="Google Shape;1354;g3b12edd15e4_0_108"/>
          <p:cNvPicPr preferRelativeResize="0"/>
          <p:nvPr/>
        </p:nvPicPr>
        <p:blipFill rotWithShape="1">
          <a:blip r:embed="rId3">
            <a:alphaModFix/>
          </a:blip>
          <a:srcRect b="0" l="6930" r="32112" t="0"/>
          <a:stretch/>
        </p:blipFill>
        <p:spPr>
          <a:xfrm>
            <a:off x="225825" y="1200150"/>
            <a:ext cx="4561024" cy="3455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5" name="Google Shape;1355;g3b12edd15e4_0_108"/>
          <p:cNvSpPr txBox="1"/>
          <p:nvPr/>
        </p:nvSpPr>
        <p:spPr>
          <a:xfrm>
            <a:off x="2089650" y="1652375"/>
            <a:ext cx="138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MOUNT PAD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56" name="Google Shape;1356;g3b12edd15e4_0_108"/>
          <p:cNvSpPr txBox="1"/>
          <p:nvPr/>
        </p:nvSpPr>
        <p:spPr>
          <a:xfrm>
            <a:off x="1023325" y="2364000"/>
            <a:ext cx="84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BIPOD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57" name="Google Shape;1357;g3b12edd15e4_0_108"/>
          <p:cNvSpPr txBox="1"/>
          <p:nvPr/>
        </p:nvSpPr>
        <p:spPr>
          <a:xfrm>
            <a:off x="288525" y="3014425"/>
            <a:ext cx="84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L4 RIM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358" name="Google Shape;1358;g3b12edd15e4_0_108"/>
          <p:cNvPicPr preferRelativeResize="0"/>
          <p:nvPr/>
        </p:nvPicPr>
        <p:blipFill rotWithShape="1">
          <a:blip r:embed="rId4">
            <a:alphaModFix/>
          </a:blip>
          <a:srcRect b="0" l="0" r="0" t="9033"/>
          <a:stretch/>
        </p:blipFill>
        <p:spPr>
          <a:xfrm>
            <a:off x="5070625" y="2571750"/>
            <a:ext cx="3067924" cy="20931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9" name="Google Shape;1359;g3b12edd15e4_0_108"/>
          <p:cNvSpPr txBox="1"/>
          <p:nvPr/>
        </p:nvSpPr>
        <p:spPr>
          <a:xfrm>
            <a:off x="5070625" y="4285300"/>
            <a:ext cx="225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STAR-HFT example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3b12edd15e4_0_65"/>
          <p:cNvSpPr txBox="1"/>
          <p:nvPr>
            <p:ph type="title"/>
          </p:nvPr>
        </p:nvSpPr>
        <p:spPr>
          <a:xfrm>
            <a:off x="253056" y="105525"/>
            <a:ext cx="35367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L0-L3 and D0 all supported via L4</a:t>
            </a:r>
            <a:endParaRPr/>
          </a:p>
        </p:txBody>
      </p:sp>
      <p:sp>
        <p:nvSpPr>
          <p:cNvPr id="1366" name="Google Shape;1366;g3b12edd15e4_0_65"/>
          <p:cNvSpPr txBox="1"/>
          <p:nvPr>
            <p:ph idx="1" type="body"/>
          </p:nvPr>
        </p:nvSpPr>
        <p:spPr>
          <a:xfrm>
            <a:off x="315000" y="1035025"/>
            <a:ext cx="3195900" cy="67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This allows the baseline assembly sequence: L4, L3, IB, D0, D1, …</a:t>
            </a:r>
            <a:endParaRPr/>
          </a:p>
        </p:txBody>
      </p:sp>
      <p:sp>
        <p:nvSpPr>
          <p:cNvPr id="1367" name="Google Shape;1367;g3b12edd15e4_0_65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8" name="Google Shape;1368;g3b12edd15e4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7553" y="105525"/>
            <a:ext cx="4464796" cy="45354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9" name="Google Shape;1369;g3b12edd15e4_0_65"/>
          <p:cNvSpPr/>
          <p:nvPr/>
        </p:nvSpPr>
        <p:spPr>
          <a:xfrm>
            <a:off x="5100425" y="375675"/>
            <a:ext cx="2136350" cy="2136350"/>
          </a:xfrm>
          <a:custGeom>
            <a:rect b="b" l="l" r="r" t="t"/>
            <a:pathLst>
              <a:path extrusionOk="0" h="85454" w="85454">
                <a:moveTo>
                  <a:pt x="0" y="0"/>
                </a:moveTo>
                <a:lnTo>
                  <a:pt x="0" y="16925"/>
                </a:lnTo>
                <a:lnTo>
                  <a:pt x="61511" y="77197"/>
                </a:lnTo>
                <a:lnTo>
                  <a:pt x="85454" y="77197"/>
                </a:lnTo>
                <a:lnTo>
                  <a:pt x="85454" y="85454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0" name="Google Shape;1370;g3b12edd15e4_0_65"/>
          <p:cNvSpPr/>
          <p:nvPr/>
        </p:nvSpPr>
        <p:spPr>
          <a:xfrm>
            <a:off x="6762038" y="2470746"/>
            <a:ext cx="82555" cy="732750"/>
          </a:xfrm>
          <a:custGeom>
            <a:rect b="b" l="l" r="r" t="t"/>
            <a:pathLst>
              <a:path extrusionOk="0" h="29310" w="6192">
                <a:moveTo>
                  <a:pt x="6192" y="0"/>
                </a:moveTo>
                <a:lnTo>
                  <a:pt x="6192" y="11146"/>
                </a:lnTo>
                <a:lnTo>
                  <a:pt x="0" y="20228"/>
                </a:lnTo>
                <a:lnTo>
                  <a:pt x="0" y="2931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1" name="Google Shape;1371;g3b12edd15e4_0_65"/>
          <p:cNvSpPr/>
          <p:nvPr/>
        </p:nvSpPr>
        <p:spPr>
          <a:xfrm>
            <a:off x="6947800" y="2470750"/>
            <a:ext cx="547000" cy="670825"/>
          </a:xfrm>
          <a:custGeom>
            <a:rect b="b" l="l" r="r" t="t"/>
            <a:pathLst>
              <a:path extrusionOk="0" h="26833" w="21880">
                <a:moveTo>
                  <a:pt x="0" y="0"/>
                </a:moveTo>
                <a:lnTo>
                  <a:pt x="0" y="16512"/>
                </a:lnTo>
                <a:lnTo>
                  <a:pt x="21880" y="16512"/>
                </a:lnTo>
                <a:lnTo>
                  <a:pt x="21880" y="26833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2" name="Google Shape;1372;g3b12edd15e4_0_65"/>
          <p:cNvSpPr/>
          <p:nvPr/>
        </p:nvSpPr>
        <p:spPr>
          <a:xfrm>
            <a:off x="5296504" y="97025"/>
            <a:ext cx="92875" cy="433450"/>
          </a:xfrm>
          <a:custGeom>
            <a:rect b="b" l="l" r="r" t="t"/>
            <a:pathLst>
              <a:path extrusionOk="0" h="17338" w="3715">
                <a:moveTo>
                  <a:pt x="3715" y="17338"/>
                </a:moveTo>
                <a:lnTo>
                  <a:pt x="3715" y="5779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3" name="Google Shape;1373;g3b12edd15e4_0_65"/>
          <p:cNvSpPr txBox="1"/>
          <p:nvPr/>
        </p:nvSpPr>
        <p:spPr>
          <a:xfrm>
            <a:off x="5389375" y="106000"/>
            <a:ext cx="1100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PST to L4</a:t>
            </a:r>
            <a:endParaRPr sz="1500">
              <a:solidFill>
                <a:srgbClr val="FF0000"/>
              </a:solidFill>
            </a:endParaRPr>
          </a:p>
        </p:txBody>
      </p:sp>
      <p:sp>
        <p:nvSpPr>
          <p:cNvPr id="1374" name="Google Shape;1374;g3b12edd15e4_0_65"/>
          <p:cNvSpPr txBox="1"/>
          <p:nvPr/>
        </p:nvSpPr>
        <p:spPr>
          <a:xfrm>
            <a:off x="2154500" y="1947725"/>
            <a:ext cx="8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L4 to L3</a:t>
            </a:r>
            <a:endParaRPr sz="1500">
              <a:solidFill>
                <a:srgbClr val="FF0000"/>
              </a:solidFill>
            </a:endParaRPr>
          </a:p>
        </p:txBody>
      </p:sp>
      <p:cxnSp>
        <p:nvCxnSpPr>
          <p:cNvPr id="1375" name="Google Shape;1375;g3b12edd15e4_0_65"/>
          <p:cNvCxnSpPr>
            <a:stCxn id="1374" idx="3"/>
          </p:cNvCxnSpPr>
          <p:nvPr/>
        </p:nvCxnSpPr>
        <p:spPr>
          <a:xfrm flipH="1" rot="10800000">
            <a:off x="3039500" y="1114775"/>
            <a:ext cx="2347800" cy="104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6" name="Google Shape;1376;g3b12edd15e4_0_65"/>
          <p:cNvSpPr txBox="1"/>
          <p:nvPr/>
        </p:nvSpPr>
        <p:spPr>
          <a:xfrm>
            <a:off x="2904750" y="4351750"/>
            <a:ext cx="8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L3 to IB</a:t>
            </a:r>
            <a:endParaRPr sz="1500">
              <a:solidFill>
                <a:srgbClr val="FF0000"/>
              </a:solidFill>
            </a:endParaRPr>
          </a:p>
        </p:txBody>
      </p:sp>
      <p:sp>
        <p:nvSpPr>
          <p:cNvPr id="1377" name="Google Shape;1377;g3b12edd15e4_0_65"/>
          <p:cNvSpPr txBox="1"/>
          <p:nvPr/>
        </p:nvSpPr>
        <p:spPr>
          <a:xfrm>
            <a:off x="2154500" y="3348025"/>
            <a:ext cx="103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L3 to D0</a:t>
            </a:r>
            <a:endParaRPr sz="1500">
              <a:solidFill>
                <a:srgbClr val="FF0000"/>
              </a:solidFill>
            </a:endParaRPr>
          </a:p>
        </p:txBody>
      </p:sp>
      <p:cxnSp>
        <p:nvCxnSpPr>
          <p:cNvPr id="1378" name="Google Shape;1378;g3b12edd15e4_0_65"/>
          <p:cNvCxnSpPr/>
          <p:nvPr/>
        </p:nvCxnSpPr>
        <p:spPr>
          <a:xfrm flipH="1" rot="10800000">
            <a:off x="3693650" y="3086275"/>
            <a:ext cx="3790500" cy="146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9" name="Google Shape;1379;g3b12edd15e4_0_65"/>
          <p:cNvCxnSpPr/>
          <p:nvPr/>
        </p:nvCxnSpPr>
        <p:spPr>
          <a:xfrm flipH="1" rot="10800000">
            <a:off x="3039500" y="3005363"/>
            <a:ext cx="3709800" cy="535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3b140afa049_0_122"/>
          <p:cNvSpPr txBox="1"/>
          <p:nvPr>
            <p:ph type="title"/>
          </p:nvPr>
        </p:nvSpPr>
        <p:spPr>
          <a:xfrm>
            <a:off x="454036" y="56225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IB-L3 Support protects L3 staves when installing Inner Barrel services</a:t>
            </a:r>
            <a:endParaRPr/>
          </a:p>
        </p:txBody>
      </p:sp>
      <p:sp>
        <p:nvSpPr>
          <p:cNvPr id="1386" name="Google Shape;1386;g3b140afa049_0_122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7" name="Google Shape;1387;g3b140afa049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00" y="949479"/>
            <a:ext cx="6211808" cy="36384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8" name="Google Shape;1388;g3b140afa049_0_122"/>
          <p:cNvSpPr txBox="1"/>
          <p:nvPr/>
        </p:nvSpPr>
        <p:spPr>
          <a:xfrm>
            <a:off x="7394475" y="1777829"/>
            <a:ext cx="1378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IB-L3 Support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1389" name="Google Shape;1389;g3b140afa049_0_122"/>
          <p:cNvCxnSpPr>
            <a:stCxn id="1388" idx="1"/>
          </p:cNvCxnSpPr>
          <p:nvPr/>
        </p:nvCxnSpPr>
        <p:spPr>
          <a:xfrm flipH="1">
            <a:off x="5458875" y="1985579"/>
            <a:ext cx="1935600" cy="1109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3b12edd15e4_0_79"/>
          <p:cNvSpPr txBox="1"/>
          <p:nvPr>
            <p:ph type="title"/>
          </p:nvPr>
        </p:nvSpPr>
        <p:spPr>
          <a:xfrm>
            <a:off x="244411" y="235375"/>
            <a:ext cx="8229600" cy="85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Structural support - Beampipe @ low |Z|</a:t>
            </a:r>
            <a:endParaRPr/>
          </a:p>
        </p:txBody>
      </p:sp>
      <p:sp>
        <p:nvSpPr>
          <p:cNvPr id="1396" name="Google Shape;1396;g3b12edd15e4_0_79"/>
          <p:cNvSpPr txBox="1"/>
          <p:nvPr>
            <p:ph idx="1" type="body"/>
          </p:nvPr>
        </p:nvSpPr>
        <p:spPr>
          <a:xfrm>
            <a:off x="-60925" y="854850"/>
            <a:ext cx="6201000" cy="360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7975" lvl="0" marL="457200" rtl="0" algn="l">
              <a:spcBef>
                <a:spcPts val="60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Not yet provided at low |Z|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Experience with STAR HFT and similar systems suggests we will likely need it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Beampipes and detector structures are relatively long and compliant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Presume they will each deflect something like </a:t>
            </a:r>
            <a:r>
              <a:rPr lang="en-US" sz="1250"/>
              <a:t>~3-4 mm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SVT nominal radial gap between BP and L0 is only 5.65 mm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That gap also must fit bakeout insulation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Deflected shapes will be different, as well as orientation-dependent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SVT assembly sequence includes a 90° rotation about Z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Therefore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I think we should baseline mechanically coupling BP to the small disks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Simple support (radial forces, not axial, not bending moments)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Possibly the large disks, too</a:t>
            </a:r>
            <a:endParaRPr sz="1250"/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Char char="•"/>
            </a:pPr>
            <a:r>
              <a:rPr lang="en-US" sz="1250"/>
              <a:t>Whose scope to design?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Purdue - already designing BP supports at high |Z|</a:t>
            </a:r>
            <a:endParaRPr sz="1250"/>
          </a:p>
          <a:p>
            <a:pPr indent="-307975" lvl="1" marL="914400" rtl="0" algn="l">
              <a:spcBef>
                <a:spcPts val="0"/>
              </a:spcBef>
              <a:spcAft>
                <a:spcPts val="0"/>
              </a:spcAft>
              <a:buSzPts val="1250"/>
              <a:buChar char="–"/>
            </a:pPr>
            <a:r>
              <a:rPr lang="en-US" sz="1250"/>
              <a:t>LBNL - naturally fits with cone supports design task</a:t>
            </a:r>
            <a:endParaRPr sz="1250"/>
          </a:p>
        </p:txBody>
      </p:sp>
      <p:sp>
        <p:nvSpPr>
          <p:cNvPr id="1397" name="Google Shape;1397;g3b12edd15e4_0_79"/>
          <p:cNvSpPr txBox="1"/>
          <p:nvPr>
            <p:ph idx="12" type="sldNum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8" name="Google Shape;1398;g3b12edd15e4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022" y="890700"/>
            <a:ext cx="2764251" cy="36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g3b12edd15e4_0_79"/>
          <p:cNvSpPr txBox="1"/>
          <p:nvPr/>
        </p:nvSpPr>
        <p:spPr>
          <a:xfrm>
            <a:off x="7817250" y="235375"/>
            <a:ext cx="117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</a:rPr>
              <a:t>STAR-HFT interior beampipe support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400" name="Google Shape;1400;g3b12edd15e4_0_79"/>
          <p:cNvCxnSpPr/>
          <p:nvPr/>
        </p:nvCxnSpPr>
        <p:spPr>
          <a:xfrm flipH="1">
            <a:off x="7367578" y="810047"/>
            <a:ext cx="618300" cy="1254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