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5">
  <p:sldMasterIdLst>
    <p:sldMasterId id="2147483648" r:id="rId1"/>
  </p:sldMasterIdLst>
  <p:notesMasterIdLst>
    <p:notesMasterId r:id="rId10"/>
  </p:notesMasterIdLst>
  <p:sldIdLst>
    <p:sldId id="256" r:id="rId2"/>
    <p:sldId id="412" r:id="rId3"/>
    <p:sldId id="401" r:id="rId4"/>
    <p:sldId id="402" r:id="rId5"/>
    <p:sldId id="411" r:id="rId6"/>
    <p:sldId id="414" r:id="rId7"/>
    <p:sldId id="259" r:id="rId8"/>
    <p:sldId id="41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0FCD745-659F-4412-B4D8-4A3EE07ECE79}">
          <p14:sldIdLst>
            <p14:sldId id="256"/>
            <p14:sldId id="412"/>
            <p14:sldId id="401"/>
            <p14:sldId id="402"/>
            <p14:sldId id="411"/>
            <p14:sldId id="414"/>
            <p14:sldId id="259"/>
            <p14:sldId id="41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  <a:srgbClr val="D2DEEF"/>
    <a:srgbClr val="EAEFF7"/>
    <a:srgbClr val="FFFFFF"/>
    <a:srgbClr val="4472C4"/>
    <a:srgbClr val="ABABAB"/>
    <a:srgbClr val="FF9933"/>
    <a:srgbClr val="699BFF"/>
    <a:srgbClr val="000000"/>
    <a:srgbClr val="AAE8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78" autoAdjust="0"/>
    <p:restoredTop sz="94660"/>
  </p:normalViewPr>
  <p:slideViewPr>
    <p:cSldViewPr snapToGrid="0">
      <p:cViewPr varScale="1">
        <p:scale>
          <a:sx n="71" d="100"/>
          <a:sy n="71" d="100"/>
        </p:scale>
        <p:origin x="38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A48294-1B3F-46C7-8501-273AD7D79B4F}" type="datetimeFigureOut">
              <a:rPr lang="en-GB" smtClean="0"/>
              <a:t>18/12/2025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3F2F4C-E58C-4CCD-AFD6-611CFE2E22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4071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57556" y="1508257"/>
            <a:ext cx="9144000" cy="2387600"/>
          </a:xfrm>
        </p:spPr>
        <p:txBody>
          <a:bodyPr anchor="b"/>
          <a:lstStyle>
            <a:lvl1pPr algn="ctr">
              <a:defRPr sz="6000" b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57556" y="3987932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00206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30356C3-1559-4CEC-9ADF-910395CF29DD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09438" y="5643694"/>
            <a:ext cx="1839581" cy="1440000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7F12490-59CD-452F-B02D-F2D799164001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0813408" y="6356350"/>
            <a:ext cx="662731" cy="296695"/>
          </a:xfr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</a:lstStyle>
          <a:p>
            <a:fld id="{1CA36EEA-5A28-4A70-BCAC-0B68DA8D366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9567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8561439" cy="743504"/>
          </a:xfrm>
        </p:spPr>
        <p:txBody>
          <a:bodyPr/>
          <a:lstStyle>
            <a:lvl1pPr algn="ctr">
              <a:defRPr b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0445"/>
            <a:ext cx="10515600" cy="4736518"/>
          </a:xfrm>
        </p:spPr>
        <p:txBody>
          <a:bodyPr/>
          <a:lstStyle>
            <a:lvl1pPr>
              <a:defRPr>
                <a:solidFill>
                  <a:srgbClr val="002060"/>
                </a:solidFill>
                <a:latin typeface="Palatino Linotype" panose="02040502050505030304" pitchFamily="18" charset="0"/>
              </a:defRPr>
            </a:lvl1pPr>
            <a:lvl2pPr>
              <a:defRPr>
                <a:solidFill>
                  <a:srgbClr val="002060"/>
                </a:solidFill>
                <a:latin typeface="Palatino Linotype" panose="02040502050505030304" pitchFamily="18" charset="0"/>
              </a:defRPr>
            </a:lvl2pPr>
            <a:lvl3pPr>
              <a:defRPr>
                <a:solidFill>
                  <a:srgbClr val="002060"/>
                </a:solidFill>
                <a:latin typeface="Palatino Linotype" panose="02040502050505030304" pitchFamily="18" charset="0"/>
              </a:defRPr>
            </a:lvl3pPr>
            <a:lvl4pPr>
              <a:defRPr>
                <a:solidFill>
                  <a:srgbClr val="002060"/>
                </a:solidFill>
                <a:latin typeface="Palatino Linotype" panose="02040502050505030304" pitchFamily="18" charset="0"/>
              </a:defRPr>
            </a:lvl4pPr>
            <a:lvl5pPr>
              <a:defRPr>
                <a:solidFill>
                  <a:srgbClr val="002060"/>
                </a:solidFill>
                <a:latin typeface="Palatino Linotype" panose="0204050205050503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13408" y="6356350"/>
            <a:ext cx="662731" cy="296695"/>
          </a:xfr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</a:lstStyle>
          <a:p>
            <a:fld id="{1CA36EEA-5A28-4A70-BCAC-0B68DA8D366C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721453" y="1237683"/>
            <a:ext cx="10754686" cy="0"/>
          </a:xfrm>
          <a:prstGeom prst="line">
            <a:avLst/>
          </a:prstGeom>
          <a:ln w="38100">
            <a:solidFill>
              <a:srgbClr val="2803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721453" y="1313897"/>
            <a:ext cx="10754686" cy="0"/>
          </a:xfrm>
          <a:prstGeom prst="line">
            <a:avLst/>
          </a:prstGeom>
          <a:ln w="38100">
            <a:solidFill>
              <a:srgbClr val="AAE8F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A636AF2B-5CDB-4DCA-B86E-19B10986285E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55853" y="16878"/>
            <a:ext cx="1839581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8728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3000">
              <a:srgbClr val="FFFFFF"/>
            </a:gs>
            <a:gs pos="0">
              <a:schemeClr val="accent1">
                <a:lumMod val="20000"/>
                <a:lumOff val="80000"/>
              </a:schemeClr>
            </a:gs>
            <a:gs pos="81000">
              <a:srgbClr val="FFFFFF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36EEA-5A28-4A70-BCAC-0B68DA8D36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587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31AE1-2945-44BC-A9BF-E5942ABED8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Cooling requirements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28AB3B-0E14-439C-BFDC-E8B70A2821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57556" y="4373216"/>
            <a:ext cx="9144000" cy="1270477"/>
          </a:xfrm>
        </p:spPr>
        <p:txBody>
          <a:bodyPr>
            <a:norm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7559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3E3D35-73D8-B32D-81D5-D135CAC64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Inputs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47D5F0-4589-A3EA-92AB-73B08D583A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0445"/>
            <a:ext cx="10515600" cy="5121720"/>
          </a:xfrm>
        </p:spPr>
        <p:txBody>
          <a:bodyPr>
            <a:normAutofit fontScale="85000" lnSpcReduction="10000"/>
          </a:bodyPr>
          <a:lstStyle/>
          <a:p>
            <a:r>
              <a:rPr lang="en-GB" dirty="0"/>
              <a:t>LAS</a:t>
            </a:r>
          </a:p>
          <a:p>
            <a:pPr lvl="1"/>
            <a:r>
              <a:rPr lang="en-GB" dirty="0"/>
              <a:t>Based on input from Joao Sept 2025</a:t>
            </a:r>
          </a:p>
          <a:p>
            <a:pPr lvl="2"/>
            <a:r>
              <a:rPr lang="en-GB" dirty="0"/>
              <a:t>5-RSU LAS typ. 890mW max. 1246mW</a:t>
            </a:r>
          </a:p>
          <a:p>
            <a:pPr lvl="2"/>
            <a:r>
              <a:rPr lang="en-GB" dirty="0"/>
              <a:t>6-RSU LAS typ. 1025mW max. 1454mW</a:t>
            </a:r>
          </a:p>
          <a:p>
            <a:pPr lvl="2"/>
            <a:r>
              <a:rPr lang="en-GB" dirty="0" err="1"/>
              <a:t>AncASIC</a:t>
            </a:r>
            <a:r>
              <a:rPr lang="en-GB" dirty="0"/>
              <a:t> typ. 35% max. 45</a:t>
            </a:r>
          </a:p>
          <a:p>
            <a:pPr lvl="2"/>
            <a:r>
              <a:rPr lang="en-GB" dirty="0"/>
              <a:t>FPC typ. 20% max. 30</a:t>
            </a:r>
          </a:p>
          <a:p>
            <a:pPr lvl="1"/>
            <a:r>
              <a:rPr lang="en-GB" dirty="0"/>
              <a:t>Geometry</a:t>
            </a:r>
          </a:p>
          <a:p>
            <a:pPr lvl="2"/>
            <a:r>
              <a:rPr lang="en-GB" dirty="0"/>
              <a:t>OB L4: 5-RSU LAS, 16 LAS/stave, 70 staves</a:t>
            </a:r>
          </a:p>
          <a:p>
            <a:pPr lvl="2"/>
            <a:r>
              <a:rPr lang="en-GB" dirty="0"/>
              <a:t>OB L3: 6-RSU LAS, 8 LAS/stave, 46 staves</a:t>
            </a:r>
          </a:p>
          <a:p>
            <a:pPr lvl="2"/>
            <a:r>
              <a:rPr lang="en-GB" dirty="0"/>
              <a:t>Disk ED0/HD0: 5-RSU LAS, 102 LAS/disk</a:t>
            </a:r>
          </a:p>
          <a:p>
            <a:pPr lvl="2"/>
            <a:r>
              <a:rPr lang="en-GB" dirty="0"/>
              <a:t>Disk ED1/HD1: 6-RSU LAS, 258 LAS/disk</a:t>
            </a:r>
          </a:p>
          <a:p>
            <a:pPr lvl="2"/>
            <a:r>
              <a:rPr lang="en-GB" dirty="0"/>
              <a:t>Disk ED2/HD2: 6-RSU LAS, 266 LAS/disk</a:t>
            </a:r>
          </a:p>
          <a:p>
            <a:pPr lvl="2"/>
            <a:r>
              <a:rPr lang="en-GB" dirty="0"/>
              <a:t>Disk ED3/HD3: 6-RSU LAS, 266 LAS/disk</a:t>
            </a:r>
          </a:p>
          <a:p>
            <a:pPr lvl="2"/>
            <a:r>
              <a:rPr lang="en-GB" dirty="0"/>
              <a:t>Disk ED4/HD4: 6-RSU LAS, 266 LAS/disk</a:t>
            </a:r>
          </a:p>
          <a:p>
            <a:r>
              <a:rPr lang="en-GB" dirty="0"/>
              <a:t>MOSAIX</a:t>
            </a:r>
          </a:p>
          <a:p>
            <a:pPr lvl="2"/>
            <a:r>
              <a:rPr lang="en-GB" dirty="0"/>
              <a:t>MOSAIX 3x10Gbps: typ. 140 </a:t>
            </a:r>
            <a:r>
              <a:rPr lang="en-GB" dirty="0" err="1"/>
              <a:t>mW</a:t>
            </a:r>
            <a:r>
              <a:rPr lang="en-GB" dirty="0"/>
              <a:t>/RSU, 700 </a:t>
            </a:r>
            <a:r>
              <a:rPr lang="en-GB" dirty="0" err="1"/>
              <a:t>mW</a:t>
            </a:r>
            <a:r>
              <a:rPr lang="en-GB" dirty="0"/>
              <a:t>/LEC, max. 194 </a:t>
            </a:r>
            <a:r>
              <a:rPr lang="en-GB" dirty="0" err="1"/>
              <a:t>mW</a:t>
            </a:r>
            <a:r>
              <a:rPr lang="en-GB" dirty="0"/>
              <a:t>/RSU, 905 </a:t>
            </a:r>
            <a:r>
              <a:rPr lang="en-GB" dirty="0" err="1"/>
              <a:t>mW</a:t>
            </a:r>
            <a:r>
              <a:rPr lang="en-GB" dirty="0"/>
              <a:t>/LEC</a:t>
            </a:r>
          </a:p>
          <a:p>
            <a:pPr lvl="2"/>
            <a:r>
              <a:rPr lang="en-GB" dirty="0"/>
              <a:t>MOSAIX 6x5Gbps: typ. 140 </a:t>
            </a:r>
            <a:r>
              <a:rPr lang="en-GB" dirty="0" err="1"/>
              <a:t>mW</a:t>
            </a:r>
            <a:r>
              <a:rPr lang="en-GB" dirty="0"/>
              <a:t>/RSU, 1045 </a:t>
            </a:r>
            <a:r>
              <a:rPr lang="en-GB" dirty="0" err="1"/>
              <a:t>mW</a:t>
            </a:r>
            <a:r>
              <a:rPr lang="en-GB" dirty="0"/>
              <a:t>/LEC, max. 194 </a:t>
            </a:r>
            <a:r>
              <a:rPr lang="en-GB" dirty="0" err="1"/>
              <a:t>mW</a:t>
            </a:r>
            <a:r>
              <a:rPr lang="en-GB" dirty="0"/>
              <a:t>/RSU, 1360 </a:t>
            </a:r>
            <a:r>
              <a:rPr lang="en-GB" dirty="0" err="1"/>
              <a:t>mW</a:t>
            </a:r>
            <a:r>
              <a:rPr lang="en-GB" dirty="0"/>
              <a:t>/LEC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4F171D-7B0D-5865-9064-5C8A6F726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36EEA-5A28-4A70-BCAC-0B68DA8D366C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2611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08E69-6C25-43C3-8637-1F10329F6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Stave and disk power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11B72F-D982-440E-8F22-FBDACAE8D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36EEA-5A28-4A70-BCAC-0B68DA8D366C}" type="slidenum">
              <a:rPr lang="en-GB" smtClean="0"/>
              <a:pPr/>
              <a:t>3</a:t>
            </a:fld>
            <a:endParaRPr lang="en-GB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FB0EC38-B6C5-45D9-AB57-9BBB9EEA0D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128754"/>
              </p:ext>
            </p:extLst>
          </p:nvPr>
        </p:nvGraphicFramePr>
        <p:xfrm>
          <a:off x="1942073" y="1404092"/>
          <a:ext cx="8163752" cy="147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7843">
                  <a:extLst>
                    <a:ext uri="{9D8B030D-6E8A-4147-A177-3AD203B41FA5}">
                      <a16:colId xmlns:a16="http://schemas.microsoft.com/office/drawing/2014/main" val="1296616408"/>
                    </a:ext>
                  </a:extLst>
                </a:gridCol>
                <a:gridCol w="1178433">
                  <a:extLst>
                    <a:ext uri="{9D8B030D-6E8A-4147-A177-3AD203B41FA5}">
                      <a16:colId xmlns:a16="http://schemas.microsoft.com/office/drawing/2014/main" val="917909308"/>
                    </a:ext>
                  </a:extLst>
                </a:gridCol>
                <a:gridCol w="1579499">
                  <a:extLst>
                    <a:ext uri="{9D8B030D-6E8A-4147-A177-3AD203B41FA5}">
                      <a16:colId xmlns:a16="http://schemas.microsoft.com/office/drawing/2014/main" val="2125642791"/>
                    </a:ext>
                  </a:extLst>
                </a:gridCol>
                <a:gridCol w="1234821">
                  <a:extLst>
                    <a:ext uri="{9D8B030D-6E8A-4147-A177-3AD203B41FA5}">
                      <a16:colId xmlns:a16="http://schemas.microsoft.com/office/drawing/2014/main" val="1173689445"/>
                    </a:ext>
                  </a:extLst>
                </a:gridCol>
                <a:gridCol w="917766">
                  <a:extLst>
                    <a:ext uri="{9D8B030D-6E8A-4147-A177-3AD203B41FA5}">
                      <a16:colId xmlns:a16="http://schemas.microsoft.com/office/drawing/2014/main" val="2464654430"/>
                    </a:ext>
                  </a:extLst>
                </a:gridCol>
                <a:gridCol w="917766">
                  <a:extLst>
                    <a:ext uri="{9D8B030D-6E8A-4147-A177-3AD203B41FA5}">
                      <a16:colId xmlns:a16="http://schemas.microsoft.com/office/drawing/2014/main" val="2938471142"/>
                    </a:ext>
                  </a:extLst>
                </a:gridCol>
                <a:gridCol w="908812">
                  <a:extLst>
                    <a:ext uri="{9D8B030D-6E8A-4147-A177-3AD203B41FA5}">
                      <a16:colId xmlns:a16="http://schemas.microsoft.com/office/drawing/2014/main" val="122646687"/>
                    </a:ext>
                  </a:extLst>
                </a:gridCol>
                <a:gridCol w="908812">
                  <a:extLst>
                    <a:ext uri="{9D8B030D-6E8A-4147-A177-3AD203B41FA5}">
                      <a16:colId xmlns:a16="http://schemas.microsoft.com/office/drawing/2014/main" val="99845781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OB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# of LAS/stave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# of staves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dirty="0"/>
                        <a:t>Power/stave [W]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Total power [W] 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2186643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Typ.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Max.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Typ.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Max.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65071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L4</a:t>
                      </a:r>
                      <a:endParaRPr lang="en-GB" dirty="0"/>
                    </a:p>
                  </a:txBody>
                  <a:tcP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5-RSU LAS</a:t>
                      </a:r>
                      <a:endParaRPr lang="en-GB" dirty="0"/>
                    </a:p>
                  </a:txBody>
                  <a:tcP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16</a:t>
                      </a:r>
                      <a:endParaRPr lang="en-GB" dirty="0"/>
                    </a:p>
                  </a:txBody>
                  <a:tcP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70</a:t>
                      </a:r>
                      <a:endParaRPr lang="en-GB" dirty="0"/>
                    </a:p>
                  </a:txBody>
                  <a:tcP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22.1</a:t>
                      </a:r>
                    </a:p>
                  </a:txBody>
                  <a:tcP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34.9</a:t>
                      </a:r>
                    </a:p>
                  </a:txBody>
                  <a:tcP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1545</a:t>
                      </a:r>
                    </a:p>
                  </a:txBody>
                  <a:tcPr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2442</a:t>
                      </a:r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2487630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6-RSU LAS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46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11.2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16.9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776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5210861"/>
                  </a:ext>
                </a:extLst>
              </a:tr>
            </a:tbl>
          </a:graphicData>
        </a:graphic>
      </p:graphicFrame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EECA7E9F-3855-9F58-DC6E-2D0C11FE79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6406337"/>
              </p:ext>
            </p:extLst>
          </p:nvPr>
        </p:nvGraphicFramePr>
        <p:xfrm>
          <a:off x="3604559" y="2972056"/>
          <a:ext cx="5144993" cy="37821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80570">
                  <a:extLst>
                    <a:ext uri="{9D8B030D-6E8A-4147-A177-3AD203B41FA5}">
                      <a16:colId xmlns:a16="http://schemas.microsoft.com/office/drawing/2014/main" val="271835372"/>
                    </a:ext>
                  </a:extLst>
                </a:gridCol>
                <a:gridCol w="1335741">
                  <a:extLst>
                    <a:ext uri="{9D8B030D-6E8A-4147-A177-3AD203B41FA5}">
                      <a16:colId xmlns:a16="http://schemas.microsoft.com/office/drawing/2014/main" val="547788907"/>
                    </a:ext>
                  </a:extLst>
                </a:gridCol>
                <a:gridCol w="1362635">
                  <a:extLst>
                    <a:ext uri="{9D8B030D-6E8A-4147-A177-3AD203B41FA5}">
                      <a16:colId xmlns:a16="http://schemas.microsoft.com/office/drawing/2014/main" val="4255567894"/>
                    </a:ext>
                  </a:extLst>
                </a:gridCol>
                <a:gridCol w="896471">
                  <a:extLst>
                    <a:ext uri="{9D8B030D-6E8A-4147-A177-3AD203B41FA5}">
                      <a16:colId xmlns:a16="http://schemas.microsoft.com/office/drawing/2014/main" val="3642880515"/>
                    </a:ext>
                  </a:extLst>
                </a:gridCol>
                <a:gridCol w="869576">
                  <a:extLst>
                    <a:ext uri="{9D8B030D-6E8A-4147-A177-3AD203B41FA5}">
                      <a16:colId xmlns:a16="http://schemas.microsoft.com/office/drawing/2014/main" val="351918863"/>
                    </a:ext>
                  </a:extLst>
                </a:gridCol>
              </a:tblGrid>
              <a:tr h="32904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Disks</a:t>
                      </a:r>
                    </a:p>
                  </a:txBody>
                  <a:tcPr marL="6350" marR="6350" marT="6350" marB="0" anchor="ctr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# 5-RSU LAS</a:t>
                      </a:r>
                      <a:endParaRPr lang="en-GB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# 6-RSU LAS</a:t>
                      </a:r>
                      <a:endParaRPr lang="en-GB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5B9BD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Power/disk [W]</a:t>
                      </a:r>
                      <a:endParaRPr lang="en-GB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5B9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918328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GB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GB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GB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Typ.</a:t>
                      </a:r>
                    </a:p>
                  </a:txBody>
                  <a:tcPr anchor="ctr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Max.</a:t>
                      </a:r>
                    </a:p>
                  </a:txBody>
                  <a:tcPr anchor="ctr"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7793034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800" u="none" strike="noStrike" dirty="0">
                          <a:effectLst/>
                        </a:rPr>
                        <a:t>ED0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800" u="none" strike="noStrike" dirty="0">
                          <a:effectLst/>
                        </a:rPr>
                        <a:t>102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</a:t>
                      </a:r>
                    </a:p>
                  </a:txBody>
                  <a:tcPr marL="6350" marR="6350" marT="6350" marB="0" anchor="ctr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222</a:t>
                      </a:r>
                    </a:p>
                  </a:txBody>
                  <a:tcPr marL="6350" marR="6350" marT="6350" marB="0" anchor="ctr"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981910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800" u="none" strike="noStrike" dirty="0">
                          <a:effectLst/>
                        </a:rPr>
                        <a:t>ED1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800" u="none" strike="noStrike" dirty="0">
                          <a:effectLst/>
                        </a:rPr>
                        <a:t>258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4097561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800" u="none" strike="noStrike" dirty="0">
                          <a:effectLst/>
                        </a:rPr>
                        <a:t>ED2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800" u="none" strike="noStrike" dirty="0">
                          <a:effectLst/>
                        </a:rPr>
                        <a:t>266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427</a:t>
                      </a:r>
                    </a:p>
                  </a:txBody>
                  <a:tcPr marL="6350" marR="6350" marT="6350" marB="0" anchor="ctr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677</a:t>
                      </a:r>
                    </a:p>
                  </a:txBody>
                  <a:tcPr marL="6350" marR="6350" marT="6350" marB="0" anchor="ctr"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952629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800" u="none" strike="noStrike" dirty="0">
                          <a:effectLst/>
                        </a:rPr>
                        <a:t>ED3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800" u="none" strike="noStrike" dirty="0">
                          <a:effectLst/>
                        </a:rPr>
                        <a:t>266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135874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800" u="none" strike="noStrike" dirty="0">
                          <a:effectLst/>
                        </a:rPr>
                        <a:t>ED4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800" u="none" strike="noStrike" dirty="0">
                          <a:effectLst/>
                        </a:rPr>
                        <a:t>266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427</a:t>
                      </a:r>
                    </a:p>
                  </a:txBody>
                  <a:tcPr marL="6350" marR="6350" marT="6350" marB="0" anchor="ctr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677</a:t>
                      </a:r>
                    </a:p>
                  </a:txBody>
                  <a:tcPr marL="6350" marR="6350" marT="6350" marB="0" anchor="ctr"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289596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800" u="none" strike="noStrike" dirty="0">
                          <a:effectLst/>
                        </a:rPr>
                        <a:t>HD0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800" u="none" strike="noStrike">
                          <a:effectLst/>
                        </a:rPr>
                        <a:t>102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92002610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800" u="none" strike="noStrike" dirty="0">
                          <a:effectLst/>
                        </a:rPr>
                        <a:t>HD1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800" u="none" strike="noStrike" dirty="0">
                          <a:effectLst/>
                        </a:rPr>
                        <a:t>258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414</a:t>
                      </a:r>
                    </a:p>
                  </a:txBody>
                  <a:tcPr marL="6350" marR="6350" marT="6350" marB="0" anchor="ctr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656</a:t>
                      </a:r>
                    </a:p>
                  </a:txBody>
                  <a:tcPr marL="6350" marR="6350" marT="6350" marB="0" anchor="ctr"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592228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800" u="none" strike="noStrike">
                          <a:effectLst/>
                        </a:rPr>
                        <a:t>HD2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800" u="none" strike="noStrike">
                          <a:effectLst/>
                        </a:rPr>
                        <a:t>266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0675103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800" u="none" strike="noStrike" dirty="0">
                          <a:effectLst/>
                        </a:rPr>
                        <a:t>HD3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800" u="none" strike="noStrike" dirty="0">
                          <a:effectLst/>
                        </a:rPr>
                        <a:t>266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427</a:t>
                      </a:r>
                    </a:p>
                  </a:txBody>
                  <a:tcPr marL="6350" marR="6350" marT="6350" marB="0" anchor="ctr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677</a:t>
                      </a:r>
                    </a:p>
                  </a:txBody>
                  <a:tcPr marL="6350" marR="6350" marT="6350" marB="0" anchor="ctr"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033789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800" u="none" strike="noStrike" dirty="0">
                          <a:effectLst/>
                        </a:rPr>
                        <a:t>HD4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800" u="none" strike="noStrike">
                          <a:effectLst/>
                        </a:rPr>
                        <a:t>266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427</a:t>
                      </a:r>
                    </a:p>
                  </a:txBody>
                  <a:tcPr marL="6350" marR="6350" marT="6350" marB="0" anchor="ctr"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677</a:t>
                      </a:r>
                    </a:p>
                  </a:txBody>
                  <a:tcPr marL="6350" marR="6350" marT="6350" marB="0" anchor="ctr"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125123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800" u="none" strike="noStrike" dirty="0">
                          <a:effectLst/>
                        </a:rPr>
                        <a:t>Total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204</a:t>
                      </a:r>
                    </a:p>
                  </a:txBody>
                  <a:tcPr marL="6350" marR="6350" marT="6350" marB="0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2112</a:t>
                      </a:r>
                    </a:p>
                  </a:txBody>
                  <a:tcPr marL="6350" marR="6350" marT="6350" marB="0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3670</a:t>
                      </a:r>
                    </a:p>
                  </a:txBody>
                  <a:tcPr marL="6350" marR="6350" marT="6350" marB="0"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5819</a:t>
                      </a:r>
                    </a:p>
                  </a:txBody>
                  <a:tcPr marL="6350" marR="6350" marT="6350" marB="0"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8695923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CE8A5867-A1A1-FB76-C20A-6FA0743418EB}"/>
              </a:ext>
            </a:extLst>
          </p:cNvPr>
          <p:cNvSpPr txBox="1"/>
          <p:nvPr/>
        </p:nvSpPr>
        <p:spPr>
          <a:xfrm>
            <a:off x="9242835" y="4114800"/>
            <a:ext cx="22333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002060"/>
                </a:solidFill>
              </a:rPr>
              <a:t>All numbers include</a:t>
            </a:r>
          </a:p>
          <a:p>
            <a:r>
              <a:rPr lang="en-GB" dirty="0" err="1">
                <a:solidFill>
                  <a:srgbClr val="002060"/>
                </a:solidFill>
              </a:rPr>
              <a:t>AncASIC</a:t>
            </a:r>
            <a:r>
              <a:rPr lang="en-GB" dirty="0">
                <a:solidFill>
                  <a:srgbClr val="002060"/>
                </a:solidFill>
              </a:rPr>
              <a:t> &amp; FPC losses</a:t>
            </a:r>
          </a:p>
        </p:txBody>
      </p:sp>
    </p:spTree>
    <p:extLst>
      <p:ext uri="{BB962C8B-B14F-4D97-AF65-F5344CB8AC3E}">
        <p14:creationId xmlns:p14="http://schemas.microsoft.com/office/powerpoint/2010/main" val="927433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8EF52-CB12-4E04-829C-F14F8D75B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System power numbers (local supports)</a:t>
            </a:r>
            <a:endParaRPr lang="en-GB" sz="3200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933D0F34-F58E-4C4C-894D-B78481B167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1265590"/>
              </p:ext>
            </p:extLst>
          </p:nvPr>
        </p:nvGraphicFramePr>
        <p:xfrm>
          <a:off x="2927211" y="2126666"/>
          <a:ext cx="6472428" cy="333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2118">
                  <a:extLst>
                    <a:ext uri="{9D8B030D-6E8A-4147-A177-3AD203B41FA5}">
                      <a16:colId xmlns:a16="http://schemas.microsoft.com/office/drawing/2014/main" val="3742968120"/>
                    </a:ext>
                  </a:extLst>
                </a:gridCol>
                <a:gridCol w="1765729">
                  <a:extLst>
                    <a:ext uri="{9D8B030D-6E8A-4147-A177-3AD203B41FA5}">
                      <a16:colId xmlns:a16="http://schemas.microsoft.com/office/drawing/2014/main" val="4013222908"/>
                    </a:ext>
                  </a:extLst>
                </a:gridCol>
                <a:gridCol w="1734581">
                  <a:extLst>
                    <a:ext uri="{9D8B030D-6E8A-4147-A177-3AD203B41FA5}">
                      <a16:colId xmlns:a16="http://schemas.microsoft.com/office/drawing/2014/main" val="1093936485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Total air-cooled power/system [W]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693394"/>
                  </a:ext>
                </a:extLst>
              </a:tr>
              <a:tr h="290517"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typical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max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8396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L0 </a:t>
                      </a:r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</a:t>
                      </a:r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37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5059489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L1 </a:t>
                      </a:r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40</a:t>
                      </a:r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959659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L2</a:t>
                      </a:r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101</a:t>
                      </a:r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124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086153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L3</a:t>
                      </a:r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514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776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3695894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L4</a:t>
                      </a:r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1545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2442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1887347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Disks</a:t>
                      </a:r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3670</a:t>
                      </a:r>
                    </a:p>
                  </a:txBody>
                  <a:tcPr marL="6350" marR="6350" marT="635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5819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74175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Total power [kW]</a:t>
                      </a:r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5.90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9.25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7231249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482BD6-A276-4F29-9C8A-BC47E9821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36EEA-5A28-4A70-BCAC-0B68DA8D366C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7069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FC726-8B37-00E0-7949-7BCEA1C14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RDO cooling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B30621-172D-76C8-5760-12D49DB7D4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SIBs/FIBs only have VTRX+ as active component</a:t>
            </a:r>
          </a:p>
          <a:p>
            <a:pPr lvl="1"/>
            <a:r>
              <a:rPr lang="en-GB" dirty="0"/>
              <a:t>Limited power, and packaged as a plug-in board where thermal contact is difficult</a:t>
            </a:r>
          </a:p>
          <a:p>
            <a:pPr lvl="1"/>
            <a:r>
              <a:rPr lang="en-GB" dirty="0"/>
              <a:t>Cool by natural convection (need to verify by CFD)</a:t>
            </a:r>
          </a:p>
          <a:p>
            <a:r>
              <a:rPr lang="en-GB" dirty="0"/>
              <a:t>CB higher power, more compact and accessible by liquid cooling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D26475-3F55-A151-C0AF-1E1A8AA66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36EEA-5A28-4A70-BCAC-0B68DA8D366C}" type="slidenum">
              <a:rPr lang="en-GB" smtClean="0"/>
              <a:pPr/>
              <a:t>5</a:t>
            </a:fld>
            <a:endParaRPr lang="en-GB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6B627C6-3218-0A19-70C6-0EAAEE8255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99004"/>
              </p:ext>
            </p:extLst>
          </p:nvPr>
        </p:nvGraphicFramePr>
        <p:xfrm>
          <a:off x="2241216" y="4041617"/>
          <a:ext cx="7709568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1035">
                  <a:extLst>
                    <a:ext uri="{9D8B030D-6E8A-4147-A177-3AD203B41FA5}">
                      <a16:colId xmlns:a16="http://schemas.microsoft.com/office/drawing/2014/main" val="1728184108"/>
                    </a:ext>
                  </a:extLst>
                </a:gridCol>
                <a:gridCol w="582930">
                  <a:extLst>
                    <a:ext uri="{9D8B030D-6E8A-4147-A177-3AD203B41FA5}">
                      <a16:colId xmlns:a16="http://schemas.microsoft.com/office/drawing/2014/main" val="629974664"/>
                    </a:ext>
                  </a:extLst>
                </a:gridCol>
                <a:gridCol w="1218375">
                  <a:extLst>
                    <a:ext uri="{9D8B030D-6E8A-4147-A177-3AD203B41FA5}">
                      <a16:colId xmlns:a16="http://schemas.microsoft.com/office/drawing/2014/main" val="3602944103"/>
                    </a:ext>
                  </a:extLst>
                </a:gridCol>
                <a:gridCol w="467043">
                  <a:extLst>
                    <a:ext uri="{9D8B030D-6E8A-4147-A177-3AD203B41FA5}">
                      <a16:colId xmlns:a16="http://schemas.microsoft.com/office/drawing/2014/main" val="675239860"/>
                    </a:ext>
                  </a:extLst>
                </a:gridCol>
                <a:gridCol w="1218375">
                  <a:extLst>
                    <a:ext uri="{9D8B030D-6E8A-4147-A177-3AD203B41FA5}">
                      <a16:colId xmlns:a16="http://schemas.microsoft.com/office/drawing/2014/main" val="4228346163"/>
                    </a:ext>
                  </a:extLst>
                </a:gridCol>
                <a:gridCol w="467042">
                  <a:extLst>
                    <a:ext uri="{9D8B030D-6E8A-4147-A177-3AD203B41FA5}">
                      <a16:colId xmlns:a16="http://schemas.microsoft.com/office/drawing/2014/main" val="901176486"/>
                    </a:ext>
                  </a:extLst>
                </a:gridCol>
                <a:gridCol w="1277938">
                  <a:extLst>
                    <a:ext uri="{9D8B030D-6E8A-4147-A177-3AD203B41FA5}">
                      <a16:colId xmlns:a16="http://schemas.microsoft.com/office/drawing/2014/main" val="258376915"/>
                    </a:ext>
                  </a:extLst>
                </a:gridCol>
                <a:gridCol w="812450">
                  <a:extLst>
                    <a:ext uri="{9D8B030D-6E8A-4147-A177-3AD203B41FA5}">
                      <a16:colId xmlns:a16="http://schemas.microsoft.com/office/drawing/2014/main" val="1091800126"/>
                    </a:ext>
                  </a:extLst>
                </a:gridCol>
                <a:gridCol w="754380">
                  <a:extLst>
                    <a:ext uri="{9D8B030D-6E8A-4147-A177-3AD203B41FA5}">
                      <a16:colId xmlns:a16="http://schemas.microsoft.com/office/drawing/2014/main" val="12026491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System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dirty="0"/>
                        <a:t>SIBs/FIBs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dirty="0"/>
                        <a:t>SCBs/FCBs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dirty="0"/>
                        <a:t>DPBs/FPC-CBs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Total [W]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80799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Power [W]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Power [W]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Power [W]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liquid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74766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IB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385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97709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372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94158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Disks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740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385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54131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1117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682365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E26A3C7B-D613-803C-2C8D-38554F33EAB3}"/>
              </a:ext>
            </a:extLst>
          </p:cNvPr>
          <p:cNvSpPr txBox="1"/>
          <p:nvPr/>
        </p:nvSpPr>
        <p:spPr>
          <a:xfrm>
            <a:off x="5244353" y="6266657"/>
            <a:ext cx="30679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Still old (split CB) configuration</a:t>
            </a:r>
          </a:p>
        </p:txBody>
      </p:sp>
    </p:spTree>
    <p:extLst>
      <p:ext uri="{BB962C8B-B14F-4D97-AF65-F5344CB8AC3E}">
        <p14:creationId xmlns:p14="http://schemas.microsoft.com/office/powerpoint/2010/main" val="1618534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802D0-BB71-44BF-97A9-C7C48A407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Temperature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D53958-E1A4-8661-3B8C-B1F165BFF5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539" y="4810760"/>
            <a:ext cx="10515600" cy="961330"/>
          </a:xfrm>
        </p:spPr>
        <p:txBody>
          <a:bodyPr/>
          <a:lstStyle/>
          <a:p>
            <a:r>
              <a:rPr lang="en-GB" dirty="0"/>
              <a:t>Beampipe bakeout</a:t>
            </a:r>
          </a:p>
          <a:p>
            <a:pPr lvl="1"/>
            <a:r>
              <a:rPr lang="en-GB" dirty="0"/>
              <a:t>Need to specify: beam pipe T </a:t>
            </a:r>
            <a:r>
              <a:rPr lang="en-GB" dirty="0" err="1"/>
              <a:t>xxx°C</a:t>
            </a:r>
            <a:r>
              <a:rPr lang="en-GB" dirty="0"/>
              <a:t>, max sensor T </a:t>
            </a:r>
            <a:r>
              <a:rPr lang="en-GB" dirty="0" err="1"/>
              <a:t>xxx°C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9361D9-0300-0E89-2469-F23AA1976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36EEA-5A28-4A70-BCAC-0B68DA8D366C}" type="slidenum">
              <a:rPr lang="en-GB" smtClean="0"/>
              <a:pPr/>
              <a:t>6</a:t>
            </a:fld>
            <a:endParaRPr lang="en-GB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1B8D13EC-8D2E-54DE-5467-B2B3A56D6B7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3109189"/>
              </p:ext>
            </p:extLst>
          </p:nvPr>
        </p:nvGraphicFramePr>
        <p:xfrm>
          <a:off x="838196" y="2047240"/>
          <a:ext cx="10515596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7039">
                  <a:extLst>
                    <a:ext uri="{9D8B030D-6E8A-4147-A177-3AD203B41FA5}">
                      <a16:colId xmlns:a16="http://schemas.microsoft.com/office/drawing/2014/main" val="256368498"/>
                    </a:ext>
                  </a:extLst>
                </a:gridCol>
                <a:gridCol w="1728673">
                  <a:extLst>
                    <a:ext uri="{9D8B030D-6E8A-4147-A177-3AD203B41FA5}">
                      <a16:colId xmlns:a16="http://schemas.microsoft.com/office/drawing/2014/main" val="357011893"/>
                    </a:ext>
                  </a:extLst>
                </a:gridCol>
                <a:gridCol w="2272538">
                  <a:extLst>
                    <a:ext uri="{9D8B030D-6E8A-4147-A177-3AD203B41FA5}">
                      <a16:colId xmlns:a16="http://schemas.microsoft.com/office/drawing/2014/main" val="962252508"/>
                    </a:ext>
                  </a:extLst>
                </a:gridCol>
                <a:gridCol w="1728673">
                  <a:extLst>
                    <a:ext uri="{9D8B030D-6E8A-4147-A177-3AD203B41FA5}">
                      <a16:colId xmlns:a16="http://schemas.microsoft.com/office/drawing/2014/main" val="2864594921"/>
                    </a:ext>
                  </a:extLst>
                </a:gridCol>
                <a:gridCol w="1728673">
                  <a:extLst>
                    <a:ext uri="{9D8B030D-6E8A-4147-A177-3AD203B41FA5}">
                      <a16:colId xmlns:a16="http://schemas.microsoft.com/office/drawing/2014/main" val="15686082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Requirement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LEC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RSU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REC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err="1"/>
                        <a:t>AncASIC</a:t>
                      </a:r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81423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Maximum T [◦C]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N/S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963264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Maximum T variation [◦C]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1 over 3 mm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10 over full length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N/S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30651293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F190720-FDFA-3351-AA10-581861367FD5}"/>
              </a:ext>
            </a:extLst>
          </p:cNvPr>
          <p:cNvSpPr txBox="1"/>
          <p:nvPr/>
        </p:nvSpPr>
        <p:spPr>
          <a:xfrm>
            <a:off x="7779124" y="3429000"/>
            <a:ext cx="204619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N/S is not specified</a:t>
            </a:r>
          </a:p>
        </p:txBody>
      </p:sp>
    </p:spTree>
    <p:extLst>
      <p:ext uri="{BB962C8B-B14F-4D97-AF65-F5344CB8AC3E}">
        <p14:creationId xmlns:p14="http://schemas.microsoft.com/office/powerpoint/2010/main" val="9296541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2FE4249-FB05-4141-86A6-DDB888D3FF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Further material</a:t>
            </a:r>
            <a:endParaRPr lang="en-GB" dirty="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A75AD4FA-E113-4F83-83BF-015DFF5D2C2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Slides from Iain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29DB89-5BF0-416C-94B9-4A2FE03CE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36EEA-5A28-4A70-BCAC-0B68DA8D366C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69324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D49FA-33E0-A858-6551-8C1AB244A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dirty="0"/>
              <a:t>Power numbers used (from Joao)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6681F0-A058-E42C-3D37-EE8063DE7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36EEA-5A28-4A70-BCAC-0B68DA8D366C}" type="slidenum">
              <a:rPr lang="en-GB" smtClean="0"/>
              <a:pPr/>
              <a:t>8</a:t>
            </a:fld>
            <a:endParaRPr lang="en-GB" dirty="0"/>
          </a:p>
        </p:txBody>
      </p:sp>
      <p:pic>
        <p:nvPicPr>
          <p:cNvPr id="5" name="image_0">
            <a:extLst>
              <a:ext uri="{FF2B5EF4-FFF2-40B4-BE49-F238E27FC236}">
                <a16:creationId xmlns:a16="http://schemas.microsoft.com/office/drawing/2014/main" id="{CADF05BB-D016-BBBE-E104-9E34E6DE91A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911"/>
          <a:stretch>
            <a:fillRect/>
          </a:stretch>
        </p:blipFill>
        <p:spPr bwMode="auto">
          <a:xfrm>
            <a:off x="72118" y="1358805"/>
            <a:ext cx="9107882" cy="26416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_0_0">
            <a:extLst>
              <a:ext uri="{FF2B5EF4-FFF2-40B4-BE49-F238E27FC236}">
                <a16:creationId xmlns:a16="http://schemas.microsoft.com/office/drawing/2014/main" id="{BFE26AFE-F0FD-88E5-462D-D7C29121489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563"/>
          <a:stretch>
            <a:fillRect/>
          </a:stretch>
        </p:blipFill>
        <p:spPr bwMode="auto">
          <a:xfrm>
            <a:off x="3216727" y="4037091"/>
            <a:ext cx="8744412" cy="253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4B9A6F2E-5BF3-6AD2-78C7-2FE679F3616E}"/>
              </a:ext>
            </a:extLst>
          </p:cNvPr>
          <p:cNvSpPr/>
          <p:nvPr/>
        </p:nvSpPr>
        <p:spPr>
          <a:xfrm>
            <a:off x="3584122" y="3723426"/>
            <a:ext cx="759278" cy="382407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B6E736D-C814-9FF6-422D-FEEA6E17958E}"/>
              </a:ext>
            </a:extLst>
          </p:cNvPr>
          <p:cNvSpPr/>
          <p:nvPr/>
        </p:nvSpPr>
        <p:spPr>
          <a:xfrm>
            <a:off x="6772505" y="3731590"/>
            <a:ext cx="759278" cy="382407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4444BFB7-5AFE-3CB7-4A67-75AE7E66FF1B}"/>
              </a:ext>
            </a:extLst>
          </p:cNvPr>
          <p:cNvSpPr/>
          <p:nvPr/>
        </p:nvSpPr>
        <p:spPr>
          <a:xfrm>
            <a:off x="6553200" y="6295578"/>
            <a:ext cx="759278" cy="382407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E8BC692-6B08-298C-45ED-E8E26781BAC0}"/>
              </a:ext>
            </a:extLst>
          </p:cNvPr>
          <p:cNvSpPr/>
          <p:nvPr/>
        </p:nvSpPr>
        <p:spPr>
          <a:xfrm>
            <a:off x="9569130" y="6295577"/>
            <a:ext cx="759278" cy="382407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1141637-19A5-01A1-F1A2-38473A3399EC}"/>
              </a:ext>
            </a:extLst>
          </p:cNvPr>
          <p:cNvSpPr txBox="1"/>
          <p:nvPr/>
        </p:nvSpPr>
        <p:spPr>
          <a:xfrm>
            <a:off x="9399639" y="2217988"/>
            <a:ext cx="2792362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2060"/>
                </a:solidFill>
              </a:rPr>
              <a:t>-27% (typ.)/-25% (max.) from my previous numbers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4951775-D693-0B1F-E4A2-0A587D8444FD}"/>
              </a:ext>
            </a:extLst>
          </p:cNvPr>
          <p:cNvSpPr txBox="1"/>
          <p:nvPr/>
        </p:nvSpPr>
        <p:spPr>
          <a:xfrm>
            <a:off x="1425709" y="5037530"/>
            <a:ext cx="1330779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2060"/>
                </a:solidFill>
              </a:rPr>
              <a:t>-14% from my previous </a:t>
            </a:r>
          </a:p>
          <a:p>
            <a:r>
              <a:rPr lang="en-GB" dirty="0">
                <a:solidFill>
                  <a:srgbClr val="002060"/>
                </a:solidFill>
              </a:rPr>
              <a:t>numbers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261F2836-068A-FCAF-8471-9D41F90AD055}"/>
              </a:ext>
            </a:extLst>
          </p:cNvPr>
          <p:cNvSpPr/>
          <p:nvPr/>
        </p:nvSpPr>
        <p:spPr>
          <a:xfrm>
            <a:off x="8574411" y="1435940"/>
            <a:ext cx="759278" cy="382407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8D2AFC3-F719-8146-EAFE-F1C418D685BA}"/>
              </a:ext>
            </a:extLst>
          </p:cNvPr>
          <p:cNvSpPr/>
          <p:nvPr/>
        </p:nvSpPr>
        <p:spPr>
          <a:xfrm>
            <a:off x="11344505" y="4120014"/>
            <a:ext cx="759278" cy="382407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59878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33659</TotalTime>
  <Words>564</Words>
  <Application>Microsoft Office PowerPoint</Application>
  <PresentationFormat>Widescreen</PresentationFormat>
  <Paragraphs>204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Palatino Linotype</vt:lpstr>
      <vt:lpstr>Verdana</vt:lpstr>
      <vt:lpstr>Office Theme</vt:lpstr>
      <vt:lpstr>Cooling requirements</vt:lpstr>
      <vt:lpstr>Inputs</vt:lpstr>
      <vt:lpstr>Stave and disk power</vt:lpstr>
      <vt:lpstr>System power numbers (local supports)</vt:lpstr>
      <vt:lpstr>RDO cooling</vt:lpstr>
      <vt:lpstr>Temperature requirements</vt:lpstr>
      <vt:lpstr>Further material</vt:lpstr>
      <vt:lpstr>Power numbers used (from Joao)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 Viehhauser</dc:creator>
  <cp:lastModifiedBy>Georg Viehhauser</cp:lastModifiedBy>
  <cp:revision>1262</cp:revision>
  <dcterms:created xsi:type="dcterms:W3CDTF">2018-10-16T11:54:38Z</dcterms:created>
  <dcterms:modified xsi:type="dcterms:W3CDTF">2025-12-18T11:41:57Z</dcterms:modified>
</cp:coreProperties>
</file>