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31"/>
  </p:notesMasterIdLst>
  <p:sldIdLst>
    <p:sldId id="259" r:id="rId5"/>
    <p:sldId id="446" r:id="rId6"/>
    <p:sldId id="447" r:id="rId7"/>
    <p:sldId id="449" r:id="rId8"/>
    <p:sldId id="450" r:id="rId9"/>
    <p:sldId id="451" r:id="rId10"/>
    <p:sldId id="452" r:id="rId11"/>
    <p:sldId id="462" r:id="rId12"/>
    <p:sldId id="454" r:id="rId13"/>
    <p:sldId id="465" r:id="rId14"/>
    <p:sldId id="466" r:id="rId15"/>
    <p:sldId id="448" r:id="rId16"/>
    <p:sldId id="468" r:id="rId17"/>
    <p:sldId id="463" r:id="rId18"/>
    <p:sldId id="456" r:id="rId19"/>
    <p:sldId id="467" r:id="rId20"/>
    <p:sldId id="464" r:id="rId21"/>
    <p:sldId id="458" r:id="rId22"/>
    <p:sldId id="459" r:id="rId23"/>
    <p:sldId id="460" r:id="rId24"/>
    <p:sldId id="461" r:id="rId25"/>
    <p:sldId id="469" r:id="rId26"/>
    <p:sldId id="307" r:id="rId27"/>
    <p:sldId id="414" r:id="rId28"/>
    <p:sldId id="432" r:id="rId29"/>
    <p:sldId id="47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min yuan" initials="jy" lastIdx="1" clrIdx="0">
    <p:extLst>
      <p:ext uri="{19B8F6BF-5375-455C-9EA6-DF929625EA0E}">
        <p15:presenceInfo xmlns:p15="http://schemas.microsoft.com/office/powerpoint/2012/main" userId="8dd2d8c5fff790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996633"/>
    <a:srgbClr val="280DF3"/>
    <a:srgbClr val="CC9900"/>
    <a:srgbClr val="8B6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5C5A3-B410-4B09-8DE8-490057866027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2554C-7A22-4EDE-9563-099970C55E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42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5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94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57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3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57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2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2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28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98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12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40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6EADC-8D37-4242-AC24-E977C76F2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64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28940/#65-module-status-update" TargetMode="Externa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bnl.gov/event/25582/contributions/99472/attachments/59947/102975/25-02-13_SVT-OB_Module_Bonding_JJG_ET_r2.pdf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indico.bnl.gov/event/25812/contributions/100260/attachments/59312/101897/24-01-06_SVT-OB_Module_Bonding_JJG_r2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hyperlink" Target="https://indico.bnl.gov/event/25583/contributions/104451/attachments/60523/103921/25-03-13_SVT-OB_Module_Bonding_JJG_r1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30616/contributions/117630/attachments/66748/114576/20251202-eicObFpcReportV1-rep-2021a10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hyperlink" Target="https://indico.bnl.gov/event/25582/contributions/99472/attachments/59947/103458/20250213-epicSvtWp3MtgRpeLTtuWireBonding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67733" y="2153164"/>
            <a:ext cx="12124267" cy="141004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GB" altLang="zh-CN" sz="4400" b="1" dirty="0">
                <a:latin typeface="+mn-lt"/>
              </a:rPr>
              <a:t>OB module prototyping</a:t>
            </a:r>
            <a:br>
              <a:rPr lang="en-GB" altLang="zh-CN" sz="4400" b="1" dirty="0">
                <a:latin typeface="+mn-lt"/>
              </a:rPr>
            </a:br>
            <a:r>
              <a:rPr lang="en-GB" altLang="zh-CN" sz="1400" dirty="0">
                <a:latin typeface="+mn-lt"/>
              </a:rPr>
              <a:t>Prepared with input from Birmingham, Daresbury, Liverpool, and Oxford</a:t>
            </a:r>
            <a:r>
              <a:rPr lang="en-GB" altLang="zh-CN" sz="4400" b="1" dirty="0">
                <a:latin typeface="+mn-lt"/>
              </a:rPr>
              <a:t> </a:t>
            </a:r>
            <a:endParaRPr lang="en-US" altLang="zh-CN" sz="4400" b="1" dirty="0">
              <a:latin typeface="+mn-lt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3342889" y="4464775"/>
            <a:ext cx="5738234" cy="14364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altLang="zh-CN" sz="2000" i="1" dirty="0"/>
              <a:t>19</a:t>
            </a:r>
            <a:r>
              <a:rPr lang="pl-PL" altLang="zh-CN" sz="2000" i="1" dirty="0"/>
              <a:t> </a:t>
            </a:r>
            <a:r>
              <a:rPr lang="en-US" altLang="zh-CN" sz="2000" i="1" dirty="0"/>
              <a:t>December</a:t>
            </a:r>
            <a:r>
              <a:rPr lang="pl-PL" altLang="zh-CN" sz="2000" i="1" dirty="0"/>
              <a:t> 202</a:t>
            </a:r>
            <a:r>
              <a:rPr lang="en-US" altLang="zh-CN" sz="2000" i="1" dirty="0"/>
              <a:t>5</a:t>
            </a:r>
          </a:p>
          <a:p>
            <a:r>
              <a:rPr lang="en-US" altLang="zh-CN" sz="1600" i="1" dirty="0"/>
              <a:t>UK EIC SVT Working Meeting, </a:t>
            </a:r>
            <a:r>
              <a:rPr lang="en-US" altLang="zh-CN" sz="1600" dirty="0"/>
              <a:t>University of Oxford</a:t>
            </a:r>
            <a:endParaRPr lang="en-US" altLang="zh-CN" sz="1400" dirty="0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77" y="196239"/>
            <a:ext cx="34163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820BCA-B930-4482-8B16-95DE6DBAE293}"/>
              </a:ext>
            </a:extLst>
          </p:cNvPr>
          <p:cNvSpPr/>
          <p:nvPr/>
        </p:nvSpPr>
        <p:spPr>
          <a:xfrm>
            <a:off x="1811867" y="3669384"/>
            <a:ext cx="8754532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Jian Liu</a:t>
            </a:r>
          </a:p>
          <a:p>
            <a:pPr algn="ctr"/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the OB Module Team</a:t>
            </a:r>
          </a:p>
        </p:txBody>
      </p:sp>
      <p:pic>
        <p:nvPicPr>
          <p:cNvPr id="1026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D998C3E-D75D-705B-2A2B-C25005EC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652" y="204705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D299B0-E134-795D-DDEF-EC709777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25"/>
            <a:ext cx="65" cy="4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2539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4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DE3AD-ED4D-BE89-C8D5-2CEE45E73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0334-2B4A-A37A-22EF-5D16611D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Bonding parameter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6BCC589-8EFF-2243-F2FA-34E12093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8FDA685-98A8-0D0D-83FB-1F36E065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DE90706-1738-AE0A-F135-580CFEE0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3C283-E272-BE46-9663-163E3065CFE0}"/>
              </a:ext>
            </a:extLst>
          </p:cNvPr>
          <p:cNvSpPr txBox="1"/>
          <p:nvPr/>
        </p:nvSpPr>
        <p:spPr>
          <a:xfrm>
            <a:off x="321729" y="1231305"/>
            <a:ext cx="839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8E993-C329-5F54-9918-A59EE6BC015A}"/>
              </a:ext>
            </a:extLst>
          </p:cNvPr>
          <p:cNvSpPr txBox="1"/>
          <p:nvPr/>
        </p:nvSpPr>
        <p:spPr>
          <a:xfrm>
            <a:off x="237061" y="1231305"/>
            <a:ext cx="6544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Standard settings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Ultrasonic: 22%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Bond force: 22 </a:t>
            </a:r>
            <a:r>
              <a:rPr lang="en-US" altLang="en-US" dirty="0" err="1">
                <a:solidFill>
                  <a:schemeClr val="accent1"/>
                </a:solidFill>
              </a:rPr>
              <a:t>cN</a:t>
            </a:r>
            <a:endParaRPr lang="en-US" altLang="en-US" dirty="0">
              <a:solidFill>
                <a:schemeClr val="accent1"/>
              </a:solidFill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Deformation: 40%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/>
                </a:solidFill>
              </a:rPr>
              <a:t>Overtravel: 25 µm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379504B-3BA8-3862-3BBF-2B2D9CE0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C2FA47-EABB-EA8B-B9FE-CED0A85F2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5C91E5A-D060-CA34-3A95-2AAA91CD0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F65325-4085-61DA-EC57-C6A3BCDC8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9EA85A-646C-C0C0-68B8-E96FC7F22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01273F-16FE-A531-D6E0-7CFE7D0CDB0C}"/>
              </a:ext>
            </a:extLst>
          </p:cNvPr>
          <p:cNvSpPr txBox="1"/>
          <p:nvPr/>
        </p:nvSpPr>
        <p:spPr>
          <a:xfrm>
            <a:off x="3863442" y="1231305"/>
            <a:ext cx="749035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25 µm wire with 100 µm spacing, 1500 µm bond length → ~30° pull angle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Two diffuser types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Thick (0.225 mm) and Thin (0.068 mm)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24914-1193-5147-0244-56D05A6CAF11}"/>
              </a:ext>
            </a:extLst>
          </p:cNvPr>
          <p:cNvSpPr txBox="1"/>
          <p:nvPr/>
        </p:nvSpPr>
        <p:spPr>
          <a:xfrm>
            <a:off x="237061" y="3244942"/>
            <a:ext cx="11624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A gold reference board was bonded to establish baseline pull strength and standard deviation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108A9-D9DF-0964-ADDF-DB3D4510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28" t="37700" r="35930" b="34600"/>
          <a:stretch/>
        </p:blipFill>
        <p:spPr>
          <a:xfrm>
            <a:off x="2027140" y="3693503"/>
            <a:ext cx="6398781" cy="2662847"/>
          </a:xfrm>
          <a:prstGeom prst="rect">
            <a:avLst/>
          </a:prstGeom>
        </p:spPr>
      </p:pic>
      <p:pic>
        <p:nvPicPr>
          <p:cNvPr id="15" name="Picture 14" descr="A square object with yellow tape on it&#10;&#10;AI-generated content may be incorrect.">
            <a:extLst>
              <a:ext uri="{FF2B5EF4-FFF2-40B4-BE49-F238E27FC236}">
                <a16:creationId xmlns:a16="http://schemas.microsoft.com/office/drawing/2014/main" id="{686D4901-D883-5E34-EA3D-E776205EB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8" r="6865" b="6038"/>
          <a:stretch/>
        </p:blipFill>
        <p:spPr>
          <a:xfrm>
            <a:off x="9278457" y="4190223"/>
            <a:ext cx="2642481" cy="16631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3ADEB3-5C23-C662-B07D-5CFA90631FF8}"/>
              </a:ext>
            </a:extLst>
          </p:cNvPr>
          <p:cNvSpPr txBox="1"/>
          <p:nvPr/>
        </p:nvSpPr>
        <p:spPr>
          <a:xfrm>
            <a:off x="9938978" y="5521240"/>
            <a:ext cx="9717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Gold </a:t>
            </a:r>
            <a:r>
              <a:rPr lang="fr-FR" sz="1200" dirty="0" err="1">
                <a:solidFill>
                  <a:schemeClr val="accent1"/>
                </a:solidFill>
              </a:rPr>
              <a:t>board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endParaRPr lang="en-GB" sz="1200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A white paper on a table&#10;&#10;AI-generated content may be incorrect.">
            <a:extLst>
              <a:ext uri="{FF2B5EF4-FFF2-40B4-BE49-F238E27FC236}">
                <a16:creationId xmlns:a16="http://schemas.microsoft.com/office/drawing/2014/main" id="{1B7D3B22-64C5-7A21-DEAE-4798993F4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5261" r="24012" b="11540"/>
          <a:stretch/>
        </p:blipFill>
        <p:spPr>
          <a:xfrm rot="16200000">
            <a:off x="9195162" y="1018056"/>
            <a:ext cx="1451110" cy="28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CDC17-791C-9A8C-06D0-6E05645F5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E088-69F2-8EFC-6D8A-5CA6A8CC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Wire-bonding failures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96A69BF-2CFA-7C17-3C98-8BD451D4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FE57E4BD-9970-9C1F-6DA3-DC689B60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976B528-12A2-A648-84E8-28F0F741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0729D3A-CF77-897F-0466-BCC0502AF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0693677-09C3-E306-6FC9-C0E47ED96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6A99DDA-CCE4-F2CD-36C0-DE182BBB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B30F139-4872-7597-0307-D8CE47B27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F2B06F6-77EC-00F9-3EC4-41A10236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E52CA-35B4-3CEF-BDEB-24E3DF7493A0}"/>
              </a:ext>
            </a:extLst>
          </p:cNvPr>
          <p:cNvSpPr txBox="1"/>
          <p:nvPr/>
        </p:nvSpPr>
        <p:spPr>
          <a:xfrm>
            <a:off x="92365" y="1508304"/>
            <a:ext cx="53976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Bond force or ultrasonic power below 22 resulted in high failure rates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Thick diffuser on single-layer foils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Dark rings observed around many bond feet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Indicates insufficient local support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Suggests suboptimal vacuum contact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Thin diffuser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Significantly fewer wire failures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Dark regions around bond feet disappeared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Residual shadow on single-layer foil</a:t>
            </a:r>
          </a:p>
          <a:p>
            <a:pPr marL="1200150" lvl="2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Indicates incomplete vacuum flattening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Maintaining flatness is challenging for single-layer foils due to flexibility</a:t>
            </a:r>
          </a:p>
        </p:txBody>
      </p:sp>
      <p:pic>
        <p:nvPicPr>
          <p:cNvPr id="15" name="Picture 14" descr="A group of pins on a blue surface&#10;&#10;AI-generated content may be incorrect.">
            <a:extLst>
              <a:ext uri="{FF2B5EF4-FFF2-40B4-BE49-F238E27FC236}">
                <a16:creationId xmlns:a16="http://schemas.microsoft.com/office/drawing/2014/main" id="{A92677CA-28CD-CC59-2603-54702AC60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5686" r="29655" b="33726"/>
          <a:stretch/>
        </p:blipFill>
        <p:spPr>
          <a:xfrm>
            <a:off x="5586762" y="277180"/>
            <a:ext cx="3381736" cy="2462247"/>
          </a:xfrm>
          <a:prstGeom prst="rect">
            <a:avLst/>
          </a:prstGeom>
        </p:spPr>
      </p:pic>
      <p:pic>
        <p:nvPicPr>
          <p:cNvPr id="17" name="Picture 16" descr="A computer screen with a black and white image&#10;&#10;AI-generated content may be incorrect.">
            <a:extLst>
              <a:ext uri="{FF2B5EF4-FFF2-40B4-BE49-F238E27FC236}">
                <a16:creationId xmlns:a16="http://schemas.microsoft.com/office/drawing/2014/main" id="{1D194548-787D-FD63-E519-BE3DCB14D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5" b="22791"/>
          <a:stretch/>
        </p:blipFill>
        <p:spPr>
          <a:xfrm>
            <a:off x="9048324" y="1799046"/>
            <a:ext cx="3034378" cy="2308324"/>
          </a:xfrm>
          <a:prstGeom prst="rect">
            <a:avLst/>
          </a:prstGeom>
        </p:spPr>
      </p:pic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23354E-DF91-C3BD-8173-D81831608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3" r="25401" b="33178"/>
          <a:stretch/>
        </p:blipFill>
        <p:spPr>
          <a:xfrm>
            <a:off x="5716576" y="3555999"/>
            <a:ext cx="2647323" cy="2142067"/>
          </a:xfrm>
          <a:prstGeom prst="rect">
            <a:avLst/>
          </a:prstGeom>
        </p:spPr>
      </p:pic>
      <p:pic>
        <p:nvPicPr>
          <p:cNvPr id="24" name="Picture 2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50ACDCF-E445-0C78-F4B0-EDB2A412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9767" r="4108" b="20775"/>
          <a:stretch/>
        </p:blipFill>
        <p:spPr>
          <a:xfrm>
            <a:off x="8610601" y="4413228"/>
            <a:ext cx="2743200" cy="20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2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A1B9-7FD1-53F8-B7C5-F6EE66C0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EEF830-D83E-E660-24D8-26E50278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4" t="32326" r="7907" b="16614"/>
          <a:stretch/>
        </p:blipFill>
        <p:spPr>
          <a:xfrm>
            <a:off x="5652644" y="4250267"/>
            <a:ext cx="6465398" cy="2055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D98A3-D5B4-B357-97E4-97FAE597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7" t="31500" r="7907" b="16614"/>
          <a:stretch/>
        </p:blipFill>
        <p:spPr>
          <a:xfrm>
            <a:off x="227066" y="1050794"/>
            <a:ext cx="9159463" cy="2966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25077-5372-99E7-016E-48792717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noProof="0" dirty="0"/>
              <a:t>Pull test matrix with the thinner diffuser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A569AA8-9492-CC40-BD59-9DD7FA0D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49F842E-DDE3-04A0-24B9-CBFE9E93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19/12 2025 J. Liu</a:t>
            </a:r>
            <a:endParaRPr lang="en-US" noProof="0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C88B07A-9BC5-CAB5-047B-EA2C5AFF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8E4F6-1416-D44F-82E4-3F7F17C0DF0C}"/>
              </a:ext>
            </a:extLst>
          </p:cNvPr>
          <p:cNvSpPr txBox="1"/>
          <p:nvPr/>
        </p:nvSpPr>
        <p:spPr>
          <a:xfrm>
            <a:off x="132408" y="4431015"/>
            <a:ext cx="5166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noProof="0" dirty="0"/>
              <a:t>Thin diffuser provided a significant improvement over the thick diffuser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noProof="0" dirty="0"/>
              <a:t>Single-layer foils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noProof="0" dirty="0"/>
              <a:t>Failures still observed at higher parameter settings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noProof="0" dirty="0"/>
              <a:t>Multi-layer foils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noProof="0" dirty="0"/>
              <a:t>Performance remained good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noProof="0" dirty="0"/>
              <a:t>Results validated with repeated testing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457BFFE-91D7-8632-BC5C-5B18118D3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FF3336-292C-4BE7-4BAA-52D8DB8B0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9179D5A-4EC9-0BB1-3148-572880308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159270E-661A-DB13-3A67-08257D22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E081D06-E367-9E26-D437-2EF8583E4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5A3E5-3A56-E6EA-581C-0CCF07435EE4}"/>
              </a:ext>
            </a:extLst>
          </p:cNvPr>
          <p:cNvSpPr txBox="1"/>
          <p:nvPr/>
        </p:nvSpPr>
        <p:spPr>
          <a:xfrm>
            <a:off x="4275664" y="2326524"/>
            <a:ext cx="12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B0F0"/>
                </a:solidFill>
              </a:rPr>
              <a:t>Initial test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33533-E60F-A221-D748-3644F4BCE9C9}"/>
              </a:ext>
            </a:extLst>
          </p:cNvPr>
          <p:cNvSpPr txBox="1"/>
          <p:nvPr/>
        </p:nvSpPr>
        <p:spPr>
          <a:xfrm>
            <a:off x="8489312" y="6239310"/>
            <a:ext cx="162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rgbClr val="00B0F0"/>
                </a:solidFill>
              </a:rPr>
              <a:t>Repeated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9F0C-824A-54FE-D104-B8DD29438F62}"/>
              </a:ext>
            </a:extLst>
          </p:cNvPr>
          <p:cNvSpPr txBox="1"/>
          <p:nvPr/>
        </p:nvSpPr>
        <p:spPr>
          <a:xfrm>
            <a:off x="3175000" y="6356350"/>
            <a:ext cx="401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Detailed results can be found </a:t>
            </a:r>
            <a:r>
              <a:rPr lang="en-US" sz="1400" i="1" dirty="0">
                <a:hlinkClick r:id="rId5"/>
              </a:rPr>
              <a:t>here</a:t>
            </a:r>
            <a:r>
              <a:rPr lang="en-US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292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74BD2-1719-E114-B09D-96CA46B1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F44A-D0BC-832F-3EF9-0109E109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Wire-bonding comparison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F77BC32-1476-9319-1756-9F421D6A1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6A89958-B9D4-6C8E-100D-B526B0D8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84AC0F0-5BC4-80FC-130E-EBAE4B55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5B24219-E345-FC99-7DA7-51134EF9B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FB0B55C-F997-8067-80F1-249EABB4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EA00FC9-C474-7C90-C7BC-1C05C0A46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82FAB11-63F1-3A33-CDB1-C2D07E92E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B97E375-2FD8-9ADE-7AA3-D39EFD80D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70739-ABE4-27DB-2577-3100FF0460F7}"/>
              </a:ext>
            </a:extLst>
          </p:cNvPr>
          <p:cNvSpPr txBox="1"/>
          <p:nvPr/>
        </p:nvSpPr>
        <p:spPr>
          <a:xfrm>
            <a:off x="10459181" y="5226389"/>
            <a:ext cx="1584252" cy="3670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500" noProof="0" dirty="0">
                <a:solidFill>
                  <a:srgbClr val="00B0F0"/>
                </a:solidFill>
              </a:rPr>
              <a:t>50% Deformation</a:t>
            </a:r>
          </a:p>
          <a:p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E17D8-0517-A1FA-1CD0-C3A6CBE03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0" t="34186" r="6861" b="42863"/>
          <a:stretch/>
        </p:blipFill>
        <p:spPr>
          <a:xfrm>
            <a:off x="1274356" y="4475976"/>
            <a:ext cx="9023154" cy="1892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3764F4-5B27-FE07-CE31-2996885BC074}"/>
              </a:ext>
            </a:extLst>
          </p:cNvPr>
          <p:cNvSpPr txBox="1"/>
          <p:nvPr/>
        </p:nvSpPr>
        <p:spPr>
          <a:xfrm>
            <a:off x="396899" y="1070957"/>
            <a:ext cx="107780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noProof="0" dirty="0"/>
              <a:t>Better bonding quality when foils were glued to the 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noProof="0" dirty="0"/>
              <a:t>The thinner diffuser significantly improved bonding quality, though some stability challenges remain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noProof="0" dirty="0"/>
              <a:t>Multi-layer foils consistently offered easier and more reliable bonding, regardless of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rgbClr val="00B050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tests</a:t>
            </a:r>
            <a:r>
              <a:rPr lang="en-US" sz="1800" noProof="0" dirty="0">
                <a:solidFill>
                  <a:srgbClr val="00B050"/>
                </a:solidFill>
              </a:rPr>
              <a:t> demonstrated that acceptable mean strength and standard deviation values can be achieved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2A430-BD12-F857-79D7-884AC3BC602E}"/>
              </a:ext>
            </a:extLst>
          </p:cNvPr>
          <p:cNvSpPr txBox="1"/>
          <p:nvPr/>
        </p:nvSpPr>
        <p:spPr>
          <a:xfrm>
            <a:off x="10434373" y="3176175"/>
            <a:ext cx="1584252" cy="40511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10000"/>
          </a:bodyPr>
          <a:lstStyle/>
          <a:p>
            <a:r>
              <a:rPr lang="en-US" noProof="0" dirty="0">
                <a:solidFill>
                  <a:srgbClr val="00B0F0"/>
                </a:solidFill>
              </a:rPr>
              <a:t>15 µm Overtravel</a:t>
            </a:r>
          </a:p>
          <a:p>
            <a:endParaRPr lang="en-U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F91D59-A015-EE87-C597-473AA9761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3" t="34393" r="6744" b="31292"/>
          <a:stretch/>
        </p:blipFill>
        <p:spPr>
          <a:xfrm>
            <a:off x="1343485" y="2447358"/>
            <a:ext cx="8896878" cy="188377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07349FD-F3F6-1A76-0FBC-6BF27C02495F}"/>
              </a:ext>
            </a:extLst>
          </p:cNvPr>
          <p:cNvSpPr/>
          <p:nvPr/>
        </p:nvSpPr>
        <p:spPr>
          <a:xfrm>
            <a:off x="4588933" y="2836333"/>
            <a:ext cx="1591734" cy="33984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F8A596B-3A62-75AA-9834-8EA07B2FF14F}"/>
              </a:ext>
            </a:extLst>
          </p:cNvPr>
          <p:cNvSpPr/>
          <p:nvPr/>
        </p:nvSpPr>
        <p:spPr>
          <a:xfrm>
            <a:off x="4588933" y="5156200"/>
            <a:ext cx="1591734" cy="6393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39086C7-3A0F-CA38-64AC-D506CE39684C}"/>
              </a:ext>
            </a:extLst>
          </p:cNvPr>
          <p:cNvSpPr/>
          <p:nvPr/>
        </p:nvSpPr>
        <p:spPr>
          <a:xfrm>
            <a:off x="8842639" y="5156200"/>
            <a:ext cx="1591734" cy="6393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2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D49E-16CD-C5B4-612F-9621361E3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8E36-8B9E-BD2E-811E-9155662B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noProof="0" dirty="0"/>
              <a:t>Cleaning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10C42BB-74BE-4D74-ACD1-2256E263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13FE397-4BBD-626F-2219-87C219F9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19/12 2025 J. Liu</a:t>
            </a:r>
            <a:endParaRPr lang="en-US" noProof="0" dirty="0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04E2E7B-6074-DDB3-D680-C4968FEB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2A0EB0A-6B9A-4392-0BBB-28E7E9FB3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7A4A2C-1DCD-5051-F89C-AC3B0BF85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3B4EB5C-1E0F-220D-A824-25D810F0E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E7F0EC4-317E-FBC7-9B34-6F7ECF609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6774B14-0B4A-7B4D-4576-3DFB5E71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32956-8512-3935-9AA0-25F1C2C059AE}"/>
              </a:ext>
            </a:extLst>
          </p:cNvPr>
          <p:cNvSpPr txBox="1"/>
          <p:nvPr/>
        </p:nvSpPr>
        <p:spPr>
          <a:xfrm>
            <a:off x="23864" y="1147812"/>
            <a:ext cx="715104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Cleaning solvent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Safewash</a:t>
            </a:r>
            <a:r>
              <a:rPr lang="en-US" dirty="0"/>
              <a:t> (</a:t>
            </a:r>
            <a:r>
              <a:rPr lang="en-US" noProof="0" dirty="0"/>
              <a:t>PCB cleaning agent</a:t>
            </a:r>
            <a:r>
              <a:rPr lang="en-US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noProof="0" dirty="0" err="1"/>
              <a:t>cetone</a:t>
            </a:r>
            <a:r>
              <a:rPr lang="en-US" noProof="0" dirty="0"/>
              <a:t> (recommended by LTU)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Methanol (used for some ATLAS module frames)</a:t>
            </a: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A soft toothbrush was used to gently clean the surface and remove residues such as fingerprints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 dirty="0"/>
              <a:t>Standard PCB cleaner previously used is unsuitable due to foil fragility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0000"/>
                </a:solidFill>
              </a:rPr>
              <a:t>Delamination</a:t>
            </a:r>
            <a:r>
              <a:rPr lang="en-US" noProof="0" dirty="0"/>
              <a:t> was observed in the multilayer foil during the cleaning process!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noProof="0" dirty="0"/>
              <a:t>Most </a:t>
            </a:r>
            <a:r>
              <a:rPr lang="en-US" dirty="0"/>
              <a:t>l</a:t>
            </a:r>
            <a:r>
              <a:rPr lang="en-US" noProof="0" dirty="0" err="1"/>
              <a:t>ikely</a:t>
            </a:r>
            <a:r>
              <a:rPr lang="en-US" noProof="0" dirty="0"/>
              <a:t> caused by</a:t>
            </a: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</a:rPr>
              <a:t> the drying process with the compressed air gun </a:t>
            </a:r>
            <a:r>
              <a:rPr lang="en-US" altLang="en-US" dirty="0">
                <a:solidFill>
                  <a:srgbClr val="00000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should be avoided </a:t>
            </a:r>
            <a:endParaRPr lang="en-US" altLang="en-US" sz="2800" dirty="0">
              <a:latin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US" noProof="0" dirty="0"/>
          </a:p>
        </p:txBody>
      </p:sp>
      <p:pic>
        <p:nvPicPr>
          <p:cNvPr id="4" name="Picture 3" descr="A plastic bottle with a label&#10;&#10;AI-generated content may be incorrect.">
            <a:extLst>
              <a:ext uri="{FF2B5EF4-FFF2-40B4-BE49-F238E27FC236}">
                <a16:creationId xmlns:a16="http://schemas.microsoft.com/office/drawing/2014/main" id="{85C73DE1-9883-A0D9-553F-93ACB5596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37" y="223075"/>
            <a:ext cx="2463230" cy="3284307"/>
          </a:xfrm>
          <a:prstGeom prst="rect">
            <a:avLst/>
          </a:prstGeom>
        </p:spPr>
      </p:pic>
      <p:pic>
        <p:nvPicPr>
          <p:cNvPr id="7" name="Picture 6" descr="A toothbrushes in a holder&#10;&#10;AI-generated content may be incorrect.">
            <a:extLst>
              <a:ext uri="{FF2B5EF4-FFF2-40B4-BE49-F238E27FC236}">
                <a16:creationId xmlns:a16="http://schemas.microsoft.com/office/drawing/2014/main" id="{BA65F6B1-E4FD-9285-6351-D94A19A92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15349" r="19613" b="18760"/>
          <a:stretch/>
        </p:blipFill>
        <p:spPr>
          <a:xfrm>
            <a:off x="7481942" y="3300891"/>
            <a:ext cx="1538700" cy="2062925"/>
          </a:xfrm>
          <a:prstGeom prst="rect">
            <a:avLst/>
          </a:prstGeom>
        </p:spPr>
      </p:pic>
      <p:pic>
        <p:nvPicPr>
          <p:cNvPr id="11" name="Picture 10" descr="A yellow piece of paper on a black surface&#10;&#10;AI-generated content may be incorrect.">
            <a:extLst>
              <a:ext uri="{FF2B5EF4-FFF2-40B4-BE49-F238E27FC236}">
                <a16:creationId xmlns:a16="http://schemas.microsoft.com/office/drawing/2014/main" id="{CD3F078F-EEF5-3732-FC42-B26EA2315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 t="14157" r="22879" b="55429"/>
          <a:stretch>
            <a:fillRect/>
          </a:stretch>
        </p:blipFill>
        <p:spPr>
          <a:xfrm>
            <a:off x="2683933" y="4852115"/>
            <a:ext cx="3418126" cy="1782809"/>
          </a:xfrm>
          <a:prstGeom prst="rect">
            <a:avLst/>
          </a:prstGeom>
        </p:spPr>
      </p:pic>
      <p:pic>
        <p:nvPicPr>
          <p:cNvPr id="13" name="Picture 12" descr="A couple of plastic bottles with a straw&#10;&#10;AI-generated content may be incorrect.">
            <a:extLst>
              <a:ext uri="{FF2B5EF4-FFF2-40B4-BE49-F238E27FC236}">
                <a16:creationId xmlns:a16="http://schemas.microsoft.com/office/drawing/2014/main" id="{87D0FB5F-3AFE-9D31-75FE-28D2ED24B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798" y="2760163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9951C-6381-4F0B-41F8-4BDE3B39D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2647-4BD4-70F9-070F-D315B86C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Cleaning comparison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04177FE-C86F-D08A-2A95-37AC8071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95D4BF3-ADF2-133D-6C92-727C1B2E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9C2AF8F-2A65-F294-9FE5-3D8DF4EB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6359326-A3C5-5DD3-7965-5F28FF309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74CE5B-B7EF-82D8-5101-3DE7FA723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78046A2-8781-9A01-535E-3475B2DB0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67015F6-B7D3-9EC9-10ED-8A0468284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1AA969F-F305-E979-8E95-456C55C20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980EE-A925-0C6D-0340-67878E37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03" y="1221064"/>
            <a:ext cx="6029955" cy="2319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39702-3D89-61FE-2176-63808A9D733A}"/>
              </a:ext>
            </a:extLst>
          </p:cNvPr>
          <p:cNvSpPr txBox="1"/>
          <p:nvPr/>
        </p:nvSpPr>
        <p:spPr>
          <a:xfrm>
            <a:off x="6524874" y="1225033"/>
            <a:ext cx="133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Acetone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43CD7B-C475-0B5A-7A24-C82A9717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892522"/>
            <a:ext cx="5646508" cy="2171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45ADFB-2660-D36E-20EB-812D482A02DD}"/>
              </a:ext>
            </a:extLst>
          </p:cNvPr>
          <p:cNvSpPr txBox="1"/>
          <p:nvPr/>
        </p:nvSpPr>
        <p:spPr>
          <a:xfrm>
            <a:off x="6324600" y="3970296"/>
            <a:ext cx="1413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Methanol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9D348-3F98-4421-F733-644E6F037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40" y="1163142"/>
            <a:ext cx="5449060" cy="21121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268068-3D71-6047-C3B0-70F3E6AEB901}"/>
              </a:ext>
            </a:extLst>
          </p:cNvPr>
          <p:cNvSpPr txBox="1"/>
          <p:nvPr/>
        </p:nvSpPr>
        <p:spPr>
          <a:xfrm>
            <a:off x="514400" y="1270678"/>
            <a:ext cx="133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Safewash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7DB8F-7754-0CB7-1BF0-2F9DEB00765D}"/>
              </a:ext>
            </a:extLst>
          </p:cNvPr>
          <p:cNvSpPr txBox="1"/>
          <p:nvPr/>
        </p:nvSpPr>
        <p:spPr>
          <a:xfrm>
            <a:off x="184731" y="3546961"/>
            <a:ext cx="61075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Safewash</a:t>
            </a:r>
            <a:r>
              <a:rPr lang="en-GB" dirty="0"/>
              <a:t> appears to be the most effective cleaning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significant difference is observed before and after cleaning with acetone or methanol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Note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The observed impact depends on the initial condition of the foil, and the tests were performed over several months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084F9F-6996-58B7-6C7A-62CB8A8D27BF}"/>
              </a:ext>
            </a:extLst>
          </p:cNvPr>
          <p:cNvSpPr txBox="1"/>
          <p:nvPr/>
        </p:nvSpPr>
        <p:spPr>
          <a:xfrm>
            <a:off x="2992753" y="5465685"/>
            <a:ext cx="2671448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Bonding parameters with the thin diffuser (0.068mm)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Overtravel 25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Deformation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Ultrasonic % - 25%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Bondforce</a:t>
            </a:r>
            <a:r>
              <a:rPr lang="en-GB" sz="1200" dirty="0"/>
              <a:t> 25 CN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8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93EC3-36D6-9364-FB9E-4D5BDD86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D283A-3637-E525-CD84-AEAB780DF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99" y="1248312"/>
            <a:ext cx="8107867" cy="2575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A56F0-9348-BD08-8FFF-4BAC4885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Wire comparison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3AA1966-44B8-8BFD-9188-3D43AB9A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8455AAC-BB3E-5F2E-46E0-C3DFBC45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458F02B-98FD-73F5-3669-59F53CA7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3B49C30-72E1-0C5B-0C3B-029F8D18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2E611D-97FE-D716-98D1-DC00B83D8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C97D488-4258-266F-56D3-A899781F8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2F31C3A-15C5-FF51-13A0-CE92A426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0C1E728-211F-1FD3-3506-495E0FEE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B6635-0696-A9D2-1724-909FD8A55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99" y="3936593"/>
            <a:ext cx="8107867" cy="2199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6893B-33B3-4275-34FF-D32AEE2C6964}"/>
              </a:ext>
            </a:extLst>
          </p:cNvPr>
          <p:cNvSpPr txBox="1"/>
          <p:nvPr/>
        </p:nvSpPr>
        <p:spPr>
          <a:xfrm>
            <a:off x="9980132" y="4728403"/>
            <a:ext cx="1839434" cy="36707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500" noProof="0" dirty="0">
                <a:solidFill>
                  <a:srgbClr val="00B0F0"/>
                </a:solidFill>
              </a:rPr>
              <a:t>50% Deformation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1498E-75A0-D174-905A-50530A1D7DA4}"/>
              </a:ext>
            </a:extLst>
          </p:cNvPr>
          <p:cNvSpPr txBox="1"/>
          <p:nvPr/>
        </p:nvSpPr>
        <p:spPr>
          <a:xfrm>
            <a:off x="9982200" y="2407403"/>
            <a:ext cx="1584252" cy="40511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10000"/>
          </a:bodyPr>
          <a:lstStyle/>
          <a:p>
            <a:r>
              <a:rPr lang="en-US" noProof="0" dirty="0">
                <a:solidFill>
                  <a:srgbClr val="00B0F0"/>
                </a:solidFill>
              </a:rPr>
              <a:t>15 µm Overtravel</a:t>
            </a:r>
          </a:p>
          <a:p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326F14-8117-DC8A-6DA3-87097B8AA35A}"/>
              </a:ext>
            </a:extLst>
          </p:cNvPr>
          <p:cNvSpPr txBox="1"/>
          <p:nvPr/>
        </p:nvSpPr>
        <p:spPr>
          <a:xfrm>
            <a:off x="4552999" y="502675"/>
            <a:ext cx="629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Heraeus (default, older): Al Si-M, 25 µm diameter, EL &gt; 1%, BL 15-17 </a:t>
            </a:r>
            <a:r>
              <a:rPr lang="en-GB" sz="1200" dirty="0" err="1"/>
              <a:t>cN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Heraeus H74-41 (softer, new): Al 25 µm, </a:t>
            </a:r>
            <a:r>
              <a:rPr lang="en-GB" sz="1200" dirty="0" err="1"/>
              <a:t>AlSi</a:t>
            </a:r>
            <a:r>
              <a:rPr lang="en-GB" sz="1200" dirty="0"/>
              <a:t>-S, EL 1,0-4,0%, BL 14-16g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12FD6-C4C4-D382-E0E8-EC9AEC329682}"/>
              </a:ext>
            </a:extLst>
          </p:cNvPr>
          <p:cNvSpPr txBox="1"/>
          <p:nvPr/>
        </p:nvSpPr>
        <p:spPr>
          <a:xfrm>
            <a:off x="3151718" y="6130195"/>
            <a:ext cx="6108700" cy="615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Tests performed using</a:t>
            </a:r>
            <a:r>
              <a:rPr lang="en-GB" sz="1800" dirty="0"/>
              <a:t> the thin diffuser (0.068mm)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major difference between the default and the softer wire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6030383-327E-FABA-C137-83D5CB3C7716}"/>
              </a:ext>
            </a:extLst>
          </p:cNvPr>
          <p:cNvSpPr/>
          <p:nvPr/>
        </p:nvSpPr>
        <p:spPr>
          <a:xfrm>
            <a:off x="4233333" y="1768093"/>
            <a:ext cx="1911400" cy="6393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94568A-DFD9-3C92-677D-C73F74CDD5A5}"/>
              </a:ext>
            </a:extLst>
          </p:cNvPr>
          <p:cNvSpPr/>
          <p:nvPr/>
        </p:nvSpPr>
        <p:spPr>
          <a:xfrm>
            <a:off x="6163736" y="4617939"/>
            <a:ext cx="3708400" cy="75839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9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4970-4419-0038-28D9-8DC00EFD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7D6B-7CF7-2771-2763-DE86B342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Prototyping jigs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AC96FFF-60AD-B846-7E38-AF0FA290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8A316B24-F864-5ADC-CDAF-FD19ABAB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9A99651-8E67-9664-640C-47A411B1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2B366C0-AFC1-7037-A7A9-64051C023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EA3A5D-A348-0E8B-5604-B37A3D66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02E258E-DAAA-F270-4C3E-62C99AD5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B0ED8B-9CC6-B9B3-E32C-65B7FD29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2AA87EC-2A96-C8D4-A7BC-C039F561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D8626-B937-38F4-F361-C693B8C9BE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0607" y="1049025"/>
            <a:ext cx="5833193" cy="538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08635-8AC9-F762-7166-161B590E83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17" y="1401381"/>
            <a:ext cx="3683189" cy="2343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76A30-D915-ABDC-4CB1-578E726F78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39805" y="4136761"/>
            <a:ext cx="3812831" cy="2295789"/>
          </a:xfrm>
          <a:custGeom>
            <a:avLst/>
            <a:gdLst>
              <a:gd name="connsiteX0" fmla="*/ 3812831 w 3812831"/>
              <a:gd name="connsiteY0" fmla="*/ 2257674 h 2295789"/>
              <a:gd name="connsiteX1" fmla="*/ 3812831 w 3812831"/>
              <a:gd name="connsiteY1" fmla="*/ 2295789 h 2295789"/>
              <a:gd name="connsiteX2" fmla="*/ 3767016 w 3812831"/>
              <a:gd name="connsiteY2" fmla="*/ 2295789 h 2295789"/>
              <a:gd name="connsiteX3" fmla="*/ 0 w 3812831"/>
              <a:gd name="connsiteY3" fmla="*/ 0 h 2295789"/>
              <a:gd name="connsiteX4" fmla="*/ 3430192 w 3812831"/>
              <a:gd name="connsiteY4" fmla="*/ 0 h 2295789"/>
              <a:gd name="connsiteX5" fmla="*/ 3812831 w 3812831"/>
              <a:gd name="connsiteY5" fmla="*/ 382639 h 2295789"/>
              <a:gd name="connsiteX6" fmla="*/ 3812831 w 3812831"/>
              <a:gd name="connsiteY6" fmla="*/ 933883 h 2295789"/>
              <a:gd name="connsiteX7" fmla="*/ 2620214 w 3812831"/>
              <a:gd name="connsiteY7" fmla="*/ 1926073 h 2295789"/>
              <a:gd name="connsiteX8" fmla="*/ 2927797 w 3812831"/>
              <a:gd name="connsiteY8" fmla="*/ 2295789 h 2295789"/>
              <a:gd name="connsiteX9" fmla="*/ 0 w 3812831"/>
              <a:gd name="connsiteY9" fmla="*/ 2295789 h 229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2831" h="2295789">
                <a:moveTo>
                  <a:pt x="3812831" y="2257674"/>
                </a:moveTo>
                <a:lnTo>
                  <a:pt x="3812831" y="2295789"/>
                </a:lnTo>
                <a:lnTo>
                  <a:pt x="3767016" y="2295789"/>
                </a:lnTo>
                <a:close/>
                <a:moveTo>
                  <a:pt x="0" y="0"/>
                </a:moveTo>
                <a:lnTo>
                  <a:pt x="3430192" y="0"/>
                </a:lnTo>
                <a:lnTo>
                  <a:pt x="3812831" y="382639"/>
                </a:lnTo>
                <a:lnTo>
                  <a:pt x="3812831" y="933883"/>
                </a:lnTo>
                <a:lnTo>
                  <a:pt x="2620214" y="1926073"/>
                </a:lnTo>
                <a:lnTo>
                  <a:pt x="2927797" y="2295789"/>
                </a:lnTo>
                <a:lnTo>
                  <a:pt x="0" y="2295789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397FC3-8A9C-E7D5-8A75-758D510A019F}"/>
              </a:ext>
            </a:extLst>
          </p:cNvPr>
          <p:cNvSpPr txBox="1"/>
          <p:nvPr/>
        </p:nvSpPr>
        <p:spPr>
          <a:xfrm>
            <a:off x="1636710" y="4082124"/>
            <a:ext cx="2205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FPC jig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ED619-9E46-1843-C359-C5E92BF66C85}"/>
              </a:ext>
            </a:extLst>
          </p:cNvPr>
          <p:cNvSpPr txBox="1"/>
          <p:nvPr/>
        </p:nvSpPr>
        <p:spPr>
          <a:xfrm>
            <a:off x="1581486" y="1334099"/>
            <a:ext cx="420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 jig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B207D-E711-8EC5-967D-9A101D316C18}"/>
              </a:ext>
            </a:extLst>
          </p:cNvPr>
          <p:cNvSpPr txBox="1"/>
          <p:nvPr/>
        </p:nvSpPr>
        <p:spPr>
          <a:xfrm>
            <a:off x="4927601" y="736458"/>
            <a:ext cx="29972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Design completed in October</a:t>
            </a:r>
          </a:p>
        </p:txBody>
      </p:sp>
    </p:spTree>
    <p:extLst>
      <p:ext uri="{BB962C8B-B14F-4D97-AF65-F5344CB8AC3E}">
        <p14:creationId xmlns:p14="http://schemas.microsoft.com/office/powerpoint/2010/main" val="1430665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5DE0-9E7E-7EF6-34D9-C632C2557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BA9E6-B7CE-14D5-391F-88660F2D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Prototyping jigs – mechanical draws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218CEE7-1A91-4E95-C0ED-634F6A52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A66A4F4-26C8-C5E3-424C-A3B7F880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4852162-CD34-8AC5-12A4-BAD812E1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8E1CB01-B8A4-5A3A-F682-911C91FA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8C92BA-ADC6-4E82-6DC1-05213E541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94E95C5-B9A4-A933-DF94-CB70539D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EAB45A0-B907-AC92-11E6-359A91F2A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B4729AA-EF01-8616-5B81-024C2AC6E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8D972-1296-3383-B0AD-7D09D91C2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51" y="1005862"/>
            <a:ext cx="7598949" cy="5394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73AD42-4B7D-A2D9-183E-62594D4FB295}"/>
              </a:ext>
            </a:extLst>
          </p:cNvPr>
          <p:cNvSpPr txBox="1"/>
          <p:nvPr/>
        </p:nvSpPr>
        <p:spPr>
          <a:xfrm>
            <a:off x="524925" y="1446430"/>
            <a:ext cx="292306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Tolerancing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Flatness: 10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finish: Ra=0.8 µm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04B0A3-03B1-4E17-62E6-D19FD0BADE01}"/>
              </a:ext>
            </a:extLst>
          </p:cNvPr>
          <p:cNvSpPr txBox="1"/>
          <p:nvPr/>
        </p:nvSpPr>
        <p:spPr>
          <a:xfrm>
            <a:off x="393809" y="2777614"/>
            <a:ext cx="3229926" cy="313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drawings and step files are with the Liverpool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tolerances are still under discussion </a:t>
            </a:r>
          </a:p>
          <a:p>
            <a:endParaRPr lang="en-GB" dirty="0"/>
          </a:p>
          <a:p>
            <a:r>
              <a:rPr lang="en-GB" dirty="0"/>
              <a:t>The manufacturing takes about 20 - 25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Expected to start in January </a:t>
            </a:r>
          </a:p>
          <a:p>
            <a:endParaRPr lang="en-GB" dirty="0"/>
          </a:p>
          <a:p>
            <a:r>
              <a:rPr lang="en-GB" dirty="0"/>
              <a:t>Deploy for assembly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March onwards</a:t>
            </a:r>
          </a:p>
        </p:txBody>
      </p:sp>
    </p:spTree>
    <p:extLst>
      <p:ext uri="{BB962C8B-B14F-4D97-AF65-F5344CB8AC3E}">
        <p14:creationId xmlns:p14="http://schemas.microsoft.com/office/powerpoint/2010/main" val="204868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02A04-C531-9B9A-B802-2ED10DF24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D9E6-C543-6DB4-317C-DF99A78C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Pure dummy silicon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AA1191D-51DC-D7C0-49E2-96479828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DE893D9-EC02-6733-4986-D0B3918B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C8FAD0A-76CE-7F02-9C97-D1C15D40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9C60F9C-A110-0102-430B-7948E9C5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A3DEB29-205C-259C-2212-D38F5D327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905423D-085E-629C-157E-BB788C819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707E3D5-1C9B-3147-121D-CA3040687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338CEEA-983B-0F88-359E-D5F3FEEF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C1040-BD5D-E96B-A3D8-E2B124F3D834}"/>
              </a:ext>
            </a:extLst>
          </p:cNvPr>
          <p:cNvSpPr txBox="1"/>
          <p:nvPr/>
        </p:nvSpPr>
        <p:spPr>
          <a:xfrm>
            <a:off x="218066" y="1080840"/>
            <a:ext cx="56916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Pure silicon dummy sensors prepared at CERN </a:t>
            </a:r>
            <a:r>
              <a:rPr lang="en-GB" dirty="0">
                <a:sym typeface="Wingdings" panose="05000000000000000000" pitchFamily="2" charset="2"/>
              </a:rPr>
              <a:t> r</a:t>
            </a:r>
            <a:r>
              <a:rPr lang="en-GB" dirty="0"/>
              <a:t>emoved from backing foil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shipped to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Packaging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Membrane boxes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Gel-</a:t>
            </a:r>
            <a:r>
              <a:rPr lang="en-GB" sz="1600" dirty="0" err="1"/>
              <a:t>paks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breakages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Modules moved within membrane 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Removal from gel-</a:t>
            </a:r>
            <a:r>
              <a:rPr lang="en-GB" dirty="0" err="1">
                <a:solidFill>
                  <a:srgbClr val="00B050"/>
                </a:solidFill>
              </a:rPr>
              <a:t>paks</a:t>
            </a:r>
            <a:r>
              <a:rPr lang="en-GB" dirty="0">
                <a:solidFill>
                  <a:srgbClr val="00B050"/>
                </a:solidFill>
              </a:rPr>
              <a:t> using vacuum jig and suction cups was successful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Silicon is flexible but does not break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Using more than one suction cup would improve stability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6AF98F16-8F5E-B637-A57F-FCF6D1419E00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29746" r="5050" b="7144"/>
          <a:stretch>
            <a:fillRect/>
          </a:stretch>
        </p:blipFill>
        <p:spPr bwMode="auto">
          <a:xfrm>
            <a:off x="1168401" y="4127828"/>
            <a:ext cx="3886199" cy="2334878"/>
          </a:xfrm>
          <a:prstGeom prst="rect">
            <a:avLst/>
          </a:prstGeom>
        </p:spPr>
      </p:pic>
      <p:pic>
        <p:nvPicPr>
          <p:cNvPr id="12" name="ApplyingVacuum_x16">
            <a:hlinkClick r:id="" action="ppaction://media"/>
            <a:extLst>
              <a:ext uri="{FF2B5EF4-FFF2-40B4-BE49-F238E27FC236}">
                <a16:creationId xmlns:a16="http://schemas.microsoft.com/office/drawing/2014/main" id="{393ACFA4-AD16-22C4-EFDD-F871C0802A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10" r="8144"/>
          <a:stretch>
            <a:fillRect/>
          </a:stretch>
        </p:blipFill>
        <p:spPr>
          <a:xfrm>
            <a:off x="6197914" y="3611562"/>
            <a:ext cx="4540469" cy="2927350"/>
          </a:xfrm>
          <a:prstGeom prst="rect">
            <a:avLst/>
          </a:prstGeom>
        </p:spPr>
      </p:pic>
      <p:pic>
        <p:nvPicPr>
          <p:cNvPr id="16" name="ManualPick+Place">
            <a:hlinkClick r:id="" action="ppaction://media"/>
            <a:extLst>
              <a:ext uri="{FF2B5EF4-FFF2-40B4-BE49-F238E27FC236}">
                <a16:creationId xmlns:a16="http://schemas.microsoft.com/office/drawing/2014/main" id="{15B3D3F0-C662-87A5-5157-703E552046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5933" y="319087"/>
            <a:ext cx="4952450" cy="2785695"/>
          </a:xfrm>
        </p:spPr>
      </p:pic>
    </p:spTree>
    <p:extLst>
      <p:ext uri="{BB962C8B-B14F-4D97-AF65-F5344CB8AC3E}">
        <p14:creationId xmlns:p14="http://schemas.microsoft.com/office/powerpoint/2010/main" val="1600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5EAF-33A1-7B89-C50F-E0184E4D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9691A01-91E2-8CC9-82BD-9ED3D27F4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94" y="3155168"/>
            <a:ext cx="3610689" cy="353243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CCA27B-8753-2CB2-2F8A-BD5E0AE68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63" y="524849"/>
            <a:ext cx="7123217" cy="2554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44DE9-1C62-54C5-0A52-F444C674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Module concept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D0B319B-A697-E3C9-947B-6403CBC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2F2A757-5983-6C6D-3963-735870E4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DF70187-86BC-FB84-8C61-CBAA1F03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FFD7B-E122-4FFB-903D-18006626CF13}"/>
              </a:ext>
            </a:extLst>
          </p:cNvPr>
          <p:cNvSpPr txBox="1"/>
          <p:nvPr/>
        </p:nvSpPr>
        <p:spPr>
          <a:xfrm>
            <a:off x="264816" y="3548542"/>
            <a:ext cx="594125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dirty="0">
                <a:cs typeface="Arial" panose="020B0604020202020204" pitchFamily="34" charset="0"/>
              </a:rPr>
              <a:t>Currently working on prototyping</a:t>
            </a: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for flat module assembly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Adapting this concept to a curved stave would require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Updates to the assembly jigs to match the curvature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Fabrication of the module in a curved geometry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AF59C1E-3431-4F88-271D-FBB96CAF2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808470-5886-6660-E1C7-0E15D0309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AB9B9FD-094E-393E-44A3-9BFAB3EF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A9FEEC-4CCB-75BB-1CB2-EE40E1EF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5C4C59C-CF75-1F86-3284-B504F3B7F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32398-2BB9-EC69-9B63-7F08221B9BD2}"/>
              </a:ext>
            </a:extLst>
          </p:cNvPr>
          <p:cNvSpPr txBox="1"/>
          <p:nvPr/>
        </p:nvSpPr>
        <p:spPr>
          <a:xfrm>
            <a:off x="603251" y="1308740"/>
            <a:ext cx="2981665" cy="1661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Module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</a:t>
            </a:r>
            <a:r>
              <a:rPr lang="en-US" sz="1600" dirty="0" err="1"/>
              <a:t>AncASIC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FPC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Glue Si dies to FPC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Wire bonding Si dies to FPC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EAD3F-35EE-1CE6-8A10-612600E67773}"/>
              </a:ext>
            </a:extLst>
          </p:cNvPr>
          <p:cNvSpPr txBox="1"/>
          <p:nvPr/>
        </p:nvSpPr>
        <p:spPr>
          <a:xfrm>
            <a:off x="2613326" y="5217577"/>
            <a:ext cx="274320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Updates covered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Prototyping jigs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Dummy silicon parts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42EDD19-1905-A9BA-F0AF-1A1AE388D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6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DC5D-1CAB-58C5-CDE6-BE53A462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D8D7-07A8-AAF2-D6D4-471012ED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Dummy silicon with pads – design 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FD64C00-FEED-BC4E-7D64-3290576F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6687B375-1EE6-0CC3-1BC7-A2DCAE6F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E2B22AF-A858-DA75-3BCB-AF83D73A5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24BAD32-C1F1-1995-7AA6-9076C568D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28488C9-2E2F-0B85-0C08-C79E71040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8DACEDB-08B7-4813-AD30-C882B61BC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E802753-8DB3-09CF-D571-601DBB82C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24E37D-CC43-EB4D-D7A5-AA733A187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0D85E6-DD17-35CE-AE01-0789A92BA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1"/>
          <a:stretch>
            <a:fillRect/>
          </a:stretch>
        </p:blipFill>
        <p:spPr>
          <a:xfrm>
            <a:off x="5531273" y="2766664"/>
            <a:ext cx="6417733" cy="1913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6549A7-3A21-BDD8-443E-477CE749F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14" y="3429000"/>
            <a:ext cx="759802" cy="1842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592CAF-EB40-ABEC-44EB-90A02FC089CF}"/>
              </a:ext>
            </a:extLst>
          </p:cNvPr>
          <p:cNvSpPr txBox="1"/>
          <p:nvPr/>
        </p:nvSpPr>
        <p:spPr>
          <a:xfrm>
            <a:off x="6429666" y="4617536"/>
            <a:ext cx="5119961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sym typeface="Wingdings" panose="05000000000000000000" pitchFamily="2" charset="2"/>
              </a:rPr>
              <a:t>Processes from the supplier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ym typeface="Wingdings" panose="05000000000000000000" pitchFamily="2" charset="2"/>
              </a:rPr>
              <a:t>Procure Silicon wafer 625 µm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ym typeface="Wingdings" panose="05000000000000000000" pitchFamily="2" charset="2"/>
              </a:rPr>
              <a:t>Photomask fabrication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ym typeface="Wingdings" panose="05000000000000000000" pitchFamily="2" charset="2"/>
              </a:rPr>
              <a:t>~1 µm Al patterning and etching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 err="1">
                <a:sym typeface="Wingdings" panose="05000000000000000000" pitchFamily="2" charset="2"/>
              </a:rPr>
              <a:t>Backgrinding</a:t>
            </a:r>
            <a:r>
              <a:rPr lang="en-GB" altLang="en-US" sz="1600" dirty="0">
                <a:sym typeface="Wingdings" panose="05000000000000000000" pitchFamily="2" charset="2"/>
              </a:rPr>
              <a:t> to 50 µm and 300 µm respectively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ym typeface="Wingdings" panose="05000000000000000000" pitchFamily="2" charset="2"/>
              </a:rPr>
              <a:t>Dicing &amp; Chip tray packing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ym typeface="Wingdings" panose="05000000000000000000" pitchFamily="2" charset="2"/>
              </a:rPr>
              <a:t>Shipping</a:t>
            </a:r>
            <a:endParaRPr lang="en-US" altLang="en-US" dirty="0">
              <a:sym typeface="Wingdings" panose="05000000000000000000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EA07-3DB1-319E-FB3B-659CFF90DD07}"/>
              </a:ext>
            </a:extLst>
          </p:cNvPr>
          <p:cNvSpPr txBox="1"/>
          <p:nvPr/>
        </p:nvSpPr>
        <p:spPr>
          <a:xfrm>
            <a:off x="7957381" y="1474002"/>
            <a:ext cx="2790994" cy="12926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5RSU dimensions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Thickness: </a:t>
            </a:r>
            <a:r>
              <a:rPr lang="en-GB" sz="1600" dirty="0">
                <a:solidFill>
                  <a:schemeClr val="accent1"/>
                </a:solidFill>
              </a:rPr>
              <a:t>50 µm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Dicing Requirements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Length: 114.330 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Width: 19.567 mm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F89153-8EA4-1FF2-8C38-184AB3F15ACD}"/>
              </a:ext>
            </a:extLst>
          </p:cNvPr>
          <p:cNvSpPr txBox="1"/>
          <p:nvPr/>
        </p:nvSpPr>
        <p:spPr>
          <a:xfrm>
            <a:off x="1058682" y="2937169"/>
            <a:ext cx="2252167" cy="135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 err="1"/>
              <a:t>AncASIC</a:t>
            </a:r>
            <a:r>
              <a:rPr lang="en-GB" dirty="0"/>
              <a:t> dimensions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Thickness: </a:t>
            </a:r>
            <a:r>
              <a:rPr lang="en-GB" sz="1600" dirty="0">
                <a:solidFill>
                  <a:schemeClr val="accent1"/>
                </a:solidFill>
              </a:rPr>
              <a:t>300 µm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Dicing Requirements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Length: </a:t>
            </a:r>
            <a:r>
              <a:rPr lang="en-GB" sz="1400" dirty="0">
                <a:solidFill>
                  <a:schemeClr val="accent1"/>
                </a:solidFill>
              </a:rPr>
              <a:t>15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Width: </a:t>
            </a:r>
            <a:r>
              <a:rPr lang="en-GB" sz="1400" dirty="0">
                <a:solidFill>
                  <a:schemeClr val="accent1"/>
                </a:solidFill>
              </a:rPr>
              <a:t>1.5 mm</a:t>
            </a:r>
            <a:r>
              <a:rPr lang="en-GB" sz="1600" dirty="0">
                <a:solidFill>
                  <a:schemeClr val="accent1"/>
                </a:solidFill>
              </a:rPr>
              <a:t> 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CB99C1-4A45-85FD-DE0F-F5D6F26098F4}"/>
              </a:ext>
            </a:extLst>
          </p:cNvPr>
          <p:cNvSpPr txBox="1"/>
          <p:nvPr/>
        </p:nvSpPr>
        <p:spPr>
          <a:xfrm>
            <a:off x="602270" y="4817467"/>
            <a:ext cx="3037628" cy="15388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err="1"/>
              <a:t>Metalization</a:t>
            </a: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Material: </a:t>
            </a:r>
            <a:r>
              <a:rPr lang="en-GB" sz="1600" dirty="0" err="1"/>
              <a:t>Aluminum</a:t>
            </a:r>
            <a:r>
              <a:rPr lang="en-GB" sz="1600" dirty="0"/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Thickness: around 1 µm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/>
              <a:t>Pads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Pad size: 91 µm × 144 µm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Pad pitch: 100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A6A22-B7DF-B5EB-4599-ABBB96E62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1"/>
          <a:stretch>
            <a:fillRect/>
          </a:stretch>
        </p:blipFill>
        <p:spPr>
          <a:xfrm>
            <a:off x="92365" y="1052410"/>
            <a:ext cx="6417733" cy="184665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ACA935-FEB8-6DC7-6BDA-4E515BFA2529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318916" y="3111801"/>
            <a:ext cx="341051" cy="31719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39AE37-9457-DF3B-7DFA-8B2978B4F140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5318916" y="3286433"/>
            <a:ext cx="383384" cy="19850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00CB789-D9BD-86DF-D747-AE315A5DE787}"/>
              </a:ext>
            </a:extLst>
          </p:cNvPr>
          <p:cNvSpPr/>
          <p:nvPr/>
        </p:nvSpPr>
        <p:spPr>
          <a:xfrm>
            <a:off x="5659967" y="2937169"/>
            <a:ext cx="84666" cy="3492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79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02717-663C-B24E-AD17-BF9597C4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04D9-E59A-D5F6-0C4D-BF06620C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Dummy silicon with pads – fabrication 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15341EB-3C49-8784-5A9C-F7DDD856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EA62A0C-7EF0-B778-CCF5-7B0A2153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C4309F2-EC44-6F12-4145-D2669637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A2BD682-1657-E02B-7209-8F082CA65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72F09EB-A10F-6AA0-7D90-18760AAE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5F19A7B-7653-2537-EF84-122194367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4E7752C-9548-4E98-2681-5C65825A5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FA581EC-1528-4C11-AFC0-9BE55E3D3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1652D-1343-83F1-DD4A-1F0321CB4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9" y="1184574"/>
            <a:ext cx="4167305" cy="410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DBCC5D-510F-AB54-AC38-1CF1ACAC8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8" y="1184574"/>
            <a:ext cx="4096417" cy="4101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3304F0-CDAF-C2F6-0415-6761F2A359B1}"/>
              </a:ext>
            </a:extLst>
          </p:cNvPr>
          <p:cNvSpPr txBox="1"/>
          <p:nvPr/>
        </p:nvSpPr>
        <p:spPr>
          <a:xfrm>
            <a:off x="2943794" y="5988594"/>
            <a:ext cx="537972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supplier is completing the drawings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Expected delivery date: by the end of February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89E866-6AEE-DB1E-3360-B820F6AA3CA5}"/>
              </a:ext>
            </a:extLst>
          </p:cNvPr>
          <p:cNvSpPr txBox="1"/>
          <p:nvPr/>
        </p:nvSpPr>
        <p:spPr>
          <a:xfrm>
            <a:off x="2369206" y="5334872"/>
            <a:ext cx="216046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AncASIC</a:t>
            </a:r>
            <a:r>
              <a:rPr lang="en-US" sz="1600" dirty="0"/>
              <a:t>: 500-600 chips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8498B8-A231-FF1D-BC4A-8CDD438F37D5}"/>
              </a:ext>
            </a:extLst>
          </p:cNvPr>
          <p:cNvSpPr txBox="1"/>
          <p:nvPr/>
        </p:nvSpPr>
        <p:spPr>
          <a:xfrm>
            <a:off x="7877559" y="5334872"/>
            <a:ext cx="194523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5RSU LAS: ~50 chips</a:t>
            </a:r>
          </a:p>
        </p:txBody>
      </p:sp>
    </p:spTree>
    <p:extLst>
      <p:ext uri="{BB962C8B-B14F-4D97-AF65-F5344CB8AC3E}">
        <p14:creationId xmlns:p14="http://schemas.microsoft.com/office/powerpoint/2010/main" val="1292265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19AE-8B7D-EE32-CD78-521D86BEB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DABB-F6D1-92F0-ED5B-32BF8AE6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4498F64-D935-B49A-6D36-70C5C74F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6F52891-0B8E-F5E4-2AFD-7D41882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B2EAF55-49F4-A009-1ABA-D0ECFEC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CC1714B-4C20-BFFF-CD9C-8A743FFFD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AFFD84-009D-A4AB-DD33-DCC59E8D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9F668A1-105D-6925-22A1-498FC6537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A1C91A3-9023-7CE8-4FCA-6ED821872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2E3BB54-C830-DB55-F1A5-05A037836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FDA7F8A-0A84-44F2-DFCE-501E5EAB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15546"/>
            <a:ext cx="10515600" cy="36269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Flat module prototyping is currently ongoing</a:t>
            </a:r>
          </a:p>
          <a:p>
            <a:r>
              <a:rPr lang="en-US" dirty="0"/>
              <a:t>Interconnection</a:t>
            </a:r>
          </a:p>
          <a:p>
            <a:pPr lvl="1"/>
            <a:r>
              <a:rPr lang="en-US" dirty="0" err="1"/>
              <a:t>spTAB</a:t>
            </a:r>
            <a:r>
              <a:rPr lang="en-US" dirty="0"/>
              <a:t>-bonded M-FPC prototype is under testing</a:t>
            </a:r>
          </a:p>
          <a:p>
            <a:pPr lvl="1"/>
            <a:r>
              <a:rPr lang="en-GB" dirty="0"/>
              <a:t>Wire-bonding results show that acceptable mean strength and standard deviation can be achieved with LTU foils</a:t>
            </a:r>
          </a:p>
          <a:p>
            <a:pPr lvl="1"/>
            <a:r>
              <a:rPr lang="en-GB" dirty="0"/>
              <a:t>Further bonding optimisations to be done with more realistic designs and final-grade components</a:t>
            </a:r>
          </a:p>
          <a:p>
            <a:r>
              <a:rPr lang="en-GB" dirty="0"/>
              <a:t>Manufacturing of the prototype jigs ongoing</a:t>
            </a:r>
          </a:p>
          <a:p>
            <a:r>
              <a:rPr lang="en-GB" dirty="0"/>
              <a:t>Pure dummy silicon sensors are available; dummy LAS and </a:t>
            </a:r>
            <a:r>
              <a:rPr lang="en-GB" dirty="0" err="1"/>
              <a:t>AncASIC</a:t>
            </a:r>
            <a:r>
              <a:rPr lang="en-GB" dirty="0"/>
              <a:t> are expected in January/February </a:t>
            </a:r>
          </a:p>
          <a:p>
            <a:r>
              <a:rPr lang="en-GB" dirty="0"/>
              <a:t>Assembly practice is expected to start in March</a:t>
            </a:r>
          </a:p>
        </p:txBody>
      </p:sp>
    </p:spTree>
    <p:extLst>
      <p:ext uri="{BB962C8B-B14F-4D97-AF65-F5344CB8AC3E}">
        <p14:creationId xmlns:p14="http://schemas.microsoft.com/office/powerpoint/2010/main" val="91929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A0F2-F01C-4F5E-9EB3-88DE0A72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225" y="2766218"/>
            <a:ext cx="4248705" cy="1325563"/>
          </a:xfrm>
        </p:spPr>
        <p:txBody>
          <a:bodyPr>
            <a:normAutofit/>
          </a:bodyPr>
          <a:lstStyle/>
          <a:p>
            <a:r>
              <a:rPr lang="en-US" sz="8000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7CA5-EC2E-4CB3-B9AE-78C5B1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0D030-B575-4118-BB90-79F87D1F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58845DD-93F9-D61B-3357-0B06BD95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84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89F33-C12D-BD5F-CA81-C3F87A7B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F7F8-DA85-DE52-6810-B67802E0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Packaging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B575454-32F0-30E6-1A8C-AE43DD79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B12FD02-D2F7-FB94-5442-87C4A3E4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29119D-2387-98B0-E390-52F20BFC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08C15-3ACD-7E4B-AA04-41ABA18C866C}"/>
              </a:ext>
            </a:extLst>
          </p:cNvPr>
          <p:cNvSpPr txBox="1"/>
          <p:nvPr/>
        </p:nvSpPr>
        <p:spPr>
          <a:xfrm>
            <a:off x="321729" y="1231305"/>
            <a:ext cx="839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D265A-5EE3-86C4-22F3-30CC5DDE7C27}"/>
              </a:ext>
            </a:extLst>
          </p:cNvPr>
          <p:cNvSpPr txBox="1"/>
          <p:nvPr/>
        </p:nvSpPr>
        <p:spPr>
          <a:xfrm>
            <a:off x="160856" y="1722372"/>
            <a:ext cx="70442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dirty="0" err="1"/>
              <a:t>Nanosystems</a:t>
            </a:r>
            <a:r>
              <a:rPr lang="en-US" altLang="zh-CN" dirty="0"/>
              <a:t> JP p</a:t>
            </a:r>
            <a:r>
              <a:rPr lang="en-GB" altLang="en-US" dirty="0" err="1">
                <a:sym typeface="Wingdings" panose="05000000000000000000" pitchFamily="2" charset="2"/>
              </a:rPr>
              <a:t>ackaging</a:t>
            </a:r>
            <a:r>
              <a:rPr lang="en-GB" altLang="en-US" dirty="0">
                <a:sym typeface="Wingdings" panose="05000000000000000000" pitchFamily="2" charset="2"/>
              </a:rPr>
              <a:t> details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Dummy LAS</a:t>
            </a:r>
            <a:r>
              <a:rPr lang="en-GB" altLang="en-US" sz="1600" dirty="0">
                <a:sym typeface="Wingdings" panose="05000000000000000000" pitchFamily="2" charset="2"/>
              </a:rPr>
              <a:t>: “given the three different chip sizes, instead of fabricating a custom case from scratch, we propose a standard method where we will remove the chips from the dicing ring and pack them using a cushioning system as shown below. The pink layer will serve as a cushion, and a black spacer will secure the chips between the layers. This is a standard packaging method we frequently use.”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Dummy </a:t>
            </a:r>
            <a:r>
              <a:rPr lang="en-GB" altLang="en-US" sz="1600" dirty="0" err="1">
                <a:solidFill>
                  <a:schemeClr val="accent1"/>
                </a:solidFill>
                <a:sym typeface="Wingdings" panose="05000000000000000000" pitchFamily="2" charset="2"/>
              </a:rPr>
              <a:t>AncASIC</a:t>
            </a:r>
            <a:r>
              <a:rPr lang="en-GB" altLang="en-US" sz="1600" dirty="0">
                <a:sym typeface="Wingdings" panose="05000000000000000000" pitchFamily="2" charset="2"/>
              </a:rPr>
              <a:t>: “a similar-sized chip tray (15 × 1.5 mm) is available, which we will use for packaging.”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600" dirty="0">
              <a:sym typeface="Wingdings" panose="05000000000000000000" pitchFamily="2" charset="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600" dirty="0">
              <a:sym typeface="Wingdings" panose="05000000000000000000" pitchFamily="2" charset="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600" dirty="0">
              <a:sym typeface="Wingdings" panose="05000000000000000000" pitchFamily="2" charset="2"/>
            </a:endParaRPr>
          </a:p>
          <a:p>
            <a:pPr marL="1657350" lvl="3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sz="1600" dirty="0">
              <a:sym typeface="Wingdings" panose="05000000000000000000" pitchFamily="2" charset="2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F4911D5-FB35-3BC0-DA09-03848A974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1F2F4C-0A70-7F7E-F206-AA45BFCA1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AD026-0697-E0A1-1B50-AA779AD84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12" y="1116841"/>
            <a:ext cx="3435903" cy="49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28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8A966-1A40-E187-2197-C6495C2EF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1344-2947-C371-F83F-E4802FE0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Standard bonding parameters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B887296-90A8-0854-3B7E-699342F8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2DDF9BE-92B8-3F06-E8AF-5BC59BFB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23BA1F-1E7F-166B-9DB0-FB8A5E00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75DC9-6A43-4879-1AEA-F67F39EAA7D3}"/>
              </a:ext>
            </a:extLst>
          </p:cNvPr>
          <p:cNvSpPr txBox="1"/>
          <p:nvPr/>
        </p:nvSpPr>
        <p:spPr>
          <a:xfrm>
            <a:off x="321729" y="1231305"/>
            <a:ext cx="839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E48DC-C22F-380B-5FD9-33B5367FA421}"/>
              </a:ext>
            </a:extLst>
          </p:cNvPr>
          <p:cNvSpPr txBox="1"/>
          <p:nvPr/>
        </p:nvSpPr>
        <p:spPr>
          <a:xfrm>
            <a:off x="237061" y="1231305"/>
            <a:ext cx="11954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F008C56-D298-2BE5-E312-09824B5A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5EFD5C-03E1-E280-DDAF-AA950FEC8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19100CC-90EF-38AA-2093-4F50CEE3E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DBF6EEF-A591-E7B2-DFDD-FE2D10725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2116A60-A392-01E0-9282-02948C2FF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A computer screen with a number of text&#10;&#10;AI-generated content may be incorrect.">
            <a:extLst>
              <a:ext uri="{FF2B5EF4-FFF2-40B4-BE49-F238E27FC236}">
                <a16:creationId xmlns:a16="http://schemas.microsoft.com/office/drawing/2014/main" id="{F6F1E476-B199-9521-D5E1-7860AED6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0" r="4936" b="18449"/>
          <a:stretch/>
        </p:blipFill>
        <p:spPr>
          <a:xfrm>
            <a:off x="946788" y="1184574"/>
            <a:ext cx="4065849" cy="2440172"/>
          </a:xfrm>
          <a:prstGeom prst="rect">
            <a:avLst/>
          </a:prstGeom>
        </p:spPr>
      </p:pic>
      <p:pic>
        <p:nvPicPr>
          <p:cNvPr id="12" name="Picture 11" descr="A computer screen with text and images&#10;&#10;AI-generated content may be incorrect.">
            <a:extLst>
              <a:ext uri="{FF2B5EF4-FFF2-40B4-BE49-F238E27FC236}">
                <a16:creationId xmlns:a16="http://schemas.microsoft.com/office/drawing/2014/main" id="{28820CA3-8BF6-0B49-ABAE-AA9B3CC35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36279" r="5142" b="4961"/>
          <a:stretch/>
        </p:blipFill>
        <p:spPr>
          <a:xfrm>
            <a:off x="7342005" y="1874549"/>
            <a:ext cx="4311502" cy="3752146"/>
          </a:xfrm>
          <a:prstGeom prst="rect">
            <a:avLst/>
          </a:prstGeom>
        </p:spPr>
      </p:pic>
      <p:pic>
        <p:nvPicPr>
          <p:cNvPr id="13" name="Picture 12" descr="A computer screen with a white screen&#10;&#10;AI-generated content may be incorrect.">
            <a:extLst>
              <a:ext uri="{FF2B5EF4-FFF2-40B4-BE49-F238E27FC236}">
                <a16:creationId xmlns:a16="http://schemas.microsoft.com/office/drawing/2014/main" id="{91DD2889-47EF-7F83-B7A3-611B40BBC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4" r="7829" b="11473"/>
          <a:stretch/>
        </p:blipFill>
        <p:spPr>
          <a:xfrm>
            <a:off x="2394223" y="3733841"/>
            <a:ext cx="3964615" cy="298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9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AEF1E-CA36-75D0-8861-70BC53911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706A-8889-11D6-E796-9C740BAC9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fr-FR" altLang="zh-CN" dirty="0"/>
              <a:t>Module </a:t>
            </a:r>
            <a:r>
              <a:rPr lang="fr-FR" altLang="zh-CN" dirty="0" err="1"/>
              <a:t>assembly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F31A261-C6C3-E36B-1809-533A7253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F0F0273C-993C-DFE3-C533-951C5A61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AA80993-2CBB-9E6C-56A9-AA816DF2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9493C-9544-02E1-6324-451D10A04C8C}"/>
              </a:ext>
            </a:extLst>
          </p:cNvPr>
          <p:cNvSpPr txBox="1"/>
          <p:nvPr/>
        </p:nvSpPr>
        <p:spPr>
          <a:xfrm>
            <a:off x="321729" y="1231305"/>
            <a:ext cx="839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7C3AC-5633-3694-EC4B-577176696F9A}"/>
              </a:ext>
            </a:extLst>
          </p:cNvPr>
          <p:cNvSpPr txBox="1"/>
          <p:nvPr/>
        </p:nvSpPr>
        <p:spPr>
          <a:xfrm>
            <a:off x="237061" y="1231305"/>
            <a:ext cx="11954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7A0676B-B024-8341-1222-4E8AFF0B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216028-D886-9F79-5B8A-6911C29D2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B3AA7CD-E782-E958-5718-D2317EE64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2915D2C-8DDD-94C9-605C-3617CE048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A433DB-19EF-0183-87E7-A62A314D9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1EAA2-B49C-8C68-7FFB-BE9EBCCB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24" y="1119314"/>
            <a:ext cx="9369212" cy="52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F8E72-FC86-1F3B-1CB3-39336ABA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B576-4951-AEFC-4DBB-276DD1DB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Interconnections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DCA1C71-80A8-9DB1-4520-44228B7D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5DEF30C-1618-A84D-5087-E87FCE6A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C82B17C-BEF0-CA25-928C-6AE3C72B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F6CE0-0DE6-DE96-8FCE-0180205F6886}"/>
              </a:ext>
            </a:extLst>
          </p:cNvPr>
          <p:cNvSpPr txBox="1"/>
          <p:nvPr/>
        </p:nvSpPr>
        <p:spPr>
          <a:xfrm>
            <a:off x="473810" y="1298162"/>
            <a:ext cx="503527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Wire bonds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Sensor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module Bridge-FPC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AncASIC</a:t>
            </a:r>
            <a:r>
              <a:rPr lang="en-GB" sz="1600" dirty="0"/>
              <a:t>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module Bridge-FPC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spTAB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Bridge-FPC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Main-FPC</a:t>
            </a:r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B7883D-ED61-BEAA-CBA2-D1F3C36BC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7944109-845F-8516-F8FE-4BDAE2D27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6DE402C-A12A-09A9-9751-4FC30DC2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F9EFAC5-22CB-9F1D-9861-048A1EE2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72EC2F7-0883-1FCC-2F79-2D87D2D71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 descr="A group of pins on a blue surface&#10;&#10;AI-generated content may be incorrect.">
            <a:extLst>
              <a:ext uri="{FF2B5EF4-FFF2-40B4-BE49-F238E27FC236}">
                <a16:creationId xmlns:a16="http://schemas.microsoft.com/office/drawing/2014/main" id="{6FF7B78D-5E94-C621-2DF9-C0DA8E210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r="24897"/>
          <a:stretch/>
        </p:blipFill>
        <p:spPr>
          <a:xfrm rot="16200000">
            <a:off x="7688909" y="3425256"/>
            <a:ext cx="2604982" cy="3814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9BB35-731F-AD40-E63F-887CAA50E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7" y="3186001"/>
            <a:ext cx="2295845" cy="1886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5788D-14B5-3A61-CF1C-515F9A780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" y="5430637"/>
            <a:ext cx="5803742" cy="887529"/>
          </a:xfrm>
          <a:prstGeom prst="rect">
            <a:avLst/>
          </a:prstGeo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03A5759B-5721-38D0-1D79-7EF378EC5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88" y="184666"/>
            <a:ext cx="3610689" cy="3532439"/>
          </a:xfr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C9779A8-4F71-567A-9546-CA6CCA3DD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26934" r="27462" b="20441"/>
          <a:stretch>
            <a:fillRect/>
          </a:stretch>
        </p:blipFill>
        <p:spPr bwMode="auto">
          <a:xfrm>
            <a:off x="3581400" y="3128241"/>
            <a:ext cx="2295846" cy="196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4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53875-6586-97B2-41FC-C0C6D7889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E27C-D10F-A6B6-1991-87E5608A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spTAB</a:t>
            </a:r>
            <a:r>
              <a:rPr lang="en-US" altLang="zh-CN" dirty="0"/>
              <a:t> – 1</a:t>
            </a:r>
            <a:r>
              <a:rPr lang="en-US" altLang="zh-CN" baseline="30000" dirty="0"/>
              <a:t>st</a:t>
            </a:r>
            <a:r>
              <a:rPr lang="en-US" altLang="zh-CN" dirty="0"/>
              <a:t> trials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40A49A0-CCC4-BDAE-6594-2E2CFAD9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41DEA5C3-E9AD-9B52-599E-43998C53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5D9F42F-87F2-88BF-8219-3B3512E2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8C562C9-C09F-6C8B-A1F4-C7BEE5AC2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23A40D6-6834-67A0-94CD-F40D50696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599AD23-0B52-CD7D-0AD7-F5EB4ECC4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EE5DEA-D705-E99B-CD29-4479D513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CE746A5-C204-1C93-0006-2B264D5D9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AA63F-DB47-843C-EAA7-6D496D964391}"/>
              </a:ext>
            </a:extLst>
          </p:cNvPr>
          <p:cNvSpPr txBox="1"/>
          <p:nvPr/>
        </p:nvSpPr>
        <p:spPr>
          <a:xfrm>
            <a:off x="-16261" y="1079109"/>
            <a:ext cx="56064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Initial setup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First-generation FPCs, PCBs, and jigs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Early optimisation of bonding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Initial mounting procedure development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Establish feasibility of </a:t>
            </a:r>
            <a:r>
              <a:rPr lang="en-GB" sz="1600" dirty="0" err="1"/>
              <a:t>spTAB</a:t>
            </a:r>
            <a:r>
              <a:rPr lang="en-GB" sz="1600" dirty="0"/>
              <a:t> bonding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Identify critical mechanical and process limitations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7D6994-4D02-7B38-CABD-D48C163D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69" y="159939"/>
            <a:ext cx="2105226" cy="3680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9DB1EC-8B34-1B8C-9F1F-7B59D6D03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6" y="1097157"/>
            <a:ext cx="2523058" cy="2065051"/>
          </a:xfrm>
          <a:prstGeom prst="rect">
            <a:avLst/>
          </a:prstGeom>
        </p:spPr>
      </p:pic>
      <p:pic>
        <p:nvPicPr>
          <p:cNvPr id="24" name="object 12">
            <a:extLst>
              <a:ext uri="{FF2B5EF4-FFF2-40B4-BE49-F238E27FC236}">
                <a16:creationId xmlns:a16="http://schemas.microsoft.com/office/drawing/2014/main" id="{0A5C689B-B32D-A8FA-8738-C8F25BEE9C8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43938" y="4044757"/>
            <a:ext cx="2103087" cy="171746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DAC8DF7-1BDD-DB1C-A95C-6EAF69704BA6}"/>
              </a:ext>
            </a:extLst>
          </p:cNvPr>
          <p:cNvGrpSpPr/>
          <p:nvPr/>
        </p:nvGrpSpPr>
        <p:grpSpPr>
          <a:xfrm>
            <a:off x="5264621" y="3905738"/>
            <a:ext cx="4746244" cy="2711575"/>
            <a:chOff x="5865749" y="3973474"/>
            <a:chExt cx="4746244" cy="2711575"/>
          </a:xfrm>
        </p:grpSpPr>
        <p:pic>
          <p:nvPicPr>
            <p:cNvPr id="18" name="object 14">
              <a:extLst>
                <a:ext uri="{FF2B5EF4-FFF2-40B4-BE49-F238E27FC236}">
                  <a16:creationId xmlns:a16="http://schemas.microsoft.com/office/drawing/2014/main" id="{F46928D7-BE9C-5DA2-6E9D-446D70292D1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 rot="16200000">
              <a:off x="6883083" y="2956140"/>
              <a:ext cx="2711575" cy="4746244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E3DB1C-166D-373E-7D80-DC9BCE9557E2}"/>
                </a:ext>
              </a:extLst>
            </p:cNvPr>
            <p:cNvSpPr/>
            <p:nvPr/>
          </p:nvSpPr>
          <p:spPr>
            <a:xfrm>
              <a:off x="5960533" y="4030131"/>
              <a:ext cx="3327400" cy="3651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10AD359-F842-372D-1D1C-5D71D19C0146}"/>
                </a:ext>
              </a:extLst>
            </p:cNvPr>
            <p:cNvSpPr/>
            <p:nvPr/>
          </p:nvSpPr>
          <p:spPr>
            <a:xfrm>
              <a:off x="7191456" y="5125506"/>
              <a:ext cx="3327400" cy="365125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615785-7E9F-62C7-9638-D79D877B8F7E}"/>
                </a:ext>
              </a:extLst>
            </p:cNvPr>
            <p:cNvSpPr txBox="1"/>
            <p:nvPr/>
          </p:nvSpPr>
          <p:spPr>
            <a:xfrm>
              <a:off x="6664898" y="4471927"/>
              <a:ext cx="2878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PCB differential lines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7EADF6-D53B-5ADD-5CFA-435A826DAE4E}"/>
                </a:ext>
              </a:extLst>
            </p:cNvPr>
            <p:cNvSpPr txBox="1"/>
            <p:nvPr/>
          </p:nvSpPr>
          <p:spPr>
            <a:xfrm>
              <a:off x="7012031" y="5490631"/>
              <a:ext cx="2878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FPC differential lines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36B331B-E5E6-8FFB-8AC8-57B52E253DE0}"/>
              </a:ext>
            </a:extLst>
          </p:cNvPr>
          <p:cNvSpPr txBox="1"/>
          <p:nvPr/>
        </p:nvSpPr>
        <p:spPr>
          <a:xfrm>
            <a:off x="-39031" y="2950540"/>
            <a:ext cx="59419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Errors identified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Differential lines did not align as expected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FPC mounted upside down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Aluminium foil stretched more than designed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Bonding performed on top foil layer instead of bottom</a:t>
            </a: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Consequence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1200" dirty="0"/>
              <a:t>Foils pushed close to mechanical limits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sz="1200" dirty="0"/>
              <a:t>Significant damage to aluminium traces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Key findings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FPC–PCB alignment is critical (~50 µm tolerance)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Step height between FPC and PCB must be minimised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2AEA5-D7DD-3258-EFBF-A4EA704FC9C4}"/>
              </a:ext>
            </a:extLst>
          </p:cNvPr>
          <p:cNvSpPr txBox="1"/>
          <p:nvPr/>
        </p:nvSpPr>
        <p:spPr>
          <a:xfrm>
            <a:off x="218066" y="5856965"/>
            <a:ext cx="348651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30"/>
              </a:spcBef>
              <a:buChar char="•"/>
              <a:tabLst>
                <a:tab pos="354965" algn="l"/>
              </a:tabLst>
            </a:pPr>
            <a:r>
              <a:rPr lang="en-GB" sz="1200" i="1" dirty="0">
                <a:latin typeface="Arial MT"/>
                <a:cs typeface="Arial MT"/>
              </a:rPr>
              <a:t>Bond</a:t>
            </a:r>
            <a:r>
              <a:rPr lang="en-GB" sz="1200" i="1" spc="-60" dirty="0">
                <a:latin typeface="Arial MT"/>
                <a:cs typeface="Arial MT"/>
              </a:rPr>
              <a:t> </a:t>
            </a:r>
            <a:r>
              <a:rPr lang="en-GB" sz="1200" i="1" dirty="0">
                <a:latin typeface="Arial MT"/>
                <a:cs typeface="Arial MT"/>
              </a:rPr>
              <a:t>trials</a:t>
            </a:r>
            <a:r>
              <a:rPr lang="en-GB" sz="1200" i="1" spc="-60" dirty="0">
                <a:latin typeface="Arial MT"/>
                <a:cs typeface="Arial MT"/>
              </a:rPr>
              <a:t> </a:t>
            </a:r>
            <a:r>
              <a:rPr lang="en-GB" sz="1200" i="1" spc="-10" dirty="0">
                <a:latin typeface="Arial MT"/>
                <a:cs typeface="Arial MT"/>
              </a:rPr>
              <a:t>(</a:t>
            </a:r>
            <a:r>
              <a:rPr lang="en-GB" sz="1200" i="1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7"/>
              </a:rPr>
              <a:t>here</a:t>
            </a:r>
            <a:r>
              <a:rPr lang="en-GB" sz="1200" i="1" spc="-10" dirty="0">
                <a:latin typeface="Arial MT"/>
                <a:cs typeface="Arial MT"/>
              </a:rPr>
              <a:t>)</a:t>
            </a:r>
            <a:endParaRPr lang="en-GB" sz="1200" i="1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Char char="•"/>
              <a:tabLst>
                <a:tab pos="354965" algn="l"/>
              </a:tabLst>
            </a:pPr>
            <a:r>
              <a:rPr lang="en-GB" sz="1200" i="1" dirty="0">
                <a:latin typeface="Arial MT"/>
                <a:cs typeface="Arial MT"/>
              </a:rPr>
              <a:t>Initial</a:t>
            </a:r>
            <a:r>
              <a:rPr lang="en-GB" sz="1200" i="1" spc="-70" dirty="0">
                <a:latin typeface="Arial MT"/>
                <a:cs typeface="Arial MT"/>
              </a:rPr>
              <a:t> </a:t>
            </a:r>
            <a:r>
              <a:rPr lang="en-GB" sz="1200" i="1" dirty="0">
                <a:latin typeface="Arial MT"/>
                <a:cs typeface="Arial MT"/>
              </a:rPr>
              <a:t>PCB</a:t>
            </a:r>
            <a:r>
              <a:rPr lang="en-GB" sz="1200" i="1" spc="-60" dirty="0">
                <a:latin typeface="Arial MT"/>
                <a:cs typeface="Arial MT"/>
              </a:rPr>
              <a:t> </a:t>
            </a:r>
            <a:r>
              <a:rPr lang="en-GB" sz="1200" i="1" dirty="0">
                <a:latin typeface="Arial MT"/>
                <a:cs typeface="Arial MT"/>
              </a:rPr>
              <a:t>mounting</a:t>
            </a:r>
            <a:r>
              <a:rPr lang="en-GB" sz="1200" i="1" spc="-45" dirty="0">
                <a:latin typeface="Arial MT"/>
                <a:cs typeface="Arial MT"/>
              </a:rPr>
              <a:t> </a:t>
            </a:r>
            <a:r>
              <a:rPr lang="en-GB" sz="1200" i="1" dirty="0">
                <a:latin typeface="Arial MT"/>
                <a:cs typeface="Arial MT"/>
              </a:rPr>
              <a:t>(</a:t>
            </a:r>
            <a:r>
              <a:rPr lang="en-GB" sz="1200" i="1" dirty="0">
                <a:solidFill>
                  <a:srgbClr val="0462C1"/>
                </a:solidFill>
                <a:latin typeface="Arial MT"/>
                <a:cs typeface="Arial MT"/>
                <a:hlinkClick r:id="rId8"/>
              </a:rPr>
              <a:t>here</a:t>
            </a:r>
            <a:r>
              <a:rPr lang="en-GB" sz="1200" i="1" spc="-50" dirty="0">
                <a:solidFill>
                  <a:srgbClr val="0462C1"/>
                </a:solidFill>
                <a:latin typeface="Arial MT"/>
                <a:cs typeface="Arial MT"/>
              </a:rPr>
              <a:t> </a:t>
            </a:r>
            <a:r>
              <a:rPr lang="en-GB" sz="1200" i="1" dirty="0">
                <a:latin typeface="Arial MT"/>
                <a:cs typeface="Arial MT"/>
              </a:rPr>
              <a:t>and</a:t>
            </a:r>
            <a:r>
              <a:rPr lang="en-GB" sz="1200" i="1" spc="-60" dirty="0">
                <a:latin typeface="Arial MT"/>
                <a:cs typeface="Arial MT"/>
              </a:rPr>
              <a:t> </a:t>
            </a:r>
            <a:r>
              <a:rPr lang="en-GB" sz="1200" i="1" spc="-10" dirty="0">
                <a:solidFill>
                  <a:srgbClr val="0462C1"/>
                </a:solidFill>
                <a:latin typeface="Arial MT"/>
                <a:cs typeface="Arial MT"/>
                <a:hlinkClick r:id="rId9"/>
              </a:rPr>
              <a:t>here</a:t>
            </a:r>
            <a:r>
              <a:rPr lang="en-GB" sz="1200" i="1" spc="-10" dirty="0">
                <a:latin typeface="Arial MT"/>
                <a:cs typeface="Arial MT"/>
              </a:rPr>
              <a:t>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9917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62C3-F69D-3C5A-E297-2BD9166B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C178-5DA5-8E40-F773-8F3126DD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spTAB</a:t>
            </a:r>
            <a:r>
              <a:rPr lang="en-US" altLang="zh-CN" dirty="0"/>
              <a:t> with updated design 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0572E82-576B-C238-F27B-D5D71364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9F84DF6-3599-4A96-B553-1B41FD6F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D7EBD07-DA10-539B-ED84-99C14F15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5688458-8B61-0CB9-FC92-15D6CE8DA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95D779-5D02-C527-16C3-BEC766151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D8076A-F7D7-6575-DB52-700C8C279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8A73DEC-58E8-6257-5C90-9E6C8405A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839D326-3F7C-C571-82A3-B07D51AB3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F6B26ED4-73A6-BB65-37F5-E0D682EFAD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6600" y="1184575"/>
            <a:ext cx="7287048" cy="2056186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AFC8F409-7C00-EF46-BCFF-F0873D0AA2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4533" y="3406102"/>
            <a:ext cx="6719890" cy="2950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C2E4D-B993-48AD-7C8A-82EC51279118}"/>
              </a:ext>
            </a:extLst>
          </p:cNvPr>
          <p:cNvSpPr txBox="1"/>
          <p:nvPr/>
        </p:nvSpPr>
        <p:spPr>
          <a:xfrm>
            <a:off x="317843" y="1951672"/>
            <a:ext cx="41289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jig from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Updated jig ensures the FPC fits only in the correct orientation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Updated PCBs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Solder resist removed beneath the FPC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Minimises height difference between FPC aluminium layers and PCB pads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57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4F1B0-1249-F345-8E1B-2B10FC6D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B3F3E-969F-1D7C-8E35-B7E554EB8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spTAB</a:t>
            </a:r>
            <a:r>
              <a:rPr lang="en-US" altLang="zh-CN" dirty="0"/>
              <a:t> – 2</a:t>
            </a:r>
            <a:r>
              <a:rPr lang="en-US" altLang="zh-CN" baseline="30000" dirty="0"/>
              <a:t>nd</a:t>
            </a:r>
            <a:r>
              <a:rPr lang="en-US" altLang="zh-CN" dirty="0"/>
              <a:t> trials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363C57A-2A48-F7B9-AF80-88FF1453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5AC0219-E622-3ED8-46B1-6CFF68663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F1D46C5-124E-C3DD-CAEA-74EECAC0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49C114A-86A1-436B-E2F6-C60B154B2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B84487-33AA-1F14-D3B1-911C44DA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F0EB27E-7413-2FA3-61A1-D03E87243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06362E8-374D-9AE6-7425-FDB1A72DF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A0D8E8F-7202-678A-3397-01D0D78CE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9150-90F0-610E-3930-03E610E5E90A}"/>
              </a:ext>
            </a:extLst>
          </p:cNvPr>
          <p:cNvSpPr txBox="1"/>
          <p:nvPr/>
        </p:nvSpPr>
        <p:spPr>
          <a:xfrm>
            <a:off x="92365" y="1339391"/>
            <a:ext cx="90601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Assembly approach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Nylon stand-offs used as weights to improve FPC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UV-curing glue dots used to hold FPC flat during bonding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Additional glue applied along FPC edges after bonding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Bonding successful, no visible damage, and basic electrical continuity confirmed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FA076A6D-7C74-37B8-C533-EF031B181F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6334" y="453812"/>
            <a:ext cx="4583116" cy="1699373"/>
          </a:xfrm>
          <a:prstGeom prst="rect">
            <a:avLst/>
          </a:prstGeom>
        </p:spPr>
      </p:pic>
      <p:pic>
        <p:nvPicPr>
          <p:cNvPr id="14" name="object 7">
            <a:extLst>
              <a:ext uri="{FF2B5EF4-FFF2-40B4-BE49-F238E27FC236}">
                <a16:creationId xmlns:a16="http://schemas.microsoft.com/office/drawing/2014/main" id="{680D4798-0B5E-C954-9FF1-4503430C30A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910" y="3046013"/>
            <a:ext cx="3161777" cy="3221079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69BD2F92-F8FA-8E4A-49A9-07EDBBB2ACF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5446" y="3075681"/>
            <a:ext cx="3161777" cy="3221079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0F2F02B1-79A1-E3A3-9038-E77525DEADB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54982" y="3075681"/>
            <a:ext cx="3221108" cy="31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5B0AE-EB91-BE9C-79C9-C53C58A2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C06E-3C15-0BF4-C9B6-061621F4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Main-FPC  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77C8A3C-E4D7-1222-71ED-F8D31904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76558F8-6821-016F-93AB-F1C370A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64B040B-D79E-D5F4-05B5-067638EE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6A27F27-0D64-BA77-CF9B-3EBC2F4E2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EFE39F-1396-AA80-3434-C0547411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28D28A-CFF9-C67E-CC70-1C23F15D3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FFA4146-5B49-8988-4EFE-D9555E5AC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5E220EE-7B5B-100C-BB07-5A9C158DB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B9572-9BF2-8109-2973-641EE94B2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39" y="1005862"/>
            <a:ext cx="9611031" cy="5321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9E2874-796A-8B9E-6680-E7C758E12237}"/>
              </a:ext>
            </a:extLst>
          </p:cNvPr>
          <p:cNvSpPr txBox="1"/>
          <p:nvPr/>
        </p:nvSpPr>
        <p:spPr>
          <a:xfrm>
            <a:off x="2997199" y="524849"/>
            <a:ext cx="756073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The assembled M-FPC is currently under testing (see the </a:t>
            </a:r>
            <a:r>
              <a:rPr lang="en-US" sz="1600" dirty="0">
                <a:hlinkClick r:id="rId4"/>
              </a:rPr>
              <a:t>report</a:t>
            </a:r>
            <a:r>
              <a:rPr lang="en-US" sz="1600" dirty="0"/>
              <a:t> </a:t>
            </a:r>
            <a:r>
              <a:rPr lang="en-US" sz="1600" dirty="0" err="1"/>
              <a:t>presentated</a:t>
            </a:r>
            <a:r>
              <a:rPr lang="en-US" sz="1600" dirty="0"/>
              <a:t> on Monday)</a:t>
            </a:r>
          </a:p>
        </p:txBody>
      </p:sp>
    </p:spTree>
    <p:extLst>
      <p:ext uri="{BB962C8B-B14F-4D97-AF65-F5344CB8AC3E}">
        <p14:creationId xmlns:p14="http://schemas.microsoft.com/office/powerpoint/2010/main" val="122367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16F1-DB47-6419-A2B8-A2D53FD0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774701-EE46-7D40-BB1B-2A453D28B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7" y="1787842"/>
            <a:ext cx="4563583" cy="2429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0FD87-E1B1-0232-73D7-6A680514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Wire-bonding on the foils 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E7FE59B-9457-C489-ED37-3E3D41BD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991D1BF-15EB-6602-9E8B-CC3FBFC6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9B81BBD-8F13-3DCC-751B-6F7F13E3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EA3905-0B52-4E91-D4FB-396515181E35}"/>
              </a:ext>
            </a:extLst>
          </p:cNvPr>
          <p:cNvSpPr txBox="1"/>
          <p:nvPr/>
        </p:nvSpPr>
        <p:spPr>
          <a:xfrm>
            <a:off x="350040" y="1184574"/>
            <a:ext cx="8390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F2DA3-7BA5-775D-17BD-2043EA8F44CB}"/>
              </a:ext>
            </a:extLst>
          </p:cNvPr>
          <p:cNvSpPr txBox="1"/>
          <p:nvPr/>
        </p:nvSpPr>
        <p:spPr>
          <a:xfrm>
            <a:off x="92365" y="1251550"/>
            <a:ext cx="82557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dirty="0"/>
              <a:t>Two types of f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</a:rPr>
              <a:t>oils from LTU received in March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</a:rPr>
              <a:t>(details see 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hlinkClick r:id="rId4"/>
              </a:rPr>
              <a:t>the presentation by LTU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</a:rPr>
              <a:t>)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Equipment used in Liverpool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Hesse BJ820 Wire Bonder</a:t>
            </a:r>
            <a:endParaRPr lang="en-GB" dirty="0">
              <a:solidFill>
                <a:srgbClr val="00B050"/>
              </a:solidFill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Dage 4000 Pull Tester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9BDFC2D-082A-436C-56F7-3F495639A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C25312-A48C-134B-6AC9-1D6502F12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E1185FC-AB15-62EF-2F19-82E5FF8D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E375E17-69E2-C5CB-F49C-74155921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2158361-27AF-B8A5-35A1-61497652C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71A5BC-624E-CFEA-610F-683D986C9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82" y="4396514"/>
            <a:ext cx="5086416" cy="1660469"/>
          </a:xfrm>
          <a:prstGeom prst="rect">
            <a:avLst/>
          </a:prstGeom>
        </p:spPr>
      </p:pic>
      <p:pic>
        <p:nvPicPr>
          <p:cNvPr id="15" name="Content Placeholder 4" descr="A microscope with a yellow liquid inside&#10;&#10;AI-generated content may be incorrect.">
            <a:extLst>
              <a:ext uri="{FF2B5EF4-FFF2-40B4-BE49-F238E27FC236}">
                <a16:creationId xmlns:a16="http://schemas.microsoft.com/office/drawing/2014/main" id="{CE18AC71-1377-FDBA-A974-5AF7F6802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21" y="2399383"/>
            <a:ext cx="2743200" cy="36576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CE226-553C-A33A-3973-1013BE022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18" y="2287599"/>
            <a:ext cx="2574942" cy="40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6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AE8F0-B783-7909-A5B9-1A2904AC6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5D02-07D6-0B04-6531-61F8A54D2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6" y="223075"/>
            <a:ext cx="11135734" cy="961499"/>
          </a:xfrm>
        </p:spPr>
        <p:txBody>
          <a:bodyPr>
            <a:normAutofit/>
          </a:bodyPr>
          <a:lstStyle/>
          <a:p>
            <a:r>
              <a:rPr lang="en-US" altLang="zh-CN" dirty="0"/>
              <a:t>Wire-bonding configurations	</a:t>
            </a:r>
            <a:endParaRPr lang="zh-CN" alt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0A962B7-E56D-14DC-7546-C0B040CA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EADC-8D37-4242-AC24-E977C76F224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F7E5FCD-FBF4-BB15-DA65-1FCC291D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19/12 2025 J. Liu</a:t>
            </a:r>
            <a:endParaRPr lang="zh-CN" alt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0F2CEF3-2AFD-C1C7-D278-592783A5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3" y="43837"/>
            <a:ext cx="14001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5C22F9C-0299-9F81-7E48-2FAA98E84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12D225-2D6C-5617-076C-50BE3CA8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E155E77-2E71-9EA1-CE83-383544594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6E03775-5BF7-C777-89E6-A4769FA0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81304C4-AC9D-5869-0D77-D564E96DC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01C21-A259-FD88-64DD-6D4789595159}"/>
              </a:ext>
            </a:extLst>
          </p:cNvPr>
          <p:cNvSpPr txBox="1"/>
          <p:nvPr/>
        </p:nvSpPr>
        <p:spPr>
          <a:xfrm>
            <a:off x="218065" y="1179533"/>
            <a:ext cx="807926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Substrates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Gold boards (reference)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Single-layer and multi-layer aluminium foils</a:t>
            </a:r>
          </a:p>
          <a:p>
            <a:endParaRPr lang="en-GB" dirty="0"/>
          </a:p>
          <a:p>
            <a:r>
              <a:rPr lang="en-GB" dirty="0"/>
              <a:t>Mounting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Taped flat (no vacuum)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Vacuum-mounted directly to jig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Vacuum-mounted to foils glued on FR4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Vacuum-mounted using a diffuser</a:t>
            </a:r>
          </a:p>
          <a:p>
            <a:endParaRPr lang="en-GB" dirty="0"/>
          </a:p>
          <a:p>
            <a:r>
              <a:rPr lang="en-GB" dirty="0"/>
              <a:t>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Safewash</a:t>
            </a:r>
            <a:r>
              <a:rPr lang="en-GB" sz="1600" dirty="0"/>
              <a:t> (default)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Acetone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Methanol</a:t>
            </a:r>
          </a:p>
          <a:p>
            <a:endParaRPr lang="en-GB" dirty="0"/>
          </a:p>
          <a:p>
            <a:r>
              <a:rPr lang="en-GB" dirty="0"/>
              <a:t>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CCC (used only in initial tests): Al-1%Si, 25 µm diameter, EL % 1-4, TS 15-18g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Heraeus (default): Al Si-M, 25 µm diameter, EL &gt; 1%, BL 15-17 </a:t>
            </a:r>
            <a:r>
              <a:rPr lang="en-GB" sz="1600" dirty="0" err="1"/>
              <a:t>cN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Heraeus H74-41 (softer): Al 25µm, </a:t>
            </a:r>
            <a:r>
              <a:rPr lang="en-GB" sz="1600" dirty="0" err="1"/>
              <a:t>AlSi</a:t>
            </a:r>
            <a:r>
              <a:rPr lang="en-GB" sz="1600" dirty="0"/>
              <a:t>-S, EL 1,0-4,0%, BL 14-16g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 descr="A square object with yellow tape on it&#10;&#10;AI-generated content may be incorrect.">
            <a:extLst>
              <a:ext uri="{FF2B5EF4-FFF2-40B4-BE49-F238E27FC236}">
                <a16:creationId xmlns:a16="http://schemas.microsoft.com/office/drawing/2014/main" id="{87AF94D5-72BA-47EB-5AFF-0C9BF6A63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8" r="6865" b="6038"/>
          <a:stretch/>
        </p:blipFill>
        <p:spPr>
          <a:xfrm>
            <a:off x="7675199" y="414040"/>
            <a:ext cx="2642481" cy="16631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5ECBA1-999B-B7ED-E7BD-143B2BE49A0B}"/>
              </a:ext>
            </a:extLst>
          </p:cNvPr>
          <p:cNvSpPr txBox="1"/>
          <p:nvPr/>
        </p:nvSpPr>
        <p:spPr>
          <a:xfrm>
            <a:off x="8335720" y="1745057"/>
            <a:ext cx="9717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Gold </a:t>
            </a:r>
            <a:r>
              <a:rPr lang="fr-FR" sz="1200" dirty="0" err="1">
                <a:solidFill>
                  <a:schemeClr val="accent1"/>
                </a:solidFill>
              </a:rPr>
              <a:t>board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endParaRPr lang="en-GB" sz="1200" dirty="0">
              <a:solidFill>
                <a:schemeClr val="accent1"/>
              </a:solidFill>
            </a:endParaRPr>
          </a:p>
        </p:txBody>
      </p:sp>
      <p:pic>
        <p:nvPicPr>
          <p:cNvPr id="14" name="Content Placeholder 13" descr="A machine with a red light&#10;&#10;AI-generated content may be incorrect.">
            <a:extLst>
              <a:ext uri="{FF2B5EF4-FFF2-40B4-BE49-F238E27FC236}">
                <a16:creationId xmlns:a16="http://schemas.microsoft.com/office/drawing/2014/main" id="{549FFB96-474F-431C-741B-2F7B470802EC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45046" r="26472" b="21954"/>
          <a:stretch>
            <a:fillRect/>
          </a:stretch>
        </p:blipFill>
        <p:spPr>
          <a:xfrm>
            <a:off x="9703426" y="2849540"/>
            <a:ext cx="2069913" cy="1663131"/>
          </a:xfrm>
          <a:prstGeom prst="rect">
            <a:avLst/>
          </a:prstGeom>
        </p:spPr>
      </p:pic>
      <p:pic>
        <p:nvPicPr>
          <p:cNvPr id="15" name="Picture 14" descr="A metal box with a yellow tape on it&#10;&#10;AI-generated content may be incorrect.">
            <a:extLst>
              <a:ext uri="{FF2B5EF4-FFF2-40B4-BE49-F238E27FC236}">
                <a16:creationId xmlns:a16="http://schemas.microsoft.com/office/drawing/2014/main" id="{25C33064-5BDF-7008-D580-8DA10D7AB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58" y="2914653"/>
            <a:ext cx="2252379" cy="1248938"/>
          </a:xfrm>
          <a:prstGeom prst="rect">
            <a:avLst/>
          </a:prstGeom>
        </p:spPr>
      </p:pic>
      <p:pic>
        <p:nvPicPr>
          <p:cNvPr id="16" name="Picture 15" descr="A metal square with a yellow tape on it&#10;&#10;AI-generated content may be incorrect.">
            <a:extLst>
              <a:ext uri="{FF2B5EF4-FFF2-40B4-BE49-F238E27FC236}">
                <a16:creationId xmlns:a16="http://schemas.microsoft.com/office/drawing/2014/main" id="{89C67153-5BA7-805F-06FD-8EDBA5CAF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18866" r="6832"/>
          <a:stretch/>
        </p:blipFill>
        <p:spPr>
          <a:xfrm>
            <a:off x="8449733" y="4550243"/>
            <a:ext cx="2658902" cy="1923534"/>
          </a:xfrm>
          <a:prstGeom prst="rect">
            <a:avLst/>
          </a:prstGeom>
        </p:spPr>
      </p:pic>
      <p:pic>
        <p:nvPicPr>
          <p:cNvPr id="18" name="Picture 17" descr="A close-up of a device&#10;&#10;AI-generated content may be incorrect.">
            <a:extLst>
              <a:ext uri="{FF2B5EF4-FFF2-40B4-BE49-F238E27FC236}">
                <a16:creationId xmlns:a16="http://schemas.microsoft.com/office/drawing/2014/main" id="{36B2028F-0280-94C2-024B-D2F023353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 r="11964" b="9612"/>
          <a:stretch/>
        </p:blipFill>
        <p:spPr>
          <a:xfrm rot="16200000">
            <a:off x="4645542" y="2359151"/>
            <a:ext cx="2233421" cy="23599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AEF75B-EF65-9094-6995-95200DD89CE8}"/>
              </a:ext>
            </a:extLst>
          </p:cNvPr>
          <p:cNvSpPr txBox="1"/>
          <p:nvPr/>
        </p:nvSpPr>
        <p:spPr>
          <a:xfrm>
            <a:off x="10162251" y="4025546"/>
            <a:ext cx="8613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accent1"/>
                </a:solidFill>
              </a:rPr>
              <a:t>Taped</a:t>
            </a:r>
            <a:r>
              <a:rPr lang="fr-FR" sz="1200" dirty="0">
                <a:solidFill>
                  <a:schemeClr val="accent1"/>
                </a:solidFill>
              </a:rPr>
              <a:t> foil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D64894-F9AC-ADA8-203E-4B33D0D870CD}"/>
              </a:ext>
            </a:extLst>
          </p:cNvPr>
          <p:cNvSpPr txBox="1"/>
          <p:nvPr/>
        </p:nvSpPr>
        <p:spPr>
          <a:xfrm>
            <a:off x="9180961" y="6108652"/>
            <a:ext cx="10449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Foils on PCB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E6D15C-5A1D-7A5A-D40C-3A0FCECE2988}"/>
              </a:ext>
            </a:extLst>
          </p:cNvPr>
          <p:cNvSpPr txBox="1"/>
          <p:nvPr/>
        </p:nvSpPr>
        <p:spPr>
          <a:xfrm>
            <a:off x="8122002" y="2965454"/>
            <a:ext cx="8526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Foils on </a:t>
            </a:r>
            <a:r>
              <a:rPr lang="fr-FR" sz="1200" dirty="0" err="1">
                <a:solidFill>
                  <a:schemeClr val="accent1"/>
                </a:solidFill>
              </a:rPr>
              <a:t>jig</a:t>
            </a:r>
            <a:endParaRPr lang="en-GB" sz="1200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CAA1D4-6E97-5706-EBDE-907573501174}"/>
              </a:ext>
            </a:extLst>
          </p:cNvPr>
          <p:cNvSpPr txBox="1"/>
          <p:nvPr/>
        </p:nvSpPr>
        <p:spPr>
          <a:xfrm>
            <a:off x="5080001" y="4214391"/>
            <a:ext cx="1295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Foils </a:t>
            </a:r>
            <a:r>
              <a:rPr lang="fr-FR" sz="1200" dirty="0" err="1">
                <a:solidFill>
                  <a:schemeClr val="accent1"/>
                </a:solidFill>
              </a:rPr>
              <a:t>with</a:t>
            </a:r>
            <a:r>
              <a:rPr lang="fr-FR" sz="1200" dirty="0">
                <a:solidFill>
                  <a:schemeClr val="accent1"/>
                </a:solidFill>
              </a:rPr>
              <a:t> diffuser </a:t>
            </a:r>
            <a:endParaRPr lang="en-GB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8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F1DD1833B4F4BBA4CF6E0058CC522" ma:contentTypeVersion="2" ma:contentTypeDescription="Create a new document." ma:contentTypeScope="" ma:versionID="2bf61539d5564ec5a3958edf19d3dd34">
  <xsd:schema xmlns:xsd="http://www.w3.org/2001/XMLSchema" xmlns:xs="http://www.w3.org/2001/XMLSchema" xmlns:p="http://schemas.microsoft.com/office/2006/metadata/properties" xmlns:ns3="b1483758-8589-43e6-98bb-2b4128f0bb72" targetNamespace="http://schemas.microsoft.com/office/2006/metadata/properties" ma:root="true" ma:fieldsID="35113071432c82c7ebf3c355dee06824" ns3:_="">
    <xsd:import namespace="b1483758-8589-43e6-98bb-2b4128f0bb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83758-8589-43e6-98bb-2b4128f0bb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DAA7C-62AD-4FC6-9BAA-93E452F1B6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AAD699-873A-4F86-9843-84D23D59E786}">
  <ds:schemaRefs>
    <ds:schemaRef ds:uri="http://purl.org/dc/elements/1.1/"/>
    <ds:schemaRef ds:uri="http://schemas.openxmlformats.org/package/2006/metadata/core-properties"/>
    <ds:schemaRef ds:uri="http://purl.org/dc/dcmitype/"/>
    <ds:schemaRef ds:uri="b1483758-8589-43e6-98bb-2b4128f0bb72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006B80-D39E-4DB2-BB51-C0BAA5527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83758-8589-43e6-98bb-2b4128f0bb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25501</TotalTime>
  <Words>1504</Words>
  <Application>Microsoft Office PowerPoint</Application>
  <PresentationFormat>Widescreen</PresentationFormat>
  <Paragraphs>314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DengXian</vt:lpstr>
      <vt:lpstr>Aptos</vt:lpstr>
      <vt:lpstr>Arial</vt:lpstr>
      <vt:lpstr>Arial MT</vt:lpstr>
      <vt:lpstr>Calibri</vt:lpstr>
      <vt:lpstr>Calibri Light</vt:lpstr>
      <vt:lpstr>Wingdings</vt:lpstr>
      <vt:lpstr>Office 主题​​</vt:lpstr>
      <vt:lpstr>OB module prototyping Prepared with input from Birmingham, Daresbury, Liverpool, and Oxford </vt:lpstr>
      <vt:lpstr>Module concept</vt:lpstr>
      <vt:lpstr>Interconnections</vt:lpstr>
      <vt:lpstr>spTAB – 1st trials</vt:lpstr>
      <vt:lpstr>spTAB with updated design  </vt:lpstr>
      <vt:lpstr>spTAB – 2nd trials</vt:lpstr>
      <vt:lpstr>Main-FPC   </vt:lpstr>
      <vt:lpstr>Wire-bonding on the foils </vt:lpstr>
      <vt:lpstr>Wire-bonding configurations </vt:lpstr>
      <vt:lpstr>Bonding parameter</vt:lpstr>
      <vt:lpstr>Wire-bonding failures</vt:lpstr>
      <vt:lpstr>Pull test matrix with the thinner diffuser</vt:lpstr>
      <vt:lpstr>Wire-bonding comparison</vt:lpstr>
      <vt:lpstr>Cleaning </vt:lpstr>
      <vt:lpstr>Cleaning comparison </vt:lpstr>
      <vt:lpstr>Wire comparison</vt:lpstr>
      <vt:lpstr>Prototyping jigs</vt:lpstr>
      <vt:lpstr>Prototyping jigs – mechanical draws</vt:lpstr>
      <vt:lpstr>Pure dummy silicon </vt:lpstr>
      <vt:lpstr>Dummy silicon with pads – design  </vt:lpstr>
      <vt:lpstr>Dummy silicon with pads – fabrication  </vt:lpstr>
      <vt:lpstr>Summary</vt:lpstr>
      <vt:lpstr>Backup</vt:lpstr>
      <vt:lpstr>Packaging </vt:lpstr>
      <vt:lpstr>Standard bonding parameters</vt:lpstr>
      <vt:lpstr>Module assembly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ePIC SVT OB</dc:title>
  <dc:creator>JIAN LIU</dc:creator>
  <cp:lastModifiedBy>Liu, Jian [jianliu]</cp:lastModifiedBy>
  <cp:revision>1568</cp:revision>
  <dcterms:created xsi:type="dcterms:W3CDTF">2018-11-23T15:40:49Z</dcterms:created>
  <dcterms:modified xsi:type="dcterms:W3CDTF">2025-12-18T18:24:09Z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0x01010014BF1DD1833B4F4BBA4CF6E0058CC522</vt:lpwstr>
  </property>
</Properties>
</file>