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14"/>
  </p:notesMasterIdLst>
  <p:sldIdLst>
    <p:sldId id="256" r:id="rId2"/>
    <p:sldId id="268" r:id="rId3"/>
    <p:sldId id="266" r:id="rId4"/>
    <p:sldId id="404" r:id="rId5"/>
    <p:sldId id="407" r:id="rId6"/>
    <p:sldId id="408" r:id="rId7"/>
    <p:sldId id="406" r:id="rId8"/>
    <p:sldId id="409" r:id="rId9"/>
    <p:sldId id="260" r:id="rId10"/>
    <p:sldId id="265" r:id="rId11"/>
    <p:sldId id="403" r:id="rId12"/>
    <p:sldId id="4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FCD745-659F-4412-B4D8-4A3EE07ECE79}">
          <p14:sldIdLst>
            <p14:sldId id="256"/>
            <p14:sldId id="268"/>
            <p14:sldId id="266"/>
            <p14:sldId id="404"/>
            <p14:sldId id="407"/>
            <p14:sldId id="408"/>
            <p14:sldId id="406"/>
            <p14:sldId id="409"/>
            <p14:sldId id="260"/>
            <p14:sldId id="265"/>
            <p14:sldId id="403"/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FC"/>
    <a:srgbClr val="5B9BD5"/>
    <a:srgbClr val="D2DEEF"/>
    <a:srgbClr val="EAEFF7"/>
    <a:srgbClr val="FFFFFF"/>
    <a:srgbClr val="4472C4"/>
    <a:srgbClr val="ABABAB"/>
    <a:srgbClr val="FF9933"/>
    <a:srgbClr val="699B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8294-1B3F-46C7-8501-273AD7D79B4F}" type="datetimeFigureOut">
              <a:rPr lang="en-GB" smtClean="0"/>
              <a:t>18/12/2025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2F4C-E58C-4CCD-AFD6-611CFE2E22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7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556" y="1508257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556" y="39879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BF77B-003A-4E1A-898E-FBE7F15C7ACD}"/>
              </a:ext>
            </a:extLst>
          </p:cNvPr>
          <p:cNvGrpSpPr/>
          <p:nvPr userDrawn="1"/>
        </p:nvGrpSpPr>
        <p:grpSpPr>
          <a:xfrm>
            <a:off x="-109438" y="5643694"/>
            <a:ext cx="2515109" cy="1440000"/>
            <a:chOff x="-109438" y="5643694"/>
            <a:chExt cx="2515109" cy="14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356C3-1559-4CEC-9ADF-910395CF2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0A1CDC-2BBF-4AD9-B5B5-2E07FBF4882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12490-59CD-452F-B02D-F2D79916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5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>
            <a:lvl1pPr algn="ctr">
              <a:defRPr b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4736518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  <a:lvl2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2pPr>
            <a:lvl3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3pPr>
            <a:lvl4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4pPr>
            <a:lvl5pPr>
              <a:defRPr>
                <a:solidFill>
                  <a:srgbClr val="002060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13408" y="6356350"/>
            <a:ext cx="662731" cy="29669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</a:lstStyle>
          <a:p>
            <a:fld id="{1CA36EEA-5A28-4A70-BCAC-0B68DA8D366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21453" y="1237683"/>
            <a:ext cx="10754686" cy="0"/>
          </a:xfrm>
          <a:prstGeom prst="line">
            <a:avLst/>
          </a:prstGeom>
          <a:ln w="38100">
            <a:solidFill>
              <a:srgbClr val="2803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21453" y="1313897"/>
            <a:ext cx="10754686" cy="0"/>
          </a:xfrm>
          <a:prstGeom prst="line">
            <a:avLst/>
          </a:prstGeom>
          <a:ln w="38100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E649DFF-E639-4E02-86CC-A533CCEFA814}"/>
              </a:ext>
            </a:extLst>
          </p:cNvPr>
          <p:cNvGrpSpPr/>
          <p:nvPr userDrawn="1"/>
        </p:nvGrpSpPr>
        <p:grpSpPr>
          <a:xfrm>
            <a:off x="9555853" y="16878"/>
            <a:ext cx="2515109" cy="1440000"/>
            <a:chOff x="-109438" y="5643694"/>
            <a:chExt cx="2515109" cy="144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36AF2B-5CDB-4DCA-B86E-19B109862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438" y="5643694"/>
              <a:ext cx="1839581" cy="14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6F51D6-9453-4ECC-9762-441C75CAD0A1}"/>
                </a:ext>
              </a:extLst>
            </p:cNvPr>
            <p:cNvSpPr txBox="1"/>
            <p:nvPr/>
          </p:nvSpPr>
          <p:spPr>
            <a:xfrm>
              <a:off x="1441946" y="6014987"/>
              <a:ext cx="9637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  <a:endParaRPr lang="en-GB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7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FFFFFF"/>
            </a:gs>
            <a:gs pos="0">
              <a:schemeClr val="accent1">
                <a:lumMod val="20000"/>
                <a:lumOff val="80000"/>
              </a:schemeClr>
            </a:gs>
            <a:gs pos="81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EEA-5A28-4A70-BCAC-0B68DA8D3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8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D206-3AAC-A3F8-283C-1F66CF198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OB prototyping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3F069-5877-70EB-8B08-321585566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934" y="4203085"/>
            <a:ext cx="7891244" cy="165576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93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CE1B-5346-74C4-025E-4D42EC53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design</a:t>
            </a:r>
          </a:p>
        </p:txBody>
      </p:sp>
      <p:pic>
        <p:nvPicPr>
          <p:cNvPr id="6" name="Content Placeholder 5" descr="A diagram of a satellite&#10;&#10;AI-generated content may be incorrect.">
            <a:extLst>
              <a:ext uri="{FF2B5EF4-FFF2-40B4-BE49-F238E27FC236}">
                <a16:creationId xmlns:a16="http://schemas.microsoft.com/office/drawing/2014/main" id="{590626D8-013C-9F4B-A20D-41579A8F2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>
            <a:fillRect/>
          </a:stretch>
        </p:blipFill>
        <p:spPr>
          <a:xfrm>
            <a:off x="0" y="1063138"/>
            <a:ext cx="12192000" cy="5794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A2DEB-F3C0-828C-D71F-D97013015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71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7E43-E3AC-11B8-170C-64CFBE6A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7785-C88D-C9D7-A2FF-F4C5EDCA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61439" cy="743504"/>
          </a:xfrm>
        </p:spPr>
        <p:txBody>
          <a:bodyPr/>
          <a:lstStyle/>
          <a:p>
            <a:r>
              <a:rPr lang="en-US" dirty="0"/>
              <a:t>First Full Length L4 Prototype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8DBC39-70E0-0DD3-121C-1C7F76C7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862"/>
            <a:ext cx="8481646" cy="2345485"/>
          </a:xfrm>
        </p:spPr>
        <p:txBody>
          <a:bodyPr>
            <a:normAutofit/>
          </a:bodyPr>
          <a:lstStyle/>
          <a:p>
            <a:r>
              <a:rPr lang="en-GB" sz="1600" dirty="0"/>
              <a:t>Based on old geometry with minimum overlap between modules</a:t>
            </a:r>
          </a:p>
          <a:p>
            <a:pPr lvl="1"/>
            <a:r>
              <a:rPr lang="en-GB" sz="1200" dirty="0"/>
              <a:t>Up to date L4 stave would be shorter (by approx. 50 mm)</a:t>
            </a:r>
          </a:p>
          <a:p>
            <a:r>
              <a:rPr lang="en-GB" sz="1600" dirty="0"/>
              <a:t>New tooling for FPC &amp; I-beam manufacture tested</a:t>
            </a:r>
          </a:p>
          <a:p>
            <a:pPr lvl="1"/>
            <a:r>
              <a:rPr lang="en-GB" sz="1200" dirty="0"/>
              <a:t>Kapton thermal forming tooling works well, alignment holes are very effective</a:t>
            </a:r>
          </a:p>
          <a:p>
            <a:pPr lvl="1"/>
            <a:r>
              <a:rPr lang="en-GB" sz="1200" dirty="0"/>
              <a:t>I-beam tooling may need refinement, very difficult to remove</a:t>
            </a:r>
          </a:p>
          <a:p>
            <a:r>
              <a:rPr lang="en-GB" sz="1600" dirty="0"/>
              <a:t>6 of 18 K9 foam blocks replaced with </a:t>
            </a:r>
            <a:r>
              <a:rPr lang="en-GB" sz="1600" dirty="0" err="1"/>
              <a:t>Rohacell</a:t>
            </a:r>
            <a:r>
              <a:rPr lang="en-GB" sz="1600" dirty="0"/>
              <a:t> 110</a:t>
            </a:r>
          </a:p>
          <a:p>
            <a:pPr lvl="1"/>
            <a:r>
              <a:rPr lang="en-GB" sz="1400" dirty="0"/>
              <a:t>Low thermal conductivity, closed cell foam, holes added to allow airflow</a:t>
            </a:r>
          </a:p>
          <a:p>
            <a:r>
              <a:rPr lang="en-GB" sz="1600" dirty="0"/>
              <a:t>Redesigned stave ends for vibration &amp; flow testing</a:t>
            </a:r>
          </a:p>
          <a:p>
            <a:endParaRPr lang="en-GB" sz="1600" dirty="0"/>
          </a:p>
          <a:p>
            <a:pPr lvl="1"/>
            <a:endParaRPr lang="en-GB" sz="1400" dirty="0"/>
          </a:p>
          <a:p>
            <a:pPr lvl="2"/>
            <a:endParaRPr lang="en-GB" sz="1200" dirty="0"/>
          </a:p>
        </p:txBody>
      </p:sp>
      <p:pic>
        <p:nvPicPr>
          <p:cNvPr id="1026" name="Picture 2" descr="Rohacell IGF110 Square Stick (20pcs) – PMI Offcuts">
            <a:extLst>
              <a:ext uri="{FF2B5EF4-FFF2-40B4-BE49-F238E27FC236}">
                <a16:creationId xmlns:a16="http://schemas.microsoft.com/office/drawing/2014/main" id="{340D4CF5-E8B8-E622-B4E5-7E857EEF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1510519"/>
            <a:ext cx="2257864" cy="16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BD3E5-9EFD-74F6-4B38-D90E88C3F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097" y="3606362"/>
            <a:ext cx="2215607" cy="2655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6C6024-0BBE-3008-212A-0EA93B6CF078}"/>
              </a:ext>
            </a:extLst>
          </p:cNvPr>
          <p:cNvSpPr txBox="1"/>
          <p:nvPr/>
        </p:nvSpPr>
        <p:spPr>
          <a:xfrm>
            <a:off x="10145933" y="6295268"/>
            <a:ext cx="18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CF Trimming Tool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AA49C5-E4DE-22EE-BDBB-30304CD8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24" y="4476478"/>
            <a:ext cx="3597843" cy="2059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005AD-4F95-6D9E-636B-A205E5294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426" y="4476478"/>
            <a:ext cx="2463330" cy="2016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41B3BA-7208-9107-754E-9B4B91C4A3C2}"/>
              </a:ext>
            </a:extLst>
          </p:cNvPr>
          <p:cNvSpPr txBox="1"/>
          <p:nvPr/>
        </p:nvSpPr>
        <p:spPr>
          <a:xfrm>
            <a:off x="2237620" y="6536361"/>
            <a:ext cx="422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Kapton FPC Forming Tooling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8343DB-FF14-6DD1-1C9D-10588C7DC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547" y="4476478"/>
            <a:ext cx="1447525" cy="19751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CCA76F-0589-2374-59F3-E801480476F4}"/>
              </a:ext>
            </a:extLst>
          </p:cNvPr>
          <p:cNvSpPr txBox="1"/>
          <p:nvPr/>
        </p:nvSpPr>
        <p:spPr>
          <a:xfrm>
            <a:off x="7004042" y="6451605"/>
            <a:ext cx="422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Stave End Supports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7CE18A-4F1B-D8D7-3C5B-7CCAAA019E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318" b="6328"/>
          <a:stretch>
            <a:fillRect/>
          </a:stretch>
        </p:blipFill>
        <p:spPr>
          <a:xfrm>
            <a:off x="2993648" y="3785347"/>
            <a:ext cx="6758160" cy="5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5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A7D2-1B8C-95B4-F5D2-D54ADC49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100-micron Steel Shim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B305D0-BAC3-C408-63C1-1237E9381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683" y="1439863"/>
            <a:ext cx="7428633" cy="4737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90EF7-1974-645D-741B-C08CEC1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88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DF20-8D09-7E94-72C0-B333A07C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4FA27-C7EE-2DCA-15BF-545E9005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3185343"/>
          </a:xfrm>
        </p:spPr>
        <p:txBody>
          <a:bodyPr>
            <a:normAutofit fontScale="92500"/>
          </a:bodyPr>
          <a:lstStyle/>
          <a:p>
            <a:r>
              <a:rPr lang="en-GB" dirty="0"/>
              <a:t>After several </a:t>
            </a:r>
            <a:r>
              <a:rPr lang="en-GB" dirty="0" err="1"/>
              <a:t>quarterstaves</a:t>
            </a:r>
            <a:r>
              <a:rPr lang="en-GB" dirty="0"/>
              <a:t> we have made one full length L4 stave</a:t>
            </a:r>
          </a:p>
          <a:p>
            <a:r>
              <a:rPr lang="en-GB" dirty="0"/>
              <a:t>Materials (CF prepreg, K9 foam) are scraps/rejects/expired from ATLAS</a:t>
            </a:r>
          </a:p>
          <a:p>
            <a:pPr lvl="1"/>
            <a:r>
              <a:rPr lang="en-GB" dirty="0"/>
              <a:t>In this stave some substitute foam pieces (actually will allow us to look at different thermal behaviour)</a:t>
            </a:r>
          </a:p>
          <a:p>
            <a:r>
              <a:rPr lang="en-GB" dirty="0"/>
              <a:t>We are still learning how to best do that</a:t>
            </a:r>
          </a:p>
          <a:p>
            <a:pPr lvl="1"/>
            <a:r>
              <a:rPr lang="en-GB" dirty="0"/>
              <a:t>The prime challenge is removal of the internal mould tool</a:t>
            </a:r>
          </a:p>
          <a:p>
            <a:pPr lvl="1"/>
            <a:r>
              <a:rPr lang="en-GB" dirty="0"/>
              <a:t>To study this, we have reverted to production of </a:t>
            </a:r>
            <a:r>
              <a:rPr lang="en-GB" dirty="0" err="1"/>
              <a:t>quarterstaves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C7BDC-F1A5-A94F-C1FD-4146E9F1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 descr="A black rectangular object with yellow text&#10;&#10;AI-generated content may be incorrect.">
            <a:extLst>
              <a:ext uri="{FF2B5EF4-FFF2-40B4-BE49-F238E27FC236}">
                <a16:creationId xmlns:a16="http://schemas.microsoft.com/office/drawing/2014/main" id="{D1837299-580C-4A37-4021-2A8A94367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6" b="47433"/>
          <a:stretch>
            <a:fillRect/>
          </a:stretch>
        </p:blipFill>
        <p:spPr>
          <a:xfrm>
            <a:off x="85536" y="4783138"/>
            <a:ext cx="12187147" cy="998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74925-E1A4-28CE-62B5-10FDB076D034}"/>
              </a:ext>
            </a:extLst>
          </p:cNvPr>
          <p:cNvSpPr txBox="1"/>
          <p:nvPr/>
        </p:nvSpPr>
        <p:spPr>
          <a:xfrm>
            <a:off x="80683" y="5828361"/>
            <a:ext cx="2049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3D-printed end pieces with optimised air 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22E74-0E75-B3CC-F898-6B4B7561FDB9}"/>
              </a:ext>
            </a:extLst>
          </p:cNvPr>
          <p:cNvSpPr txBox="1"/>
          <p:nvPr/>
        </p:nvSpPr>
        <p:spPr>
          <a:xfrm>
            <a:off x="4075021" y="6351984"/>
            <a:ext cx="136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K9 cross-ribs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2C5D0-D056-6A57-93F8-A481AEA18663}"/>
              </a:ext>
            </a:extLst>
          </p:cNvPr>
          <p:cNvSpPr txBox="1"/>
          <p:nvPr/>
        </p:nvSpPr>
        <p:spPr>
          <a:xfrm>
            <a:off x="7805787" y="6351984"/>
            <a:ext cx="26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Non-conductive cross-ribs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274A53-3C7E-0916-7A48-0888008113DA}"/>
              </a:ext>
            </a:extLst>
          </p:cNvPr>
          <p:cNvCxnSpPr>
            <a:cxnSpLocks/>
          </p:cNvCxnSpPr>
          <p:nvPr/>
        </p:nvCxnSpPr>
        <p:spPr>
          <a:xfrm flipH="1" flipV="1">
            <a:off x="6103111" y="5468939"/>
            <a:ext cx="2711669" cy="937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3FE18F-614D-7E4E-27A6-4F47061DB460}"/>
              </a:ext>
            </a:extLst>
          </p:cNvPr>
          <p:cNvCxnSpPr>
            <a:cxnSpLocks/>
          </p:cNvCxnSpPr>
          <p:nvPr/>
        </p:nvCxnSpPr>
        <p:spPr>
          <a:xfrm flipV="1">
            <a:off x="8814780" y="5402475"/>
            <a:ext cx="945931" cy="1014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506E3F-7570-3D5F-11BE-8260D9BCE488}"/>
              </a:ext>
            </a:extLst>
          </p:cNvPr>
          <p:cNvCxnSpPr>
            <a:cxnSpLocks/>
          </p:cNvCxnSpPr>
          <p:nvPr/>
        </p:nvCxnSpPr>
        <p:spPr>
          <a:xfrm flipV="1">
            <a:off x="8823977" y="5458153"/>
            <a:ext cx="2240016" cy="9592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4769F3-A7AE-DAD7-C125-CC94A4BECDF0}"/>
              </a:ext>
            </a:extLst>
          </p:cNvPr>
          <p:cNvCxnSpPr>
            <a:cxnSpLocks/>
          </p:cNvCxnSpPr>
          <p:nvPr/>
        </p:nvCxnSpPr>
        <p:spPr>
          <a:xfrm flipH="1" flipV="1">
            <a:off x="1354155" y="5499463"/>
            <a:ext cx="3258012" cy="8525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80713C-9BC8-16F1-CACD-698054D8AB0D}"/>
              </a:ext>
            </a:extLst>
          </p:cNvPr>
          <p:cNvCxnSpPr>
            <a:cxnSpLocks/>
          </p:cNvCxnSpPr>
          <p:nvPr/>
        </p:nvCxnSpPr>
        <p:spPr>
          <a:xfrm flipH="1" flipV="1">
            <a:off x="2401249" y="5540027"/>
            <a:ext cx="2220115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F34308-61C9-BB08-ED9A-3F38FD5B60BA}"/>
              </a:ext>
            </a:extLst>
          </p:cNvPr>
          <p:cNvCxnSpPr>
            <a:cxnSpLocks/>
          </p:cNvCxnSpPr>
          <p:nvPr/>
        </p:nvCxnSpPr>
        <p:spPr>
          <a:xfrm flipH="1" flipV="1">
            <a:off x="3634802" y="5540027"/>
            <a:ext cx="977365" cy="811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A041C9-E1F8-4537-18C9-0A568C498208}"/>
              </a:ext>
            </a:extLst>
          </p:cNvPr>
          <p:cNvCxnSpPr>
            <a:cxnSpLocks/>
          </p:cNvCxnSpPr>
          <p:nvPr/>
        </p:nvCxnSpPr>
        <p:spPr>
          <a:xfrm flipV="1">
            <a:off x="4621364" y="5540027"/>
            <a:ext cx="143203" cy="7888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8CBF9C-8282-0CE0-D64E-1A2BF712DEC5}"/>
              </a:ext>
            </a:extLst>
          </p:cNvPr>
          <p:cNvCxnSpPr>
            <a:cxnSpLocks/>
          </p:cNvCxnSpPr>
          <p:nvPr/>
        </p:nvCxnSpPr>
        <p:spPr>
          <a:xfrm flipV="1">
            <a:off x="4612167" y="5499463"/>
            <a:ext cx="2711669" cy="8090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CCA014-ADBD-EAE1-2776-D0BC6D077BFC}"/>
              </a:ext>
            </a:extLst>
          </p:cNvPr>
          <p:cNvCxnSpPr>
            <a:cxnSpLocks/>
          </p:cNvCxnSpPr>
          <p:nvPr/>
        </p:nvCxnSpPr>
        <p:spPr>
          <a:xfrm flipV="1">
            <a:off x="4621364" y="5468939"/>
            <a:ext cx="3913782" cy="870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99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8957-9E7C-134D-F5EC-B3A58A5E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prototyping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6255F-BCF2-C22C-8B96-8E72475A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29" y="1364874"/>
            <a:ext cx="8561438" cy="288054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Several issues during cure: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Material not tacky: thin parts at the edge of cut-outs have moved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Could be caused by humidity – will try to keep material drier in the future, but the material is expired…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Alternative is that we keep the thin parts in place using </a:t>
            </a:r>
            <a:r>
              <a:rPr lang="en-GB" dirty="0" err="1"/>
              <a:t>flashbreaker</a:t>
            </a:r>
            <a:r>
              <a:rPr lang="en-GB" dirty="0"/>
              <a:t> tape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Inner and outer mould parts stuck in stave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Baked into surface and also glue seeping between the mould parts – cannot be removed without damaging stave…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We have used mould release agent</a:t>
            </a:r>
          </a:p>
          <a:p>
            <a:pPr lvl="2">
              <a:lnSpc>
                <a:spcPct val="100000"/>
              </a:lnSpc>
            </a:pPr>
            <a:r>
              <a:rPr lang="en-GB" dirty="0"/>
              <a:t>Need to find another solution (e.g. use </a:t>
            </a:r>
            <a:r>
              <a:rPr lang="en-GB" dirty="0" err="1"/>
              <a:t>flashbreaker</a:t>
            </a:r>
            <a:r>
              <a:rPr lang="en-GB" dirty="0"/>
              <a:t> tape, alternative material like PTFE…)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3E57A-7F67-2AC5-E115-231EB663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6D9F57-3CC3-9263-991F-FD5E07FAAA56}"/>
              </a:ext>
            </a:extLst>
          </p:cNvPr>
          <p:cNvGrpSpPr/>
          <p:nvPr/>
        </p:nvGrpSpPr>
        <p:grpSpPr>
          <a:xfrm>
            <a:off x="79244" y="4203763"/>
            <a:ext cx="12033511" cy="1014774"/>
            <a:chOff x="-2" y="2230230"/>
            <a:chExt cx="12033511" cy="1014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76B1E4-0491-19C0-E6BB-8A4F4C3D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82" b="23712"/>
            <a:stretch>
              <a:fillRect/>
            </a:stretch>
          </p:blipFill>
          <p:spPr>
            <a:xfrm rot="10800000">
              <a:off x="-2" y="2230243"/>
              <a:ext cx="2873179" cy="10147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B4D553-6344-68B4-2FFF-75846A023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68" b="22246"/>
            <a:stretch>
              <a:fillRect/>
            </a:stretch>
          </p:blipFill>
          <p:spPr>
            <a:xfrm rot="10800000">
              <a:off x="2199781" y="2230239"/>
              <a:ext cx="2995845" cy="1014764"/>
            </a:xfrm>
            <a:prstGeom prst="rect">
              <a:avLst/>
            </a:prstGeom>
          </p:spPr>
        </p:pic>
        <p:pic>
          <p:nvPicPr>
            <p:cNvPr id="14" name="Picture 13" descr="A close up of a ruler&#10;&#10;AI-generated content may be incorrect.">
              <a:extLst>
                <a:ext uri="{FF2B5EF4-FFF2-40B4-BE49-F238E27FC236}">
                  <a16:creationId xmlns:a16="http://schemas.microsoft.com/office/drawing/2014/main" id="{BF51D6B5-CD70-3956-A869-C19E4B4AF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09" b="18328"/>
            <a:stretch>
              <a:fillRect/>
            </a:stretch>
          </p:blipFill>
          <p:spPr>
            <a:xfrm rot="10800000">
              <a:off x="4894541" y="2230235"/>
              <a:ext cx="3100884" cy="10147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BD54E2-A10C-EF91-8208-B0FCA5ED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55" b="20391"/>
            <a:stretch>
              <a:fillRect/>
            </a:stretch>
          </p:blipFill>
          <p:spPr>
            <a:xfrm rot="10800000">
              <a:off x="8910440" y="2230230"/>
              <a:ext cx="3123069" cy="1014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BE86F-8FF0-85F7-1B47-38E9BB3A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30" b="18021"/>
            <a:stretch>
              <a:fillRect/>
            </a:stretch>
          </p:blipFill>
          <p:spPr>
            <a:xfrm rot="10800000">
              <a:off x="7236053" y="2230231"/>
              <a:ext cx="3235924" cy="101477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2A9B-4FAE-BFDA-F625-2CABCA013085}"/>
              </a:ext>
            </a:extLst>
          </p:cNvPr>
          <p:cNvGrpSpPr/>
          <p:nvPr/>
        </p:nvGrpSpPr>
        <p:grpSpPr>
          <a:xfrm>
            <a:off x="-1" y="5941293"/>
            <a:ext cx="12033511" cy="933450"/>
            <a:chOff x="-2" y="4972042"/>
            <a:chExt cx="11027646" cy="923933"/>
          </a:xfrm>
        </p:grpSpPr>
        <p:pic>
          <p:nvPicPr>
            <p:cNvPr id="20" name="Picture 19" descr="A piece of wood on a cutting mat&#10;&#10;AI-generated content may be incorrect.">
              <a:extLst>
                <a:ext uri="{FF2B5EF4-FFF2-40B4-BE49-F238E27FC236}">
                  <a16:creationId xmlns:a16="http://schemas.microsoft.com/office/drawing/2014/main" id="{474778E6-CE61-4A03-2F19-460CA8D0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78" b="30079"/>
            <a:stretch>
              <a:fillRect/>
            </a:stretch>
          </p:blipFill>
          <p:spPr>
            <a:xfrm rot="10800000">
              <a:off x="5496893" y="4972043"/>
              <a:ext cx="3167213" cy="9239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3C2A5D-02B6-9FFC-930C-33076E98C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65" b="26750"/>
            <a:stretch>
              <a:fillRect/>
            </a:stretch>
          </p:blipFill>
          <p:spPr>
            <a:xfrm rot="10800000">
              <a:off x="-2" y="4972049"/>
              <a:ext cx="3419475" cy="9239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961911-A1C7-133F-83F9-1D77AEEDD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86" b="28229"/>
            <a:stretch>
              <a:fillRect/>
            </a:stretch>
          </p:blipFill>
          <p:spPr>
            <a:xfrm rot="10800000">
              <a:off x="2762246" y="4972045"/>
              <a:ext cx="3419475" cy="9239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424217F-BB19-3FCC-612A-0EA36F6F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1" b="23073"/>
            <a:stretch>
              <a:fillRect/>
            </a:stretch>
          </p:blipFill>
          <p:spPr>
            <a:xfrm rot="10800000">
              <a:off x="8231539" y="4972042"/>
              <a:ext cx="2796105" cy="923926"/>
            </a:xfrm>
            <a:prstGeom prst="rect">
              <a:avLst/>
            </a:prstGeom>
          </p:spPr>
        </p:pic>
      </p:grpSp>
      <p:pic>
        <p:nvPicPr>
          <p:cNvPr id="27" name="Picture 26" descr="A close up of a ruler&#10;&#10;AI-generated content may be incorrect.">
            <a:extLst>
              <a:ext uri="{FF2B5EF4-FFF2-40B4-BE49-F238E27FC236}">
                <a16:creationId xmlns:a16="http://schemas.microsoft.com/office/drawing/2014/main" id="{50EFA059-05C0-9547-E720-96A9970E7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45089" r="23879" b="46464"/>
          <a:stretch>
            <a:fillRect/>
          </a:stretch>
        </p:blipFill>
        <p:spPr>
          <a:xfrm rot="10800000">
            <a:off x="4937341" y="5296989"/>
            <a:ext cx="3556713" cy="4751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EA5A4A5-BA92-7A02-947B-71FD1D513953}"/>
              </a:ext>
            </a:extLst>
          </p:cNvPr>
          <p:cNvSpPr/>
          <p:nvPr/>
        </p:nvSpPr>
        <p:spPr>
          <a:xfrm>
            <a:off x="5710518" y="4867835"/>
            <a:ext cx="1717636" cy="2599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DE92FF-7160-F9F4-3BE5-2645357ECBD3}"/>
              </a:ext>
            </a:extLst>
          </p:cNvPr>
          <p:cNvCxnSpPr>
            <a:cxnSpLocks/>
            <a:stCxn id="28" idx="2"/>
            <a:endCxn id="27" idx="2"/>
          </p:cNvCxnSpPr>
          <p:nvPr/>
        </p:nvCxnSpPr>
        <p:spPr>
          <a:xfrm>
            <a:off x="6569336" y="5127812"/>
            <a:ext cx="146361" cy="1691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988D19C6-A399-5C28-FAA6-3DE7B37072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29" y="1403726"/>
            <a:ext cx="2876148" cy="257834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859EAA-F5A6-BC6F-20C6-C7C20DA8EB59}"/>
              </a:ext>
            </a:extLst>
          </p:cNvPr>
          <p:cNvCxnSpPr>
            <a:cxnSpLocks/>
          </p:cNvCxnSpPr>
          <p:nvPr/>
        </p:nvCxnSpPr>
        <p:spPr>
          <a:xfrm>
            <a:off x="10004612" y="3376613"/>
            <a:ext cx="0" cy="2720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36090B-6C8E-CC1C-176C-51F626F98704}"/>
              </a:ext>
            </a:extLst>
          </p:cNvPr>
          <p:cNvCxnSpPr>
            <a:cxnSpLocks/>
          </p:cNvCxnSpPr>
          <p:nvPr/>
        </p:nvCxnSpPr>
        <p:spPr>
          <a:xfrm>
            <a:off x="10004612" y="3376613"/>
            <a:ext cx="152399" cy="523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3B972B1-AC10-08D4-6E0E-329E1140B6FE}"/>
              </a:ext>
            </a:extLst>
          </p:cNvPr>
          <p:cNvCxnSpPr>
            <a:cxnSpLocks/>
          </p:cNvCxnSpPr>
          <p:nvPr/>
        </p:nvCxnSpPr>
        <p:spPr>
          <a:xfrm>
            <a:off x="10142538" y="3429000"/>
            <a:ext cx="0" cy="1428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EC3185D-6260-CC45-7503-E2B9FB35DBAE}"/>
              </a:ext>
            </a:extLst>
          </p:cNvPr>
          <p:cNvCxnSpPr>
            <a:cxnSpLocks/>
          </p:cNvCxnSpPr>
          <p:nvPr/>
        </p:nvCxnSpPr>
        <p:spPr>
          <a:xfrm>
            <a:off x="10142538" y="3556000"/>
            <a:ext cx="184150" cy="650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9A56D2-EF8B-4E5F-FA13-6E9C7E8BD0C2}"/>
              </a:ext>
            </a:extLst>
          </p:cNvPr>
          <p:cNvCxnSpPr>
            <a:cxnSpLocks/>
          </p:cNvCxnSpPr>
          <p:nvPr/>
        </p:nvCxnSpPr>
        <p:spPr>
          <a:xfrm flipH="1">
            <a:off x="10326687" y="3608388"/>
            <a:ext cx="1" cy="1587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D64E2BC-DB94-9FB1-7B37-6637188A1D27}"/>
              </a:ext>
            </a:extLst>
          </p:cNvPr>
          <p:cNvCxnSpPr>
            <a:cxnSpLocks/>
          </p:cNvCxnSpPr>
          <p:nvPr/>
        </p:nvCxnSpPr>
        <p:spPr>
          <a:xfrm>
            <a:off x="10004612" y="3648635"/>
            <a:ext cx="322074" cy="11850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6C4DA2-E10F-BAE0-D682-769717CD46A2}"/>
              </a:ext>
            </a:extLst>
          </p:cNvPr>
          <p:cNvCxnSpPr>
            <a:cxnSpLocks/>
          </p:cNvCxnSpPr>
          <p:nvPr/>
        </p:nvCxnSpPr>
        <p:spPr>
          <a:xfrm>
            <a:off x="10585637" y="3725863"/>
            <a:ext cx="0" cy="1238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CD189C-029B-55E8-1788-9812CB49BA20}"/>
              </a:ext>
            </a:extLst>
          </p:cNvPr>
          <p:cNvCxnSpPr>
            <a:cxnSpLocks/>
          </p:cNvCxnSpPr>
          <p:nvPr/>
        </p:nvCxnSpPr>
        <p:spPr>
          <a:xfrm>
            <a:off x="10585637" y="3836988"/>
            <a:ext cx="469713" cy="1031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410BF45-0178-17BD-023C-C58FB89E4791}"/>
              </a:ext>
            </a:extLst>
          </p:cNvPr>
          <p:cNvCxnSpPr>
            <a:cxnSpLocks/>
          </p:cNvCxnSpPr>
          <p:nvPr/>
        </p:nvCxnSpPr>
        <p:spPr>
          <a:xfrm>
            <a:off x="11057124" y="3836988"/>
            <a:ext cx="0" cy="11644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BA63B3-B334-809B-3A8C-8974F3C7BA7E}"/>
              </a:ext>
            </a:extLst>
          </p:cNvPr>
          <p:cNvCxnSpPr>
            <a:cxnSpLocks/>
          </p:cNvCxnSpPr>
          <p:nvPr/>
        </p:nvCxnSpPr>
        <p:spPr>
          <a:xfrm>
            <a:off x="10813408" y="3720541"/>
            <a:ext cx="253055" cy="11644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2C5287F-7AD5-625E-48E7-A2C9262B6B00}"/>
              </a:ext>
            </a:extLst>
          </p:cNvPr>
          <p:cNvCxnSpPr>
            <a:cxnSpLocks/>
          </p:cNvCxnSpPr>
          <p:nvPr/>
        </p:nvCxnSpPr>
        <p:spPr>
          <a:xfrm>
            <a:off x="10825349" y="3720541"/>
            <a:ext cx="0" cy="9319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39E935-51D1-AED7-0F0B-63434783E039}"/>
              </a:ext>
            </a:extLst>
          </p:cNvPr>
          <p:cNvCxnSpPr>
            <a:cxnSpLocks/>
          </p:cNvCxnSpPr>
          <p:nvPr/>
        </p:nvCxnSpPr>
        <p:spPr>
          <a:xfrm>
            <a:off x="10599738" y="3720541"/>
            <a:ext cx="225610" cy="815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92DC57-5AE7-051C-55FB-C1CB16C2A005}"/>
              </a:ext>
            </a:extLst>
          </p:cNvPr>
          <p:cNvCxnSpPr>
            <a:cxnSpLocks/>
          </p:cNvCxnSpPr>
          <p:nvPr/>
        </p:nvCxnSpPr>
        <p:spPr>
          <a:xfrm>
            <a:off x="10172700" y="3429000"/>
            <a:ext cx="640707" cy="29154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AD09DBC-333B-7C3E-59BD-F9C49477D1FA}"/>
              </a:ext>
            </a:extLst>
          </p:cNvPr>
          <p:cNvCxnSpPr>
            <a:cxnSpLocks/>
          </p:cNvCxnSpPr>
          <p:nvPr/>
        </p:nvCxnSpPr>
        <p:spPr>
          <a:xfrm>
            <a:off x="10317349" y="3765818"/>
            <a:ext cx="254188" cy="78080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564223B-9632-6A37-8256-C669FE56883C}"/>
              </a:ext>
            </a:extLst>
          </p:cNvPr>
          <p:cNvCxnSpPr>
            <a:cxnSpLocks/>
          </p:cNvCxnSpPr>
          <p:nvPr/>
        </p:nvCxnSpPr>
        <p:spPr>
          <a:xfrm>
            <a:off x="10154480" y="3429551"/>
            <a:ext cx="0" cy="110574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8AEB7AD-2A6A-5C42-29EB-04F13147EEF7}"/>
              </a:ext>
            </a:extLst>
          </p:cNvPr>
          <p:cNvCxnSpPr>
            <a:cxnSpLocks/>
          </p:cNvCxnSpPr>
          <p:nvPr/>
        </p:nvCxnSpPr>
        <p:spPr>
          <a:xfrm>
            <a:off x="10144257" y="3533775"/>
            <a:ext cx="211952" cy="80223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1608F-9F16-A02E-31E5-A3084C43C662}"/>
              </a:ext>
            </a:extLst>
          </p:cNvPr>
          <p:cNvCxnSpPr>
            <a:cxnSpLocks/>
          </p:cNvCxnSpPr>
          <p:nvPr/>
        </p:nvCxnSpPr>
        <p:spPr>
          <a:xfrm>
            <a:off x="10339739" y="3615295"/>
            <a:ext cx="0" cy="14017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A61BC6B-B9E8-86E6-1B49-78C7F3A7FE2F}"/>
              </a:ext>
            </a:extLst>
          </p:cNvPr>
          <p:cNvCxnSpPr>
            <a:cxnSpLocks/>
          </p:cNvCxnSpPr>
          <p:nvPr/>
        </p:nvCxnSpPr>
        <p:spPr>
          <a:xfrm>
            <a:off x="10577792" y="3685380"/>
            <a:ext cx="0" cy="158571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38490D-F558-2918-C1FB-D1EE0136FE65}"/>
              </a:ext>
            </a:extLst>
          </p:cNvPr>
          <p:cNvCxnSpPr>
            <a:cxnSpLocks/>
          </p:cNvCxnSpPr>
          <p:nvPr/>
        </p:nvCxnSpPr>
        <p:spPr>
          <a:xfrm>
            <a:off x="10569254" y="3691905"/>
            <a:ext cx="244153" cy="86859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5294D9C-55CB-7ED4-6A74-CC1C307B5396}"/>
              </a:ext>
            </a:extLst>
          </p:cNvPr>
          <p:cNvCxnSpPr>
            <a:cxnSpLocks/>
          </p:cNvCxnSpPr>
          <p:nvPr/>
        </p:nvCxnSpPr>
        <p:spPr>
          <a:xfrm>
            <a:off x="10799307" y="3715668"/>
            <a:ext cx="7051" cy="67010"/>
          </a:xfrm>
          <a:prstGeom prst="line">
            <a:avLst/>
          </a:prstGeom>
          <a:ln w="28575">
            <a:solidFill>
              <a:srgbClr val="AAE8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16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CD0064-4282-469D-A9AE-19D9AF0C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L4 Stave Prototype Vibration Response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03FCB-630E-49BD-A08C-B490D1B70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4"/>
            <a:ext cx="5867400" cy="5256191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Stave suffered some damage during mould removal</a:t>
            </a:r>
          </a:p>
          <a:p>
            <a:pPr lvl="1"/>
            <a:r>
              <a:rPr lang="en-GB" sz="2000" dirty="0"/>
              <a:t>Some holes in CF </a:t>
            </a:r>
            <a:r>
              <a:rPr lang="en-GB" sz="2000" dirty="0" err="1"/>
              <a:t>facesheet</a:t>
            </a:r>
            <a:r>
              <a:rPr lang="en-GB" sz="2000" dirty="0"/>
              <a:t> (expect only cosmetic effect)</a:t>
            </a:r>
          </a:p>
          <a:p>
            <a:pPr lvl="1"/>
            <a:r>
              <a:rPr lang="en-GB" sz="2000" dirty="0"/>
              <a:t>More seriously: gaps underneath CF bridges on top of I-beams (5 out of 8) </a:t>
            </a:r>
          </a:p>
          <a:p>
            <a:pPr lvl="2"/>
            <a:r>
              <a:rPr lang="en-GB" sz="1800" dirty="0"/>
              <a:t>Not clear whether this is </a:t>
            </a:r>
            <a:r>
              <a:rPr lang="en-GB" sz="1800" dirty="0" err="1"/>
              <a:t>facesheet</a:t>
            </a:r>
            <a:r>
              <a:rPr lang="en-GB" sz="1800" dirty="0"/>
              <a:t> bridge not bonded to I-beam, or split at the top of the vertical section I-beam</a:t>
            </a:r>
          </a:p>
          <a:p>
            <a:pPr lvl="2"/>
            <a:r>
              <a:rPr lang="en-GB" sz="1800" dirty="0"/>
              <a:t>Applied Araldite to gap, and cured with tape holding down</a:t>
            </a:r>
          </a:p>
          <a:p>
            <a:r>
              <a:rPr lang="en-GB" sz="2400" dirty="0"/>
              <a:t>Frequency scan of the stave response (fixed-fixed constraint):                    </a:t>
            </a:r>
          </a:p>
          <a:p>
            <a:pPr marL="457200" lvl="1" indent="0">
              <a:buNone/>
            </a:pPr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mode at ~70 Hz (was 57 Hz before repair)</a:t>
            </a:r>
          </a:p>
          <a:p>
            <a:pPr lvl="1"/>
            <a:r>
              <a:rPr lang="en-GB" sz="2000" dirty="0"/>
              <a:t>Currently taking data with more sensors so that we can study mode-shapes in more detail (longitudinal and torsional)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CC159-9E85-1BF2-BFE3-E5C37DBF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107" y="1515351"/>
            <a:ext cx="5103064" cy="38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322679-9828-26B1-7E5B-DF8B637C4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90" y="5456982"/>
            <a:ext cx="39178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First mode frequency: 70.2</a:t>
            </a:r>
            <a:r>
              <a:rPr lang="en-US" altLang="en-US" sz="1600" dirty="0">
                <a:latin typeface="Arial Unicode MS"/>
              </a:rPr>
              <a:t>3 ± 0.03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Hz,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Q = 27.4 +1.3 -1.2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1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6567B-DD60-0219-9171-C53A2038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FEA Modal Analysis – No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42339-B001-22D9-1A31-3446E1A3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491E84-2EC0-4E06-6545-4748A3A38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019" y="1488752"/>
            <a:ext cx="9211961" cy="46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8A2824-F8D5-EB05-053B-4C679DFC5E33}"/>
              </a:ext>
            </a:extLst>
          </p:cNvPr>
          <p:cNvSpPr/>
          <p:nvPr/>
        </p:nvSpPr>
        <p:spPr>
          <a:xfrm>
            <a:off x="1521769" y="2022803"/>
            <a:ext cx="1049981" cy="104447"/>
          </a:xfrm>
          <a:prstGeom prst="rect">
            <a:avLst/>
          </a:pr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59528-9530-34D6-9B1E-A15EF737ABA5}"/>
              </a:ext>
            </a:extLst>
          </p:cNvPr>
          <p:cNvSpPr txBox="1"/>
          <p:nvPr/>
        </p:nvSpPr>
        <p:spPr>
          <a:xfrm>
            <a:off x="5847226" y="5369248"/>
            <a:ext cx="562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FEA with 2 plies (0/90) – actual stave build with 3 (0/90/0)</a:t>
            </a:r>
          </a:p>
        </p:txBody>
      </p:sp>
    </p:spTree>
    <p:extLst>
      <p:ext uri="{BB962C8B-B14F-4D97-AF65-F5344CB8AC3E}">
        <p14:creationId xmlns:p14="http://schemas.microsoft.com/office/powerpoint/2010/main" val="313802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56DE8-3903-2574-05EB-63D135E9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CCAA-90CC-4008-18EA-7B2137B8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FEA Modal Analysis – 50-micron Steel Shim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656D0-543E-8D94-F9E4-EF17800D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3A8ABA3-8D5A-BAA7-F839-262E92059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8690"/>
            <a:ext cx="10515600" cy="37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BEDC7-E8A4-BD7D-D170-EFED82FBD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C7F5-1058-D8D4-1E14-41AB4C3D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Improvements tried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FBA51-C61B-A9D8-FB36-E534CBFD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CFEC2C-9419-4F88-42B2-10B4E6BD6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598059"/>
            <a:ext cx="11010900" cy="4894815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Further QSPs will be used to test tooling/assembly improvements</a:t>
            </a:r>
          </a:p>
          <a:p>
            <a:pPr lvl="1"/>
            <a:r>
              <a:rPr lang="en-GB" sz="2000" dirty="0"/>
              <a:t>Step 1</a:t>
            </a:r>
          </a:p>
          <a:p>
            <a:pPr lvl="2"/>
            <a:r>
              <a:rPr lang="en-GB" sz="1800" dirty="0" err="1"/>
              <a:t>Flashbreaker</a:t>
            </a:r>
            <a:r>
              <a:rPr lang="en-GB" sz="1800" dirty="0"/>
              <a:t> tape to cover module tooling part joints</a:t>
            </a:r>
          </a:p>
          <a:p>
            <a:pPr lvl="3"/>
            <a:r>
              <a:rPr lang="en-GB" sz="1600" dirty="0"/>
              <a:t>Stops epoxy leaking into tooling,</a:t>
            </a:r>
          </a:p>
          <a:p>
            <a:pPr lvl="3"/>
            <a:r>
              <a:rPr lang="en-GB" sz="1600" dirty="0"/>
              <a:t>But CF sticks to </a:t>
            </a:r>
            <a:r>
              <a:rPr lang="en-GB" sz="1600" dirty="0" err="1"/>
              <a:t>flashbreaker</a:t>
            </a:r>
            <a:r>
              <a:rPr lang="en-GB" sz="1600" dirty="0"/>
              <a:t>…</a:t>
            </a:r>
          </a:p>
          <a:p>
            <a:pPr marL="1371600" lvl="3" indent="0">
              <a:buNone/>
            </a:pPr>
            <a:endParaRPr lang="en-GB" sz="2000" dirty="0"/>
          </a:p>
          <a:p>
            <a:pPr lvl="1"/>
            <a:r>
              <a:rPr lang="en-GB" sz="2000" dirty="0"/>
              <a:t>Step 2</a:t>
            </a:r>
          </a:p>
          <a:p>
            <a:pPr lvl="2"/>
            <a:r>
              <a:rPr lang="en-GB" sz="1800" dirty="0"/>
              <a:t>FPC alignment with pin holes in FPC &amp; cross braces</a:t>
            </a:r>
          </a:p>
          <a:p>
            <a:pPr lvl="3"/>
            <a:r>
              <a:rPr lang="en-GB" sz="1600" dirty="0"/>
              <a:t>FPC position will be the driver of module position</a:t>
            </a:r>
          </a:p>
          <a:p>
            <a:pPr lvl="4"/>
            <a:r>
              <a:rPr lang="en-GB" sz="1600" dirty="0"/>
              <a:t>Positional tolerance sub-mm</a:t>
            </a:r>
          </a:p>
          <a:p>
            <a:pPr lvl="3"/>
            <a:r>
              <a:rPr lang="en-GB" sz="1600" dirty="0"/>
              <a:t>~10 µm positional accuracy requirement for bridge FPC to FPC alignment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Step 3</a:t>
            </a:r>
          </a:p>
          <a:p>
            <a:pPr lvl="2"/>
            <a:r>
              <a:rPr lang="en-GB" sz="1800" dirty="0"/>
              <a:t>Curing I-beam in-situ</a:t>
            </a:r>
          </a:p>
          <a:p>
            <a:pPr lvl="3"/>
            <a:r>
              <a:rPr lang="en-GB" sz="1600" dirty="0"/>
              <a:t>Reduces risk of damage</a:t>
            </a:r>
          </a:p>
          <a:p>
            <a:pPr lvl="3"/>
            <a:r>
              <a:rPr lang="en-GB" sz="1600" dirty="0"/>
              <a:t>Works very 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3DE5D-F0CB-1BC1-9C7A-B47AD7E40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997" y="4032250"/>
            <a:ext cx="2728403" cy="15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2EFF7-0D00-87E1-5F02-C5FC06BA58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7100" y="1655209"/>
            <a:ext cx="4052000" cy="187578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6BBE1E-29F0-E190-E935-C6E9D17B11A3}"/>
              </a:ext>
            </a:extLst>
          </p:cNvPr>
          <p:cNvSpPr/>
          <p:nvPr/>
        </p:nvSpPr>
        <p:spPr>
          <a:xfrm>
            <a:off x="8699500" y="3041650"/>
            <a:ext cx="2514600" cy="317500"/>
          </a:xfrm>
          <a:custGeom>
            <a:avLst/>
            <a:gdLst>
              <a:gd name="connsiteX0" fmla="*/ 0 w 2514600"/>
              <a:gd name="connsiteY0" fmla="*/ 317500 h 317500"/>
              <a:gd name="connsiteX1" fmla="*/ 635000 w 2514600"/>
              <a:gd name="connsiteY1" fmla="*/ 279400 h 317500"/>
              <a:gd name="connsiteX2" fmla="*/ 1485900 w 2514600"/>
              <a:gd name="connsiteY2" fmla="*/ 177800 h 317500"/>
              <a:gd name="connsiteX3" fmla="*/ 2514600 w 2514600"/>
              <a:gd name="connsiteY3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317500">
                <a:moveTo>
                  <a:pt x="0" y="317500"/>
                </a:moveTo>
                <a:cubicBezTo>
                  <a:pt x="195791" y="307446"/>
                  <a:pt x="387350" y="302683"/>
                  <a:pt x="635000" y="279400"/>
                </a:cubicBezTo>
                <a:cubicBezTo>
                  <a:pt x="882650" y="256117"/>
                  <a:pt x="1172633" y="224367"/>
                  <a:pt x="1485900" y="177800"/>
                </a:cubicBezTo>
                <a:cubicBezTo>
                  <a:pt x="1799167" y="131233"/>
                  <a:pt x="2156883" y="65616"/>
                  <a:pt x="2514600" y="0"/>
                </a:cubicBezTo>
              </a:path>
            </a:pathLst>
          </a:cu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1927EE-E77B-98FC-CB2B-38DBD24C86BF}"/>
              </a:ext>
            </a:extLst>
          </p:cNvPr>
          <p:cNvCxnSpPr>
            <a:cxnSpLocks/>
          </p:cNvCxnSpPr>
          <p:nvPr/>
        </p:nvCxnSpPr>
        <p:spPr>
          <a:xfrm flipH="1">
            <a:off x="9340850" y="2717800"/>
            <a:ext cx="0" cy="584200"/>
          </a:xfrm>
          <a:prstGeom prst="line">
            <a:avLst/>
          </a:prstGeom>
          <a:ln w="38100">
            <a:gradFill>
              <a:gsLst>
                <a:gs pos="0">
                  <a:schemeClr val="accent2">
                    <a:alpha val="0"/>
                  </a:schemeClr>
                </a:gs>
                <a:gs pos="52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A5E7C8-9176-B7D6-BAB0-49AED15AF0FB}"/>
              </a:ext>
            </a:extLst>
          </p:cNvPr>
          <p:cNvCxnSpPr>
            <a:cxnSpLocks/>
          </p:cNvCxnSpPr>
          <p:nvPr/>
        </p:nvCxnSpPr>
        <p:spPr>
          <a:xfrm>
            <a:off x="10140950" y="2717800"/>
            <a:ext cx="0" cy="482600"/>
          </a:xfrm>
          <a:prstGeom prst="line">
            <a:avLst/>
          </a:prstGeom>
          <a:ln w="38100">
            <a:gradFill>
              <a:gsLst>
                <a:gs pos="0">
                  <a:schemeClr val="accent2">
                    <a:alpha val="0"/>
                  </a:schemeClr>
                </a:gs>
                <a:gs pos="52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837E0DA2-00AE-1E73-8E95-51B6D11E8DEB}"/>
              </a:ext>
            </a:extLst>
          </p:cNvPr>
          <p:cNvSpPr/>
          <p:nvPr/>
        </p:nvSpPr>
        <p:spPr>
          <a:xfrm>
            <a:off x="10452103" y="2044700"/>
            <a:ext cx="1257297" cy="234950"/>
          </a:xfrm>
          <a:prstGeom prst="borderCallout2">
            <a:avLst>
              <a:gd name="adj1" fmla="val 20244"/>
              <a:gd name="adj2" fmla="val -757"/>
              <a:gd name="adj3" fmla="val 18750"/>
              <a:gd name="adj4" fmla="val -16667"/>
              <a:gd name="adj5" fmla="val 391621"/>
              <a:gd name="adj6" fmla="val -875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Seepage Area</a:t>
            </a: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B18913EB-EC43-42C8-6432-1216AA83A686}"/>
              </a:ext>
            </a:extLst>
          </p:cNvPr>
          <p:cNvSpPr/>
          <p:nvPr/>
        </p:nvSpPr>
        <p:spPr>
          <a:xfrm>
            <a:off x="10345198" y="3381376"/>
            <a:ext cx="1257297" cy="234950"/>
          </a:xfrm>
          <a:prstGeom prst="borderCallout2">
            <a:avLst>
              <a:gd name="adj1" fmla="val 20244"/>
              <a:gd name="adj2" fmla="val -757"/>
              <a:gd name="adj3" fmla="val 18750"/>
              <a:gd name="adj4" fmla="val -16667"/>
              <a:gd name="adj5" fmla="val -46217"/>
              <a:gd name="adj6" fmla="val -411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Flashbreaker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9433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5FD5-CB8D-384C-74CA-8D8DEA33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37D4-96D8-B3C3-8A34-FD4862043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445"/>
            <a:ext cx="10515600" cy="512172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Make more </a:t>
            </a:r>
            <a:r>
              <a:rPr lang="en-GB" dirty="0" err="1"/>
              <a:t>quarterstave</a:t>
            </a:r>
            <a:r>
              <a:rPr lang="en-GB" dirty="0"/>
              <a:t> prototypes to understand manufacturing issues</a:t>
            </a:r>
          </a:p>
          <a:p>
            <a:pPr lvl="1"/>
            <a:r>
              <a:rPr lang="en-GB" dirty="0"/>
              <a:t>Once we have confidence with the process we will make more full length L4 staves</a:t>
            </a:r>
          </a:p>
          <a:p>
            <a:r>
              <a:rPr lang="en-GB" dirty="0"/>
              <a:t>Finish mechanical studies (mode shapes) of unloaded L4 prototype</a:t>
            </a:r>
          </a:p>
          <a:p>
            <a:pPr lvl="1"/>
            <a:r>
              <a:rPr lang="en-GB" dirty="0"/>
              <a:t>Then load with steel shims/Kapton-Cu heater circuits</a:t>
            </a:r>
          </a:p>
          <a:p>
            <a:pPr lvl="1"/>
            <a:r>
              <a:rPr lang="en-GB" dirty="0"/>
              <a:t>Repeat mechanical studies</a:t>
            </a:r>
          </a:p>
          <a:p>
            <a:pPr lvl="1"/>
            <a:r>
              <a:rPr lang="en-GB" dirty="0"/>
              <a:t>Then look at heat + air flow (setup is ready)</a:t>
            </a:r>
          </a:p>
          <a:p>
            <a:r>
              <a:rPr lang="en-GB" dirty="0"/>
              <a:t>Once we got the production steps down</a:t>
            </a:r>
          </a:p>
          <a:p>
            <a:pPr lvl="1"/>
            <a:r>
              <a:rPr lang="en-GB" dirty="0"/>
              <a:t>Make full L4 prototypes with more realistic FPCs (including metal layer)</a:t>
            </a:r>
          </a:p>
          <a:p>
            <a:pPr lvl="1"/>
            <a:r>
              <a:rPr lang="en-GB" dirty="0"/>
              <a:t>Load prototypes with dummy Si (encapsulated with heater circuits)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3AEF-7AA9-8035-C056-4BEC5662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823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985FC5-410D-4B3C-0164-13EC60BD9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Further material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0396D42-2C45-1B35-D96B-6B7E13D1A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A69B3-E058-88D8-7DDC-5B46192A6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EEA-5A28-4A70-BCAC-0B68DA8D366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52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33786</TotalTime>
  <Words>652</Words>
  <Application>Microsoft Office PowerPoint</Application>
  <PresentationFormat>Widescreen</PresentationFormat>
  <Paragraphs>88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Unicode MS</vt:lpstr>
      <vt:lpstr>Calibri</vt:lpstr>
      <vt:lpstr>Calibri Light</vt:lpstr>
      <vt:lpstr>Palatino Linotype</vt:lpstr>
      <vt:lpstr>Verdana</vt:lpstr>
      <vt:lpstr>Office Theme</vt:lpstr>
      <vt:lpstr>OB prototyping</vt:lpstr>
      <vt:lpstr>Introduction</vt:lpstr>
      <vt:lpstr>Stave prototyping II</vt:lpstr>
      <vt:lpstr>L4 Stave Prototype Vibration Response</vt:lpstr>
      <vt:lpstr>FEA Modal Analysis – No Modules</vt:lpstr>
      <vt:lpstr>FEA Modal Analysis – 50-micron Steel Shim</vt:lpstr>
      <vt:lpstr>Improvements tried </vt:lpstr>
      <vt:lpstr>Next steps</vt:lpstr>
      <vt:lpstr>Further material</vt:lpstr>
      <vt:lpstr>Stave design</vt:lpstr>
      <vt:lpstr>First Full Length L4 Prototype</vt:lpstr>
      <vt:lpstr>100-micron Steel Shim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Viehhauser</dc:creator>
  <cp:lastModifiedBy>Georg Viehhauser</cp:lastModifiedBy>
  <cp:revision>1271</cp:revision>
  <dcterms:created xsi:type="dcterms:W3CDTF">2018-10-16T11:54:38Z</dcterms:created>
  <dcterms:modified xsi:type="dcterms:W3CDTF">2025-12-19T09:08:19Z</dcterms:modified>
</cp:coreProperties>
</file>