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"/>
  </p:notesMasterIdLst>
  <p:sldIdLst>
    <p:sldId id="5852" r:id="rId2"/>
    <p:sldId id="5850" r:id="rId3"/>
    <p:sldId id="585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FDC"/>
    <a:srgbClr val="A6FF96"/>
    <a:srgbClr val="24FF58"/>
    <a:srgbClr val="24FF5E"/>
    <a:srgbClr val="00329B"/>
    <a:srgbClr val="2534CF"/>
    <a:srgbClr val="76FF0D"/>
    <a:srgbClr val="1FD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8"/>
    <p:restoredTop sz="96197"/>
  </p:normalViewPr>
  <p:slideViewPr>
    <p:cSldViewPr snapToGrid="0" snapToObjects="1">
      <p:cViewPr>
        <p:scale>
          <a:sx n="90" d="100"/>
          <a:sy n="90" d="100"/>
        </p:scale>
        <p:origin x="365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3EF16-F8CF-1940-A1FF-63F102CE0281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D47-B60C-A740-A733-94FF13686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2D2F92BF-4ADD-3071-F568-9A574244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>
            <a:extLst>
              <a:ext uri="{FF2B5EF4-FFF2-40B4-BE49-F238E27FC236}">
                <a16:creationId xmlns:a16="http://schemas.microsoft.com/office/drawing/2014/main" id="{A5759A49-0B8E-BCFA-D640-473F471189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>
            <a:extLst>
              <a:ext uri="{FF2B5EF4-FFF2-40B4-BE49-F238E27FC236}">
                <a16:creationId xmlns:a16="http://schemas.microsoft.com/office/drawing/2014/main" id="{21908652-6A16-E10A-FEF0-4E46CE9950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25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63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95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A033-55E1-C74F-B532-882DC3676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9BFF1-5A0E-A241-85A6-CEE99AB08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B579-1CF1-804F-837D-DB8963D8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E686-9FFC-084D-9B49-82DD3475091E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8EE33-5677-7A4C-87FD-B5932CF1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731CE-E5D6-9240-B6E3-C5F7CBE1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2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C786-85ED-4747-9009-BB7A424C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27FE9-D1A2-C54B-A9DC-AB7E949A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2D9DA-1A80-9E45-8F98-B09440F0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27A2-C6DE-634D-A53A-95A49A001FD9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359D8-BC9A-7641-9DFB-15FE8FD6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E1370-99ED-4F4F-9198-51F59118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2C3E6-2BDC-D444-B215-7C5ADDAD2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BFB6A-E7F2-4845-9CC4-B71D7D3AF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E30DC-D802-3946-85C0-539487921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7CF3-0F35-2746-9379-F9DB50A10CE5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1304F-1D3A-AF4E-AE4B-9C9AB6F0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A3167-06D4-C246-81F3-C274D831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8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1C3B-132D-5644-9F28-DCB971B4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1DA17-5CC3-6E41-ABE7-B2D96946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2D3CE-5EBA-E942-9CC8-6403D0DB2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96D9-8431-C742-BECE-4304E59DDC71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DD1AD-8C9D-E748-88D0-4CC1050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AB0BE-F1C4-A047-AC7E-1E463F90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3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6DF7-2ABB-4247-8764-6DCA1D5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46BE8-D176-7841-8597-DFC81085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06E3-83FB-5145-AA4F-28092199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26F3-690A-D04F-B484-91BB43CC904A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502E0-DD7E-944B-865B-924B1108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0D60-8D70-BE4E-8529-ED3722D0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6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17B9-9099-8A47-B13D-B5470584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C99F4-1EE9-7347-B69D-9E2D2729F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D3E31-D069-F044-B3B5-13E5CE85D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CFCA2-9B2A-0241-B38F-1A303581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DAB1-8158-7946-A7CB-363AB2888FEF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841EC-0E89-8B43-AE5C-4FB599AE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8F1ED-A4CF-844D-BF81-F731EB9D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B235-2503-DE4C-9A52-622FA088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E8429-3932-D048-81CC-5CAF8D01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F7587-17ED-3A4B-9E3C-5F2EF9AA1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FF8D8-CCDF-BE47-81C2-D192BDD53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06DB-BF0E-6D44-8EB0-8E3335C5B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E79DD-C3F5-1D49-8F27-B0126321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92BB-A3A1-2844-853E-CF2036307A8D}" type="datetime1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F178CC-8D3B-F04F-873B-3116954B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FF51D-20DD-654A-A7CD-060B40EA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3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AD1F-A444-A345-BDC1-7EFEB164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31151-1F84-1E49-A5C1-E3B8A7F5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58AA-29C7-1940-9BFA-BB89815BC7D6}" type="datetime1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88385-3BB3-6449-98BF-55334269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9DE90-FCA3-D444-A713-451ED742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0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1B38B-0E6A-C943-BA4B-00B6F327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CB45-E8E2-F04B-8B99-441C01D52F3A}" type="datetime1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A8ADA-DBF0-9942-BCA1-845FD977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AEF42-B100-1C4B-BB8D-2614609E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52FD-C33D-C14E-9357-37EF1DF4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468A5-3E68-D443-B74E-40587260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B0469-ED7F-1847-A946-F0E229C1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6327B-4D53-E040-96B2-67EAFDD1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642A8-7E1F-BC40-95B9-BA6A4D520D7C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D8D27-5091-6746-8FA1-116183DB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46E68-1249-3740-AFBB-0E7DCBC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0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9053-6F27-B147-A566-A90BC59A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A091D-6C40-7A45-AAAE-898944912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8FE59-A7EE-2644-9927-FD74D283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59837-A5BF-F24D-9B4E-98D7AD71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1D2F-9814-C24B-BBE9-9CA01F09E3A4}" type="datetime1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1167A-A7F1-F141-801E-8312EC13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0CE55-8B50-944D-9C96-68387911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6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E2820-3A61-CE4D-A5DD-D2AFB6F2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64716-EA6B-964D-9450-61170E41E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FF32C-3108-8B4D-B4EA-E2C103D37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5A14-EE51-C644-ABD9-E5A018C03C10}" type="datetime1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4304B-585C-3D4B-9F15-E6CF76301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2EA98-E267-584C-8EBD-B41F300C9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60183076-DD5A-FC43-BCFD-19193B5B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eneric EIC Detector Concepts">
            <a:extLst>
              <a:ext uri="{FF2B5EF4-FFF2-40B4-BE49-F238E27FC236}">
                <a16:creationId xmlns:a16="http://schemas.microsoft.com/office/drawing/2014/main" id="{C61BB0DB-0984-6AF0-88A3-573D13BCA456}"/>
              </a:ext>
            </a:extLst>
          </p:cNvPr>
          <p:cNvSpPr txBox="1">
            <a:spLocks/>
          </p:cNvSpPr>
          <p:nvPr/>
        </p:nvSpPr>
        <p:spPr>
          <a:xfrm>
            <a:off x="1" y="10886"/>
            <a:ext cx="12141008" cy="956735"/>
          </a:xfrm>
          <a:prstGeom prst="rect">
            <a:avLst/>
          </a:prstGeom>
        </p:spPr>
        <p:txBody>
          <a:bodyPr vert="horz" lIns="67733" tIns="67733" rIns="67733" bIns="67733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pfRICH test beam setup @ CERN PS/SPS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0B591-CA4F-68D4-5861-C789D733B89A}"/>
              </a:ext>
            </a:extLst>
          </p:cNvPr>
          <p:cNvSpPr txBox="1"/>
          <p:nvPr/>
        </p:nvSpPr>
        <p:spPr>
          <a:xfrm>
            <a:off x="56610" y="1428012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PS/SPS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07C6FE-AF41-BDC2-864D-9E472DE9ED68}"/>
              </a:ext>
            </a:extLst>
          </p:cNvPr>
          <p:cNvGrpSpPr/>
          <p:nvPr/>
        </p:nvGrpSpPr>
        <p:grpSpPr>
          <a:xfrm>
            <a:off x="2500321" y="1070844"/>
            <a:ext cx="994162" cy="1658522"/>
            <a:chOff x="9164729" y="1669311"/>
            <a:chExt cx="994162" cy="16585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7C99BB-1AE2-7428-4B93-905E0F18EE85}"/>
                </a:ext>
              </a:extLst>
            </p:cNvPr>
            <p:cNvGrpSpPr/>
            <p:nvPr/>
          </p:nvGrpSpPr>
          <p:grpSpPr>
            <a:xfrm>
              <a:off x="9242541" y="1805585"/>
              <a:ext cx="799402" cy="1522248"/>
              <a:chOff x="7739387" y="1944886"/>
              <a:chExt cx="799402" cy="15222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8DAEA3-DE49-332E-AECA-ADBFCC0CFFC2}"/>
                  </a:ext>
                </a:extLst>
              </p:cNvPr>
              <p:cNvSpPr/>
              <p:nvPr/>
            </p:nvSpPr>
            <p:spPr>
              <a:xfrm>
                <a:off x="7920130" y="1944886"/>
                <a:ext cx="58164" cy="101203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90BA535-6557-49BF-17B9-A36B1633731E}"/>
                  </a:ext>
                </a:extLst>
              </p:cNvPr>
              <p:cNvSpPr/>
              <p:nvPr/>
            </p:nvSpPr>
            <p:spPr>
              <a:xfrm>
                <a:off x="8350948" y="1955520"/>
                <a:ext cx="58164" cy="101203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431AFC-A813-60CC-9E7E-10D0101B60E1}"/>
                  </a:ext>
                </a:extLst>
              </p:cNvPr>
              <p:cNvSpPr txBox="1"/>
              <p:nvPr/>
            </p:nvSpPr>
            <p:spPr>
              <a:xfrm>
                <a:off x="7739387" y="3148724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DDE8F6-98E2-8629-F965-46DC846FD64E}"/>
                  </a:ext>
                </a:extLst>
              </p:cNvPr>
              <p:cNvSpPr txBox="1"/>
              <p:nvPr/>
            </p:nvSpPr>
            <p:spPr>
              <a:xfrm>
                <a:off x="8148939" y="3159357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G2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78AF1F-4B0B-2CF3-70ED-DE8F043954DB}"/>
                </a:ext>
              </a:extLst>
            </p:cNvPr>
            <p:cNvSpPr/>
            <p:nvPr/>
          </p:nvSpPr>
          <p:spPr>
            <a:xfrm>
              <a:off x="9164729" y="1669311"/>
              <a:ext cx="994162" cy="129503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41B0BED-4DB2-F6E8-FCB9-8F11FEC361ED}"/>
              </a:ext>
            </a:extLst>
          </p:cNvPr>
          <p:cNvGrpSpPr/>
          <p:nvPr/>
        </p:nvGrpSpPr>
        <p:grpSpPr>
          <a:xfrm>
            <a:off x="3459277" y="1217322"/>
            <a:ext cx="357790" cy="1500984"/>
            <a:chOff x="5149602" y="2162937"/>
            <a:chExt cx="357790" cy="15009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DB92B5-51C3-E0E5-F182-E8D7516284FC}"/>
                </a:ext>
              </a:extLst>
            </p:cNvPr>
            <p:cNvSpPr/>
            <p:nvPr/>
          </p:nvSpPr>
          <p:spPr>
            <a:xfrm>
              <a:off x="5300775" y="2162937"/>
              <a:ext cx="58164" cy="1012039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B7E588-A7F5-1DD9-F8EE-473445A65658}"/>
                </a:ext>
              </a:extLst>
            </p:cNvPr>
            <p:cNvSpPr txBox="1"/>
            <p:nvPr/>
          </p:nvSpPr>
          <p:spPr>
            <a:xfrm>
              <a:off x="5149602" y="3356144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4B58D-59DA-A8F9-817B-BB71A6BF640C}"/>
              </a:ext>
            </a:extLst>
          </p:cNvPr>
          <p:cNvGrpSpPr/>
          <p:nvPr/>
        </p:nvGrpSpPr>
        <p:grpSpPr>
          <a:xfrm>
            <a:off x="7762948" y="1042679"/>
            <a:ext cx="1372130" cy="1626626"/>
            <a:chOff x="8519692" y="1669311"/>
            <a:chExt cx="1372130" cy="162662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85A0EA-B7FB-90FE-FE87-039D7DFA4389}"/>
                </a:ext>
              </a:extLst>
            </p:cNvPr>
            <p:cNvGrpSpPr/>
            <p:nvPr/>
          </p:nvGrpSpPr>
          <p:grpSpPr>
            <a:xfrm>
              <a:off x="8845750" y="1669311"/>
              <a:ext cx="1046072" cy="1626626"/>
              <a:chOff x="9164728" y="1669311"/>
              <a:chExt cx="1046072" cy="162662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0176D53-2957-EE2E-C36D-74E29FA28DD9}"/>
                  </a:ext>
                </a:extLst>
              </p:cNvPr>
              <p:cNvGrpSpPr/>
              <p:nvPr/>
            </p:nvGrpSpPr>
            <p:grpSpPr>
              <a:xfrm>
                <a:off x="9274437" y="1848117"/>
                <a:ext cx="778138" cy="1447820"/>
                <a:chOff x="7771283" y="1987418"/>
                <a:chExt cx="778138" cy="144782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540FCC9-8603-4667-215E-BB57D2E07181}"/>
                    </a:ext>
                  </a:extLst>
                </p:cNvPr>
                <p:cNvSpPr/>
                <p:nvPr/>
              </p:nvSpPr>
              <p:spPr>
                <a:xfrm>
                  <a:off x="7920130" y="1987418"/>
                  <a:ext cx="58164" cy="101203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BAF0EB4-3773-2DB6-0E74-92A08E32E314}"/>
                    </a:ext>
                  </a:extLst>
                </p:cNvPr>
                <p:cNvSpPr/>
                <p:nvPr/>
              </p:nvSpPr>
              <p:spPr>
                <a:xfrm>
                  <a:off x="8350948" y="1987419"/>
                  <a:ext cx="58164" cy="101203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69FC86B-EB39-0CED-FA82-2C643C268057}"/>
                    </a:ext>
                  </a:extLst>
                </p:cNvPr>
                <p:cNvSpPr txBox="1"/>
                <p:nvPr/>
              </p:nvSpPr>
              <p:spPr>
                <a:xfrm>
                  <a:off x="7771283" y="3116828"/>
                  <a:ext cx="3898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G3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BBE0780-B167-9C7D-E45B-AEAA7AB3F9F9}"/>
                    </a:ext>
                  </a:extLst>
                </p:cNvPr>
                <p:cNvSpPr txBox="1"/>
                <p:nvPr/>
              </p:nvSpPr>
              <p:spPr>
                <a:xfrm>
                  <a:off x="8159571" y="3127461"/>
                  <a:ext cx="3898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G4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B3735CA-BEFA-D313-02AD-EA1AE5DC2632}"/>
                  </a:ext>
                </a:extLst>
              </p:cNvPr>
              <p:cNvSpPr/>
              <p:nvPr/>
            </p:nvSpPr>
            <p:spPr>
              <a:xfrm>
                <a:off x="9164728" y="1669311"/>
                <a:ext cx="1046072" cy="1295033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E4DAB4-6522-A8A0-C0AC-33B9B2BE479A}"/>
                </a:ext>
              </a:extLst>
            </p:cNvPr>
            <p:cNvSpPr/>
            <p:nvPr/>
          </p:nvSpPr>
          <p:spPr>
            <a:xfrm>
              <a:off x="8648613" y="2210882"/>
              <a:ext cx="56849" cy="265650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3CE2C8-A81D-4356-6369-935397BEEC65}"/>
                </a:ext>
              </a:extLst>
            </p:cNvPr>
            <p:cNvSpPr txBox="1"/>
            <p:nvPr/>
          </p:nvSpPr>
          <p:spPr>
            <a:xfrm>
              <a:off x="8519692" y="2964344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S2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E43B1E-7312-4BBE-BB3A-7EE153B1E92B}"/>
              </a:ext>
            </a:extLst>
          </p:cNvPr>
          <p:cNvCxnSpPr>
            <a:cxnSpLocks/>
          </p:cNvCxnSpPr>
          <p:nvPr/>
        </p:nvCxnSpPr>
        <p:spPr>
          <a:xfrm flipV="1">
            <a:off x="157057" y="1717075"/>
            <a:ext cx="11461786" cy="15982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B1FD1C4-7AAC-AFFA-37EB-7910702BDA37}"/>
              </a:ext>
            </a:extLst>
          </p:cNvPr>
          <p:cNvSpPr/>
          <p:nvPr/>
        </p:nvSpPr>
        <p:spPr>
          <a:xfrm>
            <a:off x="4044368" y="851777"/>
            <a:ext cx="1227307" cy="176255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5CD593-EBC9-4293-A6A7-F3D807B96A15}"/>
              </a:ext>
            </a:extLst>
          </p:cNvPr>
          <p:cNvSpPr/>
          <p:nvPr/>
        </p:nvSpPr>
        <p:spPr>
          <a:xfrm>
            <a:off x="5042170" y="1529494"/>
            <a:ext cx="143026" cy="436803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95559-C0BC-81BD-94DC-F677BEB47462}"/>
              </a:ext>
            </a:extLst>
          </p:cNvPr>
          <p:cNvSpPr txBox="1"/>
          <p:nvPr/>
        </p:nvSpPr>
        <p:spPr>
          <a:xfrm>
            <a:off x="4108414" y="223767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</a:rPr>
              <a:t>1x HRPPD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74B45C-A296-32F8-5F1C-F5078A48E622}"/>
              </a:ext>
            </a:extLst>
          </p:cNvPr>
          <p:cNvSpPr txBox="1"/>
          <p:nvPr/>
        </p:nvSpPr>
        <p:spPr>
          <a:xfrm>
            <a:off x="4000005" y="944255"/>
            <a:ext cx="135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Short  dark box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33ECB7-4BA7-D509-33E8-62343DBD3A4B}"/>
              </a:ext>
            </a:extLst>
          </p:cNvPr>
          <p:cNvSpPr/>
          <p:nvPr/>
        </p:nvSpPr>
        <p:spPr>
          <a:xfrm>
            <a:off x="5003304" y="1529493"/>
            <a:ext cx="45719" cy="436805"/>
          </a:xfrm>
          <a:prstGeom prst="rect">
            <a:avLst/>
          </a:prstGeom>
          <a:solidFill>
            <a:srgbClr val="00B0F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47C78A-1E78-60C0-8056-479923F58234}"/>
              </a:ext>
            </a:extLst>
          </p:cNvPr>
          <p:cNvGrpSpPr/>
          <p:nvPr/>
        </p:nvGrpSpPr>
        <p:grpSpPr>
          <a:xfrm>
            <a:off x="1711304" y="1326332"/>
            <a:ext cx="911916" cy="1425119"/>
            <a:chOff x="10326670" y="1999802"/>
            <a:chExt cx="911916" cy="142511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585328-7A09-70D8-5CA7-53C7A830D64D}"/>
                </a:ext>
              </a:extLst>
            </p:cNvPr>
            <p:cNvSpPr/>
            <p:nvPr/>
          </p:nvSpPr>
          <p:spPr>
            <a:xfrm>
              <a:off x="10738913" y="1999802"/>
              <a:ext cx="58164" cy="73602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F45DC-CA1A-419B-0DB9-5BAE67854EB0}"/>
                </a:ext>
              </a:extLst>
            </p:cNvPr>
            <p:cNvSpPr txBox="1"/>
            <p:nvPr/>
          </p:nvSpPr>
          <p:spPr>
            <a:xfrm>
              <a:off x="10326670" y="2686257"/>
              <a:ext cx="9119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Photonis </a:t>
              </a:r>
            </a:p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FT-16</a:t>
              </a:r>
            </a:p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MCP-PMT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2E1C0D4-4DF3-9B5A-759E-31247911DA50}"/>
              </a:ext>
            </a:extLst>
          </p:cNvPr>
          <p:cNvSpPr/>
          <p:nvPr/>
        </p:nvSpPr>
        <p:spPr>
          <a:xfrm>
            <a:off x="4108414" y="1217323"/>
            <a:ext cx="1117910" cy="1030296"/>
          </a:xfrm>
          <a:prstGeom prst="rect">
            <a:avLst/>
          </a:prstGeom>
          <a:noFill/>
          <a:ln w="12700">
            <a:solidFill>
              <a:schemeClr val="tx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96BBAB2-88FA-8A8B-063B-CB2E4F5D95A4}"/>
              </a:ext>
            </a:extLst>
          </p:cNvPr>
          <p:cNvSpPr/>
          <p:nvPr/>
        </p:nvSpPr>
        <p:spPr>
          <a:xfrm>
            <a:off x="5388960" y="855092"/>
            <a:ext cx="2380748" cy="176255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04FC47-8120-0E67-282E-AA3A9F176CE9}"/>
              </a:ext>
            </a:extLst>
          </p:cNvPr>
          <p:cNvSpPr txBox="1"/>
          <p:nvPr/>
        </p:nvSpPr>
        <p:spPr>
          <a:xfrm>
            <a:off x="5925085" y="2280403"/>
            <a:ext cx="1503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</a:rPr>
              <a:t>2x2 HRPPD matrix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F6B1B5-1FBE-2203-33BE-72A810B977DA}"/>
              </a:ext>
            </a:extLst>
          </p:cNvPr>
          <p:cNvSpPr txBox="1"/>
          <p:nvPr/>
        </p:nvSpPr>
        <p:spPr>
          <a:xfrm>
            <a:off x="5961049" y="919219"/>
            <a:ext cx="135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Long  dark box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28BF62-8CDD-1BB8-B58A-31151AD2DF28}"/>
              </a:ext>
            </a:extLst>
          </p:cNvPr>
          <p:cNvSpPr/>
          <p:nvPr/>
        </p:nvSpPr>
        <p:spPr>
          <a:xfrm>
            <a:off x="5457055" y="1226996"/>
            <a:ext cx="2267301" cy="1043815"/>
          </a:xfrm>
          <a:prstGeom prst="rect">
            <a:avLst/>
          </a:prstGeom>
          <a:noFill/>
          <a:ln w="12700">
            <a:solidFill>
              <a:schemeClr val="tx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33A725E-291B-5291-A83B-0E6652044FFE}"/>
              </a:ext>
            </a:extLst>
          </p:cNvPr>
          <p:cNvSpPr/>
          <p:nvPr/>
        </p:nvSpPr>
        <p:spPr>
          <a:xfrm>
            <a:off x="7530264" y="1771346"/>
            <a:ext cx="143026" cy="436803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A61309-3281-049C-E82F-457004C63888}"/>
              </a:ext>
            </a:extLst>
          </p:cNvPr>
          <p:cNvSpPr/>
          <p:nvPr/>
        </p:nvSpPr>
        <p:spPr>
          <a:xfrm>
            <a:off x="7491398" y="1771345"/>
            <a:ext cx="45719" cy="436805"/>
          </a:xfrm>
          <a:prstGeom prst="rect">
            <a:avLst/>
          </a:prstGeom>
          <a:solidFill>
            <a:srgbClr val="00B0F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B06C162-2892-B8C8-9B24-F83523F3DD90}"/>
              </a:ext>
            </a:extLst>
          </p:cNvPr>
          <p:cNvSpPr/>
          <p:nvPr/>
        </p:nvSpPr>
        <p:spPr>
          <a:xfrm>
            <a:off x="7533579" y="1257823"/>
            <a:ext cx="143026" cy="436803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1544AF4-A9D0-AB2C-2B47-4A1F5C517A37}"/>
              </a:ext>
            </a:extLst>
          </p:cNvPr>
          <p:cNvSpPr/>
          <p:nvPr/>
        </p:nvSpPr>
        <p:spPr>
          <a:xfrm>
            <a:off x="7494713" y="1257822"/>
            <a:ext cx="45719" cy="436805"/>
          </a:xfrm>
          <a:prstGeom prst="rect">
            <a:avLst/>
          </a:prstGeom>
          <a:solidFill>
            <a:srgbClr val="00B0F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75799A5-F4AF-269E-0BDF-1967A6921A4E}"/>
              </a:ext>
            </a:extLst>
          </p:cNvPr>
          <p:cNvSpPr/>
          <p:nvPr/>
        </p:nvSpPr>
        <p:spPr>
          <a:xfrm>
            <a:off x="5702957" y="1530500"/>
            <a:ext cx="45719" cy="436805"/>
          </a:xfrm>
          <a:prstGeom prst="rect">
            <a:avLst/>
          </a:prstGeom>
          <a:solidFill>
            <a:srgbClr val="D53FD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6D7EE7-E46D-1CF5-95C5-950247AF3DD2}"/>
              </a:ext>
            </a:extLst>
          </p:cNvPr>
          <p:cNvSpPr txBox="1"/>
          <p:nvPr/>
        </p:nvSpPr>
        <p:spPr>
          <a:xfrm>
            <a:off x="5421677" y="1955117"/>
            <a:ext cx="88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53FDC"/>
                </a:solidFill>
              </a:rPr>
              <a:t>aerogel</a:t>
            </a:r>
          </a:p>
        </p:txBody>
      </p:sp>
      <p:sp>
        <p:nvSpPr>
          <p:cNvPr id="70" name="Concept Detectors…">
            <a:extLst>
              <a:ext uri="{FF2B5EF4-FFF2-40B4-BE49-F238E27FC236}">
                <a16:creationId xmlns:a16="http://schemas.microsoft.com/office/drawing/2014/main" id="{6F6EB75E-E20E-C48B-7B47-8F43FA2A16C1}"/>
              </a:ext>
            </a:extLst>
          </p:cNvPr>
          <p:cNvSpPr txBox="1">
            <a:spLocks/>
          </p:cNvSpPr>
          <p:nvPr/>
        </p:nvSpPr>
        <p:spPr>
          <a:xfrm>
            <a:off x="275772" y="2701086"/>
            <a:ext cx="11790331" cy="3787776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Beam time request (TBC; parasitic with dRICH): one week at SPS and one week at PS</a:t>
            </a: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S1&amp;S2: trigger scintillators, G1..G4: GEM trackers (optional?)</a:t>
            </a: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Frontend electronics: available 512 DRS4 channels (also will test first FCFD evaluation boards)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Equip about 1/8 of the “imaging” HRPPD pads (3-4 pad wide band along a saturated ring circumference)</a:t>
            </a:r>
          </a:p>
          <a:p>
            <a:pPr marL="10490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Will require custom passive backplanes and more MCX adapters (&lt;$10k total) </a:t>
            </a: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Main deliverable 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is a direct simultaneous demonstration of 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/K separation at ~7 GeV/c via imaging, with and without an acrylic filter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HRPPD performance as a t</a:t>
            </a:r>
            <a:r>
              <a:rPr lang="en-US" sz="18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reference sensor for ePIC ToF subsystems</a:t>
            </a:r>
          </a:p>
          <a:p>
            <a:pPr marL="10490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Timing resolution using aerogel Cherenkov photons (2x2 HRPPD ring “imaging” dark box) </a:t>
            </a:r>
          </a:p>
          <a:p>
            <a:pPr marL="10490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Timing resolution using Cherenkov photon flashes in HRPPD window (optional single HRPPD “timing” dark box)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3F7B11FB-BD8A-9C96-C6C3-443BF6F1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BE4133-2B9E-5F3D-F0BA-CCCC065957E2}"/>
              </a:ext>
            </a:extLst>
          </p:cNvPr>
          <p:cNvGrpSpPr/>
          <p:nvPr/>
        </p:nvGrpSpPr>
        <p:grpSpPr>
          <a:xfrm>
            <a:off x="9218408" y="1326332"/>
            <a:ext cx="911916" cy="1425119"/>
            <a:chOff x="10326670" y="1999802"/>
            <a:chExt cx="911916" cy="14251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F7E03B-CE9D-4C96-CCB8-DD66B71B73ED}"/>
                </a:ext>
              </a:extLst>
            </p:cNvPr>
            <p:cNvSpPr/>
            <p:nvPr/>
          </p:nvSpPr>
          <p:spPr>
            <a:xfrm>
              <a:off x="10738913" y="1999802"/>
              <a:ext cx="58164" cy="73602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0E9A2C-AEA0-FEE7-4AD6-F1D0F4A7708E}"/>
                </a:ext>
              </a:extLst>
            </p:cNvPr>
            <p:cNvSpPr txBox="1"/>
            <p:nvPr/>
          </p:nvSpPr>
          <p:spPr>
            <a:xfrm>
              <a:off x="10326670" y="2686257"/>
              <a:ext cx="9119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Photonis </a:t>
              </a:r>
            </a:p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FT-16</a:t>
              </a:r>
            </a:p>
            <a:p>
              <a:pPr algn="ctr"/>
              <a:r>
                <a:rPr lang="en-US" sz="1400" dirty="0">
                  <a:solidFill>
                    <a:srgbClr val="008000"/>
                  </a:solidFill>
                </a:rPr>
                <a:t>MCP-PMT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179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eneric EIC Detector Concepts">
            <a:extLst>
              <a:ext uri="{FF2B5EF4-FFF2-40B4-BE49-F238E27FC236}">
                <a16:creationId xmlns:a16="http://schemas.microsoft.com/office/drawing/2014/main" id="{891FD2C1-44E0-1E4F-B2CC-5F6FD5ABED9D}"/>
              </a:ext>
            </a:extLst>
          </p:cNvPr>
          <p:cNvSpPr txBox="1">
            <a:spLocks/>
          </p:cNvSpPr>
          <p:nvPr/>
        </p:nvSpPr>
        <p:spPr>
          <a:xfrm>
            <a:off x="1" y="10886"/>
            <a:ext cx="12141008" cy="956735"/>
          </a:xfrm>
          <a:prstGeom prst="rect">
            <a:avLst/>
          </a:prstGeom>
        </p:spPr>
        <p:txBody>
          <a:bodyPr vert="horz" lIns="67733" tIns="67733" rIns="67733" bIns="67733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Existing dark boxes &amp; mechanical assemblies     </a:t>
            </a:r>
          </a:p>
        </p:txBody>
      </p:sp>
      <p:pic>
        <p:nvPicPr>
          <p:cNvPr id="3" name="Picture 2" descr="A black rectangular panel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0F79E432-9C93-7FF6-B9BB-58A044574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9" r="13281"/>
          <a:stretch/>
        </p:blipFill>
        <p:spPr>
          <a:xfrm>
            <a:off x="208648" y="854766"/>
            <a:ext cx="3021569" cy="2981004"/>
          </a:xfrm>
          <a:prstGeom prst="rect">
            <a:avLst/>
          </a:prstGeom>
        </p:spPr>
      </p:pic>
      <p:pic>
        <p:nvPicPr>
          <p:cNvPr id="40" name="Picture 39" descr="A close-up of a machine&#10;&#10;Description automatically generated">
            <a:extLst>
              <a:ext uri="{FF2B5EF4-FFF2-40B4-BE49-F238E27FC236}">
                <a16:creationId xmlns:a16="http://schemas.microsoft.com/office/drawing/2014/main" id="{55447758-51FD-C767-D50A-F4EF318A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159" y="854765"/>
            <a:ext cx="3967842" cy="2975882"/>
          </a:xfrm>
          <a:prstGeom prst="rect">
            <a:avLst/>
          </a:prstGeom>
        </p:spPr>
      </p:pic>
      <p:pic>
        <p:nvPicPr>
          <p:cNvPr id="45" name="Picture 44" descr="A metal rectangular object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B8C3C333-77CC-CEAC-592B-FED2F49E8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47" t="3641" b="16955"/>
          <a:stretch/>
        </p:blipFill>
        <p:spPr>
          <a:xfrm>
            <a:off x="7433239" y="854765"/>
            <a:ext cx="4579930" cy="297588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715EA1D-85F0-03B5-322C-5789899FB862}"/>
              </a:ext>
            </a:extLst>
          </p:cNvPr>
          <p:cNvSpPr txBox="1"/>
          <p:nvPr/>
        </p:nvSpPr>
        <p:spPr>
          <a:xfrm>
            <a:off x="-13767" y="3861821"/>
            <a:ext cx="346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 side plate with a single HRPPD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85E067-88C8-9399-7BBA-CCEFFEF12CB3}"/>
              </a:ext>
            </a:extLst>
          </p:cNvPr>
          <p:cNvSpPr txBox="1"/>
          <p:nvPr/>
        </p:nvSpPr>
        <p:spPr>
          <a:xfrm>
            <a:off x="3955775" y="3861821"/>
            <a:ext cx="312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side with a short dark box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EE56AA-8DBF-8540-29B5-B99DDD70F91E}"/>
              </a:ext>
            </a:extLst>
          </p:cNvPr>
          <p:cNvSpPr txBox="1"/>
          <p:nvPr/>
        </p:nvSpPr>
        <p:spPr>
          <a:xfrm>
            <a:off x="8369765" y="3861821"/>
            <a:ext cx="303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side with a long dark box</a:t>
            </a:r>
          </a:p>
        </p:txBody>
      </p:sp>
      <p:sp>
        <p:nvSpPr>
          <p:cNvPr id="49" name="Concept Detectors…">
            <a:extLst>
              <a:ext uri="{FF2B5EF4-FFF2-40B4-BE49-F238E27FC236}">
                <a16:creationId xmlns:a16="http://schemas.microsoft.com/office/drawing/2014/main" id="{0637C1E6-B079-90F4-7BBE-3DB26558FE2C}"/>
              </a:ext>
            </a:extLst>
          </p:cNvPr>
          <p:cNvSpPr txBox="1">
            <a:spLocks/>
          </p:cNvSpPr>
          <p:nvPr/>
        </p:nvSpPr>
        <p:spPr>
          <a:xfrm>
            <a:off x="738952" y="4350477"/>
            <a:ext cx="10666515" cy="237437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long dark box cover has length &gt;20” and a square opening of 262mm x 262mm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Obviously sufficiently wide to place a 2x2 matrix of 120mm x 120mm HRPPDs …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… and see an un-obscured ring with a ~230mm nominal diameter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Obviously sufficiently long to imitate a ~400mm long pfRICH expansion volume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Need to design and 3D print a 2x2 HRPPD mounting plate (considered a trivial task) </a:t>
            </a:r>
          </a:p>
          <a:p>
            <a:pPr marL="77470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41275" indent="0">
              <a:buClr>
                <a:schemeClr val="tx1"/>
              </a:buClr>
              <a:buSzPct val="12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0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eneric EIC Detector Concepts">
            <a:extLst>
              <a:ext uri="{FF2B5EF4-FFF2-40B4-BE49-F238E27FC236}">
                <a16:creationId xmlns:a16="http://schemas.microsoft.com/office/drawing/2014/main" id="{891FD2C1-44E0-1E4F-B2CC-5F6FD5ABED9D}"/>
              </a:ext>
            </a:extLst>
          </p:cNvPr>
          <p:cNvSpPr txBox="1">
            <a:spLocks/>
          </p:cNvSpPr>
          <p:nvPr/>
        </p:nvSpPr>
        <p:spPr>
          <a:xfrm>
            <a:off x="1" y="10886"/>
            <a:ext cx="12141008" cy="956735"/>
          </a:xfrm>
          <a:prstGeom prst="rect">
            <a:avLst/>
          </a:prstGeom>
        </p:spPr>
        <p:txBody>
          <a:bodyPr vert="horz" lIns="67733" tIns="67733" rIns="67733" bIns="67733" rtlCol="0" anchor="ctr">
            <a:noAutofit/>
          </a:bodyPr>
          <a:lstStyle>
            <a:lvl1pPr marL="41275" marR="41275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kern="12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buClrTx/>
              <a:buFontTx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Expected performance     </a:t>
            </a:r>
          </a:p>
        </p:txBody>
      </p:sp>
      <p:pic>
        <p:nvPicPr>
          <p:cNvPr id="46" name="Picture 4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76E9285-1699-825F-2C54-CB4837D2A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" t="6473" r="74836"/>
          <a:stretch/>
        </p:blipFill>
        <p:spPr>
          <a:xfrm>
            <a:off x="8107017" y="0"/>
            <a:ext cx="2670313" cy="6798818"/>
          </a:xfrm>
          <a:prstGeom prst="rect">
            <a:avLst/>
          </a:prstGeom>
        </p:spPr>
      </p:pic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1DD57997-19E3-0849-1600-6F64468C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4A7F0-E78D-913E-BAE4-5B3B4E3CF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12" t="14980" r="16887" b="27588"/>
          <a:stretch/>
        </p:blipFill>
        <p:spPr>
          <a:xfrm>
            <a:off x="357808" y="967621"/>
            <a:ext cx="3458818" cy="348863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00E2FA-8684-B75A-9ABA-FBD0F04542B5}"/>
              </a:ext>
            </a:extLst>
          </p:cNvPr>
          <p:cNvSpPr>
            <a:spLocks noChangeAspect="1"/>
          </p:cNvSpPr>
          <p:nvPr/>
        </p:nvSpPr>
        <p:spPr>
          <a:xfrm>
            <a:off x="674860" y="1272732"/>
            <a:ext cx="2840237" cy="284023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diagram of a sensor plane&#10;&#10;Description automatically generated">
            <a:extLst>
              <a:ext uri="{FF2B5EF4-FFF2-40B4-BE49-F238E27FC236}">
                <a16:creationId xmlns:a16="http://schemas.microsoft.com/office/drawing/2014/main" id="{E30712C5-160A-7DC9-9419-20C88BD78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643" y="743308"/>
            <a:ext cx="3986972" cy="3899083"/>
          </a:xfrm>
          <a:prstGeom prst="rect">
            <a:avLst/>
          </a:prstGeom>
        </p:spPr>
      </p:pic>
      <p:sp>
        <p:nvSpPr>
          <p:cNvPr id="47" name="Concept Detectors…">
            <a:extLst>
              <a:ext uri="{FF2B5EF4-FFF2-40B4-BE49-F238E27FC236}">
                <a16:creationId xmlns:a16="http://schemas.microsoft.com/office/drawing/2014/main" id="{401CC895-AA69-44B8-C91E-14303A2A439A}"/>
              </a:ext>
            </a:extLst>
          </p:cNvPr>
          <p:cNvSpPr txBox="1">
            <a:spLocks/>
          </p:cNvSpPr>
          <p:nvPr/>
        </p:nvSpPr>
        <p:spPr>
          <a:xfrm>
            <a:off x="86957" y="4947502"/>
            <a:ext cx="8057408" cy="177167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 saturated ring barely fits into the box acceptance, but it fits</a:t>
            </a: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&lt;N</a:t>
            </a:r>
            <a:r>
              <a:rPr lang="en-US" sz="20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&gt; ~ 10, assuming that HRPPD CE is ~0.7 (our safety factor)</a:t>
            </a:r>
          </a:p>
          <a:p>
            <a:pPr marL="59182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Track-level Cherenkov angle resolution ~1.8 mrad</a:t>
            </a: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6140" marR="41275" indent="-317500">
              <a:buClr>
                <a:schemeClr val="tx1"/>
              </a:buClr>
              <a:buSzPct val="120000"/>
              <a:buFont typeface="Wingdings" pitchFamily="2" charset="2"/>
              <a:buChar char="Ø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Compare to ~7.5 mrad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/K separation at 7 GeV/c for &lt;n&gt; ~ 1.04</a:t>
            </a: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ECDE4E-01CA-E2CD-424E-A54F6C6D1CFD}"/>
              </a:ext>
            </a:extLst>
          </p:cNvPr>
          <p:cNvSpPr txBox="1"/>
          <p:nvPr/>
        </p:nvSpPr>
        <p:spPr>
          <a:xfrm>
            <a:off x="10446026" y="821627"/>
            <a:ext cx="158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SPE</a:t>
            </a:r>
            <a:r>
              <a:rPr lang="en-US" dirty="0"/>
              <a:t> ~ 5.2 mrad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EF16D8-692E-E5E3-7652-32B01337411A}"/>
              </a:ext>
            </a:extLst>
          </p:cNvPr>
          <p:cNvSpPr txBox="1"/>
          <p:nvPr/>
        </p:nvSpPr>
        <p:spPr>
          <a:xfrm>
            <a:off x="10485783" y="332960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&lt;N</a:t>
            </a:r>
            <a:r>
              <a:rPr lang="en-US" baseline="-25000" dirty="0"/>
              <a:t>pe</a:t>
            </a:r>
            <a:r>
              <a:rPr lang="en-US" dirty="0"/>
              <a:t>&gt; ~ 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AA84FD-2728-7223-5CC0-4B74CC5CB94E}"/>
              </a:ext>
            </a:extLst>
          </p:cNvPr>
          <p:cNvSpPr txBox="1"/>
          <p:nvPr/>
        </p:nvSpPr>
        <p:spPr>
          <a:xfrm>
            <a:off x="10485783" y="5464005"/>
            <a:ext cx="160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track</a:t>
            </a:r>
            <a:r>
              <a:rPr lang="en-US" baseline="-25000" dirty="0"/>
              <a:t> </a:t>
            </a:r>
            <a:r>
              <a:rPr lang="en-US" dirty="0"/>
              <a:t>~1.8 mrad</a:t>
            </a:r>
          </a:p>
        </p:txBody>
      </p:sp>
    </p:spTree>
    <p:extLst>
      <p:ext uri="{BB962C8B-B14F-4D97-AF65-F5344CB8AC3E}">
        <p14:creationId xmlns:p14="http://schemas.microsoft.com/office/powerpoint/2010/main" val="2840058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16234</TotalTime>
  <Words>370</Words>
  <Application>Microsoft Office PowerPoint</Application>
  <PresentationFormat>Widescreen</PresentationFormat>
  <Paragraphs>51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Kiselev, Alexander</dc:creator>
  <cp:lastModifiedBy>Page, Brian</cp:lastModifiedBy>
  <cp:revision>451</cp:revision>
  <dcterms:created xsi:type="dcterms:W3CDTF">2021-03-03T16:15:10Z</dcterms:created>
  <dcterms:modified xsi:type="dcterms:W3CDTF">2025-10-27T06:25:16Z</dcterms:modified>
</cp:coreProperties>
</file>