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FCD745-659F-4412-B4D8-4A3EE07ECE79}">
          <p14:sldIdLst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D2DEEF"/>
    <a:srgbClr val="EAEFF7"/>
    <a:srgbClr val="FFFFFF"/>
    <a:srgbClr val="4472C4"/>
    <a:srgbClr val="ABABAB"/>
    <a:srgbClr val="FF9933"/>
    <a:srgbClr val="699BFF"/>
    <a:srgbClr val="000000"/>
    <a:srgbClr val="AAE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71" d="100"/>
          <a:sy n="71" d="100"/>
        </p:scale>
        <p:origin x="3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48294-1B3F-46C7-8501-273AD7D79B4F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F2F4C-E58C-4CCD-AFD6-611CFE2E2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7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556" y="1508257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7556" y="398793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FBF77B-003A-4E1A-898E-FBE7F15C7ACD}"/>
              </a:ext>
            </a:extLst>
          </p:cNvPr>
          <p:cNvGrpSpPr/>
          <p:nvPr userDrawn="1"/>
        </p:nvGrpSpPr>
        <p:grpSpPr>
          <a:xfrm>
            <a:off x="-109438" y="5643694"/>
            <a:ext cx="2515109" cy="1440000"/>
            <a:chOff x="-109438" y="5643694"/>
            <a:chExt cx="2515109" cy="1440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30356C3-1559-4CEC-9ADF-910395CF29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90A1CDC-2BBF-4AD9-B5B5-2E07FBF4882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F12490-59CD-452F-B02D-F2D79916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56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561439" cy="743504"/>
          </a:xfrm>
        </p:spPr>
        <p:txBody>
          <a:bodyPr/>
          <a:lstStyle>
            <a:lvl1pPr algn="ctr">
              <a:defRPr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473651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1pPr>
            <a:lvl2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2pPr>
            <a:lvl3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3pPr>
            <a:lvl4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4pPr>
            <a:lvl5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21453" y="1237683"/>
            <a:ext cx="10754686" cy="0"/>
          </a:xfrm>
          <a:prstGeom prst="line">
            <a:avLst/>
          </a:prstGeom>
          <a:ln w="38100">
            <a:solidFill>
              <a:srgbClr val="2803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21453" y="1313897"/>
            <a:ext cx="10754686" cy="0"/>
          </a:xfrm>
          <a:prstGeom prst="line">
            <a:avLst/>
          </a:prstGeom>
          <a:ln w="38100">
            <a:solidFill>
              <a:srgbClr val="AAE8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E649DFF-E639-4E02-86CC-A533CCEFA814}"/>
              </a:ext>
            </a:extLst>
          </p:cNvPr>
          <p:cNvGrpSpPr/>
          <p:nvPr userDrawn="1"/>
        </p:nvGrpSpPr>
        <p:grpSpPr>
          <a:xfrm>
            <a:off x="9555853" y="16878"/>
            <a:ext cx="2515109" cy="1440000"/>
            <a:chOff x="-109438" y="5643694"/>
            <a:chExt cx="2515109" cy="1440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636AF2B-5CDB-4DCA-B86E-19B109862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6F51D6-9453-4ECC-9762-441C75CAD0A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872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/>
            </a:gs>
            <a:gs pos="0">
              <a:schemeClr val="accent1">
                <a:lumMod val="20000"/>
                <a:lumOff val="80000"/>
              </a:schemeClr>
            </a:gs>
            <a:gs pos="81000">
              <a:srgbClr val="FF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36EEA-5A28-4A70-BCAC-0B68DA8D3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nferences@seh.ox.ac.uk" TargetMode="External"/><Relationship Id="rId2" Type="http://schemas.openxmlformats.org/officeDocument/2006/relationships/hyperlink" Target="https://indico.bnl.gov/event/30334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express.com/en" TargetMode="External"/><Relationship Id="rId2" Type="http://schemas.openxmlformats.org/officeDocument/2006/relationships/hyperlink" Target="https://www.theairline.co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xfordtube.com/" TargetMode="External"/><Relationship Id="rId4" Type="http://schemas.openxmlformats.org/officeDocument/2006/relationships/hyperlink" Target="https://www.nationalrail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EA2C7-E817-F38B-8702-E587BD08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SVT </a:t>
            </a:r>
            <a:r>
              <a:rPr lang="en-US" sz="3200" dirty="0" err="1"/>
              <a:t>workfest</a:t>
            </a:r>
            <a:r>
              <a:rPr lang="en-US" sz="3200" dirty="0"/>
              <a:t> Oxford December 15-19</a:t>
            </a:r>
            <a:endParaRPr lang="en-GB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FB671B3-A1E0-D559-9AA4-D643F8A409A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0445"/>
                <a:ext cx="10515600" cy="5212600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GB" dirty="0"/>
                  <a:t>I have started Indico site </a:t>
                </a:r>
                <a:r>
                  <a:rPr lang="en-GB" dirty="0">
                    <a:hlinkClick r:id="rId2"/>
                  </a:rPr>
                  <a:t>https://indico.bnl.gov/event/30334/</a:t>
                </a:r>
                <a:endParaRPr lang="en-GB" dirty="0"/>
              </a:p>
              <a:p>
                <a:pPr lvl="1"/>
                <a:r>
                  <a:rPr lang="en-GB" dirty="0"/>
                  <a:t>Assume start on Monday, Dec 15</a:t>
                </a:r>
                <a:r>
                  <a:rPr lang="en-GB" baseline="30000" dirty="0"/>
                  <a:t>th</a:t>
                </a:r>
                <a:r>
                  <a:rPr lang="en-GB" dirty="0"/>
                  <a:t>, 1pm to Friday Dec 19</a:t>
                </a:r>
                <a:r>
                  <a:rPr lang="en-GB" baseline="30000" dirty="0"/>
                  <a:t>th</a:t>
                </a:r>
                <a:r>
                  <a:rPr lang="en-GB" dirty="0"/>
                  <a:t>, 1pm</a:t>
                </a:r>
              </a:p>
              <a:p>
                <a:r>
                  <a:rPr lang="en-GB" dirty="0"/>
                  <a:t>The meeting will be at the Physics Department, Denys Wilkinson building</a:t>
                </a:r>
              </a:p>
              <a:p>
                <a:r>
                  <a:rPr lang="en-GB" dirty="0"/>
                  <a:t>Catering</a:t>
                </a:r>
              </a:p>
              <a:p>
                <a:pPr lvl="1"/>
                <a:r>
                  <a:rPr lang="en-GB" dirty="0"/>
                  <a:t>Warm lunches in the cafeteria in the building, coffee mornings and afternoons (£100 for 5 days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GB" dirty="0"/>
                  <a:t> meeting fee)</a:t>
                </a:r>
              </a:p>
              <a:p>
                <a:pPr lvl="1"/>
                <a:r>
                  <a:rPr lang="en-GB" dirty="0"/>
                  <a:t>We are organising a 3-course meeting dinner at St. Giles House for £80 per person on Wednesday evening </a:t>
                </a:r>
              </a:p>
              <a:p>
                <a:r>
                  <a:rPr lang="en-GB" dirty="0"/>
                  <a:t>Accommodation</a:t>
                </a:r>
              </a:p>
              <a:p>
                <a:pPr lvl="1"/>
                <a:r>
                  <a:rPr lang="en-GB" dirty="0"/>
                  <a:t>We have reserved 15 en-suite rooms at St. Edmund’s Hall at the cost of £80+VAT per night, breakfast for £11+VAT (VAT is 20%)</a:t>
                </a:r>
              </a:p>
              <a:p>
                <a:pPr lvl="1"/>
                <a:r>
                  <a:rPr lang="en-GB" dirty="0"/>
                  <a:t>Please get in touch directly with the College at SEH Conferences (</a:t>
                </a:r>
                <a:r>
                  <a:rPr lang="en-GB" dirty="0">
                    <a:hlinkClick r:id="rId3"/>
                  </a:rPr>
                  <a:t>conferences@seh.ox.ac.uk</a:t>
                </a:r>
                <a:r>
                  <a:rPr lang="en-GB" dirty="0"/>
                  <a:t>) and quote Ref 17117 - </a:t>
                </a:r>
                <a:r>
                  <a:rPr lang="en-GB" dirty="0" err="1"/>
                  <a:t>ePIC</a:t>
                </a:r>
                <a:r>
                  <a:rPr lang="en-GB" dirty="0"/>
                  <a:t> SVT </a:t>
                </a:r>
                <a:r>
                  <a:rPr lang="en-GB" dirty="0" err="1"/>
                  <a:t>WorkFest</a:t>
                </a:r>
                <a:r>
                  <a:rPr lang="en-GB" dirty="0"/>
                  <a:t> accommodation</a:t>
                </a:r>
              </a:p>
              <a:p>
                <a:pPr lvl="1"/>
                <a:r>
                  <a:rPr lang="en-GB" dirty="0"/>
                  <a:t>Please book soon, as we only have a limited number of reserved rooms. Currently there is still availability beyond this, but this might go soon</a:t>
                </a:r>
              </a:p>
              <a:p>
                <a:endParaRPr lang="en-GB" dirty="0"/>
              </a:p>
              <a:p>
                <a:pPr lvl="1"/>
                <a:endParaRPr lang="en-GB" dirty="0"/>
              </a:p>
              <a:p>
                <a:endParaRPr lang="en-GB" dirty="0"/>
              </a:p>
              <a:p>
                <a:pPr lvl="1"/>
                <a:endParaRPr lang="en-GB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FB671B3-A1E0-D559-9AA4-D643F8A409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0445"/>
                <a:ext cx="10515600" cy="5212600"/>
              </a:xfrm>
              <a:blipFill>
                <a:blip r:embed="rId4"/>
                <a:stretch>
                  <a:fillRect l="-928" t="-3041" r="-1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E46847-15CE-BE79-A4AD-1FAC744D5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10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757DD-CBF3-91FB-D95D-82612893A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SVT </a:t>
            </a:r>
            <a:r>
              <a:rPr lang="en-US" sz="3200" dirty="0" err="1"/>
              <a:t>workfest</a:t>
            </a:r>
            <a:r>
              <a:rPr lang="en-US" sz="3200" dirty="0"/>
              <a:t> Oxford December 15-19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32185-7CA9-F827-E3AC-7E03DE73D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521260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Travel</a:t>
            </a:r>
          </a:p>
          <a:p>
            <a:pPr lvl="1"/>
            <a:r>
              <a:rPr lang="en-GB" dirty="0"/>
              <a:t>The best airport getting to Oxford is London Heathrow. From Heathrow there is a direct coach (</a:t>
            </a:r>
            <a:r>
              <a:rPr lang="en-GB" dirty="0">
                <a:hlinkClick r:id="rId2"/>
              </a:rPr>
              <a:t>https://www.theairline.co.uk</a:t>
            </a:r>
            <a:r>
              <a:rPr lang="en-GB" dirty="0"/>
              <a:t>/) that goes frequently to Oxford city centre (about 90 minutes, depending on traffic</a:t>
            </a:r>
          </a:p>
          <a:p>
            <a:pPr lvl="1"/>
            <a:r>
              <a:rPr lang="en-GB" dirty="0"/>
              <a:t>Gatwick airport is connected by the same bus company (</a:t>
            </a:r>
            <a:r>
              <a:rPr lang="en-GB" dirty="0">
                <a:hlinkClick r:id="rId2"/>
              </a:rPr>
              <a:t>https://www.theairline.co.uk</a:t>
            </a:r>
            <a:r>
              <a:rPr lang="en-GB" dirty="0"/>
              <a:t>/, 150-180 minutes depending on traffic)</a:t>
            </a:r>
          </a:p>
          <a:p>
            <a:pPr lvl="1"/>
            <a:r>
              <a:rPr lang="en-GB" dirty="0"/>
              <a:t>London Luton or Stansted airports are connected less frequently by coach (</a:t>
            </a:r>
            <a:r>
              <a:rPr lang="en-GB" dirty="0">
                <a:hlinkClick r:id="rId3"/>
              </a:rPr>
              <a:t>https://www.nationalexpress.com/en</a:t>
            </a:r>
            <a:r>
              <a:rPr lang="en-GB" dirty="0"/>
              <a:t>). Birmingham International airport is connected by train (</a:t>
            </a:r>
            <a:r>
              <a:rPr lang="en-GB" dirty="0">
                <a:hlinkClick r:id="rId4"/>
              </a:rPr>
              <a:t>https://www.nationalrail.co.uk/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Transport to London is either by train (</a:t>
            </a:r>
            <a:r>
              <a:rPr lang="en-GB" dirty="0">
                <a:hlinkClick r:id="rId4"/>
              </a:rPr>
              <a:t>https://www.nationalrail.co.uk/</a:t>
            </a:r>
            <a:r>
              <a:rPr lang="en-GB" dirty="0"/>
              <a:t>) or by coach (</a:t>
            </a:r>
            <a:r>
              <a:rPr lang="en-GB" dirty="0">
                <a:hlinkClick r:id="rId5"/>
              </a:rPr>
              <a:t>https://www.oxfordtube.com/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The best coach stop for St. Edmund's Hall is High Street</a:t>
            </a:r>
          </a:p>
          <a:p>
            <a:pPr lvl="1"/>
            <a:r>
              <a:rPr lang="en-GB" dirty="0"/>
              <a:t>Within Oxford </a:t>
            </a:r>
          </a:p>
          <a:p>
            <a:pPr lvl="2"/>
            <a:r>
              <a:rPr lang="en-GB" dirty="0"/>
              <a:t>The physics department, St. Edmund's Hall, Oxford central bus station and Oxford an train station are all in walking distance from each other</a:t>
            </a:r>
          </a:p>
          <a:p>
            <a:r>
              <a:rPr lang="en-GB" dirty="0"/>
              <a:t>Current status</a:t>
            </a:r>
          </a:p>
          <a:p>
            <a:pPr lvl="1"/>
            <a:r>
              <a:rPr lang="en-GB" dirty="0"/>
              <a:t>Finalising registration (payment setup)</a:t>
            </a:r>
          </a:p>
          <a:p>
            <a:pPr lvl="1"/>
            <a:r>
              <a:rPr lang="en-GB" dirty="0"/>
              <a:t>Will distribute link when ready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D1137-EDE7-AFC2-9AFB-9022BB478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8338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32996</TotalTime>
  <Words>385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Palatino Linotype</vt:lpstr>
      <vt:lpstr>Verdana</vt:lpstr>
      <vt:lpstr>Office Theme</vt:lpstr>
      <vt:lpstr>SVT workfest Oxford December 15-19</vt:lpstr>
      <vt:lpstr>SVT workfest Oxford December 15-19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Viehhauser</dc:creator>
  <cp:lastModifiedBy>Georg Viehhauser</cp:lastModifiedBy>
  <cp:revision>1261</cp:revision>
  <dcterms:created xsi:type="dcterms:W3CDTF">2018-10-16T11:54:38Z</dcterms:created>
  <dcterms:modified xsi:type="dcterms:W3CDTF">2025-10-28T09:53:05Z</dcterms:modified>
</cp:coreProperties>
</file>