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Helvetica Neue"/>
      <p:regular r:id="rId12"/>
      <p:bold r:id="rId13"/>
      <p:italic r:id="rId14"/>
      <p:boldItalic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bold.fntdata"/><Relationship Id="rId12" Type="http://schemas.openxmlformats.org/officeDocument/2006/relationships/font" Target="fonts/HelveticaNeue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boldItalic.fntdata"/><Relationship Id="rId14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9dd81bb6b1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9dd81bb6b1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9dd81bb6b1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9dd81bb6b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9dd81bb6b1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9dd81bb6b1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9dd81bb6b1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9dd81bb6b1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9dd81bb6b1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9dd81bb6b1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48057" y="233938"/>
            <a:ext cx="2015638" cy="124777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30318" l="0" r="0" t="28207"/>
          <a:stretch/>
        </p:blipFill>
        <p:spPr>
          <a:xfrm>
            <a:off x="824425" y="422350"/>
            <a:ext cx="2100050" cy="8709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057263" y="1588316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SVT Sensors Inspection and Wafer Probing Test Plan</a:t>
            </a:r>
            <a:endParaRPr b="1" sz="61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057274" y="3510011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Ivan Amos Cali, </a:t>
            </a:r>
            <a:r>
              <a:rPr lang="en" sz="1800">
                <a:latin typeface="Calibri"/>
                <a:ea typeface="Calibri"/>
                <a:cs typeface="Calibri"/>
                <a:sym typeface="Calibri"/>
              </a:rPr>
              <a:t>Lukas Tomasek</a:t>
            </a:r>
            <a:r>
              <a:rPr lang="en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Anhelina Kostina</a:t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28</a:t>
            </a:r>
            <a:r>
              <a:rPr lang="en"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</a:t>
            </a:r>
            <a:r>
              <a:rPr lang="en" sz="1800">
                <a:latin typeface="Helvetica Neue"/>
                <a:ea typeface="Helvetica Neue"/>
                <a:cs typeface="Helvetica Neue"/>
                <a:sym typeface="Helvetica Neue"/>
              </a:rPr>
              <a:t>10</a:t>
            </a:r>
            <a:r>
              <a:rPr lang="en" sz="180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/2025</a:t>
            </a:r>
            <a:endParaRPr sz="180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 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Ensure functional and electrical compliance before thinning and dicing.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Verify communication, powering, and sensor integrity.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Enable device classification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Provide traceable documentation for production and detector integration.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0750" y="303800"/>
            <a:ext cx="8522501" cy="4535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59100"/>
            <a:ext cx="8839200" cy="3625294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 txBox="1"/>
          <p:nvPr>
            <p:ph type="title"/>
          </p:nvPr>
        </p:nvSpPr>
        <p:spPr>
          <a:xfrm>
            <a:off x="202450" y="186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Chapter 2</a:t>
            </a:r>
            <a:r>
              <a:rPr lang="en"/>
              <a:t> </a:t>
            </a:r>
            <a:r>
              <a:rPr lang="en"/>
              <a:t>Processes and Procedures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202450" y="1864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OTHER CHAPTERS</a:t>
            </a:r>
            <a:r>
              <a:rPr lang="en"/>
              <a:t> </a:t>
            </a:r>
            <a:endParaRPr/>
          </a:p>
        </p:txBody>
      </p:sp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8550" y="759100"/>
            <a:ext cx="1437600" cy="4261026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7"/>
          <p:cNvSpPr txBox="1"/>
          <p:nvPr/>
        </p:nvSpPr>
        <p:spPr>
          <a:xfrm>
            <a:off x="2227175" y="2258563"/>
            <a:ext cx="62361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Applicable institutional safety frameworks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Laboratory best practices and ESD control</a:t>
            </a:r>
            <a:br>
              <a:rPr lang="en"/>
            </a:b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Required PPE and authorized personnel rules</a:t>
            </a:r>
            <a:endParaRPr/>
          </a:p>
        </p:txBody>
      </p:sp>
      <p:sp>
        <p:nvSpPr>
          <p:cNvPr id="82" name="Google Shape;82;p17"/>
          <p:cNvSpPr txBox="1"/>
          <p:nvPr/>
        </p:nvSpPr>
        <p:spPr>
          <a:xfrm>
            <a:off x="2260800" y="3815600"/>
            <a:ext cx="62361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Manufacturer and process records</a:t>
            </a:r>
            <a:br>
              <a:rPr lang="en"/>
            </a:b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Experimental and equipment documentation</a:t>
            </a:r>
            <a:br>
              <a:rPr lang="en"/>
            </a:b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Deliverable test data and reports</a:t>
            </a:r>
            <a:endParaRPr/>
          </a:p>
        </p:txBody>
      </p:sp>
      <p:sp>
        <p:nvSpPr>
          <p:cNvPr id="83" name="Google Shape;83;p17"/>
          <p:cNvSpPr txBox="1"/>
          <p:nvPr/>
        </p:nvSpPr>
        <p:spPr>
          <a:xfrm>
            <a:off x="2260800" y="815225"/>
            <a:ext cx="60513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Equipment specifications and instrument requirements</a:t>
            </a:r>
            <a:br>
              <a:rPr lang="en"/>
            </a:b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Testing schema and setup configuration</a:t>
            </a:r>
            <a:br>
              <a:rPr lang="en"/>
            </a:b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Illustration of the existing prototype implemented at CERN</a:t>
            </a:r>
            <a:endParaRPr/>
          </a:p>
        </p:txBody>
      </p:sp>
      <p:cxnSp>
        <p:nvCxnSpPr>
          <p:cNvPr id="84" name="Google Shape;84;p17"/>
          <p:cNvCxnSpPr/>
          <p:nvPr/>
        </p:nvCxnSpPr>
        <p:spPr>
          <a:xfrm flipH="1" rot="10800000">
            <a:off x="2201950" y="2092700"/>
            <a:ext cx="6387300" cy="8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5" name="Google Shape;85;p17"/>
          <p:cNvCxnSpPr/>
          <p:nvPr/>
        </p:nvCxnSpPr>
        <p:spPr>
          <a:xfrm flipH="1" rot="10800000">
            <a:off x="2227175" y="3663938"/>
            <a:ext cx="6387300" cy="84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/>
        </p:nvSpPr>
        <p:spPr>
          <a:xfrm>
            <a:off x="1411925" y="1748100"/>
            <a:ext cx="6866400" cy="20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400">
                <a:solidFill>
                  <a:schemeClr val="dk1"/>
                </a:solidFill>
              </a:rPr>
              <a:t>Thank you for your attention!</a:t>
            </a:r>
            <a:endParaRPr b="1" sz="3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solidFill>
                  <a:schemeClr val="dk1"/>
                </a:solidFill>
              </a:rPr>
              <a:t>Your feedback and suggestions are highly appreciated.</a:t>
            </a:r>
            <a:endParaRPr sz="25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