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2"/>
  </p:notesMasterIdLst>
  <p:sldIdLst>
    <p:sldId id="4758" r:id="rId5"/>
    <p:sldId id="4771" r:id="rId6"/>
    <p:sldId id="256" r:id="rId7"/>
    <p:sldId id="4776" r:id="rId8"/>
    <p:sldId id="4774" r:id="rId9"/>
    <p:sldId id="4775" r:id="rId10"/>
    <p:sldId id="47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724" autoAdjust="0"/>
  </p:normalViewPr>
  <p:slideViewPr>
    <p:cSldViewPr snapToGrid="0">
      <p:cViewPr varScale="1">
        <p:scale>
          <a:sx n="113" d="100"/>
          <a:sy n="113" d="100"/>
        </p:scale>
        <p:origin x="489" y="5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1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84623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&lt;Title from SC-2 Agenda&gt;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176" y="4649660"/>
            <a:ext cx="4363736" cy="1019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Director’s Review</a:t>
            </a:r>
          </a:p>
          <a:p>
            <a:r>
              <a:rPr lang="en-US" dirty="0"/>
              <a:t>October 10-13,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175" y="3103114"/>
            <a:ext cx="10334625" cy="4489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800" y="2193629"/>
            <a:ext cx="10334625" cy="501650"/>
          </a:xfr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Includes CD-3a, WBS </a:t>
            </a:r>
            <a:r>
              <a:rPr lang="en-US" sz="2800" dirty="0" err="1"/>
              <a:t>a.b.c.d</a:t>
            </a:r>
            <a:r>
              <a:rPr lang="en-US" sz="2800" dirty="0"/>
              <a:t> (if appropriate)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" y="3994927"/>
            <a:ext cx="10334625" cy="37954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a.bc.def…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800" y="3552825"/>
            <a:ext cx="10334625" cy="4778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2371920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6272" y="6352220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224274-F62A-0549-BAD4-F30ACF48DB45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F7FA5F5-4A14-EA41-87C9-7867F7DC6D20}"/>
              </a:ext>
            </a:extLst>
          </p:cNvPr>
          <p:cNvSpPr txBox="1"/>
          <p:nvPr userDrawn="1"/>
        </p:nvSpPr>
        <p:spPr>
          <a:xfrm>
            <a:off x="368933" y="6577288"/>
            <a:ext cx="42149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/>
              <a:t>EIC CD-3A Review, November 14-16,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C487EC-0BE4-E045-8215-C57AE9AE4102}"/>
              </a:ext>
            </a:extLst>
          </p:cNvPr>
          <p:cNvSpPr txBox="1"/>
          <p:nvPr userDrawn="1"/>
        </p:nvSpPr>
        <p:spPr>
          <a:xfrm>
            <a:off x="4217926" y="6569102"/>
            <a:ext cx="375614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R. Sharma</a:t>
            </a:r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23751"/>
            <a:ext cx="11499925" cy="82517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1609"/>
            <a:ext cx="11499925" cy="486585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62007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9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x4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1088136"/>
            <a:ext cx="2743200" cy="22311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77182" y="1088134"/>
            <a:ext cx="2743200" cy="223113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97167" y="1088136"/>
            <a:ext cx="2743200" cy="22311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DA99AFA-5CF2-101D-97EC-DFAD087887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17152" y="1088135"/>
            <a:ext cx="2743200" cy="222311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E7892FF4-91B9-0E02-9B31-F1D09B96C27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197" y="3941062"/>
            <a:ext cx="2743200" cy="223113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5B305AEF-B71B-7C75-3BDE-A39F06AE08B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77182" y="3941062"/>
            <a:ext cx="2743200" cy="223482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EFCA8854-3AF7-882B-BD4F-CE5BCBC23A7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97167" y="3937370"/>
            <a:ext cx="2743200" cy="223482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57BF677-8C36-4955-17BF-F78BF3D90CD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217152" y="3941064"/>
            <a:ext cx="2743200" cy="223915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962708-D314-9ACB-697C-454F10ABB8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198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CB31883-9799-AD5B-85D8-56F4AE3B69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77183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EDC0647-E3AB-0961-4862-1344B36017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7168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FB59CC3-B432-6C4E-1042-0C6E550BF9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17153" y="685798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A3D57F7-61D0-3526-76BA-F41806DFE5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197" y="3538728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A2C9C60C-F296-6D0E-F5DB-6F5D31DF9D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77183" y="3538726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C8E6CCE-AD65-9015-9CD7-30AA78CA66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97166" y="3535999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C2AC413-A233-723E-5DB5-C2205F7ED4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17153" y="3545781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525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41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809111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4704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DBE15E-918B-934C-B2BA-5FF9AAD315E2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B45A4DB-8197-4F27-BE59-FDF24299C61C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TIC 10/6/25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4749B-2222-4967-9577-C68C9DD38A21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C5B1C6-3C82-4576-88F8-2AD0C3339FF5}"/>
              </a:ext>
            </a:extLst>
          </p:cNvPr>
          <p:cNvSpPr txBox="1"/>
          <p:nvPr userDrawn="1"/>
        </p:nvSpPr>
        <p:spPr>
          <a:xfrm>
            <a:off x="4306873" y="6490193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R. Wimmer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60CF06-DD34-8E9B-3F88-8E8C30ACF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1D5AA8-F09E-4D68-A0E2-46023E68F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7" r:id="rId4"/>
    <p:sldLayoutId id="2147483668" r:id="rId5"/>
    <p:sldLayoutId id="2147483672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https://indico.bnl.gov/event/30101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814" y="1143474"/>
            <a:ext cx="10334625" cy="846237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Integration, Installation and Infrastructure (Triple I Group)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103114"/>
            <a:ext cx="10334625" cy="44897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Roland Wimmer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059204-FF2B-03A6-FAB7-9DE25E7F11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95" y="2567210"/>
            <a:ext cx="10334625" cy="501650"/>
          </a:xfrm>
        </p:spPr>
        <p:txBody>
          <a:bodyPr/>
          <a:lstStyle/>
          <a:p>
            <a:r>
              <a:rPr lang="en-US"/>
              <a:t>TIC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06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7F5D9-1416-3D29-155F-338A85D8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Model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E09FD-5FEC-E0C7-5B3B-B1DB47B6B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3470804" cy="5065713"/>
          </a:xfrm>
        </p:spPr>
        <p:txBody>
          <a:bodyPr>
            <a:normAutofit/>
          </a:bodyPr>
          <a:lstStyle/>
          <a:p>
            <a:r>
              <a:rPr lang="en-US" sz="2000" dirty="0"/>
              <a:t>PDR for Integration, Installation and Infrastructure</a:t>
            </a:r>
          </a:p>
          <a:p>
            <a:r>
              <a:rPr lang="en-US" sz="2000" dirty="0"/>
              <a:t>PST / MPGD Disks / CYMBAL / ToF updates</a:t>
            </a:r>
          </a:p>
          <a:p>
            <a:r>
              <a:rPr lang="en-US" sz="2000" dirty="0"/>
              <a:t>Beampipe Support</a:t>
            </a:r>
          </a:p>
          <a:p>
            <a:r>
              <a:rPr lang="en-US" sz="2000" dirty="0"/>
              <a:t>Services Updates</a:t>
            </a:r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509D2-EB08-73F7-3C51-24D67EAD27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3239" y="1134533"/>
            <a:ext cx="7288761" cy="501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66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5503D847-A5FD-001A-2D35-9763523BD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PDR for Integration, Installation and Infrastructure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E691882-58AD-B735-1843-CE4ECDCCDA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77181" y="682110"/>
            <a:ext cx="5663183" cy="2637161"/>
          </a:xfrm>
        </p:spPr>
        <p:txBody>
          <a:bodyPr>
            <a:normAutofit/>
          </a:bodyPr>
          <a:lstStyle/>
          <a:p>
            <a:r>
              <a:rPr lang="en-US" dirty="0"/>
              <a:t>III PDR Scheduled for December 8</a:t>
            </a:r>
            <a:r>
              <a:rPr lang="en-US" baseline="30000" dirty="0"/>
              <a:t>th</a:t>
            </a:r>
            <a:r>
              <a:rPr lang="en-US" dirty="0"/>
              <a:t> and 9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Includes all installation tooling, detector structures.14 talks on ~15 detectors, facilities, services and cooling, etc.</a:t>
            </a:r>
          </a:p>
          <a:p>
            <a:r>
              <a:rPr lang="en-US" dirty="0"/>
              <a:t>Everything is making good progress to reaching 60% design completion.</a:t>
            </a:r>
          </a:p>
          <a:p>
            <a:r>
              <a:rPr lang="en-US" dirty="0">
                <a:hlinkClick r:id="rId2"/>
              </a:rPr>
              <a:t>https://indico.bnl.gov/event/30101/</a:t>
            </a:r>
            <a:endParaRPr lang="en-US" dirty="0"/>
          </a:p>
        </p:txBody>
      </p:sp>
      <p:pic>
        <p:nvPicPr>
          <p:cNvPr id="58" name="Content Placeholder 57">
            <a:extLst>
              <a:ext uri="{FF2B5EF4-FFF2-40B4-BE49-F238E27FC236}">
                <a16:creationId xmlns:a16="http://schemas.microsoft.com/office/drawing/2014/main" id="{4F59F581-3EEE-97CA-0933-5A775D2D8443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888136" y="3819745"/>
            <a:ext cx="3064782" cy="2313818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87D3C45-89DB-C911-5DDD-F486044854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Barrel Cradle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282CF4E-81C5-D44D-3D98-A0BB789A0D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Endcap Movement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5CC5326-5D93-9905-7231-89E0920B5E5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Barrel </a:t>
            </a:r>
            <a:r>
              <a:rPr lang="en-US" dirty="0" err="1"/>
              <a:t>EMCal</a:t>
            </a:r>
            <a:r>
              <a:rPr lang="en-US" dirty="0"/>
              <a:t> Install</a:t>
            </a:r>
          </a:p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B31E97F-BB4C-A3F6-1E44-5714557EC37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dRICH</a:t>
            </a:r>
            <a:r>
              <a:rPr lang="en-US" dirty="0"/>
              <a:t> Install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DFE8558-8448-4451-28C4-BCF9B8456BB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Autofit/>
          </a:bodyPr>
          <a:lstStyle/>
          <a:p>
            <a:r>
              <a:rPr lang="en-US" sz="1290" dirty="0"/>
              <a:t>DIRC, MPGD, ToF, Cymbal Install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EA112BA6-1F09-E9F3-E073-9EF5E8864C2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GST and PST Structure</a:t>
            </a:r>
          </a:p>
        </p:txBody>
      </p:sp>
      <p:pic>
        <p:nvPicPr>
          <p:cNvPr id="53" name="Content Placeholder 44">
            <a:extLst>
              <a:ext uri="{FF2B5EF4-FFF2-40B4-BE49-F238E27FC236}">
                <a16:creationId xmlns:a16="http://schemas.microsoft.com/office/drawing/2014/main" id="{8BFD9615-8034-E451-A9FF-58379CBB9FB9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3884" y="3818192"/>
            <a:ext cx="3233870" cy="2354010"/>
          </a:xfrm>
          <a:prstGeom prst="rect">
            <a:avLst/>
          </a:prstGeom>
        </p:spPr>
      </p:pic>
      <p:pic>
        <p:nvPicPr>
          <p:cNvPr id="64" name="Content Placeholder 45">
            <a:extLst>
              <a:ext uri="{FF2B5EF4-FFF2-40B4-BE49-F238E27FC236}">
                <a16:creationId xmlns:a16="http://schemas.microsoft.com/office/drawing/2014/main" id="{1B240620-634C-70B7-974B-640DE8584D83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5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1223" r="6269" b="10095"/>
          <a:stretch>
            <a:fillRect/>
          </a:stretch>
        </p:blipFill>
        <p:spPr>
          <a:xfrm>
            <a:off x="457200" y="3980400"/>
            <a:ext cx="2743200" cy="2153162"/>
          </a:xfrm>
          <a:prstGeom prst="rect">
            <a:avLst/>
          </a:prstGeom>
        </p:spPr>
      </p:pic>
      <p:pic>
        <p:nvPicPr>
          <p:cNvPr id="67" name="Content Placeholder 29">
            <a:extLst>
              <a:ext uri="{FF2B5EF4-FFF2-40B4-BE49-F238E27FC236}">
                <a16:creationId xmlns:a16="http://schemas.microsoft.com/office/drawing/2014/main" id="{86877682-8DB9-5FA6-0716-CA4911934DBA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6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r="32506" b="27510"/>
          <a:stretch>
            <a:fillRect/>
          </a:stretch>
        </p:blipFill>
        <p:spPr>
          <a:xfrm flipH="1">
            <a:off x="9224331" y="1087438"/>
            <a:ext cx="2728587" cy="2224087"/>
          </a:xfrm>
          <a:prstGeom prst="rect">
            <a:avLst/>
          </a:prstGeom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ACDFE58C-5EA1-10F6-C6B1-FCFD81094205}"/>
              </a:ext>
            </a:extLst>
          </p:cNvPr>
          <p:cNvPicPr>
            <a:picLocks noGrp="1" noChangeAspect="1" noChangeArrowheads="1"/>
          </p:cNvPicPr>
          <p:nvPr>
            <p:ph sz="quarter" idx="18"/>
          </p:nvPr>
        </p:nvPicPr>
        <p:blipFill rotWithShape="1">
          <a:blip r:embed="rId7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t="3093" r="4589" b="3286"/>
          <a:stretch>
            <a:fillRect/>
          </a:stretch>
        </p:blipFill>
        <p:spPr bwMode="auto">
          <a:xfrm flipH="1">
            <a:off x="3451796" y="3941763"/>
            <a:ext cx="2592833" cy="223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Content Placeholder 55">
            <a:extLst>
              <a:ext uri="{FF2B5EF4-FFF2-40B4-BE49-F238E27FC236}">
                <a16:creationId xmlns:a16="http://schemas.microsoft.com/office/drawing/2014/main" id="{0F5C6EF1-CDFF-AA80-8E14-105A4874C3F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8"/>
          <a:srcRect l="8626" t="2768" r="10309" b="14011"/>
          <a:stretch>
            <a:fillRect/>
          </a:stretch>
        </p:blipFill>
        <p:spPr>
          <a:xfrm flipH="1">
            <a:off x="457200" y="1272088"/>
            <a:ext cx="2743200" cy="18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73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D907C-0746-CF3A-3B71-5F0194881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D2D62-6BCF-8208-0AF0-BD3EBA690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Trackers and their Supports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B10CD-7D8B-3715-7184-27BAC67E64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5888037" cy="5065713"/>
          </a:xfrm>
        </p:spPr>
        <p:txBody>
          <a:bodyPr/>
          <a:lstStyle/>
          <a:p>
            <a:r>
              <a:rPr lang="en-US" dirty="0"/>
              <a:t>We’ve had several meetings in the past few weeks with the DSCs from some of the inner trackers</a:t>
            </a:r>
          </a:p>
          <a:p>
            <a:r>
              <a:rPr lang="en-US" dirty="0"/>
              <a:t>We met with the MPGD group and Ben to figure out their support placement, their inner radii and their service routing</a:t>
            </a:r>
          </a:p>
          <a:p>
            <a:r>
              <a:rPr lang="en-US" dirty="0"/>
              <a:t>The CYMBAL group had updates on their model and how they need to be supported</a:t>
            </a:r>
          </a:p>
          <a:p>
            <a:r>
              <a:rPr lang="en-US" dirty="0"/>
              <a:t>We met with the Sushrut and Andy regarding ToF and the GST. No updates here, the ToF is being resegmentated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7DF5F-48CD-7F80-CFFA-75F9C7AFAC4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1305" y="639233"/>
            <a:ext cx="6585677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05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EA56F-5B6C-B6FC-DD16-9C8A0EE0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Beampipe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39630-4FA9-BDD1-FCA6-4CFAE6719D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4567237" cy="5065713"/>
          </a:xfrm>
        </p:spPr>
        <p:txBody>
          <a:bodyPr/>
          <a:lstStyle/>
          <a:p>
            <a:r>
              <a:rPr lang="en-US" dirty="0"/>
              <a:t>Had a meeting two weeks ago regarding the beampipe model and its supports. </a:t>
            </a:r>
          </a:p>
          <a:p>
            <a:r>
              <a:rPr lang="en-US" dirty="0"/>
              <a:t>Currently working on the supports for the beampipe </a:t>
            </a:r>
          </a:p>
          <a:p>
            <a:r>
              <a:rPr lang="en-US" dirty="0"/>
              <a:t>Looking into the deflection in the beampipe over the spans of the proposed support locations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B8C0E-B57C-6FA9-CB29-57D8CFD236B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7820" y="900112"/>
            <a:ext cx="6744180" cy="479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56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BCD84-FEDF-79E4-5490-1D792FE74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BF862-47F5-A026-35E9-90F956747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Tracker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F0344-70D3-C6EF-A64E-CBC24979C0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7242845" cy="5065713"/>
          </a:xfrm>
        </p:spPr>
        <p:txBody>
          <a:bodyPr/>
          <a:lstStyle/>
          <a:p>
            <a:r>
              <a:rPr lang="en-US" dirty="0"/>
              <a:t>Looking to make a mockup of the services between the end of the PST on the backward side and the pfRICH after our PDRs</a:t>
            </a:r>
          </a:p>
          <a:p>
            <a:r>
              <a:rPr lang="en-US" dirty="0"/>
              <a:t> Modeling the services a few different ways to see how they might fit.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78B59-749C-9F04-674E-B12E395EE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699" y="139700"/>
            <a:ext cx="3958577" cy="2849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0653CD-5207-1C83-24DC-721AE99C9C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r="25790" b="9876"/>
          <a:stretch>
            <a:fillRect/>
          </a:stretch>
        </p:blipFill>
        <p:spPr>
          <a:xfrm>
            <a:off x="377722" y="3248024"/>
            <a:ext cx="2642124" cy="2904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79036A-8706-6D74-47C7-D49E9BC6D3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0248" y="2677582"/>
            <a:ext cx="3544451" cy="347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87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A801C-0B2B-47C7-8528-62EECE13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37" y="2919351"/>
            <a:ext cx="11499925" cy="82517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78751577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AD70558AC79641AC36496E6FEE9A6E" ma:contentTypeVersion="4" ma:contentTypeDescription="Create a new document." ma:contentTypeScope="" ma:versionID="c836d54df9ad875ddbfe2777157cbad1">
  <xsd:schema xmlns:xsd="http://www.w3.org/2001/XMLSchema" xmlns:xs="http://www.w3.org/2001/XMLSchema" xmlns:p="http://schemas.microsoft.com/office/2006/metadata/properties" xmlns:ns2="7598c3d8-57a9-49d9-87da-8d2ac3199484" targetNamespace="http://schemas.microsoft.com/office/2006/metadata/properties" ma:root="true" ma:fieldsID="a1dcfe6a7be53e253488c469644543b2" ns2:_="">
    <xsd:import namespace="7598c3d8-57a9-49d9-87da-8d2ac3199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8c3d8-57a9-49d9-87da-8d2ac3199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8754FCC-0321-4AF0-8AFD-07A376B5AD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98c3d8-57a9-49d9-87da-8d2ac3199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5637A3-DEB1-4C7D-9F81-D2184D65C3B4}">
  <ds:schemaRefs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7598c3d8-57a9-49d9-87da-8d2ac319948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5596</TotalTime>
  <Words>287</Words>
  <Application>Microsoft Office PowerPoint</Application>
  <PresentationFormat>Widescreen</PresentationFormat>
  <Paragraphs>33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BNL</vt:lpstr>
      <vt:lpstr>Integration, Installation and Infrastructure (Triple I Group) </vt:lpstr>
      <vt:lpstr>Detector Model Updates</vt:lpstr>
      <vt:lpstr>PDR for Integration, Installation and Infrastructure</vt:lpstr>
      <vt:lpstr>Inner Trackers and their Supports</vt:lpstr>
      <vt:lpstr>Beampipe Support</vt:lpstr>
      <vt:lpstr>Inner Tracker Services</vt:lpstr>
      <vt:lpstr>Backup Slides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Houston, Michelle</dc:creator>
  <cp:keywords/>
  <dc:description/>
  <cp:lastModifiedBy>Wimmer, Roland</cp:lastModifiedBy>
  <cp:revision>99</cp:revision>
  <dcterms:created xsi:type="dcterms:W3CDTF">2023-09-12T20:43:32Z</dcterms:created>
  <dcterms:modified xsi:type="dcterms:W3CDTF">2025-11-03T14:14:05Z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0x010100E9AD70558AC79641AC36496E6FEE9A6E</vt:lpwstr>
  </property>
  <property fmtid="{D5CDD505-2E9C-101B-9397-08002B2CF9AE}" pid="3" name="MediaServiceImageTags">
    <vt:lpwstr/>
  </property>
</Properties>
</file>