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82" r:id="rId4"/>
    <p:sldId id="280" r:id="rId5"/>
    <p:sldId id="281" r:id="rId6"/>
    <p:sldId id="283" r:id="rId7"/>
    <p:sldId id="284" r:id="rId8"/>
    <p:sldId id="285" r:id="rId9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9E068A9-917E-A6F0-E011-BCFAD9DB16EC}" name="Ian Gildea" initials="IG" userId="S::gildea@jlab.org::b018e98e-c2f0-44e5-b33f-bb719800bbe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47DDD3-75E7-4D72-93F8-F384784CE605}" v="4" dt="2026-02-12T02:01:15.32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>
        <p:scale>
          <a:sx n="75" d="100"/>
          <a:sy n="75" d="100"/>
        </p:scale>
        <p:origin x="1758" y="6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Gildea" userId="b018e98e-c2f0-44e5-b33f-bb719800bbea" providerId="ADAL" clId="{06EC5041-3B79-4F7D-B5D8-E065298D9DE8}"/>
    <pc:docChg chg="undo custSel addSld delSld modSld">
      <pc:chgData name="Ian Gildea" userId="b018e98e-c2f0-44e5-b33f-bb719800bbea" providerId="ADAL" clId="{06EC5041-3B79-4F7D-B5D8-E065298D9DE8}" dt="2026-02-12T14:29:13.008" v="153" actId="1076"/>
      <pc:docMkLst>
        <pc:docMk/>
      </pc:docMkLst>
      <pc:sldChg chg="modSp mod">
        <pc:chgData name="Ian Gildea" userId="b018e98e-c2f0-44e5-b33f-bb719800bbea" providerId="ADAL" clId="{06EC5041-3B79-4F7D-B5D8-E065298D9DE8}" dt="2026-02-12T01:55:13.560" v="8" actId="20577"/>
        <pc:sldMkLst>
          <pc:docMk/>
          <pc:sldMk cId="1132379775" sldId="256"/>
        </pc:sldMkLst>
        <pc:spChg chg="mod">
          <ac:chgData name="Ian Gildea" userId="b018e98e-c2f0-44e5-b33f-bb719800bbea" providerId="ADAL" clId="{06EC5041-3B79-4F7D-B5D8-E065298D9DE8}" dt="2026-02-12T01:55:13.560" v="8" actId="20577"/>
          <ac:spMkLst>
            <pc:docMk/>
            <pc:sldMk cId="1132379775" sldId="256"/>
            <ac:spMk id="3" creationId="{8A718C30-E317-276E-27FF-7B6B4DF5732B}"/>
          </ac:spMkLst>
        </pc:spChg>
      </pc:sldChg>
      <pc:sldChg chg="del">
        <pc:chgData name="Ian Gildea" userId="b018e98e-c2f0-44e5-b33f-bb719800bbea" providerId="ADAL" clId="{06EC5041-3B79-4F7D-B5D8-E065298D9DE8}" dt="2026-02-12T01:55:25.382" v="9" actId="47"/>
        <pc:sldMkLst>
          <pc:docMk/>
          <pc:sldMk cId="858040477" sldId="266"/>
        </pc:sldMkLst>
      </pc:sldChg>
      <pc:sldChg chg="del">
        <pc:chgData name="Ian Gildea" userId="b018e98e-c2f0-44e5-b33f-bb719800bbea" providerId="ADAL" clId="{06EC5041-3B79-4F7D-B5D8-E065298D9DE8}" dt="2026-02-12T01:55:26.345" v="10" actId="47"/>
        <pc:sldMkLst>
          <pc:docMk/>
          <pc:sldMk cId="3175784522" sldId="268"/>
        </pc:sldMkLst>
      </pc:sldChg>
      <pc:sldChg chg="modSp mod">
        <pc:chgData name="Ian Gildea" userId="b018e98e-c2f0-44e5-b33f-bb719800bbea" providerId="ADAL" clId="{06EC5041-3B79-4F7D-B5D8-E065298D9DE8}" dt="2026-02-12T14:29:13.008" v="153" actId="1076"/>
        <pc:sldMkLst>
          <pc:docMk/>
          <pc:sldMk cId="1981819663" sldId="280"/>
        </pc:sldMkLst>
        <pc:spChg chg="mod">
          <ac:chgData name="Ian Gildea" userId="b018e98e-c2f0-44e5-b33f-bb719800bbea" providerId="ADAL" clId="{06EC5041-3B79-4F7D-B5D8-E065298D9DE8}" dt="2026-02-12T01:57:14.007" v="67" actId="20577"/>
          <ac:spMkLst>
            <pc:docMk/>
            <pc:sldMk cId="1981819663" sldId="280"/>
            <ac:spMk id="3" creationId="{C4EE6E7A-C1E4-7587-7B37-EE51B6AD1711}"/>
          </ac:spMkLst>
        </pc:spChg>
        <pc:spChg chg="mod">
          <ac:chgData name="Ian Gildea" userId="b018e98e-c2f0-44e5-b33f-bb719800bbea" providerId="ADAL" clId="{06EC5041-3B79-4F7D-B5D8-E065298D9DE8}" dt="2026-02-12T01:57:02.105" v="42" actId="20577"/>
          <ac:spMkLst>
            <pc:docMk/>
            <pc:sldMk cId="1981819663" sldId="280"/>
            <ac:spMk id="9" creationId="{AB15C7DB-33DF-5992-2096-9A2CB0AEF4D7}"/>
          </ac:spMkLst>
        </pc:spChg>
        <pc:picChg chg="mod">
          <ac:chgData name="Ian Gildea" userId="b018e98e-c2f0-44e5-b33f-bb719800bbea" providerId="ADAL" clId="{06EC5041-3B79-4F7D-B5D8-E065298D9DE8}" dt="2026-02-12T14:29:13.008" v="153" actId="1076"/>
          <ac:picMkLst>
            <pc:docMk/>
            <pc:sldMk cId="1981819663" sldId="280"/>
            <ac:picMk id="6" creationId="{368259B9-FA13-D9AC-1FE1-C49526A79A1D}"/>
          </ac:picMkLst>
        </pc:picChg>
        <pc:picChg chg="mod">
          <ac:chgData name="Ian Gildea" userId="b018e98e-c2f0-44e5-b33f-bb719800bbea" providerId="ADAL" clId="{06EC5041-3B79-4F7D-B5D8-E065298D9DE8}" dt="2026-02-12T01:57:09.832" v="65" actId="1037"/>
          <ac:picMkLst>
            <pc:docMk/>
            <pc:sldMk cId="1981819663" sldId="280"/>
            <ac:picMk id="7" creationId="{6EF30020-29B4-50E0-E939-28700D652254}"/>
          </ac:picMkLst>
        </pc:picChg>
        <pc:picChg chg="mod">
          <ac:chgData name="Ian Gildea" userId="b018e98e-c2f0-44e5-b33f-bb719800bbea" providerId="ADAL" clId="{06EC5041-3B79-4F7D-B5D8-E065298D9DE8}" dt="2026-02-12T01:57:09.832" v="65" actId="1037"/>
          <ac:picMkLst>
            <pc:docMk/>
            <pc:sldMk cId="1981819663" sldId="280"/>
            <ac:picMk id="8" creationId="{17B86555-D4A0-873F-C5F5-205C1D026BF1}"/>
          </ac:picMkLst>
        </pc:picChg>
        <pc:picChg chg="mod">
          <ac:chgData name="Ian Gildea" userId="b018e98e-c2f0-44e5-b33f-bb719800bbea" providerId="ADAL" clId="{06EC5041-3B79-4F7D-B5D8-E065298D9DE8}" dt="2026-02-12T01:57:21.760" v="69" actId="1076"/>
          <ac:picMkLst>
            <pc:docMk/>
            <pc:sldMk cId="1981819663" sldId="280"/>
            <ac:picMk id="11" creationId="{C6EEEF8C-74BC-AB19-9632-D5E7C75DB62D}"/>
          </ac:picMkLst>
        </pc:picChg>
      </pc:sldChg>
      <pc:sldChg chg="modSp mod">
        <pc:chgData name="Ian Gildea" userId="b018e98e-c2f0-44e5-b33f-bb719800bbea" providerId="ADAL" clId="{06EC5041-3B79-4F7D-B5D8-E065298D9DE8}" dt="2026-02-12T01:58:15.087" v="91" actId="20577"/>
        <pc:sldMkLst>
          <pc:docMk/>
          <pc:sldMk cId="2149194420" sldId="281"/>
        </pc:sldMkLst>
        <pc:spChg chg="mod">
          <ac:chgData name="Ian Gildea" userId="b018e98e-c2f0-44e5-b33f-bb719800bbea" providerId="ADAL" clId="{06EC5041-3B79-4F7D-B5D8-E065298D9DE8}" dt="2026-02-12T01:58:15.087" v="91" actId="20577"/>
          <ac:spMkLst>
            <pc:docMk/>
            <pc:sldMk cId="2149194420" sldId="281"/>
            <ac:spMk id="3" creationId="{CD122218-BEFB-AEED-0281-3388985448AA}"/>
          </ac:spMkLst>
        </pc:spChg>
      </pc:sldChg>
      <pc:sldChg chg="addSp modSp mod">
        <pc:chgData name="Ian Gildea" userId="b018e98e-c2f0-44e5-b33f-bb719800bbea" providerId="ADAL" clId="{06EC5041-3B79-4F7D-B5D8-E065298D9DE8}" dt="2026-02-12T01:59:32.774" v="97" actId="1076"/>
        <pc:sldMkLst>
          <pc:docMk/>
          <pc:sldMk cId="1040093700" sldId="282"/>
        </pc:sldMkLst>
        <pc:picChg chg="add mod">
          <ac:chgData name="Ian Gildea" userId="b018e98e-c2f0-44e5-b33f-bb719800bbea" providerId="ADAL" clId="{06EC5041-3B79-4F7D-B5D8-E065298D9DE8}" dt="2026-02-12T01:59:32.774" v="97" actId="1076"/>
          <ac:picMkLst>
            <pc:docMk/>
            <pc:sldMk cId="1040093700" sldId="282"/>
            <ac:picMk id="5" creationId="{89286A15-44F4-4CDA-DB96-3EBFBAC745CA}"/>
          </ac:picMkLst>
        </pc:picChg>
      </pc:sldChg>
      <pc:sldChg chg="addSp delSp modSp mod">
        <pc:chgData name="Ian Gildea" userId="b018e98e-c2f0-44e5-b33f-bb719800bbea" providerId="ADAL" clId="{06EC5041-3B79-4F7D-B5D8-E065298D9DE8}" dt="2026-02-12T01:59:22.898" v="94" actId="22"/>
        <pc:sldMkLst>
          <pc:docMk/>
          <pc:sldMk cId="1893465285" sldId="284"/>
        </pc:sldMkLst>
        <pc:spChg chg="mod">
          <ac:chgData name="Ian Gildea" userId="b018e98e-c2f0-44e5-b33f-bb719800bbea" providerId="ADAL" clId="{06EC5041-3B79-4F7D-B5D8-E065298D9DE8}" dt="2026-02-12T01:59:19.934" v="92" actId="1076"/>
          <ac:spMkLst>
            <pc:docMk/>
            <pc:sldMk cId="1893465285" sldId="284"/>
            <ac:spMk id="7" creationId="{B31C6A5D-EF74-B9BE-3441-A56D0C4734DC}"/>
          </ac:spMkLst>
        </pc:spChg>
        <pc:graphicFrameChg chg="mod modGraphic">
          <ac:chgData name="Ian Gildea" userId="b018e98e-c2f0-44e5-b33f-bb719800bbea" providerId="ADAL" clId="{06EC5041-3B79-4F7D-B5D8-E065298D9DE8}" dt="2026-02-12T01:56:01.188" v="25" actId="1035"/>
          <ac:graphicFrameMkLst>
            <pc:docMk/>
            <pc:sldMk cId="1893465285" sldId="284"/>
            <ac:graphicFrameMk id="6" creationId="{3C3D5451-0EF7-9052-AC55-483D4EBA59EC}"/>
          </ac:graphicFrameMkLst>
        </pc:graphicFrameChg>
        <pc:picChg chg="add del">
          <ac:chgData name="Ian Gildea" userId="b018e98e-c2f0-44e5-b33f-bb719800bbea" providerId="ADAL" clId="{06EC5041-3B79-4F7D-B5D8-E065298D9DE8}" dt="2026-02-12T01:59:22.898" v="94" actId="22"/>
          <ac:picMkLst>
            <pc:docMk/>
            <pc:sldMk cId="1893465285" sldId="284"/>
            <ac:picMk id="9" creationId="{BD9E9B7F-BB60-A75F-0574-1945AEE55B42}"/>
          </ac:picMkLst>
        </pc:picChg>
      </pc:sldChg>
      <pc:sldChg chg="addSp delSp modSp new mod">
        <pc:chgData name="Ian Gildea" userId="b018e98e-c2f0-44e5-b33f-bb719800bbea" providerId="ADAL" clId="{06EC5041-3B79-4F7D-B5D8-E065298D9DE8}" dt="2026-02-12T02:01:52.358" v="150" actId="1076"/>
        <pc:sldMkLst>
          <pc:docMk/>
          <pc:sldMk cId="2094983091" sldId="285"/>
        </pc:sldMkLst>
        <pc:spChg chg="del">
          <ac:chgData name="Ian Gildea" userId="b018e98e-c2f0-44e5-b33f-bb719800bbea" providerId="ADAL" clId="{06EC5041-3B79-4F7D-B5D8-E065298D9DE8}" dt="2026-02-12T02:01:40.742" v="147" actId="478"/>
          <ac:spMkLst>
            <pc:docMk/>
            <pc:sldMk cId="2094983091" sldId="285"/>
            <ac:spMk id="2" creationId="{09872947-BEDF-5B2A-9A69-20331708BB9C}"/>
          </ac:spMkLst>
        </pc:spChg>
        <pc:spChg chg="del">
          <ac:chgData name="Ian Gildea" userId="b018e98e-c2f0-44e5-b33f-bb719800bbea" providerId="ADAL" clId="{06EC5041-3B79-4F7D-B5D8-E065298D9DE8}" dt="2026-02-12T02:01:01.693" v="118"/>
          <ac:spMkLst>
            <pc:docMk/>
            <pc:sldMk cId="2094983091" sldId="285"/>
            <ac:spMk id="3" creationId="{E7CDE5F8-1D99-AF7A-8E9A-BFD6118735A2}"/>
          </ac:spMkLst>
        </pc:spChg>
        <pc:spChg chg="add mod">
          <ac:chgData name="Ian Gildea" userId="b018e98e-c2f0-44e5-b33f-bb719800bbea" providerId="ADAL" clId="{06EC5041-3B79-4F7D-B5D8-E065298D9DE8}" dt="2026-02-12T02:01:37.135" v="146" actId="1076"/>
          <ac:spMkLst>
            <pc:docMk/>
            <pc:sldMk cId="2094983091" sldId="285"/>
            <ac:spMk id="5" creationId="{09E88A90-EA0D-C014-6E66-85DAF0BBF78B}"/>
          </ac:spMkLst>
        </pc:spChg>
        <pc:picChg chg="add mod">
          <ac:chgData name="Ian Gildea" userId="b018e98e-c2f0-44e5-b33f-bb719800bbea" providerId="ADAL" clId="{06EC5041-3B79-4F7D-B5D8-E065298D9DE8}" dt="2026-02-12T02:01:52.358" v="150" actId="1076"/>
          <ac:picMkLst>
            <pc:docMk/>
            <pc:sldMk cId="2094983091" sldId="285"/>
            <ac:picMk id="4" creationId="{09A39756-776D-FB2D-EBD1-DF5DABFB3824}"/>
          </ac:picMkLst>
        </pc:picChg>
      </pc:sldChg>
      <pc:sldChg chg="addSp delSp modSp new del mod">
        <pc:chgData name="Ian Gildea" userId="b018e98e-c2f0-44e5-b33f-bb719800bbea" providerId="ADAL" clId="{06EC5041-3B79-4F7D-B5D8-E065298D9DE8}" dt="2026-02-12T02:01:46.846" v="148" actId="47"/>
        <pc:sldMkLst>
          <pc:docMk/>
          <pc:sldMk cId="2865346851" sldId="286"/>
        </pc:sldMkLst>
        <pc:spChg chg="del">
          <ac:chgData name="Ian Gildea" userId="b018e98e-c2f0-44e5-b33f-bb719800bbea" providerId="ADAL" clId="{06EC5041-3B79-4F7D-B5D8-E065298D9DE8}" dt="2026-02-12T02:00:06.657" v="100"/>
          <ac:spMkLst>
            <pc:docMk/>
            <pc:sldMk cId="2865346851" sldId="286"/>
            <ac:spMk id="3" creationId="{AAA4858F-5483-D4C0-3C3A-243C19F081FA}"/>
          </ac:spMkLst>
        </pc:spChg>
        <pc:spChg chg="del">
          <ac:chgData name="Ian Gildea" userId="b018e98e-c2f0-44e5-b33f-bb719800bbea" providerId="ADAL" clId="{06EC5041-3B79-4F7D-B5D8-E065298D9DE8}" dt="2026-02-12T02:00:49.309" v="112" actId="478"/>
          <ac:spMkLst>
            <pc:docMk/>
            <pc:sldMk cId="2865346851" sldId="286"/>
            <ac:spMk id="6" creationId="{1426CF9B-A3D6-00C3-8006-5251C7496A61}"/>
          </ac:spMkLst>
        </pc:spChg>
        <pc:spChg chg="add del mod">
          <ac:chgData name="Ian Gildea" userId="b018e98e-c2f0-44e5-b33f-bb719800bbea" providerId="ADAL" clId="{06EC5041-3B79-4F7D-B5D8-E065298D9DE8}" dt="2026-02-12T02:00:31.580" v="107" actId="478"/>
          <ac:spMkLst>
            <pc:docMk/>
            <pc:sldMk cId="2865346851" sldId="286"/>
            <ac:spMk id="9" creationId="{7BD4D3D8-6A05-0F50-2615-8F2269A782AD}"/>
          </ac:spMkLst>
        </pc:spChg>
        <pc:picChg chg="add del mod modCrop">
          <ac:chgData name="Ian Gildea" userId="b018e98e-c2f0-44e5-b33f-bb719800bbea" providerId="ADAL" clId="{06EC5041-3B79-4F7D-B5D8-E065298D9DE8}" dt="2026-02-12T02:00:29.784" v="106" actId="478"/>
          <ac:picMkLst>
            <pc:docMk/>
            <pc:sldMk cId="2865346851" sldId="286"/>
            <ac:picMk id="7" creationId="{9AD89A45-3853-A795-0A05-7BA23A3109AB}"/>
          </ac:picMkLst>
        </pc:picChg>
        <pc:picChg chg="add mod">
          <ac:chgData name="Ian Gildea" userId="b018e98e-c2f0-44e5-b33f-bb719800bbea" providerId="ADAL" clId="{06EC5041-3B79-4F7D-B5D8-E065298D9DE8}" dt="2026-02-12T02:00:55.007" v="117" actId="14100"/>
          <ac:picMkLst>
            <pc:docMk/>
            <pc:sldMk cId="2865346851" sldId="286"/>
            <ac:picMk id="10" creationId="{1794B799-52FD-688F-B4FD-1B6EE14743B8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jeffersonlab-my.sharepoint.com/personal/gildea_jlab_org/Documents/Documents/LUMI%20Dipole/LUVATA_6826/Opera_1mFromBeamlin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B: 1 Meter Parallel to Beamline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Field (Gauss)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Sheet1!$D$2:$D$102</c:f>
              <c:numCache>
                <c:formatCode>General</c:formatCode>
                <c:ptCount val="101"/>
                <c:pt idx="0">
                  <c:v>-1200</c:v>
                </c:pt>
                <c:pt idx="1">
                  <c:v>-1175.9999999999998</c:v>
                </c:pt>
                <c:pt idx="2">
                  <c:v>-1152</c:v>
                </c:pt>
                <c:pt idx="3">
                  <c:v>-1128</c:v>
                </c:pt>
                <c:pt idx="4">
                  <c:v>-1104</c:v>
                </c:pt>
                <c:pt idx="5">
                  <c:v>-1080</c:v>
                </c:pt>
                <c:pt idx="6">
                  <c:v>-1056</c:v>
                </c:pt>
                <c:pt idx="7">
                  <c:v>-1032</c:v>
                </c:pt>
                <c:pt idx="8">
                  <c:v>-1008</c:v>
                </c:pt>
                <c:pt idx="9">
                  <c:v>-984</c:v>
                </c:pt>
                <c:pt idx="10">
                  <c:v>-960</c:v>
                </c:pt>
                <c:pt idx="11">
                  <c:v>-936</c:v>
                </c:pt>
                <c:pt idx="12">
                  <c:v>-912</c:v>
                </c:pt>
                <c:pt idx="13">
                  <c:v>-888</c:v>
                </c:pt>
                <c:pt idx="14">
                  <c:v>-864</c:v>
                </c:pt>
                <c:pt idx="15">
                  <c:v>-840</c:v>
                </c:pt>
                <c:pt idx="16">
                  <c:v>-816</c:v>
                </c:pt>
                <c:pt idx="17">
                  <c:v>-792</c:v>
                </c:pt>
                <c:pt idx="18">
                  <c:v>-768.00000000000102</c:v>
                </c:pt>
                <c:pt idx="19">
                  <c:v>-744</c:v>
                </c:pt>
                <c:pt idx="20">
                  <c:v>-720</c:v>
                </c:pt>
                <c:pt idx="21">
                  <c:v>-696</c:v>
                </c:pt>
                <c:pt idx="22">
                  <c:v>-672</c:v>
                </c:pt>
                <c:pt idx="23">
                  <c:v>-648.00000000000102</c:v>
                </c:pt>
                <c:pt idx="24">
                  <c:v>-624</c:v>
                </c:pt>
                <c:pt idx="25">
                  <c:v>-600</c:v>
                </c:pt>
                <c:pt idx="26">
                  <c:v>-576</c:v>
                </c:pt>
                <c:pt idx="27">
                  <c:v>-552</c:v>
                </c:pt>
                <c:pt idx="28">
                  <c:v>-528</c:v>
                </c:pt>
                <c:pt idx="29">
                  <c:v>-504</c:v>
                </c:pt>
                <c:pt idx="30">
                  <c:v>-480</c:v>
                </c:pt>
                <c:pt idx="31">
                  <c:v>-456</c:v>
                </c:pt>
                <c:pt idx="32">
                  <c:v>-432</c:v>
                </c:pt>
                <c:pt idx="33">
                  <c:v>-408</c:v>
                </c:pt>
                <c:pt idx="34">
                  <c:v>-384.00000000000102</c:v>
                </c:pt>
                <c:pt idx="35">
                  <c:v>-360</c:v>
                </c:pt>
                <c:pt idx="36">
                  <c:v>-336</c:v>
                </c:pt>
                <c:pt idx="37">
                  <c:v>-312</c:v>
                </c:pt>
                <c:pt idx="38">
                  <c:v>-288</c:v>
                </c:pt>
                <c:pt idx="39">
                  <c:v>-264.00000000000102</c:v>
                </c:pt>
                <c:pt idx="40">
                  <c:v>-240</c:v>
                </c:pt>
                <c:pt idx="41">
                  <c:v>-216.00000000000102</c:v>
                </c:pt>
                <c:pt idx="42">
                  <c:v>-192</c:v>
                </c:pt>
                <c:pt idx="43">
                  <c:v>-168</c:v>
                </c:pt>
                <c:pt idx="44">
                  <c:v>-144</c:v>
                </c:pt>
                <c:pt idx="45">
                  <c:v>-120</c:v>
                </c:pt>
                <c:pt idx="46">
                  <c:v>-96</c:v>
                </c:pt>
                <c:pt idx="47">
                  <c:v>-72</c:v>
                </c:pt>
                <c:pt idx="48">
                  <c:v>-48</c:v>
                </c:pt>
                <c:pt idx="49">
                  <c:v>-24</c:v>
                </c:pt>
                <c:pt idx="50">
                  <c:v>0</c:v>
                </c:pt>
                <c:pt idx="51">
                  <c:v>24</c:v>
                </c:pt>
                <c:pt idx="52">
                  <c:v>48</c:v>
                </c:pt>
                <c:pt idx="53">
                  <c:v>72</c:v>
                </c:pt>
                <c:pt idx="54">
                  <c:v>96</c:v>
                </c:pt>
                <c:pt idx="55">
                  <c:v>120</c:v>
                </c:pt>
                <c:pt idx="56">
                  <c:v>144</c:v>
                </c:pt>
                <c:pt idx="57">
                  <c:v>168</c:v>
                </c:pt>
                <c:pt idx="58">
                  <c:v>192</c:v>
                </c:pt>
                <c:pt idx="59">
                  <c:v>216</c:v>
                </c:pt>
                <c:pt idx="60">
                  <c:v>240</c:v>
                </c:pt>
                <c:pt idx="61">
                  <c:v>264</c:v>
                </c:pt>
                <c:pt idx="62">
                  <c:v>288</c:v>
                </c:pt>
                <c:pt idx="63">
                  <c:v>312</c:v>
                </c:pt>
                <c:pt idx="64">
                  <c:v>336</c:v>
                </c:pt>
                <c:pt idx="65">
                  <c:v>360</c:v>
                </c:pt>
                <c:pt idx="66">
                  <c:v>384</c:v>
                </c:pt>
                <c:pt idx="67">
                  <c:v>407.99999999999</c:v>
                </c:pt>
                <c:pt idx="68">
                  <c:v>431.99999999999</c:v>
                </c:pt>
                <c:pt idx="69">
                  <c:v>455.99999999999</c:v>
                </c:pt>
                <c:pt idx="70">
                  <c:v>479.99999999999</c:v>
                </c:pt>
                <c:pt idx="71">
                  <c:v>503.99999999999</c:v>
                </c:pt>
                <c:pt idx="72">
                  <c:v>527.99999999999</c:v>
                </c:pt>
                <c:pt idx="73">
                  <c:v>551.99999999999</c:v>
                </c:pt>
                <c:pt idx="74">
                  <c:v>575.99999999999</c:v>
                </c:pt>
                <c:pt idx="75">
                  <c:v>599.99999999999</c:v>
                </c:pt>
                <c:pt idx="76">
                  <c:v>623.99999999999</c:v>
                </c:pt>
                <c:pt idx="77">
                  <c:v>647.99999999999</c:v>
                </c:pt>
                <c:pt idx="78">
                  <c:v>671.99999999999</c:v>
                </c:pt>
                <c:pt idx="79">
                  <c:v>695.99999999999</c:v>
                </c:pt>
                <c:pt idx="80">
                  <c:v>719.99999999999</c:v>
                </c:pt>
                <c:pt idx="81">
                  <c:v>743.99999999999</c:v>
                </c:pt>
                <c:pt idx="82">
                  <c:v>767.99999999999</c:v>
                </c:pt>
                <c:pt idx="83">
                  <c:v>791.99999999999</c:v>
                </c:pt>
                <c:pt idx="84">
                  <c:v>815.99999999999</c:v>
                </c:pt>
                <c:pt idx="85">
                  <c:v>839.99999999999</c:v>
                </c:pt>
                <c:pt idx="86">
                  <c:v>863.99999999999</c:v>
                </c:pt>
                <c:pt idx="87">
                  <c:v>887.99999999999</c:v>
                </c:pt>
                <c:pt idx="88">
                  <c:v>911.99999999999</c:v>
                </c:pt>
                <c:pt idx="89">
                  <c:v>935.99999999999</c:v>
                </c:pt>
                <c:pt idx="90">
                  <c:v>959.99999999999</c:v>
                </c:pt>
                <c:pt idx="91">
                  <c:v>983.99999999999</c:v>
                </c:pt>
                <c:pt idx="92">
                  <c:v>1007.99999999999</c:v>
                </c:pt>
                <c:pt idx="93">
                  <c:v>1031.99999999999</c:v>
                </c:pt>
                <c:pt idx="94">
                  <c:v>1055.99999999999</c:v>
                </c:pt>
                <c:pt idx="95">
                  <c:v>1079.99999999999</c:v>
                </c:pt>
                <c:pt idx="96">
                  <c:v>1103.99999999999</c:v>
                </c:pt>
                <c:pt idx="97">
                  <c:v>1127.99999999999</c:v>
                </c:pt>
                <c:pt idx="98">
                  <c:v>1151.99999999999</c:v>
                </c:pt>
                <c:pt idx="99">
                  <c:v>1175.99999999999</c:v>
                </c:pt>
                <c:pt idx="100">
                  <c:v>1199.99999999999</c:v>
                </c:pt>
              </c:numCache>
            </c:numRef>
          </c:xVal>
          <c:yVal>
            <c:numRef>
              <c:f>Sheet1!$E$2:$E$102</c:f>
              <c:numCache>
                <c:formatCode>General</c:formatCode>
                <c:ptCount val="101"/>
                <c:pt idx="0">
                  <c:v>24.720594967989502</c:v>
                </c:pt>
                <c:pt idx="1">
                  <c:v>26.477214661263297</c:v>
                </c:pt>
                <c:pt idx="2">
                  <c:v>28.2110025810514</c:v>
                </c:pt>
                <c:pt idx="3">
                  <c:v>29.895177017808098</c:v>
                </c:pt>
                <c:pt idx="4">
                  <c:v>31.889720426538599</c:v>
                </c:pt>
                <c:pt idx="5">
                  <c:v>34.092526169327598</c:v>
                </c:pt>
                <c:pt idx="6">
                  <c:v>36.190590839255897</c:v>
                </c:pt>
                <c:pt idx="7">
                  <c:v>38.225532657768696</c:v>
                </c:pt>
                <c:pt idx="8">
                  <c:v>40.331168614319203</c:v>
                </c:pt>
                <c:pt idx="9">
                  <c:v>42.6637371522188</c:v>
                </c:pt>
                <c:pt idx="10">
                  <c:v>45.010096954414095</c:v>
                </c:pt>
                <c:pt idx="11">
                  <c:v>47.355237542304401</c:v>
                </c:pt>
                <c:pt idx="12">
                  <c:v>49.6466576809648</c:v>
                </c:pt>
                <c:pt idx="13">
                  <c:v>51.806915313021598</c:v>
                </c:pt>
                <c:pt idx="14">
                  <c:v>53.986422522431901</c:v>
                </c:pt>
                <c:pt idx="15">
                  <c:v>56.203063061654703</c:v>
                </c:pt>
                <c:pt idx="16">
                  <c:v>58.4561269857303</c:v>
                </c:pt>
                <c:pt idx="17">
                  <c:v>60.735275815357603</c:v>
                </c:pt>
                <c:pt idx="18">
                  <c:v>62.874407047302206</c:v>
                </c:pt>
                <c:pt idx="19">
                  <c:v>65.059438022650696</c:v>
                </c:pt>
                <c:pt idx="20">
                  <c:v>67.325710903497892</c:v>
                </c:pt>
                <c:pt idx="21">
                  <c:v>69.594114449529698</c:v>
                </c:pt>
                <c:pt idx="22">
                  <c:v>71.654542408160594</c:v>
                </c:pt>
                <c:pt idx="23">
                  <c:v>73.715202567632801</c:v>
                </c:pt>
                <c:pt idx="24">
                  <c:v>75.572220864075803</c:v>
                </c:pt>
                <c:pt idx="25">
                  <c:v>77.4740348830491</c:v>
                </c:pt>
                <c:pt idx="26">
                  <c:v>79.416767697925991</c:v>
                </c:pt>
                <c:pt idx="27">
                  <c:v>81.157736412752698</c:v>
                </c:pt>
                <c:pt idx="28">
                  <c:v>82.754927573872408</c:v>
                </c:pt>
                <c:pt idx="29">
                  <c:v>84.271470329759495</c:v>
                </c:pt>
                <c:pt idx="30">
                  <c:v>85.811624213120695</c:v>
                </c:pt>
                <c:pt idx="31">
                  <c:v>87.351992560310492</c:v>
                </c:pt>
                <c:pt idx="32">
                  <c:v>88.834192307560201</c:v>
                </c:pt>
                <c:pt idx="33">
                  <c:v>90.344757579114699</c:v>
                </c:pt>
                <c:pt idx="34">
                  <c:v>91.854654008052194</c:v>
                </c:pt>
                <c:pt idx="35">
                  <c:v>92.952809989308406</c:v>
                </c:pt>
                <c:pt idx="36">
                  <c:v>93.921019999168593</c:v>
                </c:pt>
                <c:pt idx="37">
                  <c:v>94.664128115217991</c:v>
                </c:pt>
                <c:pt idx="38">
                  <c:v>95.442553363321807</c:v>
                </c:pt>
                <c:pt idx="39">
                  <c:v>96.246533347181895</c:v>
                </c:pt>
                <c:pt idx="40">
                  <c:v>97.032800730283114</c:v>
                </c:pt>
                <c:pt idx="41">
                  <c:v>97.856685203833095</c:v>
                </c:pt>
                <c:pt idx="42">
                  <c:v>98.378007741344291</c:v>
                </c:pt>
                <c:pt idx="43">
                  <c:v>98.9082523262108</c:v>
                </c:pt>
                <c:pt idx="44">
                  <c:v>99.524725507048998</c:v>
                </c:pt>
                <c:pt idx="45">
                  <c:v>100.15575776630901</c:v>
                </c:pt>
                <c:pt idx="46">
                  <c:v>100.646690409447</c:v>
                </c:pt>
                <c:pt idx="47">
                  <c:v>100.651797287669</c:v>
                </c:pt>
                <c:pt idx="48">
                  <c:v>100.509600575671</c:v>
                </c:pt>
                <c:pt idx="49">
                  <c:v>100.40765978438201</c:v>
                </c:pt>
                <c:pt idx="50">
                  <c:v>100.53902045787</c:v>
                </c:pt>
                <c:pt idx="51">
                  <c:v>100.73619074667599</c:v>
                </c:pt>
                <c:pt idx="52">
                  <c:v>100.464070162833</c:v>
                </c:pt>
                <c:pt idx="53">
                  <c:v>100.19716184470499</c:v>
                </c:pt>
                <c:pt idx="54">
                  <c:v>99.970453591246709</c:v>
                </c:pt>
                <c:pt idx="55">
                  <c:v>99.771914354375198</c:v>
                </c:pt>
                <c:pt idx="56">
                  <c:v>99.601088092550512</c:v>
                </c:pt>
                <c:pt idx="57">
                  <c:v>99.340962416577696</c:v>
                </c:pt>
                <c:pt idx="58">
                  <c:v>98.773813034928096</c:v>
                </c:pt>
                <c:pt idx="59">
                  <c:v>98.122290442206605</c:v>
                </c:pt>
                <c:pt idx="60">
                  <c:v>97.419335223629886</c:v>
                </c:pt>
                <c:pt idx="61">
                  <c:v>96.678278148101796</c:v>
                </c:pt>
                <c:pt idx="62">
                  <c:v>95.781176016085396</c:v>
                </c:pt>
                <c:pt idx="63">
                  <c:v>94.733117727477307</c:v>
                </c:pt>
                <c:pt idx="64">
                  <c:v>93.709833276967004</c:v>
                </c:pt>
                <c:pt idx="65">
                  <c:v>92.649915039531393</c:v>
                </c:pt>
                <c:pt idx="66">
                  <c:v>91.393872373882289</c:v>
                </c:pt>
                <c:pt idx="67">
                  <c:v>90.12888339673141</c:v>
                </c:pt>
                <c:pt idx="68">
                  <c:v>88.764445830109409</c:v>
                </c:pt>
                <c:pt idx="69">
                  <c:v>87.227561073782397</c:v>
                </c:pt>
                <c:pt idx="70">
                  <c:v>85.717232615351008</c:v>
                </c:pt>
                <c:pt idx="71">
                  <c:v>84.184713777205204</c:v>
                </c:pt>
                <c:pt idx="72">
                  <c:v>82.564600621940798</c:v>
                </c:pt>
                <c:pt idx="73">
                  <c:v>80.952546936727913</c:v>
                </c:pt>
                <c:pt idx="74">
                  <c:v>79.352030426737898</c:v>
                </c:pt>
                <c:pt idx="75">
                  <c:v>77.733221636968295</c:v>
                </c:pt>
                <c:pt idx="76">
                  <c:v>75.814315114543902</c:v>
                </c:pt>
                <c:pt idx="77">
                  <c:v>73.873155626264193</c:v>
                </c:pt>
                <c:pt idx="78">
                  <c:v>71.657021142736696</c:v>
                </c:pt>
                <c:pt idx="79">
                  <c:v>69.454078895543901</c:v>
                </c:pt>
                <c:pt idx="80">
                  <c:v>67.284426961920701</c:v>
                </c:pt>
                <c:pt idx="81">
                  <c:v>65.003917430689597</c:v>
                </c:pt>
                <c:pt idx="82">
                  <c:v>62.709639276464301</c:v>
                </c:pt>
                <c:pt idx="83">
                  <c:v>60.542577572113096</c:v>
                </c:pt>
                <c:pt idx="84">
                  <c:v>58.503164681973303</c:v>
                </c:pt>
                <c:pt idx="85">
                  <c:v>56.296217816299496</c:v>
                </c:pt>
                <c:pt idx="86">
                  <c:v>54.007200157607699</c:v>
                </c:pt>
                <c:pt idx="87">
                  <c:v>51.804815240489603</c:v>
                </c:pt>
                <c:pt idx="88">
                  <c:v>49.562719340088705</c:v>
                </c:pt>
                <c:pt idx="89">
                  <c:v>47.211284934939997</c:v>
                </c:pt>
                <c:pt idx="90">
                  <c:v>45.003918271483101</c:v>
                </c:pt>
                <c:pt idx="91">
                  <c:v>42.865580093573399</c:v>
                </c:pt>
                <c:pt idx="92">
                  <c:v>40.697354400285697</c:v>
                </c:pt>
                <c:pt idx="93">
                  <c:v>38.514906881821602</c:v>
                </c:pt>
                <c:pt idx="94">
                  <c:v>36.460312851006599</c:v>
                </c:pt>
                <c:pt idx="95">
                  <c:v>34.489796491514504</c:v>
                </c:pt>
                <c:pt idx="96">
                  <c:v>32.4815736486728</c:v>
                </c:pt>
                <c:pt idx="97">
                  <c:v>30.431830769748299</c:v>
                </c:pt>
                <c:pt idx="98">
                  <c:v>28.363646830475002</c:v>
                </c:pt>
                <c:pt idx="99">
                  <c:v>26.495630016576499</c:v>
                </c:pt>
                <c:pt idx="100">
                  <c:v>24.677515748725401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3ABC-4C89-B5C8-414F7160F3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93726032"/>
        <c:axId val="1493725072"/>
      </c:scatterChart>
      <c:valAx>
        <c:axId val="1493726032"/>
        <c:scaling>
          <c:orientation val="minMax"/>
          <c:max val="1200"/>
          <c:min val="-1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Distance along Beamline from Magnet Center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3725072"/>
        <c:crossesAt val="0"/>
        <c:crossBetween val="midCat"/>
      </c:valAx>
      <c:valAx>
        <c:axId val="1493725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B</a:t>
                </a:r>
                <a:r>
                  <a:rPr lang="en-US" baseline="0"/>
                  <a:t> (Gauss)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3726032"/>
        <c:crossesAt val="-120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AAAFBDC1-88DC-4F92-87D2-368D5602AC8C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24D90D46-31B0-4A5E-B17B-0EF8BC74F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395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3" y="1720793"/>
            <a:ext cx="5402445" cy="3246671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3" y="5126730"/>
            <a:ext cx="540244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44325" y="561132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4D84FB-0EA6-4CA9-96EA-D2A5A283F394}" type="datetimeFigureOut">
              <a:rPr lang="en-US" smtClean="0"/>
              <a:t>2/12/2026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4855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799" y="2941864"/>
            <a:ext cx="5678108" cy="4258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232329"/>
            <a:ext cx="2293603" cy="5570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2" y="505595"/>
            <a:ext cx="7699333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/>
              <a:t>Questions?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3207" y="6459469"/>
            <a:ext cx="543044" cy="2735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879" y="6450043"/>
            <a:ext cx="2172748" cy="273531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008916" y="1725953"/>
            <a:ext cx="6174619" cy="3821639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8142515" y="849093"/>
            <a:ext cx="3864428" cy="27758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="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4831268" y="632829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4D84FB-0EA6-4CA9-96EA-D2A5A283F39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8142515" y="156701"/>
            <a:ext cx="3864428" cy="63200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51" y="1726358"/>
            <a:ext cx="5464323" cy="3861333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5794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84FB-0EA6-4CA9-96EA-D2A5A283F39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AB8E1D-EC85-4881-8F16-616939AB3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94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DA238-CFE3-4917-37EB-74CFF01229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ADAEAB-499D-EFA3-45A5-20FB208158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1BDF6-0960-9E98-1C0B-492B30ABD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D84FB-0EA6-4CA9-96EA-D2A5A283F39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D0467-98EC-04DF-534D-CB8C0220D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D66C8-D9CE-222E-D46D-16CE3A36E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AB8E1D-EC85-4881-8F16-616939AB3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074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sz="1000"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AB8E1D-EC85-4881-8F16-616939AB3A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59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AB8E1D-EC85-4881-8F16-616939AB3A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248401" y="966055"/>
            <a:ext cx="5449329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755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AB8E1D-EC85-4881-8F16-616939AB3A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5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925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AB8E1D-EC85-4881-8F16-616939AB3A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83117"/>
            <a:ext cx="5531708" cy="5364633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1142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AB8E1D-EC85-4881-8F16-616939AB3A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24840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624840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3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022" y="966055"/>
            <a:ext cx="5531708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AB8E1D-EC85-4881-8F16-616939AB3A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11891" y="3595166"/>
            <a:ext cx="5448300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4667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3439834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AB8E1D-EC85-4881-8F16-616939AB3A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3439833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983116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33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1" y="939513"/>
            <a:ext cx="5531708" cy="2907915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1893" y="6467336"/>
            <a:ext cx="5223851" cy="311322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AB8E1D-EC85-4881-8F16-616939AB3A6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267" y="6407801"/>
            <a:ext cx="1772067" cy="430392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411891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6164993" y="939512"/>
            <a:ext cx="5531708" cy="2907916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6164993" y="3966757"/>
            <a:ext cx="5531708" cy="2381250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361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04D84FB-0EA6-4CA9-96EA-D2A5A283F394}" type="datetimeFigureOut">
              <a:rPr lang="en-US" smtClean="0"/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EAB8E1D-EC85-4881-8F16-616939AB3A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441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0978D8-2477-D0A2-97D1-C00B21A9394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LUMI Dipole Design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718C30-E317-276E-27FF-7B6B4DF573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Arial"/>
                <a:cs typeface="Arial"/>
              </a:rPr>
              <a:t>Ian Gildea &amp; Sandesh Gopinath</a:t>
            </a:r>
          </a:p>
          <a:p>
            <a:r>
              <a:rPr lang="en-US" dirty="0"/>
              <a:t>Jefferson Lab - Magnet Group</a:t>
            </a:r>
          </a:p>
          <a:p>
            <a:r>
              <a:rPr lang="en-US" dirty="0">
                <a:latin typeface="Arial"/>
                <a:cs typeface="Arial"/>
              </a:rPr>
              <a:t>2/12/2026</a:t>
            </a:r>
          </a:p>
        </p:txBody>
      </p:sp>
    </p:spTree>
    <p:extLst>
      <p:ext uri="{BB962C8B-B14F-4D97-AF65-F5344CB8AC3E}">
        <p14:creationId xmlns:p14="http://schemas.microsoft.com/office/powerpoint/2010/main" val="11323797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FAB9DE-1111-C1F3-0760-8B37D93E5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A5AFF9A-1792-A822-1F49-7BD5CB25DF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Preliminary design of Hi-Lumi dipole magnet</a:t>
            </a:r>
          </a:p>
          <a:p>
            <a:r>
              <a:rPr lang="en-US" dirty="0"/>
              <a:t>Known Requirements:</a:t>
            </a:r>
          </a:p>
          <a:p>
            <a:pPr lvl="1"/>
            <a:r>
              <a:rPr lang="en-US" dirty="0"/>
              <a:t>Variable field of up to 1Tm</a:t>
            </a:r>
          </a:p>
          <a:p>
            <a:pPr lvl="1"/>
            <a:r>
              <a:rPr lang="en-US" dirty="0"/>
              <a:t>Length of 1.2m</a:t>
            </a:r>
          </a:p>
          <a:p>
            <a:pPr lvl="1"/>
            <a:r>
              <a:rPr lang="en-US" dirty="0"/>
              <a:t>&lt; 4 Gauss at electron line</a:t>
            </a:r>
          </a:p>
          <a:p>
            <a:r>
              <a:rPr lang="en-US" dirty="0"/>
              <a:t>Assumptions:</a:t>
            </a:r>
          </a:p>
          <a:p>
            <a:pPr lvl="1"/>
            <a:r>
              <a:rPr lang="en-US" dirty="0"/>
              <a:t>Two identical dipole magnets with one power supply (150 KW max)</a:t>
            </a:r>
          </a:p>
          <a:p>
            <a:pPr lvl="1"/>
            <a:r>
              <a:rPr lang="en-US" dirty="0"/>
              <a:t>No field quality requirement</a:t>
            </a:r>
          </a:p>
          <a:p>
            <a:pPr lvl="1"/>
            <a:r>
              <a:rPr lang="en-US" dirty="0"/>
              <a:t>No radiation dose effects considered</a:t>
            </a:r>
          </a:p>
          <a:p>
            <a:pPr lvl="1"/>
            <a:r>
              <a:rPr lang="en-US" dirty="0"/>
              <a:t>Maximum Voltage = 100 V per magnet, Maximum Current Density = 10 A/mm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Constant current magnet – no ramping rate requirement</a:t>
            </a:r>
          </a:p>
          <a:p>
            <a:pPr lvl="1"/>
            <a:r>
              <a:rPr lang="en-US" dirty="0"/>
              <a:t>LCW available pressure drop ~0.6 MPa</a:t>
            </a:r>
          </a:p>
        </p:txBody>
      </p:sp>
    </p:spTree>
    <p:extLst>
      <p:ext uri="{BB962C8B-B14F-4D97-AF65-F5344CB8AC3E}">
        <p14:creationId xmlns:p14="http://schemas.microsoft.com/office/powerpoint/2010/main" val="3923482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72102-D340-C4A9-B03D-7A09044B7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 (As of 2/9/2026):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6C02B17-C3EF-6807-0DEA-0E2934F94AA8}"/>
              </a:ext>
            </a:extLst>
          </p:cNvPr>
          <p:cNvSpPr txBox="1">
            <a:spLocks/>
          </p:cNvSpPr>
          <p:nvPr/>
        </p:nvSpPr>
        <p:spPr>
          <a:xfrm>
            <a:off x="411891" y="1027015"/>
            <a:ext cx="11285837" cy="5381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60% Design of magnets, performance requirements / specifications / interfaces (if any) </a:t>
            </a:r>
            <a:r>
              <a:rPr lang="en-US" u="sng" dirty="0">
                <a:solidFill>
                  <a:srgbClr val="0070C0"/>
                </a:solidFill>
              </a:rPr>
              <a:t>~30% complete </a:t>
            </a:r>
          </a:p>
          <a:p>
            <a:r>
              <a:rPr lang="en-US" dirty="0"/>
              <a:t>Vendor or production sites (if </a:t>
            </a:r>
            <a:r>
              <a:rPr lang="en-US" dirty="0" err="1"/>
              <a:t>JLab</a:t>
            </a:r>
            <a:r>
              <a:rPr lang="en-US" dirty="0"/>
              <a:t>) - </a:t>
            </a:r>
            <a:r>
              <a:rPr lang="en-US" u="sng" dirty="0">
                <a:solidFill>
                  <a:srgbClr val="0070C0"/>
                </a:solidFill>
              </a:rPr>
              <a:t>0% complete</a:t>
            </a:r>
          </a:p>
          <a:p>
            <a:r>
              <a:rPr lang="en-US" dirty="0"/>
              <a:t>Cost Estimations (including labor) - </a:t>
            </a:r>
            <a:r>
              <a:rPr lang="en-US" u="sng" dirty="0">
                <a:solidFill>
                  <a:srgbClr val="0070C0"/>
                </a:solidFill>
              </a:rPr>
              <a:t>~20% complete?</a:t>
            </a:r>
          </a:p>
          <a:p>
            <a:r>
              <a:rPr lang="en-US" dirty="0"/>
              <a:t>QA or “accept” tests </a:t>
            </a:r>
            <a:r>
              <a:rPr lang="en-US" u="sng" dirty="0">
                <a:solidFill>
                  <a:srgbClr val="0070C0"/>
                </a:solidFill>
              </a:rPr>
              <a:t>~0% complete</a:t>
            </a:r>
          </a:p>
          <a:p>
            <a:r>
              <a:rPr lang="en-US" dirty="0"/>
              <a:t>Mechanical integration with IR and the Vacuum Chamber (including support/mounting to the floor) – </a:t>
            </a:r>
            <a:r>
              <a:rPr lang="en-US" u="sng" dirty="0">
                <a:solidFill>
                  <a:srgbClr val="0070C0"/>
                </a:solidFill>
              </a:rPr>
              <a:t>0% complete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286A15-44F4-4CDA-DB96-3EBFBAC74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194" y="4020118"/>
            <a:ext cx="4321315" cy="2388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093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283C0B-784F-5338-D215-79CEC745B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Progress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E6E7A-C1E4-7587-7B37-EE51B6AD17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1472345"/>
          </a:xfrm>
        </p:spPr>
        <p:txBody>
          <a:bodyPr>
            <a:normAutofit/>
          </a:bodyPr>
          <a:lstStyle/>
          <a:p>
            <a:r>
              <a:rPr lang="en-US" dirty="0"/>
              <a:t>Initial calculations for power requirement, field quality &amp; cooling per magnet</a:t>
            </a:r>
          </a:p>
          <a:p>
            <a:r>
              <a:rPr lang="en-US" dirty="0"/>
              <a:t>Simulation in Maxwell &amp; OPERA</a:t>
            </a:r>
          </a:p>
          <a:p>
            <a:r>
              <a:rPr lang="en-US" dirty="0"/>
              <a:t>Design refined to reduce complexity of cooling system &amp; optimize pole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8259B9-FA13-D9AC-1FE1-C49526A79A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4985" b="8174"/>
          <a:stretch>
            <a:fillRect/>
          </a:stretch>
        </p:blipFill>
        <p:spPr>
          <a:xfrm>
            <a:off x="396657" y="2886883"/>
            <a:ext cx="3917040" cy="24463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F30020-29B4-50E0-E939-28700D652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541" y="4689219"/>
            <a:ext cx="2186209" cy="14723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B86555-D4A0-873F-C5F5-205C1D026B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2322" y="2676426"/>
            <a:ext cx="2925158" cy="18318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15C7DB-33DF-5992-2096-9A2CB0AEF4D7}"/>
              </a:ext>
            </a:extLst>
          </p:cNvPr>
          <p:cNvSpPr txBox="1"/>
          <p:nvPr/>
        </p:nvSpPr>
        <p:spPr>
          <a:xfrm>
            <a:off x="138355" y="5333235"/>
            <a:ext cx="4433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Dipole magnet with two cooling channels per coil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6EEEF8C-74BC-AB19-9632-D5E7C75DB6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7480" y="2438400"/>
            <a:ext cx="3933491" cy="334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8196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7FF0D-FA2F-EE6C-9B8F-85B161A5A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22218-BEFB-AEED-0281-338898544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Field in the beampipe is approximately 0.82 T (R=7.5 mm)</a:t>
            </a:r>
          </a:p>
          <a:p>
            <a:r>
              <a:rPr lang="en-US" dirty="0"/>
              <a:t>Integrated Field approximately 1.08 T-m</a:t>
            </a:r>
          </a:p>
          <a:p>
            <a:r>
              <a:rPr lang="en-US" dirty="0"/>
              <a:t>Further refinement needed to optimize pole shape &amp; integrated field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AF23B3-3BA8-CC6C-4EC9-2DBF901A5C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8"/>
          <a:stretch>
            <a:fillRect/>
          </a:stretch>
        </p:blipFill>
        <p:spPr>
          <a:xfrm>
            <a:off x="5971067" y="2715757"/>
            <a:ext cx="5927530" cy="341138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3185D97-8446-CA16-ED44-2FE1B03B6F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" r="26878"/>
          <a:stretch>
            <a:fillRect/>
          </a:stretch>
        </p:blipFill>
        <p:spPr>
          <a:xfrm>
            <a:off x="713316" y="2519457"/>
            <a:ext cx="4619538" cy="36076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491944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2FC7C-19A6-C3DD-0271-48C696D91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Fringe Field</a:t>
            </a:r>
          </a:p>
        </p:txBody>
      </p:sp>
      <p:pic>
        <p:nvPicPr>
          <p:cNvPr id="5" name="Content Placeholder 4" descr="Diagram&#10;&#10;AI-generated content may be incorrect.">
            <a:extLst>
              <a:ext uri="{FF2B5EF4-FFF2-40B4-BE49-F238E27FC236}">
                <a16:creationId xmlns:a16="http://schemas.microsoft.com/office/drawing/2014/main" id="{1C0BC5F5-E6EA-3F55-BA3B-E2765ACF6A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152" y="728029"/>
            <a:ext cx="5295320" cy="213467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60B0C5-03CE-7050-1250-E651E456548A}"/>
              </a:ext>
            </a:extLst>
          </p:cNvPr>
          <p:cNvSpPr txBox="1"/>
          <p:nvPr/>
        </p:nvSpPr>
        <p:spPr>
          <a:xfrm>
            <a:off x="0" y="844467"/>
            <a:ext cx="6410325" cy="2805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u="sng" dirty="0">
                <a:latin typeface="Arial" panose="020B0604020202020204" pitchFamily="34" charset="0"/>
                <a:cs typeface="Arial" panose="020B0604020202020204" pitchFamily="34" charset="0"/>
              </a:rPr>
              <a:t>Requirement: &lt; 4 Gauss at Electron Line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Simulation Results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~25 Gauss at CRAB cavity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Maximum ~100 Gauss 1m from beamline (left/right)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Shielding may be required if &lt; 4 Gauss is crucial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AA3823D5-F0D5-21C6-8DC9-81A7675CA9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8430424"/>
              </p:ext>
            </p:extLst>
          </p:nvPr>
        </p:nvGraphicFramePr>
        <p:xfrm>
          <a:off x="411892" y="3999401"/>
          <a:ext cx="4685056" cy="2083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6D7FBD08-2CF4-0BA8-7389-F641B4FCE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56704" y="3697538"/>
            <a:ext cx="5536174" cy="282575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C41ACB-716C-A841-18D4-BA13A47DF527}"/>
              </a:ext>
            </a:extLst>
          </p:cNvPr>
          <p:cNvCxnSpPr>
            <a:cxnSpLocks/>
          </p:cNvCxnSpPr>
          <p:nvPr/>
        </p:nvCxnSpPr>
        <p:spPr>
          <a:xfrm flipV="1">
            <a:off x="7839456" y="3907536"/>
            <a:ext cx="0" cy="1133856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7223F4F-E781-990D-BA6A-D7870B894A7D}"/>
              </a:ext>
            </a:extLst>
          </p:cNvPr>
          <p:cNvSpPr txBox="1"/>
          <p:nvPr/>
        </p:nvSpPr>
        <p:spPr>
          <a:xfrm>
            <a:off x="7839456" y="4179799"/>
            <a:ext cx="975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1"/>
                </a:solidFill>
              </a:rPr>
              <a:t>39” / 1m</a:t>
            </a:r>
          </a:p>
        </p:txBody>
      </p:sp>
    </p:spTree>
    <p:extLst>
      <p:ext uri="{BB962C8B-B14F-4D97-AF65-F5344CB8AC3E}">
        <p14:creationId xmlns:p14="http://schemas.microsoft.com/office/powerpoint/2010/main" val="3428431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53A89-BAA6-6FF7-C583-E8DB01DE1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FB6959-786D-3948-789A-4DDEE2FD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1101904"/>
          </a:xfrm>
        </p:spPr>
        <p:txBody>
          <a:bodyPr>
            <a:normAutofit/>
          </a:bodyPr>
          <a:lstStyle/>
          <a:p>
            <a:r>
              <a:rPr lang="en-US" dirty="0"/>
              <a:t>Materials Cost Outline:</a:t>
            </a:r>
          </a:p>
          <a:p>
            <a:pPr lvl="1"/>
            <a:r>
              <a:rPr lang="en-US" sz="1800" u="sng" dirty="0"/>
              <a:t>Note: </a:t>
            </a:r>
            <a:r>
              <a:rPr lang="en-US" sz="1800" dirty="0"/>
              <a:t>These estimates are not adjusted for inflation and do not include import fees, tariffs or other contingencies.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C3D5451-0EF7-9052-AC55-483D4EBA59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3233908"/>
              </p:ext>
            </p:extLst>
          </p:nvPr>
        </p:nvGraphicFramePr>
        <p:xfrm>
          <a:off x="813764" y="2056485"/>
          <a:ext cx="9499600" cy="2110740"/>
        </p:xfrm>
        <a:graphic>
          <a:graphicData uri="http://schemas.openxmlformats.org/drawingml/2006/table">
            <a:tbl>
              <a:tblPr/>
              <a:tblGrid>
                <a:gridCol w="419100">
                  <a:extLst>
                    <a:ext uri="{9D8B030D-6E8A-4147-A177-3AD203B41FA5}">
                      <a16:colId xmlns:a16="http://schemas.microsoft.com/office/drawing/2014/main" val="4182765248"/>
                    </a:ext>
                  </a:extLst>
                </a:gridCol>
                <a:gridCol w="1816100">
                  <a:extLst>
                    <a:ext uri="{9D8B030D-6E8A-4147-A177-3AD203B41FA5}">
                      <a16:colId xmlns:a16="http://schemas.microsoft.com/office/drawing/2014/main" val="1716248517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994516233"/>
                    </a:ext>
                  </a:extLst>
                </a:gridCol>
                <a:gridCol w="1929597">
                  <a:extLst>
                    <a:ext uri="{9D8B030D-6E8A-4147-A177-3AD203B41FA5}">
                      <a16:colId xmlns:a16="http://schemas.microsoft.com/office/drawing/2014/main" val="893155314"/>
                    </a:ext>
                  </a:extLst>
                </a:gridCol>
                <a:gridCol w="4306103">
                  <a:extLst>
                    <a:ext uri="{9D8B030D-6E8A-4147-A177-3AD203B41FA5}">
                      <a16:colId xmlns:a16="http://schemas.microsoft.com/office/drawing/2014/main" val="167727031"/>
                    </a:ext>
                  </a:extLst>
                </a:gridCol>
              </a:tblGrid>
              <a:tr h="19812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Item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Description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Cost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Source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Comments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55260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Coil Copper conductor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24,066.00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MOLLER tm4 COIL, 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9986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Coil winding block &amp; mold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31,001.00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MOLLER tm4 COIL, 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61388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Coil potting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26,572.00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MOLLER tm4 COIL, 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With CTD 101, with vendor feedback on resin cost in 2025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924067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4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Steel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34,984.00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Engineering Estimate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Estimated based on 0.134" thick laminate cost of 1008-1010 Steel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257324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Steel machining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17,492.00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Engineering estimate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69382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Controls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  10,000.00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Engineering estimate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For 4x flow &amp; temp meter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620870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1x Magnet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$144,115.00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442106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Power supply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$135,000.00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Hall C supply, 2021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pl-PL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150kW - 1000 Amp, 150 Vdc,100 ppm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3283857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2x magnet system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$423,230.90 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>
                        <a:buNone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620" marR="7620" marT="762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8249342"/>
                  </a:ext>
                </a:extLst>
              </a:tr>
            </a:tbl>
          </a:graphicData>
        </a:graphic>
      </p:graphicFrame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31C6A5D-EF74-B9BE-3441-A56D0C4734DC}"/>
              </a:ext>
            </a:extLst>
          </p:cNvPr>
          <p:cNvSpPr txBox="1">
            <a:spLocks/>
          </p:cNvSpPr>
          <p:nvPr/>
        </p:nvSpPr>
        <p:spPr>
          <a:xfrm>
            <a:off x="732741" y="4401134"/>
            <a:ext cx="11285837" cy="11019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20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PingFangSC-Regular" charset="-122"/>
              <a:buChar char="－"/>
              <a:defRPr sz="16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1400" kern="1200" baseline="0">
                <a:solidFill>
                  <a:schemeClr val="tx1"/>
                </a:solidFill>
                <a:latin typeface="Arial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Manufacturing, Labor, Assembly, QA and Installation are currently being costed.</a:t>
            </a:r>
          </a:p>
        </p:txBody>
      </p:sp>
    </p:spTree>
    <p:extLst>
      <p:ext uri="{BB962C8B-B14F-4D97-AF65-F5344CB8AC3E}">
        <p14:creationId xmlns:p14="http://schemas.microsoft.com/office/powerpoint/2010/main" val="1893465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9A39756-776D-FB2D-EBD1-DF5DABFB38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18580" y="3102015"/>
            <a:ext cx="6154840" cy="340295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E88A90-EA0D-C014-6E66-85DAF0BBF78B}"/>
              </a:ext>
            </a:extLst>
          </p:cNvPr>
          <p:cNvSpPr txBox="1"/>
          <p:nvPr/>
        </p:nvSpPr>
        <p:spPr>
          <a:xfrm>
            <a:off x="3404886" y="1620091"/>
            <a:ext cx="53822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94983091"/>
      </p:ext>
    </p:extLst>
  </p:cSld>
  <p:clrMapOvr>
    <a:masterClrMapping/>
  </p:clrMapOvr>
</p:sld>
</file>

<file path=ppt/theme/theme1.xml><?xml version="1.0" encoding="utf-8"?>
<a:theme xmlns:a="http://schemas.openxmlformats.org/drawingml/2006/main" name="jlab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lab_Moller_PptTemplate" id="{CE8F47D1-DF27-49A7-967A-926318FDE9ED}" vid="{6BC39287-3F57-4774-8195-18598AB696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b4d7ee1f-4fb3-4f06-9037-2b5b522042ab}" enabled="0" method="" siteId="{b4d7ee1f-4fb3-4f06-9037-2b5b522042a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Lumi Dipole Specs_91925</Template>
  <TotalTime>3668</TotalTime>
  <Words>488</Words>
  <Application>Microsoft Office PowerPoint</Application>
  <PresentationFormat>Widescreen</PresentationFormat>
  <Paragraphs>97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.PingFangSC-Regular</vt:lpstr>
      <vt:lpstr>Aptos</vt:lpstr>
      <vt:lpstr>Arial</vt:lpstr>
      <vt:lpstr>PingFangSC-Regular</vt:lpstr>
      <vt:lpstr>Times New Roman</vt:lpstr>
      <vt:lpstr>jlab</vt:lpstr>
      <vt:lpstr>LUMI Dipole Design</vt:lpstr>
      <vt:lpstr>Goal</vt:lpstr>
      <vt:lpstr>Next Steps (As of 2/9/2026):</vt:lpstr>
      <vt:lpstr>Current Progress</vt:lpstr>
      <vt:lpstr>FEA Analysis</vt:lpstr>
      <vt:lpstr>Fringe Field</vt:lpstr>
      <vt:lpstr>Costing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Ian Gildea</dc:creator>
  <cp:lastModifiedBy>Ian Gildea</cp:lastModifiedBy>
  <cp:revision>5</cp:revision>
  <cp:lastPrinted>2025-09-19T19:11:50Z</cp:lastPrinted>
  <dcterms:created xsi:type="dcterms:W3CDTF">2025-09-22T13:23:45Z</dcterms:created>
  <dcterms:modified xsi:type="dcterms:W3CDTF">2026-02-12T14:29:14Z</dcterms:modified>
</cp:coreProperties>
</file>