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3.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4.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5.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 id="2147483660" r:id="rId2"/>
    <p:sldMasterId id="2147483667" r:id="rId3"/>
    <p:sldMasterId id="2147483672" r:id="rId4"/>
    <p:sldMasterId id="2147483684" r:id="rId5"/>
    <p:sldMasterId id="2147483696" r:id="rId6"/>
  </p:sldMasterIdLst>
  <p:notesMasterIdLst>
    <p:notesMasterId r:id="rId42"/>
  </p:notesMasterIdLst>
  <p:sldIdLst>
    <p:sldId id="256" r:id="rId7"/>
    <p:sldId id="5840" r:id="rId8"/>
    <p:sldId id="2147375478" r:id="rId9"/>
    <p:sldId id="2147469555" r:id="rId10"/>
    <p:sldId id="2147469562" r:id="rId11"/>
    <p:sldId id="5936" r:id="rId12"/>
    <p:sldId id="2147469549" r:id="rId13"/>
    <p:sldId id="2147469584" r:id="rId14"/>
    <p:sldId id="2147469585" r:id="rId15"/>
    <p:sldId id="2147375505" r:id="rId16"/>
    <p:sldId id="2147375491" r:id="rId17"/>
    <p:sldId id="2147375493" r:id="rId18"/>
    <p:sldId id="2147375506" r:id="rId19"/>
    <p:sldId id="2147375504" r:id="rId20"/>
    <p:sldId id="2147469550" r:id="rId21"/>
    <p:sldId id="2147469551" r:id="rId22"/>
    <p:sldId id="2147469558" r:id="rId23"/>
    <p:sldId id="2147469559" r:id="rId24"/>
    <p:sldId id="2147469560" r:id="rId25"/>
    <p:sldId id="2147469561" r:id="rId26"/>
    <p:sldId id="2147375481" r:id="rId27"/>
    <p:sldId id="2147469563" r:id="rId28"/>
    <p:sldId id="263" r:id="rId29"/>
    <p:sldId id="365" r:id="rId30"/>
    <p:sldId id="2147375462" r:id="rId31"/>
    <p:sldId id="2147375499" r:id="rId32"/>
    <p:sldId id="4770" r:id="rId33"/>
    <p:sldId id="5821" r:id="rId34"/>
    <p:sldId id="5759" r:id="rId35"/>
    <p:sldId id="2147375434" r:id="rId36"/>
    <p:sldId id="2147469582" r:id="rId37"/>
    <p:sldId id="257" r:id="rId38"/>
    <p:sldId id="258" r:id="rId39"/>
    <p:sldId id="259" r:id="rId40"/>
    <p:sldId id="260"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useTimings="0">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418" autoAdjust="0"/>
    <p:restoredTop sz="94632" autoAdjust="0"/>
  </p:normalViewPr>
  <p:slideViewPr>
    <p:cSldViewPr snapToGrid="0">
      <p:cViewPr varScale="1">
        <p:scale>
          <a:sx n="92" d="100"/>
          <a:sy n="92" d="100"/>
        </p:scale>
        <p:origin x="108" y="384"/>
      </p:cViewPr>
      <p:guideLst/>
    </p:cSldViewPr>
  </p:slideViewPr>
  <p:notesTextViewPr>
    <p:cViewPr>
      <p:scale>
        <a:sx n="1" d="1"/>
        <a:sy n="1" d="1"/>
      </p:scale>
      <p:origin x="0" y="0"/>
    </p:cViewPr>
  </p:notesTextViewPr>
  <p:sorterViewPr>
    <p:cViewPr>
      <p:scale>
        <a:sx n="100" d="100"/>
        <a:sy n="100" d="100"/>
      </p:scale>
      <p:origin x="0" y="-188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notesMaster" Target="notesMasters/notesMaster1.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presProps" Target="presProps.xml"/><Relationship Id="rId8" Type="http://schemas.openxmlformats.org/officeDocument/2006/relationships/slide" Target="slides/slide2.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tableStyles" Target="tableStyles.xml"/><Relationship Id="rId20" Type="http://schemas.openxmlformats.org/officeDocument/2006/relationships/slide" Target="slides/slide14.xml"/><Relationship Id="rId41" Type="http://schemas.openxmlformats.org/officeDocument/2006/relationships/slide" Target="slides/slide3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7657B3B-ED67-469A-B307-86F7A39C9689}" type="datetimeFigureOut">
              <a:rPr lang="en-US" smtClean="0"/>
              <a:t>11/20/2025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206A0A4-0EE3-4D82-BAB3-ED3AA258C5FC}" type="slidenum">
              <a:rPr lang="en-US" smtClean="0"/>
              <a:t>‹#›</a:t>
            </a:fld>
            <a:endParaRPr lang="en-US"/>
          </a:p>
        </p:txBody>
      </p:sp>
    </p:spTree>
    <p:extLst>
      <p:ext uri="{BB962C8B-B14F-4D97-AF65-F5344CB8AC3E}">
        <p14:creationId xmlns:p14="http://schemas.microsoft.com/office/powerpoint/2010/main" val="25879340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5839EF-EF2D-A244-8B03-02564FD3872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823048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eg"/><Relationship Id="rId1" Type="http://schemas.openxmlformats.org/officeDocument/2006/relationships/slideMaster" Target="../slideMasters/slideMaster2.xml"/><Relationship Id="rId5" Type="http://schemas.openxmlformats.org/officeDocument/2006/relationships/image" Target="../media/image6.emf"/><Relationship Id="rId4" Type="http://schemas.openxmlformats.org/officeDocument/2006/relationships/image" Target="../media/image5.emf"/></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png"/><Relationship Id="rId1" Type="http://schemas.openxmlformats.org/officeDocument/2006/relationships/slideMaster" Target="../slideMasters/slideMaster3.xml"/><Relationship Id="rId5" Type="http://schemas.openxmlformats.org/officeDocument/2006/relationships/image" Target="../media/image9.png"/><Relationship Id="rId4" Type="http://schemas.openxmlformats.org/officeDocument/2006/relationships/image" Target="../media/image6.emf"/></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alphaModFix amt="30000"/>
            <a:lum/>
          </a:blip>
          <a:srcRect/>
          <a:stretch>
            <a:fillRect t="-10000" b="-10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56B845-9551-8488-0E95-7AF95F72818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0D57D4D-66DD-A196-D0A8-8805CE50581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F40ADDD-5152-73DD-11CC-AFBE08298D13}"/>
              </a:ext>
            </a:extLst>
          </p:cNvPr>
          <p:cNvSpPr>
            <a:spLocks noGrp="1"/>
          </p:cNvSpPr>
          <p:nvPr>
            <p:ph type="dt" sz="half" idx="10"/>
          </p:nvPr>
        </p:nvSpPr>
        <p:spPr/>
        <p:txBody>
          <a:bodyPr/>
          <a:lstStyle/>
          <a:p>
            <a:r>
              <a:rPr lang="en-US"/>
              <a:t>11/20/2025</a:t>
            </a:r>
          </a:p>
        </p:txBody>
      </p:sp>
      <p:sp>
        <p:nvSpPr>
          <p:cNvPr id="5" name="Footer Placeholder 4">
            <a:extLst>
              <a:ext uri="{FF2B5EF4-FFF2-40B4-BE49-F238E27FC236}">
                <a16:creationId xmlns:a16="http://schemas.microsoft.com/office/drawing/2014/main" id="{5959CBD8-7511-A28A-2586-7ABB5F707AC2}"/>
              </a:ext>
            </a:extLst>
          </p:cNvPr>
          <p:cNvSpPr>
            <a:spLocks noGrp="1"/>
          </p:cNvSpPr>
          <p:nvPr>
            <p:ph type="ftr" sz="quarter" idx="11"/>
          </p:nvPr>
        </p:nvSpPr>
        <p:spPr/>
        <p:txBody>
          <a:bodyPr/>
          <a:lstStyle/>
          <a:p>
            <a:r>
              <a:rPr lang="en-US"/>
              <a:t>ePIC General Meeting</a:t>
            </a:r>
          </a:p>
        </p:txBody>
      </p:sp>
      <p:sp>
        <p:nvSpPr>
          <p:cNvPr id="6" name="Slide Number Placeholder 5">
            <a:extLst>
              <a:ext uri="{FF2B5EF4-FFF2-40B4-BE49-F238E27FC236}">
                <a16:creationId xmlns:a16="http://schemas.microsoft.com/office/drawing/2014/main" id="{9B0AD182-9F01-4238-3E61-32F245760C60}"/>
              </a:ext>
            </a:extLst>
          </p:cNvPr>
          <p:cNvSpPr>
            <a:spLocks noGrp="1"/>
          </p:cNvSpPr>
          <p:nvPr>
            <p:ph type="sldNum" sz="quarter" idx="12"/>
          </p:nvPr>
        </p:nvSpPr>
        <p:spPr/>
        <p:txBody>
          <a:bodyPr/>
          <a:lstStyle/>
          <a:p>
            <a:fld id="{588949A8-7CCD-4D90-AA9A-1451BFC6FB3A}" type="slidenum">
              <a:rPr lang="en-US" smtClean="0"/>
              <a:t>‹#›</a:t>
            </a:fld>
            <a:endParaRPr lang="en-US"/>
          </a:p>
        </p:txBody>
      </p:sp>
    </p:spTree>
    <p:extLst>
      <p:ext uri="{BB962C8B-B14F-4D97-AF65-F5344CB8AC3E}">
        <p14:creationId xmlns:p14="http://schemas.microsoft.com/office/powerpoint/2010/main" val="42122288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A8EAA9-FD5C-FB10-5E29-583D9563D97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12E0C21-CAF2-8240-D002-C94BB8AD4AB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D8ADFB-0727-ACB3-0B41-39AEC1F32A2C}"/>
              </a:ext>
            </a:extLst>
          </p:cNvPr>
          <p:cNvSpPr>
            <a:spLocks noGrp="1"/>
          </p:cNvSpPr>
          <p:nvPr>
            <p:ph type="dt" sz="half" idx="10"/>
          </p:nvPr>
        </p:nvSpPr>
        <p:spPr/>
        <p:txBody>
          <a:bodyPr/>
          <a:lstStyle/>
          <a:p>
            <a:r>
              <a:rPr lang="en-US"/>
              <a:t>11/20/2025</a:t>
            </a:r>
          </a:p>
        </p:txBody>
      </p:sp>
      <p:sp>
        <p:nvSpPr>
          <p:cNvPr id="5" name="Footer Placeholder 4">
            <a:extLst>
              <a:ext uri="{FF2B5EF4-FFF2-40B4-BE49-F238E27FC236}">
                <a16:creationId xmlns:a16="http://schemas.microsoft.com/office/drawing/2014/main" id="{A141AE20-ACDE-5B8A-6842-D0FD18AA2E81}"/>
              </a:ext>
            </a:extLst>
          </p:cNvPr>
          <p:cNvSpPr>
            <a:spLocks noGrp="1"/>
          </p:cNvSpPr>
          <p:nvPr>
            <p:ph type="ftr" sz="quarter" idx="11"/>
          </p:nvPr>
        </p:nvSpPr>
        <p:spPr/>
        <p:txBody>
          <a:bodyPr/>
          <a:lstStyle/>
          <a:p>
            <a:r>
              <a:rPr lang="en-US"/>
              <a:t>ePIC General Meeting</a:t>
            </a:r>
          </a:p>
        </p:txBody>
      </p:sp>
      <p:sp>
        <p:nvSpPr>
          <p:cNvPr id="6" name="Slide Number Placeholder 5">
            <a:extLst>
              <a:ext uri="{FF2B5EF4-FFF2-40B4-BE49-F238E27FC236}">
                <a16:creationId xmlns:a16="http://schemas.microsoft.com/office/drawing/2014/main" id="{14C6B906-77A9-191C-0750-487D682D13E5}"/>
              </a:ext>
            </a:extLst>
          </p:cNvPr>
          <p:cNvSpPr>
            <a:spLocks noGrp="1"/>
          </p:cNvSpPr>
          <p:nvPr>
            <p:ph type="sldNum" sz="quarter" idx="12"/>
          </p:nvPr>
        </p:nvSpPr>
        <p:spPr/>
        <p:txBody>
          <a:bodyPr/>
          <a:lstStyle/>
          <a:p>
            <a:fld id="{588949A8-7CCD-4D90-AA9A-1451BFC6FB3A}" type="slidenum">
              <a:rPr lang="en-US" smtClean="0"/>
              <a:t>‹#›</a:t>
            </a:fld>
            <a:endParaRPr lang="en-US"/>
          </a:p>
        </p:txBody>
      </p:sp>
    </p:spTree>
    <p:extLst>
      <p:ext uri="{BB962C8B-B14F-4D97-AF65-F5344CB8AC3E}">
        <p14:creationId xmlns:p14="http://schemas.microsoft.com/office/powerpoint/2010/main" val="39171160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570B496-BCD1-C439-2F1B-3F41C2831FA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7ECC6F7-725F-20A8-3417-6C523576E07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40F375-C9CC-DEF1-A546-790055B0BE66}"/>
              </a:ext>
            </a:extLst>
          </p:cNvPr>
          <p:cNvSpPr>
            <a:spLocks noGrp="1"/>
          </p:cNvSpPr>
          <p:nvPr>
            <p:ph type="dt" sz="half" idx="10"/>
          </p:nvPr>
        </p:nvSpPr>
        <p:spPr/>
        <p:txBody>
          <a:bodyPr/>
          <a:lstStyle/>
          <a:p>
            <a:r>
              <a:rPr lang="en-US"/>
              <a:t>11/20/2025</a:t>
            </a:r>
          </a:p>
        </p:txBody>
      </p:sp>
      <p:sp>
        <p:nvSpPr>
          <p:cNvPr id="5" name="Footer Placeholder 4">
            <a:extLst>
              <a:ext uri="{FF2B5EF4-FFF2-40B4-BE49-F238E27FC236}">
                <a16:creationId xmlns:a16="http://schemas.microsoft.com/office/drawing/2014/main" id="{133C2972-7336-1AFA-EC13-3993874190C5}"/>
              </a:ext>
            </a:extLst>
          </p:cNvPr>
          <p:cNvSpPr>
            <a:spLocks noGrp="1"/>
          </p:cNvSpPr>
          <p:nvPr>
            <p:ph type="ftr" sz="quarter" idx="11"/>
          </p:nvPr>
        </p:nvSpPr>
        <p:spPr/>
        <p:txBody>
          <a:bodyPr/>
          <a:lstStyle/>
          <a:p>
            <a:r>
              <a:rPr lang="en-US"/>
              <a:t>ePIC General Meeting</a:t>
            </a:r>
          </a:p>
        </p:txBody>
      </p:sp>
      <p:sp>
        <p:nvSpPr>
          <p:cNvPr id="6" name="Slide Number Placeholder 5">
            <a:extLst>
              <a:ext uri="{FF2B5EF4-FFF2-40B4-BE49-F238E27FC236}">
                <a16:creationId xmlns:a16="http://schemas.microsoft.com/office/drawing/2014/main" id="{B3788EB3-F852-190D-3BEB-C3CCF3CC042A}"/>
              </a:ext>
            </a:extLst>
          </p:cNvPr>
          <p:cNvSpPr>
            <a:spLocks noGrp="1"/>
          </p:cNvSpPr>
          <p:nvPr>
            <p:ph type="sldNum" sz="quarter" idx="12"/>
          </p:nvPr>
        </p:nvSpPr>
        <p:spPr/>
        <p:txBody>
          <a:bodyPr/>
          <a:lstStyle/>
          <a:p>
            <a:fld id="{588949A8-7CCD-4D90-AA9A-1451BFC6FB3A}" type="slidenum">
              <a:rPr lang="en-US" smtClean="0"/>
              <a:t>‹#›</a:t>
            </a:fld>
            <a:endParaRPr lang="en-US"/>
          </a:p>
        </p:txBody>
      </p:sp>
    </p:spTree>
    <p:extLst>
      <p:ext uri="{BB962C8B-B14F-4D97-AF65-F5344CB8AC3E}">
        <p14:creationId xmlns:p14="http://schemas.microsoft.com/office/powerpoint/2010/main" val="25969782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FD422-CF21-5F4B-9F3C-D943F67A9BE0}"/>
              </a:ext>
            </a:extLst>
          </p:cNvPr>
          <p:cNvSpPr>
            <a:spLocks noGrp="1"/>
          </p:cNvSpPr>
          <p:nvPr>
            <p:ph type="ctrTitle" hasCustomPrompt="1"/>
          </p:nvPr>
        </p:nvSpPr>
        <p:spPr>
          <a:xfrm>
            <a:off x="502921" y="1174478"/>
            <a:ext cx="10962105" cy="1240412"/>
          </a:xfrm>
          <a:prstGeom prst="rect">
            <a:avLst/>
          </a:prstGeom>
        </p:spPr>
        <p:txBody>
          <a:bodyPr anchor="b" anchorCtr="0">
            <a:noAutofit/>
          </a:bodyPr>
          <a:lstStyle>
            <a:lvl1pPr algn="l">
              <a:lnSpc>
                <a:spcPct val="100000"/>
              </a:lnSpc>
              <a:defRPr sz="4400" b="1" i="0">
                <a:solidFill>
                  <a:schemeClr val="bg1"/>
                </a:solidFill>
                <a:latin typeface="+mn-lt"/>
                <a:cs typeface="Arial" panose="020B0604020202020204" pitchFamily="34" charset="0"/>
              </a:defRPr>
            </a:lvl1pPr>
          </a:lstStyle>
          <a:p>
            <a:r>
              <a:rPr lang="en-US"/>
              <a:t>L2Ms Monthly Reporting</a:t>
            </a:r>
          </a:p>
        </p:txBody>
      </p:sp>
      <p:sp>
        <p:nvSpPr>
          <p:cNvPr id="5" name="Text Placeholder 4">
            <a:extLst>
              <a:ext uri="{FF2B5EF4-FFF2-40B4-BE49-F238E27FC236}">
                <a16:creationId xmlns:a16="http://schemas.microsoft.com/office/drawing/2014/main" id="{4B87851E-C1E1-6E46-8D1B-95D6C1888590}"/>
              </a:ext>
            </a:extLst>
          </p:cNvPr>
          <p:cNvSpPr>
            <a:spLocks noGrp="1"/>
          </p:cNvSpPr>
          <p:nvPr>
            <p:ph type="body" sz="quarter" idx="10" hasCustomPrompt="1"/>
          </p:nvPr>
        </p:nvSpPr>
        <p:spPr>
          <a:xfrm>
            <a:off x="502921" y="3288714"/>
            <a:ext cx="10962105" cy="448978"/>
          </a:xfrm>
          <a:prstGeom prst="rect">
            <a:avLst/>
          </a:prstGeom>
        </p:spPr>
        <p:txBody>
          <a:bodyPr>
            <a:noAutofit/>
          </a:bodyPr>
          <a:lstStyle>
            <a:lvl1pPr marL="0" indent="0">
              <a:lnSpc>
                <a:spcPct val="100000"/>
              </a:lnSpc>
              <a:spcBef>
                <a:spcPts val="0"/>
              </a:spcBef>
              <a:buFontTx/>
              <a:buNone/>
              <a:defRPr sz="2800" b="1">
                <a:solidFill>
                  <a:schemeClr val="bg1"/>
                </a:solidFill>
              </a:defRPr>
            </a:lvl1pPr>
            <a:lvl2pPr marL="342900" indent="0">
              <a:buFontTx/>
              <a:buNone/>
              <a:defRPr sz="1500"/>
            </a:lvl2pPr>
            <a:lvl3pPr marL="685800" indent="0">
              <a:buFontTx/>
              <a:buNone/>
              <a:defRPr sz="1500"/>
            </a:lvl3pPr>
            <a:lvl4pPr marL="1028700" indent="0">
              <a:buFontTx/>
              <a:buNone/>
              <a:defRPr sz="1500"/>
            </a:lvl4pPr>
            <a:lvl5pPr marL="1371600" indent="0">
              <a:buFontTx/>
              <a:buNone/>
              <a:defRPr sz="1500"/>
            </a:lvl5pPr>
          </a:lstStyle>
          <a:p>
            <a:pPr lvl="0"/>
            <a:r>
              <a:rPr lang="en-US"/>
              <a:t>Presenter Name</a:t>
            </a:r>
          </a:p>
        </p:txBody>
      </p:sp>
      <p:pic>
        <p:nvPicPr>
          <p:cNvPr id="6" name="Picture 5">
            <a:extLst>
              <a:ext uri="{FF2B5EF4-FFF2-40B4-BE49-F238E27FC236}">
                <a16:creationId xmlns:a16="http://schemas.microsoft.com/office/drawing/2014/main" id="{6D99D03B-F4BD-85C1-5955-B2BB7ACF4A45}"/>
              </a:ext>
            </a:extLst>
          </p:cNvPr>
          <p:cNvPicPr>
            <a:picLocks noChangeAspect="1"/>
          </p:cNvPicPr>
          <p:nvPr userDrawn="1"/>
        </p:nvPicPr>
        <p:blipFill>
          <a:blip r:embed="rId3"/>
          <a:stretch>
            <a:fillRect/>
          </a:stretch>
        </p:blipFill>
        <p:spPr>
          <a:xfrm>
            <a:off x="10026315" y="472833"/>
            <a:ext cx="1632203" cy="457200"/>
          </a:xfrm>
          <a:prstGeom prst="rect">
            <a:avLst/>
          </a:prstGeom>
        </p:spPr>
      </p:pic>
      <p:pic>
        <p:nvPicPr>
          <p:cNvPr id="8" name="Picture 7">
            <a:extLst>
              <a:ext uri="{FF2B5EF4-FFF2-40B4-BE49-F238E27FC236}">
                <a16:creationId xmlns:a16="http://schemas.microsoft.com/office/drawing/2014/main" id="{276D9F0E-4B80-0FD1-A24A-1C1B60A4BB47}"/>
              </a:ext>
            </a:extLst>
          </p:cNvPr>
          <p:cNvPicPr>
            <a:picLocks noChangeAspect="1"/>
          </p:cNvPicPr>
          <p:nvPr userDrawn="1"/>
        </p:nvPicPr>
        <p:blipFill>
          <a:blip r:embed="rId4"/>
          <a:srcRect/>
          <a:stretch/>
        </p:blipFill>
        <p:spPr>
          <a:xfrm>
            <a:off x="7566183" y="472833"/>
            <a:ext cx="1787236" cy="457200"/>
          </a:xfrm>
          <a:prstGeom prst="rect">
            <a:avLst/>
          </a:prstGeom>
        </p:spPr>
      </p:pic>
      <p:pic>
        <p:nvPicPr>
          <p:cNvPr id="10" name="Picture 9">
            <a:extLst>
              <a:ext uri="{FF2B5EF4-FFF2-40B4-BE49-F238E27FC236}">
                <a16:creationId xmlns:a16="http://schemas.microsoft.com/office/drawing/2014/main" id="{70496317-0189-6060-26F4-32FD05088972}"/>
              </a:ext>
            </a:extLst>
          </p:cNvPr>
          <p:cNvPicPr>
            <a:picLocks noChangeAspect="1"/>
          </p:cNvPicPr>
          <p:nvPr userDrawn="1"/>
        </p:nvPicPr>
        <p:blipFill>
          <a:blip r:embed="rId5"/>
          <a:stretch>
            <a:fillRect/>
          </a:stretch>
        </p:blipFill>
        <p:spPr>
          <a:xfrm>
            <a:off x="5067686" y="472833"/>
            <a:ext cx="1825604" cy="457200"/>
          </a:xfrm>
          <a:prstGeom prst="rect">
            <a:avLst/>
          </a:prstGeom>
        </p:spPr>
      </p:pic>
      <p:sp>
        <p:nvSpPr>
          <p:cNvPr id="12" name="Text Placeholder 11">
            <a:extLst>
              <a:ext uri="{FF2B5EF4-FFF2-40B4-BE49-F238E27FC236}">
                <a16:creationId xmlns:a16="http://schemas.microsoft.com/office/drawing/2014/main" id="{2FD74062-0C2E-090F-07DF-75D428DE15D2}"/>
              </a:ext>
            </a:extLst>
          </p:cNvPr>
          <p:cNvSpPr>
            <a:spLocks noGrp="1"/>
          </p:cNvSpPr>
          <p:nvPr>
            <p:ph type="body" sz="quarter" idx="12" hasCustomPrompt="1"/>
          </p:nvPr>
        </p:nvSpPr>
        <p:spPr>
          <a:xfrm>
            <a:off x="502921" y="4233687"/>
            <a:ext cx="10962105" cy="379542"/>
          </a:xfrm>
          <a:prstGeom prst="rect">
            <a:avLst/>
          </a:prstGeom>
        </p:spPr>
        <p:txBody>
          <a:bodyPr>
            <a:noAutofit/>
          </a:bodyPr>
          <a:lstStyle>
            <a:lvl1pPr marL="0" indent="0">
              <a:buFontTx/>
              <a:buNone/>
              <a:defRPr sz="2000">
                <a:solidFill>
                  <a:schemeClr val="bg1"/>
                </a:solidFill>
              </a:defRPr>
            </a:lvl1pPr>
            <a:lvl2pPr>
              <a:defRPr sz="1500">
                <a:solidFill>
                  <a:schemeClr val="bg1"/>
                </a:solidFill>
              </a:defRPr>
            </a:lvl2pPr>
            <a:lvl3pPr>
              <a:defRPr sz="1500">
                <a:solidFill>
                  <a:schemeClr val="bg1"/>
                </a:solidFill>
              </a:defRPr>
            </a:lvl3pPr>
            <a:lvl4pPr>
              <a:defRPr sz="1500">
                <a:solidFill>
                  <a:schemeClr val="bg1"/>
                </a:solidFill>
              </a:defRPr>
            </a:lvl4pPr>
            <a:lvl5pPr>
              <a:defRPr sz="1500">
                <a:solidFill>
                  <a:schemeClr val="bg1"/>
                </a:solidFill>
              </a:defRPr>
            </a:lvl5pPr>
          </a:lstStyle>
          <a:p>
            <a:pPr lvl="0"/>
            <a:r>
              <a:rPr lang="en-US"/>
              <a:t>Date</a:t>
            </a:r>
          </a:p>
        </p:txBody>
      </p:sp>
      <p:sp>
        <p:nvSpPr>
          <p:cNvPr id="14" name="Text Placeholder 13">
            <a:extLst>
              <a:ext uri="{FF2B5EF4-FFF2-40B4-BE49-F238E27FC236}">
                <a16:creationId xmlns:a16="http://schemas.microsoft.com/office/drawing/2014/main" id="{1DFAD954-7DFC-3150-35B3-444AB26BD583}"/>
              </a:ext>
            </a:extLst>
          </p:cNvPr>
          <p:cNvSpPr>
            <a:spLocks noGrp="1"/>
          </p:cNvSpPr>
          <p:nvPr>
            <p:ph type="body" sz="quarter" idx="13" hasCustomPrompt="1"/>
          </p:nvPr>
        </p:nvSpPr>
        <p:spPr>
          <a:xfrm>
            <a:off x="502921" y="3738425"/>
            <a:ext cx="10962105" cy="477838"/>
          </a:xfrm>
          <a:prstGeom prst="rect">
            <a:avLst/>
          </a:prstGeom>
        </p:spPr>
        <p:txBody>
          <a:bodyPr>
            <a:noAutofit/>
          </a:bodyPr>
          <a:lstStyle>
            <a:lvl1pPr marL="0" indent="0">
              <a:buFontTx/>
              <a:buNone/>
              <a:defRPr sz="28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Subtitle (If Needed)</a:t>
            </a:r>
          </a:p>
        </p:txBody>
      </p:sp>
    </p:spTree>
    <p:extLst>
      <p:ext uri="{BB962C8B-B14F-4D97-AF65-F5344CB8AC3E}">
        <p14:creationId xmlns:p14="http://schemas.microsoft.com/office/powerpoint/2010/main" val="875810383"/>
      </p:ext>
    </p:extLst>
  </p:cSld>
  <p:clrMapOvr>
    <a:masterClrMapping/>
  </p:clrMapOvr>
  <p:extLst>
    <p:ext uri="{DCECCB84-F9BA-43D5-87BE-67443E8EF086}">
      <p15:sldGuideLst xmlns:p15="http://schemas.microsoft.com/office/powerpoint/2012/main">
        <p15:guide id="7" orient="horz" pos="2160">
          <p15:clr>
            <a:srgbClr val="FBAE40"/>
          </p15:clr>
        </p15:guide>
        <p15:guide id="8" pos="5120">
          <p15:clr>
            <a:srgbClr val="FBAE40"/>
          </p15:clr>
        </p15:guide>
        <p15:guide id="9" orient="horz" pos="3888">
          <p15:clr>
            <a:srgbClr val="FBAE40"/>
          </p15:clr>
        </p15:guide>
        <p15:guide id="10" pos="480">
          <p15:clr>
            <a:srgbClr val="FBAE40"/>
          </p15:clr>
        </p15:guide>
        <p15:guide id="11" pos="9760">
          <p15:clr>
            <a:srgbClr val="FBAE40"/>
          </p15:clr>
        </p15:guide>
        <p15:guide id="12" orient="horz" pos="3984">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bout M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56E40-B484-1283-A234-15FBD885539D}"/>
              </a:ext>
            </a:extLst>
          </p:cNvPr>
          <p:cNvSpPr>
            <a:spLocks noGrp="1"/>
          </p:cNvSpPr>
          <p:nvPr>
            <p:ph type="title" hasCustomPrompt="1"/>
          </p:nvPr>
        </p:nvSpPr>
        <p:spPr/>
        <p:txBody>
          <a:bodyPr>
            <a:normAutofit/>
          </a:bodyPr>
          <a:lstStyle>
            <a:lvl1pPr>
              <a:defRPr sz="3600"/>
            </a:lvl1pPr>
          </a:lstStyle>
          <a:p>
            <a:r>
              <a:rPr lang="en-US"/>
              <a:t>Outline</a:t>
            </a:r>
          </a:p>
        </p:txBody>
      </p:sp>
      <p:sp>
        <p:nvSpPr>
          <p:cNvPr id="5" name="Text Placeholder 4">
            <a:extLst>
              <a:ext uri="{FF2B5EF4-FFF2-40B4-BE49-F238E27FC236}">
                <a16:creationId xmlns:a16="http://schemas.microsoft.com/office/drawing/2014/main" id="{C27E89AC-E876-D4E3-122F-C3259C467096}"/>
              </a:ext>
            </a:extLst>
          </p:cNvPr>
          <p:cNvSpPr>
            <a:spLocks noGrp="1"/>
          </p:cNvSpPr>
          <p:nvPr>
            <p:ph type="body" sz="quarter" idx="10" hasCustomPrompt="1"/>
          </p:nvPr>
        </p:nvSpPr>
        <p:spPr>
          <a:xfrm>
            <a:off x="461963" y="930274"/>
            <a:ext cx="11521440" cy="5212080"/>
          </a:xfrm>
        </p:spPr>
        <p:txBody>
          <a:bodyPr/>
          <a:lstStyle>
            <a:lvl1pPr>
              <a:defRPr sz="1500"/>
            </a:lvl1pPr>
            <a:lvl2pPr>
              <a:defRPr sz="1200"/>
            </a:lvl2pPr>
            <a:lvl3pPr>
              <a:defRPr sz="1200"/>
            </a:lvl3pPr>
            <a:lvl4pPr>
              <a:defRPr sz="1200"/>
            </a:lvl4pPr>
            <a:lvl5pPr>
              <a:defRPr sz="1200"/>
            </a:lvl5pPr>
          </a:lstStyle>
          <a:p>
            <a:pPr lvl="0"/>
            <a:r>
              <a:rPr lang="en-US"/>
              <a:t>Level 1 – Arial 20</a:t>
            </a:r>
          </a:p>
          <a:p>
            <a:pPr lvl="1"/>
            <a:r>
              <a:rPr lang="en-US"/>
              <a:t>Level 2 – Arial 16</a:t>
            </a:r>
          </a:p>
          <a:p>
            <a:pPr lvl="2"/>
            <a:r>
              <a:rPr lang="en-US"/>
              <a:t>Level 3 – Arial 16</a:t>
            </a:r>
          </a:p>
          <a:p>
            <a:pPr lvl="3"/>
            <a:r>
              <a:rPr lang="en-US"/>
              <a:t>Level 4 – Arial 16</a:t>
            </a:r>
          </a:p>
          <a:p>
            <a:pPr lvl="4"/>
            <a:r>
              <a:rPr lang="en-US"/>
              <a:t>Level 5 – Arial 16</a:t>
            </a:r>
          </a:p>
        </p:txBody>
      </p:sp>
    </p:spTree>
    <p:extLst>
      <p:ext uri="{BB962C8B-B14F-4D97-AF65-F5344CB8AC3E}">
        <p14:creationId xmlns:p14="http://schemas.microsoft.com/office/powerpoint/2010/main" val="39226105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1 - Bullet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56E40-B484-1283-A234-15FBD885539D}"/>
              </a:ext>
            </a:extLst>
          </p:cNvPr>
          <p:cNvSpPr>
            <a:spLocks noGrp="1"/>
          </p:cNvSpPr>
          <p:nvPr>
            <p:ph type="title" hasCustomPrompt="1"/>
          </p:nvPr>
        </p:nvSpPr>
        <p:spPr/>
        <p:txBody>
          <a:bodyPr/>
          <a:lstStyle>
            <a:lvl1pPr>
              <a:defRPr/>
            </a:lvl1pPr>
          </a:lstStyle>
          <a:p>
            <a:r>
              <a:rPr lang="en-US"/>
              <a:t>Slide Title [Layout: Content 1 – Bulleted]</a:t>
            </a:r>
          </a:p>
        </p:txBody>
      </p:sp>
      <p:sp>
        <p:nvSpPr>
          <p:cNvPr id="5" name="Text Placeholder 4">
            <a:extLst>
              <a:ext uri="{FF2B5EF4-FFF2-40B4-BE49-F238E27FC236}">
                <a16:creationId xmlns:a16="http://schemas.microsoft.com/office/drawing/2014/main" id="{C27E89AC-E876-D4E3-122F-C3259C467096}"/>
              </a:ext>
            </a:extLst>
          </p:cNvPr>
          <p:cNvSpPr>
            <a:spLocks noGrp="1"/>
          </p:cNvSpPr>
          <p:nvPr>
            <p:ph type="body" sz="quarter" idx="10" hasCustomPrompt="1"/>
          </p:nvPr>
        </p:nvSpPr>
        <p:spPr>
          <a:xfrm>
            <a:off x="461963" y="930274"/>
            <a:ext cx="11521440" cy="5212080"/>
          </a:xfrm>
        </p:spPr>
        <p:txBody>
          <a:bodyPr/>
          <a:lstStyle>
            <a:lvl1pPr>
              <a:defRPr/>
            </a:lvl1pPr>
            <a:lvl2pPr marL="386954" indent="-171450">
              <a:defRPr/>
            </a:lvl2pPr>
            <a:lvl3pPr marL="558404" indent="-127397">
              <a:defRPr/>
            </a:lvl3pPr>
            <a:lvl4pPr marL="729854" indent="-127397">
              <a:defRPr/>
            </a:lvl4pPr>
            <a:lvl5pPr marL="901304" indent="-127397">
              <a:defRPr/>
            </a:lvl5pPr>
          </a:lstStyle>
          <a:p>
            <a:pPr lvl="0"/>
            <a:r>
              <a:rPr lang="en-US"/>
              <a:t>Level 1 – Arial 24</a:t>
            </a:r>
          </a:p>
          <a:p>
            <a:pPr lvl="1"/>
            <a:r>
              <a:rPr lang="en-US"/>
              <a:t>Level 2 – Arial 20</a:t>
            </a:r>
          </a:p>
          <a:p>
            <a:pPr lvl="2"/>
            <a:r>
              <a:rPr lang="en-US"/>
              <a:t>Level 3 – Arial 18</a:t>
            </a:r>
          </a:p>
          <a:p>
            <a:pPr lvl="3"/>
            <a:r>
              <a:rPr lang="en-US"/>
              <a:t>Level 4 – Arial 16</a:t>
            </a:r>
          </a:p>
          <a:p>
            <a:pPr lvl="4"/>
            <a:r>
              <a:rPr lang="en-US"/>
              <a:t>Level 5 – Arial 16</a:t>
            </a:r>
          </a:p>
        </p:txBody>
      </p:sp>
    </p:spTree>
    <p:extLst>
      <p:ext uri="{BB962C8B-B14F-4D97-AF65-F5344CB8AC3E}">
        <p14:creationId xmlns:p14="http://schemas.microsoft.com/office/powerpoint/2010/main" val="20590506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8D91B-7801-B3EC-7CA4-44C5BF1D9486}"/>
              </a:ext>
            </a:extLst>
          </p:cNvPr>
          <p:cNvSpPr>
            <a:spLocks noGrp="1"/>
          </p:cNvSpPr>
          <p:nvPr>
            <p:ph type="title" hasCustomPrompt="1"/>
          </p:nvPr>
        </p:nvSpPr>
        <p:spPr>
          <a:xfrm>
            <a:off x="461963" y="0"/>
            <a:ext cx="11499235" cy="523415"/>
          </a:xfrm>
        </p:spPr>
        <p:txBody>
          <a:bodyPr/>
          <a:lstStyle>
            <a:lvl1pPr>
              <a:defRPr/>
            </a:lvl1pPr>
          </a:lstStyle>
          <a:p>
            <a:r>
              <a:rPr lang="en-US"/>
              <a:t>Title Only</a:t>
            </a:r>
          </a:p>
        </p:txBody>
      </p:sp>
    </p:spTree>
    <p:extLst>
      <p:ext uri="{BB962C8B-B14F-4D97-AF65-F5344CB8AC3E}">
        <p14:creationId xmlns:p14="http://schemas.microsoft.com/office/powerpoint/2010/main" val="29198041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00421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ection Separator">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27E89AC-E876-D4E3-122F-C3259C467096}"/>
              </a:ext>
            </a:extLst>
          </p:cNvPr>
          <p:cNvSpPr>
            <a:spLocks noGrp="1"/>
          </p:cNvSpPr>
          <p:nvPr>
            <p:ph type="body" sz="quarter" idx="10" hasCustomPrompt="1"/>
          </p:nvPr>
        </p:nvSpPr>
        <p:spPr>
          <a:xfrm>
            <a:off x="461963" y="930274"/>
            <a:ext cx="11521440" cy="5212080"/>
          </a:xfrm>
        </p:spPr>
        <p:txBody>
          <a:bodyPr anchor="ctr">
            <a:normAutofit/>
          </a:bodyPr>
          <a:lstStyle>
            <a:lvl1pPr marL="0" indent="0" algn="ctr">
              <a:buFontTx/>
              <a:buNone/>
              <a:defRPr sz="2700"/>
            </a:lvl1pPr>
            <a:lvl2pPr>
              <a:defRPr/>
            </a:lvl2pPr>
            <a:lvl3pPr>
              <a:defRPr/>
            </a:lvl3pPr>
            <a:lvl4pPr>
              <a:defRPr/>
            </a:lvl4pPr>
            <a:lvl5pPr>
              <a:defRPr/>
            </a:lvl5pPr>
          </a:lstStyle>
          <a:p>
            <a:pPr lvl="0"/>
            <a:r>
              <a:rPr lang="en-US"/>
              <a:t>Section Separator – Title Line 1</a:t>
            </a:r>
          </a:p>
          <a:p>
            <a:pPr lvl="0"/>
            <a:r>
              <a:rPr lang="en-US"/>
              <a:t>Section Separator – Title Line 2</a:t>
            </a:r>
          </a:p>
          <a:p>
            <a:pPr lvl="0"/>
            <a:r>
              <a:rPr lang="en-US"/>
              <a:t>Section Separator – Title Line 3</a:t>
            </a:r>
          </a:p>
        </p:txBody>
      </p:sp>
    </p:spTree>
    <p:extLst>
      <p:ext uri="{BB962C8B-B14F-4D97-AF65-F5344CB8AC3E}">
        <p14:creationId xmlns:p14="http://schemas.microsoft.com/office/powerpoint/2010/main" val="27708707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FD422-CF21-5F4B-9F3C-D943F67A9BE0}"/>
              </a:ext>
            </a:extLst>
          </p:cNvPr>
          <p:cNvSpPr>
            <a:spLocks noGrp="1"/>
          </p:cNvSpPr>
          <p:nvPr>
            <p:ph type="ctrTitle" hasCustomPrompt="1"/>
          </p:nvPr>
        </p:nvSpPr>
        <p:spPr>
          <a:xfrm>
            <a:off x="813175" y="1481540"/>
            <a:ext cx="10334625" cy="1947460"/>
          </a:xfrm>
        </p:spPr>
        <p:txBody>
          <a:bodyPr anchor="t" anchorCtr="0"/>
          <a:lstStyle>
            <a:lvl1pPr algn="l">
              <a:defRPr sz="6000" b="1" i="0">
                <a:solidFill>
                  <a:schemeClr val="bg1"/>
                </a:solidFill>
                <a:latin typeface="+mn-lt"/>
                <a:cs typeface="Arial" panose="020B06040202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B4A5F0DF-C789-3B48-88B2-EEF178B1680D}"/>
              </a:ext>
            </a:extLst>
          </p:cNvPr>
          <p:cNvSpPr>
            <a:spLocks noGrp="1"/>
          </p:cNvSpPr>
          <p:nvPr>
            <p:ph type="subTitle" idx="1"/>
          </p:nvPr>
        </p:nvSpPr>
        <p:spPr>
          <a:xfrm>
            <a:off x="813175" y="4712963"/>
            <a:ext cx="10334625" cy="746185"/>
          </a:xfrm>
        </p:spPr>
        <p:txBody>
          <a:bodyPr>
            <a:normAutofit/>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Text Placeholder 4">
            <a:extLst>
              <a:ext uri="{FF2B5EF4-FFF2-40B4-BE49-F238E27FC236}">
                <a16:creationId xmlns:a16="http://schemas.microsoft.com/office/drawing/2014/main" id="{4B87851E-C1E1-6E46-8D1B-95D6C1888590}"/>
              </a:ext>
            </a:extLst>
          </p:cNvPr>
          <p:cNvSpPr>
            <a:spLocks noGrp="1"/>
          </p:cNvSpPr>
          <p:nvPr>
            <p:ph type="body" sz="quarter" idx="10"/>
          </p:nvPr>
        </p:nvSpPr>
        <p:spPr>
          <a:xfrm>
            <a:off x="813175" y="3441178"/>
            <a:ext cx="10334625" cy="1259607"/>
          </a:xfrm>
        </p:spPr>
        <p:txBody>
          <a:bodyPr>
            <a:noAutofit/>
          </a:bodyPr>
          <a:lstStyle>
            <a:lvl1pPr marL="0" indent="0">
              <a:buFontTx/>
              <a:buNone/>
              <a:defRPr sz="2400">
                <a:solidFill>
                  <a:schemeClr val="bg1"/>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a:t>Edit Master text styles</a:t>
            </a:r>
          </a:p>
        </p:txBody>
      </p:sp>
      <p:pic>
        <p:nvPicPr>
          <p:cNvPr id="8" name="Picture 7">
            <a:extLst>
              <a:ext uri="{FF2B5EF4-FFF2-40B4-BE49-F238E27FC236}">
                <a16:creationId xmlns:a16="http://schemas.microsoft.com/office/drawing/2014/main" id="{276D9F0E-4B80-0FD1-A24A-1C1B60A4BB47}"/>
              </a:ext>
            </a:extLst>
          </p:cNvPr>
          <p:cNvPicPr>
            <a:picLocks noChangeAspect="1"/>
          </p:cNvPicPr>
          <p:nvPr userDrawn="1"/>
        </p:nvPicPr>
        <p:blipFill>
          <a:blip r:embed="rId3"/>
          <a:srcRect/>
          <a:stretch/>
        </p:blipFill>
        <p:spPr>
          <a:xfrm>
            <a:off x="6983308" y="450531"/>
            <a:ext cx="1787236" cy="457200"/>
          </a:xfrm>
          <a:prstGeom prst="rect">
            <a:avLst/>
          </a:prstGeom>
        </p:spPr>
      </p:pic>
      <p:pic>
        <p:nvPicPr>
          <p:cNvPr id="10" name="Picture 9">
            <a:extLst>
              <a:ext uri="{FF2B5EF4-FFF2-40B4-BE49-F238E27FC236}">
                <a16:creationId xmlns:a16="http://schemas.microsoft.com/office/drawing/2014/main" id="{70496317-0189-6060-26F4-32FD05088972}"/>
              </a:ext>
            </a:extLst>
          </p:cNvPr>
          <p:cNvPicPr>
            <a:picLocks noChangeAspect="1"/>
          </p:cNvPicPr>
          <p:nvPr userDrawn="1"/>
        </p:nvPicPr>
        <p:blipFill>
          <a:blip r:embed="rId4"/>
          <a:stretch>
            <a:fillRect/>
          </a:stretch>
        </p:blipFill>
        <p:spPr>
          <a:xfrm>
            <a:off x="4655554" y="457965"/>
            <a:ext cx="1825604" cy="457200"/>
          </a:xfrm>
          <a:prstGeom prst="rect">
            <a:avLst/>
          </a:prstGeom>
        </p:spPr>
      </p:pic>
      <p:pic>
        <p:nvPicPr>
          <p:cNvPr id="7" name="Picture 6" descr="A black background with white text&#10;&#10;Description automatically generated">
            <a:extLst>
              <a:ext uri="{FF2B5EF4-FFF2-40B4-BE49-F238E27FC236}">
                <a16:creationId xmlns:a16="http://schemas.microsoft.com/office/drawing/2014/main" id="{2C982CCA-1B74-BF6E-B229-11EF11E8D20A}"/>
              </a:ext>
            </a:extLst>
          </p:cNvPr>
          <p:cNvPicPr>
            <a:picLocks noChangeAspect="1"/>
          </p:cNvPicPr>
          <p:nvPr userDrawn="1"/>
        </p:nvPicPr>
        <p:blipFill>
          <a:blip r:embed="rId5"/>
          <a:stretch>
            <a:fillRect/>
          </a:stretch>
        </p:blipFill>
        <p:spPr>
          <a:xfrm>
            <a:off x="9294996" y="480267"/>
            <a:ext cx="2309706" cy="408248"/>
          </a:xfrm>
          <a:prstGeom prst="rect">
            <a:avLst/>
          </a:prstGeom>
        </p:spPr>
      </p:pic>
    </p:spTree>
    <p:extLst>
      <p:ext uri="{BB962C8B-B14F-4D97-AF65-F5344CB8AC3E}">
        <p14:creationId xmlns:p14="http://schemas.microsoft.com/office/powerpoint/2010/main" val="526760370"/>
      </p:ext>
    </p:extLst>
  </p:cSld>
  <p:clrMapOvr>
    <a:masterClrMapping/>
  </p:clrMapOvr>
  <p:extLst>
    <p:ext uri="{DCECCB84-F9BA-43D5-87BE-67443E8EF086}">
      <p15:sldGuideLst xmlns:p15="http://schemas.microsoft.com/office/powerpoint/2012/main">
        <p15:guide id="7" orient="horz" pos="2160">
          <p15:clr>
            <a:srgbClr val="FBAE40"/>
          </p15:clr>
        </p15:guide>
        <p15:guide id="8" pos="3840">
          <p15:clr>
            <a:srgbClr val="FBAE40"/>
          </p15:clr>
        </p15:guide>
        <p15:guide id="9" orient="horz" pos="3888">
          <p15:clr>
            <a:srgbClr val="FBAE40"/>
          </p15:clr>
        </p15:guide>
        <p15:guide id="10" pos="360">
          <p15:clr>
            <a:srgbClr val="FBAE40"/>
          </p15:clr>
        </p15:guide>
        <p15:guide id="11" pos="7320">
          <p15:clr>
            <a:srgbClr val="FBAE40"/>
          </p15:clr>
        </p15:guide>
        <p15:guide id="12" orient="horz" pos="3984">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itle Placeholder 1">
            <a:extLst>
              <a:ext uri="{FF2B5EF4-FFF2-40B4-BE49-F238E27FC236}">
                <a16:creationId xmlns:a16="http://schemas.microsoft.com/office/drawing/2014/main" id="{7E7747BA-6145-3552-2339-5F4BF5DF2FDE}"/>
              </a:ext>
            </a:extLst>
          </p:cNvPr>
          <p:cNvSpPr>
            <a:spLocks noGrp="1"/>
          </p:cNvSpPr>
          <p:nvPr>
            <p:ph type="title"/>
          </p:nvPr>
        </p:nvSpPr>
        <p:spPr>
          <a:xfrm>
            <a:off x="462579" y="0"/>
            <a:ext cx="11499925" cy="606175"/>
          </a:xfrm>
          <a:prstGeom prst="rect">
            <a:avLst/>
          </a:prstGeom>
        </p:spPr>
        <p:txBody>
          <a:bodyPr vert="horz" lIns="91440" tIns="45720" rIns="91440" bIns="45720" rtlCol="0" anchor="ctr">
            <a:normAutofit/>
          </a:bodyPr>
          <a:lstStyle/>
          <a:p>
            <a:r>
              <a:rPr lang="en-US" dirty="0"/>
              <a:t>Click to edit Master title style</a:t>
            </a:r>
          </a:p>
        </p:txBody>
      </p:sp>
      <p:sp>
        <p:nvSpPr>
          <p:cNvPr id="9" name="Text Placeholder 2">
            <a:extLst>
              <a:ext uri="{FF2B5EF4-FFF2-40B4-BE49-F238E27FC236}">
                <a16:creationId xmlns:a16="http://schemas.microsoft.com/office/drawing/2014/main" id="{C65258C7-5BE3-51E9-6313-6F03042F389D}"/>
              </a:ext>
            </a:extLst>
          </p:cNvPr>
          <p:cNvSpPr>
            <a:spLocks noGrp="1"/>
          </p:cNvSpPr>
          <p:nvPr>
            <p:ph idx="1"/>
          </p:nvPr>
        </p:nvSpPr>
        <p:spPr>
          <a:xfrm>
            <a:off x="462579" y="975365"/>
            <a:ext cx="11499925" cy="486585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03347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6BE01F-402B-896B-075E-8B52C03B85D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E5BD732-D622-D697-7848-0C60AE57E01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0CEBB6-0851-0996-41E2-CD4C20193D3F}"/>
              </a:ext>
            </a:extLst>
          </p:cNvPr>
          <p:cNvSpPr>
            <a:spLocks noGrp="1"/>
          </p:cNvSpPr>
          <p:nvPr>
            <p:ph type="dt" sz="half" idx="10"/>
          </p:nvPr>
        </p:nvSpPr>
        <p:spPr/>
        <p:txBody>
          <a:bodyPr/>
          <a:lstStyle/>
          <a:p>
            <a:r>
              <a:rPr lang="en-US"/>
              <a:t>11/20/2025</a:t>
            </a:r>
          </a:p>
        </p:txBody>
      </p:sp>
      <p:sp>
        <p:nvSpPr>
          <p:cNvPr id="5" name="Footer Placeholder 4">
            <a:extLst>
              <a:ext uri="{FF2B5EF4-FFF2-40B4-BE49-F238E27FC236}">
                <a16:creationId xmlns:a16="http://schemas.microsoft.com/office/drawing/2014/main" id="{094A2124-1FF5-0D00-9D1D-75F1B6E5EFDA}"/>
              </a:ext>
            </a:extLst>
          </p:cNvPr>
          <p:cNvSpPr>
            <a:spLocks noGrp="1"/>
          </p:cNvSpPr>
          <p:nvPr>
            <p:ph type="ftr" sz="quarter" idx="11"/>
          </p:nvPr>
        </p:nvSpPr>
        <p:spPr/>
        <p:txBody>
          <a:bodyPr/>
          <a:lstStyle/>
          <a:p>
            <a:r>
              <a:rPr lang="en-US"/>
              <a:t>ePIC General Meeting</a:t>
            </a:r>
          </a:p>
        </p:txBody>
      </p:sp>
      <p:sp>
        <p:nvSpPr>
          <p:cNvPr id="6" name="Slide Number Placeholder 5">
            <a:extLst>
              <a:ext uri="{FF2B5EF4-FFF2-40B4-BE49-F238E27FC236}">
                <a16:creationId xmlns:a16="http://schemas.microsoft.com/office/drawing/2014/main" id="{3F0A1524-79FD-873B-B8AB-264A11B39137}"/>
              </a:ext>
            </a:extLst>
          </p:cNvPr>
          <p:cNvSpPr>
            <a:spLocks noGrp="1"/>
          </p:cNvSpPr>
          <p:nvPr>
            <p:ph type="sldNum" sz="quarter" idx="12"/>
          </p:nvPr>
        </p:nvSpPr>
        <p:spPr/>
        <p:txBody>
          <a:bodyPr/>
          <a:lstStyle/>
          <a:p>
            <a:fld id="{588949A8-7CCD-4D90-AA9A-1451BFC6FB3A}" type="slidenum">
              <a:rPr lang="en-US" smtClean="0"/>
              <a:t>‹#›</a:t>
            </a:fld>
            <a:endParaRPr lang="en-US"/>
          </a:p>
        </p:txBody>
      </p:sp>
    </p:spTree>
    <p:extLst>
      <p:ext uri="{BB962C8B-B14F-4D97-AF65-F5344CB8AC3E}">
        <p14:creationId xmlns:p14="http://schemas.microsoft.com/office/powerpoint/2010/main" val="137118966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CD9BCDB3-24E9-1B4D-0A74-4298674A99F5}"/>
              </a:ext>
            </a:extLst>
          </p:cNvPr>
          <p:cNvSpPr>
            <a:spLocks noGrp="1"/>
          </p:cNvSpPr>
          <p:nvPr>
            <p:ph type="sldNum" sz="quarter" idx="4"/>
          </p:nvPr>
        </p:nvSpPr>
        <p:spPr>
          <a:xfrm>
            <a:off x="11527522" y="6316595"/>
            <a:ext cx="432486" cy="365125"/>
          </a:xfrm>
          <a:prstGeom prst="rect">
            <a:avLst/>
          </a:prstGeom>
        </p:spPr>
        <p:txBody>
          <a:bodyPr lIns="0" tIns="0" rIns="0" bIns="0" anchor="ctr"/>
          <a:lstStyle>
            <a:lvl1pPr algn="ctr">
              <a:defRPr sz="1000"/>
            </a:lvl1pPr>
          </a:lstStyle>
          <a:p>
            <a:pPr algn="ctr"/>
            <a:fld id="{933A556B-7C63-244D-9B7C-B0EA8042B330}" type="slidenum">
              <a:rPr lang="en-US" smtClean="0"/>
              <a:pPr algn="ctr"/>
              <a:t>‹#›</a:t>
            </a:fld>
            <a:endParaRPr lang="en-US"/>
          </a:p>
        </p:txBody>
      </p:sp>
      <p:cxnSp>
        <p:nvCxnSpPr>
          <p:cNvPr id="5" name="Straight Connector 4">
            <a:extLst>
              <a:ext uri="{FF2B5EF4-FFF2-40B4-BE49-F238E27FC236}">
                <a16:creationId xmlns:a16="http://schemas.microsoft.com/office/drawing/2014/main" id="{8D45B976-F9BD-96F9-4119-FEAF693C373D}"/>
              </a:ext>
            </a:extLst>
          </p:cNvPr>
          <p:cNvCxnSpPr/>
          <p:nvPr userDrawn="1"/>
        </p:nvCxnSpPr>
        <p:spPr>
          <a:xfrm>
            <a:off x="462579" y="6318410"/>
            <a:ext cx="11499925" cy="0"/>
          </a:xfrm>
          <a:prstGeom prst="line">
            <a:avLst/>
          </a:prstGeom>
        </p:spPr>
        <p:style>
          <a:lnRef idx="1">
            <a:schemeClr val="dk1"/>
          </a:lnRef>
          <a:fillRef idx="0">
            <a:schemeClr val="dk1"/>
          </a:fillRef>
          <a:effectRef idx="0">
            <a:schemeClr val="dk1"/>
          </a:effectRef>
          <a:fontRef idx="minor">
            <a:schemeClr val="tx1"/>
          </a:fontRef>
        </p:style>
      </p:cxnSp>
      <p:sp>
        <p:nvSpPr>
          <p:cNvPr id="6" name="Text Placeholder 2">
            <a:extLst>
              <a:ext uri="{FF2B5EF4-FFF2-40B4-BE49-F238E27FC236}">
                <a16:creationId xmlns:a16="http://schemas.microsoft.com/office/drawing/2014/main" id="{4F6C0E84-380F-366C-4306-E94FF03B03B3}"/>
              </a:ext>
            </a:extLst>
          </p:cNvPr>
          <p:cNvSpPr txBox="1">
            <a:spLocks/>
          </p:cNvSpPr>
          <p:nvPr userDrawn="1"/>
        </p:nvSpPr>
        <p:spPr>
          <a:xfrm>
            <a:off x="358088" y="6580385"/>
            <a:ext cx="5183847" cy="365125"/>
          </a:xfrm>
          <a:prstGeom prst="rect">
            <a:avLst/>
          </a:prstGeom>
        </p:spPr>
        <p:txBody>
          <a:bodyPr>
            <a:noAutofit/>
          </a:bodyPr>
          <a:lstStyle>
            <a:lvl1pPr marL="0" indent="0" algn="ctr" defTabSz="914400" rtl="0" eaLnBrk="1" latinLnBrk="0" hangingPunct="1">
              <a:lnSpc>
                <a:spcPct val="90000"/>
              </a:lnSpc>
              <a:spcBef>
                <a:spcPts val="1000"/>
              </a:spcBef>
              <a:buFont typeface="Arial" panose="020B0604020202020204" pitchFamily="34" charset="0"/>
              <a:buNone/>
              <a:defRPr sz="12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200" baseline="0" dirty="0"/>
              <a:t>6</a:t>
            </a:r>
            <a:r>
              <a:rPr lang="en-US" sz="1200" baseline="30000" dirty="0"/>
              <a:t>th</a:t>
            </a:r>
            <a:r>
              <a:rPr lang="en-US" sz="1200" dirty="0"/>
              <a:t> EIC RRB Meeting, BNL, November, 4</a:t>
            </a:r>
            <a:r>
              <a:rPr lang="en-US" sz="1200" baseline="30000" dirty="0"/>
              <a:t>th</a:t>
            </a:r>
            <a:r>
              <a:rPr lang="en-US" sz="1200" dirty="0"/>
              <a:t> - 6</a:t>
            </a:r>
            <a:r>
              <a:rPr lang="en-US" sz="1200" baseline="30000" dirty="0"/>
              <a:t>th</a:t>
            </a:r>
            <a:r>
              <a:rPr lang="en-US" sz="1200" dirty="0"/>
              <a:t>, 2025</a:t>
            </a:r>
          </a:p>
        </p:txBody>
      </p:sp>
      <p:sp>
        <p:nvSpPr>
          <p:cNvPr id="7" name="Text Placeholder 2">
            <a:extLst>
              <a:ext uri="{FF2B5EF4-FFF2-40B4-BE49-F238E27FC236}">
                <a16:creationId xmlns:a16="http://schemas.microsoft.com/office/drawing/2014/main" id="{145DC5C9-76EE-9B0F-1436-0E7E80908FCC}"/>
              </a:ext>
            </a:extLst>
          </p:cNvPr>
          <p:cNvSpPr txBox="1">
            <a:spLocks/>
          </p:cNvSpPr>
          <p:nvPr userDrawn="1"/>
        </p:nvSpPr>
        <p:spPr>
          <a:xfrm>
            <a:off x="5783626" y="6553200"/>
            <a:ext cx="2648199" cy="365125"/>
          </a:xfrm>
          <a:prstGeom prst="rect">
            <a:avLst/>
          </a:prstGeom>
        </p:spPr>
        <p:txBody>
          <a:bodyPr>
            <a:noAutofit/>
          </a:bodyPr>
          <a:lstStyle>
            <a:lvl1pPr marL="0" indent="0" algn="ctr" defTabSz="914400" rtl="0" eaLnBrk="1" latinLnBrk="0" hangingPunct="1">
              <a:lnSpc>
                <a:spcPct val="90000"/>
              </a:lnSpc>
              <a:spcBef>
                <a:spcPts val="1000"/>
              </a:spcBef>
              <a:buFont typeface="Arial" panose="020B0604020202020204" pitchFamily="34" charset="0"/>
              <a:buNone/>
              <a:defRPr sz="12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E.C. </a:t>
            </a:r>
            <a:r>
              <a:rPr lang="en-US" dirty="0" err="1"/>
              <a:t>Aschenauer</a:t>
            </a:r>
            <a:r>
              <a:rPr lang="en-US" dirty="0"/>
              <a:t> &amp; R. Ent</a:t>
            </a:r>
          </a:p>
        </p:txBody>
      </p:sp>
    </p:spTree>
    <p:extLst>
      <p:ext uri="{BB962C8B-B14F-4D97-AF65-F5344CB8AC3E}">
        <p14:creationId xmlns:p14="http://schemas.microsoft.com/office/powerpoint/2010/main" val="242654218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8D91B-7801-B3EC-7CA4-44C5BF1D9486}"/>
              </a:ext>
            </a:extLst>
          </p:cNvPr>
          <p:cNvSpPr>
            <a:spLocks noGrp="1"/>
          </p:cNvSpPr>
          <p:nvPr>
            <p:ph type="title" hasCustomPrompt="1"/>
          </p:nvPr>
        </p:nvSpPr>
        <p:spPr>
          <a:xfrm>
            <a:off x="461963" y="35169"/>
            <a:ext cx="11499234" cy="480349"/>
          </a:xfrm>
        </p:spPr>
        <p:txBody>
          <a:bodyPr/>
          <a:lstStyle>
            <a:lvl1pPr>
              <a:defRPr/>
            </a:lvl1pPr>
          </a:lstStyle>
          <a:p>
            <a:r>
              <a:rPr lang="en-US"/>
              <a:t>Title Only</a:t>
            </a:r>
          </a:p>
        </p:txBody>
      </p:sp>
    </p:spTree>
    <p:extLst>
      <p:ext uri="{BB962C8B-B14F-4D97-AF65-F5344CB8AC3E}">
        <p14:creationId xmlns:p14="http://schemas.microsoft.com/office/powerpoint/2010/main" val="19888426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alphaModFix amt="30000"/>
            <a:lum/>
          </a:blip>
          <a:srcRect/>
          <a:stretch>
            <a:fillRect t="-10000" b="-10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56B845-9551-8488-0E95-7AF95F72818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0D57D4D-66DD-A196-D0A8-8805CE50581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F40ADDD-5152-73DD-11CC-AFBE08298D13}"/>
              </a:ext>
            </a:extLst>
          </p:cNvPr>
          <p:cNvSpPr>
            <a:spLocks noGrp="1"/>
          </p:cNvSpPr>
          <p:nvPr>
            <p:ph type="dt" sz="half" idx="10"/>
          </p:nvPr>
        </p:nvSpPr>
        <p:spPr/>
        <p:txBody>
          <a:bodyPr/>
          <a:lstStyle/>
          <a:p>
            <a:r>
              <a:rPr lang="en-US"/>
              <a:t>11/20/2025</a:t>
            </a:r>
          </a:p>
        </p:txBody>
      </p:sp>
      <p:sp>
        <p:nvSpPr>
          <p:cNvPr id="5" name="Footer Placeholder 4">
            <a:extLst>
              <a:ext uri="{FF2B5EF4-FFF2-40B4-BE49-F238E27FC236}">
                <a16:creationId xmlns:a16="http://schemas.microsoft.com/office/drawing/2014/main" id="{5959CBD8-7511-A28A-2586-7ABB5F707AC2}"/>
              </a:ext>
            </a:extLst>
          </p:cNvPr>
          <p:cNvSpPr>
            <a:spLocks noGrp="1"/>
          </p:cNvSpPr>
          <p:nvPr>
            <p:ph type="ftr" sz="quarter" idx="11"/>
          </p:nvPr>
        </p:nvSpPr>
        <p:spPr/>
        <p:txBody>
          <a:bodyPr/>
          <a:lstStyle/>
          <a:p>
            <a:r>
              <a:rPr lang="en-US"/>
              <a:t>EB Meeting </a:t>
            </a:r>
          </a:p>
        </p:txBody>
      </p:sp>
      <p:sp>
        <p:nvSpPr>
          <p:cNvPr id="6" name="Slide Number Placeholder 5">
            <a:extLst>
              <a:ext uri="{FF2B5EF4-FFF2-40B4-BE49-F238E27FC236}">
                <a16:creationId xmlns:a16="http://schemas.microsoft.com/office/drawing/2014/main" id="{9B0AD182-9F01-4238-3E61-32F245760C60}"/>
              </a:ext>
            </a:extLst>
          </p:cNvPr>
          <p:cNvSpPr>
            <a:spLocks noGrp="1"/>
          </p:cNvSpPr>
          <p:nvPr>
            <p:ph type="sldNum" sz="quarter" idx="12"/>
          </p:nvPr>
        </p:nvSpPr>
        <p:spPr/>
        <p:txBody>
          <a:bodyPr/>
          <a:lstStyle/>
          <a:p>
            <a:fld id="{588949A8-7CCD-4D90-AA9A-1451BFC6FB3A}" type="slidenum">
              <a:rPr lang="en-US" smtClean="0"/>
              <a:t>‹#›</a:t>
            </a:fld>
            <a:endParaRPr lang="en-US"/>
          </a:p>
        </p:txBody>
      </p:sp>
    </p:spTree>
    <p:extLst>
      <p:ext uri="{BB962C8B-B14F-4D97-AF65-F5344CB8AC3E}">
        <p14:creationId xmlns:p14="http://schemas.microsoft.com/office/powerpoint/2010/main" val="331003832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6BE01F-402B-896B-075E-8B52C03B85D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E5BD732-D622-D697-7848-0C60AE57E01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0CEBB6-0851-0996-41E2-CD4C20193D3F}"/>
              </a:ext>
            </a:extLst>
          </p:cNvPr>
          <p:cNvSpPr>
            <a:spLocks noGrp="1"/>
          </p:cNvSpPr>
          <p:nvPr>
            <p:ph type="dt" sz="half" idx="10"/>
          </p:nvPr>
        </p:nvSpPr>
        <p:spPr/>
        <p:txBody>
          <a:bodyPr/>
          <a:lstStyle/>
          <a:p>
            <a:r>
              <a:rPr lang="en-US"/>
              <a:t>11/20/2025</a:t>
            </a:r>
          </a:p>
        </p:txBody>
      </p:sp>
      <p:sp>
        <p:nvSpPr>
          <p:cNvPr id="5" name="Footer Placeholder 4">
            <a:extLst>
              <a:ext uri="{FF2B5EF4-FFF2-40B4-BE49-F238E27FC236}">
                <a16:creationId xmlns:a16="http://schemas.microsoft.com/office/drawing/2014/main" id="{094A2124-1FF5-0D00-9D1D-75F1B6E5EFDA}"/>
              </a:ext>
            </a:extLst>
          </p:cNvPr>
          <p:cNvSpPr>
            <a:spLocks noGrp="1"/>
          </p:cNvSpPr>
          <p:nvPr>
            <p:ph type="ftr" sz="quarter" idx="11"/>
          </p:nvPr>
        </p:nvSpPr>
        <p:spPr/>
        <p:txBody>
          <a:bodyPr/>
          <a:lstStyle/>
          <a:p>
            <a:r>
              <a:rPr lang="en-US"/>
              <a:t>EB Meeting </a:t>
            </a:r>
          </a:p>
        </p:txBody>
      </p:sp>
      <p:sp>
        <p:nvSpPr>
          <p:cNvPr id="6" name="Slide Number Placeholder 5">
            <a:extLst>
              <a:ext uri="{FF2B5EF4-FFF2-40B4-BE49-F238E27FC236}">
                <a16:creationId xmlns:a16="http://schemas.microsoft.com/office/drawing/2014/main" id="{3F0A1524-79FD-873B-B8AB-264A11B39137}"/>
              </a:ext>
            </a:extLst>
          </p:cNvPr>
          <p:cNvSpPr>
            <a:spLocks noGrp="1"/>
          </p:cNvSpPr>
          <p:nvPr>
            <p:ph type="sldNum" sz="quarter" idx="12"/>
          </p:nvPr>
        </p:nvSpPr>
        <p:spPr/>
        <p:txBody>
          <a:bodyPr/>
          <a:lstStyle/>
          <a:p>
            <a:fld id="{588949A8-7CCD-4D90-AA9A-1451BFC6FB3A}" type="slidenum">
              <a:rPr lang="en-US" smtClean="0"/>
              <a:t>‹#›</a:t>
            </a:fld>
            <a:endParaRPr lang="en-US"/>
          </a:p>
        </p:txBody>
      </p:sp>
    </p:spTree>
    <p:extLst>
      <p:ext uri="{BB962C8B-B14F-4D97-AF65-F5344CB8AC3E}">
        <p14:creationId xmlns:p14="http://schemas.microsoft.com/office/powerpoint/2010/main" val="19226462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6397D3-26E5-3B41-5D7F-5E9416CBCEC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E84A382-22CC-D083-9CD5-3AB354029F3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F3C9DF4-3875-85D0-B28E-94494689C565}"/>
              </a:ext>
            </a:extLst>
          </p:cNvPr>
          <p:cNvSpPr>
            <a:spLocks noGrp="1"/>
          </p:cNvSpPr>
          <p:nvPr>
            <p:ph type="dt" sz="half" idx="10"/>
          </p:nvPr>
        </p:nvSpPr>
        <p:spPr/>
        <p:txBody>
          <a:bodyPr/>
          <a:lstStyle/>
          <a:p>
            <a:r>
              <a:rPr lang="en-US"/>
              <a:t>11/20/2025</a:t>
            </a:r>
          </a:p>
        </p:txBody>
      </p:sp>
      <p:sp>
        <p:nvSpPr>
          <p:cNvPr id="5" name="Footer Placeholder 4">
            <a:extLst>
              <a:ext uri="{FF2B5EF4-FFF2-40B4-BE49-F238E27FC236}">
                <a16:creationId xmlns:a16="http://schemas.microsoft.com/office/drawing/2014/main" id="{BBD3D6A2-64B4-C0E6-A47B-5E668C46346E}"/>
              </a:ext>
            </a:extLst>
          </p:cNvPr>
          <p:cNvSpPr>
            <a:spLocks noGrp="1"/>
          </p:cNvSpPr>
          <p:nvPr>
            <p:ph type="ftr" sz="quarter" idx="11"/>
          </p:nvPr>
        </p:nvSpPr>
        <p:spPr/>
        <p:txBody>
          <a:bodyPr/>
          <a:lstStyle/>
          <a:p>
            <a:r>
              <a:rPr lang="en-US"/>
              <a:t>EB Meeting </a:t>
            </a:r>
          </a:p>
        </p:txBody>
      </p:sp>
      <p:sp>
        <p:nvSpPr>
          <p:cNvPr id="6" name="Slide Number Placeholder 5">
            <a:extLst>
              <a:ext uri="{FF2B5EF4-FFF2-40B4-BE49-F238E27FC236}">
                <a16:creationId xmlns:a16="http://schemas.microsoft.com/office/drawing/2014/main" id="{B14AB46D-86E4-4FA0-0887-108854F98E0E}"/>
              </a:ext>
            </a:extLst>
          </p:cNvPr>
          <p:cNvSpPr>
            <a:spLocks noGrp="1"/>
          </p:cNvSpPr>
          <p:nvPr>
            <p:ph type="sldNum" sz="quarter" idx="12"/>
          </p:nvPr>
        </p:nvSpPr>
        <p:spPr/>
        <p:txBody>
          <a:bodyPr/>
          <a:lstStyle/>
          <a:p>
            <a:fld id="{588949A8-7CCD-4D90-AA9A-1451BFC6FB3A}" type="slidenum">
              <a:rPr lang="en-US" smtClean="0"/>
              <a:t>‹#›</a:t>
            </a:fld>
            <a:endParaRPr lang="en-US"/>
          </a:p>
        </p:txBody>
      </p:sp>
    </p:spTree>
    <p:extLst>
      <p:ext uri="{BB962C8B-B14F-4D97-AF65-F5344CB8AC3E}">
        <p14:creationId xmlns:p14="http://schemas.microsoft.com/office/powerpoint/2010/main" val="119170388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C991E8-7E58-9C8E-1D32-516EC26D88C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182D4AF-133D-18E9-CF22-2098E9C07DB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CF322A9-3784-C2C4-38FB-C81DBCD2949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1B25AEC-0412-98AB-FD28-7EFA77527145}"/>
              </a:ext>
            </a:extLst>
          </p:cNvPr>
          <p:cNvSpPr>
            <a:spLocks noGrp="1"/>
          </p:cNvSpPr>
          <p:nvPr>
            <p:ph type="dt" sz="half" idx="10"/>
          </p:nvPr>
        </p:nvSpPr>
        <p:spPr/>
        <p:txBody>
          <a:bodyPr/>
          <a:lstStyle/>
          <a:p>
            <a:r>
              <a:rPr lang="en-US"/>
              <a:t>11/20/2025</a:t>
            </a:r>
          </a:p>
        </p:txBody>
      </p:sp>
      <p:sp>
        <p:nvSpPr>
          <p:cNvPr id="6" name="Footer Placeholder 5">
            <a:extLst>
              <a:ext uri="{FF2B5EF4-FFF2-40B4-BE49-F238E27FC236}">
                <a16:creationId xmlns:a16="http://schemas.microsoft.com/office/drawing/2014/main" id="{01CD1176-F8FD-2CB4-4AD9-9C103A665B43}"/>
              </a:ext>
            </a:extLst>
          </p:cNvPr>
          <p:cNvSpPr>
            <a:spLocks noGrp="1"/>
          </p:cNvSpPr>
          <p:nvPr>
            <p:ph type="ftr" sz="quarter" idx="11"/>
          </p:nvPr>
        </p:nvSpPr>
        <p:spPr/>
        <p:txBody>
          <a:bodyPr/>
          <a:lstStyle/>
          <a:p>
            <a:r>
              <a:rPr lang="en-US"/>
              <a:t>EB Meeting </a:t>
            </a:r>
          </a:p>
        </p:txBody>
      </p:sp>
      <p:sp>
        <p:nvSpPr>
          <p:cNvPr id="7" name="Slide Number Placeholder 6">
            <a:extLst>
              <a:ext uri="{FF2B5EF4-FFF2-40B4-BE49-F238E27FC236}">
                <a16:creationId xmlns:a16="http://schemas.microsoft.com/office/drawing/2014/main" id="{2FCB3C3D-1318-EFDB-C2F7-549844E5CDD9}"/>
              </a:ext>
            </a:extLst>
          </p:cNvPr>
          <p:cNvSpPr>
            <a:spLocks noGrp="1"/>
          </p:cNvSpPr>
          <p:nvPr>
            <p:ph type="sldNum" sz="quarter" idx="12"/>
          </p:nvPr>
        </p:nvSpPr>
        <p:spPr/>
        <p:txBody>
          <a:bodyPr/>
          <a:lstStyle/>
          <a:p>
            <a:fld id="{588949A8-7CCD-4D90-AA9A-1451BFC6FB3A}" type="slidenum">
              <a:rPr lang="en-US" smtClean="0"/>
              <a:t>‹#›</a:t>
            </a:fld>
            <a:endParaRPr lang="en-US"/>
          </a:p>
        </p:txBody>
      </p:sp>
    </p:spTree>
    <p:extLst>
      <p:ext uri="{BB962C8B-B14F-4D97-AF65-F5344CB8AC3E}">
        <p14:creationId xmlns:p14="http://schemas.microsoft.com/office/powerpoint/2010/main" val="98613326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D2FC24-176B-5708-56AB-20547320AA2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A75511F-C5BC-D4A0-5CDB-7008E780CC6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A67D202-A3AD-C87E-E899-06F554BA29C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DDCB123-703D-2800-97F4-A2467204A52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48AFE6E-4586-3040-72DD-058A028F8F7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F855D26-1F68-200C-91E8-DD30A7C85020}"/>
              </a:ext>
            </a:extLst>
          </p:cNvPr>
          <p:cNvSpPr>
            <a:spLocks noGrp="1"/>
          </p:cNvSpPr>
          <p:nvPr>
            <p:ph type="dt" sz="half" idx="10"/>
          </p:nvPr>
        </p:nvSpPr>
        <p:spPr/>
        <p:txBody>
          <a:bodyPr/>
          <a:lstStyle/>
          <a:p>
            <a:r>
              <a:rPr lang="en-US"/>
              <a:t>11/20/2025</a:t>
            </a:r>
          </a:p>
        </p:txBody>
      </p:sp>
      <p:sp>
        <p:nvSpPr>
          <p:cNvPr id="8" name="Footer Placeholder 7">
            <a:extLst>
              <a:ext uri="{FF2B5EF4-FFF2-40B4-BE49-F238E27FC236}">
                <a16:creationId xmlns:a16="http://schemas.microsoft.com/office/drawing/2014/main" id="{4CEC0213-F391-E86F-E0D7-F9080ACDBF0D}"/>
              </a:ext>
            </a:extLst>
          </p:cNvPr>
          <p:cNvSpPr>
            <a:spLocks noGrp="1"/>
          </p:cNvSpPr>
          <p:nvPr>
            <p:ph type="ftr" sz="quarter" idx="11"/>
          </p:nvPr>
        </p:nvSpPr>
        <p:spPr/>
        <p:txBody>
          <a:bodyPr/>
          <a:lstStyle/>
          <a:p>
            <a:r>
              <a:rPr lang="en-US"/>
              <a:t>EB Meeting </a:t>
            </a:r>
          </a:p>
        </p:txBody>
      </p:sp>
      <p:sp>
        <p:nvSpPr>
          <p:cNvPr id="9" name="Slide Number Placeholder 8">
            <a:extLst>
              <a:ext uri="{FF2B5EF4-FFF2-40B4-BE49-F238E27FC236}">
                <a16:creationId xmlns:a16="http://schemas.microsoft.com/office/drawing/2014/main" id="{EF01F6C0-C02E-41F7-7624-1F211EE10637}"/>
              </a:ext>
            </a:extLst>
          </p:cNvPr>
          <p:cNvSpPr>
            <a:spLocks noGrp="1"/>
          </p:cNvSpPr>
          <p:nvPr>
            <p:ph type="sldNum" sz="quarter" idx="12"/>
          </p:nvPr>
        </p:nvSpPr>
        <p:spPr/>
        <p:txBody>
          <a:bodyPr/>
          <a:lstStyle/>
          <a:p>
            <a:fld id="{588949A8-7CCD-4D90-AA9A-1451BFC6FB3A}" type="slidenum">
              <a:rPr lang="en-US" smtClean="0"/>
              <a:t>‹#›</a:t>
            </a:fld>
            <a:endParaRPr lang="en-US"/>
          </a:p>
        </p:txBody>
      </p:sp>
    </p:spTree>
    <p:extLst>
      <p:ext uri="{BB962C8B-B14F-4D97-AF65-F5344CB8AC3E}">
        <p14:creationId xmlns:p14="http://schemas.microsoft.com/office/powerpoint/2010/main" val="314329868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ECC3C1-03E4-626B-6509-5FCF8937138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F54602D-309E-D848-B30A-670F020C34ED}"/>
              </a:ext>
            </a:extLst>
          </p:cNvPr>
          <p:cNvSpPr>
            <a:spLocks noGrp="1"/>
          </p:cNvSpPr>
          <p:nvPr>
            <p:ph type="dt" sz="half" idx="10"/>
          </p:nvPr>
        </p:nvSpPr>
        <p:spPr/>
        <p:txBody>
          <a:bodyPr/>
          <a:lstStyle/>
          <a:p>
            <a:r>
              <a:rPr lang="en-US"/>
              <a:t>11/20/2025</a:t>
            </a:r>
          </a:p>
        </p:txBody>
      </p:sp>
      <p:sp>
        <p:nvSpPr>
          <p:cNvPr id="4" name="Footer Placeholder 3">
            <a:extLst>
              <a:ext uri="{FF2B5EF4-FFF2-40B4-BE49-F238E27FC236}">
                <a16:creationId xmlns:a16="http://schemas.microsoft.com/office/drawing/2014/main" id="{B50CDDC2-FA23-DA00-4444-2D07EAF24DEF}"/>
              </a:ext>
            </a:extLst>
          </p:cNvPr>
          <p:cNvSpPr>
            <a:spLocks noGrp="1"/>
          </p:cNvSpPr>
          <p:nvPr>
            <p:ph type="ftr" sz="quarter" idx="11"/>
          </p:nvPr>
        </p:nvSpPr>
        <p:spPr/>
        <p:txBody>
          <a:bodyPr/>
          <a:lstStyle/>
          <a:p>
            <a:r>
              <a:rPr lang="en-US"/>
              <a:t>EB Meeting </a:t>
            </a:r>
          </a:p>
        </p:txBody>
      </p:sp>
      <p:sp>
        <p:nvSpPr>
          <p:cNvPr id="5" name="Slide Number Placeholder 4">
            <a:extLst>
              <a:ext uri="{FF2B5EF4-FFF2-40B4-BE49-F238E27FC236}">
                <a16:creationId xmlns:a16="http://schemas.microsoft.com/office/drawing/2014/main" id="{68966360-FD7F-85A3-F579-AA3338FEC7D8}"/>
              </a:ext>
            </a:extLst>
          </p:cNvPr>
          <p:cNvSpPr>
            <a:spLocks noGrp="1"/>
          </p:cNvSpPr>
          <p:nvPr>
            <p:ph type="sldNum" sz="quarter" idx="12"/>
          </p:nvPr>
        </p:nvSpPr>
        <p:spPr/>
        <p:txBody>
          <a:bodyPr/>
          <a:lstStyle/>
          <a:p>
            <a:fld id="{588949A8-7CCD-4D90-AA9A-1451BFC6FB3A}" type="slidenum">
              <a:rPr lang="en-US" smtClean="0"/>
              <a:t>‹#›</a:t>
            </a:fld>
            <a:endParaRPr lang="en-US"/>
          </a:p>
        </p:txBody>
      </p:sp>
    </p:spTree>
    <p:extLst>
      <p:ext uri="{BB962C8B-B14F-4D97-AF65-F5344CB8AC3E}">
        <p14:creationId xmlns:p14="http://schemas.microsoft.com/office/powerpoint/2010/main" val="177882771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F4B827B-B882-EF08-B94B-BC4EC3D6F535}"/>
              </a:ext>
            </a:extLst>
          </p:cNvPr>
          <p:cNvSpPr>
            <a:spLocks noGrp="1"/>
          </p:cNvSpPr>
          <p:nvPr>
            <p:ph type="dt" sz="half" idx="10"/>
          </p:nvPr>
        </p:nvSpPr>
        <p:spPr/>
        <p:txBody>
          <a:bodyPr/>
          <a:lstStyle/>
          <a:p>
            <a:r>
              <a:rPr lang="en-US"/>
              <a:t>11/20/2025</a:t>
            </a:r>
          </a:p>
        </p:txBody>
      </p:sp>
      <p:sp>
        <p:nvSpPr>
          <p:cNvPr id="3" name="Footer Placeholder 2">
            <a:extLst>
              <a:ext uri="{FF2B5EF4-FFF2-40B4-BE49-F238E27FC236}">
                <a16:creationId xmlns:a16="http://schemas.microsoft.com/office/drawing/2014/main" id="{51B89B48-3C65-1306-B9D4-327B80F52A77}"/>
              </a:ext>
            </a:extLst>
          </p:cNvPr>
          <p:cNvSpPr>
            <a:spLocks noGrp="1"/>
          </p:cNvSpPr>
          <p:nvPr>
            <p:ph type="ftr" sz="quarter" idx="11"/>
          </p:nvPr>
        </p:nvSpPr>
        <p:spPr/>
        <p:txBody>
          <a:bodyPr/>
          <a:lstStyle/>
          <a:p>
            <a:r>
              <a:rPr lang="en-US"/>
              <a:t>EB Meeting </a:t>
            </a:r>
          </a:p>
        </p:txBody>
      </p:sp>
      <p:sp>
        <p:nvSpPr>
          <p:cNvPr id="4" name="Slide Number Placeholder 3">
            <a:extLst>
              <a:ext uri="{FF2B5EF4-FFF2-40B4-BE49-F238E27FC236}">
                <a16:creationId xmlns:a16="http://schemas.microsoft.com/office/drawing/2014/main" id="{EB6D6E66-4D34-308B-F928-8D840B0E3B4E}"/>
              </a:ext>
            </a:extLst>
          </p:cNvPr>
          <p:cNvSpPr>
            <a:spLocks noGrp="1"/>
          </p:cNvSpPr>
          <p:nvPr>
            <p:ph type="sldNum" sz="quarter" idx="12"/>
          </p:nvPr>
        </p:nvSpPr>
        <p:spPr/>
        <p:txBody>
          <a:bodyPr/>
          <a:lstStyle/>
          <a:p>
            <a:fld id="{588949A8-7CCD-4D90-AA9A-1451BFC6FB3A}" type="slidenum">
              <a:rPr lang="en-US" smtClean="0"/>
              <a:t>‹#›</a:t>
            </a:fld>
            <a:endParaRPr lang="en-US"/>
          </a:p>
        </p:txBody>
      </p:sp>
    </p:spTree>
    <p:extLst>
      <p:ext uri="{BB962C8B-B14F-4D97-AF65-F5344CB8AC3E}">
        <p14:creationId xmlns:p14="http://schemas.microsoft.com/office/powerpoint/2010/main" val="416675776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3FB975-3C76-A5B6-03AA-7AC63BB7BDA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D908828-AC71-580F-80EF-6A433FFFFA3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F97CEB2-9E6E-C5BF-873F-165920CCA44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A534356-4E42-BF9D-CB81-6773A644B92D}"/>
              </a:ext>
            </a:extLst>
          </p:cNvPr>
          <p:cNvSpPr>
            <a:spLocks noGrp="1"/>
          </p:cNvSpPr>
          <p:nvPr>
            <p:ph type="dt" sz="half" idx="10"/>
          </p:nvPr>
        </p:nvSpPr>
        <p:spPr/>
        <p:txBody>
          <a:bodyPr/>
          <a:lstStyle/>
          <a:p>
            <a:r>
              <a:rPr lang="en-US"/>
              <a:t>11/20/2025</a:t>
            </a:r>
          </a:p>
        </p:txBody>
      </p:sp>
      <p:sp>
        <p:nvSpPr>
          <p:cNvPr id="6" name="Footer Placeholder 5">
            <a:extLst>
              <a:ext uri="{FF2B5EF4-FFF2-40B4-BE49-F238E27FC236}">
                <a16:creationId xmlns:a16="http://schemas.microsoft.com/office/drawing/2014/main" id="{F32E8D09-8B4B-D8F3-D8D7-4F1FCA32981B}"/>
              </a:ext>
            </a:extLst>
          </p:cNvPr>
          <p:cNvSpPr>
            <a:spLocks noGrp="1"/>
          </p:cNvSpPr>
          <p:nvPr>
            <p:ph type="ftr" sz="quarter" idx="11"/>
          </p:nvPr>
        </p:nvSpPr>
        <p:spPr/>
        <p:txBody>
          <a:bodyPr/>
          <a:lstStyle/>
          <a:p>
            <a:r>
              <a:rPr lang="en-US"/>
              <a:t>EB Meeting </a:t>
            </a:r>
          </a:p>
        </p:txBody>
      </p:sp>
      <p:sp>
        <p:nvSpPr>
          <p:cNvPr id="7" name="Slide Number Placeholder 6">
            <a:extLst>
              <a:ext uri="{FF2B5EF4-FFF2-40B4-BE49-F238E27FC236}">
                <a16:creationId xmlns:a16="http://schemas.microsoft.com/office/drawing/2014/main" id="{8F522E60-46A7-473C-0F1F-79037FEDC2DE}"/>
              </a:ext>
            </a:extLst>
          </p:cNvPr>
          <p:cNvSpPr>
            <a:spLocks noGrp="1"/>
          </p:cNvSpPr>
          <p:nvPr>
            <p:ph type="sldNum" sz="quarter" idx="12"/>
          </p:nvPr>
        </p:nvSpPr>
        <p:spPr/>
        <p:txBody>
          <a:bodyPr/>
          <a:lstStyle/>
          <a:p>
            <a:fld id="{588949A8-7CCD-4D90-AA9A-1451BFC6FB3A}" type="slidenum">
              <a:rPr lang="en-US" smtClean="0"/>
              <a:t>‹#›</a:t>
            </a:fld>
            <a:endParaRPr lang="en-US"/>
          </a:p>
        </p:txBody>
      </p:sp>
    </p:spTree>
    <p:extLst>
      <p:ext uri="{BB962C8B-B14F-4D97-AF65-F5344CB8AC3E}">
        <p14:creationId xmlns:p14="http://schemas.microsoft.com/office/powerpoint/2010/main" val="12253369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6397D3-26E5-3B41-5D7F-5E9416CBCEC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E84A382-22CC-D083-9CD5-3AB354029F3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F3C9DF4-3875-85D0-B28E-94494689C565}"/>
              </a:ext>
            </a:extLst>
          </p:cNvPr>
          <p:cNvSpPr>
            <a:spLocks noGrp="1"/>
          </p:cNvSpPr>
          <p:nvPr>
            <p:ph type="dt" sz="half" idx="10"/>
          </p:nvPr>
        </p:nvSpPr>
        <p:spPr/>
        <p:txBody>
          <a:bodyPr/>
          <a:lstStyle/>
          <a:p>
            <a:r>
              <a:rPr lang="en-US"/>
              <a:t>11/20/2025</a:t>
            </a:r>
          </a:p>
        </p:txBody>
      </p:sp>
      <p:sp>
        <p:nvSpPr>
          <p:cNvPr id="5" name="Footer Placeholder 4">
            <a:extLst>
              <a:ext uri="{FF2B5EF4-FFF2-40B4-BE49-F238E27FC236}">
                <a16:creationId xmlns:a16="http://schemas.microsoft.com/office/drawing/2014/main" id="{BBD3D6A2-64B4-C0E6-A47B-5E668C46346E}"/>
              </a:ext>
            </a:extLst>
          </p:cNvPr>
          <p:cNvSpPr>
            <a:spLocks noGrp="1"/>
          </p:cNvSpPr>
          <p:nvPr>
            <p:ph type="ftr" sz="quarter" idx="11"/>
          </p:nvPr>
        </p:nvSpPr>
        <p:spPr/>
        <p:txBody>
          <a:bodyPr/>
          <a:lstStyle/>
          <a:p>
            <a:r>
              <a:rPr lang="en-US"/>
              <a:t>ePIC General Meeting</a:t>
            </a:r>
          </a:p>
        </p:txBody>
      </p:sp>
      <p:sp>
        <p:nvSpPr>
          <p:cNvPr id="6" name="Slide Number Placeholder 5">
            <a:extLst>
              <a:ext uri="{FF2B5EF4-FFF2-40B4-BE49-F238E27FC236}">
                <a16:creationId xmlns:a16="http://schemas.microsoft.com/office/drawing/2014/main" id="{B14AB46D-86E4-4FA0-0887-108854F98E0E}"/>
              </a:ext>
            </a:extLst>
          </p:cNvPr>
          <p:cNvSpPr>
            <a:spLocks noGrp="1"/>
          </p:cNvSpPr>
          <p:nvPr>
            <p:ph type="sldNum" sz="quarter" idx="12"/>
          </p:nvPr>
        </p:nvSpPr>
        <p:spPr/>
        <p:txBody>
          <a:bodyPr/>
          <a:lstStyle/>
          <a:p>
            <a:fld id="{588949A8-7CCD-4D90-AA9A-1451BFC6FB3A}" type="slidenum">
              <a:rPr lang="en-US" smtClean="0"/>
              <a:t>‹#›</a:t>
            </a:fld>
            <a:endParaRPr lang="en-US"/>
          </a:p>
        </p:txBody>
      </p:sp>
    </p:spTree>
    <p:extLst>
      <p:ext uri="{BB962C8B-B14F-4D97-AF65-F5344CB8AC3E}">
        <p14:creationId xmlns:p14="http://schemas.microsoft.com/office/powerpoint/2010/main" val="208422399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C90046-A409-B36B-0483-B5070C3D93F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F34E26B-AE0F-8A59-618E-10CEDDB264E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306652A-0F6C-C445-0475-70FA071341C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23A17E3-2E60-0D8A-A502-DE4F23B4509C}"/>
              </a:ext>
            </a:extLst>
          </p:cNvPr>
          <p:cNvSpPr>
            <a:spLocks noGrp="1"/>
          </p:cNvSpPr>
          <p:nvPr>
            <p:ph type="dt" sz="half" idx="10"/>
          </p:nvPr>
        </p:nvSpPr>
        <p:spPr/>
        <p:txBody>
          <a:bodyPr/>
          <a:lstStyle/>
          <a:p>
            <a:r>
              <a:rPr lang="en-US"/>
              <a:t>11/20/2025</a:t>
            </a:r>
          </a:p>
        </p:txBody>
      </p:sp>
      <p:sp>
        <p:nvSpPr>
          <p:cNvPr id="6" name="Footer Placeholder 5">
            <a:extLst>
              <a:ext uri="{FF2B5EF4-FFF2-40B4-BE49-F238E27FC236}">
                <a16:creationId xmlns:a16="http://schemas.microsoft.com/office/drawing/2014/main" id="{24EAC12B-5593-0FAE-01CA-06B9DBCE890F}"/>
              </a:ext>
            </a:extLst>
          </p:cNvPr>
          <p:cNvSpPr>
            <a:spLocks noGrp="1"/>
          </p:cNvSpPr>
          <p:nvPr>
            <p:ph type="ftr" sz="quarter" idx="11"/>
          </p:nvPr>
        </p:nvSpPr>
        <p:spPr/>
        <p:txBody>
          <a:bodyPr/>
          <a:lstStyle/>
          <a:p>
            <a:r>
              <a:rPr lang="en-US"/>
              <a:t>EB Meeting </a:t>
            </a:r>
          </a:p>
        </p:txBody>
      </p:sp>
      <p:sp>
        <p:nvSpPr>
          <p:cNvPr id="7" name="Slide Number Placeholder 6">
            <a:extLst>
              <a:ext uri="{FF2B5EF4-FFF2-40B4-BE49-F238E27FC236}">
                <a16:creationId xmlns:a16="http://schemas.microsoft.com/office/drawing/2014/main" id="{BC03083A-0444-8F96-5D17-8A51D0FF249B}"/>
              </a:ext>
            </a:extLst>
          </p:cNvPr>
          <p:cNvSpPr>
            <a:spLocks noGrp="1"/>
          </p:cNvSpPr>
          <p:nvPr>
            <p:ph type="sldNum" sz="quarter" idx="12"/>
          </p:nvPr>
        </p:nvSpPr>
        <p:spPr/>
        <p:txBody>
          <a:bodyPr/>
          <a:lstStyle/>
          <a:p>
            <a:fld id="{588949A8-7CCD-4D90-AA9A-1451BFC6FB3A}" type="slidenum">
              <a:rPr lang="en-US" smtClean="0"/>
              <a:t>‹#›</a:t>
            </a:fld>
            <a:endParaRPr lang="en-US"/>
          </a:p>
        </p:txBody>
      </p:sp>
    </p:spTree>
    <p:extLst>
      <p:ext uri="{BB962C8B-B14F-4D97-AF65-F5344CB8AC3E}">
        <p14:creationId xmlns:p14="http://schemas.microsoft.com/office/powerpoint/2010/main" val="402174547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A8EAA9-FD5C-FB10-5E29-583D9563D97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12E0C21-CAF2-8240-D002-C94BB8AD4AB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D8ADFB-0727-ACB3-0B41-39AEC1F32A2C}"/>
              </a:ext>
            </a:extLst>
          </p:cNvPr>
          <p:cNvSpPr>
            <a:spLocks noGrp="1"/>
          </p:cNvSpPr>
          <p:nvPr>
            <p:ph type="dt" sz="half" idx="10"/>
          </p:nvPr>
        </p:nvSpPr>
        <p:spPr/>
        <p:txBody>
          <a:bodyPr/>
          <a:lstStyle/>
          <a:p>
            <a:r>
              <a:rPr lang="en-US"/>
              <a:t>11/20/2025</a:t>
            </a:r>
          </a:p>
        </p:txBody>
      </p:sp>
      <p:sp>
        <p:nvSpPr>
          <p:cNvPr id="5" name="Footer Placeholder 4">
            <a:extLst>
              <a:ext uri="{FF2B5EF4-FFF2-40B4-BE49-F238E27FC236}">
                <a16:creationId xmlns:a16="http://schemas.microsoft.com/office/drawing/2014/main" id="{A141AE20-ACDE-5B8A-6842-D0FD18AA2E81}"/>
              </a:ext>
            </a:extLst>
          </p:cNvPr>
          <p:cNvSpPr>
            <a:spLocks noGrp="1"/>
          </p:cNvSpPr>
          <p:nvPr>
            <p:ph type="ftr" sz="quarter" idx="11"/>
          </p:nvPr>
        </p:nvSpPr>
        <p:spPr/>
        <p:txBody>
          <a:bodyPr/>
          <a:lstStyle/>
          <a:p>
            <a:r>
              <a:rPr lang="en-US"/>
              <a:t>EB Meeting </a:t>
            </a:r>
          </a:p>
        </p:txBody>
      </p:sp>
      <p:sp>
        <p:nvSpPr>
          <p:cNvPr id="6" name="Slide Number Placeholder 5">
            <a:extLst>
              <a:ext uri="{FF2B5EF4-FFF2-40B4-BE49-F238E27FC236}">
                <a16:creationId xmlns:a16="http://schemas.microsoft.com/office/drawing/2014/main" id="{14C6B906-77A9-191C-0750-487D682D13E5}"/>
              </a:ext>
            </a:extLst>
          </p:cNvPr>
          <p:cNvSpPr>
            <a:spLocks noGrp="1"/>
          </p:cNvSpPr>
          <p:nvPr>
            <p:ph type="sldNum" sz="quarter" idx="12"/>
          </p:nvPr>
        </p:nvSpPr>
        <p:spPr/>
        <p:txBody>
          <a:bodyPr/>
          <a:lstStyle/>
          <a:p>
            <a:fld id="{588949A8-7CCD-4D90-AA9A-1451BFC6FB3A}" type="slidenum">
              <a:rPr lang="en-US" smtClean="0"/>
              <a:t>‹#›</a:t>
            </a:fld>
            <a:endParaRPr lang="en-US"/>
          </a:p>
        </p:txBody>
      </p:sp>
    </p:spTree>
    <p:extLst>
      <p:ext uri="{BB962C8B-B14F-4D97-AF65-F5344CB8AC3E}">
        <p14:creationId xmlns:p14="http://schemas.microsoft.com/office/powerpoint/2010/main" val="322180524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570B496-BCD1-C439-2F1B-3F41C2831FA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7ECC6F7-725F-20A8-3417-6C523576E07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40F375-C9CC-DEF1-A546-790055B0BE66}"/>
              </a:ext>
            </a:extLst>
          </p:cNvPr>
          <p:cNvSpPr>
            <a:spLocks noGrp="1"/>
          </p:cNvSpPr>
          <p:nvPr>
            <p:ph type="dt" sz="half" idx="10"/>
          </p:nvPr>
        </p:nvSpPr>
        <p:spPr/>
        <p:txBody>
          <a:bodyPr/>
          <a:lstStyle/>
          <a:p>
            <a:r>
              <a:rPr lang="en-US"/>
              <a:t>11/20/2025</a:t>
            </a:r>
          </a:p>
        </p:txBody>
      </p:sp>
      <p:sp>
        <p:nvSpPr>
          <p:cNvPr id="5" name="Footer Placeholder 4">
            <a:extLst>
              <a:ext uri="{FF2B5EF4-FFF2-40B4-BE49-F238E27FC236}">
                <a16:creationId xmlns:a16="http://schemas.microsoft.com/office/drawing/2014/main" id="{133C2972-7336-1AFA-EC13-3993874190C5}"/>
              </a:ext>
            </a:extLst>
          </p:cNvPr>
          <p:cNvSpPr>
            <a:spLocks noGrp="1"/>
          </p:cNvSpPr>
          <p:nvPr>
            <p:ph type="ftr" sz="quarter" idx="11"/>
          </p:nvPr>
        </p:nvSpPr>
        <p:spPr/>
        <p:txBody>
          <a:bodyPr/>
          <a:lstStyle/>
          <a:p>
            <a:r>
              <a:rPr lang="en-US"/>
              <a:t>EB Meeting </a:t>
            </a:r>
          </a:p>
        </p:txBody>
      </p:sp>
      <p:sp>
        <p:nvSpPr>
          <p:cNvPr id="6" name="Slide Number Placeholder 5">
            <a:extLst>
              <a:ext uri="{FF2B5EF4-FFF2-40B4-BE49-F238E27FC236}">
                <a16:creationId xmlns:a16="http://schemas.microsoft.com/office/drawing/2014/main" id="{B3788EB3-F852-190D-3BEB-C3CCF3CC042A}"/>
              </a:ext>
            </a:extLst>
          </p:cNvPr>
          <p:cNvSpPr>
            <a:spLocks noGrp="1"/>
          </p:cNvSpPr>
          <p:nvPr>
            <p:ph type="sldNum" sz="quarter" idx="12"/>
          </p:nvPr>
        </p:nvSpPr>
        <p:spPr/>
        <p:txBody>
          <a:bodyPr/>
          <a:lstStyle/>
          <a:p>
            <a:fld id="{588949A8-7CCD-4D90-AA9A-1451BFC6FB3A}" type="slidenum">
              <a:rPr lang="en-US" smtClean="0"/>
              <a:t>‹#›</a:t>
            </a:fld>
            <a:endParaRPr lang="en-US"/>
          </a:p>
        </p:txBody>
      </p:sp>
    </p:spTree>
    <p:extLst>
      <p:ext uri="{BB962C8B-B14F-4D97-AF65-F5344CB8AC3E}">
        <p14:creationId xmlns:p14="http://schemas.microsoft.com/office/powerpoint/2010/main" val="260361002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FB319A-3F3A-9009-314E-DECA45FCF42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B721D2B-4886-2804-1395-95371D532FC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B2EAFF4-7796-DE59-6440-448535F515E5}"/>
              </a:ext>
            </a:extLst>
          </p:cNvPr>
          <p:cNvSpPr>
            <a:spLocks noGrp="1"/>
          </p:cNvSpPr>
          <p:nvPr>
            <p:ph type="dt" sz="half" idx="10"/>
          </p:nvPr>
        </p:nvSpPr>
        <p:spPr/>
        <p:txBody>
          <a:bodyPr/>
          <a:lstStyle/>
          <a:p>
            <a:fld id="{F70290BB-9787-49B9-A273-7CA0577166F7}" type="datetimeFigureOut">
              <a:rPr lang="en-US" smtClean="0"/>
              <a:t>11/20/2025</a:t>
            </a:fld>
            <a:endParaRPr lang="en-US"/>
          </a:p>
        </p:txBody>
      </p:sp>
      <p:sp>
        <p:nvSpPr>
          <p:cNvPr id="5" name="Footer Placeholder 4">
            <a:extLst>
              <a:ext uri="{FF2B5EF4-FFF2-40B4-BE49-F238E27FC236}">
                <a16:creationId xmlns:a16="http://schemas.microsoft.com/office/drawing/2014/main" id="{D1A08651-061B-B44F-E8F0-4B7046338D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586D0D-4E59-BF1B-9108-07CE154C0120}"/>
              </a:ext>
            </a:extLst>
          </p:cNvPr>
          <p:cNvSpPr>
            <a:spLocks noGrp="1"/>
          </p:cNvSpPr>
          <p:nvPr>
            <p:ph type="sldNum" sz="quarter" idx="12"/>
          </p:nvPr>
        </p:nvSpPr>
        <p:spPr/>
        <p:txBody>
          <a:bodyPr/>
          <a:lstStyle/>
          <a:p>
            <a:fld id="{7D9C5EE9-677C-4687-B0B8-2BD0DFADC29C}" type="slidenum">
              <a:rPr lang="en-US" smtClean="0"/>
              <a:t>‹#›</a:t>
            </a:fld>
            <a:endParaRPr lang="en-US"/>
          </a:p>
        </p:txBody>
      </p:sp>
    </p:spTree>
    <p:extLst>
      <p:ext uri="{BB962C8B-B14F-4D97-AF65-F5344CB8AC3E}">
        <p14:creationId xmlns:p14="http://schemas.microsoft.com/office/powerpoint/2010/main" val="44442700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C878B2-A140-E8D1-B217-D0903D2D66E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3293C3C-6CDE-6A72-2317-D1CB6B602CE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EF1C7CA-3765-D5F6-B2F5-F6BCADE2AA5B}"/>
              </a:ext>
            </a:extLst>
          </p:cNvPr>
          <p:cNvSpPr>
            <a:spLocks noGrp="1"/>
          </p:cNvSpPr>
          <p:nvPr>
            <p:ph type="dt" sz="half" idx="10"/>
          </p:nvPr>
        </p:nvSpPr>
        <p:spPr/>
        <p:txBody>
          <a:bodyPr/>
          <a:lstStyle/>
          <a:p>
            <a:fld id="{F70290BB-9787-49B9-A273-7CA0577166F7}" type="datetimeFigureOut">
              <a:rPr lang="en-US" smtClean="0"/>
              <a:t>11/20/2025</a:t>
            </a:fld>
            <a:endParaRPr lang="en-US"/>
          </a:p>
        </p:txBody>
      </p:sp>
      <p:sp>
        <p:nvSpPr>
          <p:cNvPr id="5" name="Footer Placeholder 4">
            <a:extLst>
              <a:ext uri="{FF2B5EF4-FFF2-40B4-BE49-F238E27FC236}">
                <a16:creationId xmlns:a16="http://schemas.microsoft.com/office/drawing/2014/main" id="{681AC08C-AD2F-51DA-9757-F0B06FADEF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A023EE-73AF-18B3-DC91-19CE7B35CECD}"/>
              </a:ext>
            </a:extLst>
          </p:cNvPr>
          <p:cNvSpPr>
            <a:spLocks noGrp="1"/>
          </p:cNvSpPr>
          <p:nvPr>
            <p:ph type="sldNum" sz="quarter" idx="12"/>
          </p:nvPr>
        </p:nvSpPr>
        <p:spPr/>
        <p:txBody>
          <a:bodyPr/>
          <a:lstStyle/>
          <a:p>
            <a:fld id="{7D9C5EE9-677C-4687-B0B8-2BD0DFADC29C}" type="slidenum">
              <a:rPr lang="en-US" smtClean="0"/>
              <a:t>‹#›</a:t>
            </a:fld>
            <a:endParaRPr lang="en-US"/>
          </a:p>
        </p:txBody>
      </p:sp>
    </p:spTree>
    <p:extLst>
      <p:ext uri="{BB962C8B-B14F-4D97-AF65-F5344CB8AC3E}">
        <p14:creationId xmlns:p14="http://schemas.microsoft.com/office/powerpoint/2010/main" val="107578069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AB2D4C-BC36-4366-6159-17F0395422C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412DD18-C454-E0C9-EE07-0D4FB14B206B}"/>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ABD3C1A-6EC2-DE88-7CED-BB7B3750D5F3}"/>
              </a:ext>
            </a:extLst>
          </p:cNvPr>
          <p:cNvSpPr>
            <a:spLocks noGrp="1"/>
          </p:cNvSpPr>
          <p:nvPr>
            <p:ph type="dt" sz="half" idx="10"/>
          </p:nvPr>
        </p:nvSpPr>
        <p:spPr/>
        <p:txBody>
          <a:bodyPr/>
          <a:lstStyle/>
          <a:p>
            <a:fld id="{F70290BB-9787-49B9-A273-7CA0577166F7}" type="datetimeFigureOut">
              <a:rPr lang="en-US" smtClean="0"/>
              <a:t>11/20/2025</a:t>
            </a:fld>
            <a:endParaRPr lang="en-US"/>
          </a:p>
        </p:txBody>
      </p:sp>
      <p:sp>
        <p:nvSpPr>
          <p:cNvPr id="5" name="Footer Placeholder 4">
            <a:extLst>
              <a:ext uri="{FF2B5EF4-FFF2-40B4-BE49-F238E27FC236}">
                <a16:creationId xmlns:a16="http://schemas.microsoft.com/office/drawing/2014/main" id="{7A20092B-CDFA-90B0-7611-238DB231E8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DB75ABB-A2AA-E2E5-3870-2DF3EDC284FD}"/>
              </a:ext>
            </a:extLst>
          </p:cNvPr>
          <p:cNvSpPr>
            <a:spLocks noGrp="1"/>
          </p:cNvSpPr>
          <p:nvPr>
            <p:ph type="sldNum" sz="quarter" idx="12"/>
          </p:nvPr>
        </p:nvSpPr>
        <p:spPr/>
        <p:txBody>
          <a:bodyPr/>
          <a:lstStyle/>
          <a:p>
            <a:fld id="{7D9C5EE9-677C-4687-B0B8-2BD0DFADC29C}" type="slidenum">
              <a:rPr lang="en-US" smtClean="0"/>
              <a:t>‹#›</a:t>
            </a:fld>
            <a:endParaRPr lang="en-US"/>
          </a:p>
        </p:txBody>
      </p:sp>
    </p:spTree>
    <p:extLst>
      <p:ext uri="{BB962C8B-B14F-4D97-AF65-F5344CB8AC3E}">
        <p14:creationId xmlns:p14="http://schemas.microsoft.com/office/powerpoint/2010/main" val="120797537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CDE59C-143E-9E66-C7ED-2469208F6D0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1E6C10E-A942-7218-20D1-5864C57C471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3DFB0B5-789C-7873-DA0E-F609CA53EC4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401F59D-ED88-5385-9CDC-6FBB73D9198C}"/>
              </a:ext>
            </a:extLst>
          </p:cNvPr>
          <p:cNvSpPr>
            <a:spLocks noGrp="1"/>
          </p:cNvSpPr>
          <p:nvPr>
            <p:ph type="dt" sz="half" idx="10"/>
          </p:nvPr>
        </p:nvSpPr>
        <p:spPr/>
        <p:txBody>
          <a:bodyPr/>
          <a:lstStyle/>
          <a:p>
            <a:fld id="{F70290BB-9787-49B9-A273-7CA0577166F7}" type="datetimeFigureOut">
              <a:rPr lang="en-US" smtClean="0"/>
              <a:t>11/20/2025</a:t>
            </a:fld>
            <a:endParaRPr lang="en-US"/>
          </a:p>
        </p:txBody>
      </p:sp>
      <p:sp>
        <p:nvSpPr>
          <p:cNvPr id="6" name="Footer Placeholder 5">
            <a:extLst>
              <a:ext uri="{FF2B5EF4-FFF2-40B4-BE49-F238E27FC236}">
                <a16:creationId xmlns:a16="http://schemas.microsoft.com/office/drawing/2014/main" id="{DE82E058-4F38-E266-C9D0-DA51E038675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12F6F55-F08E-BB0D-1DAD-1EFC72067B0C}"/>
              </a:ext>
            </a:extLst>
          </p:cNvPr>
          <p:cNvSpPr>
            <a:spLocks noGrp="1"/>
          </p:cNvSpPr>
          <p:nvPr>
            <p:ph type="sldNum" sz="quarter" idx="12"/>
          </p:nvPr>
        </p:nvSpPr>
        <p:spPr/>
        <p:txBody>
          <a:bodyPr/>
          <a:lstStyle/>
          <a:p>
            <a:fld id="{7D9C5EE9-677C-4687-B0B8-2BD0DFADC29C}" type="slidenum">
              <a:rPr lang="en-US" smtClean="0"/>
              <a:t>‹#›</a:t>
            </a:fld>
            <a:endParaRPr lang="en-US"/>
          </a:p>
        </p:txBody>
      </p:sp>
    </p:spTree>
    <p:extLst>
      <p:ext uri="{BB962C8B-B14F-4D97-AF65-F5344CB8AC3E}">
        <p14:creationId xmlns:p14="http://schemas.microsoft.com/office/powerpoint/2010/main" val="202266896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394283-E00E-88DE-D11C-7FC7AF2D4D0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0629E2A-5EAF-A544-E718-F2C6420F16B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EDA5F44-773A-E2E4-E282-E08C2EC6E01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5C051F5-0341-2664-EE5B-45F406A1769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D4D2F2A-400E-C2B7-E092-DE572ED495C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0DE1C35-4DD3-9F89-B0A9-4EA6431E13A9}"/>
              </a:ext>
            </a:extLst>
          </p:cNvPr>
          <p:cNvSpPr>
            <a:spLocks noGrp="1"/>
          </p:cNvSpPr>
          <p:nvPr>
            <p:ph type="dt" sz="half" idx="10"/>
          </p:nvPr>
        </p:nvSpPr>
        <p:spPr/>
        <p:txBody>
          <a:bodyPr/>
          <a:lstStyle/>
          <a:p>
            <a:fld id="{F70290BB-9787-49B9-A273-7CA0577166F7}" type="datetimeFigureOut">
              <a:rPr lang="en-US" smtClean="0"/>
              <a:t>11/20/2025</a:t>
            </a:fld>
            <a:endParaRPr lang="en-US"/>
          </a:p>
        </p:txBody>
      </p:sp>
      <p:sp>
        <p:nvSpPr>
          <p:cNvPr id="8" name="Footer Placeholder 7">
            <a:extLst>
              <a:ext uri="{FF2B5EF4-FFF2-40B4-BE49-F238E27FC236}">
                <a16:creationId xmlns:a16="http://schemas.microsoft.com/office/drawing/2014/main" id="{65178F24-D8DF-74BC-972B-79D3EF25E47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7F2B6A9-FBB8-94F5-07CB-D1477C15A896}"/>
              </a:ext>
            </a:extLst>
          </p:cNvPr>
          <p:cNvSpPr>
            <a:spLocks noGrp="1"/>
          </p:cNvSpPr>
          <p:nvPr>
            <p:ph type="sldNum" sz="quarter" idx="12"/>
          </p:nvPr>
        </p:nvSpPr>
        <p:spPr/>
        <p:txBody>
          <a:bodyPr/>
          <a:lstStyle/>
          <a:p>
            <a:fld id="{7D9C5EE9-677C-4687-B0B8-2BD0DFADC29C}" type="slidenum">
              <a:rPr lang="en-US" smtClean="0"/>
              <a:t>‹#›</a:t>
            </a:fld>
            <a:endParaRPr lang="en-US"/>
          </a:p>
        </p:txBody>
      </p:sp>
    </p:spTree>
    <p:extLst>
      <p:ext uri="{BB962C8B-B14F-4D97-AF65-F5344CB8AC3E}">
        <p14:creationId xmlns:p14="http://schemas.microsoft.com/office/powerpoint/2010/main" val="38607298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7C07A2-3CFA-096E-23CB-FD1A3E355CD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FE9C896-1CC2-F1FE-4054-0E5A90AEFD7B}"/>
              </a:ext>
            </a:extLst>
          </p:cNvPr>
          <p:cNvSpPr>
            <a:spLocks noGrp="1"/>
          </p:cNvSpPr>
          <p:nvPr>
            <p:ph type="dt" sz="half" idx="10"/>
          </p:nvPr>
        </p:nvSpPr>
        <p:spPr/>
        <p:txBody>
          <a:bodyPr/>
          <a:lstStyle/>
          <a:p>
            <a:fld id="{F70290BB-9787-49B9-A273-7CA0577166F7}" type="datetimeFigureOut">
              <a:rPr lang="en-US" smtClean="0"/>
              <a:t>11/20/2025</a:t>
            </a:fld>
            <a:endParaRPr lang="en-US"/>
          </a:p>
        </p:txBody>
      </p:sp>
      <p:sp>
        <p:nvSpPr>
          <p:cNvPr id="4" name="Footer Placeholder 3">
            <a:extLst>
              <a:ext uri="{FF2B5EF4-FFF2-40B4-BE49-F238E27FC236}">
                <a16:creationId xmlns:a16="http://schemas.microsoft.com/office/drawing/2014/main" id="{D94A13CA-CF0C-2C72-6DB4-48475F0D7F4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796B9EB-5CCB-72C1-8141-97CAD2FB96BA}"/>
              </a:ext>
            </a:extLst>
          </p:cNvPr>
          <p:cNvSpPr>
            <a:spLocks noGrp="1"/>
          </p:cNvSpPr>
          <p:nvPr>
            <p:ph type="sldNum" sz="quarter" idx="12"/>
          </p:nvPr>
        </p:nvSpPr>
        <p:spPr/>
        <p:txBody>
          <a:bodyPr/>
          <a:lstStyle/>
          <a:p>
            <a:fld id="{7D9C5EE9-677C-4687-B0B8-2BD0DFADC29C}" type="slidenum">
              <a:rPr lang="en-US" smtClean="0"/>
              <a:t>‹#›</a:t>
            </a:fld>
            <a:endParaRPr lang="en-US"/>
          </a:p>
        </p:txBody>
      </p:sp>
    </p:spTree>
    <p:extLst>
      <p:ext uri="{BB962C8B-B14F-4D97-AF65-F5344CB8AC3E}">
        <p14:creationId xmlns:p14="http://schemas.microsoft.com/office/powerpoint/2010/main" val="295036717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0BCD09D-DF6E-2DD6-BFF2-6AFBF95532AF}"/>
              </a:ext>
            </a:extLst>
          </p:cNvPr>
          <p:cNvSpPr>
            <a:spLocks noGrp="1"/>
          </p:cNvSpPr>
          <p:nvPr>
            <p:ph type="dt" sz="half" idx="10"/>
          </p:nvPr>
        </p:nvSpPr>
        <p:spPr/>
        <p:txBody>
          <a:bodyPr/>
          <a:lstStyle/>
          <a:p>
            <a:fld id="{F70290BB-9787-49B9-A273-7CA0577166F7}" type="datetimeFigureOut">
              <a:rPr lang="en-US" smtClean="0"/>
              <a:t>11/20/2025</a:t>
            </a:fld>
            <a:endParaRPr lang="en-US"/>
          </a:p>
        </p:txBody>
      </p:sp>
      <p:sp>
        <p:nvSpPr>
          <p:cNvPr id="3" name="Footer Placeholder 2">
            <a:extLst>
              <a:ext uri="{FF2B5EF4-FFF2-40B4-BE49-F238E27FC236}">
                <a16:creationId xmlns:a16="http://schemas.microsoft.com/office/drawing/2014/main" id="{F9253B0C-0040-80C8-5E9B-7BF8EE02F9B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C04A413-D277-B76C-7FCB-AE23E584CC50}"/>
              </a:ext>
            </a:extLst>
          </p:cNvPr>
          <p:cNvSpPr>
            <a:spLocks noGrp="1"/>
          </p:cNvSpPr>
          <p:nvPr>
            <p:ph type="sldNum" sz="quarter" idx="12"/>
          </p:nvPr>
        </p:nvSpPr>
        <p:spPr/>
        <p:txBody>
          <a:bodyPr/>
          <a:lstStyle/>
          <a:p>
            <a:fld id="{7D9C5EE9-677C-4687-B0B8-2BD0DFADC29C}" type="slidenum">
              <a:rPr lang="en-US" smtClean="0"/>
              <a:t>‹#›</a:t>
            </a:fld>
            <a:endParaRPr lang="en-US"/>
          </a:p>
        </p:txBody>
      </p:sp>
    </p:spTree>
    <p:extLst>
      <p:ext uri="{BB962C8B-B14F-4D97-AF65-F5344CB8AC3E}">
        <p14:creationId xmlns:p14="http://schemas.microsoft.com/office/powerpoint/2010/main" val="2249497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C991E8-7E58-9C8E-1D32-516EC26D88C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182D4AF-133D-18E9-CF22-2098E9C07DB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CF322A9-3784-C2C4-38FB-C81DBCD2949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1B25AEC-0412-98AB-FD28-7EFA77527145}"/>
              </a:ext>
            </a:extLst>
          </p:cNvPr>
          <p:cNvSpPr>
            <a:spLocks noGrp="1"/>
          </p:cNvSpPr>
          <p:nvPr>
            <p:ph type="dt" sz="half" idx="10"/>
          </p:nvPr>
        </p:nvSpPr>
        <p:spPr/>
        <p:txBody>
          <a:bodyPr/>
          <a:lstStyle/>
          <a:p>
            <a:r>
              <a:rPr lang="en-US"/>
              <a:t>11/20/2025</a:t>
            </a:r>
          </a:p>
        </p:txBody>
      </p:sp>
      <p:sp>
        <p:nvSpPr>
          <p:cNvPr id="6" name="Footer Placeholder 5">
            <a:extLst>
              <a:ext uri="{FF2B5EF4-FFF2-40B4-BE49-F238E27FC236}">
                <a16:creationId xmlns:a16="http://schemas.microsoft.com/office/drawing/2014/main" id="{01CD1176-F8FD-2CB4-4AD9-9C103A665B43}"/>
              </a:ext>
            </a:extLst>
          </p:cNvPr>
          <p:cNvSpPr>
            <a:spLocks noGrp="1"/>
          </p:cNvSpPr>
          <p:nvPr>
            <p:ph type="ftr" sz="quarter" idx="11"/>
          </p:nvPr>
        </p:nvSpPr>
        <p:spPr/>
        <p:txBody>
          <a:bodyPr/>
          <a:lstStyle/>
          <a:p>
            <a:r>
              <a:rPr lang="en-US"/>
              <a:t>ePIC General Meeting</a:t>
            </a:r>
          </a:p>
        </p:txBody>
      </p:sp>
      <p:sp>
        <p:nvSpPr>
          <p:cNvPr id="7" name="Slide Number Placeholder 6">
            <a:extLst>
              <a:ext uri="{FF2B5EF4-FFF2-40B4-BE49-F238E27FC236}">
                <a16:creationId xmlns:a16="http://schemas.microsoft.com/office/drawing/2014/main" id="{2FCB3C3D-1318-EFDB-C2F7-549844E5CDD9}"/>
              </a:ext>
            </a:extLst>
          </p:cNvPr>
          <p:cNvSpPr>
            <a:spLocks noGrp="1"/>
          </p:cNvSpPr>
          <p:nvPr>
            <p:ph type="sldNum" sz="quarter" idx="12"/>
          </p:nvPr>
        </p:nvSpPr>
        <p:spPr/>
        <p:txBody>
          <a:bodyPr/>
          <a:lstStyle/>
          <a:p>
            <a:fld id="{588949A8-7CCD-4D90-AA9A-1451BFC6FB3A}" type="slidenum">
              <a:rPr lang="en-US" smtClean="0"/>
              <a:t>‹#›</a:t>
            </a:fld>
            <a:endParaRPr lang="en-US"/>
          </a:p>
        </p:txBody>
      </p:sp>
    </p:spTree>
    <p:extLst>
      <p:ext uri="{BB962C8B-B14F-4D97-AF65-F5344CB8AC3E}">
        <p14:creationId xmlns:p14="http://schemas.microsoft.com/office/powerpoint/2010/main" val="124153398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980E2B-704D-AEE1-C3B2-E17E3344306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A29C0B4-CEE9-4DF0-6623-390C21A0D33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B0B9FB8-C7DB-2473-6484-B1A782673BA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B942067-C5E3-F452-9927-264DA64D9177}"/>
              </a:ext>
            </a:extLst>
          </p:cNvPr>
          <p:cNvSpPr>
            <a:spLocks noGrp="1"/>
          </p:cNvSpPr>
          <p:nvPr>
            <p:ph type="dt" sz="half" idx="10"/>
          </p:nvPr>
        </p:nvSpPr>
        <p:spPr/>
        <p:txBody>
          <a:bodyPr/>
          <a:lstStyle/>
          <a:p>
            <a:fld id="{F70290BB-9787-49B9-A273-7CA0577166F7}" type="datetimeFigureOut">
              <a:rPr lang="en-US" smtClean="0"/>
              <a:t>11/20/2025</a:t>
            </a:fld>
            <a:endParaRPr lang="en-US"/>
          </a:p>
        </p:txBody>
      </p:sp>
      <p:sp>
        <p:nvSpPr>
          <p:cNvPr id="6" name="Footer Placeholder 5">
            <a:extLst>
              <a:ext uri="{FF2B5EF4-FFF2-40B4-BE49-F238E27FC236}">
                <a16:creationId xmlns:a16="http://schemas.microsoft.com/office/drawing/2014/main" id="{A49973F5-78D3-7BE0-24AD-529BB15EC54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13F6507-A1C2-40AF-4650-3FD98A8BB835}"/>
              </a:ext>
            </a:extLst>
          </p:cNvPr>
          <p:cNvSpPr>
            <a:spLocks noGrp="1"/>
          </p:cNvSpPr>
          <p:nvPr>
            <p:ph type="sldNum" sz="quarter" idx="12"/>
          </p:nvPr>
        </p:nvSpPr>
        <p:spPr/>
        <p:txBody>
          <a:bodyPr/>
          <a:lstStyle/>
          <a:p>
            <a:fld id="{7D9C5EE9-677C-4687-B0B8-2BD0DFADC29C}" type="slidenum">
              <a:rPr lang="en-US" smtClean="0"/>
              <a:t>‹#›</a:t>
            </a:fld>
            <a:endParaRPr lang="en-US"/>
          </a:p>
        </p:txBody>
      </p:sp>
    </p:spTree>
    <p:extLst>
      <p:ext uri="{BB962C8B-B14F-4D97-AF65-F5344CB8AC3E}">
        <p14:creationId xmlns:p14="http://schemas.microsoft.com/office/powerpoint/2010/main" val="132540750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88545A-F4EC-B637-DCE4-6B972F91844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4FA9157-397E-1CF2-8369-D546AA46BD7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726BC99-BCF6-547A-B568-FFB0303B4B8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4B4FD3B-09EC-AA17-17CD-1627262F80EA}"/>
              </a:ext>
            </a:extLst>
          </p:cNvPr>
          <p:cNvSpPr>
            <a:spLocks noGrp="1"/>
          </p:cNvSpPr>
          <p:nvPr>
            <p:ph type="dt" sz="half" idx="10"/>
          </p:nvPr>
        </p:nvSpPr>
        <p:spPr/>
        <p:txBody>
          <a:bodyPr/>
          <a:lstStyle/>
          <a:p>
            <a:fld id="{F70290BB-9787-49B9-A273-7CA0577166F7}" type="datetimeFigureOut">
              <a:rPr lang="en-US" smtClean="0"/>
              <a:t>11/20/2025</a:t>
            </a:fld>
            <a:endParaRPr lang="en-US"/>
          </a:p>
        </p:txBody>
      </p:sp>
      <p:sp>
        <p:nvSpPr>
          <p:cNvPr id="6" name="Footer Placeholder 5">
            <a:extLst>
              <a:ext uri="{FF2B5EF4-FFF2-40B4-BE49-F238E27FC236}">
                <a16:creationId xmlns:a16="http://schemas.microsoft.com/office/drawing/2014/main" id="{54B5E88A-FE05-5C69-0392-99A7472F7E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4664395-B72E-BA85-40AC-304674510452}"/>
              </a:ext>
            </a:extLst>
          </p:cNvPr>
          <p:cNvSpPr>
            <a:spLocks noGrp="1"/>
          </p:cNvSpPr>
          <p:nvPr>
            <p:ph type="sldNum" sz="quarter" idx="12"/>
          </p:nvPr>
        </p:nvSpPr>
        <p:spPr/>
        <p:txBody>
          <a:bodyPr/>
          <a:lstStyle/>
          <a:p>
            <a:fld id="{7D9C5EE9-677C-4687-B0B8-2BD0DFADC29C}" type="slidenum">
              <a:rPr lang="en-US" smtClean="0"/>
              <a:t>‹#›</a:t>
            </a:fld>
            <a:endParaRPr lang="en-US"/>
          </a:p>
        </p:txBody>
      </p:sp>
    </p:spTree>
    <p:extLst>
      <p:ext uri="{BB962C8B-B14F-4D97-AF65-F5344CB8AC3E}">
        <p14:creationId xmlns:p14="http://schemas.microsoft.com/office/powerpoint/2010/main" val="319872242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CD4378-F6E2-E25F-1F83-38759D84F8D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95D5AC2-6A23-8ADB-FDC5-C9754B4517F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BBD9CE-9FDD-FF44-6654-E7DC9284A40E}"/>
              </a:ext>
            </a:extLst>
          </p:cNvPr>
          <p:cNvSpPr>
            <a:spLocks noGrp="1"/>
          </p:cNvSpPr>
          <p:nvPr>
            <p:ph type="dt" sz="half" idx="10"/>
          </p:nvPr>
        </p:nvSpPr>
        <p:spPr/>
        <p:txBody>
          <a:bodyPr/>
          <a:lstStyle/>
          <a:p>
            <a:fld id="{F70290BB-9787-49B9-A273-7CA0577166F7}" type="datetimeFigureOut">
              <a:rPr lang="en-US" smtClean="0"/>
              <a:t>11/20/2025</a:t>
            </a:fld>
            <a:endParaRPr lang="en-US"/>
          </a:p>
        </p:txBody>
      </p:sp>
      <p:sp>
        <p:nvSpPr>
          <p:cNvPr id="5" name="Footer Placeholder 4">
            <a:extLst>
              <a:ext uri="{FF2B5EF4-FFF2-40B4-BE49-F238E27FC236}">
                <a16:creationId xmlns:a16="http://schemas.microsoft.com/office/drawing/2014/main" id="{F3F16E87-CF86-E6E1-C350-17BCA320CA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397942-5ABE-4787-9CAA-72E69F6161E4}"/>
              </a:ext>
            </a:extLst>
          </p:cNvPr>
          <p:cNvSpPr>
            <a:spLocks noGrp="1"/>
          </p:cNvSpPr>
          <p:nvPr>
            <p:ph type="sldNum" sz="quarter" idx="12"/>
          </p:nvPr>
        </p:nvSpPr>
        <p:spPr/>
        <p:txBody>
          <a:bodyPr/>
          <a:lstStyle/>
          <a:p>
            <a:fld id="{7D9C5EE9-677C-4687-B0B8-2BD0DFADC29C}" type="slidenum">
              <a:rPr lang="en-US" smtClean="0"/>
              <a:t>‹#›</a:t>
            </a:fld>
            <a:endParaRPr lang="en-US"/>
          </a:p>
        </p:txBody>
      </p:sp>
    </p:spTree>
    <p:extLst>
      <p:ext uri="{BB962C8B-B14F-4D97-AF65-F5344CB8AC3E}">
        <p14:creationId xmlns:p14="http://schemas.microsoft.com/office/powerpoint/2010/main" val="388041935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59A1870-736B-FD65-01D8-81DD366D5AA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3E213F8-E609-029F-B7A9-8E8D27E67FD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75D595-7F66-3139-0FFC-9007FDD30FA1}"/>
              </a:ext>
            </a:extLst>
          </p:cNvPr>
          <p:cNvSpPr>
            <a:spLocks noGrp="1"/>
          </p:cNvSpPr>
          <p:nvPr>
            <p:ph type="dt" sz="half" idx="10"/>
          </p:nvPr>
        </p:nvSpPr>
        <p:spPr/>
        <p:txBody>
          <a:bodyPr/>
          <a:lstStyle/>
          <a:p>
            <a:fld id="{F70290BB-9787-49B9-A273-7CA0577166F7}" type="datetimeFigureOut">
              <a:rPr lang="en-US" smtClean="0"/>
              <a:t>11/20/2025</a:t>
            </a:fld>
            <a:endParaRPr lang="en-US"/>
          </a:p>
        </p:txBody>
      </p:sp>
      <p:sp>
        <p:nvSpPr>
          <p:cNvPr id="5" name="Footer Placeholder 4">
            <a:extLst>
              <a:ext uri="{FF2B5EF4-FFF2-40B4-BE49-F238E27FC236}">
                <a16:creationId xmlns:a16="http://schemas.microsoft.com/office/drawing/2014/main" id="{1DDF1538-9580-0C06-2536-A423254FC3A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05E19E-1497-3B2B-CB0B-13EEEA195068}"/>
              </a:ext>
            </a:extLst>
          </p:cNvPr>
          <p:cNvSpPr>
            <a:spLocks noGrp="1"/>
          </p:cNvSpPr>
          <p:nvPr>
            <p:ph type="sldNum" sz="quarter" idx="12"/>
          </p:nvPr>
        </p:nvSpPr>
        <p:spPr/>
        <p:txBody>
          <a:bodyPr/>
          <a:lstStyle/>
          <a:p>
            <a:fld id="{7D9C5EE9-677C-4687-B0B8-2BD0DFADC29C}" type="slidenum">
              <a:rPr lang="en-US" smtClean="0"/>
              <a:t>‹#›</a:t>
            </a:fld>
            <a:endParaRPr lang="en-US"/>
          </a:p>
        </p:txBody>
      </p:sp>
    </p:spTree>
    <p:extLst>
      <p:ext uri="{BB962C8B-B14F-4D97-AF65-F5344CB8AC3E}">
        <p14:creationId xmlns:p14="http://schemas.microsoft.com/office/powerpoint/2010/main" val="28138953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alphaModFix amt="30000"/>
            <a:lum/>
          </a:blip>
          <a:srcRect/>
          <a:stretch>
            <a:fillRect t="-10000" b="-10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56B845-9551-8488-0E95-7AF95F72818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0D57D4D-66DD-A196-D0A8-8805CE50581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F40ADDD-5152-73DD-11CC-AFBE08298D13}"/>
              </a:ext>
            </a:extLst>
          </p:cNvPr>
          <p:cNvSpPr>
            <a:spLocks noGrp="1"/>
          </p:cNvSpPr>
          <p:nvPr>
            <p:ph type="dt" sz="half" idx="10"/>
          </p:nvPr>
        </p:nvSpPr>
        <p:spPr/>
        <p:txBody>
          <a:bodyPr/>
          <a:lstStyle/>
          <a:p>
            <a:r>
              <a:rPr lang="en-US"/>
              <a:t>11/4/2025</a:t>
            </a:r>
          </a:p>
        </p:txBody>
      </p:sp>
      <p:sp>
        <p:nvSpPr>
          <p:cNvPr id="5" name="Footer Placeholder 4">
            <a:extLst>
              <a:ext uri="{FF2B5EF4-FFF2-40B4-BE49-F238E27FC236}">
                <a16:creationId xmlns:a16="http://schemas.microsoft.com/office/drawing/2014/main" id="{5959CBD8-7511-A28A-2586-7ABB5F707AC2}"/>
              </a:ext>
            </a:extLst>
          </p:cNvPr>
          <p:cNvSpPr>
            <a:spLocks noGrp="1"/>
          </p:cNvSpPr>
          <p:nvPr>
            <p:ph type="ftr" sz="quarter" idx="11"/>
          </p:nvPr>
        </p:nvSpPr>
        <p:spPr/>
        <p:txBody>
          <a:bodyPr/>
          <a:lstStyle/>
          <a:p>
            <a:r>
              <a:rPr lang="en-US"/>
              <a:t>6th EIC RRB Meeting</a:t>
            </a:r>
          </a:p>
        </p:txBody>
      </p:sp>
      <p:sp>
        <p:nvSpPr>
          <p:cNvPr id="6" name="Slide Number Placeholder 5">
            <a:extLst>
              <a:ext uri="{FF2B5EF4-FFF2-40B4-BE49-F238E27FC236}">
                <a16:creationId xmlns:a16="http://schemas.microsoft.com/office/drawing/2014/main" id="{9B0AD182-9F01-4238-3E61-32F245760C60}"/>
              </a:ext>
            </a:extLst>
          </p:cNvPr>
          <p:cNvSpPr>
            <a:spLocks noGrp="1"/>
          </p:cNvSpPr>
          <p:nvPr>
            <p:ph type="sldNum" sz="quarter" idx="12"/>
          </p:nvPr>
        </p:nvSpPr>
        <p:spPr/>
        <p:txBody>
          <a:bodyPr/>
          <a:lstStyle/>
          <a:p>
            <a:fld id="{588949A8-7CCD-4D90-AA9A-1451BFC6FB3A}" type="slidenum">
              <a:rPr lang="en-US" smtClean="0"/>
              <a:t>‹#›</a:t>
            </a:fld>
            <a:endParaRPr lang="en-US"/>
          </a:p>
        </p:txBody>
      </p:sp>
    </p:spTree>
    <p:extLst>
      <p:ext uri="{BB962C8B-B14F-4D97-AF65-F5344CB8AC3E}">
        <p14:creationId xmlns:p14="http://schemas.microsoft.com/office/powerpoint/2010/main" val="318988985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6BE01F-402B-896B-075E-8B52C03B85D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E5BD732-D622-D697-7848-0C60AE57E01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0CEBB6-0851-0996-41E2-CD4C20193D3F}"/>
              </a:ext>
            </a:extLst>
          </p:cNvPr>
          <p:cNvSpPr>
            <a:spLocks noGrp="1"/>
          </p:cNvSpPr>
          <p:nvPr>
            <p:ph type="dt" sz="half" idx="10"/>
          </p:nvPr>
        </p:nvSpPr>
        <p:spPr/>
        <p:txBody>
          <a:bodyPr/>
          <a:lstStyle/>
          <a:p>
            <a:r>
              <a:rPr lang="en-US"/>
              <a:t>11/4/2025</a:t>
            </a:r>
          </a:p>
        </p:txBody>
      </p:sp>
      <p:sp>
        <p:nvSpPr>
          <p:cNvPr id="5" name="Footer Placeholder 4">
            <a:extLst>
              <a:ext uri="{FF2B5EF4-FFF2-40B4-BE49-F238E27FC236}">
                <a16:creationId xmlns:a16="http://schemas.microsoft.com/office/drawing/2014/main" id="{094A2124-1FF5-0D00-9D1D-75F1B6E5EFDA}"/>
              </a:ext>
            </a:extLst>
          </p:cNvPr>
          <p:cNvSpPr>
            <a:spLocks noGrp="1"/>
          </p:cNvSpPr>
          <p:nvPr>
            <p:ph type="ftr" sz="quarter" idx="11"/>
          </p:nvPr>
        </p:nvSpPr>
        <p:spPr/>
        <p:txBody>
          <a:bodyPr/>
          <a:lstStyle/>
          <a:p>
            <a:r>
              <a:rPr lang="en-US"/>
              <a:t>6th EIC RRB Meeting</a:t>
            </a:r>
          </a:p>
        </p:txBody>
      </p:sp>
      <p:sp>
        <p:nvSpPr>
          <p:cNvPr id="6" name="Slide Number Placeholder 5">
            <a:extLst>
              <a:ext uri="{FF2B5EF4-FFF2-40B4-BE49-F238E27FC236}">
                <a16:creationId xmlns:a16="http://schemas.microsoft.com/office/drawing/2014/main" id="{3F0A1524-79FD-873B-B8AB-264A11B39137}"/>
              </a:ext>
            </a:extLst>
          </p:cNvPr>
          <p:cNvSpPr>
            <a:spLocks noGrp="1"/>
          </p:cNvSpPr>
          <p:nvPr>
            <p:ph type="sldNum" sz="quarter" idx="12"/>
          </p:nvPr>
        </p:nvSpPr>
        <p:spPr/>
        <p:txBody>
          <a:bodyPr/>
          <a:lstStyle/>
          <a:p>
            <a:fld id="{588949A8-7CCD-4D90-AA9A-1451BFC6FB3A}" type="slidenum">
              <a:rPr lang="en-US" smtClean="0"/>
              <a:t>‹#›</a:t>
            </a:fld>
            <a:endParaRPr lang="en-US"/>
          </a:p>
        </p:txBody>
      </p:sp>
    </p:spTree>
    <p:extLst>
      <p:ext uri="{BB962C8B-B14F-4D97-AF65-F5344CB8AC3E}">
        <p14:creationId xmlns:p14="http://schemas.microsoft.com/office/powerpoint/2010/main" val="284065255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6397D3-26E5-3B41-5D7F-5E9416CBCEC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E84A382-22CC-D083-9CD5-3AB354029F3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F3C9DF4-3875-85D0-B28E-94494689C565}"/>
              </a:ext>
            </a:extLst>
          </p:cNvPr>
          <p:cNvSpPr>
            <a:spLocks noGrp="1"/>
          </p:cNvSpPr>
          <p:nvPr>
            <p:ph type="dt" sz="half" idx="10"/>
          </p:nvPr>
        </p:nvSpPr>
        <p:spPr/>
        <p:txBody>
          <a:bodyPr/>
          <a:lstStyle/>
          <a:p>
            <a:r>
              <a:rPr lang="en-US"/>
              <a:t>11/4/2025</a:t>
            </a:r>
          </a:p>
        </p:txBody>
      </p:sp>
      <p:sp>
        <p:nvSpPr>
          <p:cNvPr id="5" name="Footer Placeholder 4">
            <a:extLst>
              <a:ext uri="{FF2B5EF4-FFF2-40B4-BE49-F238E27FC236}">
                <a16:creationId xmlns:a16="http://schemas.microsoft.com/office/drawing/2014/main" id="{BBD3D6A2-64B4-C0E6-A47B-5E668C46346E}"/>
              </a:ext>
            </a:extLst>
          </p:cNvPr>
          <p:cNvSpPr>
            <a:spLocks noGrp="1"/>
          </p:cNvSpPr>
          <p:nvPr>
            <p:ph type="ftr" sz="quarter" idx="11"/>
          </p:nvPr>
        </p:nvSpPr>
        <p:spPr/>
        <p:txBody>
          <a:bodyPr/>
          <a:lstStyle/>
          <a:p>
            <a:r>
              <a:rPr lang="en-US"/>
              <a:t>6th EIC RRB Meeting</a:t>
            </a:r>
          </a:p>
        </p:txBody>
      </p:sp>
      <p:sp>
        <p:nvSpPr>
          <p:cNvPr id="6" name="Slide Number Placeholder 5">
            <a:extLst>
              <a:ext uri="{FF2B5EF4-FFF2-40B4-BE49-F238E27FC236}">
                <a16:creationId xmlns:a16="http://schemas.microsoft.com/office/drawing/2014/main" id="{B14AB46D-86E4-4FA0-0887-108854F98E0E}"/>
              </a:ext>
            </a:extLst>
          </p:cNvPr>
          <p:cNvSpPr>
            <a:spLocks noGrp="1"/>
          </p:cNvSpPr>
          <p:nvPr>
            <p:ph type="sldNum" sz="quarter" idx="12"/>
          </p:nvPr>
        </p:nvSpPr>
        <p:spPr/>
        <p:txBody>
          <a:bodyPr/>
          <a:lstStyle/>
          <a:p>
            <a:fld id="{588949A8-7CCD-4D90-AA9A-1451BFC6FB3A}" type="slidenum">
              <a:rPr lang="en-US" smtClean="0"/>
              <a:t>‹#›</a:t>
            </a:fld>
            <a:endParaRPr lang="en-US"/>
          </a:p>
        </p:txBody>
      </p:sp>
    </p:spTree>
    <p:extLst>
      <p:ext uri="{BB962C8B-B14F-4D97-AF65-F5344CB8AC3E}">
        <p14:creationId xmlns:p14="http://schemas.microsoft.com/office/powerpoint/2010/main" val="241670967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C991E8-7E58-9C8E-1D32-516EC26D88C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182D4AF-133D-18E9-CF22-2098E9C07DB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CF322A9-3784-C2C4-38FB-C81DBCD2949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1B25AEC-0412-98AB-FD28-7EFA77527145}"/>
              </a:ext>
            </a:extLst>
          </p:cNvPr>
          <p:cNvSpPr>
            <a:spLocks noGrp="1"/>
          </p:cNvSpPr>
          <p:nvPr>
            <p:ph type="dt" sz="half" idx="10"/>
          </p:nvPr>
        </p:nvSpPr>
        <p:spPr/>
        <p:txBody>
          <a:bodyPr/>
          <a:lstStyle/>
          <a:p>
            <a:r>
              <a:rPr lang="en-US"/>
              <a:t>11/4/2025</a:t>
            </a:r>
          </a:p>
        </p:txBody>
      </p:sp>
      <p:sp>
        <p:nvSpPr>
          <p:cNvPr id="6" name="Footer Placeholder 5">
            <a:extLst>
              <a:ext uri="{FF2B5EF4-FFF2-40B4-BE49-F238E27FC236}">
                <a16:creationId xmlns:a16="http://schemas.microsoft.com/office/drawing/2014/main" id="{01CD1176-F8FD-2CB4-4AD9-9C103A665B43}"/>
              </a:ext>
            </a:extLst>
          </p:cNvPr>
          <p:cNvSpPr>
            <a:spLocks noGrp="1"/>
          </p:cNvSpPr>
          <p:nvPr>
            <p:ph type="ftr" sz="quarter" idx="11"/>
          </p:nvPr>
        </p:nvSpPr>
        <p:spPr/>
        <p:txBody>
          <a:bodyPr/>
          <a:lstStyle/>
          <a:p>
            <a:r>
              <a:rPr lang="en-US"/>
              <a:t>6th EIC RRB Meeting</a:t>
            </a:r>
          </a:p>
        </p:txBody>
      </p:sp>
      <p:sp>
        <p:nvSpPr>
          <p:cNvPr id="7" name="Slide Number Placeholder 6">
            <a:extLst>
              <a:ext uri="{FF2B5EF4-FFF2-40B4-BE49-F238E27FC236}">
                <a16:creationId xmlns:a16="http://schemas.microsoft.com/office/drawing/2014/main" id="{2FCB3C3D-1318-EFDB-C2F7-549844E5CDD9}"/>
              </a:ext>
            </a:extLst>
          </p:cNvPr>
          <p:cNvSpPr>
            <a:spLocks noGrp="1"/>
          </p:cNvSpPr>
          <p:nvPr>
            <p:ph type="sldNum" sz="quarter" idx="12"/>
          </p:nvPr>
        </p:nvSpPr>
        <p:spPr/>
        <p:txBody>
          <a:bodyPr/>
          <a:lstStyle/>
          <a:p>
            <a:fld id="{588949A8-7CCD-4D90-AA9A-1451BFC6FB3A}" type="slidenum">
              <a:rPr lang="en-US" smtClean="0"/>
              <a:t>‹#›</a:t>
            </a:fld>
            <a:endParaRPr lang="en-US"/>
          </a:p>
        </p:txBody>
      </p:sp>
    </p:spTree>
    <p:extLst>
      <p:ext uri="{BB962C8B-B14F-4D97-AF65-F5344CB8AC3E}">
        <p14:creationId xmlns:p14="http://schemas.microsoft.com/office/powerpoint/2010/main" val="157097865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D2FC24-176B-5708-56AB-20547320AA2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A75511F-C5BC-D4A0-5CDB-7008E780CC6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A67D202-A3AD-C87E-E899-06F554BA29C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DDCB123-703D-2800-97F4-A2467204A52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48AFE6E-4586-3040-72DD-058A028F8F7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F855D26-1F68-200C-91E8-DD30A7C85020}"/>
              </a:ext>
            </a:extLst>
          </p:cNvPr>
          <p:cNvSpPr>
            <a:spLocks noGrp="1"/>
          </p:cNvSpPr>
          <p:nvPr>
            <p:ph type="dt" sz="half" idx="10"/>
          </p:nvPr>
        </p:nvSpPr>
        <p:spPr/>
        <p:txBody>
          <a:bodyPr/>
          <a:lstStyle/>
          <a:p>
            <a:r>
              <a:rPr lang="en-US"/>
              <a:t>11/4/2025</a:t>
            </a:r>
          </a:p>
        </p:txBody>
      </p:sp>
      <p:sp>
        <p:nvSpPr>
          <p:cNvPr id="8" name="Footer Placeholder 7">
            <a:extLst>
              <a:ext uri="{FF2B5EF4-FFF2-40B4-BE49-F238E27FC236}">
                <a16:creationId xmlns:a16="http://schemas.microsoft.com/office/drawing/2014/main" id="{4CEC0213-F391-E86F-E0D7-F9080ACDBF0D}"/>
              </a:ext>
            </a:extLst>
          </p:cNvPr>
          <p:cNvSpPr>
            <a:spLocks noGrp="1"/>
          </p:cNvSpPr>
          <p:nvPr>
            <p:ph type="ftr" sz="quarter" idx="11"/>
          </p:nvPr>
        </p:nvSpPr>
        <p:spPr/>
        <p:txBody>
          <a:bodyPr/>
          <a:lstStyle/>
          <a:p>
            <a:r>
              <a:rPr lang="en-US"/>
              <a:t>6th EIC RRB Meeting</a:t>
            </a:r>
          </a:p>
        </p:txBody>
      </p:sp>
      <p:sp>
        <p:nvSpPr>
          <p:cNvPr id="9" name="Slide Number Placeholder 8">
            <a:extLst>
              <a:ext uri="{FF2B5EF4-FFF2-40B4-BE49-F238E27FC236}">
                <a16:creationId xmlns:a16="http://schemas.microsoft.com/office/drawing/2014/main" id="{EF01F6C0-C02E-41F7-7624-1F211EE10637}"/>
              </a:ext>
            </a:extLst>
          </p:cNvPr>
          <p:cNvSpPr>
            <a:spLocks noGrp="1"/>
          </p:cNvSpPr>
          <p:nvPr>
            <p:ph type="sldNum" sz="quarter" idx="12"/>
          </p:nvPr>
        </p:nvSpPr>
        <p:spPr/>
        <p:txBody>
          <a:bodyPr/>
          <a:lstStyle/>
          <a:p>
            <a:fld id="{588949A8-7CCD-4D90-AA9A-1451BFC6FB3A}" type="slidenum">
              <a:rPr lang="en-US" smtClean="0"/>
              <a:t>‹#›</a:t>
            </a:fld>
            <a:endParaRPr lang="en-US"/>
          </a:p>
        </p:txBody>
      </p:sp>
    </p:spTree>
    <p:extLst>
      <p:ext uri="{BB962C8B-B14F-4D97-AF65-F5344CB8AC3E}">
        <p14:creationId xmlns:p14="http://schemas.microsoft.com/office/powerpoint/2010/main" val="307425040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ECC3C1-03E4-626B-6509-5FCF8937138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F54602D-309E-D848-B30A-670F020C34ED}"/>
              </a:ext>
            </a:extLst>
          </p:cNvPr>
          <p:cNvSpPr>
            <a:spLocks noGrp="1"/>
          </p:cNvSpPr>
          <p:nvPr>
            <p:ph type="dt" sz="half" idx="10"/>
          </p:nvPr>
        </p:nvSpPr>
        <p:spPr/>
        <p:txBody>
          <a:bodyPr/>
          <a:lstStyle/>
          <a:p>
            <a:r>
              <a:rPr lang="en-US"/>
              <a:t>11/4/2025</a:t>
            </a:r>
          </a:p>
        </p:txBody>
      </p:sp>
      <p:sp>
        <p:nvSpPr>
          <p:cNvPr id="4" name="Footer Placeholder 3">
            <a:extLst>
              <a:ext uri="{FF2B5EF4-FFF2-40B4-BE49-F238E27FC236}">
                <a16:creationId xmlns:a16="http://schemas.microsoft.com/office/drawing/2014/main" id="{B50CDDC2-FA23-DA00-4444-2D07EAF24DEF}"/>
              </a:ext>
            </a:extLst>
          </p:cNvPr>
          <p:cNvSpPr>
            <a:spLocks noGrp="1"/>
          </p:cNvSpPr>
          <p:nvPr>
            <p:ph type="ftr" sz="quarter" idx="11"/>
          </p:nvPr>
        </p:nvSpPr>
        <p:spPr/>
        <p:txBody>
          <a:bodyPr/>
          <a:lstStyle/>
          <a:p>
            <a:r>
              <a:rPr lang="en-US"/>
              <a:t>6th EIC RRB Meeting</a:t>
            </a:r>
          </a:p>
        </p:txBody>
      </p:sp>
      <p:sp>
        <p:nvSpPr>
          <p:cNvPr id="5" name="Slide Number Placeholder 4">
            <a:extLst>
              <a:ext uri="{FF2B5EF4-FFF2-40B4-BE49-F238E27FC236}">
                <a16:creationId xmlns:a16="http://schemas.microsoft.com/office/drawing/2014/main" id="{68966360-FD7F-85A3-F579-AA3338FEC7D8}"/>
              </a:ext>
            </a:extLst>
          </p:cNvPr>
          <p:cNvSpPr>
            <a:spLocks noGrp="1"/>
          </p:cNvSpPr>
          <p:nvPr>
            <p:ph type="sldNum" sz="quarter" idx="12"/>
          </p:nvPr>
        </p:nvSpPr>
        <p:spPr/>
        <p:txBody>
          <a:bodyPr/>
          <a:lstStyle/>
          <a:p>
            <a:fld id="{588949A8-7CCD-4D90-AA9A-1451BFC6FB3A}" type="slidenum">
              <a:rPr lang="en-US" smtClean="0"/>
              <a:t>‹#›</a:t>
            </a:fld>
            <a:endParaRPr lang="en-US"/>
          </a:p>
        </p:txBody>
      </p:sp>
    </p:spTree>
    <p:extLst>
      <p:ext uri="{BB962C8B-B14F-4D97-AF65-F5344CB8AC3E}">
        <p14:creationId xmlns:p14="http://schemas.microsoft.com/office/powerpoint/2010/main" val="40010451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D2FC24-176B-5708-56AB-20547320AA2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A75511F-C5BC-D4A0-5CDB-7008E780CC6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A67D202-A3AD-C87E-E899-06F554BA29C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DDCB123-703D-2800-97F4-A2467204A52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48AFE6E-4586-3040-72DD-058A028F8F7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F855D26-1F68-200C-91E8-DD30A7C85020}"/>
              </a:ext>
            </a:extLst>
          </p:cNvPr>
          <p:cNvSpPr>
            <a:spLocks noGrp="1"/>
          </p:cNvSpPr>
          <p:nvPr>
            <p:ph type="dt" sz="half" idx="10"/>
          </p:nvPr>
        </p:nvSpPr>
        <p:spPr/>
        <p:txBody>
          <a:bodyPr/>
          <a:lstStyle/>
          <a:p>
            <a:r>
              <a:rPr lang="en-US"/>
              <a:t>11/20/2025</a:t>
            </a:r>
          </a:p>
        </p:txBody>
      </p:sp>
      <p:sp>
        <p:nvSpPr>
          <p:cNvPr id="8" name="Footer Placeholder 7">
            <a:extLst>
              <a:ext uri="{FF2B5EF4-FFF2-40B4-BE49-F238E27FC236}">
                <a16:creationId xmlns:a16="http://schemas.microsoft.com/office/drawing/2014/main" id="{4CEC0213-F391-E86F-E0D7-F9080ACDBF0D}"/>
              </a:ext>
            </a:extLst>
          </p:cNvPr>
          <p:cNvSpPr>
            <a:spLocks noGrp="1"/>
          </p:cNvSpPr>
          <p:nvPr>
            <p:ph type="ftr" sz="quarter" idx="11"/>
          </p:nvPr>
        </p:nvSpPr>
        <p:spPr/>
        <p:txBody>
          <a:bodyPr/>
          <a:lstStyle/>
          <a:p>
            <a:r>
              <a:rPr lang="en-US"/>
              <a:t>ePIC General Meeting</a:t>
            </a:r>
          </a:p>
        </p:txBody>
      </p:sp>
      <p:sp>
        <p:nvSpPr>
          <p:cNvPr id="9" name="Slide Number Placeholder 8">
            <a:extLst>
              <a:ext uri="{FF2B5EF4-FFF2-40B4-BE49-F238E27FC236}">
                <a16:creationId xmlns:a16="http://schemas.microsoft.com/office/drawing/2014/main" id="{EF01F6C0-C02E-41F7-7624-1F211EE10637}"/>
              </a:ext>
            </a:extLst>
          </p:cNvPr>
          <p:cNvSpPr>
            <a:spLocks noGrp="1"/>
          </p:cNvSpPr>
          <p:nvPr>
            <p:ph type="sldNum" sz="quarter" idx="12"/>
          </p:nvPr>
        </p:nvSpPr>
        <p:spPr/>
        <p:txBody>
          <a:bodyPr/>
          <a:lstStyle/>
          <a:p>
            <a:fld id="{588949A8-7CCD-4D90-AA9A-1451BFC6FB3A}" type="slidenum">
              <a:rPr lang="en-US" smtClean="0"/>
              <a:t>‹#›</a:t>
            </a:fld>
            <a:endParaRPr lang="en-US"/>
          </a:p>
        </p:txBody>
      </p:sp>
    </p:spTree>
    <p:extLst>
      <p:ext uri="{BB962C8B-B14F-4D97-AF65-F5344CB8AC3E}">
        <p14:creationId xmlns:p14="http://schemas.microsoft.com/office/powerpoint/2010/main" val="214450044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F4B827B-B882-EF08-B94B-BC4EC3D6F535}"/>
              </a:ext>
            </a:extLst>
          </p:cNvPr>
          <p:cNvSpPr>
            <a:spLocks noGrp="1"/>
          </p:cNvSpPr>
          <p:nvPr>
            <p:ph type="dt" sz="half" idx="10"/>
          </p:nvPr>
        </p:nvSpPr>
        <p:spPr/>
        <p:txBody>
          <a:bodyPr/>
          <a:lstStyle/>
          <a:p>
            <a:r>
              <a:rPr lang="en-US"/>
              <a:t>11/4/2025</a:t>
            </a:r>
          </a:p>
        </p:txBody>
      </p:sp>
      <p:sp>
        <p:nvSpPr>
          <p:cNvPr id="3" name="Footer Placeholder 2">
            <a:extLst>
              <a:ext uri="{FF2B5EF4-FFF2-40B4-BE49-F238E27FC236}">
                <a16:creationId xmlns:a16="http://schemas.microsoft.com/office/drawing/2014/main" id="{51B89B48-3C65-1306-B9D4-327B80F52A77}"/>
              </a:ext>
            </a:extLst>
          </p:cNvPr>
          <p:cNvSpPr>
            <a:spLocks noGrp="1"/>
          </p:cNvSpPr>
          <p:nvPr>
            <p:ph type="ftr" sz="quarter" idx="11"/>
          </p:nvPr>
        </p:nvSpPr>
        <p:spPr/>
        <p:txBody>
          <a:bodyPr/>
          <a:lstStyle/>
          <a:p>
            <a:r>
              <a:rPr lang="en-US"/>
              <a:t>6th EIC RRB Meeting</a:t>
            </a:r>
          </a:p>
        </p:txBody>
      </p:sp>
      <p:sp>
        <p:nvSpPr>
          <p:cNvPr id="4" name="Slide Number Placeholder 3">
            <a:extLst>
              <a:ext uri="{FF2B5EF4-FFF2-40B4-BE49-F238E27FC236}">
                <a16:creationId xmlns:a16="http://schemas.microsoft.com/office/drawing/2014/main" id="{EB6D6E66-4D34-308B-F928-8D840B0E3B4E}"/>
              </a:ext>
            </a:extLst>
          </p:cNvPr>
          <p:cNvSpPr>
            <a:spLocks noGrp="1"/>
          </p:cNvSpPr>
          <p:nvPr>
            <p:ph type="sldNum" sz="quarter" idx="12"/>
          </p:nvPr>
        </p:nvSpPr>
        <p:spPr/>
        <p:txBody>
          <a:bodyPr/>
          <a:lstStyle/>
          <a:p>
            <a:fld id="{588949A8-7CCD-4D90-AA9A-1451BFC6FB3A}" type="slidenum">
              <a:rPr lang="en-US" smtClean="0"/>
              <a:t>‹#›</a:t>
            </a:fld>
            <a:endParaRPr lang="en-US"/>
          </a:p>
        </p:txBody>
      </p:sp>
    </p:spTree>
    <p:extLst>
      <p:ext uri="{BB962C8B-B14F-4D97-AF65-F5344CB8AC3E}">
        <p14:creationId xmlns:p14="http://schemas.microsoft.com/office/powerpoint/2010/main" val="119358016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3FB975-3C76-A5B6-03AA-7AC63BB7BDA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D908828-AC71-580F-80EF-6A433FFFFA3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F97CEB2-9E6E-C5BF-873F-165920CCA44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A534356-4E42-BF9D-CB81-6773A644B92D}"/>
              </a:ext>
            </a:extLst>
          </p:cNvPr>
          <p:cNvSpPr>
            <a:spLocks noGrp="1"/>
          </p:cNvSpPr>
          <p:nvPr>
            <p:ph type="dt" sz="half" idx="10"/>
          </p:nvPr>
        </p:nvSpPr>
        <p:spPr/>
        <p:txBody>
          <a:bodyPr/>
          <a:lstStyle/>
          <a:p>
            <a:r>
              <a:rPr lang="en-US"/>
              <a:t>11/4/2025</a:t>
            </a:r>
          </a:p>
        </p:txBody>
      </p:sp>
      <p:sp>
        <p:nvSpPr>
          <p:cNvPr id="6" name="Footer Placeholder 5">
            <a:extLst>
              <a:ext uri="{FF2B5EF4-FFF2-40B4-BE49-F238E27FC236}">
                <a16:creationId xmlns:a16="http://schemas.microsoft.com/office/drawing/2014/main" id="{F32E8D09-8B4B-D8F3-D8D7-4F1FCA32981B}"/>
              </a:ext>
            </a:extLst>
          </p:cNvPr>
          <p:cNvSpPr>
            <a:spLocks noGrp="1"/>
          </p:cNvSpPr>
          <p:nvPr>
            <p:ph type="ftr" sz="quarter" idx="11"/>
          </p:nvPr>
        </p:nvSpPr>
        <p:spPr/>
        <p:txBody>
          <a:bodyPr/>
          <a:lstStyle/>
          <a:p>
            <a:r>
              <a:rPr lang="en-US"/>
              <a:t>6th EIC RRB Meeting</a:t>
            </a:r>
          </a:p>
        </p:txBody>
      </p:sp>
      <p:sp>
        <p:nvSpPr>
          <p:cNvPr id="7" name="Slide Number Placeholder 6">
            <a:extLst>
              <a:ext uri="{FF2B5EF4-FFF2-40B4-BE49-F238E27FC236}">
                <a16:creationId xmlns:a16="http://schemas.microsoft.com/office/drawing/2014/main" id="{8F522E60-46A7-473C-0F1F-79037FEDC2DE}"/>
              </a:ext>
            </a:extLst>
          </p:cNvPr>
          <p:cNvSpPr>
            <a:spLocks noGrp="1"/>
          </p:cNvSpPr>
          <p:nvPr>
            <p:ph type="sldNum" sz="quarter" idx="12"/>
          </p:nvPr>
        </p:nvSpPr>
        <p:spPr/>
        <p:txBody>
          <a:bodyPr/>
          <a:lstStyle/>
          <a:p>
            <a:fld id="{588949A8-7CCD-4D90-AA9A-1451BFC6FB3A}" type="slidenum">
              <a:rPr lang="en-US" smtClean="0"/>
              <a:t>‹#›</a:t>
            </a:fld>
            <a:endParaRPr lang="en-US"/>
          </a:p>
        </p:txBody>
      </p:sp>
    </p:spTree>
    <p:extLst>
      <p:ext uri="{BB962C8B-B14F-4D97-AF65-F5344CB8AC3E}">
        <p14:creationId xmlns:p14="http://schemas.microsoft.com/office/powerpoint/2010/main" val="60535785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C90046-A409-B36B-0483-B5070C3D93F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F34E26B-AE0F-8A59-618E-10CEDDB264E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306652A-0F6C-C445-0475-70FA071341C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23A17E3-2E60-0D8A-A502-DE4F23B4509C}"/>
              </a:ext>
            </a:extLst>
          </p:cNvPr>
          <p:cNvSpPr>
            <a:spLocks noGrp="1"/>
          </p:cNvSpPr>
          <p:nvPr>
            <p:ph type="dt" sz="half" idx="10"/>
          </p:nvPr>
        </p:nvSpPr>
        <p:spPr/>
        <p:txBody>
          <a:bodyPr/>
          <a:lstStyle/>
          <a:p>
            <a:r>
              <a:rPr lang="en-US"/>
              <a:t>11/4/2025</a:t>
            </a:r>
          </a:p>
        </p:txBody>
      </p:sp>
      <p:sp>
        <p:nvSpPr>
          <p:cNvPr id="6" name="Footer Placeholder 5">
            <a:extLst>
              <a:ext uri="{FF2B5EF4-FFF2-40B4-BE49-F238E27FC236}">
                <a16:creationId xmlns:a16="http://schemas.microsoft.com/office/drawing/2014/main" id="{24EAC12B-5593-0FAE-01CA-06B9DBCE890F}"/>
              </a:ext>
            </a:extLst>
          </p:cNvPr>
          <p:cNvSpPr>
            <a:spLocks noGrp="1"/>
          </p:cNvSpPr>
          <p:nvPr>
            <p:ph type="ftr" sz="quarter" idx="11"/>
          </p:nvPr>
        </p:nvSpPr>
        <p:spPr/>
        <p:txBody>
          <a:bodyPr/>
          <a:lstStyle/>
          <a:p>
            <a:r>
              <a:rPr lang="en-US"/>
              <a:t>6th EIC RRB Meeting</a:t>
            </a:r>
          </a:p>
        </p:txBody>
      </p:sp>
      <p:sp>
        <p:nvSpPr>
          <p:cNvPr id="7" name="Slide Number Placeholder 6">
            <a:extLst>
              <a:ext uri="{FF2B5EF4-FFF2-40B4-BE49-F238E27FC236}">
                <a16:creationId xmlns:a16="http://schemas.microsoft.com/office/drawing/2014/main" id="{BC03083A-0444-8F96-5D17-8A51D0FF249B}"/>
              </a:ext>
            </a:extLst>
          </p:cNvPr>
          <p:cNvSpPr>
            <a:spLocks noGrp="1"/>
          </p:cNvSpPr>
          <p:nvPr>
            <p:ph type="sldNum" sz="quarter" idx="12"/>
          </p:nvPr>
        </p:nvSpPr>
        <p:spPr/>
        <p:txBody>
          <a:bodyPr/>
          <a:lstStyle/>
          <a:p>
            <a:fld id="{588949A8-7CCD-4D90-AA9A-1451BFC6FB3A}" type="slidenum">
              <a:rPr lang="en-US" smtClean="0"/>
              <a:t>‹#›</a:t>
            </a:fld>
            <a:endParaRPr lang="en-US"/>
          </a:p>
        </p:txBody>
      </p:sp>
    </p:spTree>
    <p:extLst>
      <p:ext uri="{BB962C8B-B14F-4D97-AF65-F5344CB8AC3E}">
        <p14:creationId xmlns:p14="http://schemas.microsoft.com/office/powerpoint/2010/main" val="361286905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A8EAA9-FD5C-FB10-5E29-583D9563D97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12E0C21-CAF2-8240-D002-C94BB8AD4AB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D8ADFB-0727-ACB3-0B41-39AEC1F32A2C}"/>
              </a:ext>
            </a:extLst>
          </p:cNvPr>
          <p:cNvSpPr>
            <a:spLocks noGrp="1"/>
          </p:cNvSpPr>
          <p:nvPr>
            <p:ph type="dt" sz="half" idx="10"/>
          </p:nvPr>
        </p:nvSpPr>
        <p:spPr/>
        <p:txBody>
          <a:bodyPr/>
          <a:lstStyle/>
          <a:p>
            <a:r>
              <a:rPr lang="en-US"/>
              <a:t>11/4/2025</a:t>
            </a:r>
          </a:p>
        </p:txBody>
      </p:sp>
      <p:sp>
        <p:nvSpPr>
          <p:cNvPr id="5" name="Footer Placeholder 4">
            <a:extLst>
              <a:ext uri="{FF2B5EF4-FFF2-40B4-BE49-F238E27FC236}">
                <a16:creationId xmlns:a16="http://schemas.microsoft.com/office/drawing/2014/main" id="{A141AE20-ACDE-5B8A-6842-D0FD18AA2E81}"/>
              </a:ext>
            </a:extLst>
          </p:cNvPr>
          <p:cNvSpPr>
            <a:spLocks noGrp="1"/>
          </p:cNvSpPr>
          <p:nvPr>
            <p:ph type="ftr" sz="quarter" idx="11"/>
          </p:nvPr>
        </p:nvSpPr>
        <p:spPr/>
        <p:txBody>
          <a:bodyPr/>
          <a:lstStyle/>
          <a:p>
            <a:r>
              <a:rPr lang="en-US"/>
              <a:t>6th EIC RRB Meeting</a:t>
            </a:r>
          </a:p>
        </p:txBody>
      </p:sp>
      <p:sp>
        <p:nvSpPr>
          <p:cNvPr id="6" name="Slide Number Placeholder 5">
            <a:extLst>
              <a:ext uri="{FF2B5EF4-FFF2-40B4-BE49-F238E27FC236}">
                <a16:creationId xmlns:a16="http://schemas.microsoft.com/office/drawing/2014/main" id="{14C6B906-77A9-191C-0750-487D682D13E5}"/>
              </a:ext>
            </a:extLst>
          </p:cNvPr>
          <p:cNvSpPr>
            <a:spLocks noGrp="1"/>
          </p:cNvSpPr>
          <p:nvPr>
            <p:ph type="sldNum" sz="quarter" idx="12"/>
          </p:nvPr>
        </p:nvSpPr>
        <p:spPr/>
        <p:txBody>
          <a:bodyPr/>
          <a:lstStyle/>
          <a:p>
            <a:fld id="{588949A8-7CCD-4D90-AA9A-1451BFC6FB3A}" type="slidenum">
              <a:rPr lang="en-US" smtClean="0"/>
              <a:t>‹#›</a:t>
            </a:fld>
            <a:endParaRPr lang="en-US"/>
          </a:p>
        </p:txBody>
      </p:sp>
    </p:spTree>
    <p:extLst>
      <p:ext uri="{BB962C8B-B14F-4D97-AF65-F5344CB8AC3E}">
        <p14:creationId xmlns:p14="http://schemas.microsoft.com/office/powerpoint/2010/main" val="405891496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570B496-BCD1-C439-2F1B-3F41C2831FA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7ECC6F7-725F-20A8-3417-6C523576E07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40F375-C9CC-DEF1-A546-790055B0BE66}"/>
              </a:ext>
            </a:extLst>
          </p:cNvPr>
          <p:cNvSpPr>
            <a:spLocks noGrp="1"/>
          </p:cNvSpPr>
          <p:nvPr>
            <p:ph type="dt" sz="half" idx="10"/>
          </p:nvPr>
        </p:nvSpPr>
        <p:spPr/>
        <p:txBody>
          <a:bodyPr/>
          <a:lstStyle/>
          <a:p>
            <a:r>
              <a:rPr lang="en-US"/>
              <a:t>11/4/2025</a:t>
            </a:r>
          </a:p>
        </p:txBody>
      </p:sp>
      <p:sp>
        <p:nvSpPr>
          <p:cNvPr id="5" name="Footer Placeholder 4">
            <a:extLst>
              <a:ext uri="{FF2B5EF4-FFF2-40B4-BE49-F238E27FC236}">
                <a16:creationId xmlns:a16="http://schemas.microsoft.com/office/drawing/2014/main" id="{133C2972-7336-1AFA-EC13-3993874190C5}"/>
              </a:ext>
            </a:extLst>
          </p:cNvPr>
          <p:cNvSpPr>
            <a:spLocks noGrp="1"/>
          </p:cNvSpPr>
          <p:nvPr>
            <p:ph type="ftr" sz="quarter" idx="11"/>
          </p:nvPr>
        </p:nvSpPr>
        <p:spPr/>
        <p:txBody>
          <a:bodyPr/>
          <a:lstStyle/>
          <a:p>
            <a:r>
              <a:rPr lang="en-US"/>
              <a:t>6th EIC RRB Meeting</a:t>
            </a:r>
          </a:p>
        </p:txBody>
      </p:sp>
      <p:sp>
        <p:nvSpPr>
          <p:cNvPr id="6" name="Slide Number Placeholder 5">
            <a:extLst>
              <a:ext uri="{FF2B5EF4-FFF2-40B4-BE49-F238E27FC236}">
                <a16:creationId xmlns:a16="http://schemas.microsoft.com/office/drawing/2014/main" id="{B3788EB3-F852-190D-3BEB-C3CCF3CC042A}"/>
              </a:ext>
            </a:extLst>
          </p:cNvPr>
          <p:cNvSpPr>
            <a:spLocks noGrp="1"/>
          </p:cNvSpPr>
          <p:nvPr>
            <p:ph type="sldNum" sz="quarter" idx="12"/>
          </p:nvPr>
        </p:nvSpPr>
        <p:spPr/>
        <p:txBody>
          <a:bodyPr/>
          <a:lstStyle/>
          <a:p>
            <a:fld id="{588949A8-7CCD-4D90-AA9A-1451BFC6FB3A}" type="slidenum">
              <a:rPr lang="en-US" smtClean="0"/>
              <a:t>‹#›</a:t>
            </a:fld>
            <a:endParaRPr lang="en-US"/>
          </a:p>
        </p:txBody>
      </p:sp>
    </p:spTree>
    <p:extLst>
      <p:ext uri="{BB962C8B-B14F-4D97-AF65-F5344CB8AC3E}">
        <p14:creationId xmlns:p14="http://schemas.microsoft.com/office/powerpoint/2010/main" val="32261695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ECC3C1-03E4-626B-6509-5FCF8937138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F54602D-309E-D848-B30A-670F020C34ED}"/>
              </a:ext>
            </a:extLst>
          </p:cNvPr>
          <p:cNvSpPr>
            <a:spLocks noGrp="1"/>
          </p:cNvSpPr>
          <p:nvPr>
            <p:ph type="dt" sz="half" idx="10"/>
          </p:nvPr>
        </p:nvSpPr>
        <p:spPr/>
        <p:txBody>
          <a:bodyPr/>
          <a:lstStyle/>
          <a:p>
            <a:r>
              <a:rPr lang="en-US"/>
              <a:t>11/20/2025</a:t>
            </a:r>
          </a:p>
        </p:txBody>
      </p:sp>
      <p:sp>
        <p:nvSpPr>
          <p:cNvPr id="4" name="Footer Placeholder 3">
            <a:extLst>
              <a:ext uri="{FF2B5EF4-FFF2-40B4-BE49-F238E27FC236}">
                <a16:creationId xmlns:a16="http://schemas.microsoft.com/office/drawing/2014/main" id="{B50CDDC2-FA23-DA00-4444-2D07EAF24DEF}"/>
              </a:ext>
            </a:extLst>
          </p:cNvPr>
          <p:cNvSpPr>
            <a:spLocks noGrp="1"/>
          </p:cNvSpPr>
          <p:nvPr>
            <p:ph type="ftr" sz="quarter" idx="11"/>
          </p:nvPr>
        </p:nvSpPr>
        <p:spPr/>
        <p:txBody>
          <a:bodyPr/>
          <a:lstStyle/>
          <a:p>
            <a:r>
              <a:rPr lang="en-US"/>
              <a:t>ePIC General Meeting</a:t>
            </a:r>
          </a:p>
        </p:txBody>
      </p:sp>
      <p:sp>
        <p:nvSpPr>
          <p:cNvPr id="5" name="Slide Number Placeholder 4">
            <a:extLst>
              <a:ext uri="{FF2B5EF4-FFF2-40B4-BE49-F238E27FC236}">
                <a16:creationId xmlns:a16="http://schemas.microsoft.com/office/drawing/2014/main" id="{68966360-FD7F-85A3-F579-AA3338FEC7D8}"/>
              </a:ext>
            </a:extLst>
          </p:cNvPr>
          <p:cNvSpPr>
            <a:spLocks noGrp="1"/>
          </p:cNvSpPr>
          <p:nvPr>
            <p:ph type="sldNum" sz="quarter" idx="12"/>
          </p:nvPr>
        </p:nvSpPr>
        <p:spPr/>
        <p:txBody>
          <a:bodyPr/>
          <a:lstStyle/>
          <a:p>
            <a:fld id="{588949A8-7CCD-4D90-AA9A-1451BFC6FB3A}" type="slidenum">
              <a:rPr lang="en-US" smtClean="0"/>
              <a:t>‹#›</a:t>
            </a:fld>
            <a:endParaRPr lang="en-US"/>
          </a:p>
        </p:txBody>
      </p:sp>
    </p:spTree>
    <p:extLst>
      <p:ext uri="{BB962C8B-B14F-4D97-AF65-F5344CB8AC3E}">
        <p14:creationId xmlns:p14="http://schemas.microsoft.com/office/powerpoint/2010/main" val="17560395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F4B827B-B882-EF08-B94B-BC4EC3D6F535}"/>
              </a:ext>
            </a:extLst>
          </p:cNvPr>
          <p:cNvSpPr>
            <a:spLocks noGrp="1"/>
          </p:cNvSpPr>
          <p:nvPr>
            <p:ph type="dt" sz="half" idx="10"/>
          </p:nvPr>
        </p:nvSpPr>
        <p:spPr/>
        <p:txBody>
          <a:bodyPr/>
          <a:lstStyle/>
          <a:p>
            <a:r>
              <a:rPr lang="en-US"/>
              <a:t>11/20/2025</a:t>
            </a:r>
          </a:p>
        </p:txBody>
      </p:sp>
      <p:sp>
        <p:nvSpPr>
          <p:cNvPr id="3" name="Footer Placeholder 2">
            <a:extLst>
              <a:ext uri="{FF2B5EF4-FFF2-40B4-BE49-F238E27FC236}">
                <a16:creationId xmlns:a16="http://schemas.microsoft.com/office/drawing/2014/main" id="{51B89B48-3C65-1306-B9D4-327B80F52A77}"/>
              </a:ext>
            </a:extLst>
          </p:cNvPr>
          <p:cNvSpPr>
            <a:spLocks noGrp="1"/>
          </p:cNvSpPr>
          <p:nvPr>
            <p:ph type="ftr" sz="quarter" idx="11"/>
          </p:nvPr>
        </p:nvSpPr>
        <p:spPr/>
        <p:txBody>
          <a:bodyPr/>
          <a:lstStyle/>
          <a:p>
            <a:r>
              <a:rPr lang="en-US"/>
              <a:t>ePIC General Meeting</a:t>
            </a:r>
          </a:p>
        </p:txBody>
      </p:sp>
      <p:sp>
        <p:nvSpPr>
          <p:cNvPr id="4" name="Slide Number Placeholder 3">
            <a:extLst>
              <a:ext uri="{FF2B5EF4-FFF2-40B4-BE49-F238E27FC236}">
                <a16:creationId xmlns:a16="http://schemas.microsoft.com/office/drawing/2014/main" id="{EB6D6E66-4D34-308B-F928-8D840B0E3B4E}"/>
              </a:ext>
            </a:extLst>
          </p:cNvPr>
          <p:cNvSpPr>
            <a:spLocks noGrp="1"/>
          </p:cNvSpPr>
          <p:nvPr>
            <p:ph type="sldNum" sz="quarter" idx="12"/>
          </p:nvPr>
        </p:nvSpPr>
        <p:spPr/>
        <p:txBody>
          <a:bodyPr/>
          <a:lstStyle/>
          <a:p>
            <a:fld id="{588949A8-7CCD-4D90-AA9A-1451BFC6FB3A}" type="slidenum">
              <a:rPr lang="en-US" smtClean="0"/>
              <a:t>‹#›</a:t>
            </a:fld>
            <a:endParaRPr lang="en-US"/>
          </a:p>
        </p:txBody>
      </p:sp>
    </p:spTree>
    <p:extLst>
      <p:ext uri="{BB962C8B-B14F-4D97-AF65-F5344CB8AC3E}">
        <p14:creationId xmlns:p14="http://schemas.microsoft.com/office/powerpoint/2010/main" val="25064426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3FB975-3C76-A5B6-03AA-7AC63BB7BDA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D908828-AC71-580F-80EF-6A433FFFFA3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F97CEB2-9E6E-C5BF-873F-165920CCA44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A534356-4E42-BF9D-CB81-6773A644B92D}"/>
              </a:ext>
            </a:extLst>
          </p:cNvPr>
          <p:cNvSpPr>
            <a:spLocks noGrp="1"/>
          </p:cNvSpPr>
          <p:nvPr>
            <p:ph type="dt" sz="half" idx="10"/>
          </p:nvPr>
        </p:nvSpPr>
        <p:spPr/>
        <p:txBody>
          <a:bodyPr/>
          <a:lstStyle/>
          <a:p>
            <a:r>
              <a:rPr lang="en-US"/>
              <a:t>11/20/2025</a:t>
            </a:r>
          </a:p>
        </p:txBody>
      </p:sp>
      <p:sp>
        <p:nvSpPr>
          <p:cNvPr id="6" name="Footer Placeholder 5">
            <a:extLst>
              <a:ext uri="{FF2B5EF4-FFF2-40B4-BE49-F238E27FC236}">
                <a16:creationId xmlns:a16="http://schemas.microsoft.com/office/drawing/2014/main" id="{F32E8D09-8B4B-D8F3-D8D7-4F1FCA32981B}"/>
              </a:ext>
            </a:extLst>
          </p:cNvPr>
          <p:cNvSpPr>
            <a:spLocks noGrp="1"/>
          </p:cNvSpPr>
          <p:nvPr>
            <p:ph type="ftr" sz="quarter" idx="11"/>
          </p:nvPr>
        </p:nvSpPr>
        <p:spPr/>
        <p:txBody>
          <a:bodyPr/>
          <a:lstStyle/>
          <a:p>
            <a:r>
              <a:rPr lang="en-US"/>
              <a:t>ePIC General Meeting</a:t>
            </a:r>
          </a:p>
        </p:txBody>
      </p:sp>
      <p:sp>
        <p:nvSpPr>
          <p:cNvPr id="7" name="Slide Number Placeholder 6">
            <a:extLst>
              <a:ext uri="{FF2B5EF4-FFF2-40B4-BE49-F238E27FC236}">
                <a16:creationId xmlns:a16="http://schemas.microsoft.com/office/drawing/2014/main" id="{8F522E60-46A7-473C-0F1F-79037FEDC2DE}"/>
              </a:ext>
            </a:extLst>
          </p:cNvPr>
          <p:cNvSpPr>
            <a:spLocks noGrp="1"/>
          </p:cNvSpPr>
          <p:nvPr>
            <p:ph type="sldNum" sz="quarter" idx="12"/>
          </p:nvPr>
        </p:nvSpPr>
        <p:spPr/>
        <p:txBody>
          <a:bodyPr/>
          <a:lstStyle/>
          <a:p>
            <a:fld id="{588949A8-7CCD-4D90-AA9A-1451BFC6FB3A}" type="slidenum">
              <a:rPr lang="en-US" smtClean="0"/>
              <a:t>‹#›</a:t>
            </a:fld>
            <a:endParaRPr lang="en-US"/>
          </a:p>
        </p:txBody>
      </p:sp>
    </p:spTree>
    <p:extLst>
      <p:ext uri="{BB962C8B-B14F-4D97-AF65-F5344CB8AC3E}">
        <p14:creationId xmlns:p14="http://schemas.microsoft.com/office/powerpoint/2010/main" val="20720496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C90046-A409-B36B-0483-B5070C3D93F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F34E26B-AE0F-8A59-618E-10CEDDB264E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306652A-0F6C-C445-0475-70FA071341C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23A17E3-2E60-0D8A-A502-DE4F23B4509C}"/>
              </a:ext>
            </a:extLst>
          </p:cNvPr>
          <p:cNvSpPr>
            <a:spLocks noGrp="1"/>
          </p:cNvSpPr>
          <p:nvPr>
            <p:ph type="dt" sz="half" idx="10"/>
          </p:nvPr>
        </p:nvSpPr>
        <p:spPr/>
        <p:txBody>
          <a:bodyPr/>
          <a:lstStyle/>
          <a:p>
            <a:r>
              <a:rPr lang="en-US"/>
              <a:t>11/20/2025</a:t>
            </a:r>
          </a:p>
        </p:txBody>
      </p:sp>
      <p:sp>
        <p:nvSpPr>
          <p:cNvPr id="6" name="Footer Placeholder 5">
            <a:extLst>
              <a:ext uri="{FF2B5EF4-FFF2-40B4-BE49-F238E27FC236}">
                <a16:creationId xmlns:a16="http://schemas.microsoft.com/office/drawing/2014/main" id="{24EAC12B-5593-0FAE-01CA-06B9DBCE890F}"/>
              </a:ext>
            </a:extLst>
          </p:cNvPr>
          <p:cNvSpPr>
            <a:spLocks noGrp="1"/>
          </p:cNvSpPr>
          <p:nvPr>
            <p:ph type="ftr" sz="quarter" idx="11"/>
          </p:nvPr>
        </p:nvSpPr>
        <p:spPr/>
        <p:txBody>
          <a:bodyPr/>
          <a:lstStyle/>
          <a:p>
            <a:r>
              <a:rPr lang="en-US"/>
              <a:t>ePIC General Meeting</a:t>
            </a:r>
          </a:p>
        </p:txBody>
      </p:sp>
      <p:sp>
        <p:nvSpPr>
          <p:cNvPr id="7" name="Slide Number Placeholder 6">
            <a:extLst>
              <a:ext uri="{FF2B5EF4-FFF2-40B4-BE49-F238E27FC236}">
                <a16:creationId xmlns:a16="http://schemas.microsoft.com/office/drawing/2014/main" id="{BC03083A-0444-8F96-5D17-8A51D0FF249B}"/>
              </a:ext>
            </a:extLst>
          </p:cNvPr>
          <p:cNvSpPr>
            <a:spLocks noGrp="1"/>
          </p:cNvSpPr>
          <p:nvPr>
            <p:ph type="sldNum" sz="quarter" idx="12"/>
          </p:nvPr>
        </p:nvSpPr>
        <p:spPr/>
        <p:txBody>
          <a:bodyPr/>
          <a:lstStyle/>
          <a:p>
            <a:fld id="{588949A8-7CCD-4D90-AA9A-1451BFC6FB3A}" type="slidenum">
              <a:rPr lang="en-US" smtClean="0"/>
              <a:t>‹#›</a:t>
            </a:fld>
            <a:endParaRPr lang="en-US"/>
          </a:p>
        </p:txBody>
      </p:sp>
    </p:spTree>
    <p:extLst>
      <p:ext uri="{BB962C8B-B14F-4D97-AF65-F5344CB8AC3E}">
        <p14:creationId xmlns:p14="http://schemas.microsoft.com/office/powerpoint/2010/main" val="7533464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slideLayout" Target="../slideLayouts/slideLayout14.xml"/><Relationship Id="rId7"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image" Target="../media/image2.jpeg"/><Relationship Id="rId5" Type="http://schemas.openxmlformats.org/officeDocument/2006/relationships/theme" Target="../theme/theme3.xml"/><Relationship Id="rId4" Type="http://schemas.openxmlformats.org/officeDocument/2006/relationships/slideLayout" Target="../slideLayouts/slideLayout2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4.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theme" Target="../theme/theme5.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1.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theme" Target="../theme/theme6.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5EC1EDF-F53A-8614-E2FA-B871C305360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1505D3D-7C3F-7375-EC7E-52A2761C928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3C25882-7DBE-EFFF-5353-4511D27DB69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11/20/2025</a:t>
            </a:r>
          </a:p>
        </p:txBody>
      </p:sp>
      <p:sp>
        <p:nvSpPr>
          <p:cNvPr id="5" name="Footer Placeholder 4">
            <a:extLst>
              <a:ext uri="{FF2B5EF4-FFF2-40B4-BE49-F238E27FC236}">
                <a16:creationId xmlns:a16="http://schemas.microsoft.com/office/drawing/2014/main" id="{88290A07-1EA6-5554-A455-D032D0D07E1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ePIC General Meeting</a:t>
            </a:r>
          </a:p>
        </p:txBody>
      </p:sp>
      <p:sp>
        <p:nvSpPr>
          <p:cNvPr id="6" name="Slide Number Placeholder 5">
            <a:extLst>
              <a:ext uri="{FF2B5EF4-FFF2-40B4-BE49-F238E27FC236}">
                <a16:creationId xmlns:a16="http://schemas.microsoft.com/office/drawing/2014/main" id="{4676ABC7-A4A4-DA95-22A1-6A8E3308C43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8949A8-7CCD-4D90-AA9A-1451BFC6FB3A}" type="slidenum">
              <a:rPr lang="en-US" smtClean="0"/>
              <a:t>‹#›</a:t>
            </a:fld>
            <a:endParaRPr lang="en-US"/>
          </a:p>
        </p:txBody>
      </p:sp>
    </p:spTree>
    <p:extLst>
      <p:ext uri="{BB962C8B-B14F-4D97-AF65-F5344CB8AC3E}">
        <p14:creationId xmlns:p14="http://schemas.microsoft.com/office/powerpoint/2010/main" val="214216419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8">
            <a:lum/>
          </a:blip>
          <a:srcRect/>
          <a:stretch>
            <a:fillRect/>
          </a:stretch>
        </a:blipFill>
        <a:effectLst/>
      </p:bgPr>
    </p:bg>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CAB150B5-704F-CF21-3183-8DB97C07706C}"/>
              </a:ext>
            </a:extLst>
          </p:cNvPr>
          <p:cNvCxnSpPr>
            <a:cxnSpLocks/>
          </p:cNvCxnSpPr>
          <p:nvPr userDrawn="1"/>
        </p:nvCxnSpPr>
        <p:spPr>
          <a:xfrm>
            <a:off x="456274" y="535093"/>
            <a:ext cx="11499925" cy="0"/>
          </a:xfrm>
          <a:prstGeom prst="line">
            <a:avLst/>
          </a:prstGeom>
          <a:ln w="25400">
            <a:gradFill>
              <a:gsLst>
                <a:gs pos="0">
                  <a:schemeClr val="bg2"/>
                </a:gs>
                <a:gs pos="100000">
                  <a:schemeClr val="accent5"/>
                </a:gs>
              </a:gsLst>
              <a:lin ang="0" scaled="0"/>
            </a:gra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3BCFEFF2-44B8-687E-DAB3-7026DB467298}"/>
              </a:ext>
            </a:extLst>
          </p:cNvPr>
          <p:cNvSpPr txBox="1"/>
          <p:nvPr userDrawn="1"/>
        </p:nvSpPr>
        <p:spPr>
          <a:xfrm>
            <a:off x="365760" y="6490194"/>
            <a:ext cx="11043139" cy="253916"/>
          </a:xfrm>
          <a:prstGeom prst="rect">
            <a:avLst/>
          </a:prstGeom>
          <a:noFill/>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Arial" panose="020B0604020202020204"/>
                <a:ea typeface="+mn-ea"/>
                <a:cs typeface="+mn-cs"/>
              </a:rPr>
              <a:t>EIC L2Ms Monthly Reporting, February 25, 2025</a:t>
            </a:r>
          </a:p>
        </p:txBody>
      </p:sp>
      <p:sp>
        <p:nvSpPr>
          <p:cNvPr id="6" name="TextBox 5">
            <a:extLst>
              <a:ext uri="{FF2B5EF4-FFF2-40B4-BE49-F238E27FC236}">
                <a16:creationId xmlns:a16="http://schemas.microsoft.com/office/drawing/2014/main" id="{B4AB3137-4B00-CEAB-DCD1-3B470E06EA17}"/>
              </a:ext>
            </a:extLst>
          </p:cNvPr>
          <p:cNvSpPr txBox="1"/>
          <p:nvPr userDrawn="1"/>
        </p:nvSpPr>
        <p:spPr>
          <a:xfrm>
            <a:off x="11541501" y="6517123"/>
            <a:ext cx="513209" cy="253916"/>
          </a:xfrm>
          <a:prstGeom prst="rect">
            <a:avLst/>
          </a:prstGeom>
          <a:noFill/>
        </p:spPr>
        <p:txBody>
          <a:bodyPr wrap="square" anchor="ctr">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fld id="{E5E7E6BA-9547-40BA-BC84-EED48D8D50C1}" type="slidenum">
              <a:rPr kumimoji="0" lang="en-US" sz="1050" b="0"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a:ln>
                <a:noFill/>
              </a:ln>
              <a:solidFill>
                <a:srgbClr val="000000"/>
              </a:solidFill>
              <a:effectLst/>
              <a:uLnTx/>
              <a:uFillTx/>
              <a:latin typeface="Arial" panose="020B0604020202020204"/>
              <a:ea typeface="+mn-ea"/>
              <a:cs typeface="+mn-cs"/>
            </a:endParaRPr>
          </a:p>
        </p:txBody>
      </p:sp>
      <p:cxnSp>
        <p:nvCxnSpPr>
          <p:cNvPr id="7" name="Straight Connector 6">
            <a:extLst>
              <a:ext uri="{FF2B5EF4-FFF2-40B4-BE49-F238E27FC236}">
                <a16:creationId xmlns:a16="http://schemas.microsoft.com/office/drawing/2014/main" id="{7893395C-F7F6-5A6A-DA24-169AA14F65DF}"/>
              </a:ext>
            </a:extLst>
          </p:cNvPr>
          <p:cNvCxnSpPr/>
          <p:nvPr userDrawn="1"/>
        </p:nvCxnSpPr>
        <p:spPr>
          <a:xfrm>
            <a:off x="461963" y="6260638"/>
            <a:ext cx="1149923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itle Placeholder 9">
            <a:extLst>
              <a:ext uri="{FF2B5EF4-FFF2-40B4-BE49-F238E27FC236}">
                <a16:creationId xmlns:a16="http://schemas.microsoft.com/office/drawing/2014/main" id="{E7866077-7D9B-4430-B0C0-7F253295F396}"/>
              </a:ext>
            </a:extLst>
          </p:cNvPr>
          <p:cNvSpPr>
            <a:spLocks noGrp="1"/>
          </p:cNvSpPr>
          <p:nvPr>
            <p:ph type="title"/>
          </p:nvPr>
        </p:nvSpPr>
        <p:spPr>
          <a:xfrm>
            <a:off x="461963" y="0"/>
            <a:ext cx="11499235" cy="504497"/>
          </a:xfrm>
          <a:prstGeom prst="rect">
            <a:avLst/>
          </a:prstGeom>
        </p:spPr>
        <p:txBody>
          <a:bodyPr vert="horz" lIns="91440" tIns="45720" rIns="91440" bIns="45720" rtlCol="0" anchor="ctr">
            <a:normAutofit/>
          </a:bodyPr>
          <a:lstStyle/>
          <a:p>
            <a:r>
              <a:rPr lang="en-US"/>
              <a:t>Click to edit Master title style</a:t>
            </a:r>
          </a:p>
        </p:txBody>
      </p:sp>
      <p:sp>
        <p:nvSpPr>
          <p:cNvPr id="12" name="Text Placeholder 11">
            <a:extLst>
              <a:ext uri="{FF2B5EF4-FFF2-40B4-BE49-F238E27FC236}">
                <a16:creationId xmlns:a16="http://schemas.microsoft.com/office/drawing/2014/main" id="{ECB0C19D-3CAB-5E13-FAF8-C95DA56F6F93}"/>
              </a:ext>
            </a:extLst>
          </p:cNvPr>
          <p:cNvSpPr>
            <a:spLocks noGrp="1"/>
          </p:cNvSpPr>
          <p:nvPr>
            <p:ph type="body" idx="1"/>
          </p:nvPr>
        </p:nvSpPr>
        <p:spPr>
          <a:xfrm>
            <a:off x="462578" y="908852"/>
            <a:ext cx="11498620" cy="5257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519203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hf hdr="0"/>
  <p:txStyles>
    <p:titleStyle>
      <a:lvl1pPr algn="l" defTabSz="685800" rtl="0" eaLnBrk="1" latinLnBrk="0" hangingPunct="1">
        <a:lnSpc>
          <a:spcPct val="90000"/>
        </a:lnSpc>
        <a:spcBef>
          <a:spcPct val="0"/>
        </a:spcBef>
        <a:buNone/>
        <a:defRPr sz="3600" b="1" u="none" kern="1200">
          <a:solidFill>
            <a:schemeClr val="tx1"/>
          </a:solidFill>
          <a:latin typeface="+mn-lt"/>
          <a:ea typeface="+mj-ea"/>
          <a:cs typeface="+mj-cs"/>
        </a:defRPr>
      </a:lvl1pPr>
    </p:titleStyle>
    <p:bodyStyle>
      <a:lvl1pPr marL="171450" indent="-171450" algn="l" defTabSz="685800" rtl="0" eaLnBrk="1" latinLnBrk="0" hangingPunct="1">
        <a:lnSpc>
          <a:spcPct val="100000"/>
        </a:lnSpc>
        <a:spcBef>
          <a:spcPts val="0"/>
        </a:spcBef>
        <a:spcAft>
          <a:spcPts val="300"/>
        </a:spcAft>
        <a:buFont typeface="Arial" panose="020B0604020202020204" pitchFamily="34" charset="0"/>
        <a:buChar char="•"/>
        <a:defRPr sz="1800" kern="1200">
          <a:solidFill>
            <a:schemeClr val="tx1"/>
          </a:solidFill>
          <a:latin typeface="+mn-lt"/>
          <a:ea typeface="+mn-ea"/>
          <a:cs typeface="+mn-cs"/>
        </a:defRPr>
      </a:lvl1pPr>
      <a:lvl2pPr marL="345281" indent="-175022" algn="l" defTabSz="685800" rtl="0" eaLnBrk="1" latinLnBrk="0" hangingPunct="1">
        <a:lnSpc>
          <a:spcPct val="100000"/>
        </a:lnSpc>
        <a:spcBef>
          <a:spcPts val="0"/>
        </a:spcBef>
        <a:spcAft>
          <a:spcPts val="300"/>
        </a:spcAft>
        <a:buFont typeface="Arial" panose="020B0604020202020204" pitchFamily="34" charset="0"/>
        <a:buChar char="•"/>
        <a:defRPr sz="1500" kern="1200">
          <a:solidFill>
            <a:schemeClr val="tx1"/>
          </a:solidFill>
          <a:latin typeface="+mn-lt"/>
          <a:ea typeface="+mn-ea"/>
          <a:cs typeface="+mn-cs"/>
        </a:defRPr>
      </a:lvl2pPr>
      <a:lvl3pPr marL="515541" indent="-170260" algn="l" defTabSz="685800" rtl="0" eaLnBrk="1" latinLnBrk="0" hangingPunct="1">
        <a:lnSpc>
          <a:spcPct val="100000"/>
        </a:lnSpc>
        <a:spcBef>
          <a:spcPts val="0"/>
        </a:spcBef>
        <a:spcAft>
          <a:spcPts val="300"/>
        </a:spcAft>
        <a:buFont typeface="Arial" panose="020B0604020202020204" pitchFamily="34" charset="0"/>
        <a:buChar char="•"/>
        <a:defRPr sz="1350" kern="1200">
          <a:solidFill>
            <a:schemeClr val="tx1"/>
          </a:solidFill>
          <a:latin typeface="+mn-lt"/>
          <a:ea typeface="+mn-ea"/>
          <a:cs typeface="+mn-cs"/>
        </a:defRPr>
      </a:lvl3pPr>
      <a:lvl4pPr marL="685800" indent="-170260" algn="l" defTabSz="685800" rtl="0" eaLnBrk="1" latinLnBrk="0" hangingPunct="1">
        <a:lnSpc>
          <a:spcPct val="100000"/>
        </a:lnSpc>
        <a:spcBef>
          <a:spcPts val="0"/>
        </a:spcBef>
        <a:spcAft>
          <a:spcPts val="300"/>
        </a:spcAft>
        <a:buFont typeface="Arial" panose="020B0604020202020204" pitchFamily="34" charset="0"/>
        <a:buChar char="•"/>
        <a:defRPr sz="1200" kern="1200">
          <a:solidFill>
            <a:schemeClr val="tx1"/>
          </a:solidFill>
          <a:latin typeface="+mn-lt"/>
          <a:ea typeface="+mn-ea"/>
          <a:cs typeface="+mn-cs"/>
        </a:defRPr>
      </a:lvl4pPr>
      <a:lvl5pPr marL="856060" indent="-170260" algn="l" defTabSz="685800" rtl="0" eaLnBrk="1" latinLnBrk="0" hangingPunct="1">
        <a:lnSpc>
          <a:spcPct val="100000"/>
        </a:lnSpc>
        <a:spcBef>
          <a:spcPts val="0"/>
        </a:spcBef>
        <a:spcAft>
          <a:spcPts val="300"/>
        </a:spcAft>
        <a:buFont typeface="Arial" panose="020B0604020202020204" pitchFamily="34" charset="0"/>
        <a:buChar char="•"/>
        <a:defRPr sz="12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7" orient="horz" pos="2160">
          <p15:clr>
            <a:srgbClr val="F26B43"/>
          </p15:clr>
        </p15:guide>
        <p15:guide id="8" pos="5120">
          <p15:clr>
            <a:srgbClr val="F26B43"/>
          </p15:clr>
        </p15:guide>
        <p15:guide id="9" pos="480">
          <p15:clr>
            <a:srgbClr val="F26B43"/>
          </p15:clr>
        </p15:guide>
        <p15:guide id="10" orient="horz" pos="3888">
          <p15:clr>
            <a:srgbClr val="F26B43"/>
          </p15:clr>
        </p15:guide>
        <p15:guide id="11" pos="9760">
          <p15:clr>
            <a:srgbClr val="F26B43"/>
          </p15:clr>
        </p15:guide>
        <p15:guide id="12" orient="horz" pos="4128">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D7DAAA2-8718-2247-8539-9A0DC22C048C}"/>
              </a:ext>
            </a:extLst>
          </p:cNvPr>
          <p:cNvSpPr>
            <a:spLocks noGrp="1"/>
          </p:cNvSpPr>
          <p:nvPr>
            <p:ph type="title"/>
          </p:nvPr>
        </p:nvSpPr>
        <p:spPr>
          <a:xfrm>
            <a:off x="462579" y="0"/>
            <a:ext cx="11499925" cy="555154"/>
          </a:xfrm>
          <a:prstGeom prst="rect">
            <a:avLst/>
          </a:prstGeom>
        </p:spPr>
        <p:txBody>
          <a:bodyPr vert="horz" lIns="91440" tIns="45720" rIns="91440" bIns="45720" rtlCol="0" anchor="ctr">
            <a:normAutofit/>
          </a:bodyPr>
          <a:lstStyle/>
          <a:p>
            <a:endParaRPr lang="en-US" dirty="0"/>
          </a:p>
        </p:txBody>
      </p:sp>
      <p:sp>
        <p:nvSpPr>
          <p:cNvPr id="3" name="Text Placeholder 2">
            <a:extLst>
              <a:ext uri="{FF2B5EF4-FFF2-40B4-BE49-F238E27FC236}">
                <a16:creationId xmlns:a16="http://schemas.microsoft.com/office/drawing/2014/main" id="{A73056FE-C136-A54B-9DE3-EACD8E08FED9}"/>
              </a:ext>
            </a:extLst>
          </p:cNvPr>
          <p:cNvSpPr>
            <a:spLocks noGrp="1"/>
          </p:cNvSpPr>
          <p:nvPr>
            <p:ph type="body" idx="1"/>
          </p:nvPr>
        </p:nvSpPr>
        <p:spPr>
          <a:xfrm>
            <a:off x="462579" y="667824"/>
            <a:ext cx="11499925" cy="544341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5" name="Straight Connector 4">
            <a:extLst>
              <a:ext uri="{FF2B5EF4-FFF2-40B4-BE49-F238E27FC236}">
                <a16:creationId xmlns:a16="http://schemas.microsoft.com/office/drawing/2014/main" id="{CAB150B5-704F-CF21-3183-8DB97C07706C}"/>
              </a:ext>
            </a:extLst>
          </p:cNvPr>
          <p:cNvCxnSpPr>
            <a:cxnSpLocks/>
          </p:cNvCxnSpPr>
          <p:nvPr userDrawn="1"/>
        </p:nvCxnSpPr>
        <p:spPr>
          <a:xfrm>
            <a:off x="462579" y="555154"/>
            <a:ext cx="11499925" cy="0"/>
          </a:xfrm>
          <a:prstGeom prst="line">
            <a:avLst/>
          </a:prstGeom>
          <a:ln w="25400">
            <a:gradFill>
              <a:gsLst>
                <a:gs pos="0">
                  <a:schemeClr val="bg2"/>
                </a:gs>
                <a:gs pos="100000">
                  <a:schemeClr val="accent5"/>
                </a:gs>
              </a:gsLst>
              <a:lin ang="0" scaled="0"/>
            </a:gra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9958D2D7-4525-7982-81CE-BAFE8EFB999D}"/>
              </a:ext>
            </a:extLst>
          </p:cNvPr>
          <p:cNvCxnSpPr/>
          <p:nvPr userDrawn="1"/>
        </p:nvCxnSpPr>
        <p:spPr>
          <a:xfrm>
            <a:off x="462579" y="6296980"/>
            <a:ext cx="11499925" cy="0"/>
          </a:xfrm>
          <a:prstGeom prst="line">
            <a:avLst/>
          </a:prstGeom>
        </p:spPr>
        <p:style>
          <a:lnRef idx="1">
            <a:schemeClr val="dk1"/>
          </a:lnRef>
          <a:fillRef idx="0">
            <a:schemeClr val="dk1"/>
          </a:fillRef>
          <a:effectRef idx="0">
            <a:schemeClr val="dk1"/>
          </a:effectRef>
          <a:fontRef idx="minor">
            <a:schemeClr val="tx1"/>
          </a:fontRef>
        </p:style>
      </p:cxnSp>
      <p:sp>
        <p:nvSpPr>
          <p:cNvPr id="7" name="Text Placeholder 2">
            <a:extLst>
              <a:ext uri="{FF2B5EF4-FFF2-40B4-BE49-F238E27FC236}">
                <a16:creationId xmlns:a16="http://schemas.microsoft.com/office/drawing/2014/main" id="{20142F3F-21FE-455F-BFBC-88611ED28229}"/>
              </a:ext>
            </a:extLst>
          </p:cNvPr>
          <p:cNvSpPr txBox="1">
            <a:spLocks/>
          </p:cNvSpPr>
          <p:nvPr userDrawn="1"/>
        </p:nvSpPr>
        <p:spPr>
          <a:xfrm>
            <a:off x="358088" y="6580385"/>
            <a:ext cx="5183847" cy="365125"/>
          </a:xfrm>
          <a:prstGeom prst="rect">
            <a:avLst/>
          </a:prstGeom>
        </p:spPr>
        <p:txBody>
          <a:bodyPr>
            <a:noAutofit/>
          </a:bodyPr>
          <a:lstStyle>
            <a:lvl1pPr marL="0" indent="0" algn="ctr" defTabSz="914400" rtl="0" eaLnBrk="1" latinLnBrk="0" hangingPunct="1">
              <a:lnSpc>
                <a:spcPct val="90000"/>
              </a:lnSpc>
              <a:spcBef>
                <a:spcPts val="1000"/>
              </a:spcBef>
              <a:buFont typeface="Arial" panose="020B0604020202020204" pitchFamily="34" charset="0"/>
              <a:buNone/>
              <a:defRPr sz="12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200" baseline="0" dirty="0"/>
              <a:t>6</a:t>
            </a:r>
            <a:r>
              <a:rPr lang="en-US" sz="1200" baseline="30000" dirty="0"/>
              <a:t>th</a:t>
            </a:r>
            <a:r>
              <a:rPr lang="en-US" sz="1200" dirty="0"/>
              <a:t> EIC RRB Meeting, BNL, November, 4</a:t>
            </a:r>
            <a:r>
              <a:rPr lang="en-US" sz="1200" baseline="30000" dirty="0"/>
              <a:t>th</a:t>
            </a:r>
            <a:r>
              <a:rPr lang="en-US" sz="1200" dirty="0"/>
              <a:t> - 6</a:t>
            </a:r>
            <a:r>
              <a:rPr lang="en-US" sz="1200" baseline="30000" dirty="0"/>
              <a:t>th</a:t>
            </a:r>
            <a:r>
              <a:rPr lang="en-US" sz="1200" dirty="0"/>
              <a:t>, 2025</a:t>
            </a:r>
          </a:p>
        </p:txBody>
      </p:sp>
      <p:sp>
        <p:nvSpPr>
          <p:cNvPr id="8" name="Text Placeholder 2">
            <a:extLst>
              <a:ext uri="{FF2B5EF4-FFF2-40B4-BE49-F238E27FC236}">
                <a16:creationId xmlns:a16="http://schemas.microsoft.com/office/drawing/2014/main" id="{5A537CF8-2DD8-42D0-9C51-0209F3FE4357}"/>
              </a:ext>
            </a:extLst>
          </p:cNvPr>
          <p:cNvSpPr txBox="1">
            <a:spLocks/>
          </p:cNvSpPr>
          <p:nvPr userDrawn="1"/>
        </p:nvSpPr>
        <p:spPr>
          <a:xfrm>
            <a:off x="5783626" y="6553200"/>
            <a:ext cx="2648199" cy="365125"/>
          </a:xfrm>
          <a:prstGeom prst="rect">
            <a:avLst/>
          </a:prstGeom>
        </p:spPr>
        <p:txBody>
          <a:bodyPr>
            <a:noAutofit/>
          </a:bodyPr>
          <a:lstStyle>
            <a:lvl1pPr marL="0" indent="0" algn="ctr" defTabSz="914400" rtl="0" eaLnBrk="1" latinLnBrk="0" hangingPunct="1">
              <a:lnSpc>
                <a:spcPct val="90000"/>
              </a:lnSpc>
              <a:spcBef>
                <a:spcPts val="1000"/>
              </a:spcBef>
              <a:buFont typeface="Arial" panose="020B0604020202020204" pitchFamily="34" charset="0"/>
              <a:buNone/>
              <a:defRPr sz="12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E.C. </a:t>
            </a:r>
            <a:r>
              <a:rPr lang="en-US" dirty="0" err="1"/>
              <a:t>Aschenauer</a:t>
            </a:r>
            <a:r>
              <a:rPr lang="en-US" dirty="0"/>
              <a:t> &amp; R. Ent</a:t>
            </a:r>
          </a:p>
        </p:txBody>
      </p:sp>
      <p:sp>
        <p:nvSpPr>
          <p:cNvPr id="9" name="TextBox 8">
            <a:extLst>
              <a:ext uri="{FF2B5EF4-FFF2-40B4-BE49-F238E27FC236}">
                <a16:creationId xmlns:a16="http://schemas.microsoft.com/office/drawing/2014/main" id="{39BB53F8-A717-D119-40D4-96606CB26870}"/>
              </a:ext>
            </a:extLst>
          </p:cNvPr>
          <p:cNvSpPr txBox="1"/>
          <p:nvPr userDrawn="1"/>
        </p:nvSpPr>
        <p:spPr>
          <a:xfrm>
            <a:off x="11321716" y="6328965"/>
            <a:ext cx="536909" cy="261610"/>
          </a:xfrm>
          <a:prstGeom prst="rect">
            <a:avLst/>
          </a:prstGeom>
          <a:noFill/>
        </p:spPr>
        <p:txBody>
          <a:bodyPr wrap="square">
            <a:spAutoFit/>
          </a:bodyPr>
          <a:lstStyle/>
          <a:p>
            <a:fld id="{933A556B-7C63-244D-9B7C-B0EA8042B330}" type="slidenum">
              <a:rPr lang="en-US" sz="1100" b="1" smtClean="0"/>
              <a:pPr/>
              <a:t>‹#›</a:t>
            </a:fld>
            <a:endParaRPr lang="en-US" sz="1100" b="1" dirty="0"/>
          </a:p>
        </p:txBody>
      </p:sp>
    </p:spTree>
    <p:extLst>
      <p:ext uri="{BB962C8B-B14F-4D97-AF65-F5344CB8AC3E}">
        <p14:creationId xmlns:p14="http://schemas.microsoft.com/office/powerpoint/2010/main" val="2348136810"/>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Lst>
  <p:hf hdr="0" dt="0"/>
  <p:txStyles>
    <p:titleStyle>
      <a:lvl1pPr algn="l" defTabSz="914400" rtl="0" eaLnBrk="1" latinLnBrk="0" hangingPunct="1">
        <a:lnSpc>
          <a:spcPct val="90000"/>
        </a:lnSpc>
        <a:spcBef>
          <a:spcPct val="0"/>
        </a:spcBef>
        <a:buNone/>
        <a:defRPr sz="3200" b="1" u="none" kern="1200">
          <a:solidFill>
            <a:schemeClr val="tx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7" orient="horz" pos="2160">
          <p15:clr>
            <a:srgbClr val="F26B43"/>
          </p15:clr>
        </p15:guide>
        <p15:guide id="8" pos="3840">
          <p15:clr>
            <a:srgbClr val="F26B43"/>
          </p15:clr>
        </p15:guide>
        <p15:guide id="9" pos="360">
          <p15:clr>
            <a:srgbClr val="F26B43"/>
          </p15:clr>
        </p15:guide>
        <p15:guide id="10" orient="horz" pos="3888">
          <p15:clr>
            <a:srgbClr val="F26B43"/>
          </p15:clr>
        </p15:guide>
        <p15:guide id="11" pos="7320">
          <p15:clr>
            <a:srgbClr val="F26B43"/>
          </p15:clr>
        </p15:guide>
        <p15:guide id="12" orient="horz" pos="4128">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5EC1EDF-F53A-8614-E2FA-B871C305360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1505D3D-7C3F-7375-EC7E-52A2761C928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3C25882-7DBE-EFFF-5353-4511D27DB69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11/20/2025</a:t>
            </a:r>
          </a:p>
        </p:txBody>
      </p:sp>
      <p:sp>
        <p:nvSpPr>
          <p:cNvPr id="5" name="Footer Placeholder 4">
            <a:extLst>
              <a:ext uri="{FF2B5EF4-FFF2-40B4-BE49-F238E27FC236}">
                <a16:creationId xmlns:a16="http://schemas.microsoft.com/office/drawing/2014/main" id="{88290A07-1EA6-5554-A455-D032D0D07E1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EB Meeting </a:t>
            </a:r>
          </a:p>
        </p:txBody>
      </p:sp>
      <p:sp>
        <p:nvSpPr>
          <p:cNvPr id="6" name="Slide Number Placeholder 5">
            <a:extLst>
              <a:ext uri="{FF2B5EF4-FFF2-40B4-BE49-F238E27FC236}">
                <a16:creationId xmlns:a16="http://schemas.microsoft.com/office/drawing/2014/main" id="{4676ABC7-A4A4-DA95-22A1-6A8E3308C43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8949A8-7CCD-4D90-AA9A-1451BFC6FB3A}" type="slidenum">
              <a:rPr lang="en-US" smtClean="0"/>
              <a:t>‹#›</a:t>
            </a:fld>
            <a:endParaRPr lang="en-US"/>
          </a:p>
        </p:txBody>
      </p:sp>
    </p:spTree>
    <p:extLst>
      <p:ext uri="{BB962C8B-B14F-4D97-AF65-F5344CB8AC3E}">
        <p14:creationId xmlns:p14="http://schemas.microsoft.com/office/powerpoint/2010/main" val="264771210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677E900-6695-139C-1EDA-E8B9D7694A9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E3C99B0-D2B0-3967-CEC6-F66645C3BCB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C27FDDA-DEF7-B993-5611-A066B7B976B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F70290BB-9787-49B9-A273-7CA0577166F7}" type="datetimeFigureOut">
              <a:rPr lang="en-US" smtClean="0"/>
              <a:t>11/20/2025</a:t>
            </a:fld>
            <a:endParaRPr lang="en-US"/>
          </a:p>
        </p:txBody>
      </p:sp>
      <p:sp>
        <p:nvSpPr>
          <p:cNvPr id="5" name="Footer Placeholder 4">
            <a:extLst>
              <a:ext uri="{FF2B5EF4-FFF2-40B4-BE49-F238E27FC236}">
                <a16:creationId xmlns:a16="http://schemas.microsoft.com/office/drawing/2014/main" id="{81CBC419-EA39-CDF4-DF26-FEFF18FFD3F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E1CA3366-DCC3-7CF2-82BB-84A426DC12C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7D9C5EE9-677C-4687-B0B8-2BD0DFADC29C}" type="slidenum">
              <a:rPr lang="en-US" smtClean="0"/>
              <a:t>‹#›</a:t>
            </a:fld>
            <a:endParaRPr lang="en-US"/>
          </a:p>
        </p:txBody>
      </p:sp>
    </p:spTree>
    <p:extLst>
      <p:ext uri="{BB962C8B-B14F-4D97-AF65-F5344CB8AC3E}">
        <p14:creationId xmlns:p14="http://schemas.microsoft.com/office/powerpoint/2010/main" val="215643716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5EC1EDF-F53A-8614-E2FA-B871C305360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1505D3D-7C3F-7375-EC7E-52A2761C928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3C25882-7DBE-EFFF-5353-4511D27DB69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11/4/2025</a:t>
            </a:r>
          </a:p>
        </p:txBody>
      </p:sp>
      <p:sp>
        <p:nvSpPr>
          <p:cNvPr id="5" name="Footer Placeholder 4">
            <a:extLst>
              <a:ext uri="{FF2B5EF4-FFF2-40B4-BE49-F238E27FC236}">
                <a16:creationId xmlns:a16="http://schemas.microsoft.com/office/drawing/2014/main" id="{88290A07-1EA6-5554-A455-D032D0D07E1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6th EIC RRB Meeting</a:t>
            </a:r>
          </a:p>
        </p:txBody>
      </p:sp>
      <p:sp>
        <p:nvSpPr>
          <p:cNvPr id="6" name="Slide Number Placeholder 5">
            <a:extLst>
              <a:ext uri="{FF2B5EF4-FFF2-40B4-BE49-F238E27FC236}">
                <a16:creationId xmlns:a16="http://schemas.microsoft.com/office/drawing/2014/main" id="{4676ABC7-A4A4-DA95-22A1-6A8E3308C43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8949A8-7CCD-4D90-AA9A-1451BFC6FB3A}" type="slidenum">
              <a:rPr lang="en-US" smtClean="0"/>
              <a:t>‹#›</a:t>
            </a:fld>
            <a:endParaRPr lang="en-US"/>
          </a:p>
        </p:txBody>
      </p:sp>
    </p:spTree>
    <p:extLst>
      <p:ext uri="{BB962C8B-B14F-4D97-AF65-F5344CB8AC3E}">
        <p14:creationId xmlns:p14="http://schemas.microsoft.com/office/powerpoint/2010/main" val="254792861"/>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docs.google.com/forms/d/e/1FAIpQLSe-dFBlVfaUraBtAfKFHMkZgZOgpNBCwJNt6-SWfWUtTkrnfw/viewform" TargetMode="External"/><Relationship Id="rId2" Type="http://schemas.openxmlformats.org/officeDocument/2006/relationships/hyperlink" Target="https://urldefense.us/v2/url?u=https-3A__urldefense.com_v3_-5F-5Fhttps-3A__zenodo.org_records_16739512_files_ePIC-5FPreliminary-5FDesign-5FReport-2D4.pdf-5F-5F-3B-21-21P4SdNyxKAPE-21AJZ3PzU6Y46no-5FWK3WcfSi5FVRHCZIE5Zm-5F8BD9X5H6XAfi2UfwZcQu-5Fe2oIVzdAY-5FwklEPj1FakJGfVyx4er4H9JvozlnmU-5FB-5FjqWmCg66r9ho-24&amp;d=DwIFaQ&amp;c=v4IIwRuZAmwupIjowmMWUmLasxPEgYsgNI-O7C4ViYc&amp;r=XRuhd5znVZ-86OLX6BWly44JW0XqYsaz7x_4t8rPm2w&amp;m=-VpPf7nj_0pZUO5ecJtxI3JXvbVs9w4UidD6dY415zcvJCfIOEIhiz2nI6SZEaYC&amp;s=uHrHMszN935d9P-JyN7HttxnBWHn0uAiVSyj5UTQMcQ&amp;e=" TargetMode="Externa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hyperlink" Target="https://indico.bnl.gov/category/683/"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7" Type="http://schemas.openxmlformats.org/officeDocument/2006/relationships/image" Target="../media/image10.png"/><Relationship Id="rId2" Type="http://schemas.openxmlformats.org/officeDocument/2006/relationships/image" Target="../media/image21.jpe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24.jpeg"/><Relationship Id="rId4" Type="http://schemas.openxmlformats.org/officeDocument/2006/relationships/image" Target="../media/image23.jpeg"/></Relationships>
</file>

<file path=ppt/slides/_rels/slide17.xml.rels><?xml version="1.0" encoding="UTF-8" standalone="yes"?>
<Relationships xmlns="http://schemas.openxmlformats.org/package/2006/relationships"><Relationship Id="rId3" Type="http://schemas.openxmlformats.org/officeDocument/2006/relationships/image" Target="../media/image26.jpeg"/><Relationship Id="rId7" Type="http://schemas.openxmlformats.org/officeDocument/2006/relationships/image" Target="../media/image29.pn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28.jpg"/><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hyperlink" Target="mailto:carlos.munoz@ijclab.in2p3.fr" TargetMode="Externa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hyperlink" Target="https://www.bnl.gov/guv/gis.php" TargetMode="External"/><Relationship Id="rId1" Type="http://schemas.openxmlformats.org/officeDocument/2006/relationships/slideLayout" Target="../slideLayouts/slideLayout2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hyperlink" Target="https://indico.bnl.gov/event/30283/" TargetMode="Externa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hyperlink" Target="https://indico.bnl.gov/event/30154/" TargetMode="Externa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8" Type="http://schemas.openxmlformats.org/officeDocument/2006/relationships/hyperlink" Target="https://eic.github.io/documentation/tutorials.html" TargetMode="External"/><Relationship Id="rId3" Type="http://schemas.openxmlformats.org/officeDocument/2006/relationships/hyperlink" Target="https://lists.bnl.gov/mailman/listinfo" TargetMode="External"/><Relationship Id="rId7" Type="http://schemas.openxmlformats.org/officeDocument/2006/relationships/hyperlink" Target="https://eic.github.io/documentation/landingpage.html" TargetMode="External"/><Relationship Id="rId2" Type="http://schemas.openxmlformats.org/officeDocument/2006/relationships/hyperlink" Target="https://www.bnl.gov/eic/epic.php" TargetMode="External"/><Relationship Id="rId1" Type="http://schemas.openxmlformats.org/officeDocument/2006/relationships/slideLayout" Target="../slideLayouts/slideLayout2.xml"/><Relationship Id="rId6" Type="http://schemas.openxmlformats.org/officeDocument/2006/relationships/hyperlink" Target="https://wiki.bnl.gov/EPIC/index.php?title=Early-Career_Election" TargetMode="External"/><Relationship Id="rId11" Type="http://schemas.openxmlformats.org/officeDocument/2006/relationships/image" Target="../media/image14.png"/><Relationship Id="rId5" Type="http://schemas.openxmlformats.org/officeDocument/2006/relationships/hyperlink" Target="https://indico.bnl.gov/category/435/" TargetMode="External"/><Relationship Id="rId10" Type="http://schemas.openxmlformats.org/officeDocument/2006/relationships/hyperlink" Target="https://zenodo.org/communities/epic" TargetMode="External"/><Relationship Id="rId4" Type="http://schemas.openxmlformats.org/officeDocument/2006/relationships/hyperlink" Target="https://indico.bnl.gov/category/402/" TargetMode="External"/><Relationship Id="rId9" Type="http://schemas.openxmlformats.org/officeDocument/2006/relationships/hyperlink" Target="https://chat.epic-eic.org/" TargetMode="External"/></Relationships>
</file>

<file path=ppt/slides/_rels/slide29.xml.rels><?xml version="1.0" encoding="UTF-8" standalone="yes"?>
<Relationships xmlns="http://schemas.openxmlformats.org/package/2006/relationships"><Relationship Id="rId3" Type="http://schemas.openxmlformats.org/officeDocument/2006/relationships/hyperlink" Target="https://www.eicug.org/content/join.html" TargetMode="External"/><Relationship Id="rId2" Type="http://schemas.openxmlformats.org/officeDocument/2006/relationships/image" Target="../media/image41.png"/><Relationship Id="rId1" Type="http://schemas.openxmlformats.org/officeDocument/2006/relationships/slideLayout" Target="../slideLayouts/slideLayout2.xml"/><Relationship Id="rId4" Type="http://schemas.openxmlformats.org/officeDocument/2006/relationships/image" Target="../media/image42.jpeg"/></Relationships>
</file>

<file path=ppt/slides/_rels/slide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s://greybook.cern.ch/experiment/recognized" TargetMode="External"/><Relationship Id="rId7" Type="http://schemas.openxmlformats.org/officeDocument/2006/relationships/image" Target="../media/image14.png"/><Relationship Id="rId2" Type="http://schemas.openxmlformats.org/officeDocument/2006/relationships/image" Target="../media/image43.png"/><Relationship Id="rId1" Type="http://schemas.openxmlformats.org/officeDocument/2006/relationships/slideLayout" Target="../slideLayouts/slideLayout6.xml"/><Relationship Id="rId6" Type="http://schemas.openxmlformats.org/officeDocument/2006/relationships/hyperlink" Target="mailto:Users.Office@cern.ch" TargetMode="External"/><Relationship Id="rId5" Type="http://schemas.openxmlformats.org/officeDocument/2006/relationships/hyperlink" Target="https://usersoffice.web.cern.ch/team-leaders-corner" TargetMode="External"/><Relationship Id="rId4" Type="http://schemas.openxmlformats.org/officeDocument/2006/relationships/hyperlink" Target="https://usersoffice.web.cern.ch/" TargetMode="Externa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45.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8.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D2874D-5DB9-9CBE-A8C4-555A50D6B88C}"/>
              </a:ext>
            </a:extLst>
          </p:cNvPr>
          <p:cNvSpPr>
            <a:spLocks noGrp="1"/>
          </p:cNvSpPr>
          <p:nvPr>
            <p:ph type="ctrTitle"/>
          </p:nvPr>
        </p:nvSpPr>
        <p:spPr>
          <a:xfrm>
            <a:off x="1524000" y="406668"/>
            <a:ext cx="9144000" cy="1806834"/>
          </a:xfrm>
        </p:spPr>
        <p:txBody>
          <a:bodyPr/>
          <a:lstStyle/>
          <a:p>
            <a:r>
              <a:rPr lang="en-US" b="1" dirty="0" err="1">
                <a:solidFill>
                  <a:schemeClr val="accent1"/>
                </a:solidFill>
              </a:rPr>
              <a:t>ePIC</a:t>
            </a:r>
            <a:r>
              <a:rPr lang="en-US" b="1" dirty="0">
                <a:solidFill>
                  <a:schemeClr val="accent1"/>
                </a:solidFill>
              </a:rPr>
              <a:t> Collaboration News</a:t>
            </a:r>
          </a:p>
        </p:txBody>
      </p:sp>
      <p:sp>
        <p:nvSpPr>
          <p:cNvPr id="3" name="Subtitle 2">
            <a:extLst>
              <a:ext uri="{FF2B5EF4-FFF2-40B4-BE49-F238E27FC236}">
                <a16:creationId xmlns:a16="http://schemas.microsoft.com/office/drawing/2014/main" id="{2909A3C8-9C9D-F634-EB04-A0FF3ED0F882}"/>
              </a:ext>
            </a:extLst>
          </p:cNvPr>
          <p:cNvSpPr>
            <a:spLocks noGrp="1"/>
          </p:cNvSpPr>
          <p:nvPr>
            <p:ph type="subTitle" idx="1"/>
          </p:nvPr>
        </p:nvSpPr>
        <p:spPr>
          <a:xfrm>
            <a:off x="1524000" y="2308448"/>
            <a:ext cx="9144000" cy="1113282"/>
          </a:xfrm>
        </p:spPr>
        <p:txBody>
          <a:bodyPr/>
          <a:lstStyle/>
          <a:p>
            <a:r>
              <a:rPr lang="en-US" i="1" u="sng" dirty="0"/>
              <a:t>J. Lajoie</a:t>
            </a:r>
            <a:r>
              <a:rPr lang="en-US" i="1" dirty="0"/>
              <a:t>, S. Dalla Torre</a:t>
            </a:r>
          </a:p>
          <a:p>
            <a:r>
              <a:rPr lang="en-US" dirty="0"/>
              <a:t>November 20</a:t>
            </a:r>
            <a:r>
              <a:rPr lang="en-US" baseline="30000" dirty="0"/>
              <a:t>th</a:t>
            </a:r>
            <a:r>
              <a:rPr lang="en-US" dirty="0"/>
              <a:t>, 2025</a:t>
            </a:r>
          </a:p>
        </p:txBody>
      </p:sp>
      <p:pic>
        <p:nvPicPr>
          <p:cNvPr id="4" name="Picture 2">
            <a:extLst>
              <a:ext uri="{FF2B5EF4-FFF2-40B4-BE49-F238E27FC236}">
                <a16:creationId xmlns:a16="http://schemas.microsoft.com/office/drawing/2014/main" id="{8B087EBD-E9C1-E830-144E-E69D7556FE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40443" y="4715320"/>
            <a:ext cx="2411128" cy="17360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64767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9B97C1-38D6-4BB6-6C90-0CF4EAA937A5}"/>
              </a:ext>
            </a:extLst>
          </p:cNvPr>
          <p:cNvSpPr>
            <a:spLocks noGrp="1"/>
          </p:cNvSpPr>
          <p:nvPr>
            <p:ph type="title"/>
          </p:nvPr>
        </p:nvSpPr>
        <p:spPr/>
        <p:txBody>
          <a:bodyPr/>
          <a:lstStyle/>
          <a:p>
            <a:r>
              <a:rPr lang="en-US" b="1" dirty="0">
                <a:solidFill>
                  <a:schemeClr val="accent1"/>
                </a:solidFill>
              </a:rPr>
              <a:t>Editorial Board and </a:t>
            </a:r>
            <a:r>
              <a:rPr lang="en-US" b="1" dirty="0" err="1">
                <a:solidFill>
                  <a:schemeClr val="accent1"/>
                </a:solidFill>
              </a:rPr>
              <a:t>pTDR</a:t>
            </a:r>
            <a:r>
              <a:rPr lang="en-US" b="1" dirty="0">
                <a:solidFill>
                  <a:schemeClr val="accent1"/>
                </a:solidFill>
              </a:rPr>
              <a:t> </a:t>
            </a:r>
          </a:p>
        </p:txBody>
      </p:sp>
      <p:sp>
        <p:nvSpPr>
          <p:cNvPr id="3" name="Content Placeholder 2">
            <a:extLst>
              <a:ext uri="{FF2B5EF4-FFF2-40B4-BE49-F238E27FC236}">
                <a16:creationId xmlns:a16="http://schemas.microsoft.com/office/drawing/2014/main" id="{2E149022-E53B-57C0-66EB-F4807F2BD411}"/>
              </a:ext>
            </a:extLst>
          </p:cNvPr>
          <p:cNvSpPr>
            <a:spLocks noGrp="1"/>
          </p:cNvSpPr>
          <p:nvPr>
            <p:ph idx="1"/>
          </p:nvPr>
        </p:nvSpPr>
        <p:spPr>
          <a:xfrm>
            <a:off x="838200" y="1560444"/>
            <a:ext cx="10515600" cy="4616520"/>
          </a:xfrm>
        </p:spPr>
        <p:txBody>
          <a:bodyPr/>
          <a:lstStyle/>
          <a:p>
            <a:r>
              <a:rPr lang="en-US" dirty="0"/>
              <a:t>The Editorial Board was established at the July Collaboration Meeting with a mandate evolve the next draft of the </a:t>
            </a:r>
            <a:r>
              <a:rPr lang="en-US" dirty="0" err="1"/>
              <a:t>pTDR</a:t>
            </a:r>
            <a:r>
              <a:rPr lang="en-US" dirty="0"/>
              <a:t>.  </a:t>
            </a:r>
          </a:p>
        </p:txBody>
      </p:sp>
      <p:sp>
        <p:nvSpPr>
          <p:cNvPr id="4" name="Date Placeholder 3">
            <a:extLst>
              <a:ext uri="{FF2B5EF4-FFF2-40B4-BE49-F238E27FC236}">
                <a16:creationId xmlns:a16="http://schemas.microsoft.com/office/drawing/2014/main" id="{E2EAB5C6-B3B4-D479-87AE-79C4068BA7E4}"/>
              </a:ext>
            </a:extLst>
          </p:cNvPr>
          <p:cNvSpPr>
            <a:spLocks noGrp="1"/>
          </p:cNvSpPr>
          <p:nvPr>
            <p:ph type="dt" sz="half" idx="10"/>
          </p:nvPr>
        </p:nvSpPr>
        <p:spPr/>
        <p:txBody>
          <a:bodyPr/>
          <a:lstStyle/>
          <a:p>
            <a:r>
              <a:rPr lang="en-US"/>
              <a:t>11/20/2025</a:t>
            </a:r>
          </a:p>
        </p:txBody>
      </p:sp>
      <p:sp>
        <p:nvSpPr>
          <p:cNvPr id="5" name="Footer Placeholder 4">
            <a:extLst>
              <a:ext uri="{FF2B5EF4-FFF2-40B4-BE49-F238E27FC236}">
                <a16:creationId xmlns:a16="http://schemas.microsoft.com/office/drawing/2014/main" id="{3F02AC68-BFD6-F880-2C8E-A695B60C5895}"/>
              </a:ext>
            </a:extLst>
          </p:cNvPr>
          <p:cNvSpPr>
            <a:spLocks noGrp="1"/>
          </p:cNvSpPr>
          <p:nvPr>
            <p:ph type="ftr" sz="quarter" idx="11"/>
          </p:nvPr>
        </p:nvSpPr>
        <p:spPr/>
        <p:txBody>
          <a:bodyPr/>
          <a:lstStyle/>
          <a:p>
            <a:r>
              <a:rPr lang="en-US"/>
              <a:t>ePIC General Meeting</a:t>
            </a:r>
          </a:p>
        </p:txBody>
      </p:sp>
      <p:sp>
        <p:nvSpPr>
          <p:cNvPr id="6" name="Slide Number Placeholder 5">
            <a:extLst>
              <a:ext uri="{FF2B5EF4-FFF2-40B4-BE49-F238E27FC236}">
                <a16:creationId xmlns:a16="http://schemas.microsoft.com/office/drawing/2014/main" id="{BBF12BF5-92FA-BE4D-6924-6ACCC07150D5}"/>
              </a:ext>
            </a:extLst>
          </p:cNvPr>
          <p:cNvSpPr>
            <a:spLocks noGrp="1"/>
          </p:cNvSpPr>
          <p:nvPr>
            <p:ph type="sldNum" sz="quarter" idx="12"/>
          </p:nvPr>
        </p:nvSpPr>
        <p:spPr/>
        <p:txBody>
          <a:bodyPr/>
          <a:lstStyle/>
          <a:p>
            <a:fld id="{588949A8-7CCD-4D90-AA9A-1451BFC6FB3A}" type="slidenum">
              <a:rPr lang="en-US" smtClean="0"/>
              <a:t>10</a:t>
            </a:fld>
            <a:endParaRPr lang="en-US"/>
          </a:p>
        </p:txBody>
      </p:sp>
      <p:sp>
        <p:nvSpPr>
          <p:cNvPr id="7" name="TextBox 6">
            <a:extLst>
              <a:ext uri="{FF2B5EF4-FFF2-40B4-BE49-F238E27FC236}">
                <a16:creationId xmlns:a16="http://schemas.microsoft.com/office/drawing/2014/main" id="{18049FBA-FFFB-BE54-D735-F344BDDF2F3A}"/>
              </a:ext>
            </a:extLst>
          </p:cNvPr>
          <p:cNvSpPr txBox="1"/>
          <p:nvPr/>
        </p:nvSpPr>
        <p:spPr>
          <a:xfrm>
            <a:off x="838200" y="2573338"/>
            <a:ext cx="4780722" cy="3693319"/>
          </a:xfrm>
          <a:prstGeom prst="rect">
            <a:avLst/>
          </a:prstGeom>
          <a:noFill/>
          <a:ln>
            <a:solidFill>
              <a:schemeClr val="accent1">
                <a:shade val="15000"/>
              </a:schemeClr>
            </a:solidFill>
          </a:ln>
        </p:spPr>
        <p:txBody>
          <a:bodyPr wrap="square" rtlCol="0">
            <a:spAutoFit/>
          </a:bodyPr>
          <a:lstStyle/>
          <a:p>
            <a:r>
              <a:rPr lang="en-US" dirty="0"/>
              <a:t>John Haggerty and Silvia Dalla Torre (co-chairs)</a:t>
            </a:r>
          </a:p>
          <a:p>
            <a:r>
              <a:rPr lang="en-US" dirty="0"/>
              <a:t>Rosario Turrisi</a:t>
            </a:r>
          </a:p>
          <a:p>
            <a:r>
              <a:rPr lang="en-US" dirty="0"/>
              <a:t>Olga Evdokimov</a:t>
            </a:r>
          </a:p>
          <a:p>
            <a:r>
              <a:rPr lang="en-US" dirty="0"/>
              <a:t>Yulia Furletova</a:t>
            </a:r>
          </a:p>
          <a:p>
            <a:r>
              <a:rPr lang="en-US" dirty="0"/>
              <a:t>Yongsun Kim</a:t>
            </a:r>
          </a:p>
          <a:p>
            <a:r>
              <a:rPr lang="en-US" dirty="0"/>
              <a:t>Zhenyu Ye</a:t>
            </a:r>
          </a:p>
          <a:p>
            <a:r>
              <a:rPr lang="en-US" dirty="0"/>
              <a:t>(Peter Jones)</a:t>
            </a:r>
          </a:p>
          <a:p>
            <a:endParaRPr lang="en-US" dirty="0"/>
          </a:p>
          <a:p>
            <a:r>
              <a:rPr lang="en-US" dirty="0"/>
              <a:t>Ex-</a:t>
            </a:r>
            <a:r>
              <a:rPr lang="en-US" dirty="0" err="1"/>
              <a:t>Offico</a:t>
            </a:r>
            <a:r>
              <a:rPr lang="en-US" dirty="0"/>
              <a:t>: </a:t>
            </a:r>
          </a:p>
          <a:p>
            <a:r>
              <a:rPr lang="en-US" dirty="0"/>
              <a:t>Thomas Ullrich</a:t>
            </a:r>
          </a:p>
          <a:p>
            <a:r>
              <a:rPr lang="en-US" dirty="0"/>
              <a:t>Renee Fatemi</a:t>
            </a:r>
          </a:p>
          <a:p>
            <a:r>
              <a:rPr lang="en-US" dirty="0"/>
              <a:t>Elke Aschenauer</a:t>
            </a:r>
          </a:p>
          <a:p>
            <a:r>
              <a:rPr lang="en-US" dirty="0"/>
              <a:t>John Lajoie</a:t>
            </a:r>
          </a:p>
        </p:txBody>
      </p:sp>
      <p:sp>
        <p:nvSpPr>
          <p:cNvPr id="8" name="TextBox 7">
            <a:extLst>
              <a:ext uri="{FF2B5EF4-FFF2-40B4-BE49-F238E27FC236}">
                <a16:creationId xmlns:a16="http://schemas.microsoft.com/office/drawing/2014/main" id="{98F44D30-AB9A-89A6-58C7-DC0A0F04A9DF}"/>
              </a:ext>
            </a:extLst>
          </p:cNvPr>
          <p:cNvSpPr txBox="1"/>
          <p:nvPr/>
        </p:nvSpPr>
        <p:spPr>
          <a:xfrm>
            <a:off x="6291072" y="3173760"/>
            <a:ext cx="4888992" cy="2677656"/>
          </a:xfrm>
          <a:prstGeom prst="rect">
            <a:avLst/>
          </a:prstGeom>
          <a:noFill/>
        </p:spPr>
        <p:txBody>
          <a:bodyPr wrap="square" rtlCol="0">
            <a:spAutoFit/>
          </a:bodyPr>
          <a:lstStyle/>
          <a:p>
            <a:r>
              <a:rPr lang="en-US" sz="2400" dirty="0"/>
              <a:t>This is a HUGE effort from both the Editorial Board and </a:t>
            </a:r>
            <a:r>
              <a:rPr lang="en-US" sz="2400"/>
              <a:t>the DSC’s and PWG’s </a:t>
            </a:r>
            <a:r>
              <a:rPr lang="en-US" sz="2400" dirty="0"/>
              <a:t>– pulling together a document of this scope and breadth is complicated and takes a lot of work! </a:t>
            </a:r>
          </a:p>
          <a:p>
            <a:endParaRPr lang="en-US" sz="2400" dirty="0"/>
          </a:p>
          <a:p>
            <a:endParaRPr lang="en-US" sz="2400" dirty="0"/>
          </a:p>
        </p:txBody>
      </p:sp>
    </p:spTree>
    <p:extLst>
      <p:ext uri="{BB962C8B-B14F-4D97-AF65-F5344CB8AC3E}">
        <p14:creationId xmlns:p14="http://schemas.microsoft.com/office/powerpoint/2010/main" val="25474881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566E7D-B573-B34C-95ED-833E1C838FD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13E76E0-A5E0-98DF-791C-6EC0714422C6}"/>
              </a:ext>
            </a:extLst>
          </p:cNvPr>
          <p:cNvSpPr>
            <a:spLocks noGrp="1"/>
          </p:cNvSpPr>
          <p:nvPr>
            <p:ph type="title"/>
          </p:nvPr>
        </p:nvSpPr>
        <p:spPr>
          <a:xfrm>
            <a:off x="838200" y="365126"/>
            <a:ext cx="10515600" cy="1107540"/>
          </a:xfrm>
        </p:spPr>
        <p:txBody>
          <a:bodyPr/>
          <a:lstStyle/>
          <a:p>
            <a:r>
              <a:rPr lang="en-US" b="1" dirty="0">
                <a:solidFill>
                  <a:schemeClr val="accent1"/>
                </a:solidFill>
              </a:rPr>
              <a:t>Progress on the </a:t>
            </a:r>
            <a:r>
              <a:rPr lang="en-US" b="1" dirty="0" err="1">
                <a:solidFill>
                  <a:schemeClr val="accent1"/>
                </a:solidFill>
              </a:rPr>
              <a:t>preTDR</a:t>
            </a:r>
            <a:endParaRPr lang="en-US" b="1" dirty="0">
              <a:solidFill>
                <a:schemeClr val="accent1"/>
              </a:solidFill>
            </a:endParaRPr>
          </a:p>
        </p:txBody>
      </p:sp>
      <p:sp>
        <p:nvSpPr>
          <p:cNvPr id="3" name="Content Placeholder 2">
            <a:extLst>
              <a:ext uri="{FF2B5EF4-FFF2-40B4-BE49-F238E27FC236}">
                <a16:creationId xmlns:a16="http://schemas.microsoft.com/office/drawing/2014/main" id="{87E4BAE7-C4C1-D51F-C839-D2B350604ADB}"/>
              </a:ext>
            </a:extLst>
          </p:cNvPr>
          <p:cNvSpPr>
            <a:spLocks noGrp="1"/>
          </p:cNvSpPr>
          <p:nvPr>
            <p:ph idx="1"/>
          </p:nvPr>
        </p:nvSpPr>
        <p:spPr>
          <a:xfrm>
            <a:off x="838200" y="1549667"/>
            <a:ext cx="6647916" cy="4627296"/>
          </a:xfrm>
        </p:spPr>
        <p:txBody>
          <a:bodyPr>
            <a:normAutofit fontScale="92500" lnSpcReduction="10000"/>
          </a:bodyPr>
          <a:lstStyle/>
          <a:p>
            <a:r>
              <a:rPr lang="en-US" dirty="0"/>
              <a:t>Version 2.2 of the </a:t>
            </a:r>
            <a:r>
              <a:rPr lang="en-US" dirty="0" err="1"/>
              <a:t>preTDR</a:t>
            </a:r>
            <a:r>
              <a:rPr lang="en-US" dirty="0"/>
              <a:t> posted in </a:t>
            </a:r>
            <a:r>
              <a:rPr lang="en-US" dirty="0">
                <a:hlinkClick r:id="rId2"/>
              </a:rPr>
              <a:t>Zenodo</a:t>
            </a:r>
            <a:endParaRPr lang="en-US" dirty="0"/>
          </a:p>
          <a:p>
            <a:r>
              <a:rPr lang="en-US" dirty="0">
                <a:hlinkClick r:id="rId3"/>
              </a:rPr>
              <a:t>Google Form </a:t>
            </a:r>
            <a:r>
              <a:rPr lang="en-US" dirty="0"/>
              <a:t>to collect comments from the whole Collaboration </a:t>
            </a:r>
          </a:p>
          <a:p>
            <a:r>
              <a:rPr lang="en-US" b="1" dirty="0"/>
              <a:t>Editorial Board </a:t>
            </a:r>
            <a:r>
              <a:rPr lang="en-US" dirty="0"/>
              <a:t>meetings: </a:t>
            </a:r>
          </a:p>
          <a:p>
            <a:pPr lvl="1"/>
            <a:r>
              <a:rPr lang="en-US" dirty="0"/>
              <a:t>Kick-off: Organizational mtg. Aug 6</a:t>
            </a:r>
            <a:r>
              <a:rPr lang="en-US" baseline="30000" dirty="0"/>
              <a:t>th</a:t>
            </a:r>
            <a:r>
              <a:rPr lang="en-US" dirty="0"/>
              <a:t> </a:t>
            </a:r>
          </a:p>
          <a:p>
            <a:pPr lvl="1"/>
            <a:r>
              <a:rPr lang="en-US" b="1" dirty="0"/>
              <a:t>15</a:t>
            </a:r>
            <a:r>
              <a:rPr lang="en-US" dirty="0"/>
              <a:t> meetings since then </a:t>
            </a:r>
          </a:p>
          <a:p>
            <a:pPr lvl="1"/>
            <a:r>
              <a:rPr lang="en-US" dirty="0"/>
              <a:t>Extensive EB meeting schedule </a:t>
            </a:r>
            <a:br>
              <a:rPr lang="en-US" dirty="0"/>
            </a:br>
            <a:r>
              <a:rPr lang="en-US" dirty="0"/>
              <a:t>through the rest of the year!</a:t>
            </a:r>
          </a:p>
          <a:p>
            <a:pPr lvl="1"/>
            <a:r>
              <a:rPr lang="en-US" dirty="0"/>
              <a:t>Editorial Board calendar at : </a:t>
            </a:r>
            <a:r>
              <a:rPr lang="en-US" dirty="0">
                <a:hlinkClick r:id="rId4"/>
              </a:rPr>
              <a:t>https://indico.bnl.gov/category/683/</a:t>
            </a:r>
            <a:r>
              <a:rPr lang="en-US" dirty="0"/>
              <a:t> </a:t>
            </a:r>
          </a:p>
          <a:p>
            <a:pPr lvl="1"/>
            <a:endParaRPr lang="en-US" dirty="0"/>
          </a:p>
          <a:p>
            <a:r>
              <a:rPr lang="en-US" b="1" dirty="0"/>
              <a:t>Context</a:t>
            </a:r>
            <a:r>
              <a:rPr lang="en-US" dirty="0"/>
              <a:t>: the Detector </a:t>
            </a:r>
            <a:r>
              <a:rPr lang="en-US" dirty="0" err="1"/>
              <a:t>preTDR</a:t>
            </a:r>
            <a:r>
              <a:rPr lang="en-US" dirty="0"/>
              <a:t> as a stand-alone document </a:t>
            </a:r>
            <a:r>
              <a:rPr lang="en-US" dirty="0">
                <a:sym typeface="Wingdings" panose="05000000000000000000" pitchFamily="2" charset="2"/>
              </a:rPr>
              <a:t> </a:t>
            </a:r>
            <a:r>
              <a:rPr lang="en-US" u="sng" dirty="0">
                <a:sym typeface="Wingdings" panose="05000000000000000000" pitchFamily="2" charset="2"/>
              </a:rPr>
              <a:t>new document layout </a:t>
            </a:r>
            <a:endParaRPr lang="en-US" u="sng" dirty="0"/>
          </a:p>
        </p:txBody>
      </p:sp>
      <p:sp>
        <p:nvSpPr>
          <p:cNvPr id="5" name="Footer Placeholder 4">
            <a:extLst>
              <a:ext uri="{FF2B5EF4-FFF2-40B4-BE49-F238E27FC236}">
                <a16:creationId xmlns:a16="http://schemas.microsoft.com/office/drawing/2014/main" id="{6D5BEFA6-B440-CA4C-571C-72CC05AF5540}"/>
              </a:ext>
            </a:extLst>
          </p:cNvPr>
          <p:cNvSpPr>
            <a:spLocks noGrp="1"/>
          </p:cNvSpPr>
          <p:nvPr>
            <p:ph type="ftr" sz="quarter" idx="11"/>
          </p:nvPr>
        </p:nvSpPr>
        <p:spPr/>
        <p:txBody>
          <a:bodyPr/>
          <a:lstStyle/>
          <a:p>
            <a:r>
              <a:rPr lang="en-US"/>
              <a:t>ePIC General Meeting</a:t>
            </a:r>
          </a:p>
        </p:txBody>
      </p:sp>
      <p:sp>
        <p:nvSpPr>
          <p:cNvPr id="6" name="Slide Number Placeholder 5">
            <a:extLst>
              <a:ext uri="{FF2B5EF4-FFF2-40B4-BE49-F238E27FC236}">
                <a16:creationId xmlns:a16="http://schemas.microsoft.com/office/drawing/2014/main" id="{6AEA63E5-18DF-05CA-FE57-EB1E52DC0622}"/>
              </a:ext>
            </a:extLst>
          </p:cNvPr>
          <p:cNvSpPr>
            <a:spLocks noGrp="1"/>
          </p:cNvSpPr>
          <p:nvPr>
            <p:ph type="sldNum" sz="quarter" idx="12"/>
          </p:nvPr>
        </p:nvSpPr>
        <p:spPr/>
        <p:txBody>
          <a:bodyPr/>
          <a:lstStyle/>
          <a:p>
            <a:fld id="{588949A8-7CCD-4D90-AA9A-1451BFC6FB3A}" type="slidenum">
              <a:rPr lang="en-US" smtClean="0"/>
              <a:t>11</a:t>
            </a:fld>
            <a:endParaRPr lang="en-US"/>
          </a:p>
        </p:txBody>
      </p:sp>
      <p:pic>
        <p:nvPicPr>
          <p:cNvPr id="8" name="Picture 7">
            <a:extLst>
              <a:ext uri="{FF2B5EF4-FFF2-40B4-BE49-F238E27FC236}">
                <a16:creationId xmlns:a16="http://schemas.microsoft.com/office/drawing/2014/main" id="{9A2B7A66-FC40-AA7F-03F5-9BB1F8548950}"/>
              </a:ext>
            </a:extLst>
          </p:cNvPr>
          <p:cNvPicPr>
            <a:picLocks noChangeAspect="1"/>
          </p:cNvPicPr>
          <p:nvPr/>
        </p:nvPicPr>
        <p:blipFill>
          <a:blip r:embed="rId5"/>
          <a:stretch>
            <a:fillRect/>
          </a:stretch>
        </p:blipFill>
        <p:spPr>
          <a:xfrm>
            <a:off x="7637395" y="259822"/>
            <a:ext cx="4991533" cy="6096528"/>
          </a:xfrm>
          <a:prstGeom prst="rect">
            <a:avLst/>
          </a:prstGeom>
        </p:spPr>
      </p:pic>
      <p:sp>
        <p:nvSpPr>
          <p:cNvPr id="4" name="Date Placeholder 3">
            <a:extLst>
              <a:ext uri="{FF2B5EF4-FFF2-40B4-BE49-F238E27FC236}">
                <a16:creationId xmlns:a16="http://schemas.microsoft.com/office/drawing/2014/main" id="{65CC79E7-A164-5E36-B59C-566AF80A37BB}"/>
              </a:ext>
            </a:extLst>
          </p:cNvPr>
          <p:cNvSpPr>
            <a:spLocks noGrp="1"/>
          </p:cNvSpPr>
          <p:nvPr>
            <p:ph type="dt" sz="half" idx="10"/>
          </p:nvPr>
        </p:nvSpPr>
        <p:spPr/>
        <p:txBody>
          <a:bodyPr/>
          <a:lstStyle/>
          <a:p>
            <a:r>
              <a:rPr lang="en-US"/>
              <a:t>11/20/2025</a:t>
            </a:r>
          </a:p>
        </p:txBody>
      </p:sp>
    </p:spTree>
    <p:extLst>
      <p:ext uri="{BB962C8B-B14F-4D97-AF65-F5344CB8AC3E}">
        <p14:creationId xmlns:p14="http://schemas.microsoft.com/office/powerpoint/2010/main" val="22686787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1C7B49-DE3F-9431-DCAB-CFFE770065F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40041FE-1F07-1FC2-EE07-DD420C74C8AA}"/>
              </a:ext>
            </a:extLst>
          </p:cNvPr>
          <p:cNvSpPr>
            <a:spLocks noGrp="1"/>
          </p:cNvSpPr>
          <p:nvPr>
            <p:ph type="title"/>
          </p:nvPr>
        </p:nvSpPr>
        <p:spPr>
          <a:xfrm>
            <a:off x="838200" y="365126"/>
            <a:ext cx="10515600" cy="1107540"/>
          </a:xfrm>
        </p:spPr>
        <p:txBody>
          <a:bodyPr>
            <a:normAutofit fontScale="90000"/>
          </a:bodyPr>
          <a:lstStyle/>
          <a:p>
            <a:r>
              <a:rPr lang="en-US" b="1" dirty="0">
                <a:solidFill>
                  <a:schemeClr val="accent1"/>
                </a:solidFill>
              </a:rPr>
              <a:t>The new layout of the Detector </a:t>
            </a:r>
            <a:r>
              <a:rPr lang="en-US" b="1" dirty="0" err="1">
                <a:solidFill>
                  <a:schemeClr val="accent1"/>
                </a:solidFill>
              </a:rPr>
              <a:t>preTDR</a:t>
            </a:r>
            <a:r>
              <a:rPr lang="en-US" b="1" dirty="0">
                <a:solidFill>
                  <a:schemeClr val="accent1"/>
                </a:solidFill>
              </a:rPr>
              <a:t> document</a:t>
            </a:r>
            <a:br>
              <a:rPr lang="en-US" b="1" dirty="0">
                <a:solidFill>
                  <a:schemeClr val="accent1"/>
                </a:solidFill>
              </a:rPr>
            </a:br>
            <a:r>
              <a:rPr lang="en-US" b="1" dirty="0"/>
              <a:t>Now available since September 24</a:t>
            </a:r>
            <a:r>
              <a:rPr lang="en-US" b="1" baseline="30000" dirty="0"/>
              <a:t>th</a:t>
            </a:r>
            <a:r>
              <a:rPr lang="en-US" b="1" dirty="0"/>
              <a:t> </a:t>
            </a:r>
          </a:p>
        </p:txBody>
      </p:sp>
      <p:sp>
        <p:nvSpPr>
          <p:cNvPr id="5" name="Footer Placeholder 4">
            <a:extLst>
              <a:ext uri="{FF2B5EF4-FFF2-40B4-BE49-F238E27FC236}">
                <a16:creationId xmlns:a16="http://schemas.microsoft.com/office/drawing/2014/main" id="{278FB8BF-1631-4F7A-08D6-4F706EA3E57F}"/>
              </a:ext>
            </a:extLst>
          </p:cNvPr>
          <p:cNvSpPr>
            <a:spLocks noGrp="1"/>
          </p:cNvSpPr>
          <p:nvPr>
            <p:ph type="ftr" sz="quarter" idx="11"/>
          </p:nvPr>
        </p:nvSpPr>
        <p:spPr/>
        <p:txBody>
          <a:bodyPr/>
          <a:lstStyle/>
          <a:p>
            <a:r>
              <a:rPr lang="en-US" dirty="0" err="1"/>
              <a:t>ePIC</a:t>
            </a:r>
            <a:r>
              <a:rPr lang="en-US" dirty="0"/>
              <a:t> General Meeting</a:t>
            </a:r>
          </a:p>
        </p:txBody>
      </p:sp>
      <p:sp>
        <p:nvSpPr>
          <p:cNvPr id="6" name="Slide Number Placeholder 5">
            <a:extLst>
              <a:ext uri="{FF2B5EF4-FFF2-40B4-BE49-F238E27FC236}">
                <a16:creationId xmlns:a16="http://schemas.microsoft.com/office/drawing/2014/main" id="{1F5D696F-35E4-414A-80ED-049363E2BCB1}"/>
              </a:ext>
            </a:extLst>
          </p:cNvPr>
          <p:cNvSpPr>
            <a:spLocks noGrp="1"/>
          </p:cNvSpPr>
          <p:nvPr>
            <p:ph type="sldNum" sz="quarter" idx="12"/>
          </p:nvPr>
        </p:nvSpPr>
        <p:spPr/>
        <p:txBody>
          <a:bodyPr/>
          <a:lstStyle/>
          <a:p>
            <a:fld id="{588949A8-7CCD-4D90-AA9A-1451BFC6FB3A}" type="slidenum">
              <a:rPr lang="en-US" smtClean="0"/>
              <a:t>12</a:t>
            </a:fld>
            <a:endParaRPr lang="en-US"/>
          </a:p>
        </p:txBody>
      </p:sp>
      <p:sp>
        <p:nvSpPr>
          <p:cNvPr id="7" name="Title 1">
            <a:extLst>
              <a:ext uri="{FF2B5EF4-FFF2-40B4-BE49-F238E27FC236}">
                <a16:creationId xmlns:a16="http://schemas.microsoft.com/office/drawing/2014/main" id="{337B9D99-F836-CDCE-5E14-8CE23841F521}"/>
              </a:ext>
            </a:extLst>
          </p:cNvPr>
          <p:cNvSpPr txBox="1">
            <a:spLocks/>
          </p:cNvSpPr>
          <p:nvPr/>
        </p:nvSpPr>
        <p:spPr>
          <a:xfrm>
            <a:off x="838200" y="1178945"/>
            <a:ext cx="10179790" cy="510754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2400" b="1" u="sng" dirty="0">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US" sz="2200" b="1" dirty="0">
                <a:latin typeface="Arial" panose="020B0604020202020204" pitchFamily="34" charset="0"/>
                <a:cs typeface="Arial" panose="020B0604020202020204" pitchFamily="34" charset="0"/>
              </a:rPr>
              <a:t>Executive Summary</a:t>
            </a:r>
          </a:p>
          <a:p>
            <a:pPr marL="457200" indent="-457200">
              <a:buFont typeface="Arial" panose="020B0604020202020204" pitchFamily="34" charset="0"/>
              <a:buChar char="•"/>
            </a:pPr>
            <a:endParaRPr lang="en-US" sz="2200" b="1" dirty="0">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US" sz="2200" b="1" dirty="0">
                <a:solidFill>
                  <a:srgbClr val="0000CC"/>
                </a:solidFill>
                <a:latin typeface="Arial" panose="020B0604020202020204" pitchFamily="34" charset="0"/>
                <a:cs typeface="Arial" panose="020B0604020202020204" pitchFamily="34" charset="0"/>
              </a:rPr>
              <a:t>CHAPTER 1 </a:t>
            </a:r>
            <a:r>
              <a:rPr lang="en-US" sz="2200" b="1" dirty="0">
                <a:latin typeface="Arial" panose="020B0604020202020204" pitchFamily="34" charset="0"/>
                <a:cs typeface="Arial" panose="020B0604020202020204" pitchFamily="34" charset="0"/>
              </a:rPr>
              <a:t>–</a:t>
            </a:r>
            <a:r>
              <a:rPr lang="en-US" sz="2200" b="1" dirty="0">
                <a:solidFill>
                  <a:srgbClr val="0000CC"/>
                </a:solidFill>
                <a:latin typeface="Arial" panose="020B0604020202020204" pitchFamily="34" charset="0"/>
                <a:cs typeface="Arial" panose="020B0604020202020204" pitchFamily="34" charset="0"/>
              </a:rPr>
              <a:t> </a:t>
            </a:r>
            <a:r>
              <a:rPr lang="en-US" sz="2200" b="1" dirty="0">
                <a:latin typeface="Arial" panose="020B0604020202020204" pitchFamily="34" charset="0"/>
                <a:cs typeface="Arial" panose="020B0604020202020204" pitchFamily="34" charset="0"/>
              </a:rPr>
              <a:t>Introduction </a:t>
            </a:r>
          </a:p>
          <a:p>
            <a:pPr marL="914400" lvl="1" indent="-457200">
              <a:buFont typeface="Arial" panose="020B0604020202020204" pitchFamily="34" charset="0"/>
              <a:buChar char="•"/>
            </a:pPr>
            <a:r>
              <a:rPr lang="en-US" sz="1600" dirty="0">
                <a:latin typeface="Arial" panose="020B0604020202020204" pitchFamily="34" charset="0"/>
                <a:cs typeface="Arial" panose="020B0604020202020204" pitchFamily="34" charset="0"/>
              </a:rPr>
              <a:t>About the EIC project and the accelerator complex  (high level approach)</a:t>
            </a:r>
          </a:p>
          <a:p>
            <a:pPr marL="457200" indent="-457200">
              <a:buFont typeface="Arial" panose="020B0604020202020204" pitchFamily="34" charset="0"/>
              <a:buChar char="•"/>
            </a:pPr>
            <a:r>
              <a:rPr lang="en-US" sz="2200" b="1" dirty="0">
                <a:solidFill>
                  <a:srgbClr val="0000CC"/>
                </a:solidFill>
                <a:latin typeface="Arial" panose="020B0604020202020204" pitchFamily="34" charset="0"/>
                <a:cs typeface="Arial" panose="020B0604020202020204" pitchFamily="34" charset="0"/>
              </a:rPr>
              <a:t>CHAPTER 2 </a:t>
            </a:r>
            <a:r>
              <a:rPr lang="en-US" sz="2200" b="1" dirty="0">
                <a:latin typeface="Arial" panose="020B0604020202020204" pitchFamily="34" charset="0"/>
                <a:cs typeface="Arial" panose="020B0604020202020204" pitchFamily="34" charset="0"/>
              </a:rPr>
              <a:t>– Requirements </a:t>
            </a:r>
            <a:endParaRPr lang="en-US" sz="2200" b="1" dirty="0">
              <a:solidFill>
                <a:srgbClr val="0000CC"/>
              </a:solidFill>
              <a:latin typeface="Arial" panose="020B0604020202020204" pitchFamily="34" charset="0"/>
              <a:cs typeface="Arial" panose="020B0604020202020204" pitchFamily="34" charset="0"/>
            </a:endParaRPr>
          </a:p>
          <a:p>
            <a:pPr marL="914400" lvl="1" indent="-457200">
              <a:buFont typeface="Arial" panose="020B0604020202020204" pitchFamily="34" charset="0"/>
              <a:buChar char="•"/>
            </a:pPr>
            <a:r>
              <a:rPr lang="en-US" sz="1600" dirty="0">
                <a:latin typeface="Arial" panose="020B0604020202020204" pitchFamily="34" charset="0"/>
                <a:cs typeface="Arial" panose="020B0604020202020204" pitchFamily="34" charset="0"/>
              </a:rPr>
              <a:t>Requirements resulting as an evolution of the YR ones</a:t>
            </a:r>
          </a:p>
          <a:p>
            <a:pPr marL="457200" indent="-457200">
              <a:buFont typeface="Arial" panose="020B0604020202020204" pitchFamily="34" charset="0"/>
              <a:buChar char="•"/>
            </a:pPr>
            <a:r>
              <a:rPr lang="en-US" sz="2200" b="1" dirty="0">
                <a:solidFill>
                  <a:srgbClr val="0000CC"/>
                </a:solidFill>
                <a:latin typeface="Arial" panose="020B0604020202020204" pitchFamily="34" charset="0"/>
                <a:cs typeface="Arial" panose="020B0604020202020204" pitchFamily="34" charset="0"/>
              </a:rPr>
              <a:t>CHAPTER 3</a:t>
            </a:r>
            <a:r>
              <a:rPr lang="en-US" sz="2200" b="1" dirty="0">
                <a:latin typeface="Arial" panose="020B0604020202020204" pitchFamily="34" charset="0"/>
                <a:cs typeface="Arial" panose="020B0604020202020204" pitchFamily="34" charset="0"/>
              </a:rPr>
              <a:t> – Experimental Systems</a:t>
            </a:r>
            <a:endParaRPr lang="en-US" sz="1600" b="1" dirty="0">
              <a:latin typeface="Arial" panose="020B0604020202020204" pitchFamily="34" charset="0"/>
              <a:cs typeface="Arial" panose="020B0604020202020204" pitchFamily="34" charset="0"/>
            </a:endParaRPr>
          </a:p>
          <a:p>
            <a:pPr marL="914400" lvl="1" indent="-457200">
              <a:buFont typeface="Arial" panose="020B0604020202020204" pitchFamily="34" charset="0"/>
              <a:buChar char="•"/>
            </a:pPr>
            <a:r>
              <a:rPr lang="en-US" sz="1600" b="1" dirty="0">
                <a:highlight>
                  <a:srgbClr val="C0C0C0"/>
                </a:highlight>
                <a:latin typeface="Arial" panose="020B0604020202020204" pitchFamily="34" charset="0"/>
                <a:cs typeface="Arial" panose="020B0604020202020204" pitchFamily="34" charset="0"/>
              </a:rPr>
              <a:t>Past “chapter 8</a:t>
            </a:r>
            <a:r>
              <a:rPr lang="en-US" sz="1600" b="1" dirty="0">
                <a:solidFill>
                  <a:srgbClr val="0000CC"/>
                </a:solidFill>
                <a:highlight>
                  <a:srgbClr val="C0C0C0"/>
                </a:highlight>
                <a:latin typeface="Arial" panose="020B0604020202020204" pitchFamily="34" charset="0"/>
                <a:cs typeface="Arial" panose="020B0604020202020204" pitchFamily="34" charset="0"/>
              </a:rPr>
              <a:t>”</a:t>
            </a:r>
            <a:endParaRPr lang="en-US" sz="2200" b="1" dirty="0">
              <a:highlight>
                <a:srgbClr val="C0C0C0"/>
              </a:highlight>
              <a:latin typeface="Arial" panose="020B0604020202020204" pitchFamily="34" charset="0"/>
              <a:cs typeface="Arial" panose="020B0604020202020204" pitchFamily="34" charset="0"/>
            </a:endParaRPr>
          </a:p>
          <a:p>
            <a:pPr marL="914400" lvl="1" indent="-457200">
              <a:buFont typeface="Arial" panose="020B0604020202020204" pitchFamily="34" charset="0"/>
              <a:buChar char="•"/>
            </a:pPr>
            <a:r>
              <a:rPr lang="en-US" sz="1600" dirty="0">
                <a:latin typeface="Arial" panose="020B0604020202020204" pitchFamily="34" charset="0"/>
                <a:cs typeface="Arial" panose="020B0604020202020204" pitchFamily="34" charset="0"/>
              </a:rPr>
              <a:t>Presenting the detector subsystems matching the requirements (mainly individual performance)</a:t>
            </a:r>
          </a:p>
          <a:p>
            <a:pPr marL="457200" indent="-457200">
              <a:buFont typeface="Arial" panose="020B0604020202020204" pitchFamily="34" charset="0"/>
              <a:buChar char="•"/>
            </a:pPr>
            <a:r>
              <a:rPr lang="en-US" sz="2200" b="1" dirty="0">
                <a:solidFill>
                  <a:srgbClr val="0000CC"/>
                </a:solidFill>
                <a:latin typeface="Arial" panose="020B0604020202020204" pitchFamily="34" charset="0"/>
                <a:cs typeface="Arial" panose="020B0604020202020204" pitchFamily="34" charset="0"/>
              </a:rPr>
              <a:t>CHAPTER 4</a:t>
            </a:r>
            <a:r>
              <a:rPr lang="en-US" sz="2200" b="1" dirty="0">
                <a:latin typeface="Arial" panose="020B0604020202020204" pitchFamily="34" charset="0"/>
                <a:cs typeface="Arial" panose="020B0604020202020204" pitchFamily="34" charset="0"/>
              </a:rPr>
              <a:t> – Detector Performance for the EIC physics program </a:t>
            </a:r>
          </a:p>
          <a:p>
            <a:pPr marL="914400" lvl="1" indent="-457200">
              <a:buFont typeface="Arial" panose="020B0604020202020204" pitchFamily="34" charset="0"/>
              <a:buChar char="•"/>
            </a:pPr>
            <a:r>
              <a:rPr lang="en-US" sz="1600" b="1" dirty="0">
                <a:highlight>
                  <a:srgbClr val="C0C0C0"/>
                </a:highlight>
                <a:latin typeface="Arial" panose="020B0604020202020204" pitchFamily="34" charset="0"/>
                <a:cs typeface="Arial" panose="020B0604020202020204" pitchFamily="34" charset="0"/>
              </a:rPr>
              <a:t>Past “chapter 2</a:t>
            </a:r>
            <a:r>
              <a:rPr lang="en-US" sz="1600" b="1" dirty="0">
                <a:solidFill>
                  <a:srgbClr val="0000CC"/>
                </a:solidFill>
                <a:highlight>
                  <a:srgbClr val="C0C0C0"/>
                </a:highlight>
                <a:latin typeface="Arial" panose="020B0604020202020204" pitchFamily="34" charset="0"/>
                <a:cs typeface="Arial" panose="020B0604020202020204" pitchFamily="34" charset="0"/>
              </a:rPr>
              <a:t>”</a:t>
            </a:r>
            <a:endParaRPr lang="en-US" sz="1600" b="1" dirty="0">
              <a:highlight>
                <a:srgbClr val="C0C0C0"/>
              </a:highlight>
              <a:latin typeface="Arial" panose="020B0604020202020204" pitchFamily="34" charset="0"/>
              <a:cs typeface="Arial" panose="020B0604020202020204" pitchFamily="34" charset="0"/>
            </a:endParaRPr>
          </a:p>
          <a:p>
            <a:pPr marL="914400" lvl="1" indent="-457200">
              <a:buFont typeface="Arial" panose="020B0604020202020204" pitchFamily="34" charset="0"/>
              <a:buChar char="•"/>
            </a:pPr>
            <a:r>
              <a:rPr lang="en-US" sz="1600" dirty="0">
                <a:latin typeface="Arial" panose="020B0604020202020204" pitchFamily="34" charset="0"/>
                <a:cs typeface="Arial" panose="020B0604020202020204" pitchFamily="34" charset="0"/>
              </a:rPr>
              <a:t>Presenting the holistic detector performance by the performance for key physics measurements</a:t>
            </a:r>
          </a:p>
          <a:p>
            <a:pPr marL="457200" indent="-457200">
              <a:buFont typeface="Arial" panose="020B0604020202020204" pitchFamily="34" charset="0"/>
              <a:buChar char="•"/>
            </a:pPr>
            <a:r>
              <a:rPr lang="en-US" sz="2200" b="1" dirty="0">
                <a:solidFill>
                  <a:srgbClr val="0000CC"/>
                </a:solidFill>
                <a:latin typeface="Arial" panose="020B0604020202020204" pitchFamily="34" charset="0"/>
                <a:cs typeface="Arial" panose="020B0604020202020204" pitchFamily="34" charset="0"/>
              </a:rPr>
              <a:t>CHAPTER 5</a:t>
            </a:r>
            <a:r>
              <a:rPr lang="en-US" sz="2200" b="1" dirty="0">
                <a:latin typeface="Arial" panose="020B0604020202020204" pitchFamily="34" charset="0"/>
                <a:cs typeface="Arial" panose="020B0604020202020204" pitchFamily="34" charset="0"/>
              </a:rPr>
              <a:t> – Detector-Accelerator interfaces</a:t>
            </a:r>
          </a:p>
          <a:p>
            <a:pPr marL="914400" lvl="1" indent="-457200">
              <a:buFont typeface="Arial" panose="020B0604020202020204" pitchFamily="34" charset="0"/>
              <a:buChar char="•"/>
            </a:pPr>
            <a:r>
              <a:rPr lang="en-US" sz="1600" dirty="0">
                <a:latin typeface="Arial" panose="020B0604020202020204" pitchFamily="34" charset="0"/>
                <a:cs typeface="Arial" panose="020B0604020202020204" pitchFamily="34" charset="0"/>
              </a:rPr>
              <a:t>INTEGRATION INTO THE FACILITY</a:t>
            </a:r>
            <a:endParaRPr lang="en-US" sz="1600" b="1" dirty="0">
              <a:solidFill>
                <a:srgbClr val="0000CC"/>
              </a:solidFill>
              <a:latin typeface="Arial" panose="020B0604020202020204" pitchFamily="34" charset="0"/>
              <a:cs typeface="Arial" panose="020B0604020202020204" pitchFamily="34" charset="0"/>
            </a:endParaRPr>
          </a:p>
        </p:txBody>
      </p:sp>
      <p:grpSp>
        <p:nvGrpSpPr>
          <p:cNvPr id="4" name="Group 3">
            <a:extLst>
              <a:ext uri="{FF2B5EF4-FFF2-40B4-BE49-F238E27FC236}">
                <a16:creationId xmlns:a16="http://schemas.microsoft.com/office/drawing/2014/main" id="{5421BA2A-C630-8F92-8A99-70135185C59C}"/>
              </a:ext>
            </a:extLst>
          </p:cNvPr>
          <p:cNvGrpSpPr/>
          <p:nvPr/>
        </p:nvGrpSpPr>
        <p:grpSpPr>
          <a:xfrm>
            <a:off x="838200" y="2118434"/>
            <a:ext cx="11299355" cy="3143679"/>
            <a:chOff x="838200" y="2118434"/>
            <a:chExt cx="11299355" cy="3143679"/>
          </a:xfrm>
        </p:grpSpPr>
        <p:sp>
          <p:nvSpPr>
            <p:cNvPr id="3" name="Rectangle: Rounded Corners 2">
              <a:extLst>
                <a:ext uri="{FF2B5EF4-FFF2-40B4-BE49-F238E27FC236}">
                  <a16:creationId xmlns:a16="http://schemas.microsoft.com/office/drawing/2014/main" id="{BFF442CB-95AF-9942-5229-AB2FEB50FE82}"/>
                </a:ext>
              </a:extLst>
            </p:cNvPr>
            <p:cNvSpPr/>
            <p:nvPr/>
          </p:nvSpPr>
          <p:spPr>
            <a:xfrm>
              <a:off x="838200" y="3114136"/>
              <a:ext cx="10022457" cy="2147977"/>
            </a:xfrm>
            <a:prstGeom prst="roundRect">
              <a:avLst/>
            </a:prstGeom>
            <a:solidFill>
              <a:srgbClr val="4472C4">
                <a:alpha val="14118"/>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81CB7B8E-B8B8-1A5C-0BD5-AF28D570475B}"/>
                </a:ext>
              </a:extLst>
            </p:cNvPr>
            <p:cNvSpPr txBox="1"/>
            <p:nvPr/>
          </p:nvSpPr>
          <p:spPr>
            <a:xfrm rot="1171366">
              <a:off x="8529195" y="2118434"/>
              <a:ext cx="3608360" cy="646331"/>
            </a:xfrm>
            <a:prstGeom prst="rect">
              <a:avLst/>
            </a:prstGeom>
            <a:noFill/>
            <a:ln>
              <a:solidFill>
                <a:schemeClr val="accent1"/>
              </a:solidFill>
            </a:ln>
          </p:spPr>
          <p:txBody>
            <a:bodyPr wrap="none" rtlCol="0">
              <a:spAutoFit/>
            </a:bodyPr>
            <a:lstStyle/>
            <a:p>
              <a:r>
                <a:rPr lang="en-US"/>
                <a:t>Coming </a:t>
              </a:r>
              <a:r>
                <a:rPr lang="en-US" dirty="0"/>
                <a:t>goal: </a:t>
              </a:r>
            </a:p>
            <a:p>
              <a:r>
                <a:rPr lang="en-US" dirty="0"/>
                <a:t>Next draft of these chapters in 2025 </a:t>
              </a:r>
            </a:p>
          </p:txBody>
        </p:sp>
        <p:cxnSp>
          <p:nvCxnSpPr>
            <p:cNvPr id="10" name="Straight Arrow Connector 9">
              <a:extLst>
                <a:ext uri="{FF2B5EF4-FFF2-40B4-BE49-F238E27FC236}">
                  <a16:creationId xmlns:a16="http://schemas.microsoft.com/office/drawing/2014/main" id="{8018B8B2-32F2-B6D6-9713-68C3991D84D3}"/>
                </a:ext>
              </a:extLst>
            </p:cNvPr>
            <p:cNvCxnSpPr>
              <a:stCxn id="8" idx="2"/>
            </p:cNvCxnSpPr>
            <p:nvPr/>
          </p:nvCxnSpPr>
          <p:spPr>
            <a:xfrm flipH="1">
              <a:off x="9982200" y="2746186"/>
              <a:ext cx="243179" cy="3679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
        <p:nvSpPr>
          <p:cNvPr id="9" name="Date Placeholder 8">
            <a:extLst>
              <a:ext uri="{FF2B5EF4-FFF2-40B4-BE49-F238E27FC236}">
                <a16:creationId xmlns:a16="http://schemas.microsoft.com/office/drawing/2014/main" id="{7610E1A8-35E6-79BB-31EB-AD8561BF5F9F}"/>
              </a:ext>
            </a:extLst>
          </p:cNvPr>
          <p:cNvSpPr>
            <a:spLocks noGrp="1"/>
          </p:cNvSpPr>
          <p:nvPr>
            <p:ph type="dt" sz="half" idx="10"/>
          </p:nvPr>
        </p:nvSpPr>
        <p:spPr/>
        <p:txBody>
          <a:bodyPr/>
          <a:lstStyle/>
          <a:p>
            <a:r>
              <a:rPr lang="en-US"/>
              <a:t>11/20/2025</a:t>
            </a:r>
          </a:p>
        </p:txBody>
      </p:sp>
    </p:spTree>
    <p:extLst>
      <p:ext uri="{BB962C8B-B14F-4D97-AF65-F5344CB8AC3E}">
        <p14:creationId xmlns:p14="http://schemas.microsoft.com/office/powerpoint/2010/main" val="3803258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764103-072A-2B74-E0C9-E362E0289BE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E32D706-FEC8-D211-ECBB-A5C9CCF18EF5}"/>
              </a:ext>
            </a:extLst>
          </p:cNvPr>
          <p:cNvSpPr>
            <a:spLocks noGrp="1"/>
          </p:cNvSpPr>
          <p:nvPr>
            <p:ph type="title"/>
          </p:nvPr>
        </p:nvSpPr>
        <p:spPr>
          <a:xfrm>
            <a:off x="929255" y="213130"/>
            <a:ext cx="10515600" cy="1107540"/>
          </a:xfrm>
        </p:spPr>
        <p:txBody>
          <a:bodyPr>
            <a:normAutofit fontScale="90000"/>
          </a:bodyPr>
          <a:lstStyle/>
          <a:p>
            <a:r>
              <a:rPr lang="en-US" b="1" dirty="0">
                <a:solidFill>
                  <a:schemeClr val="accent1"/>
                </a:solidFill>
              </a:rPr>
              <a:t>Progress on the </a:t>
            </a:r>
            <a:r>
              <a:rPr lang="en-US" b="1" dirty="0" err="1">
                <a:solidFill>
                  <a:schemeClr val="accent1"/>
                </a:solidFill>
              </a:rPr>
              <a:t>preTDR</a:t>
            </a:r>
            <a:r>
              <a:rPr lang="en-US" b="1" dirty="0">
                <a:solidFill>
                  <a:schemeClr val="accent1"/>
                </a:solidFill>
              </a:rPr>
              <a:t>  -  most recent updates</a:t>
            </a:r>
          </a:p>
        </p:txBody>
      </p:sp>
      <p:sp>
        <p:nvSpPr>
          <p:cNvPr id="3" name="Content Placeholder 2">
            <a:extLst>
              <a:ext uri="{FF2B5EF4-FFF2-40B4-BE49-F238E27FC236}">
                <a16:creationId xmlns:a16="http://schemas.microsoft.com/office/drawing/2014/main" id="{9A4E15E9-607B-14B1-A04D-4E1E5ECF6808}"/>
              </a:ext>
            </a:extLst>
          </p:cNvPr>
          <p:cNvSpPr>
            <a:spLocks noGrp="1"/>
          </p:cNvSpPr>
          <p:nvPr>
            <p:ph idx="1"/>
          </p:nvPr>
        </p:nvSpPr>
        <p:spPr>
          <a:xfrm>
            <a:off x="523569" y="1456798"/>
            <a:ext cx="11115153" cy="4627296"/>
          </a:xfrm>
        </p:spPr>
        <p:txBody>
          <a:bodyPr>
            <a:normAutofit lnSpcReduction="10000"/>
          </a:bodyPr>
          <a:lstStyle/>
          <a:p>
            <a:pPr lvl="1"/>
            <a:r>
              <a:rPr lang="en-US" dirty="0"/>
              <a:t>Inviting the authors of all sections/subsections (a few of them at each meeting) to discuss their text in detail</a:t>
            </a:r>
          </a:p>
          <a:p>
            <a:pPr lvl="1"/>
            <a:endParaRPr lang="en-US" dirty="0"/>
          </a:p>
          <a:p>
            <a:pPr lvl="1"/>
            <a:r>
              <a:rPr lang="en-US" dirty="0"/>
              <a:t>A first pass will be completed by ~ mid November</a:t>
            </a:r>
          </a:p>
          <a:p>
            <a:pPr lvl="2"/>
            <a:r>
              <a:rPr lang="en-US" dirty="0"/>
              <a:t>A few sections require a second pass</a:t>
            </a:r>
          </a:p>
          <a:p>
            <a:pPr lvl="2"/>
            <a:endParaRPr lang="en-US" dirty="0"/>
          </a:p>
          <a:p>
            <a:pPr lvl="1"/>
            <a:r>
              <a:rPr lang="en-US" dirty="0"/>
              <a:t>Authors are further editing in the official overleaf within the new layout </a:t>
            </a:r>
          </a:p>
          <a:p>
            <a:pPr lvl="1"/>
            <a:endParaRPr lang="en-US" dirty="0"/>
          </a:p>
          <a:p>
            <a:pPr lvl="1"/>
            <a:r>
              <a:rPr lang="en-US" b="1" dirty="0"/>
              <a:t>This further editing phase must be concluded by December 1</a:t>
            </a:r>
          </a:p>
          <a:p>
            <a:pPr lvl="1"/>
            <a:r>
              <a:rPr lang="en-US" dirty="0"/>
              <a:t>Detail text polishing will follow</a:t>
            </a:r>
          </a:p>
          <a:p>
            <a:pPr lvl="1"/>
            <a:endParaRPr lang="en-US" dirty="0"/>
          </a:p>
          <a:p>
            <a:pPr lvl="1"/>
            <a:r>
              <a:rPr lang="en-US" dirty="0"/>
              <a:t>A new more advanced version of the </a:t>
            </a:r>
            <a:r>
              <a:rPr lang="en-US" dirty="0" err="1"/>
              <a:t>preTDR</a:t>
            </a:r>
            <a:r>
              <a:rPr lang="en-US" dirty="0"/>
              <a:t> will be posted in ZENODO before the January </a:t>
            </a:r>
            <a:r>
              <a:rPr lang="en-US" dirty="0" err="1"/>
              <a:t>ePIC</a:t>
            </a:r>
            <a:r>
              <a:rPr lang="en-US" dirty="0"/>
              <a:t> Collaboration Meeting </a:t>
            </a:r>
          </a:p>
          <a:p>
            <a:pPr lvl="1"/>
            <a:endParaRPr lang="en-US" dirty="0"/>
          </a:p>
        </p:txBody>
      </p:sp>
      <p:sp>
        <p:nvSpPr>
          <p:cNvPr id="5" name="Footer Placeholder 4">
            <a:extLst>
              <a:ext uri="{FF2B5EF4-FFF2-40B4-BE49-F238E27FC236}">
                <a16:creationId xmlns:a16="http://schemas.microsoft.com/office/drawing/2014/main" id="{303F1FBE-F657-97EA-85ED-C6EEE5B18485}"/>
              </a:ext>
            </a:extLst>
          </p:cNvPr>
          <p:cNvSpPr>
            <a:spLocks noGrp="1"/>
          </p:cNvSpPr>
          <p:nvPr>
            <p:ph type="ftr" sz="quarter" idx="11"/>
          </p:nvPr>
        </p:nvSpPr>
        <p:spPr/>
        <p:txBody>
          <a:bodyPr/>
          <a:lstStyle/>
          <a:p>
            <a:r>
              <a:rPr lang="en-US"/>
              <a:t>ePIC General Meeting</a:t>
            </a:r>
          </a:p>
        </p:txBody>
      </p:sp>
      <p:sp>
        <p:nvSpPr>
          <p:cNvPr id="6" name="Slide Number Placeholder 5">
            <a:extLst>
              <a:ext uri="{FF2B5EF4-FFF2-40B4-BE49-F238E27FC236}">
                <a16:creationId xmlns:a16="http://schemas.microsoft.com/office/drawing/2014/main" id="{64F60D06-5368-EA2F-02CC-A96B747036BF}"/>
              </a:ext>
            </a:extLst>
          </p:cNvPr>
          <p:cNvSpPr>
            <a:spLocks noGrp="1"/>
          </p:cNvSpPr>
          <p:nvPr>
            <p:ph type="sldNum" sz="quarter" idx="12"/>
          </p:nvPr>
        </p:nvSpPr>
        <p:spPr/>
        <p:txBody>
          <a:bodyPr/>
          <a:lstStyle/>
          <a:p>
            <a:fld id="{588949A8-7CCD-4D90-AA9A-1451BFC6FB3A}" type="slidenum">
              <a:rPr lang="en-US" smtClean="0"/>
              <a:t>13</a:t>
            </a:fld>
            <a:endParaRPr lang="en-US"/>
          </a:p>
        </p:txBody>
      </p:sp>
      <p:sp>
        <p:nvSpPr>
          <p:cNvPr id="4" name="TextBox 3">
            <a:extLst>
              <a:ext uri="{FF2B5EF4-FFF2-40B4-BE49-F238E27FC236}">
                <a16:creationId xmlns:a16="http://schemas.microsoft.com/office/drawing/2014/main" id="{D8B5F18E-FA15-A16D-B79C-DC9B03386EF6}"/>
              </a:ext>
            </a:extLst>
          </p:cNvPr>
          <p:cNvSpPr txBox="1"/>
          <p:nvPr/>
        </p:nvSpPr>
        <p:spPr>
          <a:xfrm>
            <a:off x="1102991" y="1984882"/>
            <a:ext cx="10168128" cy="3416320"/>
          </a:xfrm>
          <a:prstGeom prst="rect">
            <a:avLst/>
          </a:prstGeom>
          <a:solidFill>
            <a:schemeClr val="bg1"/>
          </a:solidFill>
          <a:ln w="28575">
            <a:solidFill>
              <a:schemeClr val="tx1"/>
            </a:solidFill>
          </a:ln>
          <a:effectLst>
            <a:outerShdw blurRad="50800" dist="38100" dir="2700000" algn="tl" rotWithShape="0">
              <a:prstClr val="black">
                <a:alpha val="40000"/>
              </a:prstClr>
            </a:outerShdw>
          </a:effectLst>
        </p:spPr>
        <p:txBody>
          <a:bodyPr wrap="square" rtlCol="0">
            <a:spAutoFit/>
          </a:bodyPr>
          <a:lstStyle/>
          <a:p>
            <a:r>
              <a:rPr lang="en-US" sz="3600" dirty="0"/>
              <a:t>The Editorial Board greatly appreciates the efforts of all those who are contributing to the </a:t>
            </a:r>
            <a:r>
              <a:rPr lang="en-US" sz="3600" dirty="0" err="1"/>
              <a:t>pTDR</a:t>
            </a:r>
            <a:r>
              <a:rPr lang="en-US" sz="3600" dirty="0"/>
              <a:t>! It’s going to get even more busy over the next month so please do your best to get your contributions into Overleaf so they will be part of the next draft released in December. </a:t>
            </a:r>
          </a:p>
        </p:txBody>
      </p:sp>
      <p:sp>
        <p:nvSpPr>
          <p:cNvPr id="7" name="Date Placeholder 6">
            <a:extLst>
              <a:ext uri="{FF2B5EF4-FFF2-40B4-BE49-F238E27FC236}">
                <a16:creationId xmlns:a16="http://schemas.microsoft.com/office/drawing/2014/main" id="{9B0531F7-7504-659F-368B-CA8FEF9198F7}"/>
              </a:ext>
            </a:extLst>
          </p:cNvPr>
          <p:cNvSpPr>
            <a:spLocks noGrp="1"/>
          </p:cNvSpPr>
          <p:nvPr>
            <p:ph type="dt" sz="half" idx="10"/>
          </p:nvPr>
        </p:nvSpPr>
        <p:spPr/>
        <p:txBody>
          <a:bodyPr/>
          <a:lstStyle/>
          <a:p>
            <a:r>
              <a:rPr lang="en-US"/>
              <a:t>11/20/2025</a:t>
            </a:r>
          </a:p>
        </p:txBody>
      </p:sp>
    </p:spTree>
    <p:extLst>
      <p:ext uri="{BB962C8B-B14F-4D97-AF65-F5344CB8AC3E}">
        <p14:creationId xmlns:p14="http://schemas.microsoft.com/office/powerpoint/2010/main" val="376517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74F6DE-72FD-EB60-2766-8584B6CDCC71}"/>
              </a:ext>
            </a:extLst>
          </p:cNvPr>
          <p:cNvSpPr>
            <a:spLocks noGrp="1"/>
          </p:cNvSpPr>
          <p:nvPr>
            <p:ph type="title"/>
          </p:nvPr>
        </p:nvSpPr>
        <p:spPr>
          <a:xfrm>
            <a:off x="838200" y="365125"/>
            <a:ext cx="10515600" cy="756539"/>
          </a:xfrm>
        </p:spPr>
        <p:txBody>
          <a:bodyPr/>
          <a:lstStyle/>
          <a:p>
            <a:r>
              <a:rPr lang="en-US" b="1" dirty="0" err="1">
                <a:solidFill>
                  <a:schemeClr val="accent1"/>
                </a:solidFill>
              </a:rPr>
              <a:t>pTDR</a:t>
            </a:r>
            <a:r>
              <a:rPr lang="en-US" b="1" dirty="0">
                <a:solidFill>
                  <a:schemeClr val="accent1"/>
                </a:solidFill>
              </a:rPr>
              <a:t> and October Simulation Campaign</a:t>
            </a:r>
          </a:p>
        </p:txBody>
      </p:sp>
      <p:sp>
        <p:nvSpPr>
          <p:cNvPr id="4" name="Date Placeholder 3">
            <a:extLst>
              <a:ext uri="{FF2B5EF4-FFF2-40B4-BE49-F238E27FC236}">
                <a16:creationId xmlns:a16="http://schemas.microsoft.com/office/drawing/2014/main" id="{0D395634-D869-C729-8D8D-0AC9810AB65F}"/>
              </a:ext>
            </a:extLst>
          </p:cNvPr>
          <p:cNvSpPr>
            <a:spLocks noGrp="1"/>
          </p:cNvSpPr>
          <p:nvPr>
            <p:ph type="dt" sz="half" idx="10"/>
          </p:nvPr>
        </p:nvSpPr>
        <p:spPr/>
        <p:txBody>
          <a:bodyPr/>
          <a:lstStyle/>
          <a:p>
            <a:r>
              <a:rPr lang="en-US"/>
              <a:t>11/20/2025</a:t>
            </a:r>
          </a:p>
        </p:txBody>
      </p:sp>
      <p:sp>
        <p:nvSpPr>
          <p:cNvPr id="5" name="Footer Placeholder 4">
            <a:extLst>
              <a:ext uri="{FF2B5EF4-FFF2-40B4-BE49-F238E27FC236}">
                <a16:creationId xmlns:a16="http://schemas.microsoft.com/office/drawing/2014/main" id="{D1D63EC5-78C2-4A07-966E-F708B9398964}"/>
              </a:ext>
            </a:extLst>
          </p:cNvPr>
          <p:cNvSpPr>
            <a:spLocks noGrp="1"/>
          </p:cNvSpPr>
          <p:nvPr>
            <p:ph type="ftr" sz="quarter" idx="11"/>
          </p:nvPr>
        </p:nvSpPr>
        <p:spPr/>
        <p:txBody>
          <a:bodyPr/>
          <a:lstStyle/>
          <a:p>
            <a:r>
              <a:rPr lang="en-US"/>
              <a:t>ePIC General Meeting</a:t>
            </a:r>
          </a:p>
        </p:txBody>
      </p:sp>
      <p:sp>
        <p:nvSpPr>
          <p:cNvPr id="6" name="Slide Number Placeholder 5">
            <a:extLst>
              <a:ext uri="{FF2B5EF4-FFF2-40B4-BE49-F238E27FC236}">
                <a16:creationId xmlns:a16="http://schemas.microsoft.com/office/drawing/2014/main" id="{00BD6BE9-D642-055E-C9A1-1251097FE278}"/>
              </a:ext>
            </a:extLst>
          </p:cNvPr>
          <p:cNvSpPr>
            <a:spLocks noGrp="1"/>
          </p:cNvSpPr>
          <p:nvPr>
            <p:ph type="sldNum" sz="quarter" idx="12"/>
          </p:nvPr>
        </p:nvSpPr>
        <p:spPr/>
        <p:txBody>
          <a:bodyPr/>
          <a:lstStyle/>
          <a:p>
            <a:fld id="{588949A8-7CCD-4D90-AA9A-1451BFC6FB3A}" type="slidenum">
              <a:rPr lang="en-US" smtClean="0"/>
              <a:t>14</a:t>
            </a:fld>
            <a:endParaRPr lang="en-US"/>
          </a:p>
        </p:txBody>
      </p:sp>
      <p:pic>
        <p:nvPicPr>
          <p:cNvPr id="8" name="Picture 7" descr="Graphical user interface, text, application, email&#10;&#10;AI-generated content may be incorrect.">
            <a:extLst>
              <a:ext uri="{FF2B5EF4-FFF2-40B4-BE49-F238E27FC236}">
                <a16:creationId xmlns:a16="http://schemas.microsoft.com/office/drawing/2014/main" id="{A4A7EDB0-3FD1-C517-C701-7DEDBE218C82}"/>
              </a:ext>
            </a:extLst>
          </p:cNvPr>
          <p:cNvPicPr>
            <a:picLocks noChangeAspect="1"/>
          </p:cNvPicPr>
          <p:nvPr/>
        </p:nvPicPr>
        <p:blipFill>
          <a:blip r:embed="rId2"/>
          <a:stretch>
            <a:fillRect/>
          </a:stretch>
        </p:blipFill>
        <p:spPr>
          <a:xfrm>
            <a:off x="2661340" y="1431018"/>
            <a:ext cx="9405256" cy="5290457"/>
          </a:xfrm>
          <a:prstGeom prst="rect">
            <a:avLst/>
          </a:prstGeom>
          <a:ln>
            <a:solidFill>
              <a:schemeClr val="tx1"/>
            </a:solidFill>
          </a:ln>
        </p:spPr>
      </p:pic>
      <p:sp>
        <p:nvSpPr>
          <p:cNvPr id="9" name="TextBox 8">
            <a:extLst>
              <a:ext uri="{FF2B5EF4-FFF2-40B4-BE49-F238E27FC236}">
                <a16:creationId xmlns:a16="http://schemas.microsoft.com/office/drawing/2014/main" id="{961CD85C-A5CB-AC19-D735-29F494041B60}"/>
              </a:ext>
            </a:extLst>
          </p:cNvPr>
          <p:cNvSpPr txBox="1"/>
          <p:nvPr/>
        </p:nvSpPr>
        <p:spPr>
          <a:xfrm>
            <a:off x="231648" y="1726025"/>
            <a:ext cx="2279904" cy="4247317"/>
          </a:xfrm>
          <a:prstGeom prst="rect">
            <a:avLst/>
          </a:prstGeom>
          <a:noFill/>
          <a:ln>
            <a:solidFill>
              <a:schemeClr val="tx1"/>
            </a:solidFill>
          </a:ln>
        </p:spPr>
        <p:txBody>
          <a:bodyPr wrap="square" rtlCol="0">
            <a:spAutoFit/>
          </a:bodyPr>
          <a:lstStyle/>
          <a:p>
            <a:r>
              <a:rPr lang="en-US" dirty="0"/>
              <a:t>Major focus over the past two months </a:t>
            </a:r>
            <a:r>
              <a:rPr lang="en-US"/>
              <a:t>– lots </a:t>
            </a:r>
            <a:r>
              <a:rPr lang="en-US" dirty="0"/>
              <a:t>of engagement and activity. Great coordination between S&amp;C, PAC and DSC’s!</a:t>
            </a:r>
          </a:p>
          <a:p>
            <a:endParaRPr lang="en-US" dirty="0"/>
          </a:p>
          <a:p>
            <a:r>
              <a:rPr lang="en-US" dirty="0"/>
              <a:t>Analysis of October campaign ongoing</a:t>
            </a:r>
          </a:p>
          <a:p>
            <a:endParaRPr lang="en-US" dirty="0"/>
          </a:p>
          <a:p>
            <a:r>
              <a:rPr lang="en-US" dirty="0"/>
              <a:t>Discussions ongoing with S&amp;C and all coordinators to organize the effort for 2026. </a:t>
            </a:r>
          </a:p>
        </p:txBody>
      </p:sp>
    </p:spTree>
    <p:extLst>
      <p:ext uri="{BB962C8B-B14F-4D97-AF65-F5344CB8AC3E}">
        <p14:creationId xmlns:p14="http://schemas.microsoft.com/office/powerpoint/2010/main" val="38944775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392D3C-C5C7-E049-DB98-0D5EBFC7FAA3}"/>
              </a:ext>
            </a:extLst>
          </p:cNvPr>
          <p:cNvSpPr>
            <a:spLocks noGrp="1"/>
          </p:cNvSpPr>
          <p:nvPr>
            <p:ph type="title"/>
          </p:nvPr>
        </p:nvSpPr>
        <p:spPr>
          <a:xfrm>
            <a:off x="838200" y="365125"/>
            <a:ext cx="10515600" cy="1006475"/>
          </a:xfrm>
        </p:spPr>
        <p:txBody>
          <a:bodyPr/>
          <a:lstStyle/>
          <a:p>
            <a:r>
              <a:rPr lang="en-US" b="1" dirty="0">
                <a:solidFill>
                  <a:schemeClr val="accent1"/>
                </a:solidFill>
              </a:rPr>
              <a:t>CC WG Charges and Conveners </a:t>
            </a:r>
          </a:p>
        </p:txBody>
      </p:sp>
      <p:sp>
        <p:nvSpPr>
          <p:cNvPr id="3" name="Content Placeholder 2">
            <a:extLst>
              <a:ext uri="{FF2B5EF4-FFF2-40B4-BE49-F238E27FC236}">
                <a16:creationId xmlns:a16="http://schemas.microsoft.com/office/drawing/2014/main" id="{5A753990-58CE-EBC4-B102-70073BB6E545}"/>
              </a:ext>
            </a:extLst>
          </p:cNvPr>
          <p:cNvSpPr>
            <a:spLocks noGrp="1"/>
          </p:cNvSpPr>
          <p:nvPr>
            <p:ph idx="1"/>
          </p:nvPr>
        </p:nvSpPr>
        <p:spPr>
          <a:xfrm>
            <a:off x="838200" y="1570382"/>
            <a:ext cx="5731565" cy="4656275"/>
          </a:xfrm>
        </p:spPr>
        <p:txBody>
          <a:bodyPr/>
          <a:lstStyle/>
          <a:p>
            <a:r>
              <a:rPr lang="en-US" dirty="0"/>
              <a:t>SP Office wants to focus the CC WG’s on tasks needed to baseline </a:t>
            </a:r>
            <a:r>
              <a:rPr lang="en-US" dirty="0" err="1"/>
              <a:t>ePIC</a:t>
            </a:r>
            <a:r>
              <a:rPr lang="en-US" dirty="0"/>
              <a:t> </a:t>
            </a:r>
          </a:p>
          <a:p>
            <a:pPr lvl="1"/>
            <a:r>
              <a:rPr lang="en-US" dirty="0"/>
              <a:t>Developed charges for each CC WG, in conjunction with the coordinators and the CC WG conveners</a:t>
            </a:r>
          </a:p>
          <a:p>
            <a:r>
              <a:rPr lang="en-US" dirty="0"/>
              <a:t>Several of the existing CC WG conveners have been serving for 2+ years and expressed a desire to step down. </a:t>
            </a:r>
          </a:p>
          <a:p>
            <a:r>
              <a:rPr lang="en-US" dirty="0"/>
              <a:t>Charges in backup slides</a:t>
            </a:r>
          </a:p>
          <a:p>
            <a:endParaRPr lang="en-US" dirty="0"/>
          </a:p>
        </p:txBody>
      </p:sp>
      <p:sp>
        <p:nvSpPr>
          <p:cNvPr id="4" name="Date Placeholder 3">
            <a:extLst>
              <a:ext uri="{FF2B5EF4-FFF2-40B4-BE49-F238E27FC236}">
                <a16:creationId xmlns:a16="http://schemas.microsoft.com/office/drawing/2014/main" id="{16E3836B-2909-66C0-F778-AE3E46A4FE6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11/20/2025</a:t>
            </a:r>
          </a:p>
        </p:txBody>
      </p:sp>
      <p:sp>
        <p:nvSpPr>
          <p:cNvPr id="5" name="Footer Placeholder 4">
            <a:extLst>
              <a:ext uri="{FF2B5EF4-FFF2-40B4-BE49-F238E27FC236}">
                <a16:creationId xmlns:a16="http://schemas.microsoft.com/office/drawing/2014/main" id="{DD03E5C4-A7A1-A145-B565-31348460C7E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EB Meeting </a:t>
            </a:r>
          </a:p>
        </p:txBody>
      </p:sp>
      <p:sp>
        <p:nvSpPr>
          <p:cNvPr id="6" name="Slide Number Placeholder 5">
            <a:extLst>
              <a:ext uri="{FF2B5EF4-FFF2-40B4-BE49-F238E27FC236}">
                <a16:creationId xmlns:a16="http://schemas.microsoft.com/office/drawing/2014/main" id="{CD0E195F-90B7-42F7-F52C-B67DD79DCB0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8949A8-7CCD-4D90-AA9A-1451BFC6FB3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8" name="Picture 7" descr="Diagram&#10;&#10;AI-generated content may be incorrect.">
            <a:extLst>
              <a:ext uri="{FF2B5EF4-FFF2-40B4-BE49-F238E27FC236}">
                <a16:creationId xmlns:a16="http://schemas.microsoft.com/office/drawing/2014/main" id="{E0327D24-04B2-D56E-5E78-97551D4D0BAA}"/>
              </a:ext>
            </a:extLst>
          </p:cNvPr>
          <p:cNvPicPr>
            <a:picLocks noChangeAspect="1"/>
          </p:cNvPicPr>
          <p:nvPr/>
        </p:nvPicPr>
        <p:blipFill>
          <a:blip r:embed="rId2"/>
          <a:stretch>
            <a:fillRect/>
          </a:stretch>
        </p:blipFill>
        <p:spPr>
          <a:xfrm>
            <a:off x="6747957" y="1421296"/>
            <a:ext cx="5118544" cy="4442791"/>
          </a:xfrm>
          <a:prstGeom prst="rect">
            <a:avLst/>
          </a:prstGeom>
        </p:spPr>
      </p:pic>
    </p:spTree>
    <p:extLst>
      <p:ext uri="{BB962C8B-B14F-4D97-AF65-F5344CB8AC3E}">
        <p14:creationId xmlns:p14="http://schemas.microsoft.com/office/powerpoint/2010/main" val="24679718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80B618-EB2D-5ADE-9396-7B9347394BA1}"/>
              </a:ext>
            </a:extLst>
          </p:cNvPr>
          <p:cNvSpPr>
            <a:spLocks noGrp="1"/>
          </p:cNvSpPr>
          <p:nvPr>
            <p:ph type="title"/>
          </p:nvPr>
        </p:nvSpPr>
        <p:spPr>
          <a:xfrm>
            <a:off x="838200" y="365126"/>
            <a:ext cx="10515600" cy="873184"/>
          </a:xfrm>
        </p:spPr>
        <p:txBody>
          <a:bodyPr/>
          <a:lstStyle/>
          <a:p>
            <a:r>
              <a:rPr lang="en-US" b="1" dirty="0">
                <a:solidFill>
                  <a:schemeClr val="accent1"/>
                </a:solidFill>
              </a:rPr>
              <a:t>Outgoing CC WG Conveners</a:t>
            </a:r>
          </a:p>
        </p:txBody>
      </p:sp>
      <p:sp>
        <p:nvSpPr>
          <p:cNvPr id="4" name="Date Placeholder 3">
            <a:extLst>
              <a:ext uri="{FF2B5EF4-FFF2-40B4-BE49-F238E27FC236}">
                <a16:creationId xmlns:a16="http://schemas.microsoft.com/office/drawing/2014/main" id="{EFC7CA92-297D-6250-2F18-15C213DB0B9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11/20/2025</a:t>
            </a:r>
          </a:p>
        </p:txBody>
      </p:sp>
      <p:sp>
        <p:nvSpPr>
          <p:cNvPr id="5" name="Footer Placeholder 4">
            <a:extLst>
              <a:ext uri="{FF2B5EF4-FFF2-40B4-BE49-F238E27FC236}">
                <a16:creationId xmlns:a16="http://schemas.microsoft.com/office/drawing/2014/main" id="{98CEA83A-678A-47BC-3CD6-615F5B540CA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EB Meeting </a:t>
            </a:r>
          </a:p>
        </p:txBody>
      </p:sp>
      <p:sp>
        <p:nvSpPr>
          <p:cNvPr id="6" name="Slide Number Placeholder 5">
            <a:extLst>
              <a:ext uri="{FF2B5EF4-FFF2-40B4-BE49-F238E27FC236}">
                <a16:creationId xmlns:a16="http://schemas.microsoft.com/office/drawing/2014/main" id="{74EEBC2F-007F-04A0-6F5A-9C357AA5AAA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8949A8-7CCD-4D90-AA9A-1451BFC6FB3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1026" name="Picture 2" descr="Ernst Sichtermann - Physicist, APS fellow | LinkedIn">
            <a:extLst>
              <a:ext uri="{FF2B5EF4-FFF2-40B4-BE49-F238E27FC236}">
                <a16:creationId xmlns:a16="http://schemas.microsoft.com/office/drawing/2014/main" id="{4CBA1781-74C4-FEF6-180B-D3658AC862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6702" y="3332694"/>
            <a:ext cx="1357588" cy="135758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110BF89F-B284-B2F0-70B8-250E84679B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24975" y="1600003"/>
            <a:ext cx="1520977" cy="152097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ullrich-bnl (Thomas Ullrich) · GitHub">
            <a:extLst>
              <a:ext uri="{FF2B5EF4-FFF2-40B4-BE49-F238E27FC236}">
                <a16:creationId xmlns:a16="http://schemas.microsoft.com/office/drawing/2014/main" id="{82516AE4-63F1-180F-021C-70AF1AB920B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78239" y="1600003"/>
            <a:ext cx="1520977" cy="152097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Friederike Bock | ORNL">
            <a:extLst>
              <a:ext uri="{FF2B5EF4-FFF2-40B4-BE49-F238E27FC236}">
                <a16:creationId xmlns:a16="http://schemas.microsoft.com/office/drawing/2014/main" id="{7D2E492F-6FB8-093B-3B06-278AAD1103E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69008" y="4268062"/>
            <a:ext cx="1311933" cy="163991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Diagram&#10;&#10;AI-generated content may be incorrect.">
            <a:extLst>
              <a:ext uri="{FF2B5EF4-FFF2-40B4-BE49-F238E27FC236}">
                <a16:creationId xmlns:a16="http://schemas.microsoft.com/office/drawing/2014/main" id="{4B44BA28-1979-968D-8A6D-80457830BDF6}"/>
              </a:ext>
            </a:extLst>
          </p:cNvPr>
          <p:cNvPicPr>
            <a:picLocks noChangeAspect="1"/>
          </p:cNvPicPr>
          <p:nvPr/>
        </p:nvPicPr>
        <p:blipFill>
          <a:blip r:embed="rId6"/>
          <a:stretch>
            <a:fillRect/>
          </a:stretch>
        </p:blipFill>
        <p:spPr>
          <a:xfrm>
            <a:off x="3034856" y="1676282"/>
            <a:ext cx="5118544" cy="4442791"/>
          </a:xfrm>
          <a:prstGeom prst="rect">
            <a:avLst/>
          </a:prstGeom>
        </p:spPr>
      </p:pic>
      <p:cxnSp>
        <p:nvCxnSpPr>
          <p:cNvPr id="14" name="Straight Arrow Connector 13">
            <a:extLst>
              <a:ext uri="{FF2B5EF4-FFF2-40B4-BE49-F238E27FC236}">
                <a16:creationId xmlns:a16="http://schemas.microsoft.com/office/drawing/2014/main" id="{C5A71576-1498-83E9-5977-495900DA88B3}"/>
              </a:ext>
            </a:extLst>
          </p:cNvPr>
          <p:cNvCxnSpPr>
            <a:cxnSpLocks/>
            <a:stCxn id="1026" idx="2"/>
          </p:cNvCxnSpPr>
          <p:nvPr/>
        </p:nvCxnSpPr>
        <p:spPr>
          <a:xfrm>
            <a:off x="1525496" y="4690282"/>
            <a:ext cx="1765333" cy="76494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92AAD502-BDB3-F9E0-D1C2-919555D082E6}"/>
              </a:ext>
            </a:extLst>
          </p:cNvPr>
          <p:cNvCxnSpPr>
            <a:cxnSpLocks/>
            <a:stCxn id="1030" idx="2"/>
          </p:cNvCxnSpPr>
          <p:nvPr/>
        </p:nvCxnSpPr>
        <p:spPr>
          <a:xfrm flipH="1">
            <a:off x="7745003" y="3120980"/>
            <a:ext cx="1293725" cy="102391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5F88ED7F-5725-54F6-2B48-49AC3327426C}"/>
              </a:ext>
            </a:extLst>
          </p:cNvPr>
          <p:cNvCxnSpPr>
            <a:cxnSpLocks/>
            <a:stCxn id="1028" idx="2"/>
          </p:cNvCxnSpPr>
          <p:nvPr/>
        </p:nvCxnSpPr>
        <p:spPr>
          <a:xfrm flipH="1">
            <a:off x="7913337" y="3120980"/>
            <a:ext cx="2972127" cy="129551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D1892D8F-35CB-6F43-A19E-E7CA1C64529B}"/>
              </a:ext>
            </a:extLst>
          </p:cNvPr>
          <p:cNvCxnSpPr>
            <a:cxnSpLocks/>
            <a:stCxn id="1032" idx="1"/>
          </p:cNvCxnSpPr>
          <p:nvPr/>
        </p:nvCxnSpPr>
        <p:spPr>
          <a:xfrm flipH="1">
            <a:off x="7866727" y="5088020"/>
            <a:ext cx="1602281" cy="64420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7BCBE69B-0019-9564-6F10-8D52FF08D688}"/>
              </a:ext>
            </a:extLst>
          </p:cNvPr>
          <p:cNvSpPr txBox="1"/>
          <p:nvPr/>
        </p:nvSpPr>
        <p:spPr>
          <a:xfrm>
            <a:off x="255398" y="1425108"/>
            <a:ext cx="542041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 huge thanks from to the outgoing CC WG Conveners for their tireless service!</a:t>
            </a:r>
          </a:p>
        </p:txBody>
      </p:sp>
      <p:pic>
        <p:nvPicPr>
          <p:cNvPr id="22" name="Picture 2">
            <a:extLst>
              <a:ext uri="{FF2B5EF4-FFF2-40B4-BE49-F238E27FC236}">
                <a16:creationId xmlns:a16="http://schemas.microsoft.com/office/drawing/2014/main" id="{B5792044-0255-555E-1DC5-B2343EC521F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98973" y="24849"/>
            <a:ext cx="1958531" cy="14101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64079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189DD3-A094-BA2F-F776-DCA614B95DEC}"/>
            </a:ext>
          </a:extLst>
        </p:cNvPr>
        <p:cNvGrpSpPr/>
        <p:nvPr/>
      </p:nvGrpSpPr>
      <p:grpSpPr>
        <a:xfrm>
          <a:off x="0" y="0"/>
          <a:ext cx="0" cy="0"/>
          <a:chOff x="0" y="0"/>
          <a:chExt cx="0" cy="0"/>
        </a:xfrm>
      </p:grpSpPr>
      <p:pic>
        <p:nvPicPr>
          <p:cNvPr id="9" name="Picture 8" descr="Diagram&#10;&#10;AI-generated content may be incorrect.">
            <a:extLst>
              <a:ext uri="{FF2B5EF4-FFF2-40B4-BE49-F238E27FC236}">
                <a16:creationId xmlns:a16="http://schemas.microsoft.com/office/drawing/2014/main" id="{035B25D5-F057-58B5-496B-C2990A7BFF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41787" y="2075062"/>
            <a:ext cx="4862617" cy="4018077"/>
          </a:xfrm>
          <a:prstGeom prst="rect">
            <a:avLst/>
          </a:prstGeom>
        </p:spPr>
      </p:pic>
      <p:sp>
        <p:nvSpPr>
          <p:cNvPr id="2" name="Title 1">
            <a:extLst>
              <a:ext uri="{FF2B5EF4-FFF2-40B4-BE49-F238E27FC236}">
                <a16:creationId xmlns:a16="http://schemas.microsoft.com/office/drawing/2014/main" id="{BC34A71F-C010-93F0-D550-26B748566813}"/>
              </a:ext>
            </a:extLst>
          </p:cNvPr>
          <p:cNvSpPr>
            <a:spLocks noGrp="1"/>
          </p:cNvSpPr>
          <p:nvPr>
            <p:ph type="title"/>
          </p:nvPr>
        </p:nvSpPr>
        <p:spPr>
          <a:xfrm>
            <a:off x="838200" y="365126"/>
            <a:ext cx="10515600" cy="873184"/>
          </a:xfrm>
        </p:spPr>
        <p:txBody>
          <a:bodyPr/>
          <a:lstStyle/>
          <a:p>
            <a:r>
              <a:rPr lang="en-US" b="1" dirty="0">
                <a:solidFill>
                  <a:schemeClr val="accent1"/>
                </a:solidFill>
              </a:rPr>
              <a:t>CC WG Nominations</a:t>
            </a:r>
          </a:p>
        </p:txBody>
      </p:sp>
      <p:sp>
        <p:nvSpPr>
          <p:cNvPr id="4" name="Date Placeholder 3">
            <a:extLst>
              <a:ext uri="{FF2B5EF4-FFF2-40B4-BE49-F238E27FC236}">
                <a16:creationId xmlns:a16="http://schemas.microsoft.com/office/drawing/2014/main" id="{6D7CD586-56B4-3DD7-36DB-4A8D4168F15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11/20/2025</a:t>
            </a:r>
          </a:p>
        </p:txBody>
      </p:sp>
      <p:sp>
        <p:nvSpPr>
          <p:cNvPr id="5" name="Footer Placeholder 4">
            <a:extLst>
              <a:ext uri="{FF2B5EF4-FFF2-40B4-BE49-F238E27FC236}">
                <a16:creationId xmlns:a16="http://schemas.microsoft.com/office/drawing/2014/main" id="{4D944582-BBF9-4365-FCAB-19E347243AC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EB Meeting </a:t>
            </a:r>
          </a:p>
        </p:txBody>
      </p:sp>
      <p:sp>
        <p:nvSpPr>
          <p:cNvPr id="6" name="Slide Number Placeholder 5">
            <a:extLst>
              <a:ext uri="{FF2B5EF4-FFF2-40B4-BE49-F238E27FC236}">
                <a16:creationId xmlns:a16="http://schemas.microsoft.com/office/drawing/2014/main" id="{FC22EB08-CC23-9DFC-E4D1-B4955BC05EB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8949A8-7CCD-4D90-AA9A-1451BFC6FB3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cxnSp>
        <p:nvCxnSpPr>
          <p:cNvPr id="14" name="Straight Arrow Connector 13">
            <a:extLst>
              <a:ext uri="{FF2B5EF4-FFF2-40B4-BE49-F238E27FC236}">
                <a16:creationId xmlns:a16="http://schemas.microsoft.com/office/drawing/2014/main" id="{1E6D0758-6E48-1B3A-6786-2067210EE6A2}"/>
              </a:ext>
            </a:extLst>
          </p:cNvPr>
          <p:cNvCxnSpPr>
            <a:cxnSpLocks/>
            <a:stCxn id="11" idx="2"/>
          </p:cNvCxnSpPr>
          <p:nvPr/>
        </p:nvCxnSpPr>
        <p:spPr>
          <a:xfrm>
            <a:off x="1567414" y="4722623"/>
            <a:ext cx="1778819" cy="83030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9E3DC4FD-7B6E-3297-BBF0-167A5161F078}"/>
              </a:ext>
            </a:extLst>
          </p:cNvPr>
          <p:cNvCxnSpPr>
            <a:cxnSpLocks/>
            <a:stCxn id="13" idx="2"/>
          </p:cNvCxnSpPr>
          <p:nvPr/>
        </p:nvCxnSpPr>
        <p:spPr>
          <a:xfrm flipH="1">
            <a:off x="7800407" y="3173761"/>
            <a:ext cx="1302006" cy="106884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A6C117C1-3289-A62E-C80A-922704EEDAC6}"/>
              </a:ext>
            </a:extLst>
          </p:cNvPr>
          <p:cNvCxnSpPr>
            <a:cxnSpLocks/>
            <a:stCxn id="16" idx="2"/>
          </p:cNvCxnSpPr>
          <p:nvPr/>
        </p:nvCxnSpPr>
        <p:spPr>
          <a:xfrm flipH="1">
            <a:off x="7800407" y="3160685"/>
            <a:ext cx="2899602" cy="143981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8A802AE3-506A-FE06-37C5-309E6CF48B7F}"/>
              </a:ext>
            </a:extLst>
          </p:cNvPr>
          <p:cNvCxnSpPr>
            <a:cxnSpLocks/>
          </p:cNvCxnSpPr>
          <p:nvPr/>
        </p:nvCxnSpPr>
        <p:spPr>
          <a:xfrm flipH="1">
            <a:off x="7922131" y="5156170"/>
            <a:ext cx="1477610" cy="67375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A6DD6612-773C-00E3-91BA-7B7BA12D258A}"/>
              </a:ext>
            </a:extLst>
          </p:cNvPr>
          <p:cNvSpPr txBox="1"/>
          <p:nvPr/>
        </p:nvSpPr>
        <p:spPr>
          <a:xfrm>
            <a:off x="312021" y="1565595"/>
            <a:ext cx="688844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The following individuals </a:t>
            </a:r>
            <a:r>
              <a:rPr lang="en-US" dirty="0">
                <a:solidFill>
                  <a:prstClr val="black"/>
                </a:solidFill>
                <a:latin typeface="Calibri" panose="020F0502020204030204"/>
              </a:rPr>
              <a:t>are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nominated as new CC WG conveners</a:t>
            </a:r>
          </a:p>
        </p:txBody>
      </p:sp>
      <p:pic>
        <p:nvPicPr>
          <p:cNvPr id="11" name="Picture 4" descr="Barbara Jacak">
            <a:extLst>
              <a:ext uri="{FF2B5EF4-FFF2-40B4-BE49-F238E27FC236}">
                <a16:creationId xmlns:a16="http://schemas.microsoft.com/office/drawing/2014/main" id="{28EBDE84-D40B-7E8A-BA29-286592BB74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0227" y="3327312"/>
            <a:ext cx="1674373" cy="139531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A person with curly hair&#10;&#10;AI-generated content may be incorrect.">
            <a:extLst>
              <a:ext uri="{FF2B5EF4-FFF2-40B4-BE49-F238E27FC236}">
                <a16:creationId xmlns:a16="http://schemas.microsoft.com/office/drawing/2014/main" id="{6BEEF492-455A-86C1-29A0-B75AB4F7A00A}"/>
              </a:ext>
            </a:extLst>
          </p:cNvPr>
          <p:cNvPicPr>
            <a:picLocks noChangeAspect="1"/>
          </p:cNvPicPr>
          <p:nvPr/>
        </p:nvPicPr>
        <p:blipFill>
          <a:blip r:embed="rId4"/>
          <a:stretch>
            <a:fillRect/>
          </a:stretch>
        </p:blipFill>
        <p:spPr>
          <a:xfrm>
            <a:off x="8435758" y="1850827"/>
            <a:ext cx="1333309" cy="1322934"/>
          </a:xfrm>
          <a:prstGeom prst="rect">
            <a:avLst/>
          </a:prstGeom>
        </p:spPr>
      </p:pic>
      <p:pic>
        <p:nvPicPr>
          <p:cNvPr id="16" name="Picture 15" descr="A person standing on a hill&#10;&#10;AI-generated content may be incorrect.">
            <a:extLst>
              <a:ext uri="{FF2B5EF4-FFF2-40B4-BE49-F238E27FC236}">
                <a16:creationId xmlns:a16="http://schemas.microsoft.com/office/drawing/2014/main" id="{C6040C0E-22B3-E227-38E3-5858E71BDFB5}"/>
              </a:ext>
            </a:extLst>
          </p:cNvPr>
          <p:cNvPicPr>
            <a:picLocks noChangeAspect="1"/>
          </p:cNvPicPr>
          <p:nvPr/>
        </p:nvPicPr>
        <p:blipFill>
          <a:blip r:embed="rId5"/>
          <a:stretch>
            <a:fillRect/>
          </a:stretch>
        </p:blipFill>
        <p:spPr>
          <a:xfrm>
            <a:off x="10037074" y="1732107"/>
            <a:ext cx="1325870" cy="1428578"/>
          </a:xfrm>
          <a:prstGeom prst="rect">
            <a:avLst/>
          </a:prstGeom>
        </p:spPr>
      </p:pic>
      <p:pic>
        <p:nvPicPr>
          <p:cNvPr id="27" name="Picture 2">
            <a:extLst>
              <a:ext uri="{FF2B5EF4-FFF2-40B4-BE49-F238E27FC236}">
                <a16:creationId xmlns:a16="http://schemas.microsoft.com/office/drawing/2014/main" id="{BE3CA3B5-1DC0-0F9F-B725-41DA1B23AAA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22302" y="37841"/>
            <a:ext cx="1958531" cy="141014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person wearing glasses&#10;&#10;AI-generated content may be incorrect.">
            <a:extLst>
              <a:ext uri="{FF2B5EF4-FFF2-40B4-BE49-F238E27FC236}">
                <a16:creationId xmlns:a16="http://schemas.microsoft.com/office/drawing/2014/main" id="{71EBCCEB-03DA-08DB-96EF-9864F60C21C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399741" y="4372942"/>
            <a:ext cx="1593841" cy="1566455"/>
          </a:xfrm>
          <a:prstGeom prst="rect">
            <a:avLst/>
          </a:prstGeom>
        </p:spPr>
      </p:pic>
    </p:spTree>
    <p:extLst>
      <p:ext uri="{BB962C8B-B14F-4D97-AF65-F5344CB8AC3E}">
        <p14:creationId xmlns:p14="http://schemas.microsoft.com/office/powerpoint/2010/main" val="37938660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A6601F-C2B9-49AF-0008-812B02846397}"/>
              </a:ext>
            </a:extLst>
          </p:cNvPr>
          <p:cNvSpPr>
            <a:spLocks noGrp="1"/>
          </p:cNvSpPr>
          <p:nvPr>
            <p:ph type="title"/>
          </p:nvPr>
        </p:nvSpPr>
        <p:spPr>
          <a:xfrm>
            <a:off x="838200" y="365125"/>
            <a:ext cx="10515600" cy="1006475"/>
          </a:xfrm>
        </p:spPr>
        <p:txBody>
          <a:bodyPr/>
          <a:lstStyle/>
          <a:p>
            <a:r>
              <a:rPr lang="en-US" b="1" dirty="0">
                <a:solidFill>
                  <a:schemeClr val="accent1"/>
                </a:solidFill>
              </a:rPr>
              <a:t>New CC WG : AC-LGADs</a:t>
            </a:r>
          </a:p>
        </p:txBody>
      </p:sp>
      <p:pic>
        <p:nvPicPr>
          <p:cNvPr id="8" name="Content Placeholder 7" descr="Diagram&#10;&#10;AI-generated content may be incorrect.">
            <a:extLst>
              <a:ext uri="{FF2B5EF4-FFF2-40B4-BE49-F238E27FC236}">
                <a16:creationId xmlns:a16="http://schemas.microsoft.com/office/drawing/2014/main" id="{7699EDCC-0F27-AB3E-D575-11FDC5EDB8D2}"/>
              </a:ext>
            </a:extLst>
          </p:cNvPr>
          <p:cNvPicPr>
            <a:picLocks noGrp="1" noChangeAspect="1"/>
          </p:cNvPicPr>
          <p:nvPr>
            <p:ph idx="1"/>
          </p:nvPr>
        </p:nvPicPr>
        <p:blipFill>
          <a:blip r:embed="rId2"/>
          <a:stretch>
            <a:fillRect/>
          </a:stretch>
        </p:blipFill>
        <p:spPr>
          <a:xfrm>
            <a:off x="1361512" y="1463183"/>
            <a:ext cx="5048469" cy="4538371"/>
          </a:xfrm>
        </p:spPr>
      </p:pic>
      <p:sp>
        <p:nvSpPr>
          <p:cNvPr id="4" name="Date Placeholder 3">
            <a:extLst>
              <a:ext uri="{FF2B5EF4-FFF2-40B4-BE49-F238E27FC236}">
                <a16:creationId xmlns:a16="http://schemas.microsoft.com/office/drawing/2014/main" id="{E5DBDB61-B266-EAC8-E4C8-E851B5B5856F}"/>
              </a:ext>
            </a:extLst>
          </p:cNvPr>
          <p:cNvSpPr>
            <a:spLocks noGrp="1"/>
          </p:cNvSpPr>
          <p:nvPr>
            <p:ph type="dt" sz="half" idx="10"/>
          </p:nvPr>
        </p:nvSpPr>
        <p:spPr/>
        <p:txBody>
          <a:bodyPr/>
          <a:lstStyle/>
          <a:p>
            <a:r>
              <a:rPr lang="en-US"/>
              <a:t>11/20/2025</a:t>
            </a:r>
          </a:p>
        </p:txBody>
      </p:sp>
      <p:sp>
        <p:nvSpPr>
          <p:cNvPr id="5" name="Footer Placeholder 4">
            <a:extLst>
              <a:ext uri="{FF2B5EF4-FFF2-40B4-BE49-F238E27FC236}">
                <a16:creationId xmlns:a16="http://schemas.microsoft.com/office/drawing/2014/main" id="{DD4CBB38-82F7-3632-2400-92C22F107E02}"/>
              </a:ext>
            </a:extLst>
          </p:cNvPr>
          <p:cNvSpPr>
            <a:spLocks noGrp="1"/>
          </p:cNvSpPr>
          <p:nvPr>
            <p:ph type="ftr" sz="quarter" idx="11"/>
          </p:nvPr>
        </p:nvSpPr>
        <p:spPr/>
        <p:txBody>
          <a:bodyPr/>
          <a:lstStyle/>
          <a:p>
            <a:r>
              <a:rPr lang="en-US"/>
              <a:t>EB Meeting </a:t>
            </a:r>
          </a:p>
        </p:txBody>
      </p:sp>
      <p:sp>
        <p:nvSpPr>
          <p:cNvPr id="6" name="Slide Number Placeholder 5">
            <a:extLst>
              <a:ext uri="{FF2B5EF4-FFF2-40B4-BE49-F238E27FC236}">
                <a16:creationId xmlns:a16="http://schemas.microsoft.com/office/drawing/2014/main" id="{2FE432AB-65A0-3186-FE6C-DE7B449B16A5}"/>
              </a:ext>
            </a:extLst>
          </p:cNvPr>
          <p:cNvSpPr>
            <a:spLocks noGrp="1"/>
          </p:cNvSpPr>
          <p:nvPr>
            <p:ph type="sldNum" sz="quarter" idx="12"/>
          </p:nvPr>
        </p:nvSpPr>
        <p:spPr/>
        <p:txBody>
          <a:bodyPr/>
          <a:lstStyle/>
          <a:p>
            <a:fld id="{588949A8-7CCD-4D90-AA9A-1451BFC6FB3A}" type="slidenum">
              <a:rPr lang="en-US" smtClean="0"/>
              <a:t>18</a:t>
            </a:fld>
            <a:endParaRPr lang="en-US"/>
          </a:p>
        </p:txBody>
      </p:sp>
      <p:sp>
        <p:nvSpPr>
          <p:cNvPr id="9" name="TextBox 8">
            <a:extLst>
              <a:ext uri="{FF2B5EF4-FFF2-40B4-BE49-F238E27FC236}">
                <a16:creationId xmlns:a16="http://schemas.microsoft.com/office/drawing/2014/main" id="{E50F6650-5BE0-82C7-47F7-351A3EA59B38}"/>
              </a:ext>
            </a:extLst>
          </p:cNvPr>
          <p:cNvSpPr txBox="1"/>
          <p:nvPr/>
        </p:nvSpPr>
        <p:spPr>
          <a:xfrm>
            <a:off x="6812924" y="1726396"/>
            <a:ext cx="4919730" cy="923330"/>
          </a:xfrm>
          <a:prstGeom prst="rect">
            <a:avLst/>
          </a:prstGeom>
          <a:noFill/>
        </p:spPr>
        <p:txBody>
          <a:bodyPr wrap="square" rtlCol="0">
            <a:spAutoFit/>
          </a:bodyPr>
          <a:lstStyle/>
          <a:p>
            <a:r>
              <a:rPr lang="en-US" dirty="0"/>
              <a:t>This is a real need for a common forum to help coordinate activities across the multiple uses of AC-LGADs in </a:t>
            </a:r>
            <a:r>
              <a:rPr lang="en-US" dirty="0" err="1"/>
              <a:t>ePIC</a:t>
            </a:r>
            <a:r>
              <a:rPr lang="en-US" dirty="0"/>
              <a:t>. </a:t>
            </a:r>
          </a:p>
        </p:txBody>
      </p:sp>
      <p:pic>
        <p:nvPicPr>
          <p:cNvPr id="1026" name="Picture 2" descr="Alexander JENTSCH | Assistant Staff Scientist | Doctor of Philosophy |  Brookhaven National Laboratory, Brookhaven | Electron-Ion Collider |  Research profile">
            <a:extLst>
              <a:ext uri="{FF2B5EF4-FFF2-40B4-BE49-F238E27FC236}">
                <a16:creationId xmlns:a16="http://schemas.microsoft.com/office/drawing/2014/main" id="{32F2B326-FE88-B58D-E9DB-A246D40820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47019" y="2846230"/>
            <a:ext cx="3155324" cy="3155324"/>
          </a:xfrm>
          <a:prstGeom prst="rect">
            <a:avLst/>
          </a:prstGeom>
          <a:noFill/>
          <a:extLst>
            <a:ext uri="{909E8E84-426E-40DD-AFC4-6F175D3DCCD1}">
              <a14:hiddenFill xmlns:a14="http://schemas.microsoft.com/office/drawing/2010/main">
                <a:solidFill>
                  <a:srgbClr val="FFFFFF"/>
                </a:solidFill>
              </a14:hiddenFill>
            </a:ext>
          </a:extLst>
        </p:spPr>
      </p:pic>
      <p:cxnSp>
        <p:nvCxnSpPr>
          <p:cNvPr id="11" name="Straight Arrow Connector 10">
            <a:extLst>
              <a:ext uri="{FF2B5EF4-FFF2-40B4-BE49-F238E27FC236}">
                <a16:creationId xmlns:a16="http://schemas.microsoft.com/office/drawing/2014/main" id="{FD6D186B-9850-53D0-F4D0-BB13AC6EB19A}"/>
              </a:ext>
            </a:extLst>
          </p:cNvPr>
          <p:cNvCxnSpPr/>
          <p:nvPr/>
        </p:nvCxnSpPr>
        <p:spPr>
          <a:xfrm flipH="1">
            <a:off x="6409981" y="4507606"/>
            <a:ext cx="995371" cy="96591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476937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4EFC33-181A-DF48-3894-47C154385491}"/>
              </a:ext>
            </a:extLst>
          </p:cNvPr>
          <p:cNvSpPr>
            <a:spLocks noGrp="1"/>
          </p:cNvSpPr>
          <p:nvPr>
            <p:ph type="title"/>
          </p:nvPr>
        </p:nvSpPr>
        <p:spPr>
          <a:xfrm>
            <a:off x="838200" y="365125"/>
            <a:ext cx="10515600" cy="917575"/>
          </a:xfrm>
        </p:spPr>
        <p:txBody>
          <a:bodyPr/>
          <a:lstStyle/>
          <a:p>
            <a:r>
              <a:rPr lang="en-US" b="1" dirty="0">
                <a:solidFill>
                  <a:schemeClr val="accent1"/>
                </a:solidFill>
              </a:rPr>
              <a:t>New Reconstruction WG Convener</a:t>
            </a:r>
          </a:p>
        </p:txBody>
      </p:sp>
      <p:sp>
        <p:nvSpPr>
          <p:cNvPr id="4" name="Date Placeholder 3">
            <a:extLst>
              <a:ext uri="{FF2B5EF4-FFF2-40B4-BE49-F238E27FC236}">
                <a16:creationId xmlns:a16="http://schemas.microsoft.com/office/drawing/2014/main" id="{B499D232-179E-9822-AB47-70610381B29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11/20/2025</a:t>
            </a:r>
          </a:p>
        </p:txBody>
      </p:sp>
      <p:sp>
        <p:nvSpPr>
          <p:cNvPr id="5" name="Footer Placeholder 4">
            <a:extLst>
              <a:ext uri="{FF2B5EF4-FFF2-40B4-BE49-F238E27FC236}">
                <a16:creationId xmlns:a16="http://schemas.microsoft.com/office/drawing/2014/main" id="{9998F54F-5CD8-AB8C-BA0A-D3046BE2300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EB Meeting </a:t>
            </a:r>
          </a:p>
        </p:txBody>
      </p:sp>
      <p:sp>
        <p:nvSpPr>
          <p:cNvPr id="6" name="Slide Number Placeholder 5">
            <a:extLst>
              <a:ext uri="{FF2B5EF4-FFF2-40B4-BE49-F238E27FC236}">
                <a16:creationId xmlns:a16="http://schemas.microsoft.com/office/drawing/2014/main" id="{0F65A340-29E9-D5FD-0E1D-CECFC767B93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8949A8-7CCD-4D90-AA9A-1451BFC6FB3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854894FF-62BD-9457-B685-6C313C12906B}"/>
              </a:ext>
            </a:extLst>
          </p:cNvPr>
          <p:cNvSpPr txBox="1"/>
          <p:nvPr/>
        </p:nvSpPr>
        <p:spPr>
          <a:xfrm>
            <a:off x="4354075" y="1918609"/>
            <a:ext cx="757736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Chandradoy</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Chatterjee is nominated as a new Reconstruction WG convener.  </a:t>
            </a:r>
          </a:p>
        </p:txBody>
      </p:sp>
      <p:pic>
        <p:nvPicPr>
          <p:cNvPr id="9" name="Picture 8" descr="A person wearing sunglasses&#10;&#10;AI-generated content may be incorrect.">
            <a:extLst>
              <a:ext uri="{FF2B5EF4-FFF2-40B4-BE49-F238E27FC236}">
                <a16:creationId xmlns:a16="http://schemas.microsoft.com/office/drawing/2014/main" id="{AF35D8C2-9E31-F2B4-0832-DF007289C0F3}"/>
              </a:ext>
            </a:extLst>
          </p:cNvPr>
          <p:cNvPicPr>
            <a:picLocks noChangeAspect="1"/>
          </p:cNvPicPr>
          <p:nvPr/>
        </p:nvPicPr>
        <p:blipFill>
          <a:blip r:embed="rId2"/>
          <a:stretch>
            <a:fillRect/>
          </a:stretch>
        </p:blipFill>
        <p:spPr>
          <a:xfrm>
            <a:off x="5378527" y="2406940"/>
            <a:ext cx="3144521" cy="3030175"/>
          </a:xfrm>
          <a:prstGeom prst="rect">
            <a:avLst/>
          </a:prstGeom>
        </p:spPr>
      </p:pic>
      <p:grpSp>
        <p:nvGrpSpPr>
          <p:cNvPr id="10" name="Group 9">
            <a:extLst>
              <a:ext uri="{FF2B5EF4-FFF2-40B4-BE49-F238E27FC236}">
                <a16:creationId xmlns:a16="http://schemas.microsoft.com/office/drawing/2014/main" id="{75C51285-F6D1-F41C-F475-6785D43E969E}"/>
              </a:ext>
            </a:extLst>
          </p:cNvPr>
          <p:cNvGrpSpPr/>
          <p:nvPr/>
        </p:nvGrpSpPr>
        <p:grpSpPr>
          <a:xfrm>
            <a:off x="509242" y="1215088"/>
            <a:ext cx="3862151" cy="5227773"/>
            <a:chOff x="676289" y="1205639"/>
            <a:chExt cx="3862151" cy="5227773"/>
          </a:xfrm>
        </p:grpSpPr>
        <p:pic>
          <p:nvPicPr>
            <p:cNvPr id="8" name="Picture 7" descr="A picture containing diagram&#10;&#10;AI-generated content may be incorrect.">
              <a:extLst>
                <a:ext uri="{FF2B5EF4-FFF2-40B4-BE49-F238E27FC236}">
                  <a16:creationId xmlns:a16="http://schemas.microsoft.com/office/drawing/2014/main" id="{25C7127F-3FB2-EE77-EC0D-001073DC6166}"/>
                </a:ext>
              </a:extLst>
            </p:cNvPr>
            <p:cNvPicPr>
              <a:picLocks noChangeAspect="1"/>
            </p:cNvPicPr>
            <p:nvPr/>
          </p:nvPicPr>
          <p:blipFill>
            <a:blip r:embed="rId3"/>
            <a:stretch>
              <a:fillRect/>
            </a:stretch>
          </p:blipFill>
          <p:spPr>
            <a:xfrm>
              <a:off x="676289" y="1205639"/>
              <a:ext cx="3862151" cy="5227773"/>
            </a:xfrm>
            <a:prstGeom prst="rect">
              <a:avLst/>
            </a:prstGeom>
          </p:spPr>
        </p:pic>
        <p:sp>
          <p:nvSpPr>
            <p:cNvPr id="12" name="Rectangle 11">
              <a:extLst>
                <a:ext uri="{FF2B5EF4-FFF2-40B4-BE49-F238E27FC236}">
                  <a16:creationId xmlns:a16="http://schemas.microsoft.com/office/drawing/2014/main" id="{ABAD83F4-4B3B-4AAF-F106-976B8DC85420}"/>
                </a:ext>
              </a:extLst>
            </p:cNvPr>
            <p:cNvSpPr/>
            <p:nvPr/>
          </p:nvSpPr>
          <p:spPr>
            <a:xfrm>
              <a:off x="2843327" y="4483874"/>
              <a:ext cx="1510748" cy="365125"/>
            </a:xfrm>
            <a:prstGeom prst="rect">
              <a:avLst/>
            </a:prstGeom>
            <a:solidFill>
              <a:srgbClr val="FFFF00">
                <a:alpha val="28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3" name="TextBox 12">
            <a:extLst>
              <a:ext uri="{FF2B5EF4-FFF2-40B4-BE49-F238E27FC236}">
                <a16:creationId xmlns:a16="http://schemas.microsoft.com/office/drawing/2014/main" id="{BCDB1931-E962-0365-62F6-1097E189CC0B}"/>
              </a:ext>
            </a:extLst>
          </p:cNvPr>
          <p:cNvSpPr txBox="1"/>
          <p:nvPr/>
        </p:nvSpPr>
        <p:spPr>
          <a:xfrm>
            <a:off x="8839200" y="2747558"/>
            <a:ext cx="2901696"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Chandra will organize the development of reconstruction software for the PID detectors.   </a:t>
            </a:r>
          </a:p>
        </p:txBody>
      </p:sp>
    </p:spTree>
    <p:extLst>
      <p:ext uri="{BB962C8B-B14F-4D97-AF65-F5344CB8AC3E}">
        <p14:creationId xmlns:p14="http://schemas.microsoft.com/office/powerpoint/2010/main" val="14301674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3F5B25-8739-6B37-B6A9-E7F4FA5E9E9D}"/>
              </a:ext>
            </a:extLst>
          </p:cNvPr>
          <p:cNvSpPr>
            <a:spLocks noGrp="1"/>
          </p:cNvSpPr>
          <p:nvPr>
            <p:ph type="title"/>
          </p:nvPr>
        </p:nvSpPr>
        <p:spPr>
          <a:xfrm>
            <a:off x="838200" y="2626708"/>
            <a:ext cx="10515600" cy="1325563"/>
          </a:xfrm>
        </p:spPr>
        <p:txBody>
          <a:bodyPr>
            <a:normAutofit fontScale="90000"/>
          </a:bodyPr>
          <a:lstStyle/>
          <a:p>
            <a:pPr algn="ctr"/>
            <a:r>
              <a:rPr lang="en-US" b="1" dirty="0">
                <a:solidFill>
                  <a:schemeClr val="accent1"/>
                </a:solidFill>
              </a:rPr>
              <a:t>Hey John, start the recording….</a:t>
            </a:r>
            <a:br>
              <a:rPr lang="en-US" b="1" dirty="0">
                <a:solidFill>
                  <a:schemeClr val="accent1"/>
                </a:solidFill>
              </a:rPr>
            </a:br>
            <a:br>
              <a:rPr lang="en-US" b="1" dirty="0">
                <a:solidFill>
                  <a:schemeClr val="accent1"/>
                </a:solidFill>
              </a:rPr>
            </a:br>
            <a:br>
              <a:rPr lang="en-US" b="1" dirty="0">
                <a:solidFill>
                  <a:schemeClr val="accent1"/>
                </a:solidFill>
              </a:rPr>
            </a:br>
            <a:br>
              <a:rPr lang="en-US" b="1" dirty="0">
                <a:solidFill>
                  <a:schemeClr val="accent1"/>
                </a:solidFill>
              </a:rPr>
            </a:br>
            <a:endParaRPr lang="en-US" sz="3600" b="1" dirty="0">
              <a:solidFill>
                <a:schemeClr val="accent1"/>
              </a:solidFill>
            </a:endParaRPr>
          </a:p>
        </p:txBody>
      </p:sp>
      <p:sp>
        <p:nvSpPr>
          <p:cNvPr id="4" name="Date Placeholder 3">
            <a:extLst>
              <a:ext uri="{FF2B5EF4-FFF2-40B4-BE49-F238E27FC236}">
                <a16:creationId xmlns:a16="http://schemas.microsoft.com/office/drawing/2014/main" id="{CB7AE950-D4C7-B96E-B999-3B7EA542A92E}"/>
              </a:ext>
            </a:extLst>
          </p:cNvPr>
          <p:cNvSpPr>
            <a:spLocks noGrp="1"/>
          </p:cNvSpPr>
          <p:nvPr>
            <p:ph type="dt" sz="half" idx="10"/>
          </p:nvPr>
        </p:nvSpPr>
        <p:spPr/>
        <p:txBody>
          <a:bodyPr/>
          <a:lstStyle/>
          <a:p>
            <a:r>
              <a:rPr lang="en-US"/>
              <a:t>11/20/2025</a:t>
            </a:r>
          </a:p>
        </p:txBody>
      </p:sp>
      <p:sp>
        <p:nvSpPr>
          <p:cNvPr id="3" name="Footer Placeholder 2">
            <a:extLst>
              <a:ext uri="{FF2B5EF4-FFF2-40B4-BE49-F238E27FC236}">
                <a16:creationId xmlns:a16="http://schemas.microsoft.com/office/drawing/2014/main" id="{63D355A3-B1E2-D92B-5E8A-546BBA9ED78F}"/>
              </a:ext>
            </a:extLst>
          </p:cNvPr>
          <p:cNvSpPr>
            <a:spLocks noGrp="1"/>
          </p:cNvSpPr>
          <p:nvPr>
            <p:ph type="ftr" sz="quarter" idx="11"/>
          </p:nvPr>
        </p:nvSpPr>
        <p:spPr/>
        <p:txBody>
          <a:bodyPr/>
          <a:lstStyle/>
          <a:p>
            <a:r>
              <a:rPr lang="en-US"/>
              <a:t>ePIC General Meeting</a:t>
            </a:r>
          </a:p>
        </p:txBody>
      </p:sp>
      <p:sp>
        <p:nvSpPr>
          <p:cNvPr id="5" name="Slide Number Placeholder 4">
            <a:extLst>
              <a:ext uri="{FF2B5EF4-FFF2-40B4-BE49-F238E27FC236}">
                <a16:creationId xmlns:a16="http://schemas.microsoft.com/office/drawing/2014/main" id="{1C860178-2655-EB15-B05F-FAD79F73079E}"/>
              </a:ext>
            </a:extLst>
          </p:cNvPr>
          <p:cNvSpPr>
            <a:spLocks noGrp="1"/>
          </p:cNvSpPr>
          <p:nvPr>
            <p:ph type="sldNum" sz="quarter" idx="12"/>
          </p:nvPr>
        </p:nvSpPr>
        <p:spPr/>
        <p:txBody>
          <a:bodyPr/>
          <a:lstStyle/>
          <a:p>
            <a:fld id="{588949A8-7CCD-4D90-AA9A-1451BFC6FB3A}" type="slidenum">
              <a:rPr lang="en-US" smtClean="0"/>
              <a:t>2</a:t>
            </a:fld>
            <a:endParaRPr lang="en-US"/>
          </a:p>
        </p:txBody>
      </p:sp>
    </p:spTree>
    <p:extLst>
      <p:ext uri="{BB962C8B-B14F-4D97-AF65-F5344CB8AC3E}">
        <p14:creationId xmlns:p14="http://schemas.microsoft.com/office/powerpoint/2010/main" val="19474527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Text&#10;&#10;AI-generated content may be incorrect.">
            <a:extLst>
              <a:ext uri="{FF2B5EF4-FFF2-40B4-BE49-F238E27FC236}">
                <a16:creationId xmlns:a16="http://schemas.microsoft.com/office/drawing/2014/main" id="{777DE87D-C182-C27F-1F2D-FAA92FC829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20659" y="2500131"/>
            <a:ext cx="4324954" cy="1619476"/>
          </a:xfrm>
          <a:prstGeom prst="rect">
            <a:avLst/>
          </a:prstGeom>
        </p:spPr>
      </p:pic>
      <p:sp>
        <p:nvSpPr>
          <p:cNvPr id="2" name="Title 1">
            <a:extLst>
              <a:ext uri="{FF2B5EF4-FFF2-40B4-BE49-F238E27FC236}">
                <a16:creationId xmlns:a16="http://schemas.microsoft.com/office/drawing/2014/main" id="{66643963-A565-3AAA-0ECA-88F365651439}"/>
              </a:ext>
            </a:extLst>
          </p:cNvPr>
          <p:cNvSpPr>
            <a:spLocks noGrp="1"/>
          </p:cNvSpPr>
          <p:nvPr>
            <p:ph type="title"/>
          </p:nvPr>
        </p:nvSpPr>
        <p:spPr>
          <a:xfrm>
            <a:off x="804908" y="136525"/>
            <a:ext cx="10515600" cy="1325563"/>
          </a:xfrm>
        </p:spPr>
        <p:txBody>
          <a:bodyPr/>
          <a:lstStyle/>
          <a:p>
            <a:r>
              <a:rPr lang="en-US" b="1" dirty="0">
                <a:solidFill>
                  <a:schemeClr val="accent1"/>
                </a:solidFill>
              </a:rPr>
              <a:t>Thank You Matt Posik!</a:t>
            </a:r>
          </a:p>
        </p:txBody>
      </p:sp>
      <p:sp>
        <p:nvSpPr>
          <p:cNvPr id="4" name="Date Placeholder 3">
            <a:extLst>
              <a:ext uri="{FF2B5EF4-FFF2-40B4-BE49-F238E27FC236}">
                <a16:creationId xmlns:a16="http://schemas.microsoft.com/office/drawing/2014/main" id="{2F7942DE-CB24-09C9-B364-4190A8D27EF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11/20/2025</a:t>
            </a:r>
          </a:p>
        </p:txBody>
      </p:sp>
      <p:sp>
        <p:nvSpPr>
          <p:cNvPr id="5" name="Footer Placeholder 4">
            <a:extLst>
              <a:ext uri="{FF2B5EF4-FFF2-40B4-BE49-F238E27FC236}">
                <a16:creationId xmlns:a16="http://schemas.microsoft.com/office/drawing/2014/main" id="{889D77DC-C602-C978-1753-1423BA8022E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EB Meeting </a:t>
            </a:r>
          </a:p>
        </p:txBody>
      </p:sp>
      <p:sp>
        <p:nvSpPr>
          <p:cNvPr id="6" name="Slide Number Placeholder 5">
            <a:extLst>
              <a:ext uri="{FF2B5EF4-FFF2-40B4-BE49-F238E27FC236}">
                <a16:creationId xmlns:a16="http://schemas.microsoft.com/office/drawing/2014/main" id="{90509A9C-04F8-421A-D0C3-493384FC8BF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8949A8-7CCD-4D90-AA9A-1451BFC6FB3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9DC7B56F-D4AA-2FC5-AC30-075FEA23BADF}"/>
              </a:ext>
            </a:extLst>
          </p:cNvPr>
          <p:cNvSpPr txBox="1"/>
          <p:nvPr/>
        </p:nvSpPr>
        <p:spPr>
          <a:xfrm>
            <a:off x="436806" y="1843950"/>
            <a:ext cx="4332079" cy="31700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Matt Posik will be stepping down as a Deputy Technical Coordinator.  His work to understand the resolution of track projections into the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hpDIRC</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was an early driver for the development of the ACTS tracking and the development of the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ePIC</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software stack. He also made important contributions to the MPGD simulations and is working on the aerogel test stand at Temple.  </a:t>
            </a:r>
          </a:p>
        </p:txBody>
      </p:sp>
      <p:cxnSp>
        <p:nvCxnSpPr>
          <p:cNvPr id="10" name="Straight Arrow Connector 9">
            <a:extLst>
              <a:ext uri="{FF2B5EF4-FFF2-40B4-BE49-F238E27FC236}">
                <a16:creationId xmlns:a16="http://schemas.microsoft.com/office/drawing/2014/main" id="{D1C1A8E5-414B-DD8B-C08B-0B2CF4C2F66C}"/>
              </a:ext>
            </a:extLst>
          </p:cNvPr>
          <p:cNvCxnSpPr>
            <a:cxnSpLocks/>
          </p:cNvCxnSpPr>
          <p:nvPr/>
        </p:nvCxnSpPr>
        <p:spPr>
          <a:xfrm flipH="1" flipV="1">
            <a:off x="8265771" y="3909218"/>
            <a:ext cx="1716429" cy="83104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8" name="Picture 2" descr="Matthew Posik">
            <a:extLst>
              <a:ext uri="{FF2B5EF4-FFF2-40B4-BE49-F238E27FC236}">
                <a16:creationId xmlns:a16="http://schemas.microsoft.com/office/drawing/2014/main" id="{C978A1FB-D133-3FD5-3C03-02DE1D2447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15853" y="3608967"/>
            <a:ext cx="1939341" cy="19393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27963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CF2344F-9833-0E99-1133-8859FA7FE294}"/>
              </a:ext>
            </a:extLst>
          </p:cNvPr>
          <p:cNvSpPr>
            <a:spLocks noGrp="1"/>
          </p:cNvSpPr>
          <p:nvPr>
            <p:ph type="title"/>
          </p:nvPr>
        </p:nvSpPr>
        <p:spPr>
          <a:xfrm>
            <a:off x="838200" y="365126"/>
            <a:ext cx="10515600" cy="979488"/>
          </a:xfrm>
        </p:spPr>
        <p:txBody>
          <a:bodyPr/>
          <a:lstStyle/>
          <a:p>
            <a:r>
              <a:rPr lang="en-US" b="1" dirty="0">
                <a:solidFill>
                  <a:schemeClr val="accent1"/>
                </a:solidFill>
              </a:rPr>
              <a:t>2026 Collaboration Survey</a:t>
            </a:r>
          </a:p>
        </p:txBody>
      </p:sp>
      <p:sp>
        <p:nvSpPr>
          <p:cNvPr id="6" name="Content Placeholder 5">
            <a:extLst>
              <a:ext uri="{FF2B5EF4-FFF2-40B4-BE49-F238E27FC236}">
                <a16:creationId xmlns:a16="http://schemas.microsoft.com/office/drawing/2014/main" id="{49CD2E15-F6C9-CD85-351C-89B83D58FD2E}"/>
              </a:ext>
            </a:extLst>
          </p:cNvPr>
          <p:cNvSpPr>
            <a:spLocks noGrp="1"/>
          </p:cNvSpPr>
          <p:nvPr>
            <p:ph idx="1"/>
          </p:nvPr>
        </p:nvSpPr>
        <p:spPr>
          <a:xfrm>
            <a:off x="417689" y="1433689"/>
            <a:ext cx="11356622" cy="4652963"/>
          </a:xfrm>
        </p:spPr>
        <p:txBody>
          <a:bodyPr>
            <a:normAutofit fontScale="92500" lnSpcReduction="20000"/>
          </a:bodyPr>
          <a:lstStyle/>
          <a:p>
            <a:r>
              <a:rPr lang="en-US" dirty="0"/>
              <a:t>Emails to CC members are being sent out requesting updates to the 2025 Statements of Service (SoS) and a new statement for 2026. </a:t>
            </a:r>
          </a:p>
          <a:p>
            <a:pPr lvl="1"/>
            <a:r>
              <a:rPr lang="en-US" dirty="0"/>
              <a:t>Spreadsheet for 2026 is similar to last year’s SoS</a:t>
            </a:r>
          </a:p>
          <a:p>
            <a:pPr lvl="1"/>
            <a:r>
              <a:rPr lang="en-US" dirty="0"/>
              <a:t>Response requested by </a:t>
            </a:r>
            <a:r>
              <a:rPr lang="en-US" b="1" dirty="0"/>
              <a:t>October 31, 2025</a:t>
            </a:r>
          </a:p>
          <a:p>
            <a:pPr lvl="2"/>
            <a:r>
              <a:rPr lang="en-US" b="1" dirty="0">
                <a:highlight>
                  <a:srgbClr val="FFFF00"/>
                </a:highlight>
              </a:rPr>
              <a:t>If you haven’t responded yet, please do so ASAP!</a:t>
            </a:r>
          </a:p>
          <a:p>
            <a:pPr lvl="1"/>
            <a:endParaRPr lang="en-US" dirty="0"/>
          </a:p>
          <a:p>
            <a:r>
              <a:rPr lang="en-US" dirty="0"/>
              <a:t>Some clarifications: </a:t>
            </a:r>
          </a:p>
          <a:p>
            <a:pPr lvl="1"/>
            <a:r>
              <a:rPr lang="en-US" dirty="0"/>
              <a:t>The 2026 spreadsheet still includes the “Projections” tab.  </a:t>
            </a:r>
            <a:r>
              <a:rPr lang="en-US" b="1" dirty="0"/>
              <a:t>Projections are not requested for 2026</a:t>
            </a:r>
            <a:r>
              <a:rPr lang="en-US" dirty="0"/>
              <a:t>, so this can be ignored. </a:t>
            </a:r>
          </a:p>
          <a:p>
            <a:pPr lvl="1"/>
            <a:endParaRPr lang="en-US" dirty="0"/>
          </a:p>
          <a:p>
            <a:r>
              <a:rPr lang="en-US" dirty="0"/>
              <a:t>As in last year’s survey, all information you provide will be used strictly for collaboration-related matters. </a:t>
            </a:r>
          </a:p>
          <a:p>
            <a:r>
              <a:rPr lang="en-US" dirty="0"/>
              <a:t>Contact the Membership Committee if you have any questions: </a:t>
            </a:r>
          </a:p>
          <a:p>
            <a:pPr lvl="1"/>
            <a:r>
              <a:rPr lang="en-US" dirty="0"/>
              <a:t>Eric Lancon (elancon@bnl.gov) and Carlos Munoz Camacho (</a:t>
            </a:r>
            <a:r>
              <a:rPr lang="en-US" dirty="0">
                <a:hlinkClick r:id="rId2"/>
              </a:rPr>
              <a:t>carlos.munoz@ijclab.in2p3.fr</a:t>
            </a:r>
            <a:r>
              <a:rPr lang="en-US" dirty="0"/>
              <a:t>)</a:t>
            </a:r>
          </a:p>
          <a:p>
            <a:pPr lvl="1"/>
            <a:endParaRPr lang="en-US" dirty="0"/>
          </a:p>
        </p:txBody>
      </p:sp>
      <p:sp>
        <p:nvSpPr>
          <p:cNvPr id="2" name="Date Placeholder 1">
            <a:extLst>
              <a:ext uri="{FF2B5EF4-FFF2-40B4-BE49-F238E27FC236}">
                <a16:creationId xmlns:a16="http://schemas.microsoft.com/office/drawing/2014/main" id="{347BD6D9-63FF-453F-878E-C5CA828F494D}"/>
              </a:ext>
            </a:extLst>
          </p:cNvPr>
          <p:cNvSpPr>
            <a:spLocks noGrp="1"/>
          </p:cNvSpPr>
          <p:nvPr>
            <p:ph type="dt" sz="half" idx="10"/>
          </p:nvPr>
        </p:nvSpPr>
        <p:spPr/>
        <p:txBody>
          <a:bodyPr/>
          <a:lstStyle/>
          <a:p>
            <a:r>
              <a:rPr lang="en-US"/>
              <a:t>11/20/2025</a:t>
            </a:r>
          </a:p>
        </p:txBody>
      </p:sp>
      <p:sp>
        <p:nvSpPr>
          <p:cNvPr id="3" name="Footer Placeholder 2">
            <a:extLst>
              <a:ext uri="{FF2B5EF4-FFF2-40B4-BE49-F238E27FC236}">
                <a16:creationId xmlns:a16="http://schemas.microsoft.com/office/drawing/2014/main" id="{F67BA46F-36A5-0C7C-9025-70AD414D4E2C}"/>
              </a:ext>
            </a:extLst>
          </p:cNvPr>
          <p:cNvSpPr>
            <a:spLocks noGrp="1"/>
          </p:cNvSpPr>
          <p:nvPr>
            <p:ph type="ftr" sz="quarter" idx="11"/>
          </p:nvPr>
        </p:nvSpPr>
        <p:spPr/>
        <p:txBody>
          <a:bodyPr/>
          <a:lstStyle/>
          <a:p>
            <a:r>
              <a:rPr lang="en-US"/>
              <a:t>ePIC General Meeting</a:t>
            </a:r>
          </a:p>
        </p:txBody>
      </p:sp>
      <p:sp>
        <p:nvSpPr>
          <p:cNvPr id="4" name="Slide Number Placeholder 3">
            <a:extLst>
              <a:ext uri="{FF2B5EF4-FFF2-40B4-BE49-F238E27FC236}">
                <a16:creationId xmlns:a16="http://schemas.microsoft.com/office/drawing/2014/main" id="{3129EFBB-7D43-9F4C-1309-EF33107E9E83}"/>
              </a:ext>
            </a:extLst>
          </p:cNvPr>
          <p:cNvSpPr>
            <a:spLocks noGrp="1"/>
          </p:cNvSpPr>
          <p:nvPr>
            <p:ph type="sldNum" sz="quarter" idx="12"/>
          </p:nvPr>
        </p:nvSpPr>
        <p:spPr/>
        <p:txBody>
          <a:bodyPr/>
          <a:lstStyle/>
          <a:p>
            <a:fld id="{588949A8-7CCD-4D90-AA9A-1451BFC6FB3A}" type="slidenum">
              <a:rPr lang="en-US" smtClean="0"/>
              <a:t>21</a:t>
            </a:fld>
            <a:endParaRPr lang="en-US"/>
          </a:p>
        </p:txBody>
      </p:sp>
    </p:spTree>
    <p:extLst>
      <p:ext uri="{BB962C8B-B14F-4D97-AF65-F5344CB8AC3E}">
        <p14:creationId xmlns:p14="http://schemas.microsoft.com/office/powerpoint/2010/main" val="23400159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5" name="Rectangle 2054">
            <a:extLst>
              <a:ext uri="{FF2B5EF4-FFF2-40B4-BE49-F238E27FC236}">
                <a16:creationId xmlns:a16="http://schemas.microsoft.com/office/drawing/2014/main" id="{9427AF5F-9A0E-42B7-A252-FD64C9885F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02970E6-817D-FECD-AF47-E3230591E905}"/>
              </a:ext>
            </a:extLst>
          </p:cNvPr>
          <p:cNvSpPr>
            <a:spLocks noGrp="1"/>
          </p:cNvSpPr>
          <p:nvPr>
            <p:ph type="title"/>
          </p:nvPr>
        </p:nvSpPr>
        <p:spPr>
          <a:xfrm>
            <a:off x="838200" y="365125"/>
            <a:ext cx="10515600" cy="917023"/>
          </a:xfrm>
        </p:spPr>
        <p:txBody>
          <a:bodyPr>
            <a:normAutofit/>
          </a:bodyPr>
          <a:lstStyle/>
          <a:p>
            <a:r>
              <a:rPr lang="en-US" sz="4000" b="1" dirty="0">
                <a:solidFill>
                  <a:schemeClr val="accent1"/>
                </a:solidFill>
              </a:rPr>
              <a:t>January 2026 Collaboration Meeting</a:t>
            </a:r>
          </a:p>
        </p:txBody>
      </p:sp>
      <p:sp>
        <p:nvSpPr>
          <p:cNvPr id="3" name="Content Placeholder 2">
            <a:extLst>
              <a:ext uri="{FF2B5EF4-FFF2-40B4-BE49-F238E27FC236}">
                <a16:creationId xmlns:a16="http://schemas.microsoft.com/office/drawing/2014/main" id="{EAAD63E9-FDF1-E696-7794-68F6DE8E5D52}"/>
              </a:ext>
            </a:extLst>
          </p:cNvPr>
          <p:cNvSpPr>
            <a:spLocks noGrp="1"/>
          </p:cNvSpPr>
          <p:nvPr>
            <p:ph idx="1"/>
          </p:nvPr>
        </p:nvSpPr>
        <p:spPr>
          <a:xfrm>
            <a:off x="381000" y="1480930"/>
            <a:ext cx="4609974" cy="4391151"/>
          </a:xfrm>
        </p:spPr>
        <p:txBody>
          <a:bodyPr>
            <a:normAutofit lnSpcReduction="10000"/>
          </a:bodyPr>
          <a:lstStyle/>
          <a:p>
            <a:r>
              <a:rPr lang="en-US" sz="2000" dirty="0"/>
              <a:t>Jan 20-23</a:t>
            </a:r>
            <a:r>
              <a:rPr lang="en-US" sz="2000" baseline="30000" dirty="0"/>
              <a:t>rd</a:t>
            </a:r>
            <a:r>
              <a:rPr lang="en-US" sz="2000" dirty="0"/>
              <a:t>, 2026 at Brookhaven National Laboratory</a:t>
            </a:r>
          </a:p>
          <a:p>
            <a:pPr lvl="1"/>
            <a:r>
              <a:rPr lang="en-US" sz="1600" dirty="0"/>
              <a:t>In new Science and User Support Center (SUSC)</a:t>
            </a:r>
          </a:p>
          <a:p>
            <a:endParaRPr lang="en-US" sz="2000" dirty="0"/>
          </a:p>
          <a:p>
            <a:r>
              <a:rPr lang="en-US" sz="2000" dirty="0"/>
              <a:t>Event registration available soon</a:t>
            </a:r>
          </a:p>
          <a:p>
            <a:r>
              <a:rPr lang="en-US" sz="2000" dirty="0"/>
              <a:t>Guest registration for non-US citizens: </a:t>
            </a:r>
            <a:br>
              <a:rPr lang="en-US" sz="2000" dirty="0"/>
            </a:br>
            <a:r>
              <a:rPr lang="en-US" sz="2000" dirty="0">
                <a:hlinkClick r:id="rId2"/>
              </a:rPr>
              <a:t>https://www.bnl.gov/guv/gis.php</a:t>
            </a:r>
            <a:endParaRPr lang="en-US" sz="2000" dirty="0"/>
          </a:p>
          <a:p>
            <a:r>
              <a:rPr lang="en-US" sz="2000" dirty="0"/>
              <a:t>Early-career travel support available</a:t>
            </a:r>
          </a:p>
          <a:p>
            <a:r>
              <a:rPr lang="en-US" sz="2000" dirty="0"/>
              <a:t>Registration for online participation not required</a:t>
            </a:r>
          </a:p>
          <a:p>
            <a:pPr marL="0" indent="0">
              <a:buNone/>
            </a:pPr>
            <a:endParaRPr lang="en-US" sz="2000" dirty="0"/>
          </a:p>
          <a:p>
            <a:r>
              <a:rPr lang="en-US" sz="2000" dirty="0" err="1">
                <a:highlight>
                  <a:srgbClr val="FFFF00"/>
                </a:highlight>
              </a:rPr>
              <a:t>Workfest</a:t>
            </a:r>
            <a:r>
              <a:rPr lang="en-US" sz="2000" dirty="0">
                <a:highlight>
                  <a:srgbClr val="FFFF00"/>
                </a:highlight>
              </a:rPr>
              <a:t> proposals due Nov. 28</a:t>
            </a:r>
            <a:r>
              <a:rPr lang="en-US" sz="2000" baseline="30000" dirty="0">
                <a:highlight>
                  <a:srgbClr val="FFFF00"/>
                </a:highlight>
              </a:rPr>
              <a:t>th</a:t>
            </a:r>
            <a:r>
              <a:rPr lang="en-US" sz="2000" dirty="0">
                <a:highlight>
                  <a:srgbClr val="FFFF00"/>
                </a:highlight>
              </a:rPr>
              <a:t> </a:t>
            </a:r>
          </a:p>
        </p:txBody>
      </p:sp>
      <p:pic>
        <p:nvPicPr>
          <p:cNvPr id="2050" name="Picture 2" descr="Brookhaven SUSC — I draw buildings.">
            <a:extLst>
              <a:ext uri="{FF2B5EF4-FFF2-40B4-BE49-F238E27FC236}">
                <a16:creationId xmlns:a16="http://schemas.microsoft.com/office/drawing/2014/main" id="{908472AE-53C0-1A68-9433-675CCE7F44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44" r="17796" b="1"/>
          <a:stretch>
            <a:fillRect/>
          </a:stretch>
        </p:blipFill>
        <p:spPr bwMode="auto">
          <a:xfrm>
            <a:off x="5371975" y="1316596"/>
            <a:ext cx="6170299" cy="4224808"/>
          </a:xfrm>
          <a:prstGeom prst="rect">
            <a:avLst/>
          </a:prstGeom>
          <a:noFill/>
          <a:extLst>
            <a:ext uri="{909E8E84-426E-40DD-AFC4-6F175D3DCCD1}">
              <a14:hiddenFill xmlns:a14="http://schemas.microsoft.com/office/drawing/2010/main">
                <a:solidFill>
                  <a:srgbClr val="FFFFFF"/>
                </a:solidFill>
              </a14:hiddenFill>
            </a:ext>
          </a:extLst>
        </p:spPr>
      </p:pic>
      <p:sp>
        <p:nvSpPr>
          <p:cNvPr id="4" name="Date Placeholder 3">
            <a:extLst>
              <a:ext uri="{FF2B5EF4-FFF2-40B4-BE49-F238E27FC236}">
                <a16:creationId xmlns:a16="http://schemas.microsoft.com/office/drawing/2014/main" id="{AD1ACE9A-CCFB-7642-5DD5-EEFA7EA77FA9}"/>
              </a:ext>
            </a:extLst>
          </p:cNvPr>
          <p:cNvSpPr>
            <a:spLocks noGrp="1"/>
          </p:cNvSpPr>
          <p:nvPr>
            <p:ph type="dt" sz="half" idx="10"/>
          </p:nvPr>
        </p:nvSpPr>
        <p:spPr>
          <a:xfrm>
            <a:off x="838200" y="6356350"/>
            <a:ext cx="2743200" cy="365125"/>
          </a:xfrm>
        </p:spPr>
        <p:txBody>
          <a:bodyP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11/20/2025</a:t>
            </a:r>
          </a:p>
        </p:txBody>
      </p:sp>
      <p:sp>
        <p:nvSpPr>
          <p:cNvPr id="5" name="Footer Placeholder 4">
            <a:extLst>
              <a:ext uri="{FF2B5EF4-FFF2-40B4-BE49-F238E27FC236}">
                <a16:creationId xmlns:a16="http://schemas.microsoft.com/office/drawing/2014/main" id="{47187940-9973-7F80-CECF-5167325518B0}"/>
              </a:ext>
            </a:extLst>
          </p:cNvPr>
          <p:cNvSpPr>
            <a:spLocks noGrp="1"/>
          </p:cNvSpPr>
          <p:nvPr>
            <p:ph type="ftr" sz="quarter" idx="11"/>
          </p:nvPr>
        </p:nvSpPr>
        <p:spPr>
          <a:xfrm>
            <a:off x="4038600" y="6356350"/>
            <a:ext cx="4114800" cy="365125"/>
          </a:xfrm>
        </p:spPr>
        <p:txBody>
          <a:bodyPr>
            <a:norm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EB Meeting </a:t>
            </a:r>
          </a:p>
        </p:txBody>
      </p:sp>
      <p:sp>
        <p:nvSpPr>
          <p:cNvPr id="6" name="Slide Number Placeholder 5">
            <a:extLst>
              <a:ext uri="{FF2B5EF4-FFF2-40B4-BE49-F238E27FC236}">
                <a16:creationId xmlns:a16="http://schemas.microsoft.com/office/drawing/2014/main" id="{EBC67E23-3200-AE2E-EE45-70EF8EE44078}"/>
              </a:ext>
            </a:extLst>
          </p:cNvPr>
          <p:cNvSpPr>
            <a:spLocks noGrp="1"/>
          </p:cNvSpPr>
          <p:nvPr>
            <p:ph type="sldNum" sz="quarter" idx="12"/>
          </p:nvPr>
        </p:nvSpPr>
        <p:spPr>
          <a:xfrm>
            <a:off x="8610600" y="6356350"/>
            <a:ext cx="2743200" cy="365125"/>
          </a:xfrm>
        </p:spPr>
        <p:txBody>
          <a:bodyP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588949A8-7CCD-4D90-AA9A-1451BFC6FB3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02205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B664B8-6B3E-DA43-E004-A72E18C170D1}"/>
              </a:ext>
            </a:extLst>
          </p:cNvPr>
          <p:cNvSpPr>
            <a:spLocks noGrp="1"/>
          </p:cNvSpPr>
          <p:nvPr>
            <p:ph type="title"/>
          </p:nvPr>
        </p:nvSpPr>
        <p:spPr>
          <a:xfrm>
            <a:off x="708991" y="85581"/>
            <a:ext cx="10515600" cy="1325563"/>
          </a:xfrm>
        </p:spPr>
        <p:txBody>
          <a:bodyPr/>
          <a:lstStyle/>
          <a:p>
            <a:r>
              <a:rPr lang="en-US" dirty="0">
                <a:solidFill>
                  <a:schemeClr val="tx2">
                    <a:lumMod val="50000"/>
                    <a:lumOff val="50000"/>
                  </a:schemeClr>
                </a:solidFill>
              </a:rPr>
              <a:t>DRAFT Block Agenda – Jan 2026</a:t>
            </a:r>
          </a:p>
        </p:txBody>
      </p:sp>
      <p:sp>
        <p:nvSpPr>
          <p:cNvPr id="4" name="Rectangle 3">
            <a:extLst>
              <a:ext uri="{FF2B5EF4-FFF2-40B4-BE49-F238E27FC236}">
                <a16:creationId xmlns:a16="http://schemas.microsoft.com/office/drawing/2014/main" id="{1E43318D-4056-8C1F-3CFC-C4FCB975B06B}"/>
              </a:ext>
            </a:extLst>
          </p:cNvPr>
          <p:cNvSpPr/>
          <p:nvPr/>
        </p:nvSpPr>
        <p:spPr>
          <a:xfrm>
            <a:off x="1948542" y="1999568"/>
            <a:ext cx="1088571" cy="1066800"/>
          </a:xfrm>
          <a:prstGeom prst="rect">
            <a:avLst/>
          </a:prstGeom>
          <a:solidFill>
            <a:schemeClr val="tx2">
              <a:lumMod val="10000"/>
              <a:lumOff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Intro</a:t>
            </a:r>
            <a:b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b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Plenary</a:t>
            </a:r>
          </a:p>
        </p:txBody>
      </p:sp>
      <p:sp>
        <p:nvSpPr>
          <p:cNvPr id="5" name="Rectangle 4">
            <a:extLst>
              <a:ext uri="{FF2B5EF4-FFF2-40B4-BE49-F238E27FC236}">
                <a16:creationId xmlns:a16="http://schemas.microsoft.com/office/drawing/2014/main" id="{BF925BFB-25C7-5367-93C7-579C500EF32D}"/>
              </a:ext>
            </a:extLst>
          </p:cNvPr>
          <p:cNvSpPr/>
          <p:nvPr/>
        </p:nvSpPr>
        <p:spPr>
          <a:xfrm>
            <a:off x="1948542" y="3962400"/>
            <a:ext cx="1088571" cy="533400"/>
          </a:xfrm>
          <a:prstGeom prst="rect">
            <a:avLst/>
          </a:prstGeom>
          <a:solidFill>
            <a:schemeClr val="tx2">
              <a:lumMod val="10000"/>
              <a:lumOff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S&amp;C Plenary</a:t>
            </a:r>
          </a:p>
        </p:txBody>
      </p:sp>
      <p:sp>
        <p:nvSpPr>
          <p:cNvPr id="6" name="TextBox 5">
            <a:extLst>
              <a:ext uri="{FF2B5EF4-FFF2-40B4-BE49-F238E27FC236}">
                <a16:creationId xmlns:a16="http://schemas.microsoft.com/office/drawing/2014/main" id="{3220768C-9B9C-E968-E9B9-B3AAB2F4AF26}"/>
              </a:ext>
            </a:extLst>
          </p:cNvPr>
          <p:cNvSpPr txBox="1"/>
          <p:nvPr/>
        </p:nvSpPr>
        <p:spPr>
          <a:xfrm>
            <a:off x="598714" y="2420037"/>
            <a:ext cx="134982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9AM-Noon</a:t>
            </a:r>
          </a:p>
        </p:txBody>
      </p:sp>
      <p:sp>
        <p:nvSpPr>
          <p:cNvPr id="7" name="TextBox 6">
            <a:extLst>
              <a:ext uri="{FF2B5EF4-FFF2-40B4-BE49-F238E27FC236}">
                <a16:creationId xmlns:a16="http://schemas.microsoft.com/office/drawing/2014/main" id="{3999EB16-EC20-1D60-93D6-4A6AEF6D7C3C}"/>
              </a:ext>
            </a:extLst>
          </p:cNvPr>
          <p:cNvSpPr txBox="1"/>
          <p:nvPr/>
        </p:nvSpPr>
        <p:spPr>
          <a:xfrm>
            <a:off x="598714" y="3777734"/>
            <a:ext cx="134982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1PM-5PM</a:t>
            </a:r>
          </a:p>
        </p:txBody>
      </p:sp>
      <p:sp>
        <p:nvSpPr>
          <p:cNvPr id="8" name="Rectangle 7">
            <a:extLst>
              <a:ext uri="{FF2B5EF4-FFF2-40B4-BE49-F238E27FC236}">
                <a16:creationId xmlns:a16="http://schemas.microsoft.com/office/drawing/2014/main" id="{289A2D44-61C9-CDB9-D728-525D8710B26C}"/>
              </a:ext>
            </a:extLst>
          </p:cNvPr>
          <p:cNvSpPr/>
          <p:nvPr/>
        </p:nvSpPr>
        <p:spPr>
          <a:xfrm>
            <a:off x="3972605" y="1999568"/>
            <a:ext cx="1088571" cy="1066800"/>
          </a:xfrm>
          <a:prstGeom prst="rect">
            <a:avLst/>
          </a:prstGeom>
          <a:solidFill>
            <a:schemeClr val="tx2">
              <a:lumMod val="10000"/>
              <a:lumOff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ptos" panose="02110004020202020204"/>
                <a:ea typeface="+mn-ea"/>
                <a:cs typeface="+mn-cs"/>
              </a:rPr>
              <a:t>Workfest</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 1</a:t>
            </a:r>
          </a:p>
        </p:txBody>
      </p:sp>
      <p:sp>
        <p:nvSpPr>
          <p:cNvPr id="9" name="Rectangle 8">
            <a:extLst>
              <a:ext uri="{FF2B5EF4-FFF2-40B4-BE49-F238E27FC236}">
                <a16:creationId xmlns:a16="http://schemas.microsoft.com/office/drawing/2014/main" id="{B6E3BF9D-027B-0C52-24B7-0B246E45BC29}"/>
              </a:ext>
            </a:extLst>
          </p:cNvPr>
          <p:cNvSpPr/>
          <p:nvPr/>
        </p:nvSpPr>
        <p:spPr>
          <a:xfrm>
            <a:off x="3972604" y="3429000"/>
            <a:ext cx="1088571" cy="1066800"/>
          </a:xfrm>
          <a:prstGeom prst="rect">
            <a:avLst/>
          </a:prstGeom>
          <a:solidFill>
            <a:schemeClr val="tx2">
              <a:lumMod val="10000"/>
              <a:lumOff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ptos" panose="02110004020202020204"/>
                <a:ea typeface="+mn-ea"/>
                <a:cs typeface="+mn-cs"/>
              </a:rPr>
              <a:t>Workfest</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 2</a:t>
            </a:r>
          </a:p>
        </p:txBody>
      </p:sp>
      <p:sp>
        <p:nvSpPr>
          <p:cNvPr id="10" name="TextBox 9">
            <a:extLst>
              <a:ext uri="{FF2B5EF4-FFF2-40B4-BE49-F238E27FC236}">
                <a16:creationId xmlns:a16="http://schemas.microsoft.com/office/drawing/2014/main" id="{F2464454-CBAA-1E3C-03BB-02E5F58BA32F}"/>
              </a:ext>
            </a:extLst>
          </p:cNvPr>
          <p:cNvSpPr txBox="1"/>
          <p:nvPr/>
        </p:nvSpPr>
        <p:spPr>
          <a:xfrm>
            <a:off x="1895473" y="1459219"/>
            <a:ext cx="119470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Tues 1/20</a:t>
            </a:r>
          </a:p>
        </p:txBody>
      </p:sp>
      <p:sp>
        <p:nvSpPr>
          <p:cNvPr id="11" name="TextBox 10">
            <a:extLst>
              <a:ext uri="{FF2B5EF4-FFF2-40B4-BE49-F238E27FC236}">
                <a16:creationId xmlns:a16="http://schemas.microsoft.com/office/drawing/2014/main" id="{D0D18E54-E7C0-B3E5-4E22-F61F1B5BFD02}"/>
              </a:ext>
            </a:extLst>
          </p:cNvPr>
          <p:cNvSpPr txBox="1"/>
          <p:nvPr/>
        </p:nvSpPr>
        <p:spPr>
          <a:xfrm>
            <a:off x="3919535" y="1475796"/>
            <a:ext cx="119470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Wed 1/21</a:t>
            </a:r>
          </a:p>
        </p:txBody>
      </p:sp>
      <p:sp>
        <p:nvSpPr>
          <p:cNvPr id="12" name="TextBox 11">
            <a:extLst>
              <a:ext uri="{FF2B5EF4-FFF2-40B4-BE49-F238E27FC236}">
                <a16:creationId xmlns:a16="http://schemas.microsoft.com/office/drawing/2014/main" id="{7E7BB653-9E7D-125C-36FE-0F4EE363FB55}"/>
              </a:ext>
            </a:extLst>
          </p:cNvPr>
          <p:cNvSpPr txBox="1"/>
          <p:nvPr/>
        </p:nvSpPr>
        <p:spPr>
          <a:xfrm>
            <a:off x="5839505" y="1459219"/>
            <a:ext cx="150426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Thurs 1/22</a:t>
            </a:r>
          </a:p>
        </p:txBody>
      </p:sp>
      <p:sp>
        <p:nvSpPr>
          <p:cNvPr id="13" name="TextBox 12">
            <a:extLst>
              <a:ext uri="{FF2B5EF4-FFF2-40B4-BE49-F238E27FC236}">
                <a16:creationId xmlns:a16="http://schemas.microsoft.com/office/drawing/2014/main" id="{F3C291D0-EBEB-7863-48D1-8DDFB426AFC6}"/>
              </a:ext>
            </a:extLst>
          </p:cNvPr>
          <p:cNvSpPr txBox="1"/>
          <p:nvPr/>
        </p:nvSpPr>
        <p:spPr>
          <a:xfrm>
            <a:off x="8444592" y="1501364"/>
            <a:ext cx="150426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Fri 1/23</a:t>
            </a:r>
          </a:p>
        </p:txBody>
      </p:sp>
      <p:sp>
        <p:nvSpPr>
          <p:cNvPr id="14" name="Rectangle 13">
            <a:extLst>
              <a:ext uri="{FF2B5EF4-FFF2-40B4-BE49-F238E27FC236}">
                <a16:creationId xmlns:a16="http://schemas.microsoft.com/office/drawing/2014/main" id="{DC16D849-8133-061B-3CFF-C315AFA3ED07}"/>
              </a:ext>
            </a:extLst>
          </p:cNvPr>
          <p:cNvSpPr/>
          <p:nvPr/>
        </p:nvSpPr>
        <p:spPr>
          <a:xfrm>
            <a:off x="5839506" y="1999568"/>
            <a:ext cx="1088571" cy="1066800"/>
          </a:xfrm>
          <a:prstGeom prst="rect">
            <a:avLst/>
          </a:prstGeom>
          <a:solidFill>
            <a:schemeClr val="tx2">
              <a:lumMod val="10000"/>
              <a:lumOff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CC Mtg</a:t>
            </a:r>
          </a:p>
        </p:txBody>
      </p:sp>
      <p:sp>
        <p:nvSpPr>
          <p:cNvPr id="15" name="Rectangle 14">
            <a:extLst>
              <a:ext uri="{FF2B5EF4-FFF2-40B4-BE49-F238E27FC236}">
                <a16:creationId xmlns:a16="http://schemas.microsoft.com/office/drawing/2014/main" id="{FD72B34C-4C03-FD0B-A9AD-ADA6B1EF56D1}"/>
              </a:ext>
            </a:extLst>
          </p:cNvPr>
          <p:cNvSpPr/>
          <p:nvPr/>
        </p:nvSpPr>
        <p:spPr>
          <a:xfrm>
            <a:off x="9121544" y="3592814"/>
            <a:ext cx="1291322" cy="538162"/>
          </a:xfrm>
          <a:prstGeom prst="rect">
            <a:avLst/>
          </a:prstGeom>
          <a:solidFill>
            <a:schemeClr val="tx2">
              <a:lumMod val="10000"/>
              <a:lumOff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Excursion</a:t>
            </a:r>
          </a:p>
        </p:txBody>
      </p:sp>
      <p:sp>
        <p:nvSpPr>
          <p:cNvPr id="16" name="Rectangle 15">
            <a:extLst>
              <a:ext uri="{FF2B5EF4-FFF2-40B4-BE49-F238E27FC236}">
                <a16:creationId xmlns:a16="http://schemas.microsoft.com/office/drawing/2014/main" id="{A3B67DDB-0701-FB85-D121-2545FCBB8850}"/>
              </a:ext>
            </a:extLst>
          </p:cNvPr>
          <p:cNvSpPr/>
          <p:nvPr/>
        </p:nvSpPr>
        <p:spPr>
          <a:xfrm>
            <a:off x="8319403" y="2026444"/>
            <a:ext cx="1088571" cy="1066800"/>
          </a:xfrm>
          <a:prstGeom prst="rect">
            <a:avLst/>
          </a:prstGeom>
          <a:solidFill>
            <a:schemeClr val="tx2">
              <a:lumMod val="10000"/>
              <a:lumOff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Plenary</a:t>
            </a:r>
          </a:p>
        </p:txBody>
      </p:sp>
      <p:sp>
        <p:nvSpPr>
          <p:cNvPr id="17" name="Rectangle 16">
            <a:extLst>
              <a:ext uri="{FF2B5EF4-FFF2-40B4-BE49-F238E27FC236}">
                <a16:creationId xmlns:a16="http://schemas.microsoft.com/office/drawing/2014/main" id="{523E3AE4-BB63-3EE8-4DB0-48D1101E8729}"/>
              </a:ext>
            </a:extLst>
          </p:cNvPr>
          <p:cNvSpPr/>
          <p:nvPr/>
        </p:nvSpPr>
        <p:spPr>
          <a:xfrm>
            <a:off x="5839503" y="3429000"/>
            <a:ext cx="1088571" cy="1066800"/>
          </a:xfrm>
          <a:prstGeom prst="rect">
            <a:avLst/>
          </a:prstGeom>
          <a:solidFill>
            <a:schemeClr val="tx2">
              <a:lumMod val="10000"/>
              <a:lumOff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Plenary</a:t>
            </a:r>
          </a:p>
        </p:txBody>
      </p:sp>
      <p:sp>
        <p:nvSpPr>
          <p:cNvPr id="18" name="Rectangle 17">
            <a:extLst>
              <a:ext uri="{FF2B5EF4-FFF2-40B4-BE49-F238E27FC236}">
                <a16:creationId xmlns:a16="http://schemas.microsoft.com/office/drawing/2014/main" id="{8594D73E-F721-E796-FC5B-497A22976E93}"/>
              </a:ext>
            </a:extLst>
          </p:cNvPr>
          <p:cNvSpPr/>
          <p:nvPr/>
        </p:nvSpPr>
        <p:spPr>
          <a:xfrm>
            <a:off x="5839504" y="5029449"/>
            <a:ext cx="1088571" cy="1066800"/>
          </a:xfrm>
          <a:prstGeom prst="rect">
            <a:avLst/>
          </a:prstGeom>
          <a:solidFill>
            <a:schemeClr val="tx2">
              <a:lumMod val="10000"/>
              <a:lumOff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ptos" panose="02110004020202020204"/>
                <a:ea typeface="+mn-ea"/>
                <a:cs typeface="+mn-cs"/>
              </a:rPr>
              <a:t>Workfest</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 5 (if needed)</a:t>
            </a:r>
          </a:p>
        </p:txBody>
      </p:sp>
      <p:sp>
        <p:nvSpPr>
          <p:cNvPr id="19" name="TextBox 18">
            <a:extLst>
              <a:ext uri="{FF2B5EF4-FFF2-40B4-BE49-F238E27FC236}">
                <a16:creationId xmlns:a16="http://schemas.microsoft.com/office/drawing/2014/main" id="{913C1D36-22E2-528E-ED3F-56ECEEF04A24}"/>
              </a:ext>
            </a:extLst>
          </p:cNvPr>
          <p:cNvSpPr txBox="1"/>
          <p:nvPr/>
        </p:nvSpPr>
        <p:spPr>
          <a:xfrm>
            <a:off x="598714" y="5562849"/>
            <a:ext cx="134982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6PM-8PM</a:t>
            </a:r>
          </a:p>
        </p:txBody>
      </p:sp>
      <p:sp>
        <p:nvSpPr>
          <p:cNvPr id="20" name="Rectangle 19">
            <a:extLst>
              <a:ext uri="{FF2B5EF4-FFF2-40B4-BE49-F238E27FC236}">
                <a16:creationId xmlns:a16="http://schemas.microsoft.com/office/drawing/2014/main" id="{BF35128F-1332-371D-7AB3-16800056F8B0}"/>
              </a:ext>
            </a:extLst>
          </p:cNvPr>
          <p:cNvSpPr/>
          <p:nvPr/>
        </p:nvSpPr>
        <p:spPr>
          <a:xfrm>
            <a:off x="3972603" y="5029449"/>
            <a:ext cx="1088571" cy="1066800"/>
          </a:xfrm>
          <a:prstGeom prst="rect">
            <a:avLst/>
          </a:prstGeom>
          <a:solidFill>
            <a:schemeClr val="tx2">
              <a:lumMod val="10000"/>
              <a:lumOff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Conf Dinner</a:t>
            </a:r>
          </a:p>
        </p:txBody>
      </p:sp>
      <p:sp>
        <p:nvSpPr>
          <p:cNvPr id="21" name="Rectangle 20">
            <a:extLst>
              <a:ext uri="{FF2B5EF4-FFF2-40B4-BE49-F238E27FC236}">
                <a16:creationId xmlns:a16="http://schemas.microsoft.com/office/drawing/2014/main" id="{2DBD8694-23C4-F782-1BD2-DA7BB68183FF}"/>
              </a:ext>
            </a:extLst>
          </p:cNvPr>
          <p:cNvSpPr/>
          <p:nvPr/>
        </p:nvSpPr>
        <p:spPr>
          <a:xfrm>
            <a:off x="7900306" y="3527946"/>
            <a:ext cx="1088571" cy="1066800"/>
          </a:xfrm>
          <a:prstGeom prst="rect">
            <a:avLst/>
          </a:prstGeom>
          <a:solidFill>
            <a:schemeClr val="tx2">
              <a:lumMod val="10000"/>
              <a:lumOff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ptos" panose="02110004020202020204"/>
                <a:ea typeface="+mn-ea"/>
                <a:cs typeface="+mn-cs"/>
              </a:rPr>
              <a:t>Workfest</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 4</a:t>
            </a:r>
          </a:p>
        </p:txBody>
      </p:sp>
      <p:sp>
        <p:nvSpPr>
          <p:cNvPr id="22" name="Rectangle 21">
            <a:extLst>
              <a:ext uri="{FF2B5EF4-FFF2-40B4-BE49-F238E27FC236}">
                <a16:creationId xmlns:a16="http://schemas.microsoft.com/office/drawing/2014/main" id="{CC5BAA71-62F3-12B0-8B5C-77A9A36104C3}"/>
              </a:ext>
            </a:extLst>
          </p:cNvPr>
          <p:cNvSpPr/>
          <p:nvPr/>
        </p:nvSpPr>
        <p:spPr>
          <a:xfrm>
            <a:off x="1948542" y="3415351"/>
            <a:ext cx="1088571" cy="441067"/>
          </a:xfrm>
          <a:prstGeom prst="rect">
            <a:avLst/>
          </a:prstGeom>
          <a:solidFill>
            <a:schemeClr val="tx2">
              <a:lumMod val="10000"/>
              <a:lumOff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Plenary</a:t>
            </a:r>
          </a:p>
        </p:txBody>
      </p:sp>
      <p:sp>
        <p:nvSpPr>
          <p:cNvPr id="23" name="Rectangle 22">
            <a:extLst>
              <a:ext uri="{FF2B5EF4-FFF2-40B4-BE49-F238E27FC236}">
                <a16:creationId xmlns:a16="http://schemas.microsoft.com/office/drawing/2014/main" id="{60A69CEA-C214-0C84-EC92-C1F756B1B966}"/>
              </a:ext>
            </a:extLst>
          </p:cNvPr>
          <p:cNvSpPr/>
          <p:nvPr/>
        </p:nvSpPr>
        <p:spPr>
          <a:xfrm>
            <a:off x="8319402" y="5029449"/>
            <a:ext cx="1088571" cy="1066800"/>
          </a:xfrm>
          <a:prstGeom prst="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ptos" panose="02110004020202020204"/>
                <a:ea typeface="+mn-ea"/>
                <a:cs typeface="+mn-cs"/>
              </a:rPr>
              <a:t>Ldrshp</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 Team </a:t>
            </a:r>
            <a:r>
              <a:rPr kumimoji="0" lang="en-US" sz="1800" b="0" i="0" u="none" strike="noStrike" kern="1200" cap="none" spc="0" normalizeH="0" baseline="0" noProof="0" dirty="0" err="1">
                <a:ln>
                  <a:noFill/>
                </a:ln>
                <a:solidFill>
                  <a:prstClr val="black"/>
                </a:solidFill>
                <a:effectLst/>
                <a:uLnTx/>
                <a:uFillTx/>
                <a:latin typeface="Aptos" panose="02110004020202020204"/>
                <a:ea typeface="+mn-ea"/>
                <a:cs typeface="+mn-cs"/>
              </a:rPr>
              <a:t>Bldg</a:t>
            </a: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 name="TextBox 2">
            <a:extLst>
              <a:ext uri="{FF2B5EF4-FFF2-40B4-BE49-F238E27FC236}">
                <a16:creationId xmlns:a16="http://schemas.microsoft.com/office/drawing/2014/main" id="{132FC80B-5663-2131-A055-7856C5131B4B}"/>
              </a:ext>
            </a:extLst>
          </p:cNvPr>
          <p:cNvSpPr txBox="1"/>
          <p:nvPr/>
        </p:nvSpPr>
        <p:spPr>
          <a:xfrm>
            <a:off x="8740877" y="294968"/>
            <a:ext cx="2615381" cy="923330"/>
          </a:xfrm>
          <a:prstGeom prst="rect">
            <a:avLst/>
          </a:prstGeom>
          <a:noFill/>
        </p:spPr>
        <p:txBody>
          <a:bodyPr wrap="square" rtlCol="0">
            <a:spAutoFit/>
          </a:bodyPr>
          <a:lstStyle/>
          <a:p>
            <a:r>
              <a:rPr lang="en-US" dirty="0"/>
              <a:t>Work in progress – will be updated in Indico soon. </a:t>
            </a:r>
          </a:p>
        </p:txBody>
      </p:sp>
    </p:spTree>
    <p:extLst>
      <p:ext uri="{BB962C8B-B14F-4D97-AF65-F5344CB8AC3E}">
        <p14:creationId xmlns:p14="http://schemas.microsoft.com/office/powerpoint/2010/main" val="27816412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0551867-560F-575B-0358-4D6409FE4642}"/>
              </a:ext>
            </a:extLst>
          </p:cNvPr>
          <p:cNvSpPr>
            <a:spLocks noGrp="1"/>
          </p:cNvSpPr>
          <p:nvPr>
            <p:ph type="sldNum" sz="quarter" idx="12"/>
          </p:nvPr>
        </p:nvSpPr>
        <p:spPr/>
        <p:txBody>
          <a:bodyPr/>
          <a:lstStyle/>
          <a:p>
            <a:fld id="{1495DAC2-AB1D-3846-9742-98AFDA9D25F8}" type="slidenum">
              <a:rPr lang="it-IT" smtClean="0"/>
              <a:t>24</a:t>
            </a:fld>
            <a:endParaRPr lang="it-IT"/>
          </a:p>
        </p:txBody>
      </p:sp>
      <p:sp>
        <p:nvSpPr>
          <p:cNvPr id="6" name="TextBox 5">
            <a:extLst>
              <a:ext uri="{FF2B5EF4-FFF2-40B4-BE49-F238E27FC236}">
                <a16:creationId xmlns:a16="http://schemas.microsoft.com/office/drawing/2014/main" id="{B78E9DC1-C34B-CD3E-C901-78AE5FCB3BE4}"/>
              </a:ext>
            </a:extLst>
          </p:cNvPr>
          <p:cNvSpPr txBox="1"/>
          <p:nvPr/>
        </p:nvSpPr>
        <p:spPr>
          <a:xfrm>
            <a:off x="6906259" y="806415"/>
            <a:ext cx="5050465" cy="4939814"/>
          </a:xfrm>
          <a:prstGeom prst="rect">
            <a:avLst/>
          </a:prstGeom>
          <a:noFill/>
        </p:spPr>
        <p:txBody>
          <a:bodyPr wrap="square" rtlCol="0">
            <a:spAutoFit/>
          </a:bodyPr>
          <a:lstStyle/>
          <a:p>
            <a:pPr>
              <a:spcBef>
                <a:spcPts val="600"/>
              </a:spcBef>
            </a:pPr>
            <a:r>
              <a:rPr lang="en-US" sz="2000" dirty="0"/>
              <a:t>The discussion on performance continues!</a:t>
            </a:r>
          </a:p>
          <a:p>
            <a:pPr marL="342900" indent="-342900">
              <a:spcBef>
                <a:spcPts val="600"/>
              </a:spcBef>
              <a:buFont typeface="Courier New" panose="02070309020205020404" pitchFamily="49" charset="0"/>
              <a:buChar char="o"/>
            </a:pPr>
            <a:r>
              <a:rPr lang="en-US" sz="2000" dirty="0"/>
              <a:t>Next Physics Readiness Workshop scheduled for March 17-19</a:t>
            </a:r>
            <a:endParaRPr lang="en-US" sz="2000" b="1" dirty="0"/>
          </a:p>
          <a:p>
            <a:pPr marL="800100" lvl="1" indent="-342900">
              <a:spcBef>
                <a:spcPts val="600"/>
              </a:spcBef>
              <a:buFont typeface="Arial" panose="020B0604020202020204" pitchFamily="34" charset="0"/>
              <a:buChar char="•"/>
            </a:pPr>
            <a:r>
              <a:rPr lang="en-US" sz="2000" dirty="0"/>
              <a:t>Hosted by the University of Calabria &amp; INFN Cosenza</a:t>
            </a:r>
          </a:p>
          <a:p>
            <a:pPr marL="800100" lvl="1" indent="-342900">
              <a:spcBef>
                <a:spcPts val="600"/>
              </a:spcBef>
              <a:buFont typeface="Arial" panose="020B0604020202020204" pitchFamily="34" charset="0"/>
              <a:buChar char="•"/>
            </a:pPr>
            <a:r>
              <a:rPr lang="en-US" sz="2000" dirty="0"/>
              <a:t>Indico: </a:t>
            </a:r>
            <a:r>
              <a:rPr lang="en-US" sz="2000" dirty="0">
                <a:hlinkClick r:id="rId2"/>
              </a:rPr>
              <a:t>https://</a:t>
            </a:r>
            <a:r>
              <a:rPr lang="en-US" sz="2000" dirty="0" err="1">
                <a:hlinkClick r:id="rId2"/>
              </a:rPr>
              <a:t>indico.bnl.gov</a:t>
            </a:r>
            <a:r>
              <a:rPr lang="en-US" sz="2000" dirty="0">
                <a:hlinkClick r:id="rId2"/>
              </a:rPr>
              <a:t>/event/30283/</a:t>
            </a:r>
            <a:endParaRPr lang="en-US" sz="2000" dirty="0"/>
          </a:p>
          <a:p>
            <a:pPr marL="800100" lvl="1" indent="-342900">
              <a:spcBef>
                <a:spcPts val="600"/>
              </a:spcBef>
              <a:buFont typeface="Arial" panose="020B0604020202020204" pitchFamily="34" charset="0"/>
              <a:buChar char="•"/>
            </a:pPr>
            <a:r>
              <a:rPr lang="en-US" sz="2000" dirty="0"/>
              <a:t>Hybrid format </a:t>
            </a:r>
            <a:r>
              <a:rPr lang="en-US" sz="2000" b="1" dirty="0"/>
              <a:t>- Please register </a:t>
            </a:r>
            <a:r>
              <a:rPr lang="en-US" sz="2000" dirty="0"/>
              <a:t>even if attending online (select proper option)</a:t>
            </a:r>
          </a:p>
          <a:p>
            <a:pPr marL="800100" lvl="1" indent="-342900">
              <a:spcBef>
                <a:spcPts val="600"/>
              </a:spcBef>
              <a:buFont typeface="Arial" panose="020B0604020202020204" pitchFamily="34" charset="0"/>
              <a:buChar char="•"/>
            </a:pPr>
            <a:r>
              <a:rPr lang="en-US" sz="2000" dirty="0"/>
              <a:t>€150 FEE waived for students/postdocs</a:t>
            </a:r>
          </a:p>
          <a:p>
            <a:pPr marL="800100" lvl="1" indent="-342900">
              <a:spcBef>
                <a:spcPts val="600"/>
              </a:spcBef>
              <a:buFont typeface="Arial" panose="020B0604020202020204" pitchFamily="34" charset="0"/>
              <a:buChar char="•"/>
            </a:pPr>
            <a:r>
              <a:rPr lang="en-US" sz="2000" dirty="0"/>
              <a:t>Possibility (limited) for ECRs support</a:t>
            </a:r>
          </a:p>
          <a:p>
            <a:pPr marL="342900" indent="-342900">
              <a:spcBef>
                <a:spcPts val="600"/>
              </a:spcBef>
              <a:buFont typeface="Courier New" panose="02070309020205020404" pitchFamily="49" charset="0"/>
              <a:buChar char="o"/>
            </a:pPr>
            <a:r>
              <a:rPr lang="en-US" sz="2000" dirty="0"/>
              <a:t>The workshop will focus on the finalization of studies and text for the </a:t>
            </a:r>
            <a:r>
              <a:rPr lang="en-US" sz="2000" b="1" dirty="0"/>
              <a:t>TDR</a:t>
            </a:r>
            <a:r>
              <a:rPr lang="en-US" sz="2000" dirty="0"/>
              <a:t> and </a:t>
            </a:r>
            <a:r>
              <a:rPr lang="en-US" sz="2000" b="1" dirty="0"/>
              <a:t>early science</a:t>
            </a:r>
            <a:r>
              <a:rPr lang="en-US" sz="2000" dirty="0"/>
              <a:t> documents </a:t>
            </a:r>
          </a:p>
        </p:txBody>
      </p:sp>
      <p:pic>
        <p:nvPicPr>
          <p:cNvPr id="4" name="Picture 3" descr="A screenshot of a web page&#10;&#10;AI-generated content may be incorrect.">
            <a:extLst>
              <a:ext uri="{FF2B5EF4-FFF2-40B4-BE49-F238E27FC236}">
                <a16:creationId xmlns:a16="http://schemas.microsoft.com/office/drawing/2014/main" id="{29EF9750-022A-A5D0-0650-4383714EBAD1}"/>
              </a:ext>
            </a:extLst>
          </p:cNvPr>
          <p:cNvPicPr>
            <a:picLocks noChangeAspect="1"/>
          </p:cNvPicPr>
          <p:nvPr/>
        </p:nvPicPr>
        <p:blipFill>
          <a:blip r:embed="rId3"/>
          <a:stretch>
            <a:fillRect/>
          </a:stretch>
        </p:blipFill>
        <p:spPr>
          <a:xfrm>
            <a:off x="121757" y="0"/>
            <a:ext cx="6784502" cy="6224530"/>
          </a:xfrm>
          <a:prstGeom prst="rect">
            <a:avLst/>
          </a:prstGeom>
        </p:spPr>
      </p:pic>
      <p:sp>
        <p:nvSpPr>
          <p:cNvPr id="3" name="Date Placeholder 2">
            <a:extLst>
              <a:ext uri="{FF2B5EF4-FFF2-40B4-BE49-F238E27FC236}">
                <a16:creationId xmlns:a16="http://schemas.microsoft.com/office/drawing/2014/main" id="{E28C3929-FBA1-4724-5E0C-A2771E0F0948}"/>
              </a:ext>
            </a:extLst>
          </p:cNvPr>
          <p:cNvSpPr>
            <a:spLocks noGrp="1"/>
          </p:cNvSpPr>
          <p:nvPr>
            <p:ph type="dt" sz="half" idx="10"/>
          </p:nvPr>
        </p:nvSpPr>
        <p:spPr/>
        <p:txBody>
          <a:bodyPr/>
          <a:lstStyle/>
          <a:p>
            <a:r>
              <a:rPr lang="en-US"/>
              <a:t>11/20/2025</a:t>
            </a:r>
          </a:p>
        </p:txBody>
      </p:sp>
      <p:sp>
        <p:nvSpPr>
          <p:cNvPr id="5" name="Footer Placeholder 4">
            <a:extLst>
              <a:ext uri="{FF2B5EF4-FFF2-40B4-BE49-F238E27FC236}">
                <a16:creationId xmlns:a16="http://schemas.microsoft.com/office/drawing/2014/main" id="{B7B87768-1BDA-01C4-E2E5-653868D40B5C}"/>
              </a:ext>
            </a:extLst>
          </p:cNvPr>
          <p:cNvSpPr>
            <a:spLocks noGrp="1"/>
          </p:cNvSpPr>
          <p:nvPr>
            <p:ph type="ftr" sz="quarter" idx="11"/>
          </p:nvPr>
        </p:nvSpPr>
        <p:spPr/>
        <p:txBody>
          <a:bodyPr/>
          <a:lstStyle/>
          <a:p>
            <a:r>
              <a:rPr lang="en-US"/>
              <a:t>ePIC General Meeting</a:t>
            </a:r>
          </a:p>
        </p:txBody>
      </p:sp>
    </p:spTree>
    <p:extLst>
      <p:ext uri="{BB962C8B-B14F-4D97-AF65-F5344CB8AC3E}">
        <p14:creationId xmlns:p14="http://schemas.microsoft.com/office/powerpoint/2010/main" val="28943854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Clydeside river near the hotel">
            <a:extLst>
              <a:ext uri="{FF2B5EF4-FFF2-40B4-BE49-F238E27FC236}">
                <a16:creationId xmlns:a16="http://schemas.microsoft.com/office/drawing/2014/main" id="{1EAF45D0-8800-2961-2AC5-B90E23857D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A0930856-9963-6437-D478-6010C6D2BCE4}"/>
              </a:ext>
            </a:extLst>
          </p:cNvPr>
          <p:cNvSpPr>
            <a:spLocks noGrp="1"/>
          </p:cNvSpPr>
          <p:nvPr>
            <p:ph type="title"/>
          </p:nvPr>
        </p:nvSpPr>
        <p:spPr>
          <a:xfrm>
            <a:off x="838200" y="365125"/>
            <a:ext cx="10515600" cy="969899"/>
          </a:xfrm>
        </p:spPr>
        <p:txBody>
          <a:bodyPr/>
          <a:lstStyle/>
          <a:p>
            <a:r>
              <a:rPr lang="en-US" b="1" dirty="0">
                <a:solidFill>
                  <a:schemeClr val="bg1"/>
                </a:solidFill>
              </a:rPr>
              <a:t>Summer 2026 Joint EICUG/</a:t>
            </a:r>
            <a:r>
              <a:rPr lang="en-US" b="1" dirty="0" err="1">
                <a:solidFill>
                  <a:schemeClr val="bg1"/>
                </a:solidFill>
              </a:rPr>
              <a:t>ePIC</a:t>
            </a:r>
            <a:r>
              <a:rPr lang="en-US" b="1" dirty="0">
                <a:solidFill>
                  <a:schemeClr val="bg1"/>
                </a:solidFill>
              </a:rPr>
              <a:t> Meeting</a:t>
            </a:r>
          </a:p>
        </p:txBody>
      </p:sp>
      <p:sp>
        <p:nvSpPr>
          <p:cNvPr id="4" name="Date Placeholder 3">
            <a:extLst>
              <a:ext uri="{FF2B5EF4-FFF2-40B4-BE49-F238E27FC236}">
                <a16:creationId xmlns:a16="http://schemas.microsoft.com/office/drawing/2014/main" id="{5F4884C9-0693-607E-ABD8-214966A4604D}"/>
              </a:ext>
            </a:extLst>
          </p:cNvPr>
          <p:cNvSpPr>
            <a:spLocks noGrp="1"/>
          </p:cNvSpPr>
          <p:nvPr>
            <p:ph type="dt" sz="half" idx="10"/>
          </p:nvPr>
        </p:nvSpPr>
        <p:spPr/>
        <p:txBody>
          <a:bodyPr/>
          <a:lstStyle/>
          <a:p>
            <a:r>
              <a:rPr lang="en-US"/>
              <a:t>11/20/2025</a:t>
            </a:r>
          </a:p>
        </p:txBody>
      </p:sp>
      <p:sp>
        <p:nvSpPr>
          <p:cNvPr id="5" name="Footer Placeholder 4">
            <a:extLst>
              <a:ext uri="{FF2B5EF4-FFF2-40B4-BE49-F238E27FC236}">
                <a16:creationId xmlns:a16="http://schemas.microsoft.com/office/drawing/2014/main" id="{FE940436-1E47-A0C9-1B9D-3047A6C6915A}"/>
              </a:ext>
            </a:extLst>
          </p:cNvPr>
          <p:cNvSpPr>
            <a:spLocks noGrp="1"/>
          </p:cNvSpPr>
          <p:nvPr>
            <p:ph type="ftr" sz="quarter" idx="11"/>
          </p:nvPr>
        </p:nvSpPr>
        <p:spPr/>
        <p:txBody>
          <a:bodyPr/>
          <a:lstStyle/>
          <a:p>
            <a:r>
              <a:rPr lang="en-US"/>
              <a:t>ePIC General Meeting</a:t>
            </a:r>
          </a:p>
        </p:txBody>
      </p:sp>
      <p:sp>
        <p:nvSpPr>
          <p:cNvPr id="6" name="Slide Number Placeholder 5">
            <a:extLst>
              <a:ext uri="{FF2B5EF4-FFF2-40B4-BE49-F238E27FC236}">
                <a16:creationId xmlns:a16="http://schemas.microsoft.com/office/drawing/2014/main" id="{A75B103C-9E79-C22D-854B-6331CE059175}"/>
              </a:ext>
            </a:extLst>
          </p:cNvPr>
          <p:cNvSpPr>
            <a:spLocks noGrp="1"/>
          </p:cNvSpPr>
          <p:nvPr>
            <p:ph type="sldNum" sz="quarter" idx="12"/>
          </p:nvPr>
        </p:nvSpPr>
        <p:spPr/>
        <p:txBody>
          <a:bodyPr/>
          <a:lstStyle/>
          <a:p>
            <a:fld id="{BC040611-9551-4881-A7A5-B252CBC7F5AC}" type="slidenum">
              <a:rPr lang="en-US" smtClean="0"/>
              <a:t>25</a:t>
            </a:fld>
            <a:endParaRPr lang="en-US"/>
          </a:p>
        </p:txBody>
      </p:sp>
      <p:sp>
        <p:nvSpPr>
          <p:cNvPr id="8" name="AutoShape 4" descr="Unveiling Glasgow: A Captivating Journey Through Scotland's Largest City">
            <a:extLst>
              <a:ext uri="{FF2B5EF4-FFF2-40B4-BE49-F238E27FC236}">
                <a16:creationId xmlns:a16="http://schemas.microsoft.com/office/drawing/2014/main" id="{6F72AE54-62D3-8883-17B3-05FF2E737CAC}"/>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TextBox 8">
            <a:extLst>
              <a:ext uri="{FF2B5EF4-FFF2-40B4-BE49-F238E27FC236}">
                <a16:creationId xmlns:a16="http://schemas.microsoft.com/office/drawing/2014/main" id="{C29E603E-71E9-0A8C-47EA-3E94805DF42B}"/>
              </a:ext>
            </a:extLst>
          </p:cNvPr>
          <p:cNvSpPr txBox="1"/>
          <p:nvPr/>
        </p:nvSpPr>
        <p:spPr>
          <a:xfrm>
            <a:off x="838200" y="1572768"/>
            <a:ext cx="5178552" cy="2031325"/>
          </a:xfrm>
          <a:prstGeom prst="rect">
            <a:avLst/>
          </a:prstGeom>
          <a:noFill/>
        </p:spPr>
        <p:txBody>
          <a:bodyPr wrap="square" rtlCol="0">
            <a:spAutoFit/>
          </a:bodyPr>
          <a:lstStyle/>
          <a:p>
            <a:r>
              <a:rPr lang="en-US" dirty="0"/>
              <a:t>After discussions with the EICUG SC, the </a:t>
            </a:r>
            <a:r>
              <a:rPr lang="en-US" dirty="0" err="1"/>
              <a:t>ePIC</a:t>
            </a:r>
            <a:r>
              <a:rPr lang="en-US" dirty="0"/>
              <a:t> CC Chair/Vice-Chair, and the </a:t>
            </a:r>
            <a:r>
              <a:rPr lang="en-US" dirty="0" err="1"/>
              <a:t>ePIC</a:t>
            </a:r>
            <a:r>
              <a:rPr lang="en-US" dirty="0"/>
              <a:t> Spokespersons and coordinators, we have accepted a bid by the UK to host the Summer 2026 joint EICUG/</a:t>
            </a:r>
            <a:r>
              <a:rPr lang="en-US" dirty="0" err="1"/>
              <a:t>ePIC</a:t>
            </a:r>
            <a:r>
              <a:rPr lang="en-US" dirty="0"/>
              <a:t> meeting at the University of </a:t>
            </a:r>
            <a:r>
              <a:rPr lang="en-US"/>
              <a:t>Glasgow July </a:t>
            </a:r>
            <a:r>
              <a:rPr lang="en-US" dirty="0"/>
              <a:t>13-17</a:t>
            </a:r>
            <a:r>
              <a:rPr lang="en-US" baseline="30000" dirty="0"/>
              <a:t>th</a:t>
            </a:r>
            <a:r>
              <a:rPr lang="en-US" dirty="0"/>
              <a:t> , 2026. </a:t>
            </a:r>
          </a:p>
          <a:p>
            <a:endParaRPr lang="en-US" dirty="0"/>
          </a:p>
          <a:p>
            <a:r>
              <a:rPr lang="en-US" dirty="0"/>
              <a:t>More information coming soon!</a:t>
            </a:r>
          </a:p>
        </p:txBody>
      </p:sp>
      <p:sp>
        <p:nvSpPr>
          <p:cNvPr id="11" name="AutoShape 10" descr="Is University of Glasgow good? Ultimate Guide for 2025">
            <a:extLst>
              <a:ext uri="{FF2B5EF4-FFF2-40B4-BE49-F238E27FC236}">
                <a16:creationId xmlns:a16="http://schemas.microsoft.com/office/drawing/2014/main" id="{FBA56472-82B8-CB6C-FF46-8A863FB04E01}"/>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40" name="Picture 16">
            <a:extLst>
              <a:ext uri="{FF2B5EF4-FFF2-40B4-BE49-F238E27FC236}">
                <a16:creationId xmlns:a16="http://schemas.microsoft.com/office/drawing/2014/main" id="{2EE74B18-C5B1-0CF5-506B-FCDB5E17EF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5459" y="3192898"/>
            <a:ext cx="6606541" cy="37154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12927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A35C2E-38D9-09F5-D52B-53339FEDD8B3}"/>
              </a:ext>
            </a:extLst>
          </p:cNvPr>
          <p:cNvSpPr>
            <a:spLocks noGrp="1"/>
          </p:cNvSpPr>
          <p:nvPr>
            <p:ph type="title"/>
          </p:nvPr>
        </p:nvSpPr>
        <p:spPr>
          <a:xfrm>
            <a:off x="838200" y="365126"/>
            <a:ext cx="10515600" cy="866846"/>
          </a:xfrm>
        </p:spPr>
        <p:txBody>
          <a:bodyPr/>
          <a:lstStyle/>
          <a:p>
            <a:r>
              <a:rPr lang="en-US" b="1" dirty="0">
                <a:solidFill>
                  <a:schemeClr val="accent1"/>
                </a:solidFill>
              </a:rPr>
              <a:t>Conclusion</a:t>
            </a:r>
          </a:p>
        </p:txBody>
      </p:sp>
      <p:sp>
        <p:nvSpPr>
          <p:cNvPr id="3" name="Content Placeholder 2">
            <a:extLst>
              <a:ext uri="{FF2B5EF4-FFF2-40B4-BE49-F238E27FC236}">
                <a16:creationId xmlns:a16="http://schemas.microsoft.com/office/drawing/2014/main" id="{DCD2AE42-9BBC-6917-3158-F12FC45129C4}"/>
              </a:ext>
            </a:extLst>
          </p:cNvPr>
          <p:cNvSpPr>
            <a:spLocks noGrp="1"/>
          </p:cNvSpPr>
          <p:nvPr>
            <p:ph idx="1"/>
          </p:nvPr>
        </p:nvSpPr>
        <p:spPr>
          <a:xfrm>
            <a:off x="838200" y="1231973"/>
            <a:ext cx="10515600" cy="4944992"/>
          </a:xfrm>
        </p:spPr>
        <p:txBody>
          <a:bodyPr>
            <a:normAutofit fontScale="92500" lnSpcReduction="10000"/>
          </a:bodyPr>
          <a:lstStyle/>
          <a:p>
            <a:r>
              <a:rPr lang="en-US" dirty="0"/>
              <a:t>There is an enormous amount of activity in </a:t>
            </a:r>
            <a:r>
              <a:rPr lang="en-US" dirty="0" err="1"/>
              <a:t>ePIC</a:t>
            </a:r>
            <a:r>
              <a:rPr lang="en-US" dirty="0"/>
              <a:t>, and that activity is increasing rapidly!</a:t>
            </a:r>
          </a:p>
          <a:p>
            <a:pPr lvl="1"/>
            <a:r>
              <a:rPr lang="en-US" dirty="0"/>
              <a:t>Supporting the EIC project IPR/PDR and DET review process</a:t>
            </a:r>
          </a:p>
          <a:p>
            <a:pPr lvl="1"/>
            <a:r>
              <a:rPr lang="en-US" dirty="0"/>
              <a:t>Completing the next draft of the </a:t>
            </a:r>
            <a:r>
              <a:rPr lang="en-US" dirty="0" err="1"/>
              <a:t>pTDR</a:t>
            </a:r>
            <a:endParaRPr lang="en-US" dirty="0"/>
          </a:p>
          <a:p>
            <a:pPr lvl="2"/>
            <a:r>
              <a:rPr lang="en-US" dirty="0"/>
              <a:t>This is a whole of the collaboration effort!</a:t>
            </a:r>
          </a:p>
          <a:p>
            <a:pPr lvl="1"/>
            <a:r>
              <a:rPr lang="en-US" dirty="0"/>
              <a:t>Development of the </a:t>
            </a:r>
            <a:r>
              <a:rPr lang="en-US" dirty="0" err="1"/>
              <a:t>ePIC</a:t>
            </a:r>
            <a:r>
              <a:rPr lang="en-US" dirty="0"/>
              <a:t> Streaming Computing Model </a:t>
            </a:r>
          </a:p>
          <a:p>
            <a:pPr lvl="1"/>
            <a:r>
              <a:rPr lang="en-US" dirty="0"/>
              <a:t>Physics WG’s developing analysis for </a:t>
            </a:r>
            <a:r>
              <a:rPr lang="en-US" dirty="0" err="1"/>
              <a:t>pTDR</a:t>
            </a:r>
            <a:r>
              <a:rPr lang="en-US" dirty="0"/>
              <a:t> and Early Science WP</a:t>
            </a:r>
          </a:p>
          <a:p>
            <a:r>
              <a:rPr lang="en-US" dirty="0"/>
              <a:t>Carry this momentum forward into 2026!</a:t>
            </a:r>
          </a:p>
          <a:p>
            <a:endParaRPr lang="en-US" dirty="0"/>
          </a:p>
          <a:p>
            <a:r>
              <a:rPr lang="en-US" dirty="0"/>
              <a:t>Special CC Meeting – November 25</a:t>
            </a:r>
            <a:r>
              <a:rPr lang="en-US" baseline="30000" dirty="0"/>
              <a:t>th</a:t>
            </a:r>
            <a:r>
              <a:rPr lang="en-US" dirty="0"/>
              <a:t> </a:t>
            </a:r>
          </a:p>
          <a:p>
            <a:pPr lvl="1"/>
            <a:r>
              <a:rPr lang="en-US" dirty="0">
                <a:hlinkClick r:id="rId2"/>
              </a:rPr>
              <a:t>https://indico.bnl.gov/event/30154/</a:t>
            </a:r>
            <a:endParaRPr lang="en-US" dirty="0"/>
          </a:p>
          <a:p>
            <a:r>
              <a:rPr lang="en-US" dirty="0"/>
              <a:t>Next General Meeting – December 5</a:t>
            </a:r>
            <a:r>
              <a:rPr lang="en-US" baseline="30000" dirty="0"/>
              <a:t>th</a:t>
            </a:r>
            <a:r>
              <a:rPr lang="en-US" dirty="0"/>
              <a:t> (Fri. morning ET)</a:t>
            </a:r>
          </a:p>
          <a:p>
            <a:pPr lvl="1"/>
            <a:r>
              <a:rPr lang="en-US" dirty="0"/>
              <a:t>Planning a discussion of release of </a:t>
            </a:r>
            <a:r>
              <a:rPr lang="en-US" dirty="0" err="1"/>
              <a:t>ePIC</a:t>
            </a:r>
            <a:r>
              <a:rPr lang="en-US" dirty="0"/>
              <a:t> simulation results</a:t>
            </a:r>
          </a:p>
          <a:p>
            <a:endParaRPr lang="en-US" dirty="0"/>
          </a:p>
        </p:txBody>
      </p:sp>
      <p:sp>
        <p:nvSpPr>
          <p:cNvPr id="4" name="Date Placeholder 3">
            <a:extLst>
              <a:ext uri="{FF2B5EF4-FFF2-40B4-BE49-F238E27FC236}">
                <a16:creationId xmlns:a16="http://schemas.microsoft.com/office/drawing/2014/main" id="{012A3DA6-11B1-A454-2766-DCAEB18CA352}"/>
              </a:ext>
            </a:extLst>
          </p:cNvPr>
          <p:cNvSpPr>
            <a:spLocks noGrp="1"/>
          </p:cNvSpPr>
          <p:nvPr>
            <p:ph type="dt" sz="half" idx="10"/>
          </p:nvPr>
        </p:nvSpPr>
        <p:spPr/>
        <p:txBody>
          <a:bodyPr/>
          <a:lstStyle/>
          <a:p>
            <a:r>
              <a:rPr lang="en-US"/>
              <a:t>11/20/2025</a:t>
            </a:r>
          </a:p>
        </p:txBody>
      </p:sp>
      <p:sp>
        <p:nvSpPr>
          <p:cNvPr id="5" name="Footer Placeholder 4">
            <a:extLst>
              <a:ext uri="{FF2B5EF4-FFF2-40B4-BE49-F238E27FC236}">
                <a16:creationId xmlns:a16="http://schemas.microsoft.com/office/drawing/2014/main" id="{1C397075-C3BE-4C92-FCCF-D72D3098679C}"/>
              </a:ext>
            </a:extLst>
          </p:cNvPr>
          <p:cNvSpPr>
            <a:spLocks noGrp="1"/>
          </p:cNvSpPr>
          <p:nvPr>
            <p:ph type="ftr" sz="quarter" idx="11"/>
          </p:nvPr>
        </p:nvSpPr>
        <p:spPr/>
        <p:txBody>
          <a:bodyPr/>
          <a:lstStyle/>
          <a:p>
            <a:r>
              <a:rPr lang="en-US"/>
              <a:t>ePIC General Meeting</a:t>
            </a:r>
          </a:p>
        </p:txBody>
      </p:sp>
      <p:sp>
        <p:nvSpPr>
          <p:cNvPr id="6" name="Slide Number Placeholder 5">
            <a:extLst>
              <a:ext uri="{FF2B5EF4-FFF2-40B4-BE49-F238E27FC236}">
                <a16:creationId xmlns:a16="http://schemas.microsoft.com/office/drawing/2014/main" id="{8D78C2F8-904D-6CE0-610C-CC16D6ADD5A3}"/>
              </a:ext>
            </a:extLst>
          </p:cNvPr>
          <p:cNvSpPr>
            <a:spLocks noGrp="1"/>
          </p:cNvSpPr>
          <p:nvPr>
            <p:ph type="sldNum" sz="quarter" idx="12"/>
          </p:nvPr>
        </p:nvSpPr>
        <p:spPr/>
        <p:txBody>
          <a:bodyPr/>
          <a:lstStyle/>
          <a:p>
            <a:fld id="{588949A8-7CCD-4D90-AA9A-1451BFC6FB3A}" type="slidenum">
              <a:rPr lang="en-US" smtClean="0"/>
              <a:t>26</a:t>
            </a:fld>
            <a:endParaRPr lang="en-US"/>
          </a:p>
        </p:txBody>
      </p:sp>
    </p:spTree>
    <p:extLst>
      <p:ext uri="{BB962C8B-B14F-4D97-AF65-F5344CB8AC3E}">
        <p14:creationId xmlns:p14="http://schemas.microsoft.com/office/powerpoint/2010/main" val="36527640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Text&#10;&#10;Description automatically generated with medium confidence">
            <a:extLst>
              <a:ext uri="{FF2B5EF4-FFF2-40B4-BE49-F238E27FC236}">
                <a16:creationId xmlns:a16="http://schemas.microsoft.com/office/drawing/2014/main" id="{435FE5CE-15BE-8B4A-54CC-D52C7DCC0F08}"/>
              </a:ext>
            </a:extLst>
          </p:cNvPr>
          <p:cNvPicPr>
            <a:picLocks noChangeAspect="1"/>
          </p:cNvPicPr>
          <p:nvPr/>
        </p:nvPicPr>
        <p:blipFill>
          <a:blip r:embed="rId2"/>
          <a:stretch>
            <a:fillRect/>
          </a:stretch>
        </p:blipFill>
        <p:spPr>
          <a:xfrm>
            <a:off x="1569327" y="2112150"/>
            <a:ext cx="9053345" cy="2633700"/>
          </a:xfrm>
          <a:prstGeom prst="rect">
            <a:avLst/>
          </a:prstGeom>
        </p:spPr>
      </p:pic>
      <p:sp>
        <p:nvSpPr>
          <p:cNvPr id="2" name="Date Placeholder 1">
            <a:extLst>
              <a:ext uri="{FF2B5EF4-FFF2-40B4-BE49-F238E27FC236}">
                <a16:creationId xmlns:a16="http://schemas.microsoft.com/office/drawing/2014/main" id="{9BC7A3F4-3753-8E74-B80F-E4A0CDA88DCA}"/>
              </a:ext>
            </a:extLst>
          </p:cNvPr>
          <p:cNvSpPr>
            <a:spLocks noGrp="1"/>
          </p:cNvSpPr>
          <p:nvPr>
            <p:ph type="dt" sz="half" idx="10"/>
          </p:nvPr>
        </p:nvSpPr>
        <p:spPr/>
        <p:txBody>
          <a:bodyPr/>
          <a:lstStyle/>
          <a:p>
            <a:r>
              <a:rPr lang="en-US"/>
              <a:t>11/20/2025</a:t>
            </a:r>
          </a:p>
        </p:txBody>
      </p:sp>
      <p:sp>
        <p:nvSpPr>
          <p:cNvPr id="3" name="Footer Placeholder 2">
            <a:extLst>
              <a:ext uri="{FF2B5EF4-FFF2-40B4-BE49-F238E27FC236}">
                <a16:creationId xmlns:a16="http://schemas.microsoft.com/office/drawing/2014/main" id="{CFBD81DA-5D9A-F679-21B5-3F001B09C4FF}"/>
              </a:ext>
            </a:extLst>
          </p:cNvPr>
          <p:cNvSpPr>
            <a:spLocks noGrp="1"/>
          </p:cNvSpPr>
          <p:nvPr>
            <p:ph type="ftr" sz="quarter" idx="11"/>
          </p:nvPr>
        </p:nvSpPr>
        <p:spPr/>
        <p:txBody>
          <a:bodyPr/>
          <a:lstStyle/>
          <a:p>
            <a:r>
              <a:rPr lang="en-US"/>
              <a:t>ePIC General Meeting</a:t>
            </a:r>
          </a:p>
        </p:txBody>
      </p:sp>
      <p:sp>
        <p:nvSpPr>
          <p:cNvPr id="4" name="Slide Number Placeholder 3">
            <a:extLst>
              <a:ext uri="{FF2B5EF4-FFF2-40B4-BE49-F238E27FC236}">
                <a16:creationId xmlns:a16="http://schemas.microsoft.com/office/drawing/2014/main" id="{6C0BE84E-7880-E27B-720E-10DA6AD73029}"/>
              </a:ext>
            </a:extLst>
          </p:cNvPr>
          <p:cNvSpPr>
            <a:spLocks noGrp="1"/>
          </p:cNvSpPr>
          <p:nvPr>
            <p:ph type="sldNum" sz="quarter" idx="12"/>
          </p:nvPr>
        </p:nvSpPr>
        <p:spPr/>
        <p:txBody>
          <a:bodyPr/>
          <a:lstStyle/>
          <a:p>
            <a:fld id="{588949A8-7CCD-4D90-AA9A-1451BFC6FB3A}" type="slidenum">
              <a:rPr lang="en-US" smtClean="0"/>
              <a:t>27</a:t>
            </a:fld>
            <a:endParaRPr lang="en-US"/>
          </a:p>
        </p:txBody>
      </p:sp>
    </p:spTree>
    <p:extLst>
      <p:ext uri="{BB962C8B-B14F-4D97-AF65-F5344CB8AC3E}">
        <p14:creationId xmlns:p14="http://schemas.microsoft.com/office/powerpoint/2010/main" val="30423066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B380FF-8559-07BE-9E4B-F52B57D2E939}"/>
              </a:ext>
            </a:extLst>
          </p:cNvPr>
          <p:cNvSpPr>
            <a:spLocks noGrp="1"/>
          </p:cNvSpPr>
          <p:nvPr>
            <p:ph type="title"/>
          </p:nvPr>
        </p:nvSpPr>
        <p:spPr/>
        <p:txBody>
          <a:bodyPr/>
          <a:lstStyle/>
          <a:p>
            <a:r>
              <a:rPr lang="en-US" b="1" dirty="0" err="1">
                <a:solidFill>
                  <a:schemeClr val="accent1"/>
                </a:solidFill>
              </a:rPr>
              <a:t>ePIC</a:t>
            </a:r>
            <a:r>
              <a:rPr lang="en-US" b="1" dirty="0">
                <a:solidFill>
                  <a:schemeClr val="accent1"/>
                </a:solidFill>
              </a:rPr>
              <a:t> Resources</a:t>
            </a:r>
          </a:p>
        </p:txBody>
      </p:sp>
      <p:sp>
        <p:nvSpPr>
          <p:cNvPr id="4" name="Date Placeholder 3">
            <a:extLst>
              <a:ext uri="{FF2B5EF4-FFF2-40B4-BE49-F238E27FC236}">
                <a16:creationId xmlns:a16="http://schemas.microsoft.com/office/drawing/2014/main" id="{BDC6AA10-4DDA-80D2-7247-44004DAC3D34}"/>
              </a:ext>
            </a:extLst>
          </p:cNvPr>
          <p:cNvSpPr>
            <a:spLocks noGrp="1"/>
          </p:cNvSpPr>
          <p:nvPr>
            <p:ph type="dt" sz="half" idx="10"/>
          </p:nvPr>
        </p:nvSpPr>
        <p:spPr/>
        <p:txBody>
          <a:bodyPr/>
          <a:lstStyle/>
          <a:p>
            <a:r>
              <a:rPr lang="en-US"/>
              <a:t>11/20/2025</a:t>
            </a:r>
          </a:p>
        </p:txBody>
      </p:sp>
      <p:sp>
        <p:nvSpPr>
          <p:cNvPr id="10" name="Content Placeholder 2">
            <a:extLst>
              <a:ext uri="{FF2B5EF4-FFF2-40B4-BE49-F238E27FC236}">
                <a16:creationId xmlns:a16="http://schemas.microsoft.com/office/drawing/2014/main" id="{28EB6EB9-D306-E817-1A32-A2FC3A44F780}"/>
              </a:ext>
            </a:extLst>
          </p:cNvPr>
          <p:cNvSpPr>
            <a:spLocks noGrp="1"/>
          </p:cNvSpPr>
          <p:nvPr>
            <p:ph idx="1"/>
          </p:nvPr>
        </p:nvSpPr>
        <p:spPr>
          <a:xfrm>
            <a:off x="762785" y="1542820"/>
            <a:ext cx="10515600" cy="4736189"/>
          </a:xfrm>
        </p:spPr>
        <p:txBody>
          <a:bodyPr>
            <a:normAutofit lnSpcReduction="10000"/>
          </a:bodyPr>
          <a:lstStyle/>
          <a:p>
            <a:r>
              <a:rPr lang="en-US" dirty="0"/>
              <a:t>Public Website - </a:t>
            </a:r>
            <a:r>
              <a:rPr lang="en-US" dirty="0">
                <a:hlinkClick r:id="rId2"/>
              </a:rPr>
              <a:t>https://www.bnl.gov/eic/epic.php</a:t>
            </a:r>
            <a:endParaRPr lang="en-US" dirty="0"/>
          </a:p>
          <a:p>
            <a:r>
              <a:rPr lang="en-US" dirty="0"/>
              <a:t>Mailing Lists – </a:t>
            </a:r>
            <a:r>
              <a:rPr lang="en-US" dirty="0">
                <a:hlinkClick r:id="rId3"/>
              </a:rPr>
              <a:t>https://lists.bnl.gov/mailman/listinfo</a:t>
            </a:r>
            <a:endParaRPr lang="en-US" dirty="0"/>
          </a:p>
          <a:p>
            <a:r>
              <a:rPr lang="en-US" dirty="0"/>
              <a:t>Indico Agenda - </a:t>
            </a:r>
            <a:r>
              <a:rPr lang="en-US" dirty="0">
                <a:hlinkClick r:id="rId4"/>
              </a:rPr>
              <a:t>https://indico.bnl.gov/category/402/</a:t>
            </a:r>
            <a:endParaRPr lang="en-US" dirty="0"/>
          </a:p>
          <a:p>
            <a:pPr lvl="1"/>
            <a:r>
              <a:rPr lang="en-US" dirty="0" err="1"/>
              <a:t>ePIC</a:t>
            </a:r>
            <a:r>
              <a:rPr lang="en-US" dirty="0"/>
              <a:t> Software and Computing: </a:t>
            </a:r>
            <a:r>
              <a:rPr lang="en-US" dirty="0">
                <a:hlinkClick r:id="rId5"/>
              </a:rPr>
              <a:t>https://indico.bnl.gov/category/435/</a:t>
            </a:r>
            <a:endParaRPr lang="en-US" dirty="0"/>
          </a:p>
          <a:p>
            <a:r>
              <a:rPr lang="en-US" dirty="0"/>
              <a:t>Wiki - </a:t>
            </a:r>
            <a:r>
              <a:rPr lang="en-US" dirty="0">
                <a:hlinkClick r:id="rId6"/>
              </a:rPr>
              <a:t>https://wiki.bnl.gov/EPIC</a:t>
            </a:r>
            <a:endParaRPr lang="en-US" dirty="0"/>
          </a:p>
          <a:p>
            <a:r>
              <a:rPr lang="en-US" dirty="0"/>
              <a:t>ePIC Software Training: </a:t>
            </a:r>
          </a:p>
          <a:p>
            <a:pPr lvl="1"/>
            <a:r>
              <a:rPr lang="en-US" dirty="0"/>
              <a:t>Landing Page: </a:t>
            </a:r>
            <a:r>
              <a:rPr lang="en-US" dirty="0">
                <a:hlinkClick r:id="rId7"/>
              </a:rPr>
              <a:t>https://eic.github.io/documentation/landingpage.html</a:t>
            </a:r>
            <a:endParaRPr lang="en-US" sz="2800" dirty="0"/>
          </a:p>
          <a:p>
            <a:pPr lvl="1"/>
            <a:r>
              <a:rPr lang="en-US" dirty="0">
                <a:latin typeface="Calibri" panose="020F0502020204030204" pitchFamily="34" charset="0"/>
                <a:ea typeface="Calibri" panose="020F0502020204030204" pitchFamily="34" charset="0"/>
              </a:rPr>
              <a:t>Tutorials: </a:t>
            </a:r>
            <a:r>
              <a:rPr lang="en-US" u="sng" dirty="0">
                <a:solidFill>
                  <a:srgbClr val="0000FF"/>
                </a:solidFill>
                <a:effectLst/>
                <a:latin typeface="Calibri" panose="020F0502020204030204" pitchFamily="34" charset="0"/>
                <a:ea typeface="Times New Roman" panose="02020603050405020304" pitchFamily="18" charset="0"/>
                <a:hlinkClick r:id="rId8"/>
              </a:rPr>
              <a:t>https://eic.github.io/documentation/tutorials.html</a:t>
            </a:r>
            <a:r>
              <a:rPr lang="en-US" dirty="0">
                <a:effectLst/>
                <a:latin typeface="Calibri" panose="020F0502020204030204" pitchFamily="34" charset="0"/>
                <a:ea typeface="Times New Roman" panose="02020603050405020304" pitchFamily="18" charset="0"/>
                <a:hlinkClick r:id="rId8"/>
              </a:rPr>
              <a:t> </a:t>
            </a:r>
            <a:endParaRPr lang="en-US" dirty="0">
              <a:effectLst/>
              <a:latin typeface="Calibri" panose="020F0502020204030204" pitchFamily="34" charset="0"/>
              <a:ea typeface="Times New Roman" panose="02020603050405020304" pitchFamily="18" charset="0"/>
            </a:endParaRPr>
          </a:p>
          <a:p>
            <a:pPr marL="457200" lvl="1" indent="0">
              <a:buNone/>
            </a:pPr>
            <a:endParaRPr lang="en-US" dirty="0">
              <a:latin typeface="Calibri" panose="020F0502020204030204" pitchFamily="34" charset="0"/>
              <a:ea typeface="Calibri" panose="020F0502020204030204" pitchFamily="34" charset="0"/>
            </a:endParaRPr>
          </a:p>
          <a:p>
            <a:pPr marL="0">
              <a:spcBef>
                <a:spcPts val="0"/>
              </a:spcBef>
            </a:pPr>
            <a:r>
              <a:rPr lang="en-US" dirty="0" err="1">
                <a:effectLst/>
                <a:latin typeface="Calibri" panose="020F0502020204030204" pitchFamily="34" charset="0"/>
                <a:ea typeface="Calibri" panose="020F0502020204030204" pitchFamily="34" charset="0"/>
              </a:rPr>
              <a:t>Mattermost</a:t>
            </a:r>
            <a:r>
              <a:rPr lang="en-US"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hlinkClick r:id="rId9"/>
              </a:rPr>
              <a:t>https://</a:t>
            </a:r>
            <a:r>
              <a:rPr lang="en-US" dirty="0">
                <a:hlinkClick r:id="rId9"/>
              </a:rPr>
              <a:t>chat.epic-eic.org</a:t>
            </a:r>
            <a:endParaRPr lang="en-US" dirty="0"/>
          </a:p>
          <a:p>
            <a:pPr marL="0">
              <a:spcBef>
                <a:spcPts val="0"/>
              </a:spcBef>
            </a:pPr>
            <a:r>
              <a:rPr lang="en-US" dirty="0" err="1">
                <a:effectLst/>
                <a:latin typeface="Calibri" panose="020F0502020204030204" pitchFamily="34" charset="0"/>
                <a:ea typeface="Calibri" panose="020F0502020204030204" pitchFamily="34" charset="0"/>
              </a:rPr>
              <a:t>ePIC</a:t>
            </a:r>
            <a:r>
              <a:rPr lang="en-US" dirty="0">
                <a:effectLst/>
                <a:latin typeface="Calibri" panose="020F0502020204030204" pitchFamily="34" charset="0"/>
                <a:ea typeface="Calibri" panose="020F0502020204030204" pitchFamily="34" charset="0"/>
              </a:rPr>
              <a:t> </a:t>
            </a:r>
            <a:r>
              <a:rPr lang="en-US" dirty="0" err="1">
                <a:effectLst/>
                <a:latin typeface="Calibri" panose="020F0502020204030204" pitchFamily="34" charset="0"/>
                <a:ea typeface="Calibri" panose="020F0502020204030204" pitchFamily="34" charset="0"/>
              </a:rPr>
              <a:t>Zenodo</a:t>
            </a:r>
            <a:r>
              <a:rPr lang="en-US" dirty="0">
                <a:effectLst/>
                <a:latin typeface="Calibri" panose="020F0502020204030204" pitchFamily="34" charset="0"/>
                <a:ea typeface="Calibri" panose="020F0502020204030204" pitchFamily="34" charset="0"/>
              </a:rPr>
              <a:t> Community: </a:t>
            </a:r>
            <a:r>
              <a:rPr lang="en-US" dirty="0">
                <a:effectLst/>
                <a:latin typeface="Calibri" panose="020F0502020204030204" pitchFamily="34" charset="0"/>
                <a:ea typeface="Calibri" panose="020F0502020204030204" pitchFamily="34" charset="0"/>
                <a:hlinkClick r:id="rId10"/>
              </a:rPr>
              <a:t>https://zenodo.org/communities/epic</a:t>
            </a:r>
            <a:endParaRPr lang="en-US" dirty="0"/>
          </a:p>
        </p:txBody>
      </p:sp>
      <p:pic>
        <p:nvPicPr>
          <p:cNvPr id="3" name="Picture 2" descr="Logo&#10;&#10;Description automatically generated">
            <a:extLst>
              <a:ext uri="{FF2B5EF4-FFF2-40B4-BE49-F238E27FC236}">
                <a16:creationId xmlns:a16="http://schemas.microsoft.com/office/drawing/2014/main" id="{877754AE-841A-0ABD-B108-FCBDDA48D894}"/>
              </a:ext>
            </a:extLst>
          </p:cNvPr>
          <p:cNvPicPr>
            <a:picLocks noChangeAspect="1"/>
          </p:cNvPicPr>
          <p:nvPr/>
        </p:nvPicPr>
        <p:blipFill>
          <a:blip r:embed="rId11"/>
          <a:stretch>
            <a:fillRect/>
          </a:stretch>
        </p:blipFill>
        <p:spPr>
          <a:xfrm>
            <a:off x="9370437" y="314334"/>
            <a:ext cx="1804597" cy="1299014"/>
          </a:xfrm>
          <a:prstGeom prst="rect">
            <a:avLst/>
          </a:prstGeom>
        </p:spPr>
      </p:pic>
      <p:sp>
        <p:nvSpPr>
          <p:cNvPr id="5" name="Footer Placeholder 4">
            <a:extLst>
              <a:ext uri="{FF2B5EF4-FFF2-40B4-BE49-F238E27FC236}">
                <a16:creationId xmlns:a16="http://schemas.microsoft.com/office/drawing/2014/main" id="{D4EFE3D9-B3F2-39F4-1B72-AF0B64A5B368}"/>
              </a:ext>
            </a:extLst>
          </p:cNvPr>
          <p:cNvSpPr>
            <a:spLocks noGrp="1"/>
          </p:cNvSpPr>
          <p:nvPr>
            <p:ph type="ftr" sz="quarter" idx="11"/>
          </p:nvPr>
        </p:nvSpPr>
        <p:spPr/>
        <p:txBody>
          <a:bodyPr/>
          <a:lstStyle/>
          <a:p>
            <a:r>
              <a:rPr lang="en-US"/>
              <a:t>ePIC General Meeting</a:t>
            </a:r>
          </a:p>
        </p:txBody>
      </p:sp>
      <p:sp>
        <p:nvSpPr>
          <p:cNvPr id="6" name="Slide Number Placeholder 5">
            <a:extLst>
              <a:ext uri="{FF2B5EF4-FFF2-40B4-BE49-F238E27FC236}">
                <a16:creationId xmlns:a16="http://schemas.microsoft.com/office/drawing/2014/main" id="{8721E5CE-7769-1D19-8A5E-C459C423AC29}"/>
              </a:ext>
            </a:extLst>
          </p:cNvPr>
          <p:cNvSpPr>
            <a:spLocks noGrp="1"/>
          </p:cNvSpPr>
          <p:nvPr>
            <p:ph type="sldNum" sz="quarter" idx="12"/>
          </p:nvPr>
        </p:nvSpPr>
        <p:spPr/>
        <p:txBody>
          <a:bodyPr/>
          <a:lstStyle/>
          <a:p>
            <a:fld id="{588949A8-7CCD-4D90-AA9A-1451BFC6FB3A}" type="slidenum">
              <a:rPr lang="en-US" smtClean="0"/>
              <a:t>28</a:t>
            </a:fld>
            <a:endParaRPr lang="en-US"/>
          </a:p>
        </p:txBody>
      </p:sp>
    </p:spTree>
    <p:extLst>
      <p:ext uri="{BB962C8B-B14F-4D97-AF65-F5344CB8AC3E}">
        <p14:creationId xmlns:p14="http://schemas.microsoft.com/office/powerpoint/2010/main" val="412127535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black circle with an arrow and waves&#10;&#10;Description automatically generated">
            <a:extLst>
              <a:ext uri="{FF2B5EF4-FFF2-40B4-BE49-F238E27FC236}">
                <a16:creationId xmlns:a16="http://schemas.microsoft.com/office/drawing/2014/main" id="{45E19F64-D7CC-3A46-AE5A-90461E1CC6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34495" y="2707363"/>
            <a:ext cx="3480044" cy="3042663"/>
          </a:xfrm>
          <a:prstGeom prst="rect">
            <a:avLst/>
          </a:prstGeom>
        </p:spPr>
      </p:pic>
      <p:sp>
        <p:nvSpPr>
          <p:cNvPr id="2" name="Title 1">
            <a:extLst>
              <a:ext uri="{FF2B5EF4-FFF2-40B4-BE49-F238E27FC236}">
                <a16:creationId xmlns:a16="http://schemas.microsoft.com/office/drawing/2014/main" id="{5BBFA4F9-5649-0168-6C84-176E3B20FFFD}"/>
              </a:ext>
            </a:extLst>
          </p:cNvPr>
          <p:cNvSpPr>
            <a:spLocks noGrp="1"/>
          </p:cNvSpPr>
          <p:nvPr>
            <p:ph type="title"/>
          </p:nvPr>
        </p:nvSpPr>
        <p:spPr>
          <a:xfrm>
            <a:off x="838200" y="365125"/>
            <a:ext cx="10515600" cy="997331"/>
          </a:xfrm>
        </p:spPr>
        <p:txBody>
          <a:bodyPr/>
          <a:lstStyle/>
          <a:p>
            <a:r>
              <a:rPr lang="en-US" b="1" dirty="0">
                <a:solidFill>
                  <a:schemeClr val="accent1"/>
                </a:solidFill>
              </a:rPr>
              <a:t>EICUG Membership</a:t>
            </a:r>
          </a:p>
        </p:txBody>
      </p:sp>
      <p:sp>
        <p:nvSpPr>
          <p:cNvPr id="3" name="Content Placeholder 2">
            <a:extLst>
              <a:ext uri="{FF2B5EF4-FFF2-40B4-BE49-F238E27FC236}">
                <a16:creationId xmlns:a16="http://schemas.microsoft.com/office/drawing/2014/main" id="{075F0A71-F146-499F-F3E2-55D9C6D02AEC}"/>
              </a:ext>
            </a:extLst>
          </p:cNvPr>
          <p:cNvSpPr>
            <a:spLocks noGrp="1"/>
          </p:cNvSpPr>
          <p:nvPr>
            <p:ph idx="1"/>
          </p:nvPr>
        </p:nvSpPr>
        <p:spPr>
          <a:xfrm>
            <a:off x="838200" y="1444752"/>
            <a:ext cx="5080462" cy="4732211"/>
          </a:xfrm>
        </p:spPr>
        <p:txBody>
          <a:bodyPr>
            <a:normAutofit fontScale="92500" lnSpcReduction="10000"/>
          </a:bodyPr>
          <a:lstStyle/>
          <a:p>
            <a:r>
              <a:rPr lang="en-US" dirty="0"/>
              <a:t>The EICUG is a vital organization to promote the interests of the EIC community! </a:t>
            </a:r>
          </a:p>
          <a:p>
            <a:pPr lvl="1"/>
            <a:r>
              <a:rPr lang="en-US" dirty="0"/>
              <a:t>Without the EICUG we would never have gotten far enough to form ePIC!</a:t>
            </a:r>
          </a:p>
          <a:p>
            <a:endParaRPr lang="en-US" dirty="0"/>
          </a:p>
          <a:p>
            <a:r>
              <a:rPr lang="en-US" dirty="0"/>
              <a:t>Please register your institution!</a:t>
            </a:r>
          </a:p>
          <a:p>
            <a:r>
              <a:rPr lang="en-US" dirty="0"/>
              <a:t>Check with your EICUG IB representative to get registered as a member</a:t>
            </a:r>
          </a:p>
          <a:p>
            <a:pPr marL="0" indent="0">
              <a:buNone/>
            </a:pPr>
            <a:endParaRPr lang="en-US" dirty="0"/>
          </a:p>
          <a:p>
            <a:r>
              <a:rPr lang="en-US" sz="2000" dirty="0">
                <a:hlinkClick r:id="rId3"/>
              </a:rPr>
              <a:t>https://www.eicug.org/content/join.html</a:t>
            </a:r>
            <a:endParaRPr lang="en-US" sz="2000" dirty="0"/>
          </a:p>
        </p:txBody>
      </p:sp>
      <p:sp>
        <p:nvSpPr>
          <p:cNvPr id="4" name="Date Placeholder 3">
            <a:extLst>
              <a:ext uri="{FF2B5EF4-FFF2-40B4-BE49-F238E27FC236}">
                <a16:creationId xmlns:a16="http://schemas.microsoft.com/office/drawing/2014/main" id="{3DFBAFB3-EA53-8EC0-5C8F-7BE1EEA28B5D}"/>
              </a:ext>
            </a:extLst>
          </p:cNvPr>
          <p:cNvSpPr>
            <a:spLocks noGrp="1"/>
          </p:cNvSpPr>
          <p:nvPr>
            <p:ph type="dt" sz="half" idx="10"/>
          </p:nvPr>
        </p:nvSpPr>
        <p:spPr/>
        <p:txBody>
          <a:bodyPr/>
          <a:lstStyle/>
          <a:p>
            <a:r>
              <a:rPr lang="en-US"/>
              <a:t>11/20/2025</a:t>
            </a:r>
          </a:p>
        </p:txBody>
      </p:sp>
      <p:pic>
        <p:nvPicPr>
          <p:cNvPr id="2050" name="Picture 2">
            <a:extLst>
              <a:ext uri="{FF2B5EF4-FFF2-40B4-BE49-F238E27FC236}">
                <a16:creationId xmlns:a16="http://schemas.microsoft.com/office/drawing/2014/main" id="{B566A896-3E41-F7FC-CBB1-3F0CDF77CD3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23918" y="1807178"/>
            <a:ext cx="4899513" cy="900185"/>
          </a:xfrm>
          <a:prstGeom prst="rect">
            <a:avLst/>
          </a:prstGeom>
          <a:noFill/>
          <a:extLst>
            <a:ext uri="{909E8E84-426E-40DD-AFC4-6F175D3DCCD1}">
              <a14:hiddenFill xmlns:a14="http://schemas.microsoft.com/office/drawing/2010/main">
                <a:solidFill>
                  <a:srgbClr val="FFFFFF"/>
                </a:solidFill>
              </a14:hiddenFill>
            </a:ext>
          </a:extLst>
        </p:spPr>
      </p:pic>
      <p:sp>
        <p:nvSpPr>
          <p:cNvPr id="5" name="Footer Placeholder 4">
            <a:extLst>
              <a:ext uri="{FF2B5EF4-FFF2-40B4-BE49-F238E27FC236}">
                <a16:creationId xmlns:a16="http://schemas.microsoft.com/office/drawing/2014/main" id="{3978FDB4-5DAA-99C8-8AF5-3846F87272D6}"/>
              </a:ext>
            </a:extLst>
          </p:cNvPr>
          <p:cNvSpPr>
            <a:spLocks noGrp="1"/>
          </p:cNvSpPr>
          <p:nvPr>
            <p:ph type="ftr" sz="quarter" idx="11"/>
          </p:nvPr>
        </p:nvSpPr>
        <p:spPr/>
        <p:txBody>
          <a:bodyPr/>
          <a:lstStyle/>
          <a:p>
            <a:r>
              <a:rPr lang="en-US"/>
              <a:t>ePIC General Meeting</a:t>
            </a:r>
          </a:p>
        </p:txBody>
      </p:sp>
      <p:sp>
        <p:nvSpPr>
          <p:cNvPr id="6" name="Slide Number Placeholder 5">
            <a:extLst>
              <a:ext uri="{FF2B5EF4-FFF2-40B4-BE49-F238E27FC236}">
                <a16:creationId xmlns:a16="http://schemas.microsoft.com/office/drawing/2014/main" id="{1E200877-07F0-72A7-F1A2-7E638CCB84FD}"/>
              </a:ext>
            </a:extLst>
          </p:cNvPr>
          <p:cNvSpPr>
            <a:spLocks noGrp="1"/>
          </p:cNvSpPr>
          <p:nvPr>
            <p:ph type="sldNum" sz="quarter" idx="12"/>
          </p:nvPr>
        </p:nvSpPr>
        <p:spPr/>
        <p:txBody>
          <a:bodyPr/>
          <a:lstStyle/>
          <a:p>
            <a:fld id="{588949A8-7CCD-4D90-AA9A-1451BFC6FB3A}" type="slidenum">
              <a:rPr lang="en-US" smtClean="0"/>
              <a:t>29</a:t>
            </a:fld>
            <a:endParaRPr lang="en-US"/>
          </a:p>
        </p:txBody>
      </p:sp>
    </p:spTree>
    <p:extLst>
      <p:ext uri="{BB962C8B-B14F-4D97-AF65-F5344CB8AC3E}">
        <p14:creationId xmlns:p14="http://schemas.microsoft.com/office/powerpoint/2010/main" val="30282414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57C03B-9DCF-C1B1-B812-B026198A4AF8}"/>
              </a:ext>
            </a:extLst>
          </p:cNvPr>
          <p:cNvSpPr>
            <a:spLocks noGrp="1"/>
          </p:cNvSpPr>
          <p:nvPr>
            <p:ph type="title"/>
          </p:nvPr>
        </p:nvSpPr>
        <p:spPr/>
        <p:txBody>
          <a:bodyPr/>
          <a:lstStyle/>
          <a:p>
            <a:r>
              <a:rPr lang="en-US" b="1" dirty="0">
                <a:solidFill>
                  <a:schemeClr val="accent1"/>
                </a:solidFill>
              </a:rPr>
              <a:t>Agenda</a:t>
            </a:r>
          </a:p>
        </p:txBody>
      </p:sp>
      <p:sp>
        <p:nvSpPr>
          <p:cNvPr id="4" name="Date Placeholder 3">
            <a:extLst>
              <a:ext uri="{FF2B5EF4-FFF2-40B4-BE49-F238E27FC236}">
                <a16:creationId xmlns:a16="http://schemas.microsoft.com/office/drawing/2014/main" id="{8594E48F-7579-3026-7256-4BBCC1BBC39F}"/>
              </a:ext>
            </a:extLst>
          </p:cNvPr>
          <p:cNvSpPr>
            <a:spLocks noGrp="1"/>
          </p:cNvSpPr>
          <p:nvPr>
            <p:ph type="dt" sz="half" idx="10"/>
          </p:nvPr>
        </p:nvSpPr>
        <p:spPr/>
        <p:txBody>
          <a:bodyPr/>
          <a:lstStyle/>
          <a:p>
            <a:r>
              <a:rPr lang="en-US"/>
              <a:t>11/20/2025</a:t>
            </a:r>
          </a:p>
        </p:txBody>
      </p:sp>
      <p:sp>
        <p:nvSpPr>
          <p:cNvPr id="5" name="Footer Placeholder 4">
            <a:extLst>
              <a:ext uri="{FF2B5EF4-FFF2-40B4-BE49-F238E27FC236}">
                <a16:creationId xmlns:a16="http://schemas.microsoft.com/office/drawing/2014/main" id="{5768AE5B-44D2-C741-0EFF-6ABBCCA4DB33}"/>
              </a:ext>
            </a:extLst>
          </p:cNvPr>
          <p:cNvSpPr>
            <a:spLocks noGrp="1"/>
          </p:cNvSpPr>
          <p:nvPr>
            <p:ph type="ftr" sz="quarter" idx="11"/>
          </p:nvPr>
        </p:nvSpPr>
        <p:spPr/>
        <p:txBody>
          <a:bodyPr/>
          <a:lstStyle/>
          <a:p>
            <a:r>
              <a:rPr lang="en-US"/>
              <a:t>ePIC General Meeting</a:t>
            </a:r>
          </a:p>
        </p:txBody>
      </p:sp>
      <p:sp>
        <p:nvSpPr>
          <p:cNvPr id="6" name="Slide Number Placeholder 5">
            <a:extLst>
              <a:ext uri="{FF2B5EF4-FFF2-40B4-BE49-F238E27FC236}">
                <a16:creationId xmlns:a16="http://schemas.microsoft.com/office/drawing/2014/main" id="{4A21D476-E817-BAD2-E129-D0FCF47DE0BF}"/>
              </a:ext>
            </a:extLst>
          </p:cNvPr>
          <p:cNvSpPr>
            <a:spLocks noGrp="1"/>
          </p:cNvSpPr>
          <p:nvPr>
            <p:ph type="sldNum" sz="quarter" idx="12"/>
          </p:nvPr>
        </p:nvSpPr>
        <p:spPr/>
        <p:txBody>
          <a:bodyPr/>
          <a:lstStyle/>
          <a:p>
            <a:fld id="{588949A8-7CCD-4D90-AA9A-1451BFC6FB3A}" type="slidenum">
              <a:rPr lang="en-US" smtClean="0"/>
              <a:t>3</a:t>
            </a:fld>
            <a:endParaRPr lang="en-US"/>
          </a:p>
        </p:txBody>
      </p:sp>
      <p:sp>
        <p:nvSpPr>
          <p:cNvPr id="9" name="TextBox 8">
            <a:extLst>
              <a:ext uri="{FF2B5EF4-FFF2-40B4-BE49-F238E27FC236}">
                <a16:creationId xmlns:a16="http://schemas.microsoft.com/office/drawing/2014/main" id="{8B3BAD66-C77D-ACB6-FFA7-516E4EC7D5D1}"/>
              </a:ext>
            </a:extLst>
          </p:cNvPr>
          <p:cNvSpPr txBox="1"/>
          <p:nvPr/>
        </p:nvSpPr>
        <p:spPr>
          <a:xfrm>
            <a:off x="479508" y="2505670"/>
            <a:ext cx="2895600" cy="923330"/>
          </a:xfrm>
          <a:prstGeom prst="rect">
            <a:avLst/>
          </a:prstGeom>
          <a:noFill/>
        </p:spPr>
        <p:txBody>
          <a:bodyPr wrap="square" rtlCol="0">
            <a:spAutoFit/>
          </a:bodyPr>
          <a:lstStyle/>
          <a:p>
            <a:r>
              <a:rPr lang="en-US" dirty="0"/>
              <a:t>Some news from the collaboration and reports from </a:t>
            </a:r>
            <a:r>
              <a:rPr lang="en-US" dirty="0" err="1"/>
              <a:t>ePIC</a:t>
            </a:r>
            <a:r>
              <a:rPr lang="en-US" dirty="0"/>
              <a:t> collaborators</a:t>
            </a:r>
          </a:p>
        </p:txBody>
      </p:sp>
      <p:pic>
        <p:nvPicPr>
          <p:cNvPr id="7" name="Picture 6" descr="Graphical user interface, text, application&#10;&#10;AI-generated content may be incorrect.">
            <a:extLst>
              <a:ext uri="{FF2B5EF4-FFF2-40B4-BE49-F238E27FC236}">
                <a16:creationId xmlns:a16="http://schemas.microsoft.com/office/drawing/2014/main" id="{D6068C3F-D5A1-DC88-69C6-6D5E5BA11AC9}"/>
              </a:ext>
            </a:extLst>
          </p:cNvPr>
          <p:cNvPicPr>
            <a:picLocks noChangeAspect="1"/>
          </p:cNvPicPr>
          <p:nvPr/>
        </p:nvPicPr>
        <p:blipFill>
          <a:blip r:embed="rId2"/>
          <a:stretch>
            <a:fillRect/>
          </a:stretch>
        </p:blipFill>
        <p:spPr>
          <a:xfrm>
            <a:off x="3179434" y="1114226"/>
            <a:ext cx="8533058" cy="4629547"/>
          </a:xfrm>
          <a:prstGeom prst="rect">
            <a:avLst/>
          </a:prstGeom>
          <a:ln w="15875">
            <a:solidFill>
              <a:schemeClr val="tx1"/>
            </a:solidFill>
          </a:ln>
        </p:spPr>
      </p:pic>
    </p:spTree>
    <p:extLst>
      <p:ext uri="{BB962C8B-B14F-4D97-AF65-F5344CB8AC3E}">
        <p14:creationId xmlns:p14="http://schemas.microsoft.com/office/powerpoint/2010/main" val="29588037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6713AB-3FC1-AC48-9BAD-0F030B4E5F8D}"/>
              </a:ext>
            </a:extLst>
          </p:cNvPr>
          <p:cNvSpPr>
            <a:spLocks noGrp="1"/>
          </p:cNvSpPr>
          <p:nvPr>
            <p:ph type="title"/>
          </p:nvPr>
        </p:nvSpPr>
        <p:spPr>
          <a:xfrm>
            <a:off x="397525" y="189844"/>
            <a:ext cx="10515600" cy="1082675"/>
          </a:xfrm>
        </p:spPr>
        <p:txBody>
          <a:bodyPr/>
          <a:lstStyle/>
          <a:p>
            <a:r>
              <a:rPr lang="en-US" b="1" dirty="0">
                <a:solidFill>
                  <a:schemeClr val="accent1"/>
                </a:solidFill>
              </a:rPr>
              <a:t>CERN Recognized Experiment Status: RE47</a:t>
            </a:r>
          </a:p>
        </p:txBody>
      </p:sp>
      <p:sp>
        <p:nvSpPr>
          <p:cNvPr id="3" name="Date Placeholder 2">
            <a:extLst>
              <a:ext uri="{FF2B5EF4-FFF2-40B4-BE49-F238E27FC236}">
                <a16:creationId xmlns:a16="http://schemas.microsoft.com/office/drawing/2014/main" id="{BDAFD5E6-F695-80EB-79FB-C0043746C7C8}"/>
              </a:ext>
            </a:extLst>
          </p:cNvPr>
          <p:cNvSpPr>
            <a:spLocks noGrp="1"/>
          </p:cNvSpPr>
          <p:nvPr>
            <p:ph type="dt" sz="half" idx="10"/>
          </p:nvPr>
        </p:nvSpPr>
        <p:spPr/>
        <p:txBody>
          <a:bodyPr/>
          <a:lstStyle/>
          <a:p>
            <a:r>
              <a:rPr lang="en-US"/>
              <a:t>11/20/2025</a:t>
            </a:r>
            <a:endParaRPr lang="en-US" dirty="0"/>
          </a:p>
        </p:txBody>
      </p:sp>
      <p:sp>
        <p:nvSpPr>
          <p:cNvPr id="4" name="Footer Placeholder 3">
            <a:extLst>
              <a:ext uri="{FF2B5EF4-FFF2-40B4-BE49-F238E27FC236}">
                <a16:creationId xmlns:a16="http://schemas.microsoft.com/office/drawing/2014/main" id="{5A9085BF-507D-C246-20D1-6BF53EBD560F}"/>
              </a:ext>
            </a:extLst>
          </p:cNvPr>
          <p:cNvSpPr>
            <a:spLocks noGrp="1"/>
          </p:cNvSpPr>
          <p:nvPr>
            <p:ph type="ftr" sz="quarter" idx="11"/>
          </p:nvPr>
        </p:nvSpPr>
        <p:spPr/>
        <p:txBody>
          <a:bodyPr/>
          <a:lstStyle/>
          <a:p>
            <a:r>
              <a:rPr lang="en-US"/>
              <a:t>ePIC General Meeting</a:t>
            </a:r>
          </a:p>
        </p:txBody>
      </p:sp>
      <p:pic>
        <p:nvPicPr>
          <p:cNvPr id="6" name="Picture 5" descr="Graphical user interface, text, application, email&#10;&#10;AI-generated content may be incorrect.">
            <a:extLst>
              <a:ext uri="{FF2B5EF4-FFF2-40B4-BE49-F238E27FC236}">
                <a16:creationId xmlns:a16="http://schemas.microsoft.com/office/drawing/2014/main" id="{2E223C0D-3C01-2D5B-2207-B45B550A0CC9}"/>
              </a:ext>
            </a:extLst>
          </p:cNvPr>
          <p:cNvPicPr>
            <a:picLocks noChangeAspect="1"/>
          </p:cNvPicPr>
          <p:nvPr/>
        </p:nvPicPr>
        <p:blipFill>
          <a:blip r:embed="rId2"/>
          <a:stretch>
            <a:fillRect/>
          </a:stretch>
        </p:blipFill>
        <p:spPr>
          <a:xfrm>
            <a:off x="4038600" y="1397220"/>
            <a:ext cx="8077884" cy="4959130"/>
          </a:xfrm>
          <a:prstGeom prst="rect">
            <a:avLst/>
          </a:prstGeom>
          <a:ln>
            <a:solidFill>
              <a:schemeClr val="tx1"/>
            </a:solidFill>
          </a:ln>
          <a:effectLst>
            <a:outerShdw blurRad="50800" dist="38100" dir="2700000" algn="tl" rotWithShape="0">
              <a:prstClr val="black">
                <a:alpha val="40000"/>
              </a:prstClr>
            </a:outerShdw>
          </a:effectLst>
        </p:spPr>
      </p:pic>
      <p:sp>
        <p:nvSpPr>
          <p:cNvPr id="7" name="Arrow: Right 6">
            <a:extLst>
              <a:ext uri="{FF2B5EF4-FFF2-40B4-BE49-F238E27FC236}">
                <a16:creationId xmlns:a16="http://schemas.microsoft.com/office/drawing/2014/main" id="{015A7798-45A8-F236-06F9-E7FED6B04756}"/>
              </a:ext>
            </a:extLst>
          </p:cNvPr>
          <p:cNvSpPr/>
          <p:nvPr/>
        </p:nvSpPr>
        <p:spPr>
          <a:xfrm>
            <a:off x="3712684" y="5096085"/>
            <a:ext cx="325916" cy="264405"/>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0F3592C0-F801-03FD-5DD3-3019CDD3C85D}"/>
              </a:ext>
            </a:extLst>
          </p:cNvPr>
          <p:cNvSpPr txBox="1"/>
          <p:nvPr/>
        </p:nvSpPr>
        <p:spPr>
          <a:xfrm>
            <a:off x="173974" y="1175625"/>
            <a:ext cx="3701668" cy="5047536"/>
          </a:xfrm>
          <a:prstGeom prst="rect">
            <a:avLst/>
          </a:prstGeom>
          <a:solidFill>
            <a:schemeClr val="bg1"/>
          </a:solidFill>
        </p:spPr>
        <p:txBody>
          <a:bodyPr wrap="square" rtlCol="0">
            <a:spAutoFit/>
          </a:bodyPr>
          <a:lstStyle/>
          <a:p>
            <a:r>
              <a:rPr lang="en-US" dirty="0" err="1"/>
              <a:t>ePIC</a:t>
            </a:r>
            <a:r>
              <a:rPr lang="en-US" dirty="0"/>
              <a:t> now appears in the CERN Grey Book database as RE47:</a:t>
            </a:r>
            <a:br>
              <a:rPr lang="en-US" dirty="0"/>
            </a:br>
            <a:r>
              <a:rPr lang="en-US" sz="1600" dirty="0">
                <a:hlinkClick r:id="rId3"/>
              </a:rPr>
              <a:t>https://greybook.cern.ch/experiment/recognized </a:t>
            </a:r>
            <a:endParaRPr lang="en-US" sz="1600" dirty="0"/>
          </a:p>
          <a:p>
            <a:endParaRPr lang="en-US" dirty="0"/>
          </a:p>
          <a:p>
            <a:r>
              <a:rPr lang="en-US" dirty="0"/>
              <a:t>Two steps to get </a:t>
            </a:r>
            <a:r>
              <a:rPr lang="en-US" dirty="0" err="1"/>
              <a:t>ePIC</a:t>
            </a:r>
            <a:r>
              <a:rPr lang="en-US" dirty="0"/>
              <a:t> Collaborators registered at CERN: </a:t>
            </a:r>
            <a:br>
              <a:rPr lang="en-US" dirty="0"/>
            </a:br>
            <a:endParaRPr lang="en-US" dirty="0"/>
          </a:p>
          <a:p>
            <a:pPr marL="285750" indent="-285750">
              <a:buFont typeface="Arial" panose="020B0604020202020204" pitchFamily="34" charset="0"/>
              <a:buChar char="•"/>
            </a:pPr>
            <a:r>
              <a:rPr lang="en-US" dirty="0"/>
              <a:t>CC Representative needs to register as team leader with </a:t>
            </a:r>
            <a:br>
              <a:rPr lang="en-US" dirty="0"/>
            </a:br>
            <a:r>
              <a:rPr lang="en-US" dirty="0"/>
              <a:t>CERN Users Office:</a:t>
            </a:r>
          </a:p>
          <a:p>
            <a:pPr marL="742950" lvl="1" indent="-285750">
              <a:buFont typeface="Arial" panose="020B0604020202020204" pitchFamily="34" charset="0"/>
              <a:buChar char="•"/>
            </a:pPr>
            <a:r>
              <a:rPr lang="en-US" sz="1400" u="sng" dirty="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4"/>
              </a:rPr>
              <a:t>https://usersoffice.web.cern.ch/</a:t>
            </a:r>
            <a:endParaRPr lang="en-US" sz="1400" u="sng" dirty="0">
              <a:solidFill>
                <a:srgbClr val="467886"/>
              </a:solidFill>
              <a:effectLst/>
              <a:latin typeface="Aptos" panose="020B0004020202020204" pitchFamily="34" charset="0"/>
              <a:ea typeface="Aptos" panose="020B0004020202020204" pitchFamily="34" charset="0"/>
              <a:cs typeface="Times New Roman" panose="02020603050405020304" pitchFamily="18" charset="0"/>
            </a:endParaRPr>
          </a:p>
          <a:p>
            <a:pPr marL="742950" lvl="1" indent="-285750">
              <a:buFont typeface="Arial" panose="020B0604020202020204" pitchFamily="34" charset="0"/>
              <a:buChar char="•"/>
            </a:pPr>
            <a:r>
              <a:rPr lang="en-US" sz="1400" u="sng" dirty="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5"/>
              </a:rPr>
              <a:t>https://usersoffice.web.cern.ch/team-leaders-corner</a:t>
            </a:r>
            <a:endParaRPr lang="en-US" sz="1400" u="sng" dirty="0">
              <a:solidFill>
                <a:srgbClr val="467886"/>
              </a:solidFill>
              <a:effectLst/>
              <a:latin typeface="Aptos" panose="020B0004020202020204" pitchFamily="34" charset="0"/>
              <a:ea typeface="Aptos" panose="020B0004020202020204" pitchFamily="34" charset="0"/>
              <a:cs typeface="Times New Roman" panose="02020603050405020304" pitchFamily="18" charset="0"/>
            </a:endParaRPr>
          </a:p>
          <a:p>
            <a:pPr marL="742950" lvl="1" indent="-285750">
              <a:buFont typeface="Arial" panose="020B0604020202020204" pitchFamily="34" charset="0"/>
              <a:buChar char="•"/>
            </a:pPr>
            <a:r>
              <a:rPr lang="en-US" sz="1400" dirty="0">
                <a:effectLst/>
                <a:latin typeface="Aptos" panose="020B0004020202020204" pitchFamily="34" charset="0"/>
                <a:ea typeface="Aptos" panose="020B0004020202020204" pitchFamily="34" charset="0"/>
                <a:cs typeface="Times New Roman" panose="02020603050405020304" pitchFamily="18" charset="0"/>
                <a:hlinkClick r:id="rId6"/>
              </a:rPr>
              <a:t>Users.Office@cern.ch</a:t>
            </a:r>
            <a:endParaRPr lang="en-US" dirty="0"/>
          </a:p>
          <a:p>
            <a:pPr marL="285750" indent="-285750">
              <a:buFont typeface="Arial" panose="020B0604020202020204" pitchFamily="34" charset="0"/>
              <a:buChar char="•"/>
            </a:pPr>
            <a:r>
              <a:rPr lang="en-US" dirty="0"/>
              <a:t>CC member can then certify registrations of team members</a:t>
            </a:r>
          </a:p>
          <a:p>
            <a:endParaRPr lang="en-US" dirty="0"/>
          </a:p>
          <a:p>
            <a:r>
              <a:rPr lang="en-US" dirty="0"/>
              <a:t>Contact us if you run into problems!</a:t>
            </a:r>
          </a:p>
        </p:txBody>
      </p:sp>
      <p:sp>
        <p:nvSpPr>
          <p:cNvPr id="5" name="Rectangle 4">
            <a:extLst>
              <a:ext uri="{FF2B5EF4-FFF2-40B4-BE49-F238E27FC236}">
                <a16:creationId xmlns:a16="http://schemas.microsoft.com/office/drawing/2014/main" id="{0923976D-15CA-C0C2-AE17-A792A2A7F4F1}"/>
              </a:ext>
            </a:extLst>
          </p:cNvPr>
          <p:cNvSpPr/>
          <p:nvPr/>
        </p:nvSpPr>
        <p:spPr>
          <a:xfrm>
            <a:off x="4038600" y="5096085"/>
            <a:ext cx="8077884" cy="264405"/>
          </a:xfrm>
          <a:prstGeom prst="rect">
            <a:avLst/>
          </a:prstGeom>
          <a:noFill/>
          <a:ln w="158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Logo&#10;&#10;Description automatically generated">
            <a:extLst>
              <a:ext uri="{FF2B5EF4-FFF2-40B4-BE49-F238E27FC236}">
                <a16:creationId xmlns:a16="http://schemas.microsoft.com/office/drawing/2014/main" id="{A3244513-4E8E-496C-C146-62570D8B8025}"/>
              </a:ext>
            </a:extLst>
          </p:cNvPr>
          <p:cNvPicPr>
            <a:picLocks noChangeAspect="1"/>
          </p:cNvPicPr>
          <p:nvPr/>
        </p:nvPicPr>
        <p:blipFill>
          <a:blip r:embed="rId7"/>
          <a:stretch>
            <a:fillRect/>
          </a:stretch>
        </p:blipFill>
        <p:spPr>
          <a:xfrm>
            <a:off x="10141781" y="65143"/>
            <a:ext cx="1542688" cy="1110482"/>
          </a:xfrm>
          <a:prstGeom prst="rect">
            <a:avLst/>
          </a:prstGeom>
        </p:spPr>
      </p:pic>
      <p:sp>
        <p:nvSpPr>
          <p:cNvPr id="10" name="Slide Number Placeholder 9">
            <a:extLst>
              <a:ext uri="{FF2B5EF4-FFF2-40B4-BE49-F238E27FC236}">
                <a16:creationId xmlns:a16="http://schemas.microsoft.com/office/drawing/2014/main" id="{7A9C5689-B658-4A27-D39B-8AFC46F63A02}"/>
              </a:ext>
            </a:extLst>
          </p:cNvPr>
          <p:cNvSpPr>
            <a:spLocks noGrp="1"/>
          </p:cNvSpPr>
          <p:nvPr>
            <p:ph type="sldNum" sz="quarter" idx="12"/>
          </p:nvPr>
        </p:nvSpPr>
        <p:spPr/>
        <p:txBody>
          <a:bodyPr/>
          <a:lstStyle/>
          <a:p>
            <a:fld id="{588949A8-7CCD-4D90-AA9A-1451BFC6FB3A}" type="slidenum">
              <a:rPr lang="en-US" smtClean="0"/>
              <a:t>30</a:t>
            </a:fld>
            <a:endParaRPr lang="en-US"/>
          </a:p>
        </p:txBody>
      </p:sp>
    </p:spTree>
    <p:extLst>
      <p:ext uri="{BB962C8B-B14F-4D97-AF65-F5344CB8AC3E}">
        <p14:creationId xmlns:p14="http://schemas.microsoft.com/office/powerpoint/2010/main" val="379272494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81A6C33-FCFF-8F43-4F84-DE7A64093C61}"/>
              </a:ext>
            </a:extLst>
          </p:cNvPr>
          <p:cNvSpPr>
            <a:spLocks noGrp="1"/>
          </p:cNvSpPr>
          <p:nvPr>
            <p:ph type="title"/>
          </p:nvPr>
        </p:nvSpPr>
        <p:spPr/>
        <p:txBody>
          <a:bodyPr/>
          <a:lstStyle/>
          <a:p>
            <a:r>
              <a:rPr lang="en-US" dirty="0">
                <a:solidFill>
                  <a:schemeClr val="tx2">
                    <a:lumMod val="50000"/>
                    <a:lumOff val="50000"/>
                  </a:schemeClr>
                </a:solidFill>
              </a:rPr>
              <a:t>Tracking CC WG</a:t>
            </a:r>
          </a:p>
        </p:txBody>
      </p:sp>
      <p:sp>
        <p:nvSpPr>
          <p:cNvPr id="5" name="Content Placeholder 4">
            <a:extLst>
              <a:ext uri="{FF2B5EF4-FFF2-40B4-BE49-F238E27FC236}">
                <a16:creationId xmlns:a16="http://schemas.microsoft.com/office/drawing/2014/main" id="{AA2DB691-99D4-D49C-63D0-377E17E33708}"/>
              </a:ext>
            </a:extLst>
          </p:cNvPr>
          <p:cNvSpPr>
            <a:spLocks noGrp="1"/>
          </p:cNvSpPr>
          <p:nvPr>
            <p:ph idx="1"/>
          </p:nvPr>
        </p:nvSpPr>
        <p:spPr>
          <a:xfrm>
            <a:off x="838200" y="1548245"/>
            <a:ext cx="10515600" cy="4628718"/>
          </a:xfrm>
        </p:spPr>
        <p:txBody>
          <a:bodyPr>
            <a:normAutofit fontScale="92500" lnSpcReduction="10000"/>
          </a:bodyPr>
          <a:lstStyle/>
          <a:p>
            <a:r>
              <a:rPr lang="en-US" dirty="0"/>
              <a:t>Perform simulations that demonstrate the integrated tracking performance of </a:t>
            </a:r>
            <a:r>
              <a:rPr lang="en-US" dirty="0" err="1"/>
              <a:t>ePIC</a:t>
            </a:r>
            <a:r>
              <a:rPr lang="en-US" dirty="0"/>
              <a:t>, including realistic backgrounds, and meeting the physics requirements in terms of track efficiency, purity, and angular, vertex and momentum resolution.</a:t>
            </a:r>
          </a:p>
          <a:p>
            <a:r>
              <a:rPr lang="en-US" dirty="0"/>
              <a:t>In collaboration with the Reconstruction Working Group, aid the development of ACTS in </a:t>
            </a:r>
            <a:r>
              <a:rPr lang="en-US" dirty="0" err="1"/>
              <a:t>ePIC</a:t>
            </a:r>
            <a:r>
              <a:rPr lang="en-US" dirty="0"/>
              <a:t> to meet the performance needs. </a:t>
            </a:r>
          </a:p>
          <a:p>
            <a:r>
              <a:rPr lang="en-US" dirty="0"/>
              <a:t>Integrate the tracking information from BIC first layer in the tracking reconstruction.</a:t>
            </a:r>
          </a:p>
          <a:p>
            <a:r>
              <a:rPr lang="en-US" dirty="0"/>
              <a:t>Support the DSC’s and PWG’s in performing additional tracking-related studies and updating the tracking requirements.</a:t>
            </a:r>
          </a:p>
          <a:p>
            <a:r>
              <a:rPr lang="en-US" dirty="0"/>
              <a:t>Foster the development of a broad base of expertise spread throughout </a:t>
            </a:r>
            <a:r>
              <a:rPr lang="en-US"/>
              <a:t>multiple institutions within the collaboration.</a:t>
            </a:r>
            <a:endParaRPr lang="en-US" dirty="0"/>
          </a:p>
          <a:p>
            <a:endParaRPr lang="en-US" dirty="0"/>
          </a:p>
        </p:txBody>
      </p:sp>
    </p:spTree>
    <p:extLst>
      <p:ext uri="{BB962C8B-B14F-4D97-AF65-F5344CB8AC3E}">
        <p14:creationId xmlns:p14="http://schemas.microsoft.com/office/powerpoint/2010/main" val="131738913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0A5EFB-9836-2BE1-AE18-99562A383FC0}"/>
              </a:ext>
            </a:extLst>
          </p:cNvPr>
          <p:cNvSpPr>
            <a:spLocks noGrp="1"/>
          </p:cNvSpPr>
          <p:nvPr>
            <p:ph type="title"/>
          </p:nvPr>
        </p:nvSpPr>
        <p:spPr>
          <a:xfrm>
            <a:off x="838200" y="365125"/>
            <a:ext cx="10515600" cy="964911"/>
          </a:xfrm>
        </p:spPr>
        <p:txBody>
          <a:bodyPr/>
          <a:lstStyle/>
          <a:p>
            <a:r>
              <a:rPr lang="en-US" dirty="0">
                <a:solidFill>
                  <a:schemeClr val="tx2">
                    <a:lumMod val="50000"/>
                    <a:lumOff val="50000"/>
                  </a:schemeClr>
                </a:solidFill>
              </a:rPr>
              <a:t>Calorimetry CC WG</a:t>
            </a:r>
          </a:p>
        </p:txBody>
      </p:sp>
      <p:sp>
        <p:nvSpPr>
          <p:cNvPr id="3" name="Content Placeholder 2">
            <a:extLst>
              <a:ext uri="{FF2B5EF4-FFF2-40B4-BE49-F238E27FC236}">
                <a16:creationId xmlns:a16="http://schemas.microsoft.com/office/drawing/2014/main" id="{2314552A-1B3D-2B2D-DD0E-DCD0080A236A}"/>
              </a:ext>
            </a:extLst>
          </p:cNvPr>
          <p:cNvSpPr>
            <a:spLocks noGrp="1"/>
          </p:cNvSpPr>
          <p:nvPr>
            <p:ph idx="1"/>
          </p:nvPr>
        </p:nvSpPr>
        <p:spPr>
          <a:xfrm>
            <a:off x="838200" y="1330036"/>
            <a:ext cx="10515600" cy="5364678"/>
          </a:xfrm>
        </p:spPr>
        <p:txBody>
          <a:bodyPr>
            <a:normAutofit fontScale="77500" lnSpcReduction="20000"/>
          </a:bodyPr>
          <a:lstStyle/>
          <a:p>
            <a:r>
              <a:rPr lang="en-US" dirty="0"/>
              <a:t>Develop a comprehensive model of the effect of </a:t>
            </a:r>
            <a:r>
              <a:rPr lang="en-US" dirty="0" err="1"/>
              <a:t>SiPM</a:t>
            </a:r>
            <a:r>
              <a:rPr lang="en-US" dirty="0"/>
              <a:t> irradiation on the calorimetry systems. Ideally, this would be a generic model that can be adapted to the specifics of each calorimetry system. This should incorporate knowledge collected in existing and future </a:t>
            </a:r>
            <a:r>
              <a:rPr lang="en-US" dirty="0" err="1"/>
              <a:t>SiPM</a:t>
            </a:r>
            <a:r>
              <a:rPr lang="en-US" dirty="0"/>
              <a:t> irradiation campaigns, including the dark current rates and PDE variations. </a:t>
            </a:r>
          </a:p>
          <a:p>
            <a:r>
              <a:rPr lang="en-US" dirty="0"/>
              <a:t>In conjunction with the Electronics, Readout and DAQ CC working group use this model to verify the parameters and requirements of the ASICS and discrete readout options for the electromagnetic calorimeters. Quantify the effect on detector performance of the need to raise hit thresholds as dark currents increases.</a:t>
            </a:r>
          </a:p>
          <a:p>
            <a:r>
              <a:rPr lang="en-US" dirty="0"/>
              <a:t>Verify that the CALOROC meets the dynamic range requirements for all systems, both pre- and post-irradiation.  Determine a requirement on the </a:t>
            </a:r>
            <a:r>
              <a:rPr lang="en-US" dirty="0" err="1"/>
              <a:t>ToA</a:t>
            </a:r>
            <a:r>
              <a:rPr lang="en-US" dirty="0"/>
              <a:t> timing of the CALOROC for these systems. </a:t>
            </a:r>
          </a:p>
          <a:p>
            <a:r>
              <a:rPr lang="en-US" dirty="0"/>
              <a:t>Quantify in a simulation study the effect on detector performance of material in front of the forward and backwards electromagnetic calorimeters, using the latest estimates of service materials.</a:t>
            </a:r>
          </a:p>
          <a:p>
            <a:r>
              <a:rPr lang="en-US" dirty="0"/>
              <a:t>Assist the Simulations Working Group in developing common approaches to detector digitization and response in simulations </a:t>
            </a:r>
          </a:p>
          <a:p>
            <a:r>
              <a:rPr lang="en-US" dirty="0"/>
              <a:t>Work with the Reconstruction WG to develop the first implementation of a particle flow algorithm and validate the algorithm. </a:t>
            </a:r>
          </a:p>
        </p:txBody>
      </p:sp>
    </p:spTree>
    <p:extLst>
      <p:ext uri="{BB962C8B-B14F-4D97-AF65-F5344CB8AC3E}">
        <p14:creationId xmlns:p14="http://schemas.microsoft.com/office/powerpoint/2010/main" val="224915824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981C4-32B8-A967-3452-92C3FD5F1C1A}"/>
              </a:ext>
            </a:extLst>
          </p:cNvPr>
          <p:cNvSpPr>
            <a:spLocks noGrp="1"/>
          </p:cNvSpPr>
          <p:nvPr>
            <p:ph type="title"/>
          </p:nvPr>
        </p:nvSpPr>
        <p:spPr>
          <a:xfrm>
            <a:off x="838200" y="365126"/>
            <a:ext cx="10515600" cy="908504"/>
          </a:xfrm>
        </p:spPr>
        <p:txBody>
          <a:bodyPr/>
          <a:lstStyle/>
          <a:p>
            <a:r>
              <a:rPr lang="en-US" dirty="0">
                <a:solidFill>
                  <a:schemeClr val="tx2">
                    <a:lumMod val="50000"/>
                    <a:lumOff val="50000"/>
                  </a:schemeClr>
                </a:solidFill>
              </a:rPr>
              <a:t>PID CC WG</a:t>
            </a:r>
          </a:p>
        </p:txBody>
      </p:sp>
      <p:sp>
        <p:nvSpPr>
          <p:cNvPr id="3" name="Content Placeholder 2">
            <a:extLst>
              <a:ext uri="{FF2B5EF4-FFF2-40B4-BE49-F238E27FC236}">
                <a16:creationId xmlns:a16="http://schemas.microsoft.com/office/drawing/2014/main" id="{9EA97935-77E4-8B27-8A72-F54C8A4C4B5A}"/>
              </a:ext>
            </a:extLst>
          </p:cNvPr>
          <p:cNvSpPr>
            <a:spLocks noGrp="1"/>
          </p:cNvSpPr>
          <p:nvPr>
            <p:ph idx="1"/>
          </p:nvPr>
        </p:nvSpPr>
        <p:spPr>
          <a:xfrm>
            <a:off x="838200" y="1285544"/>
            <a:ext cx="10515600" cy="5207330"/>
          </a:xfrm>
        </p:spPr>
        <p:txBody>
          <a:bodyPr>
            <a:normAutofit fontScale="77500" lnSpcReduction="20000"/>
          </a:bodyPr>
          <a:lstStyle/>
          <a:p>
            <a:pPr marL="342900" indent="-342900"/>
            <a:r>
              <a:rPr lang="en-US" dirty="0"/>
              <a:t>Coordinate and facilitate the sharing of information on topics common to all PID subsystems:</a:t>
            </a:r>
          </a:p>
          <a:p>
            <a:pPr marL="800100" lvl="1" indent="-342900"/>
            <a:r>
              <a:rPr lang="en-US" dirty="0"/>
              <a:t>Aerogel test stations and protocols (</a:t>
            </a:r>
            <a:r>
              <a:rPr lang="en-US" dirty="0" err="1"/>
              <a:t>pfRICH</a:t>
            </a:r>
            <a:r>
              <a:rPr lang="en-US" dirty="0"/>
              <a:t>, </a:t>
            </a:r>
            <a:r>
              <a:rPr lang="en-US" dirty="0" err="1"/>
              <a:t>dRICH</a:t>
            </a:r>
            <a:r>
              <a:rPr lang="en-US" dirty="0"/>
              <a:t>); </a:t>
            </a:r>
          </a:p>
          <a:p>
            <a:pPr marL="800100" lvl="1" indent="-342900"/>
            <a:r>
              <a:rPr lang="en-US" dirty="0"/>
              <a:t>Mirror test stations and protocols (</a:t>
            </a:r>
            <a:r>
              <a:rPr lang="en-US" dirty="0" err="1"/>
              <a:t>pfRICH</a:t>
            </a:r>
            <a:r>
              <a:rPr lang="en-US" dirty="0"/>
              <a:t>, </a:t>
            </a:r>
            <a:r>
              <a:rPr lang="en-US" dirty="0" err="1"/>
              <a:t>dRICH</a:t>
            </a:r>
            <a:r>
              <a:rPr lang="en-US" dirty="0"/>
              <a:t>); </a:t>
            </a:r>
          </a:p>
          <a:p>
            <a:pPr marL="800100" lvl="1" indent="-342900"/>
            <a:r>
              <a:rPr lang="en-US" dirty="0"/>
              <a:t>Characterization of HRPPDs and detector requirements (</a:t>
            </a:r>
            <a:r>
              <a:rPr lang="en-US" dirty="0" err="1"/>
              <a:t>pfRICH</a:t>
            </a:r>
            <a:r>
              <a:rPr lang="en-US" dirty="0"/>
              <a:t>, </a:t>
            </a:r>
            <a:r>
              <a:rPr lang="en-US" dirty="0" err="1"/>
              <a:t>hpDIRC</a:t>
            </a:r>
            <a:r>
              <a:rPr lang="en-US" dirty="0"/>
              <a:t>).</a:t>
            </a:r>
          </a:p>
          <a:p>
            <a:pPr marL="800100" lvl="1" indent="-342900"/>
            <a:r>
              <a:rPr lang="en-US" dirty="0"/>
              <a:t>Updated simulation geometry descriptions consistent with the current mechanical design</a:t>
            </a:r>
          </a:p>
          <a:p>
            <a:pPr marL="800100" lvl="1" indent="-342900"/>
            <a:r>
              <a:rPr lang="en-US" dirty="0"/>
              <a:t>Realistic detector response and reconstruction in </a:t>
            </a:r>
            <a:r>
              <a:rPr lang="en-US" dirty="0" err="1"/>
              <a:t>EICRecon</a:t>
            </a:r>
            <a:endParaRPr lang="en-US" dirty="0"/>
          </a:p>
          <a:p>
            <a:pPr marL="1257300" lvl="2" indent="-342900"/>
            <a:r>
              <a:rPr lang="en-US" dirty="0"/>
              <a:t>IRT2 implementation (</a:t>
            </a:r>
            <a:r>
              <a:rPr lang="en-US" dirty="0" err="1"/>
              <a:t>pfRICH</a:t>
            </a:r>
            <a:r>
              <a:rPr lang="en-US" dirty="0"/>
              <a:t>, </a:t>
            </a:r>
            <a:r>
              <a:rPr lang="en-US" dirty="0" err="1"/>
              <a:t>dRICH</a:t>
            </a:r>
            <a:r>
              <a:rPr lang="en-US" dirty="0"/>
              <a:t>)</a:t>
            </a:r>
          </a:p>
          <a:p>
            <a:pPr marL="1257300" lvl="2" indent="-342900"/>
            <a:r>
              <a:rPr lang="en-US" dirty="0" err="1"/>
              <a:t>hpDIRC</a:t>
            </a:r>
            <a:r>
              <a:rPr lang="en-US" dirty="0"/>
              <a:t> reconstruction integrated in </a:t>
            </a:r>
            <a:r>
              <a:rPr lang="en-US" dirty="0" err="1"/>
              <a:t>EICRecon</a:t>
            </a:r>
            <a:endParaRPr lang="en-US" dirty="0"/>
          </a:p>
          <a:p>
            <a:pPr marL="342900" indent="-342900"/>
            <a:r>
              <a:rPr lang="en-US" dirty="0"/>
              <a:t>Perform simulations that demonstrate the integrated PID performance  of </a:t>
            </a:r>
            <a:r>
              <a:rPr lang="en-US" dirty="0" err="1"/>
              <a:t>ePIC</a:t>
            </a:r>
            <a:r>
              <a:rPr lang="en-US" dirty="0"/>
              <a:t>, including realistic backgrounds, for the following:</a:t>
            </a:r>
          </a:p>
          <a:p>
            <a:pPr marL="800100" lvl="1" indent="-342900"/>
            <a:r>
              <a:rPr lang="en-US" dirty="0"/>
              <a:t>Low-momentum PID performance</a:t>
            </a:r>
          </a:p>
          <a:p>
            <a:pPr marL="800100" lvl="1" indent="-342900"/>
            <a:r>
              <a:rPr lang="en-US" dirty="0"/>
              <a:t>Tracking performance requirements for the </a:t>
            </a:r>
            <a:r>
              <a:rPr lang="en-US" dirty="0" err="1"/>
              <a:t>hpDIRC</a:t>
            </a:r>
            <a:endParaRPr lang="en-US" dirty="0"/>
          </a:p>
          <a:p>
            <a:pPr marL="800100" lvl="1" indent="-342900"/>
            <a:r>
              <a:rPr lang="en-US" dirty="0"/>
              <a:t>Electron identification</a:t>
            </a:r>
          </a:p>
          <a:p>
            <a:pPr marL="800100" lvl="1" indent="-342900"/>
            <a:r>
              <a:rPr lang="en-US" dirty="0"/>
              <a:t>Pion rejection, particularly in the barrel </a:t>
            </a:r>
          </a:p>
          <a:p>
            <a:pPr marL="342900" indent="-342900"/>
            <a:r>
              <a:rPr lang="en-US" dirty="0"/>
              <a:t>Work with the TOF DSC to determine the requirements of the FCFDv1. </a:t>
            </a:r>
          </a:p>
          <a:p>
            <a:pPr marL="342900" indent="-342900"/>
            <a:r>
              <a:rPr lang="en-US" dirty="0"/>
              <a:t>Work with the DSCs to define the requirements for FCFDv2 according to the needs of the </a:t>
            </a:r>
            <a:r>
              <a:rPr lang="en-US" dirty="0" err="1"/>
              <a:t>pfRICH</a:t>
            </a:r>
            <a:r>
              <a:rPr lang="en-US" dirty="0"/>
              <a:t>, </a:t>
            </a:r>
            <a:r>
              <a:rPr lang="en-US" dirty="0" err="1"/>
              <a:t>hpDIRC</a:t>
            </a:r>
            <a:r>
              <a:rPr lang="en-US" dirty="0"/>
              <a:t>. </a:t>
            </a:r>
          </a:p>
          <a:p>
            <a:endParaRPr lang="en-US" dirty="0"/>
          </a:p>
        </p:txBody>
      </p:sp>
    </p:spTree>
    <p:extLst>
      <p:ext uri="{BB962C8B-B14F-4D97-AF65-F5344CB8AC3E}">
        <p14:creationId xmlns:p14="http://schemas.microsoft.com/office/powerpoint/2010/main" val="8973939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B3E462-A0F4-5EEF-249C-4E2B1E1B807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A21DE42-3110-DE98-3488-20319E710AF1}"/>
              </a:ext>
            </a:extLst>
          </p:cNvPr>
          <p:cNvSpPr>
            <a:spLocks noGrp="1"/>
          </p:cNvSpPr>
          <p:nvPr>
            <p:ph type="title"/>
          </p:nvPr>
        </p:nvSpPr>
        <p:spPr>
          <a:xfrm>
            <a:off x="1062135" y="123720"/>
            <a:ext cx="10515600" cy="955485"/>
          </a:xfrm>
        </p:spPr>
        <p:txBody>
          <a:bodyPr/>
          <a:lstStyle/>
          <a:p>
            <a:r>
              <a:rPr lang="en-US" dirty="0">
                <a:solidFill>
                  <a:schemeClr val="tx2">
                    <a:lumMod val="50000"/>
                    <a:lumOff val="50000"/>
                  </a:schemeClr>
                </a:solidFill>
              </a:rPr>
              <a:t>Electronics, Readout and DAQ</a:t>
            </a:r>
          </a:p>
        </p:txBody>
      </p:sp>
      <p:sp>
        <p:nvSpPr>
          <p:cNvPr id="3" name="Content Placeholder 2">
            <a:extLst>
              <a:ext uri="{FF2B5EF4-FFF2-40B4-BE49-F238E27FC236}">
                <a16:creationId xmlns:a16="http://schemas.microsoft.com/office/drawing/2014/main" id="{8F800884-FA93-169C-153F-02DB78990E4D}"/>
              </a:ext>
            </a:extLst>
          </p:cNvPr>
          <p:cNvSpPr>
            <a:spLocks noGrp="1"/>
          </p:cNvSpPr>
          <p:nvPr>
            <p:ph idx="1"/>
          </p:nvPr>
        </p:nvSpPr>
        <p:spPr>
          <a:xfrm>
            <a:off x="838200" y="1079205"/>
            <a:ext cx="10515600" cy="5498877"/>
          </a:xfrm>
        </p:spPr>
        <p:txBody>
          <a:bodyPr>
            <a:normAutofit fontScale="70000" lnSpcReduction="20000"/>
          </a:bodyPr>
          <a:lstStyle/>
          <a:p>
            <a:pPr marL="342900" indent="-342900"/>
            <a:r>
              <a:rPr lang="en-US" dirty="0"/>
              <a:t>Follow the characterization of the preliminary FEE ASICs coupled to the sensors within the DSC’s. Continue working with the DSC’s to verify the ASIC performance requirements are matched to detector requirements.</a:t>
            </a:r>
          </a:p>
          <a:p>
            <a:pPr marL="342900" indent="-342900"/>
            <a:r>
              <a:rPr lang="en-US" dirty="0"/>
              <a:t>Work with the Calorimetry CC WG to verify the parameters and requirements of the ASICS and discrete readout options for the electromagnetic calorimeters are met as the </a:t>
            </a:r>
            <a:r>
              <a:rPr lang="en-US" dirty="0" err="1"/>
              <a:t>SiPMs</a:t>
            </a:r>
            <a:r>
              <a:rPr lang="en-US" dirty="0"/>
              <a:t> are irradiated.</a:t>
            </a:r>
          </a:p>
          <a:p>
            <a:pPr marL="342900" indent="-342900"/>
            <a:r>
              <a:rPr lang="en-US" dirty="0"/>
              <a:t>Working with the DSC’s, determine worst case rates for the HCAL insert and ZDC and specify how many ASICS per </a:t>
            </a:r>
            <a:r>
              <a:rPr lang="en-US" dirty="0" err="1"/>
              <a:t>lpGBT</a:t>
            </a:r>
            <a:r>
              <a:rPr lang="en-US" dirty="0"/>
              <a:t> in the detector readout.   </a:t>
            </a:r>
          </a:p>
          <a:p>
            <a:pPr marL="342900" indent="-342900"/>
            <a:r>
              <a:rPr lang="en-US" dirty="0"/>
              <a:t>Through the DAQ roadmap, in coordination with the Reconstruction WG, support the needs of DSC’s in test benches and test beam configurations.  </a:t>
            </a:r>
          </a:p>
          <a:p>
            <a:pPr marL="342900" indent="-342900"/>
            <a:r>
              <a:rPr lang="en-US" dirty="0"/>
              <a:t>Continue working with the Streaming Readout WG to develop the full data acquisition chain and interface to Echelon 1, consistent with </a:t>
            </a:r>
            <a:r>
              <a:rPr lang="en-US" dirty="0" err="1"/>
              <a:t>ePIC</a:t>
            </a:r>
            <a:r>
              <a:rPr lang="en-US" dirty="0"/>
              <a:t> requirements.</a:t>
            </a:r>
          </a:p>
          <a:p>
            <a:pPr marL="800100" lvl="1" indent="-342900"/>
            <a:r>
              <a:rPr lang="en-US" dirty="0"/>
              <a:t>Frame builder test setups, Echelon-0 software</a:t>
            </a:r>
          </a:p>
          <a:p>
            <a:pPr marL="342900" indent="-342900"/>
            <a:r>
              <a:rPr lang="en-US" dirty="0"/>
              <a:t>Advise the Simulations and Reconstruction WG on the development of digitization in the simulations</a:t>
            </a:r>
          </a:p>
          <a:p>
            <a:pPr marL="342900" indent="-342900"/>
            <a:r>
              <a:rPr lang="en-US" dirty="0"/>
              <a:t>Develop the requirements for the </a:t>
            </a:r>
            <a:r>
              <a:rPr lang="en-US" dirty="0" err="1"/>
              <a:t>ePIC</a:t>
            </a:r>
            <a:r>
              <a:rPr lang="en-US" dirty="0"/>
              <a:t> Slow Controls System and summarize these requirements in a technical note. This note will be used by the DSCs to integrate their slow controls with the global </a:t>
            </a:r>
            <a:r>
              <a:rPr lang="en-US" dirty="0" err="1"/>
              <a:t>ePIC</a:t>
            </a:r>
            <a:r>
              <a:rPr lang="en-US" dirty="0"/>
              <a:t> Slow Controls System.</a:t>
            </a:r>
          </a:p>
          <a:p>
            <a:pPr marL="342900" indent="-342900"/>
            <a:r>
              <a:rPr lang="en-US" dirty="0"/>
              <a:t>Work with the mechanical engineers to fully develop cooling, grounding and service routing plans, with attention paid to how the detector will </a:t>
            </a:r>
            <a:r>
              <a:rPr lang="en-US"/>
              <a:t>be serviced</a:t>
            </a:r>
            <a:endParaRPr lang="en-US" dirty="0"/>
          </a:p>
        </p:txBody>
      </p:sp>
    </p:spTree>
    <p:extLst>
      <p:ext uri="{BB962C8B-B14F-4D97-AF65-F5344CB8AC3E}">
        <p14:creationId xmlns:p14="http://schemas.microsoft.com/office/powerpoint/2010/main" val="17588079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CBCA80-F260-D681-C424-EF3DDE8925F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952AAA2-8035-7AD3-2BED-CD9A23200211}"/>
              </a:ext>
            </a:extLst>
          </p:cNvPr>
          <p:cNvSpPr>
            <a:spLocks noGrp="1"/>
          </p:cNvSpPr>
          <p:nvPr>
            <p:ph type="title"/>
          </p:nvPr>
        </p:nvSpPr>
        <p:spPr>
          <a:xfrm>
            <a:off x="1062135" y="123720"/>
            <a:ext cx="10515600" cy="955485"/>
          </a:xfrm>
        </p:spPr>
        <p:txBody>
          <a:bodyPr/>
          <a:lstStyle/>
          <a:p>
            <a:r>
              <a:rPr lang="en-US" dirty="0">
                <a:solidFill>
                  <a:schemeClr val="tx2">
                    <a:lumMod val="50000"/>
                    <a:lumOff val="50000"/>
                  </a:schemeClr>
                </a:solidFill>
              </a:rPr>
              <a:t>AC-LGAD Working Group</a:t>
            </a:r>
          </a:p>
        </p:txBody>
      </p:sp>
      <p:sp>
        <p:nvSpPr>
          <p:cNvPr id="3" name="Content Placeholder 2">
            <a:extLst>
              <a:ext uri="{FF2B5EF4-FFF2-40B4-BE49-F238E27FC236}">
                <a16:creationId xmlns:a16="http://schemas.microsoft.com/office/drawing/2014/main" id="{3E508D5A-B35E-DCCF-9DE4-7ACE914E293F}"/>
              </a:ext>
            </a:extLst>
          </p:cNvPr>
          <p:cNvSpPr>
            <a:spLocks noGrp="1"/>
          </p:cNvSpPr>
          <p:nvPr>
            <p:ph idx="1"/>
          </p:nvPr>
        </p:nvSpPr>
        <p:spPr>
          <a:xfrm>
            <a:off x="838200" y="966355"/>
            <a:ext cx="10515600" cy="5611727"/>
          </a:xfrm>
        </p:spPr>
        <p:txBody>
          <a:bodyPr>
            <a:normAutofit fontScale="92500" lnSpcReduction="10000"/>
          </a:bodyPr>
          <a:lstStyle/>
          <a:p>
            <a:pPr marL="342900" indent="-342900"/>
            <a:r>
              <a:rPr lang="en-US" dirty="0"/>
              <a:t>Coordinate communication and action items between the Far-Forward and TOF DSC’s and the Electronics and DAQ CC WG regarding common interests in sensor development, ASICs, and readout and front-end electronics. </a:t>
            </a:r>
          </a:p>
          <a:p>
            <a:pPr marL="342900" indent="-342900"/>
            <a:r>
              <a:rPr lang="en-US" dirty="0"/>
              <a:t>Exploit synergies where possible to reduce and complexity of AC-LGAD subsystems. This includes, but is not limited to: </a:t>
            </a:r>
          </a:p>
          <a:p>
            <a:pPr marL="800100" lvl="1" indent="-342900"/>
            <a:r>
              <a:rPr lang="en-US" dirty="0"/>
              <a:t>Development and characterization of strip and pixel AC-LGAD sensors</a:t>
            </a:r>
          </a:p>
          <a:p>
            <a:pPr marL="800100" lvl="1" indent="-342900"/>
            <a:r>
              <a:rPr lang="en-US" dirty="0"/>
              <a:t>Test beams – establish goals, coordinate common efforts, report results</a:t>
            </a:r>
          </a:p>
          <a:p>
            <a:pPr marL="800100" lvl="1" indent="-342900"/>
            <a:r>
              <a:rPr lang="en-US" dirty="0"/>
              <a:t>Testing of the EICROC and FCFD ASICS and development of readout electronics. Provide a communication link between the ASIC efforts and this WG</a:t>
            </a:r>
          </a:p>
          <a:p>
            <a:pPr marL="342900" indent="-342900"/>
            <a:r>
              <a:rPr lang="en-US" dirty="0"/>
              <a:t>Work with the DSC’s and other WG’s to avoid duplication of meetings. Ideally this WG would subsume parts of existing meeting </a:t>
            </a:r>
            <a:r>
              <a:rPr lang="en-US"/>
              <a:t>without substantially increasing </a:t>
            </a:r>
            <a:r>
              <a:rPr lang="en-US" dirty="0"/>
              <a:t>the overall meeting load</a:t>
            </a:r>
          </a:p>
          <a:p>
            <a:pPr marL="342900" indent="-342900"/>
            <a:r>
              <a:rPr lang="en-US" dirty="0"/>
              <a:t>Maintain communication with the EIC project regarding common AC-LGAD efforts within </a:t>
            </a:r>
            <a:r>
              <a:rPr lang="en-US" dirty="0" err="1"/>
              <a:t>ePIC</a:t>
            </a:r>
            <a:endParaRPr lang="en-US" dirty="0"/>
          </a:p>
          <a:p>
            <a:pPr marL="800100" lvl="1" indent="-342900"/>
            <a:endParaRPr lang="en-US" dirty="0"/>
          </a:p>
        </p:txBody>
      </p:sp>
    </p:spTree>
    <p:extLst>
      <p:ext uri="{BB962C8B-B14F-4D97-AF65-F5344CB8AC3E}">
        <p14:creationId xmlns:p14="http://schemas.microsoft.com/office/powerpoint/2010/main" val="24819585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Free Vectors | 3D Arrow Right Green">
            <a:extLst>
              <a:ext uri="{FF2B5EF4-FFF2-40B4-BE49-F238E27FC236}">
                <a16:creationId xmlns:a16="http://schemas.microsoft.com/office/drawing/2014/main" id="{EA86CB8E-9667-813F-6534-F5A6682418C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6188" y="2337228"/>
            <a:ext cx="11875773" cy="32385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5B758D90-69F9-4840-D220-8445B3268A8D}"/>
              </a:ext>
            </a:extLst>
          </p:cNvPr>
          <p:cNvSpPr>
            <a:spLocks noGrp="1"/>
          </p:cNvSpPr>
          <p:nvPr>
            <p:ph type="title"/>
          </p:nvPr>
        </p:nvSpPr>
        <p:spPr>
          <a:xfrm>
            <a:off x="776585" y="258427"/>
            <a:ext cx="10515600" cy="1032919"/>
          </a:xfrm>
        </p:spPr>
        <p:txBody>
          <a:bodyPr/>
          <a:lstStyle/>
          <a:p>
            <a:r>
              <a:rPr lang="en-US" b="1" dirty="0">
                <a:solidFill>
                  <a:schemeClr val="accent1"/>
                </a:solidFill>
              </a:rPr>
              <a:t>               2025 -2026</a:t>
            </a:r>
          </a:p>
        </p:txBody>
      </p:sp>
      <p:sp>
        <p:nvSpPr>
          <p:cNvPr id="57" name="Rectangle 56">
            <a:extLst>
              <a:ext uri="{FF2B5EF4-FFF2-40B4-BE49-F238E27FC236}">
                <a16:creationId xmlns:a16="http://schemas.microsoft.com/office/drawing/2014/main" id="{EA3D427B-E578-BF6F-0798-BDD3DC27A671}"/>
              </a:ext>
            </a:extLst>
          </p:cNvPr>
          <p:cNvSpPr/>
          <p:nvPr/>
        </p:nvSpPr>
        <p:spPr>
          <a:xfrm>
            <a:off x="6003241" y="5390016"/>
            <a:ext cx="1816283" cy="1214554"/>
          </a:xfrm>
          <a:prstGeom prst="rect">
            <a:avLst/>
          </a:prstGeom>
          <a:no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C058975-A478-213F-0F20-B35E68B1EC59}"/>
              </a:ext>
            </a:extLst>
          </p:cNvPr>
          <p:cNvSpPr/>
          <p:nvPr/>
        </p:nvSpPr>
        <p:spPr>
          <a:xfrm>
            <a:off x="6694474" y="2258654"/>
            <a:ext cx="1140244" cy="584304"/>
          </a:xfrm>
          <a:prstGeom prst="rect">
            <a:avLst/>
          </a:prstGeom>
          <a:no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Rectangle 42">
            <a:extLst>
              <a:ext uri="{FF2B5EF4-FFF2-40B4-BE49-F238E27FC236}">
                <a16:creationId xmlns:a16="http://schemas.microsoft.com/office/drawing/2014/main" id="{2EAE4B43-AD77-DAE4-4EAC-ECA61DE19D7A}"/>
              </a:ext>
            </a:extLst>
          </p:cNvPr>
          <p:cNvSpPr/>
          <p:nvPr/>
        </p:nvSpPr>
        <p:spPr>
          <a:xfrm>
            <a:off x="5870937" y="1378248"/>
            <a:ext cx="1140244" cy="584304"/>
          </a:xfrm>
          <a:prstGeom prst="rect">
            <a:avLst/>
          </a:prstGeom>
          <a:no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Rectangle 44">
            <a:extLst>
              <a:ext uri="{FF2B5EF4-FFF2-40B4-BE49-F238E27FC236}">
                <a16:creationId xmlns:a16="http://schemas.microsoft.com/office/drawing/2014/main" id="{5D0D92E5-ACE9-8689-5150-C5B0F4C05949}"/>
              </a:ext>
            </a:extLst>
          </p:cNvPr>
          <p:cNvSpPr/>
          <p:nvPr/>
        </p:nvSpPr>
        <p:spPr>
          <a:xfrm>
            <a:off x="5065457" y="4968697"/>
            <a:ext cx="1264449" cy="584304"/>
          </a:xfrm>
          <a:prstGeom prst="rect">
            <a:avLst/>
          </a:prstGeom>
          <a:no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067" name="Straight Connector 1066">
            <a:extLst>
              <a:ext uri="{FF2B5EF4-FFF2-40B4-BE49-F238E27FC236}">
                <a16:creationId xmlns:a16="http://schemas.microsoft.com/office/drawing/2014/main" id="{572927D0-CAE3-A09F-C8A5-3AABF7B4D693}"/>
              </a:ext>
            </a:extLst>
          </p:cNvPr>
          <p:cNvCxnSpPr>
            <a:cxnSpLocks/>
          </p:cNvCxnSpPr>
          <p:nvPr/>
        </p:nvCxnSpPr>
        <p:spPr>
          <a:xfrm flipV="1">
            <a:off x="89838" y="3803912"/>
            <a:ext cx="11912497" cy="8938"/>
          </a:xfrm>
          <a:prstGeom prst="line">
            <a:avLst/>
          </a:prstGeom>
          <a:ln w="15875">
            <a:solidFill>
              <a:schemeClr val="tx1"/>
            </a:solidFill>
            <a:prstDash val="dashDot"/>
          </a:ln>
        </p:spPr>
        <p:style>
          <a:lnRef idx="1">
            <a:schemeClr val="accent1"/>
          </a:lnRef>
          <a:fillRef idx="0">
            <a:schemeClr val="accent1"/>
          </a:fillRef>
          <a:effectRef idx="0">
            <a:schemeClr val="accent1"/>
          </a:effectRef>
          <a:fontRef idx="minor">
            <a:schemeClr val="tx1"/>
          </a:fontRef>
        </p:style>
      </p:cxnSp>
      <p:grpSp>
        <p:nvGrpSpPr>
          <p:cNvPr id="1110" name="Group 1109">
            <a:extLst>
              <a:ext uri="{FF2B5EF4-FFF2-40B4-BE49-F238E27FC236}">
                <a16:creationId xmlns:a16="http://schemas.microsoft.com/office/drawing/2014/main" id="{281DCDB6-D2BA-D747-F2E7-348FE5158C69}"/>
              </a:ext>
            </a:extLst>
          </p:cNvPr>
          <p:cNvGrpSpPr/>
          <p:nvPr/>
        </p:nvGrpSpPr>
        <p:grpSpPr>
          <a:xfrm>
            <a:off x="0" y="2660811"/>
            <a:ext cx="1471769" cy="1339342"/>
            <a:chOff x="10562764" y="3493347"/>
            <a:chExt cx="1471769" cy="1339342"/>
          </a:xfrm>
        </p:grpSpPr>
        <p:sp>
          <p:nvSpPr>
            <p:cNvPr id="53" name="TextBox 52">
              <a:extLst>
                <a:ext uri="{FF2B5EF4-FFF2-40B4-BE49-F238E27FC236}">
                  <a16:creationId xmlns:a16="http://schemas.microsoft.com/office/drawing/2014/main" id="{4F39B412-6948-6B08-7159-0DB26F0AD119}"/>
                </a:ext>
              </a:extLst>
            </p:cNvPr>
            <p:cNvSpPr txBox="1"/>
            <p:nvPr/>
          </p:nvSpPr>
          <p:spPr>
            <a:xfrm>
              <a:off x="10562764" y="3493347"/>
              <a:ext cx="1471769" cy="584775"/>
            </a:xfrm>
            <a:prstGeom prst="rect">
              <a:avLst/>
            </a:prstGeom>
            <a:solidFill>
              <a:schemeClr val="bg1"/>
            </a:solidFill>
            <a:ln>
              <a:solidFill>
                <a:schemeClr val="accent1">
                  <a:shade val="15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4472C4"/>
                  </a:solidFill>
                  <a:effectLst/>
                  <a:uLnTx/>
                  <a:uFillTx/>
                  <a:latin typeface="Calibri" panose="020F0502020204030204"/>
                  <a:ea typeface="+mn-ea"/>
                  <a:cs typeface="+mn-cs"/>
                </a:rPr>
                <a:t>Frascati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4472C4"/>
                  </a:solidFill>
                  <a:effectLst/>
                  <a:uLnTx/>
                  <a:uFillTx/>
                  <a:latin typeface="Calibri" panose="020F0502020204030204"/>
                  <a:ea typeface="+mn-ea"/>
                  <a:cs typeface="+mn-cs"/>
                </a:rPr>
                <a:t>Jan 20-24,2025</a:t>
              </a:r>
            </a:p>
          </p:txBody>
        </p:sp>
        <p:pic>
          <p:nvPicPr>
            <p:cNvPr id="1080" name="Picture 1079">
              <a:extLst>
                <a:ext uri="{FF2B5EF4-FFF2-40B4-BE49-F238E27FC236}">
                  <a16:creationId xmlns:a16="http://schemas.microsoft.com/office/drawing/2014/main" id="{D1240A29-7AFE-DB0C-4CB4-E53CC0D92456}"/>
                </a:ext>
              </a:extLst>
            </p:cNvPr>
            <p:cNvPicPr>
              <a:picLocks noChangeAspect="1"/>
            </p:cNvPicPr>
            <p:nvPr/>
          </p:nvPicPr>
          <p:blipFill>
            <a:blip r:embed="rId3"/>
            <a:stretch>
              <a:fillRect/>
            </a:stretch>
          </p:blipFill>
          <p:spPr>
            <a:xfrm>
              <a:off x="11208194" y="4005209"/>
              <a:ext cx="704774" cy="827480"/>
            </a:xfrm>
            <a:prstGeom prst="rect">
              <a:avLst/>
            </a:prstGeom>
          </p:spPr>
        </p:pic>
      </p:grpSp>
      <p:pic>
        <p:nvPicPr>
          <p:cNvPr id="1099" name="Picture 1098" descr="Logo&#10;&#10;Description automatically generated">
            <a:extLst>
              <a:ext uri="{FF2B5EF4-FFF2-40B4-BE49-F238E27FC236}">
                <a16:creationId xmlns:a16="http://schemas.microsoft.com/office/drawing/2014/main" id="{50FFC686-45E9-F919-AC75-28860ED5A0D6}"/>
              </a:ext>
            </a:extLst>
          </p:cNvPr>
          <p:cNvPicPr>
            <a:picLocks noChangeAspect="1"/>
          </p:cNvPicPr>
          <p:nvPr/>
        </p:nvPicPr>
        <p:blipFill>
          <a:blip r:embed="rId4"/>
          <a:stretch>
            <a:fillRect/>
          </a:stretch>
        </p:blipFill>
        <p:spPr>
          <a:xfrm>
            <a:off x="776585" y="37396"/>
            <a:ext cx="1804597" cy="1299014"/>
          </a:xfrm>
          <a:prstGeom prst="rect">
            <a:avLst/>
          </a:prstGeom>
        </p:spPr>
      </p:pic>
      <p:sp>
        <p:nvSpPr>
          <p:cNvPr id="29" name="TextBox 28">
            <a:extLst>
              <a:ext uri="{FF2B5EF4-FFF2-40B4-BE49-F238E27FC236}">
                <a16:creationId xmlns:a16="http://schemas.microsoft.com/office/drawing/2014/main" id="{11F6A843-1CB4-946C-C687-A2124D10900E}"/>
              </a:ext>
            </a:extLst>
          </p:cNvPr>
          <p:cNvSpPr txBox="1"/>
          <p:nvPr/>
        </p:nvSpPr>
        <p:spPr>
          <a:xfrm>
            <a:off x="10810913" y="5906958"/>
            <a:ext cx="1228756" cy="830997"/>
          </a:xfrm>
          <a:prstGeom prst="rect">
            <a:avLst/>
          </a:prstGeom>
          <a:solidFill>
            <a:schemeClr val="bg1"/>
          </a:solidFill>
          <a:ln>
            <a:solidFill>
              <a:schemeClr val="accent1">
                <a:shade val="15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CD-2 Review</a:t>
            </a:r>
            <a:b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Late 2026</a:t>
            </a:r>
          </a:p>
        </p:txBody>
      </p:sp>
      <p:pic>
        <p:nvPicPr>
          <p:cNvPr id="24" name="Picture 4" descr="You Are Here PNG Transparent Images Free Download | Vector Files | Pngtree">
            <a:extLst>
              <a:ext uri="{FF2B5EF4-FFF2-40B4-BE49-F238E27FC236}">
                <a16:creationId xmlns:a16="http://schemas.microsoft.com/office/drawing/2014/main" id="{CCE87F71-02C8-94F2-D313-E6F14F39C08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77598" y="2608214"/>
            <a:ext cx="1241874" cy="1241874"/>
          </a:xfrm>
          <a:prstGeom prst="rect">
            <a:avLst/>
          </a:prstGeom>
          <a:noFill/>
          <a:extLst>
            <a:ext uri="{909E8E84-426E-40DD-AFC4-6F175D3DCCD1}">
              <a14:hiddenFill xmlns:a14="http://schemas.microsoft.com/office/drawing/2010/main">
                <a:solidFill>
                  <a:srgbClr val="FFFFFF"/>
                </a:solidFill>
              </a14:hiddenFill>
            </a:ext>
          </a:extLst>
        </p:spPr>
      </p:pic>
      <p:sp>
        <p:nvSpPr>
          <p:cNvPr id="4" name="Date Placeholder 3">
            <a:extLst>
              <a:ext uri="{FF2B5EF4-FFF2-40B4-BE49-F238E27FC236}">
                <a16:creationId xmlns:a16="http://schemas.microsoft.com/office/drawing/2014/main" id="{45ACC04B-2111-8B8F-94DE-4EAB5CB949C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11/4/2025</a:t>
            </a:r>
          </a:p>
        </p:txBody>
      </p:sp>
      <p:sp>
        <p:nvSpPr>
          <p:cNvPr id="5" name="Footer Placeholder 4">
            <a:extLst>
              <a:ext uri="{FF2B5EF4-FFF2-40B4-BE49-F238E27FC236}">
                <a16:creationId xmlns:a16="http://schemas.microsoft.com/office/drawing/2014/main" id="{CF4DC457-2C4A-C75B-CFEC-CD98BF75F0B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6th EIC RRB Meeting</a:t>
            </a:r>
          </a:p>
        </p:txBody>
      </p:sp>
      <p:grpSp>
        <p:nvGrpSpPr>
          <p:cNvPr id="39" name="Group 38">
            <a:extLst>
              <a:ext uri="{FF2B5EF4-FFF2-40B4-BE49-F238E27FC236}">
                <a16:creationId xmlns:a16="http://schemas.microsoft.com/office/drawing/2014/main" id="{DA09946A-C1F8-AF35-8A91-B7293DB4051D}"/>
              </a:ext>
            </a:extLst>
          </p:cNvPr>
          <p:cNvGrpSpPr/>
          <p:nvPr/>
        </p:nvGrpSpPr>
        <p:grpSpPr>
          <a:xfrm>
            <a:off x="10298374" y="3829634"/>
            <a:ext cx="1097104" cy="703622"/>
            <a:chOff x="3956982" y="4339546"/>
            <a:chExt cx="1337187" cy="703622"/>
          </a:xfrm>
        </p:grpSpPr>
        <p:sp>
          <p:nvSpPr>
            <p:cNvPr id="50" name="TextBox 49">
              <a:extLst>
                <a:ext uri="{FF2B5EF4-FFF2-40B4-BE49-F238E27FC236}">
                  <a16:creationId xmlns:a16="http://schemas.microsoft.com/office/drawing/2014/main" id="{708F9447-61AA-DB71-CD63-080A86CC2A01}"/>
                </a:ext>
              </a:extLst>
            </p:cNvPr>
            <p:cNvSpPr txBox="1"/>
            <p:nvPr/>
          </p:nvSpPr>
          <p:spPr>
            <a:xfrm>
              <a:off x="3956982" y="4519948"/>
              <a:ext cx="1337187" cy="523220"/>
            </a:xfrm>
            <a:prstGeom prst="rect">
              <a:avLst/>
            </a:prstGeom>
            <a:solidFill>
              <a:schemeClr val="bg1"/>
            </a:solidFill>
            <a:ln>
              <a:solidFill>
                <a:schemeClr val="accent1">
                  <a:shade val="15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4472C4"/>
                  </a:solidFill>
                  <a:effectLst/>
                  <a:uLnTx/>
                  <a:uFillTx/>
                  <a:latin typeface="Calibri" panose="020F0502020204030204"/>
                  <a:ea typeface="+mn-ea"/>
                  <a:cs typeface="+mn-cs"/>
                </a:rPr>
                <a:t>BNL</a:t>
              </a:r>
              <a:br>
                <a:rPr kumimoji="0" lang="en-US" sz="1400" b="1" i="0" u="none" strike="noStrike" kern="1200" cap="none" spc="0" normalizeH="0" baseline="0" noProof="0" dirty="0">
                  <a:ln>
                    <a:noFill/>
                  </a:ln>
                  <a:solidFill>
                    <a:srgbClr val="4472C4"/>
                  </a:solidFill>
                  <a:effectLst/>
                  <a:uLnTx/>
                  <a:uFillTx/>
                  <a:latin typeface="Calibri" panose="020F0502020204030204"/>
                  <a:ea typeface="+mn-ea"/>
                  <a:cs typeface="+mn-cs"/>
                </a:rPr>
              </a:br>
              <a:r>
                <a:rPr kumimoji="0" lang="en-US" sz="1400" b="1" i="0" u="none" strike="noStrike" kern="1200" cap="none" spc="0" normalizeH="0" baseline="0" noProof="0" dirty="0">
                  <a:ln>
                    <a:noFill/>
                  </a:ln>
                  <a:solidFill>
                    <a:srgbClr val="4472C4"/>
                  </a:solidFill>
                  <a:effectLst/>
                  <a:uLnTx/>
                  <a:uFillTx/>
                  <a:latin typeface="Calibri" panose="020F0502020204030204"/>
                  <a:ea typeface="+mn-ea"/>
                  <a:cs typeface="+mn-cs"/>
                </a:rPr>
                <a:t>Jan. </a:t>
              </a:r>
              <a:r>
                <a:rPr lang="en-US" sz="1400" b="1" dirty="0">
                  <a:solidFill>
                    <a:srgbClr val="4472C4"/>
                  </a:solidFill>
                  <a:latin typeface="Calibri" panose="020F0502020204030204"/>
                </a:rPr>
                <a:t>20</a:t>
              </a:r>
              <a:r>
                <a:rPr kumimoji="0" lang="en-US" sz="1400" b="1" i="0" u="none" strike="noStrike" kern="1200" cap="none" spc="0" normalizeH="0" baseline="0" noProof="0" dirty="0">
                  <a:ln>
                    <a:noFill/>
                  </a:ln>
                  <a:solidFill>
                    <a:srgbClr val="4472C4"/>
                  </a:solidFill>
                  <a:effectLst/>
                  <a:uLnTx/>
                  <a:uFillTx/>
                  <a:latin typeface="Calibri" panose="020F0502020204030204"/>
                  <a:ea typeface="+mn-ea"/>
                  <a:cs typeface="+mn-cs"/>
                </a:rPr>
                <a:t>-23</a:t>
              </a:r>
            </a:p>
          </p:txBody>
        </p:sp>
        <p:cxnSp>
          <p:nvCxnSpPr>
            <p:cNvPr id="51" name="Straight Connector 50">
              <a:extLst>
                <a:ext uri="{FF2B5EF4-FFF2-40B4-BE49-F238E27FC236}">
                  <a16:creationId xmlns:a16="http://schemas.microsoft.com/office/drawing/2014/main" id="{64725CB5-9D56-0895-F5F7-82A44C18B5AA}"/>
                </a:ext>
              </a:extLst>
            </p:cNvPr>
            <p:cNvCxnSpPr>
              <a:cxnSpLocks/>
            </p:cNvCxnSpPr>
            <p:nvPr/>
          </p:nvCxnSpPr>
          <p:spPr>
            <a:xfrm>
              <a:off x="4581682" y="4339546"/>
              <a:ext cx="0" cy="171107"/>
            </a:xfrm>
            <a:prstGeom prst="line">
              <a:avLst/>
            </a:prstGeom>
          </p:spPr>
          <p:style>
            <a:lnRef idx="1">
              <a:schemeClr val="dk1"/>
            </a:lnRef>
            <a:fillRef idx="0">
              <a:schemeClr val="dk1"/>
            </a:fillRef>
            <a:effectRef idx="0">
              <a:schemeClr val="dk1"/>
            </a:effectRef>
            <a:fontRef idx="minor">
              <a:schemeClr val="tx1"/>
            </a:fontRef>
          </p:style>
        </p:cxnSp>
      </p:grpSp>
      <p:grpSp>
        <p:nvGrpSpPr>
          <p:cNvPr id="1047" name="Group 1046">
            <a:extLst>
              <a:ext uri="{FF2B5EF4-FFF2-40B4-BE49-F238E27FC236}">
                <a16:creationId xmlns:a16="http://schemas.microsoft.com/office/drawing/2014/main" id="{1029908F-3816-DA4A-EFF6-6F1B4467B0D9}"/>
              </a:ext>
            </a:extLst>
          </p:cNvPr>
          <p:cNvGrpSpPr/>
          <p:nvPr/>
        </p:nvGrpSpPr>
        <p:grpSpPr>
          <a:xfrm>
            <a:off x="5569398" y="822577"/>
            <a:ext cx="6465078" cy="4750718"/>
            <a:chOff x="5569398" y="822577"/>
            <a:chExt cx="6465078" cy="4750718"/>
          </a:xfrm>
        </p:grpSpPr>
        <p:grpSp>
          <p:nvGrpSpPr>
            <p:cNvPr id="26" name="Group 25">
              <a:extLst>
                <a:ext uri="{FF2B5EF4-FFF2-40B4-BE49-F238E27FC236}">
                  <a16:creationId xmlns:a16="http://schemas.microsoft.com/office/drawing/2014/main" id="{7A70BEF0-666A-B898-F9A9-3C07355205F9}"/>
                </a:ext>
              </a:extLst>
            </p:cNvPr>
            <p:cNvGrpSpPr/>
            <p:nvPr/>
          </p:nvGrpSpPr>
          <p:grpSpPr>
            <a:xfrm>
              <a:off x="5569398" y="822577"/>
              <a:ext cx="6465078" cy="2970045"/>
              <a:chOff x="5569398" y="822577"/>
              <a:chExt cx="6465078" cy="2970045"/>
            </a:xfrm>
          </p:grpSpPr>
          <p:grpSp>
            <p:nvGrpSpPr>
              <p:cNvPr id="3" name="Group 2">
                <a:extLst>
                  <a:ext uri="{FF2B5EF4-FFF2-40B4-BE49-F238E27FC236}">
                    <a16:creationId xmlns:a16="http://schemas.microsoft.com/office/drawing/2014/main" id="{CC8912FB-E4B7-DB16-8653-711C157CB403}"/>
                  </a:ext>
                </a:extLst>
              </p:cNvPr>
              <p:cNvGrpSpPr/>
              <p:nvPr/>
            </p:nvGrpSpPr>
            <p:grpSpPr>
              <a:xfrm>
                <a:off x="5569398" y="822577"/>
                <a:ext cx="1226631" cy="2970045"/>
                <a:chOff x="6106188" y="1412835"/>
                <a:chExt cx="1226631" cy="2970045"/>
              </a:xfrm>
            </p:grpSpPr>
            <p:sp>
              <p:nvSpPr>
                <p:cNvPr id="6" name="TextBox 5">
                  <a:extLst>
                    <a:ext uri="{FF2B5EF4-FFF2-40B4-BE49-F238E27FC236}">
                      <a16:creationId xmlns:a16="http://schemas.microsoft.com/office/drawing/2014/main" id="{CCEE0B54-744B-5FBA-2A4E-E9BDB37D0AA8}"/>
                    </a:ext>
                  </a:extLst>
                </p:cNvPr>
                <p:cNvSpPr txBox="1"/>
                <p:nvPr/>
              </p:nvSpPr>
              <p:spPr>
                <a:xfrm>
                  <a:off x="6106188" y="1412835"/>
                  <a:ext cx="1226631" cy="415498"/>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ED7D31"/>
                      </a:solidFill>
                      <a:effectLst/>
                      <a:uLnTx/>
                      <a:uFillTx/>
                      <a:latin typeface="Calibri" panose="020F0502020204030204"/>
                      <a:ea typeface="+mn-ea"/>
                      <a:cs typeface="+mn-cs"/>
                    </a:rPr>
                    <a:t>DOE OPA Status </a:t>
                  </a:r>
                  <a:br>
                    <a:rPr kumimoji="0" lang="en-US" sz="1050" b="0" i="0" u="none" strike="noStrike" kern="1200" cap="none" spc="0" normalizeH="0" baseline="0" noProof="0" dirty="0">
                      <a:ln>
                        <a:noFill/>
                      </a:ln>
                      <a:solidFill>
                        <a:srgbClr val="ED7D31"/>
                      </a:solidFill>
                      <a:effectLst/>
                      <a:uLnTx/>
                      <a:uFillTx/>
                      <a:latin typeface="Calibri" panose="020F0502020204030204"/>
                      <a:ea typeface="+mn-ea"/>
                      <a:cs typeface="+mn-cs"/>
                    </a:rPr>
                  </a:br>
                  <a:r>
                    <a:rPr kumimoji="0" lang="en-US" sz="1050" b="0" i="0" u="none" strike="noStrike" kern="1200" cap="none" spc="0" normalizeH="0" baseline="0" noProof="0" dirty="0">
                      <a:ln>
                        <a:noFill/>
                      </a:ln>
                      <a:solidFill>
                        <a:srgbClr val="ED7D31"/>
                      </a:solidFill>
                      <a:effectLst/>
                      <a:uLnTx/>
                      <a:uFillTx/>
                      <a:latin typeface="Calibri" panose="020F0502020204030204"/>
                      <a:ea typeface="+mn-ea"/>
                      <a:cs typeface="+mn-cs"/>
                    </a:rPr>
                    <a:t>5-7</a:t>
                  </a:r>
                  <a:r>
                    <a:rPr kumimoji="0" lang="en-US" sz="1050" b="0" i="0" u="none" strike="noStrike" kern="1200" cap="none" spc="0" normalizeH="0" baseline="30000" noProof="0" dirty="0">
                      <a:ln>
                        <a:noFill/>
                      </a:ln>
                      <a:solidFill>
                        <a:srgbClr val="ED7D31"/>
                      </a:solidFill>
                      <a:effectLst/>
                      <a:uLnTx/>
                      <a:uFillTx/>
                      <a:latin typeface="Calibri" panose="020F0502020204030204"/>
                      <a:ea typeface="+mn-ea"/>
                      <a:cs typeface="+mn-cs"/>
                    </a:rPr>
                    <a:t>th</a:t>
                  </a:r>
                  <a:r>
                    <a:rPr kumimoji="0" lang="en-US" sz="1050" b="0" i="0" u="none" strike="noStrike" kern="1200" cap="none" spc="0" normalizeH="0" baseline="0" noProof="0" dirty="0">
                      <a:ln>
                        <a:noFill/>
                      </a:ln>
                      <a:solidFill>
                        <a:srgbClr val="ED7D31"/>
                      </a:solidFill>
                      <a:effectLst/>
                      <a:uLnTx/>
                      <a:uFillTx/>
                      <a:latin typeface="Calibri" panose="020F0502020204030204"/>
                      <a:ea typeface="+mn-ea"/>
                      <a:cs typeface="+mn-cs"/>
                    </a:rPr>
                    <a:t> August, 2025</a:t>
                  </a:r>
                </a:p>
              </p:txBody>
            </p:sp>
            <p:cxnSp>
              <p:nvCxnSpPr>
                <p:cNvPr id="10" name="Straight Connector 9">
                  <a:extLst>
                    <a:ext uri="{FF2B5EF4-FFF2-40B4-BE49-F238E27FC236}">
                      <a16:creationId xmlns:a16="http://schemas.microsoft.com/office/drawing/2014/main" id="{C0C00C86-6E67-829E-3A63-B14674B5CE35}"/>
                    </a:ext>
                  </a:extLst>
                </p:cNvPr>
                <p:cNvCxnSpPr>
                  <a:cxnSpLocks/>
                </p:cNvCxnSpPr>
                <p:nvPr/>
              </p:nvCxnSpPr>
              <p:spPr>
                <a:xfrm>
                  <a:off x="6461579" y="1926668"/>
                  <a:ext cx="0" cy="245621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5" name="Group 24">
                <a:extLst>
                  <a:ext uri="{FF2B5EF4-FFF2-40B4-BE49-F238E27FC236}">
                    <a16:creationId xmlns:a16="http://schemas.microsoft.com/office/drawing/2014/main" id="{B12E10FB-481E-43A9-CA3C-FF668EAFF6B7}"/>
                  </a:ext>
                </a:extLst>
              </p:cNvPr>
              <p:cNvGrpSpPr/>
              <p:nvPr/>
            </p:nvGrpSpPr>
            <p:grpSpPr>
              <a:xfrm>
                <a:off x="11145726" y="2814343"/>
                <a:ext cx="888750" cy="978279"/>
                <a:chOff x="11145726" y="2814343"/>
                <a:chExt cx="888750" cy="978279"/>
              </a:xfrm>
            </p:grpSpPr>
            <p:sp>
              <p:nvSpPr>
                <p:cNvPr id="22" name="TextBox 21">
                  <a:extLst>
                    <a:ext uri="{FF2B5EF4-FFF2-40B4-BE49-F238E27FC236}">
                      <a16:creationId xmlns:a16="http://schemas.microsoft.com/office/drawing/2014/main" id="{A713F0BF-97E7-DBC7-C5F9-9D30E224BF1A}"/>
                    </a:ext>
                  </a:extLst>
                </p:cNvPr>
                <p:cNvSpPr txBox="1"/>
                <p:nvPr/>
              </p:nvSpPr>
              <p:spPr>
                <a:xfrm>
                  <a:off x="11145726" y="2814343"/>
                  <a:ext cx="888750" cy="577081"/>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ED7D31"/>
                      </a:solidFill>
                      <a:effectLst/>
                      <a:uLnTx/>
                      <a:uFillTx/>
                      <a:latin typeface="Calibri" panose="020F0502020204030204"/>
                      <a:ea typeface="+mn-ea"/>
                      <a:cs typeface="+mn-cs"/>
                    </a:rPr>
                    <a:t>DOE IPR and ICR, 9-13</a:t>
                  </a:r>
                  <a:r>
                    <a:rPr kumimoji="0" lang="en-US" sz="1050" b="0" i="0" u="none" strike="noStrike" kern="1200" cap="none" spc="0" normalizeH="0" baseline="30000" noProof="0" dirty="0">
                      <a:ln>
                        <a:noFill/>
                      </a:ln>
                      <a:solidFill>
                        <a:srgbClr val="ED7D31"/>
                      </a:solidFill>
                      <a:effectLst/>
                      <a:uLnTx/>
                      <a:uFillTx/>
                      <a:latin typeface="Calibri" panose="020F0502020204030204"/>
                      <a:ea typeface="+mn-ea"/>
                      <a:cs typeface="+mn-cs"/>
                    </a:rPr>
                    <a:t>th</a:t>
                  </a:r>
                  <a:r>
                    <a:rPr kumimoji="0" lang="en-US" sz="1050" b="0" i="0" u="none" strike="noStrike" kern="1200" cap="none" spc="0" normalizeH="0" baseline="0" noProof="0" dirty="0">
                      <a:ln>
                        <a:noFill/>
                      </a:ln>
                      <a:solidFill>
                        <a:srgbClr val="ED7D31"/>
                      </a:solidFill>
                      <a:effectLst/>
                      <a:uLnTx/>
                      <a:uFillTx/>
                      <a:latin typeface="Calibri" panose="020F0502020204030204"/>
                      <a:ea typeface="+mn-ea"/>
                      <a:cs typeface="+mn-cs"/>
                    </a:rPr>
                    <a:t> March. 2026</a:t>
                  </a:r>
                </a:p>
              </p:txBody>
            </p:sp>
            <p:cxnSp>
              <p:nvCxnSpPr>
                <p:cNvPr id="23" name="Straight Connector 22">
                  <a:extLst>
                    <a:ext uri="{FF2B5EF4-FFF2-40B4-BE49-F238E27FC236}">
                      <a16:creationId xmlns:a16="http://schemas.microsoft.com/office/drawing/2014/main" id="{8B2E02F8-E053-FF25-C195-E1DA1AAC87F4}"/>
                    </a:ext>
                  </a:extLst>
                </p:cNvPr>
                <p:cNvCxnSpPr>
                  <a:cxnSpLocks/>
                </p:cNvCxnSpPr>
                <p:nvPr/>
              </p:nvCxnSpPr>
              <p:spPr>
                <a:xfrm>
                  <a:off x="11570939" y="3418328"/>
                  <a:ext cx="0" cy="37429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37" name="TextBox 36">
              <a:extLst>
                <a:ext uri="{FF2B5EF4-FFF2-40B4-BE49-F238E27FC236}">
                  <a16:creationId xmlns:a16="http://schemas.microsoft.com/office/drawing/2014/main" id="{3C1F7C6F-15FB-A882-12D6-06230B948DB0}"/>
                </a:ext>
              </a:extLst>
            </p:cNvPr>
            <p:cNvSpPr txBox="1"/>
            <p:nvPr/>
          </p:nvSpPr>
          <p:spPr>
            <a:xfrm>
              <a:off x="10629736" y="4803854"/>
              <a:ext cx="1283033"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FC000">
                      <a:lumMod val="75000"/>
                    </a:srgbClr>
                  </a:solidFill>
                  <a:effectLst/>
                  <a:uLnTx/>
                  <a:uFillTx/>
                  <a:latin typeface="Calibri" panose="020F0502020204030204"/>
                  <a:ea typeface="+mn-ea"/>
                  <a:cs typeface="+mn-cs"/>
                </a:rPr>
                <a:t>Detector Baseline Readiness Review</a:t>
              </a:r>
              <a:br>
                <a:rPr kumimoji="0" lang="en-US" sz="1100" b="0" i="0" u="none" strike="noStrike" kern="1200" cap="none" spc="0" normalizeH="0" baseline="0" noProof="0" dirty="0">
                  <a:ln>
                    <a:noFill/>
                  </a:ln>
                  <a:solidFill>
                    <a:srgbClr val="FFC000">
                      <a:lumMod val="75000"/>
                    </a:srgbClr>
                  </a:solidFill>
                  <a:effectLst/>
                  <a:uLnTx/>
                  <a:uFillTx/>
                  <a:latin typeface="Calibri" panose="020F0502020204030204"/>
                  <a:ea typeface="+mn-ea"/>
                  <a:cs typeface="+mn-cs"/>
                </a:rPr>
              </a:br>
              <a:r>
                <a:rPr kumimoji="0" lang="en-US" sz="1100" b="0" i="0" u="none" strike="noStrike" kern="1200" cap="none" spc="0" normalizeH="0" baseline="0" noProof="0" dirty="0">
                  <a:ln>
                    <a:noFill/>
                  </a:ln>
                  <a:solidFill>
                    <a:srgbClr val="FFC000">
                      <a:lumMod val="75000"/>
                    </a:srgbClr>
                  </a:solidFill>
                  <a:effectLst/>
                  <a:uLnTx/>
                  <a:uFillTx/>
                  <a:latin typeface="Calibri" panose="020F0502020204030204"/>
                  <a:ea typeface="+mn-ea"/>
                  <a:cs typeface="+mn-cs"/>
                </a:rPr>
                <a:t>February 3-5,2026 </a:t>
              </a:r>
              <a:br>
                <a:rPr kumimoji="0" lang="en-US" sz="1100" b="0" i="0" u="none" strike="noStrike" kern="1200" cap="none" spc="0" normalizeH="0" baseline="0" noProof="0" dirty="0">
                  <a:ln>
                    <a:noFill/>
                  </a:ln>
                  <a:solidFill>
                    <a:srgbClr val="FFC000">
                      <a:lumMod val="75000"/>
                    </a:srgbClr>
                  </a:solidFill>
                  <a:effectLst/>
                  <a:uLnTx/>
                  <a:uFillTx/>
                  <a:latin typeface="Calibri" panose="020F0502020204030204"/>
                  <a:ea typeface="+mn-ea"/>
                  <a:cs typeface="+mn-cs"/>
                </a:rPr>
              </a:br>
              <a:r>
                <a:rPr kumimoji="0" lang="en-US" sz="1100" b="0" i="0" u="none" strike="noStrike" kern="1200" cap="none" spc="0" normalizeH="0" baseline="0" noProof="0" dirty="0">
                  <a:ln>
                    <a:noFill/>
                  </a:ln>
                  <a:solidFill>
                    <a:srgbClr val="FFC000">
                      <a:lumMod val="75000"/>
                    </a:srgbClr>
                  </a:solidFill>
                  <a:effectLst/>
                  <a:uLnTx/>
                  <a:uFillTx/>
                  <a:latin typeface="Calibri" panose="020F0502020204030204"/>
                  <a:ea typeface="+mn-ea"/>
                  <a:cs typeface="+mn-cs"/>
                </a:rPr>
                <a:t>(tentative)</a:t>
              </a:r>
            </a:p>
          </p:txBody>
        </p:sp>
        <p:cxnSp>
          <p:nvCxnSpPr>
            <p:cNvPr id="1025" name="Straight Connector 1024">
              <a:extLst>
                <a:ext uri="{FF2B5EF4-FFF2-40B4-BE49-F238E27FC236}">
                  <a16:creationId xmlns:a16="http://schemas.microsoft.com/office/drawing/2014/main" id="{063129C8-03F4-9054-0DDE-254B58A11AD3}"/>
                </a:ext>
              </a:extLst>
            </p:cNvPr>
            <p:cNvCxnSpPr>
              <a:cxnSpLocks/>
            </p:cNvCxnSpPr>
            <p:nvPr/>
          </p:nvCxnSpPr>
          <p:spPr>
            <a:xfrm>
              <a:off x="11459141" y="3813006"/>
              <a:ext cx="0" cy="100179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045" name="Group 1044">
            <a:extLst>
              <a:ext uri="{FF2B5EF4-FFF2-40B4-BE49-F238E27FC236}">
                <a16:creationId xmlns:a16="http://schemas.microsoft.com/office/drawing/2014/main" id="{6CECAEA2-3381-7E06-7567-B96381116A27}"/>
              </a:ext>
            </a:extLst>
          </p:cNvPr>
          <p:cNvGrpSpPr/>
          <p:nvPr/>
        </p:nvGrpSpPr>
        <p:grpSpPr>
          <a:xfrm>
            <a:off x="1660870" y="1189966"/>
            <a:ext cx="9228600" cy="5248026"/>
            <a:chOff x="1660870" y="1189966"/>
            <a:chExt cx="9228600" cy="5248026"/>
          </a:xfrm>
        </p:grpSpPr>
        <p:grpSp>
          <p:nvGrpSpPr>
            <p:cNvPr id="1026" name="Group 1025">
              <a:extLst>
                <a:ext uri="{FF2B5EF4-FFF2-40B4-BE49-F238E27FC236}">
                  <a16:creationId xmlns:a16="http://schemas.microsoft.com/office/drawing/2014/main" id="{0E1517A9-15B2-59E4-3637-31EF7340E70C}"/>
                </a:ext>
              </a:extLst>
            </p:cNvPr>
            <p:cNvGrpSpPr/>
            <p:nvPr/>
          </p:nvGrpSpPr>
          <p:grpSpPr>
            <a:xfrm>
              <a:off x="6257490" y="1189966"/>
              <a:ext cx="1397987" cy="2579318"/>
              <a:chOff x="6257490" y="1189966"/>
              <a:chExt cx="1397987" cy="2579318"/>
            </a:xfrm>
          </p:grpSpPr>
          <p:cxnSp>
            <p:nvCxnSpPr>
              <p:cNvPr id="1024" name="Straight Arrow Connector 1023">
                <a:extLst>
                  <a:ext uri="{FF2B5EF4-FFF2-40B4-BE49-F238E27FC236}">
                    <a16:creationId xmlns:a16="http://schemas.microsoft.com/office/drawing/2014/main" id="{AD40859B-4F5B-3DFC-965C-E0777AA33283}"/>
                  </a:ext>
                </a:extLst>
              </p:cNvPr>
              <p:cNvCxnSpPr>
                <a:cxnSpLocks/>
              </p:cNvCxnSpPr>
              <p:nvPr/>
            </p:nvCxnSpPr>
            <p:spPr>
              <a:xfrm>
                <a:off x="6707748" y="1830973"/>
                <a:ext cx="0" cy="1938311"/>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60" name="TextBox 59">
                <a:extLst>
                  <a:ext uri="{FF2B5EF4-FFF2-40B4-BE49-F238E27FC236}">
                    <a16:creationId xmlns:a16="http://schemas.microsoft.com/office/drawing/2014/main" id="{1F8E1A0C-AD78-DCA6-4559-CBB287D57DA3}"/>
                  </a:ext>
                </a:extLst>
              </p:cNvPr>
              <p:cNvSpPr txBox="1"/>
              <p:nvPr/>
            </p:nvSpPr>
            <p:spPr>
              <a:xfrm>
                <a:off x="6257490" y="1189966"/>
                <a:ext cx="1397987" cy="577081"/>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err="1">
                    <a:ln>
                      <a:noFill/>
                    </a:ln>
                    <a:solidFill>
                      <a:srgbClr val="4472C4"/>
                    </a:solidFill>
                    <a:effectLst/>
                    <a:uLnTx/>
                    <a:uFillTx/>
                    <a:latin typeface="Calibri" panose="020F0502020204030204"/>
                    <a:ea typeface="+mn-ea"/>
                    <a:cs typeface="+mn-cs"/>
                  </a:rPr>
                  <a:t>ePIC</a:t>
                </a:r>
                <a:r>
                  <a:rPr kumimoji="0" lang="en-US" sz="1050" b="1" i="0" u="none" strike="noStrike" kern="1200" cap="none" spc="0" normalizeH="0" baseline="0" noProof="0" dirty="0">
                    <a:ln>
                      <a:noFill/>
                    </a:ln>
                    <a:solidFill>
                      <a:srgbClr val="4472C4"/>
                    </a:solidFill>
                    <a:effectLst/>
                    <a:uLnTx/>
                    <a:uFillTx/>
                    <a:latin typeface="Calibri" panose="020F0502020204030204"/>
                    <a:ea typeface="+mn-ea"/>
                    <a:cs typeface="+mn-cs"/>
                  </a:rPr>
                  <a:t> Physics Readiness Workshop </a:t>
                </a:r>
                <a:br>
                  <a:rPr kumimoji="0" lang="en-US" sz="1050" b="1" i="0" u="none" strike="noStrike" kern="1200" cap="none" spc="0" normalizeH="0" baseline="0" noProof="0" dirty="0">
                    <a:ln>
                      <a:noFill/>
                    </a:ln>
                    <a:solidFill>
                      <a:srgbClr val="4472C4"/>
                    </a:solidFill>
                    <a:effectLst/>
                    <a:uLnTx/>
                    <a:uFillTx/>
                    <a:latin typeface="Calibri" panose="020F0502020204030204"/>
                    <a:ea typeface="+mn-ea"/>
                    <a:cs typeface="+mn-cs"/>
                  </a:rPr>
                </a:br>
                <a:r>
                  <a:rPr kumimoji="0" lang="en-US" sz="1050" b="1" i="0" u="none" strike="noStrike" kern="1200" cap="none" spc="0" normalizeH="0" baseline="0" noProof="0" dirty="0">
                    <a:ln>
                      <a:noFill/>
                    </a:ln>
                    <a:solidFill>
                      <a:srgbClr val="4472C4"/>
                    </a:solidFill>
                    <a:effectLst/>
                    <a:uLnTx/>
                    <a:uFillTx/>
                    <a:latin typeface="Calibri" panose="020F0502020204030204"/>
                    <a:ea typeface="+mn-ea"/>
                    <a:cs typeface="+mn-cs"/>
                  </a:rPr>
                  <a:t>Sept. 17-18</a:t>
                </a:r>
                <a:r>
                  <a:rPr kumimoji="0" lang="en-US" sz="1050" b="1" i="0" u="none" strike="noStrike" kern="1200" cap="none" spc="0" normalizeH="0" baseline="30000" noProof="0" dirty="0">
                    <a:ln>
                      <a:noFill/>
                    </a:ln>
                    <a:solidFill>
                      <a:srgbClr val="4472C4"/>
                    </a:solidFill>
                    <a:effectLst/>
                    <a:uLnTx/>
                    <a:uFillTx/>
                    <a:latin typeface="Calibri" panose="020F0502020204030204"/>
                    <a:ea typeface="+mn-ea"/>
                    <a:cs typeface="+mn-cs"/>
                  </a:rPr>
                  <a:t>th</a:t>
                </a:r>
                <a:r>
                  <a:rPr kumimoji="0" lang="en-US" sz="1050" b="1" i="0" u="none" strike="noStrike" kern="1200" cap="none" spc="0" normalizeH="0" baseline="0" noProof="0" dirty="0">
                    <a:ln>
                      <a:noFill/>
                    </a:ln>
                    <a:solidFill>
                      <a:srgbClr val="4472C4"/>
                    </a:solidFill>
                    <a:effectLst/>
                    <a:uLnTx/>
                    <a:uFillTx/>
                    <a:latin typeface="Calibri" panose="020F0502020204030204"/>
                    <a:ea typeface="+mn-ea"/>
                    <a:cs typeface="+mn-cs"/>
                  </a:rPr>
                  <a:t>, 2025</a:t>
                </a:r>
              </a:p>
            </p:txBody>
          </p:sp>
        </p:grpSp>
        <p:grpSp>
          <p:nvGrpSpPr>
            <p:cNvPr id="1057" name="Group 1056">
              <a:extLst>
                <a:ext uri="{FF2B5EF4-FFF2-40B4-BE49-F238E27FC236}">
                  <a16:creationId xmlns:a16="http://schemas.microsoft.com/office/drawing/2014/main" id="{30BB4AFA-9BCE-99E9-5765-E7D3BCC62E2F}"/>
                </a:ext>
              </a:extLst>
            </p:cNvPr>
            <p:cNvGrpSpPr/>
            <p:nvPr/>
          </p:nvGrpSpPr>
          <p:grpSpPr>
            <a:xfrm>
              <a:off x="3332040" y="2147067"/>
              <a:ext cx="1070606" cy="1669597"/>
              <a:chOff x="3923024" y="2152198"/>
              <a:chExt cx="1070606" cy="1669597"/>
            </a:xfrm>
          </p:grpSpPr>
          <p:sp>
            <p:nvSpPr>
              <p:cNvPr id="47" name="TextBox 46">
                <a:extLst>
                  <a:ext uri="{FF2B5EF4-FFF2-40B4-BE49-F238E27FC236}">
                    <a16:creationId xmlns:a16="http://schemas.microsoft.com/office/drawing/2014/main" id="{70285ACE-41A2-E2E5-01EE-CCCB52473273}"/>
                  </a:ext>
                </a:extLst>
              </p:cNvPr>
              <p:cNvSpPr txBox="1"/>
              <p:nvPr/>
            </p:nvSpPr>
            <p:spPr>
              <a:xfrm>
                <a:off x="3923024" y="2152198"/>
                <a:ext cx="1070606" cy="1061829"/>
              </a:xfrm>
              <a:prstGeom prst="rect">
                <a:avLst/>
              </a:prstGeom>
              <a:solidFill>
                <a:schemeClr val="bg1"/>
              </a:solid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err="1">
                    <a:ln>
                      <a:noFill/>
                    </a:ln>
                    <a:solidFill>
                      <a:srgbClr val="4472C4"/>
                    </a:solidFill>
                    <a:effectLst/>
                    <a:uLnTx/>
                    <a:uFillTx/>
                    <a:latin typeface="Calibri" panose="020F0502020204030204"/>
                    <a:ea typeface="+mn-ea"/>
                    <a:cs typeface="+mn-cs"/>
                  </a:rPr>
                  <a:t>ePIC</a:t>
                </a:r>
                <a:r>
                  <a:rPr kumimoji="0" lang="en-US" sz="1050" b="1" i="0" u="none" strike="noStrike" kern="1200" cap="none" spc="0" normalizeH="0" baseline="0" noProof="0" dirty="0">
                    <a:ln>
                      <a:noFill/>
                    </a:ln>
                    <a:solidFill>
                      <a:srgbClr val="4472C4"/>
                    </a:solidFill>
                    <a:effectLst/>
                    <a:uLnTx/>
                    <a:uFillTx/>
                    <a:latin typeface="Calibri" panose="020F0502020204030204"/>
                    <a:ea typeface="+mn-ea"/>
                    <a:cs typeface="+mn-cs"/>
                  </a:rPr>
                  <a:t> Software and </a:t>
                </a:r>
                <a:br>
                  <a:rPr kumimoji="0" lang="en-US" sz="1050" b="1" i="0" u="none" strike="noStrike" kern="1200" cap="none" spc="0" normalizeH="0" baseline="0" noProof="0" dirty="0">
                    <a:ln>
                      <a:noFill/>
                    </a:ln>
                    <a:solidFill>
                      <a:srgbClr val="4472C4"/>
                    </a:solidFill>
                    <a:effectLst/>
                    <a:uLnTx/>
                    <a:uFillTx/>
                    <a:latin typeface="Calibri" panose="020F0502020204030204"/>
                    <a:ea typeface="+mn-ea"/>
                    <a:cs typeface="+mn-cs"/>
                  </a:rPr>
                </a:br>
                <a:r>
                  <a:rPr kumimoji="0" lang="en-US" sz="1050" b="1" i="0" u="none" strike="noStrike" kern="1200" cap="none" spc="0" normalizeH="0" baseline="0" noProof="0" dirty="0">
                    <a:ln>
                      <a:noFill/>
                    </a:ln>
                    <a:solidFill>
                      <a:srgbClr val="4472C4"/>
                    </a:solidFill>
                    <a:effectLst/>
                    <a:uLnTx/>
                    <a:uFillTx/>
                    <a:latin typeface="Calibri" panose="020F0502020204030204"/>
                    <a:ea typeface="+mn-ea"/>
                    <a:cs typeface="+mn-cs"/>
                  </a:rPr>
                  <a:t>Computing Technical Interchange – May 12</a:t>
                </a:r>
                <a:r>
                  <a:rPr kumimoji="0" lang="en-US" sz="1050" b="1" i="0" u="none" strike="noStrike" kern="1200" cap="none" spc="0" normalizeH="0" baseline="30000" noProof="0" dirty="0">
                    <a:ln>
                      <a:noFill/>
                    </a:ln>
                    <a:solidFill>
                      <a:srgbClr val="4472C4"/>
                    </a:solidFill>
                    <a:effectLst/>
                    <a:uLnTx/>
                    <a:uFillTx/>
                    <a:latin typeface="Calibri" panose="020F0502020204030204"/>
                    <a:ea typeface="+mn-ea"/>
                    <a:cs typeface="+mn-cs"/>
                  </a:rPr>
                  <a:t>th</a:t>
                </a:r>
                <a:r>
                  <a:rPr kumimoji="0" lang="en-US" sz="1050" b="1" i="0" u="none" strike="noStrike" kern="1200" cap="none" spc="0" normalizeH="0" baseline="0" noProof="0" dirty="0">
                    <a:ln>
                      <a:noFill/>
                    </a:ln>
                    <a:solidFill>
                      <a:srgbClr val="4472C4"/>
                    </a:solidFill>
                    <a:effectLst/>
                    <a:uLnTx/>
                    <a:uFillTx/>
                    <a:latin typeface="Calibri" panose="020F0502020204030204"/>
                    <a:ea typeface="+mn-ea"/>
                    <a:cs typeface="+mn-cs"/>
                  </a:rPr>
                  <a:t> </a:t>
                </a:r>
              </a:p>
            </p:txBody>
          </p:sp>
          <p:cxnSp>
            <p:nvCxnSpPr>
              <p:cNvPr id="1055" name="Straight Connector 1054">
                <a:extLst>
                  <a:ext uri="{FF2B5EF4-FFF2-40B4-BE49-F238E27FC236}">
                    <a16:creationId xmlns:a16="http://schemas.microsoft.com/office/drawing/2014/main" id="{751484D4-6ADF-D0B2-9A79-8AC7E588BB18}"/>
                  </a:ext>
                </a:extLst>
              </p:cNvPr>
              <p:cNvCxnSpPr>
                <a:cxnSpLocks/>
              </p:cNvCxnSpPr>
              <p:nvPr/>
            </p:nvCxnSpPr>
            <p:spPr>
              <a:xfrm>
                <a:off x="4139310" y="3214027"/>
                <a:ext cx="0" cy="60776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7" name="Group 6">
              <a:extLst>
                <a:ext uri="{FF2B5EF4-FFF2-40B4-BE49-F238E27FC236}">
                  <a16:creationId xmlns:a16="http://schemas.microsoft.com/office/drawing/2014/main" id="{2DF65D60-FF65-A57E-6384-53ED19785CCC}"/>
                </a:ext>
              </a:extLst>
            </p:cNvPr>
            <p:cNvGrpSpPr/>
            <p:nvPr/>
          </p:nvGrpSpPr>
          <p:grpSpPr>
            <a:xfrm>
              <a:off x="2815809" y="1377858"/>
              <a:ext cx="1237691" cy="2430725"/>
              <a:chOff x="7432359" y="1150419"/>
              <a:chExt cx="1237691" cy="2430725"/>
            </a:xfrm>
          </p:grpSpPr>
          <p:cxnSp>
            <p:nvCxnSpPr>
              <p:cNvPr id="8" name="Straight Arrow Connector 7">
                <a:extLst>
                  <a:ext uri="{FF2B5EF4-FFF2-40B4-BE49-F238E27FC236}">
                    <a16:creationId xmlns:a16="http://schemas.microsoft.com/office/drawing/2014/main" id="{13CC3DC5-294F-C15D-9B7C-184F7441BDB5}"/>
                  </a:ext>
                </a:extLst>
              </p:cNvPr>
              <p:cNvCxnSpPr>
                <a:cxnSpLocks/>
              </p:cNvCxnSpPr>
              <p:nvPr/>
            </p:nvCxnSpPr>
            <p:spPr>
              <a:xfrm>
                <a:off x="7850350" y="1766799"/>
                <a:ext cx="0" cy="1814345"/>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75795986-B893-FFE2-60C1-92CAEB953B68}"/>
                  </a:ext>
                </a:extLst>
              </p:cNvPr>
              <p:cNvSpPr txBox="1"/>
              <p:nvPr/>
            </p:nvSpPr>
            <p:spPr>
              <a:xfrm>
                <a:off x="7432359" y="1150419"/>
                <a:ext cx="1237691" cy="577081"/>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err="1">
                    <a:ln>
                      <a:noFill/>
                    </a:ln>
                    <a:solidFill>
                      <a:srgbClr val="4472C4"/>
                    </a:solidFill>
                    <a:effectLst/>
                    <a:uLnTx/>
                    <a:uFillTx/>
                    <a:latin typeface="Calibri" panose="020F0502020204030204"/>
                    <a:ea typeface="+mn-ea"/>
                    <a:cs typeface="+mn-cs"/>
                  </a:rPr>
                  <a:t>ePIC</a:t>
                </a:r>
                <a:r>
                  <a:rPr kumimoji="0" lang="en-US" sz="1050" b="1" i="0" u="none" strike="noStrike" kern="1200" cap="none" spc="0" normalizeH="0" baseline="0" noProof="0" dirty="0">
                    <a:ln>
                      <a:noFill/>
                    </a:ln>
                    <a:solidFill>
                      <a:srgbClr val="4472C4"/>
                    </a:solidFill>
                    <a:effectLst/>
                    <a:uLnTx/>
                    <a:uFillTx/>
                    <a:latin typeface="Calibri" panose="020F0502020204030204"/>
                    <a:ea typeface="+mn-ea"/>
                    <a:cs typeface="+mn-cs"/>
                  </a:rPr>
                  <a:t> Early Physics Workshop </a:t>
                </a:r>
                <a:br>
                  <a:rPr kumimoji="0" lang="en-US" sz="1050" b="1" i="0" u="none" strike="noStrike" kern="1200" cap="none" spc="0" normalizeH="0" baseline="0" noProof="0" dirty="0">
                    <a:ln>
                      <a:noFill/>
                    </a:ln>
                    <a:solidFill>
                      <a:srgbClr val="4472C4"/>
                    </a:solidFill>
                    <a:effectLst/>
                    <a:uLnTx/>
                    <a:uFillTx/>
                    <a:latin typeface="Calibri" panose="020F0502020204030204"/>
                    <a:ea typeface="+mn-ea"/>
                    <a:cs typeface="+mn-cs"/>
                  </a:rPr>
                </a:br>
                <a:r>
                  <a:rPr kumimoji="0" lang="en-US" sz="1050" b="1" i="0" u="none" strike="noStrike" kern="1200" cap="none" spc="0" normalizeH="0" baseline="0" noProof="0" dirty="0">
                    <a:ln>
                      <a:noFill/>
                    </a:ln>
                    <a:solidFill>
                      <a:srgbClr val="4472C4"/>
                    </a:solidFill>
                    <a:effectLst/>
                    <a:uLnTx/>
                    <a:uFillTx/>
                    <a:latin typeface="Calibri" panose="020F0502020204030204"/>
                    <a:ea typeface="+mn-ea"/>
                    <a:cs typeface="+mn-cs"/>
                  </a:rPr>
                  <a:t>April 24-25, 2025</a:t>
                </a:r>
              </a:p>
            </p:txBody>
          </p:sp>
        </p:grpSp>
        <p:grpSp>
          <p:nvGrpSpPr>
            <p:cNvPr id="40" name="Group 39">
              <a:extLst>
                <a:ext uri="{FF2B5EF4-FFF2-40B4-BE49-F238E27FC236}">
                  <a16:creationId xmlns:a16="http://schemas.microsoft.com/office/drawing/2014/main" id="{90A6558E-336E-F7B0-A3B3-110366CDE69D}"/>
                </a:ext>
              </a:extLst>
            </p:cNvPr>
            <p:cNvGrpSpPr/>
            <p:nvPr/>
          </p:nvGrpSpPr>
          <p:grpSpPr>
            <a:xfrm>
              <a:off x="9662839" y="2824213"/>
              <a:ext cx="1226631" cy="1005420"/>
              <a:chOff x="1566410" y="3205603"/>
              <a:chExt cx="680654" cy="915689"/>
            </a:xfrm>
          </p:grpSpPr>
          <p:cxnSp>
            <p:nvCxnSpPr>
              <p:cNvPr id="42" name="Straight Connector 41">
                <a:extLst>
                  <a:ext uri="{FF2B5EF4-FFF2-40B4-BE49-F238E27FC236}">
                    <a16:creationId xmlns:a16="http://schemas.microsoft.com/office/drawing/2014/main" id="{F9FBF5BE-C3C5-9760-3D1A-3304B9A9871B}"/>
                  </a:ext>
                </a:extLst>
              </p:cNvPr>
              <p:cNvCxnSpPr>
                <a:cxnSpLocks/>
              </p:cNvCxnSpPr>
              <p:nvPr/>
            </p:nvCxnSpPr>
            <p:spPr>
              <a:xfrm>
                <a:off x="1662741" y="3887990"/>
                <a:ext cx="1229" cy="23330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3A01AD7F-DDE1-F6FA-5384-A1FF51E96FB6}"/>
                  </a:ext>
                </a:extLst>
              </p:cNvPr>
              <p:cNvSpPr txBox="1"/>
              <p:nvPr/>
            </p:nvSpPr>
            <p:spPr>
              <a:xfrm>
                <a:off x="1566410" y="3205603"/>
                <a:ext cx="680654" cy="672740"/>
              </a:xfrm>
              <a:prstGeom prst="rect">
                <a:avLst/>
              </a:prstGeom>
              <a:solidFill>
                <a:schemeClr val="bg1"/>
              </a:solidFill>
              <a:ln w="22225">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err="1">
                    <a:ln>
                      <a:noFill/>
                    </a:ln>
                    <a:solidFill>
                      <a:srgbClr val="4472C4"/>
                    </a:solidFill>
                    <a:effectLst/>
                    <a:uLnTx/>
                    <a:uFillTx/>
                    <a:latin typeface="Calibri" panose="020F0502020204030204"/>
                    <a:ea typeface="+mn-ea"/>
                    <a:cs typeface="+mn-cs"/>
                  </a:rPr>
                  <a:t>ePIC</a:t>
                </a:r>
                <a:r>
                  <a:rPr kumimoji="0" lang="en-US" sz="1400" b="1" i="0" u="none" strike="noStrike" kern="1200" cap="none" spc="0" normalizeH="0" baseline="0" noProof="0" dirty="0">
                    <a:ln>
                      <a:noFill/>
                    </a:ln>
                    <a:solidFill>
                      <a:srgbClr val="4472C4"/>
                    </a:solidFill>
                    <a:effectLst/>
                    <a:uLnTx/>
                    <a:uFillTx/>
                    <a:latin typeface="Calibri" panose="020F0502020204030204"/>
                    <a:ea typeface="+mn-ea"/>
                    <a:cs typeface="+mn-cs"/>
                  </a:rPr>
                  <a:t> pre-TDR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4472C4"/>
                    </a:solidFill>
                    <a:effectLst/>
                    <a:uLnTx/>
                    <a:uFillTx/>
                    <a:latin typeface="Calibri" panose="020F0502020204030204"/>
                    <a:ea typeface="+mn-ea"/>
                    <a:cs typeface="+mn-cs"/>
                  </a:rPr>
                  <a:t>Next Draft</a:t>
                </a:r>
                <a:br>
                  <a:rPr kumimoji="0" lang="en-US" sz="1400" b="1" i="0" u="none" strike="noStrike" kern="1200" cap="none" spc="0" normalizeH="0" baseline="0" noProof="0" dirty="0">
                    <a:ln>
                      <a:noFill/>
                    </a:ln>
                    <a:solidFill>
                      <a:srgbClr val="4472C4"/>
                    </a:solidFill>
                    <a:effectLst/>
                    <a:uLnTx/>
                    <a:uFillTx/>
                    <a:latin typeface="Calibri" panose="020F0502020204030204"/>
                    <a:ea typeface="+mn-ea"/>
                    <a:cs typeface="+mn-cs"/>
                  </a:rPr>
                </a:br>
                <a:r>
                  <a:rPr kumimoji="0" lang="en-US" sz="1400" b="1" i="0" u="none" strike="noStrike" kern="1200" cap="none" spc="0" normalizeH="0" baseline="0" noProof="0" dirty="0">
                    <a:ln>
                      <a:noFill/>
                    </a:ln>
                    <a:solidFill>
                      <a:srgbClr val="4472C4"/>
                    </a:solidFill>
                    <a:effectLst/>
                    <a:uLnTx/>
                    <a:uFillTx/>
                    <a:latin typeface="Calibri" panose="020F0502020204030204"/>
                    <a:ea typeface="+mn-ea"/>
                    <a:cs typeface="+mn-cs"/>
                  </a:rPr>
                  <a:t>(Dec 2025)</a:t>
                </a:r>
              </a:p>
            </p:txBody>
          </p:sp>
        </p:grpSp>
        <p:grpSp>
          <p:nvGrpSpPr>
            <p:cNvPr id="11" name="Group 10">
              <a:extLst>
                <a:ext uri="{FF2B5EF4-FFF2-40B4-BE49-F238E27FC236}">
                  <a16:creationId xmlns:a16="http://schemas.microsoft.com/office/drawing/2014/main" id="{10205390-DCEC-7A4A-F755-B710CAD222A2}"/>
                </a:ext>
              </a:extLst>
            </p:cNvPr>
            <p:cNvGrpSpPr/>
            <p:nvPr/>
          </p:nvGrpSpPr>
          <p:grpSpPr>
            <a:xfrm>
              <a:off x="1660870" y="3800530"/>
              <a:ext cx="766204" cy="1640677"/>
              <a:chOff x="3733929" y="3225098"/>
              <a:chExt cx="766204" cy="1961579"/>
            </a:xfrm>
          </p:grpSpPr>
          <p:sp>
            <p:nvSpPr>
              <p:cNvPr id="16" name="TextBox 15">
                <a:extLst>
                  <a:ext uri="{FF2B5EF4-FFF2-40B4-BE49-F238E27FC236}">
                    <a16:creationId xmlns:a16="http://schemas.microsoft.com/office/drawing/2014/main" id="{86EC16FC-55C9-354D-5BE8-FF153E700585}"/>
                  </a:ext>
                </a:extLst>
              </p:cNvPr>
              <p:cNvSpPr txBox="1"/>
              <p:nvPr/>
            </p:nvSpPr>
            <p:spPr>
              <a:xfrm>
                <a:off x="3733929" y="4496724"/>
                <a:ext cx="766204" cy="6899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4472C4"/>
                    </a:solidFill>
                    <a:effectLst/>
                    <a:uLnTx/>
                    <a:uFillTx/>
                    <a:latin typeface="Calibri" panose="020F0502020204030204"/>
                    <a:ea typeface="+mn-ea"/>
                    <a:cs typeface="+mn-cs"/>
                  </a:rPr>
                  <a:t>EICO </a:t>
                </a:r>
                <a:br>
                  <a:rPr kumimoji="0" lang="en-US" sz="1050" b="1" i="0" u="none" strike="noStrike" kern="1200" cap="none" spc="0" normalizeH="0" baseline="0" noProof="0" dirty="0">
                    <a:ln>
                      <a:noFill/>
                    </a:ln>
                    <a:solidFill>
                      <a:srgbClr val="4472C4"/>
                    </a:solidFill>
                    <a:effectLst/>
                    <a:uLnTx/>
                    <a:uFillTx/>
                    <a:latin typeface="Calibri" panose="020F0502020204030204"/>
                    <a:ea typeface="+mn-ea"/>
                    <a:cs typeface="+mn-cs"/>
                  </a:rPr>
                </a:br>
                <a:r>
                  <a:rPr kumimoji="0" lang="en-US" sz="1050" b="1" i="0" u="none" strike="noStrike" kern="1200" cap="none" spc="0" normalizeH="0" baseline="0" noProof="0" dirty="0">
                    <a:ln>
                      <a:noFill/>
                    </a:ln>
                    <a:solidFill>
                      <a:srgbClr val="4472C4"/>
                    </a:solidFill>
                    <a:effectLst/>
                    <a:uLnTx/>
                    <a:uFillTx/>
                    <a:latin typeface="Calibri" panose="020F0502020204030204"/>
                    <a:ea typeface="+mn-ea"/>
                    <a:cs typeface="+mn-cs"/>
                  </a:rPr>
                  <a:t>2-4</a:t>
                </a:r>
                <a:r>
                  <a:rPr kumimoji="0" lang="en-US" sz="1050" b="1" i="0" u="none" strike="noStrike" kern="1200" cap="none" spc="0" normalizeH="0" baseline="30000" noProof="0" dirty="0" err="1">
                    <a:ln>
                      <a:noFill/>
                    </a:ln>
                    <a:solidFill>
                      <a:srgbClr val="4472C4"/>
                    </a:solidFill>
                    <a:effectLst/>
                    <a:uLnTx/>
                    <a:uFillTx/>
                    <a:latin typeface="Calibri" panose="020F0502020204030204"/>
                    <a:ea typeface="+mn-ea"/>
                    <a:cs typeface="+mn-cs"/>
                  </a:rPr>
                  <a:t>th</a:t>
                </a:r>
                <a:r>
                  <a:rPr kumimoji="0" lang="en-US" sz="1050" b="1" i="0" u="none" strike="noStrike" kern="1200" cap="none" spc="0" normalizeH="0" baseline="0" noProof="0" dirty="0">
                    <a:ln>
                      <a:noFill/>
                    </a:ln>
                    <a:solidFill>
                      <a:srgbClr val="4472C4"/>
                    </a:solidFill>
                    <a:effectLst/>
                    <a:uLnTx/>
                    <a:uFillTx/>
                    <a:latin typeface="Calibri" panose="020F0502020204030204"/>
                    <a:ea typeface="+mn-ea"/>
                    <a:cs typeface="+mn-cs"/>
                  </a:rPr>
                  <a:t> April 2025 </a:t>
                </a:r>
              </a:p>
            </p:txBody>
          </p:sp>
          <p:cxnSp>
            <p:nvCxnSpPr>
              <p:cNvPr id="17" name="Straight Connector 16">
                <a:extLst>
                  <a:ext uri="{FF2B5EF4-FFF2-40B4-BE49-F238E27FC236}">
                    <a16:creationId xmlns:a16="http://schemas.microsoft.com/office/drawing/2014/main" id="{65659BF5-40BF-8932-626E-D951B1DD2822}"/>
                  </a:ext>
                </a:extLst>
              </p:cNvPr>
              <p:cNvCxnSpPr>
                <a:cxnSpLocks/>
              </p:cNvCxnSpPr>
              <p:nvPr/>
            </p:nvCxnSpPr>
            <p:spPr>
              <a:xfrm flipH="1">
                <a:off x="4194574" y="3225098"/>
                <a:ext cx="6269" cy="121264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8" name="Group 27">
              <a:extLst>
                <a:ext uri="{FF2B5EF4-FFF2-40B4-BE49-F238E27FC236}">
                  <a16:creationId xmlns:a16="http://schemas.microsoft.com/office/drawing/2014/main" id="{FBC11A1E-CD77-7311-300E-BE82D981D6D2}"/>
                </a:ext>
              </a:extLst>
            </p:cNvPr>
            <p:cNvGrpSpPr/>
            <p:nvPr/>
          </p:nvGrpSpPr>
          <p:grpSpPr>
            <a:xfrm>
              <a:off x="3088034" y="3800530"/>
              <a:ext cx="1237691" cy="2252478"/>
              <a:chOff x="7340205" y="477818"/>
              <a:chExt cx="1237691" cy="2252478"/>
            </a:xfrm>
          </p:grpSpPr>
          <p:cxnSp>
            <p:nvCxnSpPr>
              <p:cNvPr id="33" name="Straight Arrow Connector 32">
                <a:extLst>
                  <a:ext uri="{FF2B5EF4-FFF2-40B4-BE49-F238E27FC236}">
                    <a16:creationId xmlns:a16="http://schemas.microsoft.com/office/drawing/2014/main" id="{6FB02C6C-49E7-116D-EB2C-F61A877CB148}"/>
                  </a:ext>
                </a:extLst>
              </p:cNvPr>
              <p:cNvCxnSpPr>
                <a:cxnSpLocks/>
              </p:cNvCxnSpPr>
              <p:nvPr/>
            </p:nvCxnSpPr>
            <p:spPr>
              <a:xfrm>
                <a:off x="7975835" y="477818"/>
                <a:ext cx="0" cy="1640677"/>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D885B80F-C463-AE07-8665-7DE674CBFDAF}"/>
                  </a:ext>
                </a:extLst>
              </p:cNvPr>
              <p:cNvSpPr txBox="1"/>
              <p:nvPr/>
            </p:nvSpPr>
            <p:spPr>
              <a:xfrm>
                <a:off x="7340205" y="2153215"/>
                <a:ext cx="1237691" cy="577081"/>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4472C4"/>
                    </a:solidFill>
                    <a:effectLst/>
                    <a:uLnTx/>
                    <a:uFillTx/>
                    <a:latin typeface="Calibri" panose="020F0502020204030204"/>
                    <a:ea typeface="+mn-ea"/>
                    <a:cs typeface="+mn-cs"/>
                  </a:rPr>
                  <a:t>HSF-India/</a:t>
                </a:r>
                <a:r>
                  <a:rPr kumimoji="0" lang="en-US" sz="1050" b="1" i="0" u="none" strike="noStrike" kern="1200" cap="none" spc="0" normalizeH="0" baseline="0" noProof="0" dirty="0" err="1">
                    <a:ln>
                      <a:noFill/>
                    </a:ln>
                    <a:solidFill>
                      <a:srgbClr val="4472C4"/>
                    </a:solidFill>
                    <a:effectLst/>
                    <a:uLnTx/>
                    <a:uFillTx/>
                    <a:latin typeface="Calibri" panose="020F0502020204030204"/>
                    <a:ea typeface="+mn-ea"/>
                    <a:cs typeface="+mn-cs"/>
                  </a:rPr>
                  <a:t>ePIC</a:t>
                </a:r>
                <a:r>
                  <a:rPr kumimoji="0" lang="en-US" sz="1050" b="1" i="0" u="none" strike="noStrike" kern="1200" cap="none" spc="0" normalizeH="0" baseline="0" noProof="0" dirty="0">
                    <a:ln>
                      <a:noFill/>
                    </a:ln>
                    <a:solidFill>
                      <a:srgbClr val="4472C4"/>
                    </a:solidFill>
                    <a:effectLst/>
                    <a:uLnTx/>
                    <a:uFillTx/>
                    <a:latin typeface="Calibri" panose="020F0502020204030204"/>
                    <a:ea typeface="+mn-ea"/>
                    <a:cs typeface="+mn-cs"/>
                  </a:rPr>
                  <a:t> Workshop</a:t>
                </a:r>
                <a:br>
                  <a:rPr kumimoji="0" lang="en-US" sz="1050" b="1" i="0" u="none" strike="noStrike" kern="1200" cap="none" spc="0" normalizeH="0" baseline="0" noProof="0" dirty="0">
                    <a:ln>
                      <a:noFill/>
                    </a:ln>
                    <a:solidFill>
                      <a:srgbClr val="4472C4"/>
                    </a:solidFill>
                    <a:effectLst/>
                    <a:uLnTx/>
                    <a:uFillTx/>
                    <a:latin typeface="Calibri" panose="020F0502020204030204"/>
                    <a:ea typeface="+mn-ea"/>
                    <a:cs typeface="+mn-cs"/>
                  </a:rPr>
                </a:br>
                <a:r>
                  <a:rPr kumimoji="0" lang="en-US" sz="1050" b="1" i="0" u="none" strike="noStrike" kern="1200" cap="none" spc="0" normalizeH="0" baseline="0" noProof="0" dirty="0">
                    <a:ln>
                      <a:noFill/>
                    </a:ln>
                    <a:solidFill>
                      <a:srgbClr val="4472C4"/>
                    </a:solidFill>
                    <a:effectLst/>
                    <a:uLnTx/>
                    <a:uFillTx/>
                    <a:latin typeface="Calibri" panose="020F0502020204030204"/>
                    <a:ea typeface="+mn-ea"/>
                    <a:cs typeface="+mn-cs"/>
                  </a:rPr>
                  <a:t>May 13-17</a:t>
                </a:r>
                <a:r>
                  <a:rPr kumimoji="0" lang="en-US" sz="1050" b="1" i="0" u="none" strike="noStrike" kern="1200" cap="none" spc="0" normalizeH="0" baseline="30000" noProof="0" dirty="0">
                    <a:ln>
                      <a:noFill/>
                    </a:ln>
                    <a:solidFill>
                      <a:srgbClr val="4472C4"/>
                    </a:solidFill>
                    <a:effectLst/>
                    <a:uLnTx/>
                    <a:uFillTx/>
                    <a:latin typeface="Calibri" panose="020F0502020204030204"/>
                    <a:ea typeface="+mn-ea"/>
                    <a:cs typeface="+mn-cs"/>
                  </a:rPr>
                  <a:t>th</a:t>
                </a:r>
                <a:r>
                  <a:rPr kumimoji="0" lang="en-US" sz="1050" b="1" i="0" u="none" strike="noStrike" kern="1200" cap="none" spc="0" normalizeH="0" baseline="0" noProof="0" dirty="0">
                    <a:ln>
                      <a:noFill/>
                    </a:ln>
                    <a:solidFill>
                      <a:srgbClr val="4472C4"/>
                    </a:solidFill>
                    <a:effectLst/>
                    <a:uLnTx/>
                    <a:uFillTx/>
                    <a:latin typeface="Calibri" panose="020F0502020204030204"/>
                    <a:ea typeface="+mn-ea"/>
                    <a:cs typeface="+mn-cs"/>
                  </a:rPr>
                  <a:t>, 2025</a:t>
                </a:r>
              </a:p>
            </p:txBody>
          </p:sp>
        </p:grpSp>
        <p:grpSp>
          <p:nvGrpSpPr>
            <p:cNvPr id="46" name="Group 45">
              <a:extLst>
                <a:ext uri="{FF2B5EF4-FFF2-40B4-BE49-F238E27FC236}">
                  <a16:creationId xmlns:a16="http://schemas.microsoft.com/office/drawing/2014/main" id="{6FF18E07-2EC3-E200-8A70-EE007B9AD42D}"/>
                </a:ext>
              </a:extLst>
            </p:cNvPr>
            <p:cNvGrpSpPr/>
            <p:nvPr/>
          </p:nvGrpSpPr>
          <p:grpSpPr>
            <a:xfrm>
              <a:off x="2307412" y="2242651"/>
              <a:ext cx="943457" cy="1526370"/>
              <a:chOff x="7408957" y="2038142"/>
              <a:chExt cx="943457" cy="1543002"/>
            </a:xfrm>
          </p:grpSpPr>
          <p:cxnSp>
            <p:nvCxnSpPr>
              <p:cNvPr id="48" name="Straight Arrow Connector 47">
                <a:extLst>
                  <a:ext uri="{FF2B5EF4-FFF2-40B4-BE49-F238E27FC236}">
                    <a16:creationId xmlns:a16="http://schemas.microsoft.com/office/drawing/2014/main" id="{83E7D35E-3D3C-DDE9-F2E4-9B1435988CCC}"/>
                  </a:ext>
                </a:extLst>
              </p:cNvPr>
              <p:cNvCxnSpPr>
                <a:cxnSpLocks/>
              </p:cNvCxnSpPr>
              <p:nvPr/>
            </p:nvCxnSpPr>
            <p:spPr>
              <a:xfrm>
                <a:off x="7850350" y="2782457"/>
                <a:ext cx="0" cy="798687"/>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8FF035E0-06BB-41F7-DB4F-FFCBEC83DD9E}"/>
                  </a:ext>
                </a:extLst>
              </p:cNvPr>
              <p:cNvSpPr txBox="1"/>
              <p:nvPr/>
            </p:nvSpPr>
            <p:spPr>
              <a:xfrm>
                <a:off x="7408957" y="2038142"/>
                <a:ext cx="943457" cy="746713"/>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4472C4"/>
                    </a:solidFill>
                    <a:effectLst/>
                    <a:uLnTx/>
                    <a:uFillTx/>
                    <a:latin typeface="Calibri" panose="020F0502020204030204"/>
                    <a:ea typeface="+mn-ea"/>
                    <a:cs typeface="+mn-cs"/>
                  </a:rPr>
                  <a:t>BIC In-Person Workshop </a:t>
                </a:r>
                <a:br>
                  <a:rPr kumimoji="0" lang="en-US" sz="1050" b="1" i="0" u="none" strike="noStrike" kern="1200" cap="none" spc="0" normalizeH="0" baseline="0" noProof="0" dirty="0">
                    <a:ln>
                      <a:noFill/>
                    </a:ln>
                    <a:solidFill>
                      <a:srgbClr val="4472C4"/>
                    </a:solidFill>
                    <a:effectLst/>
                    <a:uLnTx/>
                    <a:uFillTx/>
                    <a:latin typeface="Calibri" panose="020F0502020204030204"/>
                    <a:ea typeface="+mn-ea"/>
                    <a:cs typeface="+mn-cs"/>
                  </a:rPr>
                </a:br>
                <a:r>
                  <a:rPr kumimoji="0" lang="en-US" sz="1050" b="1" i="0" u="none" strike="noStrike" kern="1200" cap="none" spc="0" normalizeH="0" baseline="0" noProof="0" dirty="0">
                    <a:ln>
                      <a:noFill/>
                    </a:ln>
                    <a:solidFill>
                      <a:srgbClr val="4472C4"/>
                    </a:solidFill>
                    <a:effectLst/>
                    <a:uLnTx/>
                    <a:uFillTx/>
                    <a:latin typeface="Calibri" panose="020F0502020204030204"/>
                    <a:ea typeface="+mn-ea"/>
                    <a:cs typeface="+mn-cs"/>
                  </a:rPr>
                  <a:t>April 9-11, </a:t>
                </a:r>
                <a:br>
                  <a:rPr kumimoji="0" lang="en-US" sz="1050" b="1" i="0" u="none" strike="noStrike" kern="1200" cap="none" spc="0" normalizeH="0" baseline="0" noProof="0" dirty="0">
                    <a:ln>
                      <a:noFill/>
                    </a:ln>
                    <a:solidFill>
                      <a:srgbClr val="4472C4"/>
                    </a:solidFill>
                    <a:effectLst/>
                    <a:uLnTx/>
                    <a:uFillTx/>
                    <a:latin typeface="Calibri" panose="020F0502020204030204"/>
                    <a:ea typeface="+mn-ea"/>
                    <a:cs typeface="+mn-cs"/>
                  </a:rPr>
                </a:br>
                <a:r>
                  <a:rPr kumimoji="0" lang="en-US" sz="1050" b="1" i="0" u="none" strike="noStrike" kern="1200" cap="none" spc="0" normalizeH="0" baseline="0" noProof="0" dirty="0">
                    <a:ln>
                      <a:noFill/>
                    </a:ln>
                    <a:solidFill>
                      <a:srgbClr val="4472C4"/>
                    </a:solidFill>
                    <a:effectLst/>
                    <a:uLnTx/>
                    <a:uFillTx/>
                    <a:latin typeface="Calibri" panose="020F0502020204030204"/>
                    <a:ea typeface="+mn-ea"/>
                    <a:cs typeface="+mn-cs"/>
                  </a:rPr>
                  <a:t>2025</a:t>
                </a:r>
              </a:p>
            </p:txBody>
          </p:sp>
        </p:grpSp>
        <p:grpSp>
          <p:nvGrpSpPr>
            <p:cNvPr id="52" name="Group 51">
              <a:extLst>
                <a:ext uri="{FF2B5EF4-FFF2-40B4-BE49-F238E27FC236}">
                  <a16:creationId xmlns:a16="http://schemas.microsoft.com/office/drawing/2014/main" id="{2A9070AE-727B-54F7-8CB1-A145961E33D3}"/>
                </a:ext>
              </a:extLst>
            </p:cNvPr>
            <p:cNvGrpSpPr/>
            <p:nvPr/>
          </p:nvGrpSpPr>
          <p:grpSpPr>
            <a:xfrm>
              <a:off x="4553229" y="2286997"/>
              <a:ext cx="943457" cy="1526370"/>
              <a:chOff x="7408957" y="2038142"/>
              <a:chExt cx="943457" cy="1543002"/>
            </a:xfrm>
          </p:grpSpPr>
          <p:cxnSp>
            <p:nvCxnSpPr>
              <p:cNvPr id="55" name="Straight Arrow Connector 54">
                <a:extLst>
                  <a:ext uri="{FF2B5EF4-FFF2-40B4-BE49-F238E27FC236}">
                    <a16:creationId xmlns:a16="http://schemas.microsoft.com/office/drawing/2014/main" id="{C6470837-4A8F-E565-C784-4556B79C5A26}"/>
                  </a:ext>
                </a:extLst>
              </p:cNvPr>
              <p:cNvCxnSpPr>
                <a:cxnSpLocks/>
              </p:cNvCxnSpPr>
              <p:nvPr/>
            </p:nvCxnSpPr>
            <p:spPr>
              <a:xfrm>
                <a:off x="7850350" y="2782457"/>
                <a:ext cx="0" cy="798687"/>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56" name="TextBox 55">
                <a:extLst>
                  <a:ext uri="{FF2B5EF4-FFF2-40B4-BE49-F238E27FC236}">
                    <a16:creationId xmlns:a16="http://schemas.microsoft.com/office/drawing/2014/main" id="{7B04BD7E-F64F-AC0A-CB32-11E99CA1D5E8}"/>
                  </a:ext>
                </a:extLst>
              </p:cNvPr>
              <p:cNvSpPr txBox="1"/>
              <p:nvPr/>
            </p:nvSpPr>
            <p:spPr>
              <a:xfrm>
                <a:off x="7408957" y="2038142"/>
                <a:ext cx="943457" cy="746713"/>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4472C4"/>
                    </a:solidFill>
                    <a:effectLst/>
                    <a:uLnTx/>
                    <a:uFillTx/>
                    <a:latin typeface="Calibri" panose="020F0502020204030204"/>
                    <a:ea typeface="+mn-ea"/>
                    <a:cs typeface="+mn-cs"/>
                  </a:rPr>
                  <a:t>SVT Summer</a:t>
                </a:r>
                <a:br>
                  <a:rPr kumimoji="0" lang="en-US" sz="1050" b="1" i="0" u="none" strike="noStrike" kern="1200" cap="none" spc="0" normalizeH="0" baseline="0" noProof="0" dirty="0">
                    <a:ln>
                      <a:noFill/>
                    </a:ln>
                    <a:solidFill>
                      <a:srgbClr val="4472C4"/>
                    </a:solidFill>
                    <a:effectLst/>
                    <a:uLnTx/>
                    <a:uFillTx/>
                    <a:latin typeface="Calibri" panose="020F0502020204030204"/>
                    <a:ea typeface="+mn-ea"/>
                    <a:cs typeface="+mn-cs"/>
                  </a:rPr>
                </a:br>
                <a:r>
                  <a:rPr kumimoji="0" lang="en-US" sz="1050" b="1" i="0" u="none" strike="noStrike" kern="1200" cap="none" spc="0" normalizeH="0" baseline="0" noProof="0" dirty="0" err="1">
                    <a:ln>
                      <a:noFill/>
                    </a:ln>
                    <a:solidFill>
                      <a:srgbClr val="4472C4"/>
                    </a:solidFill>
                    <a:effectLst/>
                    <a:uLnTx/>
                    <a:uFillTx/>
                    <a:latin typeface="Calibri" panose="020F0502020204030204"/>
                    <a:ea typeface="+mn-ea"/>
                    <a:cs typeface="+mn-cs"/>
                  </a:rPr>
                  <a:t>Workfest</a:t>
                </a:r>
                <a:br>
                  <a:rPr kumimoji="0" lang="en-US" sz="1050" b="1" i="0" u="none" strike="noStrike" kern="1200" cap="none" spc="0" normalizeH="0" baseline="0" noProof="0" dirty="0">
                    <a:ln>
                      <a:noFill/>
                    </a:ln>
                    <a:solidFill>
                      <a:srgbClr val="4472C4"/>
                    </a:solidFill>
                    <a:effectLst/>
                    <a:uLnTx/>
                    <a:uFillTx/>
                    <a:latin typeface="Calibri" panose="020F0502020204030204"/>
                    <a:ea typeface="+mn-ea"/>
                    <a:cs typeface="+mn-cs"/>
                  </a:rPr>
                </a:br>
                <a:r>
                  <a:rPr kumimoji="0" lang="en-US" sz="1050" b="1" i="0" u="none" strike="noStrike" kern="1200" cap="none" spc="0" normalizeH="0" baseline="0" noProof="0" dirty="0">
                    <a:ln>
                      <a:noFill/>
                    </a:ln>
                    <a:solidFill>
                      <a:srgbClr val="4472C4"/>
                    </a:solidFill>
                    <a:effectLst/>
                    <a:uLnTx/>
                    <a:uFillTx/>
                    <a:latin typeface="Calibri" panose="020F0502020204030204"/>
                    <a:ea typeface="+mn-ea"/>
                    <a:cs typeface="+mn-cs"/>
                  </a:rPr>
                  <a:t>June 9-11, </a:t>
                </a:r>
                <a:br>
                  <a:rPr kumimoji="0" lang="en-US" sz="1050" b="1" i="0" u="none" strike="noStrike" kern="1200" cap="none" spc="0" normalizeH="0" baseline="0" noProof="0" dirty="0">
                    <a:ln>
                      <a:noFill/>
                    </a:ln>
                    <a:solidFill>
                      <a:srgbClr val="4472C4"/>
                    </a:solidFill>
                    <a:effectLst/>
                    <a:uLnTx/>
                    <a:uFillTx/>
                    <a:latin typeface="Calibri" panose="020F0502020204030204"/>
                    <a:ea typeface="+mn-ea"/>
                    <a:cs typeface="+mn-cs"/>
                  </a:rPr>
                </a:br>
                <a:r>
                  <a:rPr kumimoji="0" lang="en-US" sz="1050" b="1" i="0" u="none" strike="noStrike" kern="1200" cap="none" spc="0" normalizeH="0" baseline="0" noProof="0" dirty="0">
                    <a:ln>
                      <a:noFill/>
                    </a:ln>
                    <a:solidFill>
                      <a:srgbClr val="4472C4"/>
                    </a:solidFill>
                    <a:effectLst/>
                    <a:uLnTx/>
                    <a:uFillTx/>
                    <a:latin typeface="Calibri" panose="020F0502020204030204"/>
                    <a:ea typeface="+mn-ea"/>
                    <a:cs typeface="+mn-cs"/>
                  </a:rPr>
                  <a:t>2025</a:t>
                </a:r>
              </a:p>
            </p:txBody>
          </p:sp>
        </p:grpSp>
        <p:grpSp>
          <p:nvGrpSpPr>
            <p:cNvPr id="61" name="Group 60">
              <a:extLst>
                <a:ext uri="{FF2B5EF4-FFF2-40B4-BE49-F238E27FC236}">
                  <a16:creationId xmlns:a16="http://schemas.microsoft.com/office/drawing/2014/main" id="{FF27F832-D0C4-550F-3C79-D1C5B7323191}"/>
                </a:ext>
              </a:extLst>
            </p:cNvPr>
            <p:cNvGrpSpPr/>
            <p:nvPr/>
          </p:nvGrpSpPr>
          <p:grpSpPr>
            <a:xfrm>
              <a:off x="3803683" y="3817645"/>
              <a:ext cx="944630" cy="1659804"/>
              <a:chOff x="7518391" y="477818"/>
              <a:chExt cx="944630" cy="1659804"/>
            </a:xfrm>
          </p:grpSpPr>
          <p:cxnSp>
            <p:nvCxnSpPr>
              <p:cNvPr id="62" name="Straight Arrow Connector 61">
                <a:extLst>
                  <a:ext uri="{FF2B5EF4-FFF2-40B4-BE49-F238E27FC236}">
                    <a16:creationId xmlns:a16="http://schemas.microsoft.com/office/drawing/2014/main" id="{A7C7139A-9E96-7ECE-6BD9-D9A891FF1F6C}"/>
                  </a:ext>
                </a:extLst>
              </p:cNvPr>
              <p:cNvCxnSpPr>
                <a:cxnSpLocks/>
                <a:endCxn id="63" idx="0"/>
              </p:cNvCxnSpPr>
              <p:nvPr/>
            </p:nvCxnSpPr>
            <p:spPr>
              <a:xfrm>
                <a:off x="7975835" y="477818"/>
                <a:ext cx="14871" cy="92114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63" name="TextBox 62">
                <a:extLst>
                  <a:ext uri="{FF2B5EF4-FFF2-40B4-BE49-F238E27FC236}">
                    <a16:creationId xmlns:a16="http://schemas.microsoft.com/office/drawing/2014/main" id="{7EC4600A-07E4-13E0-BA4C-D918F0B0E516}"/>
                  </a:ext>
                </a:extLst>
              </p:cNvPr>
              <p:cNvSpPr txBox="1"/>
              <p:nvPr/>
            </p:nvSpPr>
            <p:spPr>
              <a:xfrm>
                <a:off x="7518391" y="1398958"/>
                <a:ext cx="944630" cy="738664"/>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4472C4"/>
                    </a:solidFill>
                    <a:effectLst/>
                    <a:uLnTx/>
                    <a:uFillTx/>
                    <a:latin typeface="Calibri" panose="020F0502020204030204"/>
                    <a:ea typeface="+mn-ea"/>
                    <a:cs typeface="+mn-cs"/>
                  </a:rPr>
                  <a:t>Calorimetry</a:t>
                </a:r>
                <a:br>
                  <a:rPr kumimoji="0" lang="en-US" sz="1050" b="1" i="0" u="none" strike="noStrike" kern="1200" cap="none" spc="0" normalizeH="0" baseline="0" noProof="0" dirty="0">
                    <a:ln>
                      <a:noFill/>
                    </a:ln>
                    <a:solidFill>
                      <a:srgbClr val="4472C4"/>
                    </a:solidFill>
                    <a:effectLst/>
                    <a:uLnTx/>
                    <a:uFillTx/>
                    <a:latin typeface="Calibri" panose="020F0502020204030204"/>
                    <a:ea typeface="+mn-ea"/>
                    <a:cs typeface="+mn-cs"/>
                  </a:rPr>
                </a:br>
                <a:r>
                  <a:rPr kumimoji="0" lang="en-US" sz="1050" b="1" i="0" u="none" strike="noStrike" kern="1200" cap="none" spc="0" normalizeH="0" baseline="0" noProof="0" dirty="0">
                    <a:ln>
                      <a:noFill/>
                    </a:ln>
                    <a:solidFill>
                      <a:srgbClr val="4472C4"/>
                    </a:solidFill>
                    <a:effectLst/>
                    <a:uLnTx/>
                    <a:uFillTx/>
                    <a:latin typeface="Calibri" panose="020F0502020204030204"/>
                    <a:ea typeface="+mn-ea"/>
                    <a:cs typeface="+mn-cs"/>
                  </a:rPr>
                  <a:t>Workshop</a:t>
                </a:r>
                <a:br>
                  <a:rPr kumimoji="0" lang="en-US" sz="1050" b="1" i="0" u="none" strike="noStrike" kern="1200" cap="none" spc="0" normalizeH="0" baseline="0" noProof="0" dirty="0">
                    <a:ln>
                      <a:noFill/>
                    </a:ln>
                    <a:solidFill>
                      <a:srgbClr val="4472C4"/>
                    </a:solidFill>
                    <a:effectLst/>
                    <a:uLnTx/>
                    <a:uFillTx/>
                    <a:latin typeface="Calibri" panose="020F0502020204030204"/>
                    <a:ea typeface="+mn-ea"/>
                    <a:cs typeface="+mn-cs"/>
                  </a:rPr>
                </a:br>
                <a:r>
                  <a:rPr kumimoji="0" lang="en-US" sz="1050" b="1" i="0" u="none" strike="noStrike" kern="1200" cap="none" spc="0" normalizeH="0" baseline="0" noProof="0" dirty="0">
                    <a:ln>
                      <a:noFill/>
                    </a:ln>
                    <a:solidFill>
                      <a:srgbClr val="4472C4"/>
                    </a:solidFill>
                    <a:effectLst/>
                    <a:uLnTx/>
                    <a:uFillTx/>
                    <a:latin typeface="Calibri" panose="020F0502020204030204"/>
                    <a:ea typeface="+mn-ea"/>
                    <a:cs typeface="+mn-cs"/>
                  </a:rPr>
                  <a:t>June 5-9</a:t>
                </a:r>
                <a:r>
                  <a:rPr kumimoji="0" lang="en-US" sz="1050" b="1" i="0" u="none" strike="noStrike" kern="1200" cap="none" spc="0" normalizeH="0" baseline="30000" noProof="0" dirty="0" err="1">
                    <a:ln>
                      <a:noFill/>
                    </a:ln>
                    <a:solidFill>
                      <a:srgbClr val="4472C4"/>
                    </a:solidFill>
                    <a:effectLst/>
                    <a:uLnTx/>
                    <a:uFillTx/>
                    <a:latin typeface="Calibri" panose="020F0502020204030204"/>
                    <a:ea typeface="+mn-ea"/>
                    <a:cs typeface="+mn-cs"/>
                  </a:rPr>
                  <a:t>th</a:t>
                </a:r>
                <a:r>
                  <a:rPr kumimoji="0" lang="en-US" sz="1050" b="1" i="0" u="none" strike="noStrike" kern="1200" cap="none" spc="0" normalizeH="0" baseline="0" noProof="0" dirty="0">
                    <a:ln>
                      <a:noFill/>
                    </a:ln>
                    <a:solidFill>
                      <a:srgbClr val="4472C4"/>
                    </a:solidFill>
                    <a:effectLst/>
                    <a:uLnTx/>
                    <a:uFillTx/>
                    <a:latin typeface="Calibri" panose="020F0502020204030204"/>
                    <a:ea typeface="+mn-ea"/>
                    <a:cs typeface="+mn-cs"/>
                  </a:rPr>
                  <a:t>, 2025</a:t>
                </a:r>
              </a:p>
            </p:txBody>
          </p:sp>
        </p:grpSp>
        <p:grpSp>
          <p:nvGrpSpPr>
            <p:cNvPr id="19" name="Group 18">
              <a:extLst>
                <a:ext uri="{FF2B5EF4-FFF2-40B4-BE49-F238E27FC236}">
                  <a16:creationId xmlns:a16="http://schemas.microsoft.com/office/drawing/2014/main" id="{A430783E-5627-E6D5-6EC5-95B65DBC5B4C}"/>
                </a:ext>
              </a:extLst>
            </p:cNvPr>
            <p:cNvGrpSpPr/>
            <p:nvPr/>
          </p:nvGrpSpPr>
          <p:grpSpPr>
            <a:xfrm>
              <a:off x="6817688" y="1787360"/>
              <a:ext cx="1207099" cy="1995824"/>
              <a:chOff x="1021998" y="2071529"/>
              <a:chExt cx="750973" cy="1674124"/>
            </a:xfrm>
          </p:grpSpPr>
          <p:sp>
            <p:nvSpPr>
              <p:cNvPr id="20" name="TextBox 19">
                <a:extLst>
                  <a:ext uri="{FF2B5EF4-FFF2-40B4-BE49-F238E27FC236}">
                    <a16:creationId xmlns:a16="http://schemas.microsoft.com/office/drawing/2014/main" id="{65B02CA8-B607-1E93-B22B-5D6D446A9FB8}"/>
                  </a:ext>
                </a:extLst>
              </p:cNvPr>
              <p:cNvSpPr txBox="1"/>
              <p:nvPr/>
            </p:nvSpPr>
            <p:spPr>
              <a:xfrm>
                <a:off x="1021998" y="2071529"/>
                <a:ext cx="750973" cy="619601"/>
              </a:xfrm>
              <a:prstGeom prst="rect">
                <a:avLst/>
              </a:prstGeom>
              <a:solidFill>
                <a:schemeClr val="bg1"/>
              </a:solid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err="1">
                    <a:ln>
                      <a:noFill/>
                    </a:ln>
                    <a:solidFill>
                      <a:srgbClr val="4472C4"/>
                    </a:solidFill>
                    <a:effectLst/>
                    <a:uLnTx/>
                    <a:uFillTx/>
                    <a:latin typeface="Calibri" panose="020F0502020204030204"/>
                    <a:ea typeface="+mn-ea"/>
                    <a:cs typeface="+mn-cs"/>
                  </a:rPr>
                  <a:t>ePIC</a:t>
                </a:r>
                <a:r>
                  <a:rPr kumimoji="0" lang="en-US" sz="1050" b="1" i="0" u="none" strike="noStrike" kern="1200" cap="none" spc="0" normalizeH="0" baseline="0" noProof="0" dirty="0">
                    <a:ln>
                      <a:noFill/>
                    </a:ln>
                    <a:solidFill>
                      <a:srgbClr val="4472C4"/>
                    </a:solidFill>
                    <a:effectLst/>
                    <a:uLnTx/>
                    <a:uFillTx/>
                    <a:latin typeface="Calibri" panose="020F0502020204030204"/>
                    <a:ea typeface="+mn-ea"/>
                    <a:cs typeface="+mn-cs"/>
                  </a:rPr>
                  <a:t> Software and </a:t>
                </a:r>
                <a:br>
                  <a:rPr kumimoji="0" lang="en-US" sz="1050" b="1" i="0" u="none" strike="noStrike" kern="1200" cap="none" spc="0" normalizeH="0" baseline="0" noProof="0" dirty="0">
                    <a:ln>
                      <a:noFill/>
                    </a:ln>
                    <a:solidFill>
                      <a:srgbClr val="4472C4"/>
                    </a:solidFill>
                    <a:effectLst/>
                    <a:uLnTx/>
                    <a:uFillTx/>
                    <a:latin typeface="Calibri" panose="020F0502020204030204"/>
                    <a:ea typeface="+mn-ea"/>
                    <a:cs typeface="+mn-cs"/>
                  </a:rPr>
                </a:br>
                <a:r>
                  <a:rPr kumimoji="0" lang="en-US" sz="1050" b="1" i="0" u="none" strike="noStrike" kern="1200" cap="none" spc="0" normalizeH="0" baseline="0" noProof="0" dirty="0">
                    <a:ln>
                      <a:noFill/>
                    </a:ln>
                    <a:solidFill>
                      <a:srgbClr val="4472C4"/>
                    </a:solidFill>
                    <a:effectLst/>
                    <a:uLnTx/>
                    <a:uFillTx/>
                    <a:latin typeface="Calibri" panose="020F0502020204030204"/>
                    <a:ea typeface="+mn-ea"/>
                    <a:cs typeface="+mn-cs"/>
                  </a:rPr>
                  <a:t>Computing Review</a:t>
                </a:r>
                <a:br>
                  <a:rPr kumimoji="0" lang="en-US" sz="1050" b="1" i="0" u="none" strike="noStrike" kern="1200" cap="none" spc="0" normalizeH="0" baseline="0" noProof="0" dirty="0">
                    <a:ln>
                      <a:noFill/>
                    </a:ln>
                    <a:solidFill>
                      <a:srgbClr val="4472C4"/>
                    </a:solidFill>
                    <a:effectLst/>
                    <a:uLnTx/>
                    <a:uFillTx/>
                    <a:latin typeface="Calibri" panose="020F0502020204030204"/>
                    <a:ea typeface="+mn-ea"/>
                    <a:cs typeface="+mn-cs"/>
                  </a:rPr>
                </a:br>
                <a:r>
                  <a:rPr kumimoji="0" lang="en-US" sz="1050" b="1" i="0" u="none" strike="noStrike" kern="1200" cap="none" spc="0" normalizeH="0" baseline="0" noProof="0" dirty="0">
                    <a:ln>
                      <a:noFill/>
                    </a:ln>
                    <a:solidFill>
                      <a:srgbClr val="4472C4"/>
                    </a:solidFill>
                    <a:effectLst/>
                    <a:uLnTx/>
                    <a:uFillTx/>
                    <a:latin typeface="Calibri" panose="020F0502020204030204"/>
                    <a:ea typeface="+mn-ea"/>
                    <a:cs typeface="+mn-cs"/>
                  </a:rPr>
                  <a:t>Oct 6-7, 2025</a:t>
                </a:r>
              </a:p>
            </p:txBody>
          </p:sp>
          <p:cxnSp>
            <p:nvCxnSpPr>
              <p:cNvPr id="21" name="Straight Connector 20">
                <a:extLst>
                  <a:ext uri="{FF2B5EF4-FFF2-40B4-BE49-F238E27FC236}">
                    <a16:creationId xmlns:a16="http://schemas.microsoft.com/office/drawing/2014/main" id="{008140A9-5213-5160-95F7-DF20AE808FD6}"/>
                  </a:ext>
                </a:extLst>
              </p:cNvPr>
              <p:cNvCxnSpPr>
                <a:cxnSpLocks/>
              </p:cNvCxnSpPr>
              <p:nvPr/>
            </p:nvCxnSpPr>
            <p:spPr>
              <a:xfrm>
                <a:off x="1265105" y="2631729"/>
                <a:ext cx="2698" cy="111392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038" name="Group 1037">
              <a:extLst>
                <a:ext uri="{FF2B5EF4-FFF2-40B4-BE49-F238E27FC236}">
                  <a16:creationId xmlns:a16="http://schemas.microsoft.com/office/drawing/2014/main" id="{20EF6F1A-E797-B609-DF7B-930D2BB3C953}"/>
                </a:ext>
              </a:extLst>
            </p:cNvPr>
            <p:cNvGrpSpPr/>
            <p:nvPr/>
          </p:nvGrpSpPr>
          <p:grpSpPr>
            <a:xfrm>
              <a:off x="9510044" y="3814749"/>
              <a:ext cx="943457" cy="2623243"/>
              <a:chOff x="10121386" y="188877"/>
              <a:chExt cx="943457" cy="2651825"/>
            </a:xfrm>
          </p:grpSpPr>
          <p:cxnSp>
            <p:nvCxnSpPr>
              <p:cNvPr id="1039" name="Straight Arrow Connector 1038">
                <a:extLst>
                  <a:ext uri="{FF2B5EF4-FFF2-40B4-BE49-F238E27FC236}">
                    <a16:creationId xmlns:a16="http://schemas.microsoft.com/office/drawing/2014/main" id="{43B74696-2C0D-69FA-A48B-0BFD031B85AF}"/>
                  </a:ext>
                </a:extLst>
              </p:cNvPr>
              <p:cNvCxnSpPr>
                <a:cxnSpLocks/>
              </p:cNvCxnSpPr>
              <p:nvPr/>
            </p:nvCxnSpPr>
            <p:spPr>
              <a:xfrm>
                <a:off x="10845887" y="188877"/>
                <a:ext cx="0" cy="2123665"/>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1040" name="TextBox 1039">
                <a:extLst>
                  <a:ext uri="{FF2B5EF4-FFF2-40B4-BE49-F238E27FC236}">
                    <a16:creationId xmlns:a16="http://schemas.microsoft.com/office/drawing/2014/main" id="{99B498A6-E095-8188-A494-709F39D3EEEF}"/>
                  </a:ext>
                </a:extLst>
              </p:cNvPr>
              <p:cNvSpPr txBox="1"/>
              <p:nvPr/>
            </p:nvSpPr>
            <p:spPr>
              <a:xfrm>
                <a:off x="10121386" y="2257333"/>
                <a:ext cx="943457" cy="583369"/>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4472C4"/>
                    </a:solidFill>
                    <a:effectLst/>
                    <a:uLnTx/>
                    <a:uFillTx/>
                    <a:latin typeface="Calibri" panose="020F0502020204030204"/>
                    <a:ea typeface="+mn-ea"/>
                    <a:cs typeface="+mn-cs"/>
                  </a:rPr>
                  <a:t>SVT </a:t>
                </a:r>
                <a:r>
                  <a:rPr kumimoji="0" lang="en-US" sz="1050" b="1" i="0" u="none" strike="noStrike" kern="1200" cap="none" spc="0" normalizeH="0" baseline="0" noProof="0" dirty="0" err="1">
                    <a:ln>
                      <a:noFill/>
                    </a:ln>
                    <a:solidFill>
                      <a:srgbClr val="4472C4"/>
                    </a:solidFill>
                    <a:effectLst/>
                    <a:uLnTx/>
                    <a:uFillTx/>
                    <a:latin typeface="Calibri" panose="020F0502020204030204"/>
                    <a:ea typeface="+mn-ea"/>
                    <a:cs typeface="+mn-cs"/>
                  </a:rPr>
                  <a:t>Workfest</a:t>
                </a:r>
                <a:br>
                  <a:rPr kumimoji="0" lang="en-US" sz="1050" b="1" i="0" u="none" strike="noStrike" kern="1200" cap="none" spc="0" normalizeH="0" baseline="0" noProof="0" dirty="0">
                    <a:ln>
                      <a:noFill/>
                    </a:ln>
                    <a:solidFill>
                      <a:srgbClr val="4472C4"/>
                    </a:solidFill>
                    <a:effectLst/>
                    <a:uLnTx/>
                    <a:uFillTx/>
                    <a:latin typeface="Calibri" panose="020F0502020204030204"/>
                    <a:ea typeface="+mn-ea"/>
                    <a:cs typeface="+mn-cs"/>
                  </a:rPr>
                </a:br>
                <a:r>
                  <a:rPr kumimoji="0" lang="en-US" sz="1050" b="1" i="0" u="none" strike="noStrike" kern="1200" cap="none" spc="0" normalizeH="0" baseline="0" noProof="0" dirty="0">
                    <a:ln>
                      <a:noFill/>
                    </a:ln>
                    <a:solidFill>
                      <a:srgbClr val="4472C4"/>
                    </a:solidFill>
                    <a:effectLst/>
                    <a:uLnTx/>
                    <a:uFillTx/>
                    <a:latin typeface="Calibri" panose="020F0502020204030204"/>
                    <a:ea typeface="+mn-ea"/>
                    <a:cs typeface="+mn-cs"/>
                  </a:rPr>
                  <a:t>Dec 15-19, </a:t>
                </a:r>
                <a:br>
                  <a:rPr kumimoji="0" lang="en-US" sz="1050" b="1" i="0" u="none" strike="noStrike" kern="1200" cap="none" spc="0" normalizeH="0" baseline="0" noProof="0" dirty="0">
                    <a:ln>
                      <a:noFill/>
                    </a:ln>
                    <a:solidFill>
                      <a:srgbClr val="4472C4"/>
                    </a:solidFill>
                    <a:effectLst/>
                    <a:uLnTx/>
                    <a:uFillTx/>
                    <a:latin typeface="Calibri" panose="020F0502020204030204"/>
                    <a:ea typeface="+mn-ea"/>
                    <a:cs typeface="+mn-cs"/>
                  </a:rPr>
                </a:br>
                <a:r>
                  <a:rPr kumimoji="0" lang="en-US" sz="1050" b="1" i="0" u="none" strike="noStrike" kern="1200" cap="none" spc="0" normalizeH="0" baseline="0" noProof="0" dirty="0">
                    <a:ln>
                      <a:noFill/>
                    </a:ln>
                    <a:solidFill>
                      <a:srgbClr val="4472C4"/>
                    </a:solidFill>
                    <a:effectLst/>
                    <a:uLnTx/>
                    <a:uFillTx/>
                    <a:latin typeface="Calibri" panose="020F0502020204030204"/>
                    <a:ea typeface="+mn-ea"/>
                    <a:cs typeface="+mn-cs"/>
                  </a:rPr>
                  <a:t>2025</a:t>
                </a:r>
              </a:p>
            </p:txBody>
          </p:sp>
        </p:grpSp>
      </p:grpSp>
      <p:grpSp>
        <p:nvGrpSpPr>
          <p:cNvPr id="12" name="Group 11">
            <a:extLst>
              <a:ext uri="{FF2B5EF4-FFF2-40B4-BE49-F238E27FC236}">
                <a16:creationId xmlns:a16="http://schemas.microsoft.com/office/drawing/2014/main" id="{B8907F25-9151-383E-4884-82BBC082EE4E}"/>
              </a:ext>
            </a:extLst>
          </p:cNvPr>
          <p:cNvGrpSpPr/>
          <p:nvPr/>
        </p:nvGrpSpPr>
        <p:grpSpPr>
          <a:xfrm>
            <a:off x="4216857" y="3802545"/>
            <a:ext cx="4839762" cy="2994630"/>
            <a:chOff x="4216857" y="3802545"/>
            <a:chExt cx="4839762" cy="2994630"/>
          </a:xfrm>
        </p:grpSpPr>
        <p:grpSp>
          <p:nvGrpSpPr>
            <p:cNvPr id="1129" name="Group 1128">
              <a:extLst>
                <a:ext uri="{FF2B5EF4-FFF2-40B4-BE49-F238E27FC236}">
                  <a16:creationId xmlns:a16="http://schemas.microsoft.com/office/drawing/2014/main" id="{D5B22BE1-38E6-0B63-1315-6E7652881A2E}"/>
                </a:ext>
              </a:extLst>
            </p:cNvPr>
            <p:cNvGrpSpPr/>
            <p:nvPr/>
          </p:nvGrpSpPr>
          <p:grpSpPr>
            <a:xfrm>
              <a:off x="4216857" y="3829634"/>
              <a:ext cx="859902" cy="2967541"/>
              <a:chOff x="971130" y="3076186"/>
              <a:chExt cx="859902" cy="2589854"/>
            </a:xfrm>
          </p:grpSpPr>
          <p:sp>
            <p:nvSpPr>
              <p:cNvPr id="59" name="TextBox 58">
                <a:extLst>
                  <a:ext uri="{FF2B5EF4-FFF2-40B4-BE49-F238E27FC236}">
                    <a16:creationId xmlns:a16="http://schemas.microsoft.com/office/drawing/2014/main" id="{55EF9008-DFE5-A24A-B259-359E0B4CCAA3}"/>
                  </a:ext>
                </a:extLst>
              </p:cNvPr>
              <p:cNvSpPr txBox="1"/>
              <p:nvPr/>
            </p:nvSpPr>
            <p:spPr>
              <a:xfrm>
                <a:off x="971130" y="4896599"/>
                <a:ext cx="859902" cy="769441"/>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5th EIC RRB Meeting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June 5-6</a:t>
                </a:r>
                <a:r>
                  <a:rPr kumimoji="0" lang="en-US" sz="1100" b="0" i="0" u="none" strike="noStrike" kern="1200" cap="none" spc="0" normalizeH="0" baseline="30000" noProof="0" dirty="0">
                    <a:ln>
                      <a:noFill/>
                    </a:ln>
                    <a:solidFill>
                      <a:prstClr val="black"/>
                    </a:solidFill>
                    <a:effectLst/>
                    <a:uLnTx/>
                    <a:uFillTx/>
                    <a:latin typeface="Calibri" panose="020F0502020204030204"/>
                    <a:ea typeface="+mn-ea"/>
                    <a:cs typeface="+mn-cs"/>
                  </a:rPr>
                  <a:t>th</a:t>
                </a: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  2025</a:t>
                </a:r>
              </a:p>
            </p:txBody>
          </p:sp>
          <p:cxnSp>
            <p:nvCxnSpPr>
              <p:cNvPr id="1084" name="Straight Connector 1083">
                <a:extLst>
                  <a:ext uri="{FF2B5EF4-FFF2-40B4-BE49-F238E27FC236}">
                    <a16:creationId xmlns:a16="http://schemas.microsoft.com/office/drawing/2014/main" id="{F982EE87-43B0-3710-CF0A-99B96737CBCC}"/>
                  </a:ext>
                </a:extLst>
              </p:cNvPr>
              <p:cNvCxnSpPr>
                <a:cxnSpLocks/>
              </p:cNvCxnSpPr>
              <p:nvPr/>
            </p:nvCxnSpPr>
            <p:spPr>
              <a:xfrm>
                <a:off x="1537783" y="3076186"/>
                <a:ext cx="0" cy="182041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130" name="Group 1129">
              <a:extLst>
                <a:ext uri="{FF2B5EF4-FFF2-40B4-BE49-F238E27FC236}">
                  <a16:creationId xmlns:a16="http://schemas.microsoft.com/office/drawing/2014/main" id="{85EAD17D-D537-C9B9-5611-F910C7F300DB}"/>
                </a:ext>
              </a:extLst>
            </p:cNvPr>
            <p:cNvGrpSpPr/>
            <p:nvPr/>
          </p:nvGrpSpPr>
          <p:grpSpPr>
            <a:xfrm>
              <a:off x="8176663" y="3802545"/>
              <a:ext cx="879956" cy="2540192"/>
              <a:chOff x="8991918" y="3771386"/>
              <a:chExt cx="879956" cy="1977865"/>
            </a:xfrm>
          </p:grpSpPr>
          <p:cxnSp>
            <p:nvCxnSpPr>
              <p:cNvPr id="54" name="Straight Connector 53">
                <a:extLst>
                  <a:ext uri="{FF2B5EF4-FFF2-40B4-BE49-F238E27FC236}">
                    <a16:creationId xmlns:a16="http://schemas.microsoft.com/office/drawing/2014/main" id="{636AF918-05F4-1360-F75B-FBD96E47F52B}"/>
                  </a:ext>
                </a:extLst>
              </p:cNvPr>
              <p:cNvCxnSpPr>
                <a:cxnSpLocks/>
              </p:cNvCxnSpPr>
              <p:nvPr/>
            </p:nvCxnSpPr>
            <p:spPr>
              <a:xfrm>
                <a:off x="9670682" y="3771386"/>
                <a:ext cx="0" cy="136295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8" name="TextBox 57">
                <a:extLst>
                  <a:ext uri="{FF2B5EF4-FFF2-40B4-BE49-F238E27FC236}">
                    <a16:creationId xmlns:a16="http://schemas.microsoft.com/office/drawing/2014/main" id="{C1E4C629-3185-0040-2F52-B1C76BFC90E8}"/>
                  </a:ext>
                </a:extLst>
              </p:cNvPr>
              <p:cNvSpPr txBox="1"/>
              <p:nvPr/>
            </p:nvSpPr>
            <p:spPr>
              <a:xfrm>
                <a:off x="8991918" y="5150142"/>
                <a:ext cx="879956" cy="599109"/>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6th EIC RRB Meeting </a:t>
                </a:r>
                <a:b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Nov. 4-5</a:t>
                </a:r>
                <a:r>
                  <a:rPr kumimoji="0" lang="en-US" sz="1100" b="0" i="0" u="none" strike="noStrike" kern="1200" cap="none" spc="0" normalizeH="0" baseline="30000" noProof="0" dirty="0">
                    <a:ln>
                      <a:noFill/>
                    </a:ln>
                    <a:solidFill>
                      <a:prstClr val="black"/>
                    </a:solidFill>
                    <a:effectLst/>
                    <a:uLnTx/>
                    <a:uFillTx/>
                    <a:latin typeface="Calibri" panose="020F0502020204030204"/>
                    <a:ea typeface="+mn-ea"/>
                    <a:cs typeface="+mn-cs"/>
                  </a:rPr>
                  <a:t>th</a:t>
                </a: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 2025</a:t>
                </a:r>
              </a:p>
            </p:txBody>
          </p:sp>
        </p:grpSp>
      </p:grpSp>
      <p:grpSp>
        <p:nvGrpSpPr>
          <p:cNvPr id="1052" name="Group 1051">
            <a:extLst>
              <a:ext uri="{FF2B5EF4-FFF2-40B4-BE49-F238E27FC236}">
                <a16:creationId xmlns:a16="http://schemas.microsoft.com/office/drawing/2014/main" id="{666822EB-746C-B0EF-0688-67B5FD1EFE62}"/>
              </a:ext>
            </a:extLst>
          </p:cNvPr>
          <p:cNvGrpSpPr/>
          <p:nvPr/>
        </p:nvGrpSpPr>
        <p:grpSpPr>
          <a:xfrm>
            <a:off x="1345242" y="111260"/>
            <a:ext cx="10511125" cy="6547263"/>
            <a:chOff x="1345242" y="111260"/>
            <a:chExt cx="10511125" cy="6547263"/>
          </a:xfrm>
        </p:grpSpPr>
        <p:grpSp>
          <p:nvGrpSpPr>
            <p:cNvPr id="1098" name="Group 1097">
              <a:extLst>
                <a:ext uri="{FF2B5EF4-FFF2-40B4-BE49-F238E27FC236}">
                  <a16:creationId xmlns:a16="http://schemas.microsoft.com/office/drawing/2014/main" id="{FF9E5F5A-E13C-B67A-7A92-67A2418F5A66}"/>
                </a:ext>
              </a:extLst>
            </p:cNvPr>
            <p:cNvGrpSpPr/>
            <p:nvPr/>
          </p:nvGrpSpPr>
          <p:grpSpPr>
            <a:xfrm>
              <a:off x="4858990" y="3833755"/>
              <a:ext cx="1226631" cy="2006384"/>
              <a:chOff x="3079044" y="3801388"/>
              <a:chExt cx="1226631" cy="2006384"/>
            </a:xfrm>
          </p:grpSpPr>
          <p:sp>
            <p:nvSpPr>
              <p:cNvPr id="1094" name="TextBox 1093">
                <a:extLst>
                  <a:ext uri="{FF2B5EF4-FFF2-40B4-BE49-F238E27FC236}">
                    <a16:creationId xmlns:a16="http://schemas.microsoft.com/office/drawing/2014/main" id="{CDCC5381-0CB3-D2A1-37D1-F97642E724CB}"/>
                  </a:ext>
                </a:extLst>
              </p:cNvPr>
              <p:cNvSpPr txBox="1"/>
              <p:nvPr/>
            </p:nvSpPr>
            <p:spPr>
              <a:xfrm>
                <a:off x="3079044" y="4907526"/>
                <a:ext cx="1226631" cy="900246"/>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FDR: Backward &amp; Forward EM Calorimetry, Barrel &amp; Forward HCAL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July 2025</a:t>
                </a:r>
              </a:p>
            </p:txBody>
          </p:sp>
          <p:cxnSp>
            <p:nvCxnSpPr>
              <p:cNvPr id="1095" name="Straight Connector 1094">
                <a:extLst>
                  <a:ext uri="{FF2B5EF4-FFF2-40B4-BE49-F238E27FC236}">
                    <a16:creationId xmlns:a16="http://schemas.microsoft.com/office/drawing/2014/main" id="{469E181D-9E37-F647-0575-E91EA37A0541}"/>
                  </a:ext>
                </a:extLst>
              </p:cNvPr>
              <p:cNvCxnSpPr>
                <a:cxnSpLocks/>
              </p:cNvCxnSpPr>
              <p:nvPr/>
            </p:nvCxnSpPr>
            <p:spPr>
              <a:xfrm>
                <a:off x="3789452" y="3801388"/>
                <a:ext cx="0" cy="113494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034" name="Group 1033">
              <a:extLst>
                <a:ext uri="{FF2B5EF4-FFF2-40B4-BE49-F238E27FC236}">
                  <a16:creationId xmlns:a16="http://schemas.microsoft.com/office/drawing/2014/main" id="{FBE8E766-3453-E9C5-7FC8-AD338A8203A9}"/>
                </a:ext>
              </a:extLst>
            </p:cNvPr>
            <p:cNvGrpSpPr/>
            <p:nvPr/>
          </p:nvGrpSpPr>
          <p:grpSpPr>
            <a:xfrm>
              <a:off x="1345242" y="1418028"/>
              <a:ext cx="1306043" cy="2341959"/>
              <a:chOff x="3490989" y="1467514"/>
              <a:chExt cx="1306043" cy="2341959"/>
            </a:xfrm>
          </p:grpSpPr>
          <p:cxnSp>
            <p:nvCxnSpPr>
              <p:cNvPr id="1035" name="Straight Connector 1034">
                <a:extLst>
                  <a:ext uri="{FF2B5EF4-FFF2-40B4-BE49-F238E27FC236}">
                    <a16:creationId xmlns:a16="http://schemas.microsoft.com/office/drawing/2014/main" id="{A55D02ED-04FB-3E13-C071-9A8014B9DAC0}"/>
                  </a:ext>
                </a:extLst>
              </p:cNvPr>
              <p:cNvCxnSpPr>
                <a:cxnSpLocks/>
              </p:cNvCxnSpPr>
              <p:nvPr/>
            </p:nvCxnSpPr>
            <p:spPr>
              <a:xfrm>
                <a:off x="4061592" y="2253882"/>
                <a:ext cx="0" cy="155559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36" name="TextBox 1035">
                <a:extLst>
                  <a:ext uri="{FF2B5EF4-FFF2-40B4-BE49-F238E27FC236}">
                    <a16:creationId xmlns:a16="http://schemas.microsoft.com/office/drawing/2014/main" id="{F1F52E58-220B-1D1C-9D0A-A7654604A113}"/>
                  </a:ext>
                </a:extLst>
              </p:cNvPr>
              <p:cNvSpPr txBox="1"/>
              <p:nvPr/>
            </p:nvSpPr>
            <p:spPr>
              <a:xfrm>
                <a:off x="3490989" y="1467514"/>
                <a:ext cx="1306043" cy="738664"/>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PDR2: Cerenkov PID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April 1-2, 2025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FDR: BABAR DIRC Bar Refurbishment</a:t>
                </a:r>
              </a:p>
            </p:txBody>
          </p:sp>
        </p:grpSp>
        <p:grpSp>
          <p:nvGrpSpPr>
            <p:cNvPr id="1027" name="Group 1026">
              <a:extLst>
                <a:ext uri="{FF2B5EF4-FFF2-40B4-BE49-F238E27FC236}">
                  <a16:creationId xmlns:a16="http://schemas.microsoft.com/office/drawing/2014/main" id="{80191080-32B9-4041-109E-B57E40DE1FEA}"/>
                </a:ext>
              </a:extLst>
            </p:cNvPr>
            <p:cNvGrpSpPr/>
            <p:nvPr/>
          </p:nvGrpSpPr>
          <p:grpSpPr>
            <a:xfrm>
              <a:off x="4905491" y="1266879"/>
              <a:ext cx="1007114" cy="2520249"/>
              <a:chOff x="3735584" y="2097600"/>
              <a:chExt cx="1007114" cy="3013185"/>
            </a:xfrm>
          </p:grpSpPr>
          <p:cxnSp>
            <p:nvCxnSpPr>
              <p:cNvPr id="1030" name="Straight Connector 1029">
                <a:extLst>
                  <a:ext uri="{FF2B5EF4-FFF2-40B4-BE49-F238E27FC236}">
                    <a16:creationId xmlns:a16="http://schemas.microsoft.com/office/drawing/2014/main" id="{BFDC8A9E-1A7C-715F-2653-73CA99CF5C83}"/>
                  </a:ext>
                </a:extLst>
              </p:cNvPr>
              <p:cNvCxnSpPr>
                <a:cxnSpLocks/>
              </p:cNvCxnSpPr>
              <p:nvPr/>
            </p:nvCxnSpPr>
            <p:spPr>
              <a:xfrm>
                <a:off x="4200843" y="3225098"/>
                <a:ext cx="15045" cy="18856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29" name="TextBox 1028">
                <a:extLst>
                  <a:ext uri="{FF2B5EF4-FFF2-40B4-BE49-F238E27FC236}">
                    <a16:creationId xmlns:a16="http://schemas.microsoft.com/office/drawing/2014/main" id="{5CC3C030-1F63-2A96-6523-FAE7E7E179C7}"/>
                  </a:ext>
                </a:extLst>
              </p:cNvPr>
              <p:cNvSpPr txBox="1"/>
              <p:nvPr/>
            </p:nvSpPr>
            <p:spPr>
              <a:xfrm>
                <a:off x="3735584" y="2097600"/>
                <a:ext cx="1007114" cy="107632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10th Detector Advisory Committee</a:t>
                </a:r>
                <a:b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June 11-13</a:t>
                </a:r>
                <a:r>
                  <a:rPr kumimoji="0" lang="en-US" sz="1050" b="0" i="0" u="none" strike="noStrike" kern="1200" cap="none" spc="0" normalizeH="0" baseline="30000" noProof="0" dirty="0">
                    <a:ln>
                      <a:noFill/>
                    </a:ln>
                    <a:solidFill>
                      <a:prstClr val="black"/>
                    </a:solidFill>
                    <a:effectLst/>
                    <a:uLnTx/>
                    <a:uFillTx/>
                    <a:latin typeface="Calibri" panose="020F0502020204030204"/>
                    <a:ea typeface="+mn-ea"/>
                    <a:cs typeface="+mn-cs"/>
                  </a:rPr>
                  <a:t>th</a:t>
                </a: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 2025 </a:t>
                </a:r>
              </a:p>
            </p:txBody>
          </p:sp>
        </p:grpSp>
        <p:grpSp>
          <p:nvGrpSpPr>
            <p:cNvPr id="1065" name="Group 1064">
              <a:extLst>
                <a:ext uri="{FF2B5EF4-FFF2-40B4-BE49-F238E27FC236}">
                  <a16:creationId xmlns:a16="http://schemas.microsoft.com/office/drawing/2014/main" id="{8353EB94-74CF-AC63-B692-6A2BB2787001}"/>
                </a:ext>
              </a:extLst>
            </p:cNvPr>
            <p:cNvGrpSpPr/>
            <p:nvPr/>
          </p:nvGrpSpPr>
          <p:grpSpPr>
            <a:xfrm>
              <a:off x="7674188" y="1302636"/>
              <a:ext cx="1349041" cy="2505745"/>
              <a:chOff x="6554163" y="1289871"/>
              <a:chExt cx="1349041" cy="2505745"/>
            </a:xfrm>
          </p:grpSpPr>
          <p:cxnSp>
            <p:nvCxnSpPr>
              <p:cNvPr id="1068" name="Straight Connector 1067">
                <a:extLst>
                  <a:ext uri="{FF2B5EF4-FFF2-40B4-BE49-F238E27FC236}">
                    <a16:creationId xmlns:a16="http://schemas.microsoft.com/office/drawing/2014/main" id="{EAD9C827-C599-6B11-3BF9-2701380F7A47}"/>
                  </a:ext>
                </a:extLst>
              </p:cNvPr>
              <p:cNvCxnSpPr>
                <a:cxnSpLocks/>
              </p:cNvCxnSpPr>
              <p:nvPr/>
            </p:nvCxnSpPr>
            <p:spPr>
              <a:xfrm>
                <a:off x="6925788" y="1702420"/>
                <a:ext cx="0" cy="209319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66" name="TextBox 1065">
                <a:extLst>
                  <a:ext uri="{FF2B5EF4-FFF2-40B4-BE49-F238E27FC236}">
                    <a16:creationId xmlns:a16="http://schemas.microsoft.com/office/drawing/2014/main" id="{87384E81-DAFE-1795-9851-A6CF96C3C6CC}"/>
                  </a:ext>
                </a:extLst>
              </p:cNvPr>
              <p:cNvSpPr txBox="1"/>
              <p:nvPr/>
            </p:nvSpPr>
            <p:spPr>
              <a:xfrm>
                <a:off x="6554163" y="1289871"/>
                <a:ext cx="1349041" cy="415498"/>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PDR: HC</a:t>
                </a:r>
                <a:r>
                  <a:rPr kumimoji="0" lang="en-US" sz="1050" b="0" i="0" u="none" strike="noStrike" kern="1200" cap="none" spc="0" normalizeH="0" baseline="0" noProof="0" dirty="0" err="1">
                    <a:ln>
                      <a:noFill/>
                    </a:ln>
                    <a:solidFill>
                      <a:prstClr val="black"/>
                    </a:solidFill>
                    <a:effectLst/>
                    <a:uLnTx/>
                    <a:uFillTx/>
                    <a:latin typeface="Calibri" panose="020F0502020204030204"/>
                    <a:ea typeface="+mn-ea"/>
                    <a:cs typeface="+mn-cs"/>
                  </a:rPr>
                  <a:t>als</a:t>
                </a: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1050" b="0" i="0" u="none" strike="noStrike" kern="1200" cap="none" spc="0" normalizeH="0" baseline="0" noProof="0" dirty="0" err="1">
                    <a:ln>
                      <a:noFill/>
                    </a:ln>
                    <a:solidFill>
                      <a:prstClr val="black"/>
                    </a:solidFill>
                    <a:effectLst/>
                    <a:uLnTx/>
                    <a:uFillTx/>
                    <a:latin typeface="Calibri" panose="020F0502020204030204"/>
                    <a:ea typeface="+mn-ea"/>
                    <a:cs typeface="+mn-cs"/>
                  </a:rPr>
                  <a:t>fwd</a:t>
                </a: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050" b="0" i="0" u="none" strike="noStrike" kern="1200" cap="none" spc="0" normalizeH="0" baseline="0" noProof="0" dirty="0" err="1">
                    <a:ln>
                      <a:noFill/>
                    </a:ln>
                    <a:solidFill>
                      <a:prstClr val="black"/>
                    </a:solidFill>
                    <a:effectLst/>
                    <a:uLnTx/>
                    <a:uFillTx/>
                    <a:latin typeface="Calibri" panose="020F0502020204030204"/>
                    <a:ea typeface="+mn-ea"/>
                    <a:cs typeface="+mn-cs"/>
                  </a:rPr>
                  <a:t>ECal</a:t>
                </a:r>
                <a:endPar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Oct. 30-31, 2025</a:t>
                </a:r>
              </a:p>
            </p:txBody>
          </p:sp>
        </p:grpSp>
        <p:grpSp>
          <p:nvGrpSpPr>
            <p:cNvPr id="1078" name="Group 1077">
              <a:extLst>
                <a:ext uri="{FF2B5EF4-FFF2-40B4-BE49-F238E27FC236}">
                  <a16:creationId xmlns:a16="http://schemas.microsoft.com/office/drawing/2014/main" id="{0070B11E-403E-7083-FA94-FC07495B41FF}"/>
                </a:ext>
              </a:extLst>
            </p:cNvPr>
            <p:cNvGrpSpPr/>
            <p:nvPr/>
          </p:nvGrpSpPr>
          <p:grpSpPr>
            <a:xfrm>
              <a:off x="9084898" y="3820329"/>
              <a:ext cx="1048881" cy="1482388"/>
              <a:chOff x="2553955" y="2934567"/>
              <a:chExt cx="1048881" cy="1011380"/>
            </a:xfrm>
          </p:grpSpPr>
          <p:cxnSp>
            <p:nvCxnSpPr>
              <p:cNvPr id="1079" name="Straight Connector 1078">
                <a:extLst>
                  <a:ext uri="{FF2B5EF4-FFF2-40B4-BE49-F238E27FC236}">
                    <a16:creationId xmlns:a16="http://schemas.microsoft.com/office/drawing/2014/main" id="{B2C24C02-30B2-A55F-03F5-B2B317A874BD}"/>
                  </a:ext>
                </a:extLst>
              </p:cNvPr>
              <p:cNvCxnSpPr>
                <a:cxnSpLocks/>
              </p:cNvCxnSpPr>
              <p:nvPr/>
            </p:nvCxnSpPr>
            <p:spPr>
              <a:xfrm>
                <a:off x="3487631" y="2934567"/>
                <a:ext cx="0" cy="33249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81" name="TextBox 1080">
                <a:extLst>
                  <a:ext uri="{FF2B5EF4-FFF2-40B4-BE49-F238E27FC236}">
                    <a16:creationId xmlns:a16="http://schemas.microsoft.com/office/drawing/2014/main" id="{F6C43950-D12C-B95F-A133-3303D776202D}"/>
                  </a:ext>
                </a:extLst>
              </p:cNvPr>
              <p:cNvSpPr txBox="1"/>
              <p:nvPr/>
            </p:nvSpPr>
            <p:spPr>
              <a:xfrm>
                <a:off x="2553955" y="3221499"/>
                <a:ext cx="1048881" cy="724448"/>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PDR: </a:t>
                </a:r>
                <a:r>
                  <a:rPr kumimoji="0" lang="en-US" sz="1050" b="0" i="0" u="none" strike="noStrike" kern="1200" cap="none" spc="0" normalizeH="0" baseline="0" noProof="0" dirty="0" err="1">
                    <a:ln>
                      <a:noFill/>
                    </a:ln>
                    <a:solidFill>
                      <a:prstClr val="black"/>
                    </a:solidFill>
                    <a:effectLst/>
                    <a:uLnTx/>
                    <a:uFillTx/>
                    <a:latin typeface="Calibri" panose="020F0502020204030204"/>
                    <a:ea typeface="+mn-ea"/>
                    <a:cs typeface="+mn-cs"/>
                  </a:rPr>
                  <a:t>Integ</a:t>
                </a: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 + Installation</a:t>
                </a:r>
                <a:b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(inside and outside GST)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Week of Dec. 8</a:t>
                </a:r>
                <a:r>
                  <a:rPr kumimoji="0" lang="en-US" sz="1050" b="0" i="0" u="none" strike="noStrike" kern="1200" cap="none" spc="0" normalizeH="0" baseline="30000" noProof="0" dirty="0">
                    <a:ln>
                      <a:noFill/>
                    </a:ln>
                    <a:solidFill>
                      <a:prstClr val="black"/>
                    </a:solidFill>
                    <a:effectLst/>
                    <a:uLnTx/>
                    <a:uFillTx/>
                    <a:latin typeface="Calibri" panose="020F0502020204030204"/>
                    <a:ea typeface="+mn-ea"/>
                    <a:cs typeface="+mn-cs"/>
                  </a:rPr>
                  <a:t>th</a:t>
                </a: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 2026</a:t>
                </a:r>
              </a:p>
            </p:txBody>
          </p:sp>
        </p:grpSp>
        <p:grpSp>
          <p:nvGrpSpPr>
            <p:cNvPr id="1100" name="Group 1099">
              <a:extLst>
                <a:ext uri="{FF2B5EF4-FFF2-40B4-BE49-F238E27FC236}">
                  <a16:creationId xmlns:a16="http://schemas.microsoft.com/office/drawing/2014/main" id="{755C75AE-A62C-2ED9-1B7B-E9D0FCA59CCC}"/>
                </a:ext>
              </a:extLst>
            </p:cNvPr>
            <p:cNvGrpSpPr/>
            <p:nvPr/>
          </p:nvGrpSpPr>
          <p:grpSpPr>
            <a:xfrm>
              <a:off x="2450230" y="3812358"/>
              <a:ext cx="1178610" cy="2846165"/>
              <a:chOff x="3658177" y="3225098"/>
              <a:chExt cx="1178610" cy="3402849"/>
            </a:xfrm>
          </p:grpSpPr>
          <p:sp>
            <p:nvSpPr>
              <p:cNvPr id="1104" name="TextBox 1103">
                <a:extLst>
                  <a:ext uri="{FF2B5EF4-FFF2-40B4-BE49-F238E27FC236}">
                    <a16:creationId xmlns:a16="http://schemas.microsoft.com/office/drawing/2014/main" id="{65451B28-2606-6261-FA7B-39F9D42C9143}"/>
                  </a:ext>
                </a:extLst>
              </p:cNvPr>
              <p:cNvSpPr txBox="1"/>
              <p:nvPr/>
            </p:nvSpPr>
            <p:spPr>
              <a:xfrm>
                <a:off x="3658177" y="5937994"/>
                <a:ext cx="1178610" cy="6899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Detector R&amp;D Day (</a:t>
                </a:r>
                <a:r>
                  <a:rPr kumimoji="0" lang="en-US" sz="1050" b="0" i="0" u="none" strike="noStrike" kern="1200" cap="none" spc="0" normalizeH="0" baseline="0" noProof="0" dirty="0" err="1">
                    <a:ln>
                      <a:noFill/>
                    </a:ln>
                    <a:solidFill>
                      <a:prstClr val="black"/>
                    </a:solidFill>
                    <a:effectLst/>
                    <a:uLnTx/>
                    <a:uFillTx/>
                    <a:latin typeface="Calibri" panose="020F0502020204030204"/>
                    <a:ea typeface="+mn-ea"/>
                    <a:cs typeface="+mn-cs"/>
                  </a:rPr>
                  <a:t>ePIC</a:t>
                </a: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/Project)</a:t>
                </a:r>
                <a:b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16-17</a:t>
                </a:r>
                <a:r>
                  <a:rPr kumimoji="0" lang="en-US" sz="1050" b="0" i="0" u="none" strike="noStrike" kern="1200" cap="none" spc="0" normalizeH="0" baseline="30000" noProof="0" dirty="0">
                    <a:ln>
                      <a:noFill/>
                    </a:ln>
                    <a:solidFill>
                      <a:prstClr val="black"/>
                    </a:solidFill>
                    <a:effectLst/>
                    <a:uLnTx/>
                    <a:uFillTx/>
                    <a:latin typeface="Calibri" panose="020F0502020204030204"/>
                    <a:ea typeface="+mn-ea"/>
                    <a:cs typeface="+mn-cs"/>
                  </a:rPr>
                  <a:t>th</a:t>
                </a: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 April 2025 </a:t>
                </a:r>
              </a:p>
            </p:txBody>
          </p:sp>
          <p:cxnSp>
            <p:nvCxnSpPr>
              <p:cNvPr id="1105" name="Straight Connector 1104">
                <a:extLst>
                  <a:ext uri="{FF2B5EF4-FFF2-40B4-BE49-F238E27FC236}">
                    <a16:creationId xmlns:a16="http://schemas.microsoft.com/office/drawing/2014/main" id="{ECBFA884-C239-EC8A-C08C-30972012313E}"/>
                  </a:ext>
                </a:extLst>
              </p:cNvPr>
              <p:cNvCxnSpPr>
                <a:cxnSpLocks/>
              </p:cNvCxnSpPr>
              <p:nvPr/>
            </p:nvCxnSpPr>
            <p:spPr>
              <a:xfrm>
                <a:off x="4200843" y="3225098"/>
                <a:ext cx="3761" cy="266317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050" name="Group 1049">
              <a:extLst>
                <a:ext uri="{FF2B5EF4-FFF2-40B4-BE49-F238E27FC236}">
                  <a16:creationId xmlns:a16="http://schemas.microsoft.com/office/drawing/2014/main" id="{A82E9981-AF5F-8D3D-8892-7AD0A5434CFD}"/>
                </a:ext>
              </a:extLst>
            </p:cNvPr>
            <p:cNvGrpSpPr/>
            <p:nvPr/>
          </p:nvGrpSpPr>
          <p:grpSpPr>
            <a:xfrm>
              <a:off x="8183244" y="2010959"/>
              <a:ext cx="1226631" cy="1781663"/>
              <a:chOff x="8183244" y="2010959"/>
              <a:chExt cx="1226631" cy="1781663"/>
            </a:xfrm>
          </p:grpSpPr>
          <p:cxnSp>
            <p:nvCxnSpPr>
              <p:cNvPr id="27" name="Straight Connector 26">
                <a:extLst>
                  <a:ext uri="{FF2B5EF4-FFF2-40B4-BE49-F238E27FC236}">
                    <a16:creationId xmlns:a16="http://schemas.microsoft.com/office/drawing/2014/main" id="{53541F9D-CFD6-9A62-0F5A-2360BE7130F9}"/>
                  </a:ext>
                </a:extLst>
              </p:cNvPr>
              <p:cNvCxnSpPr>
                <a:cxnSpLocks/>
              </p:cNvCxnSpPr>
              <p:nvPr/>
            </p:nvCxnSpPr>
            <p:spPr>
              <a:xfrm>
                <a:off x="8855427" y="2564516"/>
                <a:ext cx="0" cy="122810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69" name="TextBox 1068">
                <a:extLst>
                  <a:ext uri="{FF2B5EF4-FFF2-40B4-BE49-F238E27FC236}">
                    <a16:creationId xmlns:a16="http://schemas.microsoft.com/office/drawing/2014/main" id="{1F361114-952E-F393-5327-9A4512590CC1}"/>
                  </a:ext>
                </a:extLst>
              </p:cNvPr>
              <p:cNvSpPr txBox="1"/>
              <p:nvPr/>
            </p:nvSpPr>
            <p:spPr>
              <a:xfrm>
                <a:off x="8183244" y="2010959"/>
                <a:ext cx="1226631" cy="577081"/>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PDR: Magnet/</a:t>
                </a:r>
                <a:r>
                  <a:rPr kumimoji="0" lang="en-US" sz="1050" b="0" i="0" u="none" strike="noStrike" kern="1200" cap="none" spc="0" normalizeH="0" baseline="0" noProof="0" dirty="0" err="1">
                    <a:ln>
                      <a:noFill/>
                    </a:ln>
                    <a:solidFill>
                      <a:prstClr val="black"/>
                    </a:solidFill>
                    <a:effectLst/>
                    <a:uLnTx/>
                    <a:uFillTx/>
                    <a:latin typeface="Calibri" panose="020F0502020204030204"/>
                    <a:ea typeface="+mn-ea"/>
                    <a:cs typeface="+mn-cs"/>
                  </a:rPr>
                  <a:t>Cryo</a:t>
                </a: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   Infrastructure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Nov. 4-5</a:t>
                </a:r>
                <a:r>
                  <a:rPr kumimoji="0" lang="en-US" sz="1050" b="0" i="0" u="none" strike="noStrike" kern="1200" cap="none" spc="0" normalizeH="0" baseline="30000" noProof="0" dirty="0">
                    <a:ln>
                      <a:noFill/>
                    </a:ln>
                    <a:solidFill>
                      <a:prstClr val="black"/>
                    </a:solidFill>
                    <a:effectLst/>
                    <a:uLnTx/>
                    <a:uFillTx/>
                    <a:latin typeface="Calibri" panose="020F0502020204030204"/>
                    <a:ea typeface="+mn-ea"/>
                    <a:cs typeface="+mn-cs"/>
                  </a:rPr>
                  <a:t>th</a:t>
                </a: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 2025</a:t>
                </a:r>
              </a:p>
            </p:txBody>
          </p:sp>
        </p:grpSp>
        <p:grpSp>
          <p:nvGrpSpPr>
            <p:cNvPr id="1033" name="Group 1032">
              <a:extLst>
                <a:ext uri="{FF2B5EF4-FFF2-40B4-BE49-F238E27FC236}">
                  <a16:creationId xmlns:a16="http://schemas.microsoft.com/office/drawing/2014/main" id="{71086C82-8978-B5F1-64E9-F315A8ABA586}"/>
                </a:ext>
              </a:extLst>
            </p:cNvPr>
            <p:cNvGrpSpPr/>
            <p:nvPr/>
          </p:nvGrpSpPr>
          <p:grpSpPr>
            <a:xfrm>
              <a:off x="9569984" y="111260"/>
              <a:ext cx="2286383" cy="2523961"/>
              <a:chOff x="9569984" y="111260"/>
              <a:chExt cx="2286383" cy="2523961"/>
            </a:xfrm>
          </p:grpSpPr>
          <p:sp>
            <p:nvSpPr>
              <p:cNvPr id="1059" name="TextBox 1058">
                <a:extLst>
                  <a:ext uri="{FF2B5EF4-FFF2-40B4-BE49-F238E27FC236}">
                    <a16:creationId xmlns:a16="http://schemas.microsoft.com/office/drawing/2014/main" id="{E3F3AF97-F880-7416-72E6-4958977EDE0C}"/>
                  </a:ext>
                </a:extLst>
              </p:cNvPr>
              <p:cNvSpPr txBox="1"/>
              <p:nvPr/>
            </p:nvSpPr>
            <p:spPr>
              <a:xfrm>
                <a:off x="10629736" y="782841"/>
                <a:ext cx="1226631" cy="738664"/>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PDR2: Si Tracking  Detectors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Week of </a:t>
                </a:r>
                <a:b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Jan 26, 2026</a:t>
                </a:r>
              </a:p>
            </p:txBody>
          </p:sp>
          <p:sp>
            <p:nvSpPr>
              <p:cNvPr id="1060" name="TextBox 1059">
                <a:extLst>
                  <a:ext uri="{FF2B5EF4-FFF2-40B4-BE49-F238E27FC236}">
                    <a16:creationId xmlns:a16="http://schemas.microsoft.com/office/drawing/2014/main" id="{1989055B-2AED-269A-4DD0-F74A309B6B06}"/>
                  </a:ext>
                </a:extLst>
              </p:cNvPr>
              <p:cNvSpPr txBox="1"/>
              <p:nvPr/>
            </p:nvSpPr>
            <p:spPr>
              <a:xfrm>
                <a:off x="10629736" y="1524887"/>
                <a:ext cx="1063675" cy="577081"/>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PDR2: AC-LGAD  Detectors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Dec. 2025</a:t>
                </a:r>
              </a:p>
            </p:txBody>
          </p:sp>
          <p:sp>
            <p:nvSpPr>
              <p:cNvPr id="1076" name="TextBox 1075">
                <a:extLst>
                  <a:ext uri="{FF2B5EF4-FFF2-40B4-BE49-F238E27FC236}">
                    <a16:creationId xmlns:a16="http://schemas.microsoft.com/office/drawing/2014/main" id="{6E22BF83-9FE3-1F93-4E80-BDA767687575}"/>
                  </a:ext>
                </a:extLst>
              </p:cNvPr>
              <p:cNvSpPr txBox="1"/>
              <p:nvPr/>
            </p:nvSpPr>
            <p:spPr>
              <a:xfrm>
                <a:off x="9569984" y="189285"/>
                <a:ext cx="1226631" cy="577081"/>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PDR: DAQ - Slow</a:t>
                </a:r>
                <a:b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Controls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Spring 2026</a:t>
                </a:r>
              </a:p>
            </p:txBody>
          </p:sp>
          <p:sp>
            <p:nvSpPr>
              <p:cNvPr id="1085" name="TextBox 1084">
                <a:extLst>
                  <a:ext uri="{FF2B5EF4-FFF2-40B4-BE49-F238E27FC236}">
                    <a16:creationId xmlns:a16="http://schemas.microsoft.com/office/drawing/2014/main" id="{0033D5FF-E00E-1626-54AB-7AF401DCDE82}"/>
                  </a:ext>
                </a:extLst>
              </p:cNvPr>
              <p:cNvSpPr txBox="1"/>
              <p:nvPr/>
            </p:nvSpPr>
            <p:spPr>
              <a:xfrm>
                <a:off x="9569984" y="809386"/>
                <a:ext cx="1059752" cy="738664"/>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PDR3:  IR </a:t>
                </a:r>
                <a:r>
                  <a:rPr kumimoji="0" lang="en-US" sz="1050" b="0" i="0" u="none" strike="noStrike" kern="1200" cap="none" spc="0" normalizeH="0" baseline="0" noProof="0" dirty="0" err="1">
                    <a:ln>
                      <a:noFill/>
                    </a:ln>
                    <a:solidFill>
                      <a:prstClr val="black"/>
                    </a:solidFill>
                    <a:effectLst/>
                    <a:uLnTx/>
                    <a:uFillTx/>
                    <a:latin typeface="Calibri" panose="020F0502020204030204"/>
                    <a:ea typeface="+mn-ea"/>
                    <a:cs typeface="+mn-cs"/>
                  </a:rPr>
                  <a:t>Integ</a:t>
                </a: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a:t>
                </a:r>
                <a:b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 &amp; Aux. Det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March/April 2026</a:t>
                </a:r>
              </a:p>
            </p:txBody>
          </p:sp>
          <p:sp>
            <p:nvSpPr>
              <p:cNvPr id="1089" name="TextBox 1088">
                <a:extLst>
                  <a:ext uri="{FF2B5EF4-FFF2-40B4-BE49-F238E27FC236}">
                    <a16:creationId xmlns:a16="http://schemas.microsoft.com/office/drawing/2014/main" id="{21F3360B-F23F-2584-9933-9248AEE53B10}"/>
                  </a:ext>
                </a:extLst>
              </p:cNvPr>
              <p:cNvSpPr txBox="1"/>
              <p:nvPr/>
            </p:nvSpPr>
            <p:spPr>
              <a:xfrm>
                <a:off x="10629736" y="197677"/>
                <a:ext cx="1226631" cy="577081"/>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PDR2: Polarimetry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Week of </a:t>
                </a:r>
                <a:b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Feb 18-19, 2026</a:t>
                </a:r>
              </a:p>
            </p:txBody>
          </p:sp>
          <p:sp>
            <p:nvSpPr>
              <p:cNvPr id="1058" name="TextBox 1057">
                <a:extLst>
                  <a:ext uri="{FF2B5EF4-FFF2-40B4-BE49-F238E27FC236}">
                    <a16:creationId xmlns:a16="http://schemas.microsoft.com/office/drawing/2014/main" id="{1873D8A7-B6F2-7210-9276-F3AE0F4358F8}"/>
                  </a:ext>
                </a:extLst>
              </p:cNvPr>
              <p:cNvSpPr txBox="1"/>
              <p:nvPr/>
            </p:nvSpPr>
            <p:spPr>
              <a:xfrm>
                <a:off x="9584528" y="1491969"/>
                <a:ext cx="1048881" cy="577081"/>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PDR2: MPGD Detectors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Dec 2025</a:t>
                </a:r>
              </a:p>
            </p:txBody>
          </p:sp>
          <p:sp>
            <p:nvSpPr>
              <p:cNvPr id="15" name="TextBox 14">
                <a:extLst>
                  <a:ext uri="{FF2B5EF4-FFF2-40B4-BE49-F238E27FC236}">
                    <a16:creationId xmlns:a16="http://schemas.microsoft.com/office/drawing/2014/main" id="{033F3EE7-B8AC-C52D-B3A6-E1E84784EBB2}"/>
                  </a:ext>
                </a:extLst>
              </p:cNvPr>
              <p:cNvSpPr txBox="1"/>
              <p:nvPr/>
            </p:nvSpPr>
            <p:spPr>
              <a:xfrm>
                <a:off x="9603243" y="2031884"/>
                <a:ext cx="1048881" cy="577081"/>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FDR: Backward</a:t>
                </a:r>
                <a:b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EM Calorimetry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Feb 2026</a:t>
                </a:r>
              </a:p>
            </p:txBody>
          </p:sp>
          <p:sp>
            <p:nvSpPr>
              <p:cNvPr id="1032" name="Rectangle 1031">
                <a:extLst>
                  <a:ext uri="{FF2B5EF4-FFF2-40B4-BE49-F238E27FC236}">
                    <a16:creationId xmlns:a16="http://schemas.microsoft.com/office/drawing/2014/main" id="{208DE030-C578-A941-0428-7702F78D7B09}"/>
                  </a:ext>
                </a:extLst>
              </p:cNvPr>
              <p:cNvSpPr/>
              <p:nvPr/>
            </p:nvSpPr>
            <p:spPr>
              <a:xfrm>
                <a:off x="9603243" y="111260"/>
                <a:ext cx="2209709" cy="2523961"/>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048" name="Group 1047">
              <a:extLst>
                <a:ext uri="{FF2B5EF4-FFF2-40B4-BE49-F238E27FC236}">
                  <a16:creationId xmlns:a16="http://schemas.microsoft.com/office/drawing/2014/main" id="{323F4647-5861-6EF7-B87B-58ABF702E049}"/>
                </a:ext>
              </a:extLst>
            </p:cNvPr>
            <p:cNvGrpSpPr/>
            <p:nvPr/>
          </p:nvGrpSpPr>
          <p:grpSpPr>
            <a:xfrm>
              <a:off x="6819182" y="3843726"/>
              <a:ext cx="1226631" cy="1592419"/>
              <a:chOff x="6819182" y="3843726"/>
              <a:chExt cx="1226631" cy="1592419"/>
            </a:xfrm>
          </p:grpSpPr>
          <p:sp>
            <p:nvSpPr>
              <p:cNvPr id="1061" name="TextBox 1060">
                <a:extLst>
                  <a:ext uri="{FF2B5EF4-FFF2-40B4-BE49-F238E27FC236}">
                    <a16:creationId xmlns:a16="http://schemas.microsoft.com/office/drawing/2014/main" id="{09A940AA-5FA1-DA03-9ED3-483405FD0722}"/>
                  </a:ext>
                </a:extLst>
              </p:cNvPr>
              <p:cNvSpPr txBox="1"/>
              <p:nvPr/>
            </p:nvSpPr>
            <p:spPr>
              <a:xfrm>
                <a:off x="6819182" y="4697481"/>
                <a:ext cx="1226631" cy="738664"/>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PDR3: Barrel </a:t>
                </a:r>
                <a:r>
                  <a:rPr kumimoji="0" lang="en-US" sz="1050" b="0" i="0" u="none" strike="noStrike" kern="1200" cap="none" spc="0" normalizeH="0" baseline="0" noProof="0" dirty="0" err="1">
                    <a:ln>
                      <a:noFill/>
                    </a:ln>
                    <a:solidFill>
                      <a:prstClr val="black"/>
                    </a:solidFill>
                    <a:effectLst/>
                    <a:uLnTx/>
                    <a:uFillTx/>
                    <a:latin typeface="Calibri" panose="020F0502020204030204"/>
                    <a:ea typeface="+mn-ea"/>
                    <a:cs typeface="+mn-cs"/>
                  </a:rPr>
                  <a:t>EMCal</a:t>
                </a:r>
                <a:endPar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Sept. 17-18</a:t>
                </a:r>
                <a:r>
                  <a:rPr kumimoji="0" lang="en-US" sz="1050" b="0" i="0" u="none" strike="noStrike" kern="1200" cap="none" spc="0" normalizeH="0" baseline="30000" noProof="0" dirty="0">
                    <a:ln>
                      <a:noFill/>
                    </a:ln>
                    <a:solidFill>
                      <a:prstClr val="black"/>
                    </a:solidFill>
                    <a:effectLst/>
                    <a:uLnTx/>
                    <a:uFillTx/>
                    <a:latin typeface="Calibri" panose="020F0502020204030204"/>
                    <a:ea typeface="+mn-ea"/>
                    <a:cs typeface="+mn-cs"/>
                  </a:rPr>
                  <a:t>th</a:t>
                </a:r>
                <a:b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 2025</a:t>
                </a:r>
              </a:p>
            </p:txBody>
          </p:sp>
          <p:cxnSp>
            <p:nvCxnSpPr>
              <p:cNvPr id="1073" name="Straight Connector 1072">
                <a:extLst>
                  <a:ext uri="{FF2B5EF4-FFF2-40B4-BE49-F238E27FC236}">
                    <a16:creationId xmlns:a16="http://schemas.microsoft.com/office/drawing/2014/main" id="{CEB7FE3A-7098-F235-1C9D-0DEE025AE483}"/>
                  </a:ext>
                </a:extLst>
              </p:cNvPr>
              <p:cNvCxnSpPr>
                <a:cxnSpLocks/>
              </p:cNvCxnSpPr>
              <p:nvPr/>
            </p:nvCxnSpPr>
            <p:spPr>
              <a:xfrm>
                <a:off x="7101132" y="3843726"/>
                <a:ext cx="0" cy="79306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049" name="Group 1048">
              <a:extLst>
                <a:ext uri="{FF2B5EF4-FFF2-40B4-BE49-F238E27FC236}">
                  <a16:creationId xmlns:a16="http://schemas.microsoft.com/office/drawing/2014/main" id="{3339B5E5-A307-9434-2C54-300A8F73C549}"/>
                </a:ext>
              </a:extLst>
            </p:cNvPr>
            <p:cNvGrpSpPr/>
            <p:nvPr/>
          </p:nvGrpSpPr>
          <p:grpSpPr>
            <a:xfrm>
              <a:off x="5973211" y="2456264"/>
              <a:ext cx="1226631" cy="1312756"/>
              <a:chOff x="5973211" y="2456264"/>
              <a:chExt cx="1226631" cy="1312756"/>
            </a:xfrm>
          </p:grpSpPr>
          <p:cxnSp>
            <p:nvCxnSpPr>
              <p:cNvPr id="1062" name="Straight Connector 1061">
                <a:extLst>
                  <a:ext uri="{FF2B5EF4-FFF2-40B4-BE49-F238E27FC236}">
                    <a16:creationId xmlns:a16="http://schemas.microsoft.com/office/drawing/2014/main" id="{B573FB0B-EC8F-2BBC-1DB5-B2A0CF8D606A}"/>
                  </a:ext>
                </a:extLst>
              </p:cNvPr>
              <p:cNvCxnSpPr>
                <a:cxnSpLocks/>
              </p:cNvCxnSpPr>
              <p:nvPr/>
            </p:nvCxnSpPr>
            <p:spPr>
              <a:xfrm>
                <a:off x="6461579" y="2838148"/>
                <a:ext cx="0" cy="93087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72" name="TextBox 1071">
                <a:extLst>
                  <a:ext uri="{FF2B5EF4-FFF2-40B4-BE49-F238E27FC236}">
                    <a16:creationId xmlns:a16="http://schemas.microsoft.com/office/drawing/2014/main" id="{35FB91D3-93D1-4A79-AC03-C7C01383CDAE}"/>
                  </a:ext>
                </a:extLst>
              </p:cNvPr>
              <p:cNvSpPr txBox="1"/>
              <p:nvPr/>
            </p:nvSpPr>
            <p:spPr>
              <a:xfrm>
                <a:off x="5973211" y="2456264"/>
                <a:ext cx="1226631" cy="415498"/>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PDR3: Elec./DAQ</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Sept. 3-4</a:t>
                </a:r>
                <a:r>
                  <a:rPr kumimoji="0" lang="en-US" sz="1050" b="0" i="0" u="none" strike="noStrike" kern="1200" cap="none" spc="0" normalizeH="0" baseline="30000" noProof="0" dirty="0">
                    <a:ln>
                      <a:noFill/>
                    </a:ln>
                    <a:solidFill>
                      <a:prstClr val="black"/>
                    </a:solidFill>
                    <a:effectLst/>
                    <a:uLnTx/>
                    <a:uFillTx/>
                    <a:latin typeface="Calibri" panose="020F0502020204030204"/>
                    <a:ea typeface="+mn-ea"/>
                    <a:cs typeface="+mn-cs"/>
                  </a:rPr>
                  <a:t>th</a:t>
                </a: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 2025</a:t>
                </a:r>
              </a:p>
            </p:txBody>
          </p:sp>
        </p:grpSp>
      </p:grpSp>
      <p:sp>
        <p:nvSpPr>
          <p:cNvPr id="1051" name="Slide Number Placeholder 1050">
            <a:extLst>
              <a:ext uri="{FF2B5EF4-FFF2-40B4-BE49-F238E27FC236}">
                <a16:creationId xmlns:a16="http://schemas.microsoft.com/office/drawing/2014/main" id="{455735F9-08C9-75E2-DA4B-AB9E691BFC8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8949A8-7CCD-4D90-AA9A-1451BFC6FB3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grpSp>
        <p:nvGrpSpPr>
          <p:cNvPr id="1126" name="Group 1125">
            <a:extLst>
              <a:ext uri="{FF2B5EF4-FFF2-40B4-BE49-F238E27FC236}">
                <a16:creationId xmlns:a16="http://schemas.microsoft.com/office/drawing/2014/main" id="{5A33CBBE-49C2-1703-DBFD-D07A5E1CC106}"/>
              </a:ext>
            </a:extLst>
          </p:cNvPr>
          <p:cNvGrpSpPr/>
          <p:nvPr/>
        </p:nvGrpSpPr>
        <p:grpSpPr>
          <a:xfrm>
            <a:off x="5354882" y="3814749"/>
            <a:ext cx="1337187" cy="694327"/>
            <a:chOff x="4323757" y="4318293"/>
            <a:chExt cx="1337187" cy="694327"/>
          </a:xfrm>
        </p:grpSpPr>
        <p:sp>
          <p:nvSpPr>
            <p:cNvPr id="35" name="TextBox 34">
              <a:extLst>
                <a:ext uri="{FF2B5EF4-FFF2-40B4-BE49-F238E27FC236}">
                  <a16:creationId xmlns:a16="http://schemas.microsoft.com/office/drawing/2014/main" id="{321EE819-0FF0-9036-0C8D-F93D9E5D21B8}"/>
                </a:ext>
              </a:extLst>
            </p:cNvPr>
            <p:cNvSpPr txBox="1"/>
            <p:nvPr/>
          </p:nvSpPr>
          <p:spPr>
            <a:xfrm>
              <a:off x="4323757" y="4489400"/>
              <a:ext cx="1337187" cy="523220"/>
            </a:xfrm>
            <a:prstGeom prst="rect">
              <a:avLst/>
            </a:prstGeom>
            <a:solidFill>
              <a:schemeClr val="bg1"/>
            </a:solidFill>
            <a:ln>
              <a:solidFill>
                <a:schemeClr val="accent1">
                  <a:shade val="15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4472C4"/>
                  </a:solidFill>
                  <a:effectLst/>
                  <a:uLnTx/>
                  <a:uFillTx/>
                  <a:latin typeface="Calibri" panose="020F0502020204030204"/>
                  <a:ea typeface="+mn-ea"/>
                  <a:cs typeface="+mn-cs"/>
                </a:rPr>
                <a:t>Jefferson Lab. July 14-18</a:t>
              </a:r>
            </a:p>
          </p:txBody>
        </p:sp>
        <p:cxnSp>
          <p:nvCxnSpPr>
            <p:cNvPr id="44" name="Straight Connector 43">
              <a:extLst>
                <a:ext uri="{FF2B5EF4-FFF2-40B4-BE49-F238E27FC236}">
                  <a16:creationId xmlns:a16="http://schemas.microsoft.com/office/drawing/2014/main" id="{7BFF325E-EDCA-FD01-8C5B-F473AED78D4C}"/>
                </a:ext>
              </a:extLst>
            </p:cNvPr>
            <p:cNvCxnSpPr>
              <a:cxnSpLocks/>
            </p:cNvCxnSpPr>
            <p:nvPr/>
          </p:nvCxnSpPr>
          <p:spPr>
            <a:xfrm>
              <a:off x="4978442" y="4318293"/>
              <a:ext cx="0" cy="171107"/>
            </a:xfrm>
            <a:prstGeom prst="line">
              <a:avLst/>
            </a:prstGeom>
          </p:spPr>
          <p:style>
            <a:lnRef idx="1">
              <a:schemeClr val="dk1"/>
            </a:lnRef>
            <a:fillRef idx="0">
              <a:schemeClr val="dk1"/>
            </a:fillRef>
            <a:effectRef idx="0">
              <a:schemeClr val="dk1"/>
            </a:effectRef>
            <a:fontRef idx="minor">
              <a:schemeClr val="tx1"/>
            </a:fontRef>
          </p:style>
        </p:cxnSp>
      </p:grpSp>
      <p:pic>
        <p:nvPicPr>
          <p:cNvPr id="32" name="Picture 31" descr="A picture containing logo&#10;&#10;AI-generated content may be incorrect.">
            <a:extLst>
              <a:ext uri="{FF2B5EF4-FFF2-40B4-BE49-F238E27FC236}">
                <a16:creationId xmlns:a16="http://schemas.microsoft.com/office/drawing/2014/main" id="{3496CADD-4493-6409-F461-26C09AC2FABD}"/>
              </a:ext>
            </a:extLst>
          </p:cNvPr>
          <p:cNvPicPr>
            <a:picLocks noChangeAspect="1"/>
          </p:cNvPicPr>
          <p:nvPr/>
        </p:nvPicPr>
        <p:blipFill>
          <a:blip r:embed="rId6"/>
          <a:stretch>
            <a:fillRect/>
          </a:stretch>
        </p:blipFill>
        <p:spPr>
          <a:xfrm>
            <a:off x="5934232" y="4502067"/>
            <a:ext cx="786377" cy="674037"/>
          </a:xfrm>
          <a:prstGeom prst="rect">
            <a:avLst/>
          </a:prstGeom>
          <a:ln>
            <a:solidFill>
              <a:schemeClr val="tx1"/>
            </a:solidFill>
          </a:ln>
        </p:spPr>
      </p:pic>
    </p:spTree>
    <p:extLst>
      <p:ext uri="{BB962C8B-B14F-4D97-AF65-F5344CB8AC3E}">
        <p14:creationId xmlns:p14="http://schemas.microsoft.com/office/powerpoint/2010/main" val="1631878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4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5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88CBC1-92BD-3EC2-60A0-F73154E7D7C3}"/>
              </a:ext>
            </a:extLst>
          </p:cNvPr>
          <p:cNvSpPr>
            <a:spLocks noGrp="1"/>
          </p:cNvSpPr>
          <p:nvPr>
            <p:ph type="title"/>
          </p:nvPr>
        </p:nvSpPr>
        <p:spPr>
          <a:xfrm>
            <a:off x="249991" y="0"/>
            <a:ext cx="11942010" cy="523415"/>
          </a:xfrm>
        </p:spPr>
        <p:txBody>
          <a:bodyPr>
            <a:noAutofit/>
          </a:bodyPr>
          <a:lstStyle/>
          <a:p>
            <a:r>
              <a:rPr lang="en-US" sz="2800" b="1" dirty="0">
                <a:latin typeface="+mn-lt"/>
              </a:rPr>
              <a:t>Detector </a:t>
            </a:r>
            <a:r>
              <a:rPr lang="en-US" sz="2800" b="1" dirty="0">
                <a:latin typeface="+mn-lt"/>
                <a:ea typeface="Calibri" panose="020F0502020204030204" pitchFamily="34" charset="0"/>
                <a:cs typeface="Calibri" panose="020F0502020204030204" pitchFamily="34" charset="0"/>
              </a:rPr>
              <a:t>Reviews &amp; Meetings planned for 2025/2026</a:t>
            </a:r>
            <a:endParaRPr lang="en-US" sz="2800" b="1" dirty="0">
              <a:latin typeface="+mn-lt"/>
            </a:endParaRPr>
          </a:p>
        </p:txBody>
      </p:sp>
      <p:sp>
        <p:nvSpPr>
          <p:cNvPr id="3" name="Slide Number Placeholder 2">
            <a:extLst>
              <a:ext uri="{FF2B5EF4-FFF2-40B4-BE49-F238E27FC236}">
                <a16:creationId xmlns:a16="http://schemas.microsoft.com/office/drawing/2014/main" id="{477E6E18-6C70-4667-5BFB-0F5C3422EF5A}"/>
              </a:ext>
            </a:extLst>
          </p:cNvPr>
          <p:cNvSpPr>
            <a:spLocks noGrp="1"/>
          </p:cNvSpPr>
          <p:nvPr>
            <p:ph type="sldNum" sz="quarter" idx="4"/>
          </p:nvPr>
        </p:nvSpPr>
        <p:spPr>
          <a:xfrm>
            <a:off x="11451649" y="6533724"/>
            <a:ext cx="432486" cy="294041"/>
          </a:xfrm>
          <a:prstGeom prst="rect">
            <a:avLst/>
          </a:prstGeom>
        </p:spPr>
        <p:txBody>
          <a:bodyPr lIns="0" tIns="0" rIns="0" bIns="0" anchor="ctr"/>
          <a:lstStyle>
            <a:defPPr>
              <a:defRPr lang="en-US"/>
            </a:defPPr>
            <a:lvl1pPr marL="0" algn="ctr" defTabSz="914400" rtl="0" eaLnBrk="1" latinLnBrk="0" hangingPunct="1">
              <a:defRPr sz="1000"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933A556B-7C63-244D-9B7C-B0EA8042B330}" type="slidenum">
              <a:rPr kumimoji="0" lang="en-US" sz="1000" b="0" i="0" u="none" strike="noStrike" kern="1200" cap="none" spc="0" normalizeH="0" baseline="0" noProof="0" smtClean="0">
                <a:ln>
                  <a:noFill/>
                </a:ln>
                <a:solidFill>
                  <a:srgbClr val="00ACDB"/>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a:t>
            </a:fld>
            <a:endParaRPr kumimoji="0" lang="en-US" sz="1000" b="0" i="0" u="none" strike="noStrike" kern="1200" cap="none" spc="0" normalizeH="0" baseline="0" noProof="0" dirty="0">
              <a:ln>
                <a:noFill/>
              </a:ln>
              <a:solidFill>
                <a:srgbClr val="00ACDB"/>
              </a:solidFill>
              <a:effectLst/>
              <a:uLnTx/>
              <a:uFillTx/>
              <a:latin typeface="Arial" panose="020B0604020202020204"/>
              <a:ea typeface="+mn-ea"/>
              <a:cs typeface="+mn-cs"/>
            </a:endParaRPr>
          </a:p>
        </p:txBody>
      </p:sp>
      <p:sp>
        <p:nvSpPr>
          <p:cNvPr id="4" name="TextBox 3">
            <a:extLst>
              <a:ext uri="{FF2B5EF4-FFF2-40B4-BE49-F238E27FC236}">
                <a16:creationId xmlns:a16="http://schemas.microsoft.com/office/drawing/2014/main" id="{CDC69293-B130-C3F2-65B5-C8852EA73653}"/>
              </a:ext>
            </a:extLst>
          </p:cNvPr>
          <p:cNvSpPr txBox="1"/>
          <p:nvPr/>
        </p:nvSpPr>
        <p:spPr>
          <a:xfrm>
            <a:off x="249991" y="487025"/>
            <a:ext cx="11884135" cy="6370975"/>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Preliminary Design Reviews (60% design maturity equivalent, called PDR, PDR2 or PDR3, pending the subsystem)</a:t>
            </a: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200" b="0" i="0" u="none" strike="noStrike" kern="1200" cap="none" spc="0" normalizeH="0" baseline="0" noProof="0" dirty="0">
                <a:ln>
                  <a:noFill/>
                </a:ln>
                <a:solidFill>
                  <a:srgbClr val="00B050"/>
                </a:solidFill>
                <a:effectLst/>
                <a:uLnTx/>
                <a:uFillTx/>
                <a:latin typeface="Calibri" panose="020F0502020204030204" pitchFamily="34" charset="0"/>
                <a:ea typeface="Calibri" panose="020F0502020204030204" pitchFamily="34" charset="0"/>
                <a:cs typeface="Calibri" panose="020F0502020204030204" pitchFamily="34" charset="0"/>
              </a:rPr>
              <a:t>PDR2: Cherenkov-based Particle Identification Detectors (6.10.04; </a:t>
            </a:r>
            <a:r>
              <a:rPr kumimoji="0" lang="en-US" sz="1200" b="0" i="0" u="none" strike="noStrike" kern="1200" cap="none" spc="0" normalizeH="0" baseline="0" noProof="0" dirty="0" err="1">
                <a:ln>
                  <a:noFill/>
                </a:ln>
                <a:solidFill>
                  <a:srgbClr val="00B050"/>
                </a:solidFill>
                <a:effectLst/>
                <a:uLnTx/>
                <a:uFillTx/>
                <a:latin typeface="Calibri" panose="020F0502020204030204" pitchFamily="34" charset="0"/>
                <a:ea typeface="Calibri" panose="020F0502020204030204" pitchFamily="34" charset="0"/>
                <a:cs typeface="Calibri" panose="020F0502020204030204" pitchFamily="34" charset="0"/>
              </a:rPr>
              <a:t>pfRICH</a:t>
            </a:r>
            <a:r>
              <a:rPr kumimoji="0" lang="en-US" sz="1200" b="0" i="0" u="none" strike="noStrike" kern="1200" cap="none" spc="0" normalizeH="0" baseline="0" noProof="0" dirty="0">
                <a:ln>
                  <a:noFill/>
                </a:ln>
                <a:solidFill>
                  <a:srgbClr val="00B05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1200" b="0" i="0" u="none" strike="noStrike" kern="1200" cap="none" spc="0" normalizeH="0" baseline="0" noProof="0" dirty="0" err="1">
                <a:ln>
                  <a:noFill/>
                </a:ln>
                <a:solidFill>
                  <a:srgbClr val="00B050"/>
                </a:solidFill>
                <a:effectLst/>
                <a:uLnTx/>
                <a:uFillTx/>
                <a:latin typeface="Calibri" panose="020F0502020204030204" pitchFamily="34" charset="0"/>
                <a:ea typeface="Calibri" panose="020F0502020204030204" pitchFamily="34" charset="0"/>
                <a:cs typeface="Calibri" panose="020F0502020204030204" pitchFamily="34" charset="0"/>
              </a:rPr>
              <a:t>hpDIRC</a:t>
            </a:r>
            <a:r>
              <a:rPr kumimoji="0" lang="en-US" sz="1200" b="0" i="0" u="none" strike="noStrike" kern="1200" cap="none" spc="0" normalizeH="0" baseline="0" noProof="0" dirty="0">
                <a:ln>
                  <a:noFill/>
                </a:ln>
                <a:solidFill>
                  <a:srgbClr val="00B05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1200" b="0" i="0" u="none" strike="noStrike" kern="1200" cap="none" spc="0" normalizeH="0" baseline="0" noProof="0" dirty="0" err="1">
                <a:ln>
                  <a:noFill/>
                </a:ln>
                <a:solidFill>
                  <a:srgbClr val="00B050"/>
                </a:solidFill>
                <a:effectLst/>
                <a:uLnTx/>
                <a:uFillTx/>
                <a:latin typeface="Calibri" panose="020F0502020204030204" pitchFamily="34" charset="0"/>
                <a:ea typeface="Calibri" panose="020F0502020204030204" pitchFamily="34" charset="0"/>
                <a:cs typeface="Calibri" panose="020F0502020204030204" pitchFamily="34" charset="0"/>
              </a:rPr>
              <a:t>dRICH</a:t>
            </a:r>
            <a:r>
              <a:rPr kumimoji="0" lang="en-US" sz="1200" b="0" i="0" u="none" strike="noStrike" kern="1200" cap="none" spc="0" normalizeH="0" baseline="0" noProof="0" dirty="0">
                <a:ln>
                  <a:noFill/>
                </a:ln>
                <a:solidFill>
                  <a:srgbClr val="00B050"/>
                </a:solidFill>
                <a:effectLst/>
                <a:uLnTx/>
                <a:uFillTx/>
                <a:latin typeface="Calibri" panose="020F0502020204030204" pitchFamily="34" charset="0"/>
                <a:ea typeface="Calibri" panose="020F0502020204030204" pitchFamily="34" charset="0"/>
                <a:cs typeface="Calibri" panose="020F0502020204030204" pitchFamily="34" charset="0"/>
              </a:rPr>
              <a:t>) – </a:t>
            </a:r>
            <a:r>
              <a:rPr kumimoji="0" lang="en-US" sz="1200" b="0" i="0" u="none" strike="noStrike" kern="1200" cap="none" spc="0" normalizeH="0" baseline="0" noProof="0" dirty="0">
                <a:ln>
                  <a:noFill/>
                </a:ln>
                <a:solidFill>
                  <a:srgbClr val="00B050"/>
                </a:solidFill>
                <a:effectLst/>
                <a:uLnTx/>
                <a:uFillTx/>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April 1-2, 2025</a:t>
            </a: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200" b="0" i="0" u="none" strike="noStrike" kern="1200" cap="none" spc="0" normalizeH="0" baseline="0" noProof="0" dirty="0">
                <a:ln>
                  <a:noFill/>
                </a:ln>
                <a:solidFill>
                  <a:srgbClr val="00B050"/>
                </a:solidFill>
                <a:effectLst/>
                <a:uLnTx/>
                <a:uFillTx/>
                <a:latin typeface="Calibri" panose="020F0502020204030204" pitchFamily="34" charset="0"/>
                <a:ea typeface="Calibri" panose="020F0502020204030204" pitchFamily="34" charset="0"/>
                <a:cs typeface="Calibri" panose="020F0502020204030204" pitchFamily="34" charset="0"/>
              </a:rPr>
              <a:t>PDR3: Electronics/DAQ-computing (6.10.08. 6.10.09.01) – September 3-4, 2025 (this does not include slow controls)</a:t>
            </a:r>
            <a:endParaRPr kumimoji="0" lang="en-US" sz="1200" b="0" i="0" u="none" strike="noStrike" kern="1200" cap="none" spc="0" normalizeH="0" baseline="0" noProof="0" dirty="0">
              <a:ln>
                <a:noFill/>
              </a:ln>
              <a:solidFill>
                <a:srgbClr val="00B050"/>
              </a:solidFill>
              <a:effectLst/>
              <a:uLnTx/>
              <a:uFillTx/>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endParaRP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200" b="0" i="0" u="none" strike="noStrike" kern="1200" cap="none" spc="0" normalizeH="0" baseline="0" noProof="0" dirty="0">
                <a:ln>
                  <a:noFill/>
                </a:ln>
                <a:solidFill>
                  <a:srgbClr val="00B050"/>
                </a:solidFill>
                <a:effectLst/>
                <a:uLnTx/>
                <a:uFillTx/>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PDR3: Barrel EM Cal (6.10.05.02) – September 17-18, 2025</a:t>
            </a: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200" b="0" i="0" u="none" strike="noStrike" kern="1200" cap="none" spc="0" normalizeH="0" baseline="0" noProof="0" dirty="0">
                <a:ln>
                  <a:noFill/>
                </a:ln>
                <a:solidFill>
                  <a:srgbClr val="00B050"/>
                </a:solidFill>
                <a:effectLst/>
                <a:uLnTx/>
                <a:uFillTx/>
                <a:latin typeface="Calibri" panose="020F0502020204030204" pitchFamily="34" charset="0"/>
                <a:ea typeface="Calibri" panose="020F0502020204030204" pitchFamily="34" charset="0"/>
                <a:cs typeface="Calibri" panose="020F0502020204030204" pitchFamily="34" charset="0"/>
              </a:rPr>
              <a:t>PDR (60%) Barrel &amp; Forward &amp; Backward HCAL (6.10.05.01; 6.10.06.02; 6.10.06.03) and forward ECAL – October 30-31, 2025</a:t>
            </a: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200" b="0" i="0" u="none" strike="noStrike" kern="1200" cap="none" spc="0" normalizeH="0" baseline="0" noProof="0" dirty="0">
                <a:ln>
                  <a:noFill/>
                </a:ln>
                <a:solidFill>
                  <a:srgbClr val="00B050"/>
                </a:solidFill>
                <a:effectLst/>
                <a:uLnTx/>
                <a:uFillTx/>
                <a:latin typeface="Calibri" panose="020F0502020204030204" pitchFamily="34" charset="0"/>
                <a:ea typeface="Calibri" panose="020F0502020204030204" pitchFamily="34" charset="0"/>
                <a:cs typeface="Calibri" panose="020F0502020204030204" pitchFamily="34" charset="0"/>
              </a:rPr>
              <a:t>PDR: Magnet Cryogenics and infrastructure (6.10.07) – November 4-5, 2025 (integrated in overall EIC Project Cryogenics PDR)</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PeerReview</a:t>
            </a: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AC-LGAD-based Particle Identification Detectors (focus on sensors) – December 3</a:t>
            </a:r>
            <a:r>
              <a:rPr kumimoji="0" lang="en-US" sz="1200" b="0" i="0" u="none" strike="noStrike" kern="1200" cap="none" spc="0" normalizeH="0" baseline="3000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rd</a:t>
            </a: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2025</a:t>
            </a:r>
            <a:endPar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PDR: Integration, Infrastructure and Installation (6.10.10) – everything inside &amp; outside GST, includes cradle, HCAL, etc. </a:t>
            </a: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Dec. 8-9</a:t>
            </a:r>
            <a:endPar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PDR: MPGD Tracking Detectors (6.10.03.02) – aim for Dec. 15</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PDR2: Silicon Tracking Detectors (6.10.03.01) – week of Jan. 26, 2026</a:t>
            </a:r>
            <a:endParaRPr kumimoji="0" lang="en-US" sz="12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PDR2: Polarimetry (6.10.14) – aim for February 18-19, 2026</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PDR: DAQ-Slow Controls (6.10.09.02) – Spring 2026 – Separated from electronics/DAQ to ensure integration in the collider common platform</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PDR3: IR Integration and Auxiliary Detectors (6.10.11) – March/April 2026 – includes 6.10.14 </a:t>
            </a:r>
            <a:r>
              <a:rPr kumimoji="0" lang="en-US" sz="12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lumi</a:t>
            </a: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detector</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PDR2: AC-LGAD-based Particle Identification Detectors (6.10.04; BTOF, FTOF, common systems) – April 2026</a:t>
            </a:r>
            <a:endPar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4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Final Design Reviews (FDR):</a:t>
            </a: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200" b="0" i="0" u="none" strike="noStrike" kern="1200" cap="none" spc="0" normalizeH="0" baseline="0" noProof="0" dirty="0">
                <a:ln>
                  <a:noFill/>
                </a:ln>
                <a:solidFill>
                  <a:srgbClr val="00B050"/>
                </a:solidFill>
                <a:effectLst/>
                <a:uLnTx/>
                <a:uFillTx/>
                <a:latin typeface="Calibri" panose="020F0502020204030204" pitchFamily="34" charset="0"/>
                <a:ea typeface="Calibri" panose="020F0502020204030204" pitchFamily="34" charset="0"/>
                <a:cs typeface="Calibri" panose="020F0502020204030204" pitchFamily="34" charset="0"/>
              </a:rPr>
              <a:t>FDR</a:t>
            </a:r>
            <a:r>
              <a:rPr kumimoji="0" lang="en-US" sz="1200" b="1" i="0" u="none" strike="noStrike" kern="1200" cap="none" spc="0" normalizeH="0" baseline="0" noProof="0" dirty="0">
                <a:ln>
                  <a:noFill/>
                </a:ln>
                <a:solidFill>
                  <a:srgbClr val="00B050"/>
                </a:solidFill>
                <a:effectLst/>
                <a:uLnTx/>
                <a:uFillTx/>
                <a:latin typeface="Calibri" panose="020F0502020204030204" pitchFamily="34" charset="0"/>
                <a:ea typeface="Calibri" panose="020F0502020204030204" pitchFamily="34" charset="0"/>
                <a:cs typeface="Calibri" panose="020F0502020204030204" pitchFamily="34" charset="0"/>
              </a:rPr>
              <a:t>:</a:t>
            </a:r>
            <a:r>
              <a:rPr kumimoji="0" lang="en-US" sz="1200" b="0" i="0" u="none" strike="noStrike" kern="1200" cap="none" spc="0" normalizeH="0" baseline="0" noProof="0" dirty="0">
                <a:ln>
                  <a:noFill/>
                </a:ln>
                <a:solidFill>
                  <a:srgbClr val="00B050"/>
                </a:solidFill>
                <a:effectLst/>
                <a:uLnTx/>
                <a:uFillTx/>
                <a:latin typeface="Calibri" panose="020F0502020204030204" pitchFamily="34" charset="0"/>
                <a:ea typeface="Calibri" panose="020F0502020204030204" pitchFamily="34" charset="0"/>
                <a:cs typeface="Calibri" panose="020F0502020204030204" pitchFamily="34" charset="0"/>
              </a:rPr>
              <a:t> Final Design Review of the BABAR DIRC Bar Refurbishment for the High Performance DIRC Particle Identification Detector – April 1, 2025</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FDR: Backward EM Calorimetry – Mid </a:t>
            </a: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February</a:t>
            </a: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2026 </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4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Project Reviews:</a:t>
            </a: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200" b="0" i="0" u="none" strike="noStrike" kern="1200" cap="none" spc="0" normalizeH="0" baseline="0" noProof="0" dirty="0">
                <a:ln>
                  <a:noFill/>
                </a:ln>
                <a:solidFill>
                  <a:srgbClr val="00B050"/>
                </a:solidFill>
                <a:effectLst/>
                <a:uLnTx/>
                <a:uFillTx/>
                <a:latin typeface="Calibri" panose="020F0502020204030204" pitchFamily="34" charset="0"/>
                <a:ea typeface="Calibri" panose="020F0502020204030204" pitchFamily="34" charset="0"/>
                <a:cs typeface="Calibri" panose="020F0502020204030204" pitchFamily="34" charset="0"/>
              </a:rPr>
              <a:t>DOE OPA CD-3B Review – January 7-9, 2025</a:t>
            </a: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200" b="0" i="0" u="none" strike="noStrike" kern="1200" cap="none" spc="0" normalizeH="0" baseline="0" noProof="0" dirty="0">
                <a:ln>
                  <a:noFill/>
                </a:ln>
                <a:solidFill>
                  <a:srgbClr val="00B050"/>
                </a:solidFill>
                <a:effectLst/>
                <a:uLnTx/>
                <a:uFillTx/>
                <a:latin typeface="Calibri" panose="020F0502020204030204" pitchFamily="34" charset="0"/>
                <a:ea typeface="Calibri" panose="020F0502020204030204" pitchFamily="34" charset="0"/>
                <a:cs typeface="Calibri" panose="020F0502020204030204" pitchFamily="34" charset="0"/>
              </a:rPr>
              <a:t>“Red Team” Review (acts as Director’s Review for DOE OPA Focused Status Review) – May 20-21, 2025</a:t>
            </a: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200" b="0" i="0" u="none" strike="noStrike" kern="1200" cap="none" spc="0" normalizeH="0" baseline="0" noProof="0" dirty="0">
                <a:ln>
                  <a:noFill/>
                </a:ln>
                <a:solidFill>
                  <a:srgbClr val="00B050"/>
                </a:solidFill>
                <a:effectLst/>
                <a:uLnTx/>
                <a:uFillTx/>
                <a:latin typeface="Calibri" panose="020F0502020204030204" pitchFamily="34" charset="0"/>
                <a:ea typeface="Calibri" panose="020F0502020204030204" pitchFamily="34" charset="0"/>
                <a:cs typeface="Calibri" panose="020F0502020204030204" pitchFamily="34" charset="0"/>
              </a:rPr>
              <a:t>Comprehensive </a:t>
            </a:r>
            <a:r>
              <a:rPr kumimoji="0" lang="en-US" sz="1200" b="0" i="0" u="none" strike="noStrike" kern="1200" cap="none" spc="0" normalizeH="0" baseline="0" noProof="0" dirty="0" err="1">
                <a:ln>
                  <a:noFill/>
                </a:ln>
                <a:solidFill>
                  <a:srgbClr val="00B050"/>
                </a:solidFill>
                <a:effectLst/>
                <a:uLnTx/>
                <a:uFillTx/>
                <a:latin typeface="Calibri" panose="020F0502020204030204" pitchFamily="34" charset="0"/>
                <a:ea typeface="Calibri" panose="020F0502020204030204" pitchFamily="34" charset="0"/>
                <a:cs typeface="Calibri" panose="020F0502020204030204" pitchFamily="34" charset="0"/>
              </a:rPr>
              <a:t>ePIC</a:t>
            </a:r>
            <a:r>
              <a:rPr kumimoji="0" lang="en-US" sz="1200" b="0" i="0" u="none" strike="noStrike" kern="1200" cap="none" spc="0" normalizeH="0" baseline="0" noProof="0" dirty="0">
                <a:ln>
                  <a:noFill/>
                </a:ln>
                <a:solidFill>
                  <a:srgbClr val="00B050"/>
                </a:solidFill>
                <a:effectLst/>
                <a:uLnTx/>
                <a:uFillTx/>
                <a:latin typeface="Calibri" panose="020F0502020204030204" pitchFamily="34" charset="0"/>
                <a:ea typeface="Calibri" panose="020F0502020204030204" pitchFamily="34" charset="0"/>
                <a:cs typeface="Calibri" panose="020F0502020204030204" pitchFamily="34" charset="0"/>
              </a:rPr>
              <a:t>/EIC Detector Review by Detector Advisory Committee – June 11-13, 2025</a:t>
            </a: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200" b="0" i="0" u="none" strike="noStrike" kern="1200" cap="none" spc="0" normalizeH="0" baseline="0" noProof="0" dirty="0">
                <a:ln>
                  <a:noFill/>
                </a:ln>
                <a:solidFill>
                  <a:srgbClr val="00B050"/>
                </a:solidFill>
                <a:effectLst/>
                <a:uLnTx/>
                <a:uFillTx/>
                <a:latin typeface="Calibri" panose="020F0502020204030204" pitchFamily="34" charset="0"/>
                <a:ea typeface="Calibri" panose="020F0502020204030204" pitchFamily="34" charset="0"/>
                <a:cs typeface="Calibri" panose="020F0502020204030204" pitchFamily="34" charset="0"/>
              </a:rPr>
              <a:t>DOE OPA Focused Status Review – August 5-7, 2025</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Detector Baseline Readiness Review November 12-14, 2025 </a:t>
            </a:r>
            <a:r>
              <a:rPr kumimoji="0" lang="en-US" sz="1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sym typeface="Wingdings" pitchFamily="2" charset="2"/>
              </a:rPr>
              <a:t> postponed to Feb 3 – 5, 2026</a:t>
            </a:r>
            <a:endParaRPr kumimoji="0" lang="en-US" sz="12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DOE Status Review March 9-12, 2026</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CD2 IPR &amp; ICR June 2026?</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4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Other Meetings:</a:t>
            </a: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200" b="0" i="0" u="none" strike="noStrike" kern="1200" cap="none" spc="0" normalizeH="0" baseline="0" noProof="0" dirty="0">
                <a:ln>
                  <a:noFill/>
                </a:ln>
                <a:solidFill>
                  <a:srgbClr val="00B050"/>
                </a:solidFill>
                <a:effectLst/>
                <a:uLnTx/>
                <a:uFillTx/>
                <a:latin typeface="Calibri" panose="020F0502020204030204" pitchFamily="34" charset="0"/>
                <a:ea typeface="Calibri" panose="020F0502020204030204" pitchFamily="34" charset="0"/>
                <a:cs typeface="Calibri" panose="020F0502020204030204" pitchFamily="34" charset="0"/>
              </a:rPr>
              <a:t>EIC International Computing Organization (EICO) – April 2–4, 2025 @BNL</a:t>
            </a: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200" b="0" i="0" u="none" strike="noStrike" kern="1200" cap="none" spc="0" normalizeH="0" baseline="0" noProof="0" dirty="0">
                <a:ln>
                  <a:noFill/>
                </a:ln>
                <a:solidFill>
                  <a:srgbClr val="00B050"/>
                </a:solidFill>
                <a:effectLst/>
                <a:uLnTx/>
                <a:uFillTx/>
                <a:latin typeface="Calibri" panose="020F0502020204030204" pitchFamily="34" charset="0"/>
                <a:ea typeface="Calibri" panose="020F0502020204030204" pitchFamily="34" charset="0"/>
                <a:cs typeface="Calibri" panose="020F0502020204030204" pitchFamily="34" charset="0"/>
              </a:rPr>
              <a:t>Detector R&amp;D Day hosted by </a:t>
            </a:r>
            <a:r>
              <a:rPr kumimoji="0" lang="en-US" sz="1200" b="0" i="0" u="none" strike="noStrike" kern="1200" cap="none" spc="0" normalizeH="0" baseline="0" noProof="0" dirty="0" err="1">
                <a:ln>
                  <a:noFill/>
                </a:ln>
                <a:solidFill>
                  <a:srgbClr val="00B050"/>
                </a:solidFill>
                <a:effectLst/>
                <a:uLnTx/>
                <a:uFillTx/>
                <a:latin typeface="Calibri" panose="020F0502020204030204" pitchFamily="34" charset="0"/>
                <a:ea typeface="Calibri" panose="020F0502020204030204" pitchFamily="34" charset="0"/>
                <a:cs typeface="Calibri" panose="020F0502020204030204" pitchFamily="34" charset="0"/>
              </a:rPr>
              <a:t>ePIC</a:t>
            </a:r>
            <a:r>
              <a:rPr kumimoji="0" lang="en-US" sz="1200" b="0" i="0" u="none" strike="noStrike" kern="1200" cap="none" spc="0" normalizeH="0" baseline="0" noProof="0" dirty="0">
                <a:ln>
                  <a:noFill/>
                </a:ln>
                <a:solidFill>
                  <a:srgbClr val="00B050"/>
                </a:solidFill>
                <a:effectLst/>
                <a:uLnTx/>
                <a:uFillTx/>
                <a:latin typeface="Calibri" panose="020F0502020204030204" pitchFamily="34" charset="0"/>
                <a:ea typeface="Calibri" panose="020F0502020204030204" pitchFamily="34" charset="0"/>
                <a:cs typeface="Calibri" panose="020F0502020204030204" pitchFamily="34" charset="0"/>
              </a:rPr>
              <a:t> and EIC Project – April 16-17, 2025</a:t>
            </a: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200" b="0" i="0" u="none" strike="noStrike" kern="1200" cap="none" spc="0" normalizeH="0" baseline="0" noProof="0" dirty="0">
                <a:ln>
                  <a:noFill/>
                </a:ln>
                <a:solidFill>
                  <a:srgbClr val="00B050"/>
                </a:solidFill>
                <a:effectLst/>
                <a:uLnTx/>
                <a:uFillTx/>
                <a:latin typeface="Calibri" panose="020F0502020204030204" pitchFamily="34" charset="0"/>
                <a:ea typeface="Calibri" panose="020F0502020204030204" pitchFamily="34" charset="0"/>
                <a:cs typeface="Calibri" panose="020F0502020204030204" pitchFamily="34" charset="0"/>
              </a:rPr>
              <a:t>Technical interchange meeting with EIC Computing and Software Advisory Committee (ECSAC) – May 12, 2025</a:t>
            </a: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200" b="0" i="0" u="none" strike="noStrike" kern="1200" cap="none" spc="0" normalizeH="0" baseline="0" noProof="0" dirty="0">
                <a:ln>
                  <a:noFill/>
                </a:ln>
                <a:solidFill>
                  <a:srgbClr val="00B050"/>
                </a:solidFill>
                <a:effectLst/>
                <a:uLnTx/>
                <a:uFillTx/>
                <a:latin typeface="Calibri" panose="020F0502020204030204" pitchFamily="34" charset="0"/>
                <a:ea typeface="Calibri" panose="020F0502020204030204" pitchFamily="34" charset="0"/>
                <a:cs typeface="Calibri" panose="020F0502020204030204" pitchFamily="34" charset="0"/>
              </a:rPr>
              <a:t>5</a:t>
            </a:r>
            <a:r>
              <a:rPr kumimoji="0" lang="en-US" sz="1200" b="0" i="0" u="none" strike="noStrike" kern="1200" cap="none" spc="0" normalizeH="0" baseline="30000" noProof="0" dirty="0">
                <a:ln>
                  <a:noFill/>
                </a:ln>
                <a:solidFill>
                  <a:srgbClr val="00B050"/>
                </a:solidFill>
                <a:effectLst/>
                <a:uLnTx/>
                <a:uFillTx/>
                <a:latin typeface="Calibri" panose="020F0502020204030204" pitchFamily="34" charset="0"/>
                <a:ea typeface="Calibri" panose="020F0502020204030204" pitchFamily="34" charset="0"/>
                <a:cs typeface="Calibri" panose="020F0502020204030204" pitchFamily="34" charset="0"/>
              </a:rPr>
              <a:t>th</a:t>
            </a:r>
            <a:r>
              <a:rPr kumimoji="0" lang="en-US" sz="1200" b="0" i="0" u="none" strike="noStrike" kern="1200" cap="none" spc="0" normalizeH="0" baseline="0" noProof="0" dirty="0">
                <a:ln>
                  <a:noFill/>
                </a:ln>
                <a:solidFill>
                  <a:srgbClr val="00B050"/>
                </a:solidFill>
                <a:effectLst/>
                <a:uLnTx/>
                <a:uFillTx/>
                <a:latin typeface="Calibri" panose="020F0502020204030204" pitchFamily="34" charset="0"/>
                <a:ea typeface="Calibri" panose="020F0502020204030204" pitchFamily="34" charset="0"/>
                <a:cs typeface="Calibri" panose="020F0502020204030204" pitchFamily="34" charset="0"/>
              </a:rPr>
              <a:t> RRB Meeting</a:t>
            </a:r>
            <a:r>
              <a:rPr kumimoji="0" lang="en-US" sz="1200" b="1" i="0" u="none" strike="noStrike" kern="1200" cap="none" spc="0" normalizeH="0" baseline="0" noProof="0" dirty="0">
                <a:ln>
                  <a:noFill/>
                </a:ln>
                <a:solidFill>
                  <a:srgbClr val="00B05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1200" b="0" i="0" u="none" strike="noStrike" kern="1200" cap="none" spc="0" normalizeH="0" baseline="0" noProof="0" dirty="0">
                <a:ln>
                  <a:noFill/>
                </a:ln>
                <a:solidFill>
                  <a:srgbClr val="00B050"/>
                </a:solidFill>
                <a:effectLst/>
                <a:uLnTx/>
                <a:uFillTx/>
                <a:latin typeface="Calibri" panose="020F0502020204030204" pitchFamily="34" charset="0"/>
                <a:ea typeface="Calibri" panose="020F0502020204030204" pitchFamily="34" charset="0"/>
                <a:cs typeface="Calibri" panose="020F0502020204030204" pitchFamily="34" charset="0"/>
              </a:rPr>
              <a:t>June 5-6, 2025 – Prague, Czech</a:t>
            </a: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200" b="0" i="0" u="none" strike="noStrike" kern="1200" cap="none" spc="0" normalizeH="0" baseline="0" noProof="0" dirty="0">
                <a:ln>
                  <a:noFill/>
                </a:ln>
                <a:solidFill>
                  <a:srgbClr val="00B050"/>
                </a:solidFill>
                <a:effectLst/>
                <a:uLnTx/>
                <a:uFillTx/>
                <a:latin typeface="Calibri" panose="020F0502020204030204" pitchFamily="34" charset="0"/>
                <a:ea typeface="Calibri" panose="020F0502020204030204" pitchFamily="34" charset="0"/>
                <a:cs typeface="Calibri" panose="020F0502020204030204" pitchFamily="34" charset="0"/>
              </a:rPr>
              <a:t>10</a:t>
            </a:r>
            <a:r>
              <a:rPr kumimoji="0" lang="en-US" sz="1200" b="0" i="0" u="none" strike="noStrike" kern="1200" cap="none" spc="0" normalizeH="0" baseline="30000" noProof="0" dirty="0">
                <a:ln>
                  <a:noFill/>
                </a:ln>
                <a:solidFill>
                  <a:srgbClr val="00B050"/>
                </a:solidFill>
                <a:effectLst/>
                <a:uLnTx/>
                <a:uFillTx/>
                <a:latin typeface="Calibri" panose="020F0502020204030204" pitchFamily="34" charset="0"/>
                <a:ea typeface="Calibri" panose="020F0502020204030204" pitchFamily="34" charset="0"/>
                <a:cs typeface="Calibri" panose="020F0502020204030204" pitchFamily="34" charset="0"/>
              </a:rPr>
              <a:t>th</a:t>
            </a:r>
            <a:r>
              <a:rPr kumimoji="0" lang="en-US" sz="1200" b="0" i="0" u="none" strike="noStrike" kern="1200" cap="none" spc="0" normalizeH="0" baseline="0" noProof="0" dirty="0">
                <a:ln>
                  <a:noFill/>
                </a:ln>
                <a:solidFill>
                  <a:srgbClr val="00B050"/>
                </a:solidFill>
                <a:effectLst/>
                <a:uLnTx/>
                <a:uFillTx/>
                <a:latin typeface="Calibri" panose="020F0502020204030204" pitchFamily="34" charset="0"/>
                <a:ea typeface="Calibri" panose="020F0502020204030204" pitchFamily="34" charset="0"/>
                <a:cs typeface="Calibri" panose="020F0502020204030204" pitchFamily="34" charset="0"/>
              </a:rPr>
              <a:t> DAC Meeting – Comprehensive look to design status and readiness for CD-2</a:t>
            </a:r>
            <a:r>
              <a:rPr kumimoji="0" lang="en-US" sz="1200" b="1" i="0" u="none" strike="noStrike" kern="1200" cap="none" spc="0" normalizeH="0" baseline="0" noProof="0" dirty="0">
                <a:ln>
                  <a:noFill/>
                </a:ln>
                <a:solidFill>
                  <a:srgbClr val="00B05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1200" b="0" i="0" u="none" strike="noStrike" kern="1200" cap="none" spc="0" normalizeH="0" baseline="0" noProof="0" dirty="0">
                <a:ln>
                  <a:noFill/>
                </a:ln>
                <a:solidFill>
                  <a:srgbClr val="00B050"/>
                </a:solidFill>
                <a:effectLst/>
                <a:uLnTx/>
                <a:uFillTx/>
                <a:latin typeface="Calibri" panose="020F0502020204030204" pitchFamily="34" charset="0"/>
                <a:ea typeface="Calibri" panose="020F0502020204030204" pitchFamily="34" charset="0"/>
                <a:cs typeface="Calibri" panose="020F0502020204030204" pitchFamily="34" charset="0"/>
              </a:rPr>
              <a:t>June 11-13, 2025.</a:t>
            </a: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200" b="0" i="0" u="none" strike="noStrike" kern="1200" cap="none" spc="0" normalizeH="0" baseline="0" noProof="0" dirty="0">
                <a:ln>
                  <a:noFill/>
                </a:ln>
                <a:solidFill>
                  <a:srgbClr val="00B050"/>
                </a:solidFill>
                <a:effectLst/>
                <a:uLnTx/>
                <a:uFillTx/>
                <a:latin typeface="Calibri" panose="020F0502020204030204" pitchFamily="34" charset="0"/>
                <a:ea typeface="Calibri" panose="020F0502020204030204" pitchFamily="34" charset="0"/>
                <a:cs typeface="Calibri" panose="020F0502020204030204" pitchFamily="34" charset="0"/>
              </a:rPr>
              <a:t>EIC Software &amp; Computing annual review – October 6-7 @ </a:t>
            </a:r>
            <a:r>
              <a:rPr kumimoji="0" lang="en-US" sz="1200" b="0" i="0" u="none" strike="noStrike" kern="1200" cap="none" spc="0" normalizeH="0" baseline="0" noProof="0" dirty="0" err="1">
                <a:ln>
                  <a:noFill/>
                </a:ln>
                <a:solidFill>
                  <a:srgbClr val="00B050"/>
                </a:solidFill>
                <a:effectLst/>
                <a:uLnTx/>
                <a:uFillTx/>
                <a:latin typeface="Calibri" panose="020F0502020204030204" pitchFamily="34" charset="0"/>
                <a:ea typeface="Calibri" panose="020F0502020204030204" pitchFamily="34" charset="0"/>
                <a:cs typeface="Calibri" panose="020F0502020204030204" pitchFamily="34" charset="0"/>
              </a:rPr>
              <a:t>JLab</a:t>
            </a:r>
            <a:r>
              <a:rPr kumimoji="0" lang="en-US" sz="1200" b="0" i="0" u="none" strike="noStrike" kern="1200" cap="none" spc="0" normalizeH="0" baseline="0" noProof="0" dirty="0">
                <a:ln>
                  <a:noFill/>
                </a:ln>
                <a:solidFill>
                  <a:srgbClr val="00B050"/>
                </a:solidFill>
                <a:effectLst/>
                <a:uLnTx/>
                <a:uFillTx/>
                <a:latin typeface="Calibri" panose="020F0502020204030204" pitchFamily="34" charset="0"/>
                <a:ea typeface="Calibri" panose="020F0502020204030204" pitchFamily="34" charset="0"/>
                <a:cs typeface="Calibri" panose="020F0502020204030204" pitchFamily="34" charset="0"/>
              </a:rPr>
              <a:t> (and Echelon 0–1 mini-workshop on October 8)</a:t>
            </a: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200" b="0" i="0" u="none" strike="noStrike" kern="1200" cap="none" spc="0" normalizeH="0" baseline="0" noProof="0" dirty="0">
                <a:ln>
                  <a:noFill/>
                </a:ln>
                <a:solidFill>
                  <a:srgbClr val="00B050"/>
                </a:solidFill>
                <a:effectLst/>
                <a:uLnTx/>
                <a:uFillTx/>
                <a:latin typeface="Calibri" panose="020F0502020204030204" pitchFamily="34" charset="0"/>
                <a:ea typeface="Calibri" panose="020F0502020204030204" pitchFamily="34" charset="0"/>
                <a:cs typeface="Calibri" panose="020F0502020204030204" pitchFamily="34" charset="0"/>
              </a:rPr>
              <a:t>6</a:t>
            </a:r>
            <a:r>
              <a:rPr kumimoji="0" lang="en-US" sz="1200" b="0" i="0" u="none" strike="noStrike" kern="1200" cap="none" spc="0" normalizeH="0" baseline="30000" noProof="0" dirty="0">
                <a:ln>
                  <a:noFill/>
                </a:ln>
                <a:solidFill>
                  <a:srgbClr val="00B050"/>
                </a:solidFill>
                <a:effectLst/>
                <a:uLnTx/>
                <a:uFillTx/>
                <a:latin typeface="Calibri" panose="020F0502020204030204" pitchFamily="34" charset="0"/>
                <a:ea typeface="Calibri" panose="020F0502020204030204" pitchFamily="34" charset="0"/>
                <a:cs typeface="Calibri" panose="020F0502020204030204" pitchFamily="34" charset="0"/>
              </a:rPr>
              <a:t>th</a:t>
            </a:r>
            <a:r>
              <a:rPr kumimoji="0" lang="en-US" sz="1200" b="0" i="0" u="none" strike="noStrike" kern="1200" cap="none" spc="0" normalizeH="0" baseline="0" noProof="0" dirty="0">
                <a:ln>
                  <a:noFill/>
                </a:ln>
                <a:solidFill>
                  <a:srgbClr val="00B050"/>
                </a:solidFill>
                <a:effectLst/>
                <a:uLnTx/>
                <a:uFillTx/>
                <a:latin typeface="Calibri" panose="020F0502020204030204" pitchFamily="34" charset="0"/>
                <a:ea typeface="Calibri" panose="020F0502020204030204" pitchFamily="34" charset="0"/>
                <a:cs typeface="Calibri" panose="020F0502020204030204" pitchFamily="34" charset="0"/>
              </a:rPr>
              <a:t> RRB Meeting: November 4-5, 2025 - BNL </a:t>
            </a:r>
          </a:p>
        </p:txBody>
      </p:sp>
    </p:spTree>
    <p:extLst>
      <p:ext uri="{BB962C8B-B14F-4D97-AF65-F5344CB8AC3E}">
        <p14:creationId xmlns:p14="http://schemas.microsoft.com/office/powerpoint/2010/main" val="39425913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D00CA69-C0CC-4F23-B8C8-47EDBD96B13C}"/>
              </a:ext>
            </a:extLst>
          </p:cNvPr>
          <p:cNvSpPr>
            <a:spLocks noGrp="1"/>
          </p:cNvSpPr>
          <p:nvPr>
            <p:ph type="sldNum" sz="quarter" idx="4"/>
          </p:nvPr>
        </p:nvSpPr>
        <p:spPr>
          <a:xfrm>
            <a:off x="11530018" y="6316595"/>
            <a:ext cx="432486" cy="365125"/>
          </a:xfrm>
          <a:prstGeom prst="rect">
            <a:avLst/>
          </a:prstGeom>
        </p:spPr>
        <p:txBody>
          <a:bodyPr lIns="0" tIns="0" rIns="0" bIns="0" anchor="ctr"/>
          <a:lstStyle>
            <a:defPPr>
              <a:defRPr lang="en-US"/>
            </a:defPPr>
            <a:lvl1pPr marL="0" algn="ctr"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933A556B-7C63-244D-9B7C-B0EA8042B330}" type="slidenum">
              <a:rPr kumimoji="0" lang="en-US" sz="1000" b="0"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6</a:t>
            </a:fld>
            <a:endParaRPr kumimoji="0" lang="en-US" sz="11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3" name="Title 2">
            <a:extLst>
              <a:ext uri="{FF2B5EF4-FFF2-40B4-BE49-F238E27FC236}">
                <a16:creationId xmlns:a16="http://schemas.microsoft.com/office/drawing/2014/main" id="{AE46ACAA-55C2-47F7-A2BC-189EDC996425}"/>
              </a:ext>
            </a:extLst>
          </p:cNvPr>
          <p:cNvSpPr>
            <a:spLocks noGrp="1"/>
          </p:cNvSpPr>
          <p:nvPr>
            <p:ph type="title"/>
          </p:nvPr>
        </p:nvSpPr>
        <p:spPr>
          <a:xfrm>
            <a:off x="462579" y="0"/>
            <a:ext cx="11499925" cy="504988"/>
          </a:xfrm>
        </p:spPr>
        <p:txBody>
          <a:bodyPr>
            <a:normAutofit fontScale="90000"/>
          </a:bodyPr>
          <a:lstStyle/>
          <a:p>
            <a:r>
              <a:rPr lang="en-US" dirty="0"/>
              <a:t>DOE and EIC Planning Dates</a:t>
            </a:r>
          </a:p>
        </p:txBody>
      </p:sp>
      <p:graphicFrame>
        <p:nvGraphicFramePr>
          <p:cNvPr id="7" name="Table 6">
            <a:extLst>
              <a:ext uri="{FF2B5EF4-FFF2-40B4-BE49-F238E27FC236}">
                <a16:creationId xmlns:a16="http://schemas.microsoft.com/office/drawing/2014/main" id="{FD33AF37-DA38-0462-083E-0DADC5DF60A6}"/>
              </a:ext>
            </a:extLst>
          </p:cNvPr>
          <p:cNvGraphicFramePr>
            <a:graphicFrameLocks noGrp="1"/>
          </p:cNvGraphicFramePr>
          <p:nvPr/>
        </p:nvGraphicFramePr>
        <p:xfrm>
          <a:off x="462580" y="991494"/>
          <a:ext cx="11503153" cy="4760229"/>
        </p:xfrm>
        <a:graphic>
          <a:graphicData uri="http://schemas.openxmlformats.org/drawingml/2006/table">
            <a:tbl>
              <a:tblPr firstRow="1" bandRow="1"/>
              <a:tblGrid>
                <a:gridCol w="4276690">
                  <a:extLst>
                    <a:ext uri="{9D8B030D-6E8A-4147-A177-3AD203B41FA5}">
                      <a16:colId xmlns:a16="http://schemas.microsoft.com/office/drawing/2014/main" val="3898981589"/>
                    </a:ext>
                  </a:extLst>
                </a:gridCol>
                <a:gridCol w="1650381">
                  <a:extLst>
                    <a:ext uri="{9D8B030D-6E8A-4147-A177-3AD203B41FA5}">
                      <a16:colId xmlns:a16="http://schemas.microsoft.com/office/drawing/2014/main" val="1559924210"/>
                    </a:ext>
                  </a:extLst>
                </a:gridCol>
                <a:gridCol w="4025588">
                  <a:extLst>
                    <a:ext uri="{9D8B030D-6E8A-4147-A177-3AD203B41FA5}">
                      <a16:colId xmlns:a16="http://schemas.microsoft.com/office/drawing/2014/main" val="974879860"/>
                    </a:ext>
                  </a:extLst>
                </a:gridCol>
                <a:gridCol w="1550494">
                  <a:extLst>
                    <a:ext uri="{9D8B030D-6E8A-4147-A177-3AD203B41FA5}">
                      <a16:colId xmlns:a16="http://schemas.microsoft.com/office/drawing/2014/main" val="2821486861"/>
                    </a:ext>
                  </a:extLst>
                </a:gridCol>
              </a:tblGrid>
              <a:tr h="319052">
                <a:tc>
                  <a:txBody>
                    <a:bodyPr/>
                    <a:lstStyle>
                      <a:lvl1pPr marL="0" algn="l" defTabSz="914400" rtl="0" eaLnBrk="1" latinLnBrk="0" hangingPunct="1">
                        <a:defRPr sz="1800" b="1" kern="1200">
                          <a:solidFill>
                            <a:schemeClr val="dk1"/>
                          </a:solidFill>
                          <a:latin typeface="Arial" panose="020B0604020202020204"/>
                        </a:defRPr>
                      </a:lvl1pPr>
                      <a:lvl2pPr marL="457200" algn="l" defTabSz="914400" rtl="0" eaLnBrk="1" latinLnBrk="0" hangingPunct="1">
                        <a:defRPr sz="1800" b="1" kern="1200">
                          <a:solidFill>
                            <a:schemeClr val="dk1"/>
                          </a:solidFill>
                          <a:latin typeface="Arial" panose="020B0604020202020204"/>
                        </a:defRPr>
                      </a:lvl2pPr>
                      <a:lvl3pPr marL="914400" algn="l" defTabSz="914400" rtl="0" eaLnBrk="1" latinLnBrk="0" hangingPunct="1">
                        <a:defRPr sz="1800" b="1" kern="1200">
                          <a:solidFill>
                            <a:schemeClr val="dk1"/>
                          </a:solidFill>
                          <a:latin typeface="Arial" panose="020B0604020202020204"/>
                        </a:defRPr>
                      </a:lvl3pPr>
                      <a:lvl4pPr marL="1371600" algn="l" defTabSz="914400" rtl="0" eaLnBrk="1" latinLnBrk="0" hangingPunct="1">
                        <a:defRPr sz="1800" b="1" kern="1200">
                          <a:solidFill>
                            <a:schemeClr val="dk1"/>
                          </a:solidFill>
                          <a:latin typeface="Arial" panose="020B0604020202020204"/>
                        </a:defRPr>
                      </a:lvl4pPr>
                      <a:lvl5pPr marL="1828800" algn="l" defTabSz="914400" rtl="0" eaLnBrk="1" latinLnBrk="0" hangingPunct="1">
                        <a:defRPr sz="1800" b="1" kern="1200">
                          <a:solidFill>
                            <a:schemeClr val="dk1"/>
                          </a:solidFill>
                          <a:latin typeface="Arial" panose="020B0604020202020204"/>
                        </a:defRPr>
                      </a:lvl5pPr>
                      <a:lvl6pPr marL="2286000" algn="l" defTabSz="914400" rtl="0" eaLnBrk="1" latinLnBrk="0" hangingPunct="1">
                        <a:defRPr sz="1800" b="1" kern="1200">
                          <a:solidFill>
                            <a:schemeClr val="dk1"/>
                          </a:solidFill>
                          <a:latin typeface="Arial" panose="020B0604020202020204"/>
                        </a:defRPr>
                      </a:lvl6pPr>
                      <a:lvl7pPr marL="2743200" algn="l" defTabSz="914400" rtl="0" eaLnBrk="1" latinLnBrk="0" hangingPunct="1">
                        <a:defRPr sz="1800" b="1" kern="1200">
                          <a:solidFill>
                            <a:schemeClr val="dk1"/>
                          </a:solidFill>
                          <a:latin typeface="Arial" panose="020B0604020202020204"/>
                        </a:defRPr>
                      </a:lvl7pPr>
                      <a:lvl8pPr marL="3200400" algn="l" defTabSz="914400" rtl="0" eaLnBrk="1" latinLnBrk="0" hangingPunct="1">
                        <a:defRPr sz="1800" b="1" kern="1200">
                          <a:solidFill>
                            <a:schemeClr val="dk1"/>
                          </a:solidFill>
                          <a:latin typeface="Arial" panose="020B0604020202020204"/>
                        </a:defRPr>
                      </a:lvl8pPr>
                      <a:lvl9pPr marL="3657600" algn="l" defTabSz="914400" rtl="0" eaLnBrk="1" latinLnBrk="0" hangingPunct="1">
                        <a:defRPr sz="1800" b="1" kern="1200">
                          <a:solidFill>
                            <a:schemeClr val="dk1"/>
                          </a:solidFill>
                          <a:latin typeface="Arial" panose="020B0604020202020204"/>
                        </a:defRPr>
                      </a:lvl9pPr>
                    </a:lstStyle>
                    <a:p>
                      <a:pPr marL="0" marR="0" lvl="0" indent="0" defTabSz="914400" eaLnBrk="1" fontAlgn="auto" latinLnBrk="0" hangingPunct="1">
                        <a:lnSpc>
                          <a:spcPct val="100000"/>
                        </a:lnSpc>
                        <a:spcBef>
                          <a:spcPts val="0"/>
                        </a:spcBef>
                        <a:spcAft>
                          <a:spcPts val="0"/>
                        </a:spcAft>
                        <a:buClrTx/>
                        <a:buSzTx/>
                        <a:buFontTx/>
                        <a:buNone/>
                        <a:tabLst/>
                        <a:defRPr/>
                      </a:pPr>
                      <a:r>
                        <a:rPr lang="en-US" sz="1400">
                          <a:solidFill>
                            <a:schemeClr val="bg1"/>
                          </a:solidFill>
                          <a:latin typeface="Arial"/>
                          <a:cs typeface="Arial"/>
                        </a:rPr>
                        <a:t>Milestone</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ADDC">
                        <a:lumMod val="50000"/>
                      </a:srgbClr>
                    </a:solidFill>
                  </a:tcPr>
                </a:tc>
                <a:tc>
                  <a:txBody>
                    <a:bodyPr/>
                    <a:lstStyle>
                      <a:lvl1pPr marL="0" algn="l" defTabSz="914400" rtl="0" eaLnBrk="1" latinLnBrk="0" hangingPunct="1">
                        <a:defRPr sz="1800" b="1" kern="1200">
                          <a:solidFill>
                            <a:schemeClr val="dk1"/>
                          </a:solidFill>
                          <a:latin typeface="Arial" panose="020B0604020202020204"/>
                        </a:defRPr>
                      </a:lvl1pPr>
                      <a:lvl2pPr marL="457200" algn="l" defTabSz="914400" rtl="0" eaLnBrk="1" latinLnBrk="0" hangingPunct="1">
                        <a:defRPr sz="1800" b="1" kern="1200">
                          <a:solidFill>
                            <a:schemeClr val="dk1"/>
                          </a:solidFill>
                          <a:latin typeface="Arial" panose="020B0604020202020204"/>
                        </a:defRPr>
                      </a:lvl2pPr>
                      <a:lvl3pPr marL="914400" algn="l" defTabSz="914400" rtl="0" eaLnBrk="1" latinLnBrk="0" hangingPunct="1">
                        <a:defRPr sz="1800" b="1" kern="1200">
                          <a:solidFill>
                            <a:schemeClr val="dk1"/>
                          </a:solidFill>
                          <a:latin typeface="Arial" panose="020B0604020202020204"/>
                        </a:defRPr>
                      </a:lvl3pPr>
                      <a:lvl4pPr marL="1371600" algn="l" defTabSz="914400" rtl="0" eaLnBrk="1" latinLnBrk="0" hangingPunct="1">
                        <a:defRPr sz="1800" b="1" kern="1200">
                          <a:solidFill>
                            <a:schemeClr val="dk1"/>
                          </a:solidFill>
                          <a:latin typeface="Arial" panose="020B0604020202020204"/>
                        </a:defRPr>
                      </a:lvl4pPr>
                      <a:lvl5pPr marL="1828800" algn="l" defTabSz="914400" rtl="0" eaLnBrk="1" latinLnBrk="0" hangingPunct="1">
                        <a:defRPr sz="1800" b="1" kern="1200">
                          <a:solidFill>
                            <a:schemeClr val="dk1"/>
                          </a:solidFill>
                          <a:latin typeface="Arial" panose="020B0604020202020204"/>
                        </a:defRPr>
                      </a:lvl5pPr>
                      <a:lvl6pPr marL="2286000" algn="l" defTabSz="914400" rtl="0" eaLnBrk="1" latinLnBrk="0" hangingPunct="1">
                        <a:defRPr sz="1800" b="1" kern="1200">
                          <a:solidFill>
                            <a:schemeClr val="dk1"/>
                          </a:solidFill>
                          <a:latin typeface="Arial" panose="020B0604020202020204"/>
                        </a:defRPr>
                      </a:lvl6pPr>
                      <a:lvl7pPr marL="2743200" algn="l" defTabSz="914400" rtl="0" eaLnBrk="1" latinLnBrk="0" hangingPunct="1">
                        <a:defRPr sz="1800" b="1" kern="1200">
                          <a:solidFill>
                            <a:schemeClr val="dk1"/>
                          </a:solidFill>
                          <a:latin typeface="Arial" panose="020B0604020202020204"/>
                        </a:defRPr>
                      </a:lvl7pPr>
                      <a:lvl8pPr marL="3200400" algn="l" defTabSz="914400" rtl="0" eaLnBrk="1" latinLnBrk="0" hangingPunct="1">
                        <a:defRPr sz="1800" b="1" kern="1200">
                          <a:solidFill>
                            <a:schemeClr val="dk1"/>
                          </a:solidFill>
                          <a:latin typeface="Arial" panose="020B0604020202020204"/>
                        </a:defRPr>
                      </a:lvl8pPr>
                      <a:lvl9pPr marL="3657600" algn="l" defTabSz="914400" rtl="0" eaLnBrk="1" latinLnBrk="0" hangingPunct="1">
                        <a:defRPr sz="1800" b="1" kern="1200">
                          <a:solidFill>
                            <a:schemeClr val="dk1"/>
                          </a:solidFill>
                          <a:latin typeface="Arial" panose="020B0604020202020204"/>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lang="en-US" sz="1400" dirty="0">
                        <a:solidFill>
                          <a:schemeClr val="bg1"/>
                        </a:solidFill>
                        <a:latin typeface="Arial"/>
                        <a:cs typeface="Arial"/>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ADDC">
                        <a:lumMod val="50000"/>
                      </a:srgbClr>
                    </a:solidFill>
                  </a:tcPr>
                </a:tc>
                <a:tc>
                  <a:txBody>
                    <a:bodyPr/>
                    <a:lstStyle>
                      <a:lvl1pPr marL="0" algn="l" defTabSz="914400" rtl="0" eaLnBrk="1" latinLnBrk="0" hangingPunct="1">
                        <a:defRPr sz="1800" b="1" kern="1200">
                          <a:solidFill>
                            <a:schemeClr val="dk1"/>
                          </a:solidFill>
                          <a:latin typeface="Arial" panose="020B0604020202020204"/>
                        </a:defRPr>
                      </a:lvl1pPr>
                      <a:lvl2pPr marL="457200" algn="l" defTabSz="914400" rtl="0" eaLnBrk="1" latinLnBrk="0" hangingPunct="1">
                        <a:defRPr sz="1800" b="1" kern="1200">
                          <a:solidFill>
                            <a:schemeClr val="dk1"/>
                          </a:solidFill>
                          <a:latin typeface="Arial" panose="020B0604020202020204"/>
                        </a:defRPr>
                      </a:lvl2pPr>
                      <a:lvl3pPr marL="914400" algn="l" defTabSz="914400" rtl="0" eaLnBrk="1" latinLnBrk="0" hangingPunct="1">
                        <a:defRPr sz="1800" b="1" kern="1200">
                          <a:solidFill>
                            <a:schemeClr val="dk1"/>
                          </a:solidFill>
                          <a:latin typeface="Arial" panose="020B0604020202020204"/>
                        </a:defRPr>
                      </a:lvl3pPr>
                      <a:lvl4pPr marL="1371600" algn="l" defTabSz="914400" rtl="0" eaLnBrk="1" latinLnBrk="0" hangingPunct="1">
                        <a:defRPr sz="1800" b="1" kern="1200">
                          <a:solidFill>
                            <a:schemeClr val="dk1"/>
                          </a:solidFill>
                          <a:latin typeface="Arial" panose="020B0604020202020204"/>
                        </a:defRPr>
                      </a:lvl4pPr>
                      <a:lvl5pPr marL="1828800" algn="l" defTabSz="914400" rtl="0" eaLnBrk="1" latinLnBrk="0" hangingPunct="1">
                        <a:defRPr sz="1800" b="1" kern="1200">
                          <a:solidFill>
                            <a:schemeClr val="dk1"/>
                          </a:solidFill>
                          <a:latin typeface="Arial" panose="020B0604020202020204"/>
                        </a:defRPr>
                      </a:lvl5pPr>
                      <a:lvl6pPr marL="2286000" algn="l" defTabSz="914400" rtl="0" eaLnBrk="1" latinLnBrk="0" hangingPunct="1">
                        <a:defRPr sz="1800" b="1" kern="1200">
                          <a:solidFill>
                            <a:schemeClr val="dk1"/>
                          </a:solidFill>
                          <a:latin typeface="Arial" panose="020B0604020202020204"/>
                        </a:defRPr>
                      </a:lvl6pPr>
                      <a:lvl7pPr marL="2743200" algn="l" defTabSz="914400" rtl="0" eaLnBrk="1" latinLnBrk="0" hangingPunct="1">
                        <a:defRPr sz="1800" b="1" kern="1200">
                          <a:solidFill>
                            <a:schemeClr val="dk1"/>
                          </a:solidFill>
                          <a:latin typeface="Arial" panose="020B0604020202020204"/>
                        </a:defRPr>
                      </a:lvl7pPr>
                      <a:lvl8pPr marL="3200400" algn="l" defTabSz="914400" rtl="0" eaLnBrk="1" latinLnBrk="0" hangingPunct="1">
                        <a:defRPr sz="1800" b="1" kern="1200">
                          <a:solidFill>
                            <a:schemeClr val="dk1"/>
                          </a:solidFill>
                          <a:latin typeface="Arial" panose="020B0604020202020204"/>
                        </a:defRPr>
                      </a:lvl8pPr>
                      <a:lvl9pPr marL="3657600" algn="l" defTabSz="914400" rtl="0" eaLnBrk="1" latinLnBrk="0" hangingPunct="1">
                        <a:defRPr sz="1800" b="1" kern="1200">
                          <a:solidFill>
                            <a:schemeClr val="dk1"/>
                          </a:solidFill>
                          <a:latin typeface="Arial" panose="020B0604020202020204"/>
                        </a:defRPr>
                      </a:lvl9pPr>
                    </a:lstStyle>
                    <a:p>
                      <a:pPr marL="0" marR="0" lvl="0" indent="0" defTabSz="914400" eaLnBrk="1" fontAlgn="auto" latinLnBrk="0" hangingPunct="1">
                        <a:lnSpc>
                          <a:spcPct val="100000"/>
                        </a:lnSpc>
                        <a:spcBef>
                          <a:spcPts val="0"/>
                        </a:spcBef>
                        <a:spcAft>
                          <a:spcPts val="0"/>
                        </a:spcAft>
                        <a:buClrTx/>
                        <a:buSzTx/>
                        <a:buFontTx/>
                        <a:buNone/>
                        <a:tabLst/>
                        <a:defRPr/>
                      </a:pPr>
                      <a:r>
                        <a:rPr lang="en-US" sz="1400">
                          <a:solidFill>
                            <a:schemeClr val="bg1"/>
                          </a:solidFill>
                          <a:latin typeface="Arial"/>
                          <a:cs typeface="Arial"/>
                        </a:rPr>
                        <a:t>Milestone</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ADDC">
                        <a:lumMod val="50000"/>
                      </a:srgbClr>
                    </a:solidFill>
                  </a:tcPr>
                </a:tc>
                <a:tc>
                  <a:txBody>
                    <a:bodyPr/>
                    <a:lstStyle>
                      <a:lvl1pPr marL="0" algn="l" defTabSz="914400" rtl="0" eaLnBrk="1" latinLnBrk="0" hangingPunct="1">
                        <a:defRPr sz="1800" b="1" kern="1200">
                          <a:solidFill>
                            <a:schemeClr val="dk1"/>
                          </a:solidFill>
                          <a:latin typeface="Arial" panose="020B0604020202020204"/>
                        </a:defRPr>
                      </a:lvl1pPr>
                      <a:lvl2pPr marL="457200" algn="l" defTabSz="914400" rtl="0" eaLnBrk="1" latinLnBrk="0" hangingPunct="1">
                        <a:defRPr sz="1800" b="1" kern="1200">
                          <a:solidFill>
                            <a:schemeClr val="dk1"/>
                          </a:solidFill>
                          <a:latin typeface="Arial" panose="020B0604020202020204"/>
                        </a:defRPr>
                      </a:lvl2pPr>
                      <a:lvl3pPr marL="914400" algn="l" defTabSz="914400" rtl="0" eaLnBrk="1" latinLnBrk="0" hangingPunct="1">
                        <a:defRPr sz="1800" b="1" kern="1200">
                          <a:solidFill>
                            <a:schemeClr val="dk1"/>
                          </a:solidFill>
                          <a:latin typeface="Arial" panose="020B0604020202020204"/>
                        </a:defRPr>
                      </a:lvl3pPr>
                      <a:lvl4pPr marL="1371600" algn="l" defTabSz="914400" rtl="0" eaLnBrk="1" latinLnBrk="0" hangingPunct="1">
                        <a:defRPr sz="1800" b="1" kern="1200">
                          <a:solidFill>
                            <a:schemeClr val="dk1"/>
                          </a:solidFill>
                          <a:latin typeface="Arial" panose="020B0604020202020204"/>
                        </a:defRPr>
                      </a:lvl4pPr>
                      <a:lvl5pPr marL="1828800" algn="l" defTabSz="914400" rtl="0" eaLnBrk="1" latinLnBrk="0" hangingPunct="1">
                        <a:defRPr sz="1800" b="1" kern="1200">
                          <a:solidFill>
                            <a:schemeClr val="dk1"/>
                          </a:solidFill>
                          <a:latin typeface="Arial" panose="020B0604020202020204"/>
                        </a:defRPr>
                      </a:lvl5pPr>
                      <a:lvl6pPr marL="2286000" algn="l" defTabSz="914400" rtl="0" eaLnBrk="1" latinLnBrk="0" hangingPunct="1">
                        <a:defRPr sz="1800" b="1" kern="1200">
                          <a:solidFill>
                            <a:schemeClr val="dk1"/>
                          </a:solidFill>
                          <a:latin typeface="Arial" panose="020B0604020202020204"/>
                        </a:defRPr>
                      </a:lvl6pPr>
                      <a:lvl7pPr marL="2743200" algn="l" defTabSz="914400" rtl="0" eaLnBrk="1" latinLnBrk="0" hangingPunct="1">
                        <a:defRPr sz="1800" b="1" kern="1200">
                          <a:solidFill>
                            <a:schemeClr val="dk1"/>
                          </a:solidFill>
                          <a:latin typeface="Arial" panose="020B0604020202020204"/>
                        </a:defRPr>
                      </a:lvl7pPr>
                      <a:lvl8pPr marL="3200400" algn="l" defTabSz="914400" rtl="0" eaLnBrk="1" latinLnBrk="0" hangingPunct="1">
                        <a:defRPr sz="1800" b="1" kern="1200">
                          <a:solidFill>
                            <a:schemeClr val="dk1"/>
                          </a:solidFill>
                          <a:latin typeface="Arial" panose="020B0604020202020204"/>
                        </a:defRPr>
                      </a:lvl8pPr>
                      <a:lvl9pPr marL="3657600" algn="l" defTabSz="914400" rtl="0" eaLnBrk="1" latinLnBrk="0" hangingPunct="1">
                        <a:defRPr sz="1800" b="1" kern="1200">
                          <a:solidFill>
                            <a:schemeClr val="dk1"/>
                          </a:solidFill>
                          <a:latin typeface="Arial" panose="020B0604020202020204"/>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lang="en-US" sz="1400">
                        <a:solidFill>
                          <a:schemeClr val="bg1"/>
                        </a:solidFill>
                        <a:latin typeface="Arial"/>
                        <a:cs typeface="Arial"/>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ADDC">
                        <a:lumMod val="50000"/>
                      </a:srgbClr>
                    </a:solidFill>
                  </a:tcPr>
                </a:tc>
                <a:extLst>
                  <a:ext uri="{0D108BD9-81ED-4DB2-BD59-A6C34878D82A}">
                    <a16:rowId xmlns:a16="http://schemas.microsoft.com/office/drawing/2014/main" val="246615833"/>
                  </a:ext>
                </a:extLst>
              </a:tr>
              <a:tr h="319052">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b="1" i="0" kern="1200" dirty="0">
                          <a:solidFill>
                            <a:schemeClr val="dk1"/>
                          </a:solidFill>
                          <a:latin typeface="Arial" panose="020B0604020202020204"/>
                          <a:ea typeface="+mn-ea"/>
                          <a:cs typeface="Arial"/>
                        </a:rPr>
                        <a:t>DOE Independent Project Review (IPR)</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r"/>
                      <a:r>
                        <a:rPr lang="en-US" sz="1400" b="1" i="0">
                          <a:latin typeface="Arial"/>
                          <a:cs typeface="Arial"/>
                        </a:rPr>
                        <a:t>Jan. 7-9, 2025</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pPr marL="111125"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b="1" i="0" kern="1200" spc="25" dirty="0">
                          <a:solidFill>
                            <a:schemeClr val="tx1"/>
                          </a:solidFill>
                          <a:latin typeface="+mn-lt"/>
                          <a:ea typeface="+mn-ea"/>
                          <a:cs typeface="Arial"/>
                        </a:rPr>
                        <a:t>DOE RHIC R&amp;R/Injector Operations Review</a:t>
                      </a:r>
                    </a:p>
                  </a:txBody>
                  <a:tcPr marL="6350" marR="6350" marT="635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en-US" sz="1400" b="1" i="0" u="none" strike="noStrike">
                          <a:solidFill>
                            <a:schemeClr val="tx1"/>
                          </a:solidFill>
                          <a:effectLst/>
                          <a:latin typeface="+mn-lt"/>
                        </a:rPr>
                        <a:t>Sept. 8-10, 2025</a:t>
                      </a:r>
                    </a:p>
                  </a:txBody>
                  <a:tcPr marL="6350" marT="635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extLst>
                  <a:ext uri="{0D108BD9-81ED-4DB2-BD59-A6C34878D82A}">
                    <a16:rowId xmlns:a16="http://schemas.microsoft.com/office/drawing/2014/main" val="4025676722"/>
                  </a:ext>
                </a:extLst>
              </a:tr>
              <a:tr h="319052">
                <a:tc>
                  <a:txBody>
                    <a:bodyPr/>
                    <a:lstStyle/>
                    <a:p>
                      <a:pPr marL="60325"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b="0" i="0" kern="1200" spc="25">
                          <a:solidFill>
                            <a:schemeClr val="dk1"/>
                          </a:solidFill>
                          <a:latin typeface="Arial"/>
                          <a:ea typeface="+mn-ea"/>
                          <a:cs typeface="Arial"/>
                        </a:rPr>
                        <a:t>Start Developing Scope of Subprojects</a:t>
                      </a:r>
                    </a:p>
                  </a:txBody>
                  <a:tcPr marL="6350" marR="6350" marT="635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defTabSz="1147763" fontAlgn="b"/>
                      <a:r>
                        <a:rPr lang="en-US" sz="1400" b="0" i="0" u="none" strike="noStrike">
                          <a:solidFill>
                            <a:srgbClr val="000000"/>
                          </a:solidFill>
                          <a:effectLst/>
                          <a:latin typeface="+mn-lt"/>
                        </a:rPr>
                        <a:t>January 10, 2025</a:t>
                      </a:r>
                    </a:p>
                  </a:txBody>
                  <a:tcPr marL="6350" marT="635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11125"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b="0" i="0" kern="1200" spc="25">
                          <a:solidFill>
                            <a:schemeClr val="dk1"/>
                          </a:solidFill>
                          <a:latin typeface="+mn-lt"/>
                          <a:ea typeface="+mn-ea"/>
                          <a:cs typeface="Arial"/>
                        </a:rPr>
                        <a:t>Machine Advisory Committee Meeting</a:t>
                      </a:r>
                    </a:p>
                  </a:txBody>
                  <a:tcPr marL="6350" marR="6350" marT="635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en-US" sz="1400" b="0" i="0" u="none" strike="noStrike">
                          <a:solidFill>
                            <a:srgbClr val="000000"/>
                          </a:solidFill>
                          <a:effectLst/>
                          <a:latin typeface="+mn-lt"/>
                        </a:rPr>
                        <a:t>Sept. 16-18, 2025</a:t>
                      </a:r>
                    </a:p>
                  </a:txBody>
                  <a:tcPr marL="6350" marT="635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735636161"/>
                  </a:ext>
                </a:extLst>
              </a:tr>
              <a:tr h="319052">
                <a:tc>
                  <a:txBody>
                    <a:bodyPr/>
                    <a:lstStyle/>
                    <a:p>
                      <a:pPr marL="60325"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b="0" i="0" kern="1200" spc="25">
                          <a:solidFill>
                            <a:schemeClr val="dk1"/>
                          </a:solidFill>
                          <a:latin typeface="Arial"/>
                          <a:ea typeface="+mn-ea"/>
                          <a:cs typeface="Arial"/>
                        </a:rPr>
                        <a:t>IR SC Magnet Steering Group Meetings - Monthly</a:t>
                      </a:r>
                    </a:p>
                  </a:txBody>
                  <a:tcPr marL="6350" marR="6350" marT="635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defTabSz="1147763" fontAlgn="b"/>
                      <a:r>
                        <a:rPr lang="en-US" sz="1400" b="0" i="0" u="none" strike="noStrike">
                          <a:solidFill>
                            <a:srgbClr val="000000"/>
                          </a:solidFill>
                          <a:effectLst/>
                          <a:latin typeface="+mn-lt"/>
                        </a:rPr>
                        <a:t>   January 17, 2025</a:t>
                      </a:r>
                    </a:p>
                  </a:txBody>
                  <a:tcPr marL="6350" marT="635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11125"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b="0" i="0" kern="1200" spc="25">
                          <a:solidFill>
                            <a:schemeClr val="dk1"/>
                          </a:solidFill>
                          <a:latin typeface="+mn-lt"/>
                          <a:ea typeface="+mn-ea"/>
                          <a:cs typeface="Arial"/>
                        </a:rPr>
                        <a:t>Infrastructure Construction Advisory Committee</a:t>
                      </a:r>
                    </a:p>
                  </a:txBody>
                  <a:tcPr marL="6350" marR="63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b"/>
                      <a:r>
                        <a:rPr lang="en-US" sz="1400" b="0" i="0" u="none" strike="noStrike">
                          <a:solidFill>
                            <a:srgbClr val="000000"/>
                          </a:solidFill>
                          <a:effectLst/>
                          <a:latin typeface="+mn-lt"/>
                        </a:rPr>
                        <a:t>October 2025</a:t>
                      </a:r>
                      <a:endParaRPr lang="en-US" sz="1400" b="0" i="0" u="none" strike="noStrike">
                        <a:solidFill>
                          <a:schemeClr val="tx1"/>
                        </a:solidFill>
                        <a:effectLst/>
                        <a:latin typeface="+mn-lt"/>
                      </a:endParaRPr>
                    </a:p>
                  </a:txBody>
                  <a:tcPr marL="635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907376565"/>
                  </a:ext>
                </a:extLst>
              </a:tr>
              <a:tr h="336550">
                <a:tc>
                  <a:txBody>
                    <a:bodyPr/>
                    <a:lstStyle/>
                    <a:p>
                      <a:pPr marL="60325" indent="0" algn="l" fontAlgn="b"/>
                      <a:r>
                        <a:rPr lang="en-US" sz="1400" b="0" i="0" u="none" strike="noStrike">
                          <a:solidFill>
                            <a:srgbClr val="000000"/>
                          </a:solidFill>
                          <a:effectLst/>
                          <a:latin typeface="+mn-lt"/>
                        </a:rPr>
                        <a:t>Project Advisory Committee Meeting </a:t>
                      </a:r>
                    </a:p>
                  </a:txBody>
                  <a:tcPr marL="6350" marR="6350" marT="635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defTabSz="914400" fontAlgn="b"/>
                      <a:r>
                        <a:rPr lang="en-US" sz="1400" b="0" i="0" u="none" strike="noStrike">
                          <a:solidFill>
                            <a:srgbClr val="000000"/>
                          </a:solidFill>
                          <a:effectLst/>
                          <a:latin typeface="+mn-lt"/>
                        </a:rPr>
                        <a:t>  February 11, 2025</a:t>
                      </a:r>
                    </a:p>
                  </a:txBody>
                  <a:tcPr marL="6350" marT="635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11125"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b="0" i="0" kern="1200" spc="25">
                          <a:solidFill>
                            <a:schemeClr val="dk1"/>
                          </a:solidFill>
                          <a:latin typeface="+mn-lt"/>
                          <a:ea typeface="+mn-ea"/>
                          <a:cs typeface="Arial"/>
                        </a:rPr>
                        <a:t>Resource Review Board Meeting (BNL)</a:t>
                      </a:r>
                    </a:p>
                  </a:txBody>
                  <a:tcPr marL="6350" marR="6350" marT="635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b"/>
                      <a:r>
                        <a:rPr lang="en-US" sz="1400" b="0" i="0" u="none" strike="noStrike" kern="1200">
                          <a:solidFill>
                            <a:srgbClr val="000000"/>
                          </a:solidFill>
                          <a:effectLst/>
                          <a:latin typeface="+mn-lt"/>
                          <a:ea typeface="+mn-ea"/>
                          <a:cs typeface="+mn-cs"/>
                        </a:rPr>
                        <a:t>Nov. 4-5, 2025</a:t>
                      </a:r>
                      <a:r>
                        <a:rPr lang="en-US" sz="1400" b="0" i="0" u="none" strike="noStrike">
                          <a:solidFill>
                            <a:srgbClr val="000000"/>
                          </a:solidFill>
                          <a:effectLst/>
                          <a:latin typeface="+mn-lt"/>
                        </a:rPr>
                        <a:t>    </a:t>
                      </a:r>
                    </a:p>
                  </a:txBody>
                  <a:tcPr marL="6350" marT="635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269790264"/>
                  </a:ext>
                </a:extLst>
              </a:tr>
              <a:tr h="309874">
                <a:tc>
                  <a:txBody>
                    <a:bodyPr/>
                    <a:lstStyle/>
                    <a:p>
                      <a:r>
                        <a:rPr lang="en-US" sz="1400" b="0" i="0" u="none" strike="noStrike">
                          <a:solidFill>
                            <a:srgbClr val="000000"/>
                          </a:solidFill>
                          <a:effectLst/>
                          <a:latin typeface="+mn-lt"/>
                        </a:rPr>
                        <a:t> EIC Advisory Board Meeting</a:t>
                      </a:r>
                      <a:endParaRPr lang="en-US"/>
                    </a:p>
                  </a:txBody>
                  <a:tcPr marL="6350" marR="6350" marT="635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400" b="0" i="0" u="none" strike="noStrike">
                          <a:solidFill>
                            <a:srgbClr val="000000"/>
                          </a:solidFill>
                          <a:effectLst/>
                          <a:latin typeface="+mn-lt"/>
                        </a:rPr>
                        <a:t>February 25, 2025</a:t>
                      </a:r>
                      <a:endParaRPr lang="en-US"/>
                    </a:p>
                  </a:txBody>
                  <a:tcPr marL="6350" marT="635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rowSpan="5">
                  <a:txBody>
                    <a:bodyPr/>
                    <a:lstStyle/>
                    <a:p>
                      <a:pPr marL="111125"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b="0" i="0" dirty="0">
                          <a:solidFill>
                            <a:schemeClr val="tx1"/>
                          </a:solidFill>
                          <a:latin typeface="+mn-lt"/>
                          <a:cs typeface="Arial"/>
                        </a:rPr>
                        <a:t>Assessments of Baseline Readiness for SPs</a:t>
                      </a:r>
                    </a:p>
                    <a:p>
                      <a:pPr marL="396875"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i="0" dirty="0">
                          <a:solidFill>
                            <a:schemeClr val="tx1"/>
                          </a:solidFill>
                          <a:latin typeface="+mn-lt"/>
                          <a:cs typeface="Arial"/>
                        </a:rPr>
                        <a:t>Detector</a:t>
                      </a:r>
                    </a:p>
                    <a:p>
                      <a:pPr marL="396875"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400" b="0" i="0" dirty="0">
                        <a:solidFill>
                          <a:schemeClr val="tx1"/>
                        </a:solidFill>
                        <a:latin typeface="+mn-lt"/>
                        <a:cs typeface="Arial"/>
                      </a:endParaRPr>
                    </a:p>
                    <a:p>
                      <a:pPr marL="396875"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i="0" dirty="0">
                          <a:solidFill>
                            <a:schemeClr val="tx1"/>
                          </a:solidFill>
                          <a:latin typeface="+mn-lt"/>
                          <a:cs typeface="Arial"/>
                        </a:rPr>
                        <a:t>Interaction Region</a:t>
                      </a:r>
                    </a:p>
                    <a:p>
                      <a:pPr marL="396875"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i="0" dirty="0">
                          <a:solidFill>
                            <a:schemeClr val="tx1"/>
                          </a:solidFill>
                          <a:latin typeface="+mn-lt"/>
                          <a:cs typeface="Arial"/>
                        </a:rPr>
                        <a:t>Accelerator Storage Rings</a:t>
                      </a:r>
                    </a:p>
                    <a:p>
                      <a:pPr marL="396875"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i="0" dirty="0">
                          <a:solidFill>
                            <a:schemeClr val="tx1"/>
                          </a:solidFill>
                          <a:latin typeface="+mn-lt"/>
                          <a:cs typeface="Arial"/>
                        </a:rPr>
                        <a:t>Global and Energy and Luminosity Ramp-Up</a:t>
                      </a:r>
                    </a:p>
                    <a:p>
                      <a:pPr marL="396875"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i="0" dirty="0">
                          <a:solidFill>
                            <a:schemeClr val="tx1"/>
                          </a:solidFill>
                          <a:latin typeface="+mn-lt"/>
                          <a:cs typeface="Arial"/>
                        </a:rPr>
                        <a:t>Electron Injector (follow-up to Apr ‘25 Review)</a:t>
                      </a:r>
                    </a:p>
                  </a:txBody>
                  <a:tcPr marL="6350" marR="63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rowSpan="5">
                  <a:txBody>
                    <a:bodyPr/>
                    <a:lstStyle/>
                    <a:p>
                      <a:pPr algn="r" fontAlgn="b"/>
                      <a:endParaRPr lang="en-US" sz="1400" b="0" i="0" u="none" strike="noStrike" dirty="0">
                        <a:solidFill>
                          <a:srgbClr val="000000"/>
                        </a:solidFill>
                        <a:effectLst/>
                        <a:latin typeface="+mn-lt"/>
                      </a:endParaRPr>
                    </a:p>
                    <a:p>
                      <a:pPr algn="r" fontAlgn="b"/>
                      <a:r>
                        <a:rPr lang="en-US" sz="1400" b="0" i="0" u="none" strike="sngStrike" dirty="0">
                          <a:solidFill>
                            <a:srgbClr val="000000"/>
                          </a:solidFill>
                          <a:effectLst/>
                          <a:latin typeface="+mn-lt"/>
                        </a:rPr>
                        <a:t>Nov. 12-14, 2025 </a:t>
                      </a:r>
                    </a:p>
                    <a:p>
                      <a:pPr algn="r" fontAlgn="b"/>
                      <a:r>
                        <a:rPr lang="en-US" sz="1400" b="0" i="0" u="none" strike="noStrike">
                          <a:solidFill>
                            <a:srgbClr val="000000"/>
                          </a:solidFill>
                          <a:effectLst/>
                          <a:latin typeface="+mn-lt"/>
                        </a:rPr>
                        <a:t>Feb. </a:t>
                      </a:r>
                      <a:r>
                        <a:rPr lang="en-US" sz="1400" b="0" i="0" u="none" strike="noStrike" dirty="0">
                          <a:solidFill>
                            <a:srgbClr val="000000"/>
                          </a:solidFill>
                          <a:effectLst/>
                          <a:latin typeface="+mn-lt"/>
                        </a:rPr>
                        <a:t>3-5, 2026</a:t>
                      </a:r>
                    </a:p>
                    <a:p>
                      <a:pPr algn="r" fontAlgn="b"/>
                      <a:r>
                        <a:rPr lang="en-US" sz="1400" b="0" i="0" u="none" strike="noStrike" dirty="0">
                          <a:solidFill>
                            <a:srgbClr val="000000"/>
                          </a:solidFill>
                          <a:effectLst/>
                          <a:latin typeface="+mn-lt"/>
                        </a:rPr>
                        <a:t>Nov. 18-20, 2025</a:t>
                      </a:r>
                    </a:p>
                    <a:p>
                      <a:pPr algn="r" fontAlgn="b"/>
                      <a:r>
                        <a:rPr lang="en-US" sz="1400" b="0" i="0" u="none" strike="noStrike" dirty="0">
                          <a:solidFill>
                            <a:srgbClr val="000000"/>
                          </a:solidFill>
                          <a:effectLst/>
                          <a:latin typeface="+mn-lt"/>
                        </a:rPr>
                        <a:t>Jan. 14-16, 2025</a:t>
                      </a:r>
                    </a:p>
                    <a:p>
                      <a:pPr algn="r" fontAlgn="b"/>
                      <a:r>
                        <a:rPr lang="en-US" sz="1400" b="0" i="0" u="none" strike="noStrike" dirty="0">
                          <a:solidFill>
                            <a:srgbClr val="000000"/>
                          </a:solidFill>
                          <a:effectLst/>
                          <a:latin typeface="+mn-lt"/>
                        </a:rPr>
                        <a:t>February 2026</a:t>
                      </a:r>
                    </a:p>
                    <a:p>
                      <a:pPr algn="r" fontAlgn="b"/>
                      <a:r>
                        <a:rPr lang="en-US" sz="1400" b="0" i="0" u="none" strike="noStrike" dirty="0">
                          <a:solidFill>
                            <a:srgbClr val="000000"/>
                          </a:solidFill>
                          <a:effectLst/>
                          <a:latin typeface="+mn-lt"/>
                        </a:rPr>
                        <a:t>April 2026  </a:t>
                      </a:r>
                    </a:p>
                  </a:txBody>
                  <a:tcPr marL="63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813731458"/>
                  </a:ext>
                </a:extLst>
              </a:tr>
              <a:tr h="314610">
                <a:tc>
                  <a:txBody>
                    <a:bodyPr/>
                    <a:lstStyle/>
                    <a:p>
                      <a:pPr marL="60325" marR="0" lvl="0" indent="0" algn="l" defTabSz="914400" rtl="0" eaLnBrk="1" fontAlgn="b" latinLnBrk="0" hangingPunct="1">
                        <a:lnSpc>
                          <a:spcPct val="100000"/>
                        </a:lnSpc>
                        <a:spcBef>
                          <a:spcPts val="0"/>
                        </a:spcBef>
                        <a:spcAft>
                          <a:spcPts val="0"/>
                        </a:spcAft>
                        <a:buClrTx/>
                        <a:buSzTx/>
                        <a:buFontTx/>
                        <a:buNone/>
                        <a:tabLst/>
                        <a:defRPr/>
                      </a:pPr>
                      <a:r>
                        <a:rPr lang="en-US" sz="1400" b="0" i="0" u="none" strike="noStrike" dirty="0">
                          <a:solidFill>
                            <a:srgbClr val="000000"/>
                          </a:solidFill>
                          <a:effectLst/>
                          <a:latin typeface="+mn-lt"/>
                        </a:rPr>
                        <a:t>Electron Injector Design and Cost Review</a:t>
                      </a:r>
                    </a:p>
                  </a:txBody>
                  <a:tcPr marL="6350" marR="6350" marT="635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r" defTabSz="114300" fontAlgn="b"/>
                      <a:r>
                        <a:rPr lang="en-US" sz="1400" b="0" i="0" u="none" strike="noStrike">
                          <a:solidFill>
                            <a:srgbClr val="000000"/>
                          </a:solidFill>
                          <a:effectLst/>
                          <a:latin typeface="+mn-lt"/>
                        </a:rPr>
                        <a:t>April 8-10, 2025  </a:t>
                      </a:r>
                    </a:p>
                  </a:txBody>
                  <a:tcPr marL="6350" marT="635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vMerge="1">
                  <a:txBody>
                    <a:bodyPr/>
                    <a:lstStyle/>
                    <a:p>
                      <a:pPr marL="111125"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400" b="0" i="0" kern="1200" spc="25">
                        <a:solidFill>
                          <a:schemeClr val="dk1"/>
                        </a:solidFill>
                        <a:latin typeface="Arial"/>
                        <a:ea typeface="+mn-ea"/>
                        <a:cs typeface="Arial"/>
                      </a:endParaRP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vMerge="1">
                  <a:txBody>
                    <a:bodyPr/>
                    <a:lstStyle/>
                    <a:p>
                      <a:pPr algn="r" fontAlgn="b"/>
                      <a:endParaRPr lang="en-US" sz="1400" b="0" i="0" u="none" strike="noStrike">
                        <a:solidFill>
                          <a:srgbClr val="000000"/>
                        </a:solidFill>
                        <a:effectLst/>
                        <a:latin typeface="+mn-lt"/>
                      </a:endParaRPr>
                    </a:p>
                  </a:txBody>
                  <a:tcPr marL="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104403402"/>
                  </a:ext>
                </a:extLst>
              </a:tr>
              <a:tr h="117609">
                <a:tc>
                  <a:txBody>
                    <a:bodyPr/>
                    <a:lstStyle/>
                    <a:p>
                      <a:pPr marL="60325" marR="0" lvl="0" indent="0" algn="l" defTabSz="914400" rtl="0" eaLnBrk="1" fontAlgn="b" latinLnBrk="0" hangingPunct="1">
                        <a:lnSpc>
                          <a:spcPct val="100000"/>
                        </a:lnSpc>
                        <a:spcBef>
                          <a:spcPts val="0"/>
                        </a:spcBef>
                        <a:spcAft>
                          <a:spcPts val="0"/>
                        </a:spcAft>
                        <a:buClrTx/>
                        <a:buSzTx/>
                        <a:buFontTx/>
                        <a:buNone/>
                        <a:tabLst/>
                        <a:defRPr/>
                      </a:pPr>
                      <a:r>
                        <a:rPr lang="en-US" sz="1400" b="0" i="0" u="none" strike="noStrike">
                          <a:solidFill>
                            <a:srgbClr val="000000"/>
                          </a:solidFill>
                          <a:effectLst/>
                          <a:latin typeface="+mn-lt"/>
                        </a:rPr>
                        <a:t>Infrastructure Construction Advisory Committee</a:t>
                      </a:r>
                    </a:p>
                  </a:txBody>
                  <a:tcPr marL="6350" marR="6350" marT="635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en-US" sz="1400" b="0" i="0" u="none" strike="noStrike">
                          <a:solidFill>
                            <a:srgbClr val="000000"/>
                          </a:solidFill>
                          <a:effectLst/>
                          <a:latin typeface="+mn-lt"/>
                        </a:rPr>
                        <a:t>April 16-17, 2025      </a:t>
                      </a:r>
                    </a:p>
                  </a:txBody>
                  <a:tcPr marL="6350" marT="635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pPr marL="111125"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400" b="0" i="0" kern="1200" spc="25">
                        <a:solidFill>
                          <a:schemeClr val="dk1"/>
                        </a:solidFill>
                        <a:latin typeface="Arial"/>
                        <a:ea typeface="+mn-ea"/>
                        <a:cs typeface="Arial"/>
                      </a:endParaRPr>
                    </a:p>
                  </a:txBody>
                  <a:tcPr marL="6350" marR="6350" marT="635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vMerge="1">
                  <a:txBody>
                    <a:bodyPr/>
                    <a:lstStyle/>
                    <a:p>
                      <a:pPr marL="0" marR="0" lvl="0" indent="0" algn="r" defTabSz="914400" rtl="0" eaLnBrk="1" fontAlgn="b" latinLnBrk="0" hangingPunct="1">
                        <a:lnSpc>
                          <a:spcPct val="100000"/>
                        </a:lnSpc>
                        <a:spcBef>
                          <a:spcPts val="0"/>
                        </a:spcBef>
                        <a:spcAft>
                          <a:spcPts val="0"/>
                        </a:spcAft>
                        <a:buClrTx/>
                        <a:buSzTx/>
                        <a:buFontTx/>
                        <a:buNone/>
                        <a:tabLst/>
                        <a:defRPr/>
                      </a:pPr>
                      <a:endParaRPr lang="en-US" sz="1400" b="0" i="0" u="none" strike="noStrike">
                        <a:solidFill>
                          <a:srgbClr val="000000"/>
                        </a:solidFill>
                        <a:effectLst/>
                        <a:latin typeface="+mn-lt"/>
                      </a:endParaRPr>
                    </a:p>
                  </a:txBody>
                  <a:tcPr marL="6350" marT="635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867884929"/>
                  </a:ext>
                </a:extLst>
              </a:tr>
              <a:tr h="319052">
                <a:tc>
                  <a:txBody>
                    <a:bodyPr/>
                    <a:lstStyle/>
                    <a:p>
                      <a:pPr marL="60325" indent="0" algn="l" fontAlgn="b"/>
                      <a:r>
                        <a:rPr lang="en-US" sz="1400" b="0" i="0" u="none" strike="noStrike">
                          <a:solidFill>
                            <a:srgbClr val="000000"/>
                          </a:solidFill>
                          <a:effectLst/>
                          <a:latin typeface="+mn-lt"/>
                        </a:rPr>
                        <a:t>Project Advisory Committee </a:t>
                      </a:r>
                      <a:r>
                        <a:rPr lang="en-US" sz="1400" b="0" i="0" u="none" strike="noStrike">
                          <a:solidFill>
                            <a:srgbClr val="C00000"/>
                          </a:solidFill>
                          <a:effectLst/>
                          <a:latin typeface="+mn-lt"/>
                        </a:rPr>
                        <a:t>"Red Team" </a:t>
                      </a:r>
                      <a:r>
                        <a:rPr lang="en-US" sz="1400" b="0" i="0" u="none" strike="noStrike">
                          <a:solidFill>
                            <a:srgbClr val="000000"/>
                          </a:solidFill>
                          <a:effectLst/>
                          <a:latin typeface="+mn-lt"/>
                        </a:rPr>
                        <a:t>Review</a:t>
                      </a:r>
                    </a:p>
                  </a:txBody>
                  <a:tcPr marL="6350" marR="6350" marT="635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tabLst/>
                      </a:pPr>
                      <a:r>
                        <a:rPr lang="en-US" sz="1400" b="0" i="0" u="none" strike="noStrike">
                          <a:solidFill>
                            <a:srgbClr val="000000"/>
                          </a:solidFill>
                          <a:effectLst/>
                          <a:latin typeface="+mn-lt"/>
                        </a:rPr>
                        <a:t> May 20-21, 2025 </a:t>
                      </a:r>
                    </a:p>
                  </a:txBody>
                  <a:tcPr marL="6350" marT="635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pPr marL="111125"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400" b="0" i="0" kern="1200" spc="25">
                        <a:solidFill>
                          <a:schemeClr val="dk1"/>
                        </a:solidFill>
                        <a:latin typeface="+mn-lt"/>
                        <a:ea typeface="+mn-ea"/>
                        <a:cs typeface="Arial"/>
                      </a:endParaRPr>
                    </a:p>
                  </a:txBody>
                  <a:tcPr marL="6350" marR="6350" marT="635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pPr algn="r" fontAlgn="b"/>
                      <a:endParaRPr lang="en-US" sz="1400" b="0" i="0" u="none" strike="noStrike">
                        <a:solidFill>
                          <a:srgbClr val="000000"/>
                        </a:solidFill>
                        <a:effectLst/>
                        <a:latin typeface="+mn-lt"/>
                      </a:endParaRPr>
                    </a:p>
                  </a:txBody>
                  <a:tcPr marL="6350" marT="635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41685607"/>
                  </a:ext>
                </a:extLst>
              </a:tr>
              <a:tr h="304737">
                <a:tc>
                  <a:txBody>
                    <a:bodyPr/>
                    <a:lstStyle/>
                    <a:p>
                      <a:pPr marL="60325" indent="0" algn="l" fontAlgn="b"/>
                      <a:r>
                        <a:rPr lang="en-US" sz="1400" b="0" i="0" u="none" strike="noStrike">
                          <a:solidFill>
                            <a:srgbClr val="000000"/>
                          </a:solidFill>
                          <a:effectLst/>
                          <a:latin typeface="+mn-lt"/>
                        </a:rPr>
                        <a:t>Resource Review Board Meeting (Prague)</a:t>
                      </a:r>
                    </a:p>
                  </a:txBody>
                  <a:tcPr marL="6350" marR="6350" marT="635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1400" b="0" i="0" u="none" strike="noStrike">
                          <a:solidFill>
                            <a:srgbClr val="000000"/>
                          </a:solidFill>
                          <a:effectLst/>
                          <a:latin typeface="+mn-lt"/>
                        </a:rPr>
                        <a:t>       June 5-6, 2025</a:t>
                      </a:r>
                    </a:p>
                  </a:txBody>
                  <a:tcPr marL="6350" marT="635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400" b="1" i="0" kern="1200" spc="25">
                        <a:solidFill>
                          <a:schemeClr val="dk1"/>
                        </a:solidFill>
                        <a:latin typeface="Arial"/>
                        <a:ea typeface="+mn-ea"/>
                        <a:cs typeface="Arial"/>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vMerge="1">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400" b="1" i="0" kern="1200" spc="25">
                        <a:solidFill>
                          <a:schemeClr val="dk1"/>
                        </a:solidFill>
                        <a:latin typeface="Arial"/>
                        <a:ea typeface="+mn-ea"/>
                        <a:cs typeface="Arial"/>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030938530"/>
                  </a:ext>
                </a:extLst>
              </a:tr>
              <a:tr h="314807">
                <a:tc>
                  <a:txBody>
                    <a:bodyPr/>
                    <a:lstStyle/>
                    <a:p>
                      <a:pPr marL="60325"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b="0" i="0" kern="1200" spc="25">
                          <a:solidFill>
                            <a:schemeClr val="dk1"/>
                          </a:solidFill>
                          <a:latin typeface="Arial"/>
                          <a:ea typeface="+mn-ea"/>
                          <a:cs typeface="Arial"/>
                        </a:rPr>
                        <a:t>Detector Advisory Committee Meeting</a:t>
                      </a:r>
                    </a:p>
                  </a:txBody>
                  <a:tcPr marL="6350" marR="6350" marT="635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defTabSz="1147763" fontAlgn="b"/>
                      <a:r>
                        <a:rPr lang="en-US" sz="1400" b="0" i="0" u="none" strike="noStrike">
                          <a:solidFill>
                            <a:srgbClr val="000000"/>
                          </a:solidFill>
                          <a:effectLst/>
                          <a:latin typeface="+mn-lt"/>
                        </a:rPr>
                        <a:t>June 11-13, 2025</a:t>
                      </a:r>
                    </a:p>
                  </a:txBody>
                  <a:tcPr marL="6350" marT="635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b="0" i="0" kern="1200" spc="25">
                          <a:solidFill>
                            <a:schemeClr val="dk1"/>
                          </a:solidFill>
                          <a:latin typeface="+mn-lt"/>
                          <a:ea typeface="+mn-ea"/>
                          <a:cs typeface="Arial"/>
                        </a:rPr>
                        <a:t>RHIC Operations Conclude</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r" rtl="0" eaLnBrk="1" fontAlgn="auto" latinLnBrk="0" hangingPunct="1">
                        <a:lnSpc>
                          <a:spcPct val="100000"/>
                        </a:lnSpc>
                        <a:spcBef>
                          <a:spcPts val="0"/>
                        </a:spcBef>
                        <a:spcAft>
                          <a:spcPts val="0"/>
                        </a:spcAft>
                        <a:buClrTx/>
                        <a:buSzTx/>
                        <a:buFontTx/>
                        <a:buNone/>
                      </a:pPr>
                      <a:r>
                        <a:rPr lang="en-US" sz="1400" b="0" i="0" u="none" strike="noStrike">
                          <a:solidFill>
                            <a:srgbClr val="000000"/>
                          </a:solidFill>
                          <a:effectLst/>
                          <a:latin typeface="+mn-lt"/>
                        </a:rPr>
                        <a:t>~End 2025</a:t>
                      </a:r>
                      <a:endParaRPr lang="en-US" sz="1400" b="0" i="0">
                        <a:latin typeface="+mn-lt"/>
                        <a:cs typeface="Arial"/>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781424516"/>
                  </a:ext>
                </a:extLst>
              </a:tr>
              <a:tr h="319052">
                <a:tc>
                  <a:txBody>
                    <a:bodyPr/>
                    <a:lstStyle/>
                    <a:p>
                      <a:pPr marL="60325" indent="0" algn="l" fontAlgn="b"/>
                      <a:r>
                        <a:rPr lang="en-US" sz="1400" b="0" i="0" u="none" strike="noStrike">
                          <a:solidFill>
                            <a:srgbClr val="000000"/>
                          </a:solidFill>
                          <a:effectLst/>
                          <a:latin typeface="+mn-lt"/>
                        </a:rPr>
                        <a:t>EIC Advisory Board Meeting</a:t>
                      </a:r>
                    </a:p>
                  </a:txBody>
                  <a:tcPr marL="6350" marR="6350" marT="635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1400" b="0" i="0" u="none" strike="noStrike">
                          <a:solidFill>
                            <a:srgbClr val="000000"/>
                          </a:solidFill>
                          <a:effectLst/>
                          <a:latin typeface="+mn-lt"/>
                        </a:rPr>
                        <a:t>June 17, 2025 </a:t>
                      </a:r>
                    </a:p>
                  </a:txBody>
                  <a:tcPr marL="6350" marT="635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b="0" i="0">
                          <a:latin typeface="Arial"/>
                          <a:cs typeface="Arial"/>
                        </a:rPr>
                        <a:t>RHIC Removal and Repurposing (R&amp;R) Starts</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b="0" i="0">
                          <a:latin typeface="Arial"/>
                          <a:cs typeface="Arial"/>
                        </a:rPr>
                        <a:t>~Early 2026</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66680182"/>
                  </a:ext>
                </a:extLst>
              </a:tr>
              <a:tr h="319052">
                <a:tc>
                  <a:txBody>
                    <a:bodyPr/>
                    <a:lstStyle/>
                    <a:p>
                      <a:pPr marL="60325" marR="0" lvl="0" indent="0" algn="l" defTabSz="914400" rtl="0" eaLnBrk="1" fontAlgn="b" latinLnBrk="0" hangingPunct="1">
                        <a:lnSpc>
                          <a:spcPct val="100000"/>
                        </a:lnSpc>
                        <a:spcBef>
                          <a:spcPts val="0"/>
                        </a:spcBef>
                        <a:spcAft>
                          <a:spcPts val="0"/>
                        </a:spcAft>
                        <a:buClrTx/>
                        <a:buSzTx/>
                        <a:buFontTx/>
                        <a:buNone/>
                        <a:tabLst/>
                        <a:defRPr/>
                      </a:pPr>
                      <a:r>
                        <a:rPr lang="en-US" sz="1400" b="0" i="0" u="none" strike="noStrike">
                          <a:solidFill>
                            <a:srgbClr val="000000"/>
                          </a:solidFill>
                          <a:effectLst/>
                          <a:latin typeface="+mn-lt"/>
                        </a:rPr>
                        <a:t>DOE CD-3B ESAAB Approval</a:t>
                      </a:r>
                    </a:p>
                  </a:txBody>
                  <a:tcPr marL="6350" marR="6350" marT="635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en-US" sz="1400" b="0" i="0" u="none" strike="noStrike" dirty="0">
                          <a:solidFill>
                            <a:srgbClr val="000000"/>
                          </a:solidFill>
                          <a:effectLst/>
                          <a:latin typeface="+mn-lt"/>
                        </a:rPr>
                        <a:t>Pending </a:t>
                      </a:r>
                    </a:p>
                  </a:txBody>
                  <a:tcPr marL="6350" marT="635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b="1" i="0" spc="25" dirty="0">
                          <a:latin typeface="Arial"/>
                          <a:cs typeface="Arial"/>
                        </a:rPr>
                        <a:t>DOE IPR </a:t>
                      </a:r>
                      <a:r>
                        <a:rPr lang="en-US" sz="1400" b="1" i="0" spc="-30" dirty="0">
                          <a:latin typeface="Arial"/>
                          <a:cs typeface="Arial"/>
                        </a:rPr>
                        <a:t>Comprehensive Review</a:t>
                      </a:r>
                      <a:endParaRPr lang="en-US" sz="1400" b="1" i="0" dirty="0">
                        <a:latin typeface="Arial"/>
                        <a:cs typeface="Arial"/>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b="1" i="0" dirty="0">
                          <a:latin typeface="Arial"/>
                          <a:cs typeface="Arial"/>
                        </a:rPr>
                        <a:t>Mar 9-13, 2026</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extLst>
                  <a:ext uri="{0D108BD9-81ED-4DB2-BD59-A6C34878D82A}">
                    <a16:rowId xmlns:a16="http://schemas.microsoft.com/office/drawing/2014/main" val="481632960"/>
                  </a:ext>
                </a:extLst>
              </a:tr>
              <a:tr h="0">
                <a:tc>
                  <a:txBody>
                    <a:bodyPr/>
                    <a:lstStyle/>
                    <a:p>
                      <a:pPr marL="111125"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b="1" i="0" u="none" strike="noStrike" dirty="0">
                          <a:solidFill>
                            <a:srgbClr val="000000"/>
                          </a:solidFill>
                          <a:effectLst/>
                          <a:latin typeface="+mn-lt"/>
                        </a:rPr>
                        <a:t>DOE IPR Focused Status Review</a:t>
                      </a:r>
                    </a:p>
                  </a:txBody>
                  <a:tcPr marL="6350" marR="6350" marT="635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en-US" sz="1400" b="1" i="0" u="none" strike="noStrike" dirty="0">
                          <a:solidFill>
                            <a:srgbClr val="000000"/>
                          </a:solidFill>
                          <a:effectLst/>
                          <a:latin typeface="+mn-lt"/>
                        </a:rPr>
                        <a:t>August 5-7, 2025 </a:t>
                      </a:r>
                    </a:p>
                  </a:txBody>
                  <a:tcPr marL="6350" marT="635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b="1" i="0" spc="25" dirty="0">
                          <a:latin typeface="Arial"/>
                          <a:cs typeface="Arial"/>
                        </a:rPr>
                        <a:t>DOE CD-2 Detector Subproject Review</a:t>
                      </a:r>
                      <a:endParaRPr lang="en-US" sz="1400" b="1" i="0" dirty="0">
                        <a:latin typeface="Arial"/>
                        <a:cs typeface="Arial"/>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b="1" i="0" dirty="0">
                          <a:latin typeface="Arial"/>
                          <a:cs typeface="Arial"/>
                        </a:rPr>
                        <a:t>~ June 2026</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extLst>
                  <a:ext uri="{0D108BD9-81ED-4DB2-BD59-A6C34878D82A}">
                    <a16:rowId xmlns:a16="http://schemas.microsoft.com/office/drawing/2014/main" val="308003505"/>
                  </a:ext>
                </a:extLst>
              </a:tr>
              <a:tr h="0">
                <a:tc>
                  <a:txBody>
                    <a:bodyPr/>
                    <a:lstStyle/>
                    <a:p>
                      <a:pPr marL="111125"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400" b="1" i="0" u="none" strike="noStrike" dirty="0">
                        <a:solidFill>
                          <a:srgbClr val="000000"/>
                        </a:solidFill>
                        <a:effectLst/>
                        <a:latin typeface="+mn-lt"/>
                      </a:endParaRPr>
                    </a:p>
                  </a:txBody>
                  <a:tcPr marL="6350" marR="6350" marT="635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endParaRPr lang="en-US" sz="1400" b="1" i="0" u="none" strike="noStrike" dirty="0">
                        <a:solidFill>
                          <a:srgbClr val="000000"/>
                        </a:solidFill>
                        <a:effectLst/>
                        <a:latin typeface="+mn-lt"/>
                      </a:endParaRPr>
                    </a:p>
                  </a:txBody>
                  <a:tcPr marL="6350" marT="635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b="1" i="0" dirty="0">
                          <a:latin typeface="Arial"/>
                          <a:cs typeface="Arial"/>
                        </a:rPr>
                        <a:t>DOE CD-2/3 Accelerator Storage Rings</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b="1" i="0" dirty="0">
                          <a:latin typeface="+mn-lt"/>
                          <a:cs typeface="Arial"/>
                        </a:rPr>
                        <a:t>~ June 2026</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extLst>
                  <a:ext uri="{0D108BD9-81ED-4DB2-BD59-A6C34878D82A}">
                    <a16:rowId xmlns:a16="http://schemas.microsoft.com/office/drawing/2014/main" val="2991673614"/>
                  </a:ext>
                </a:extLst>
              </a:tr>
            </a:tbl>
          </a:graphicData>
        </a:graphic>
      </p:graphicFrame>
    </p:spTree>
    <p:extLst>
      <p:ext uri="{BB962C8B-B14F-4D97-AF65-F5344CB8AC3E}">
        <p14:creationId xmlns:p14="http://schemas.microsoft.com/office/powerpoint/2010/main" val="41598399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751960-CE2D-AB6F-F9AE-88FEC31D133A}"/>
              </a:ext>
            </a:extLst>
          </p:cNvPr>
          <p:cNvSpPr>
            <a:spLocks noGrp="1"/>
          </p:cNvSpPr>
          <p:nvPr>
            <p:ph type="title"/>
          </p:nvPr>
        </p:nvSpPr>
        <p:spPr/>
        <p:txBody>
          <a:bodyPr>
            <a:normAutofit fontScale="90000"/>
          </a:bodyPr>
          <a:lstStyle/>
          <a:p>
            <a:r>
              <a:rPr lang="en-US" dirty="0"/>
              <a:t>Subsystem Reviews</a:t>
            </a:r>
          </a:p>
        </p:txBody>
      </p:sp>
      <p:graphicFrame>
        <p:nvGraphicFramePr>
          <p:cNvPr id="3" name="Table 2">
            <a:extLst>
              <a:ext uri="{FF2B5EF4-FFF2-40B4-BE49-F238E27FC236}">
                <a16:creationId xmlns:a16="http://schemas.microsoft.com/office/drawing/2014/main" id="{AE55739E-D67C-9B5B-AF5C-77AB2318CD99}"/>
              </a:ext>
            </a:extLst>
          </p:cNvPr>
          <p:cNvGraphicFramePr>
            <a:graphicFrameLocks noGrp="1"/>
          </p:cNvGraphicFramePr>
          <p:nvPr/>
        </p:nvGraphicFramePr>
        <p:xfrm>
          <a:off x="659962" y="609308"/>
          <a:ext cx="10960540" cy="5135880"/>
        </p:xfrm>
        <a:graphic>
          <a:graphicData uri="http://schemas.openxmlformats.org/drawingml/2006/table">
            <a:tbl>
              <a:tblPr firstRow="1" bandRow="1">
                <a:tableStyleId>{5C22544A-7EE6-4342-B048-85BDC9FD1C3A}</a:tableStyleId>
              </a:tblPr>
              <a:tblGrid>
                <a:gridCol w="2261517">
                  <a:extLst>
                    <a:ext uri="{9D8B030D-6E8A-4147-A177-3AD203B41FA5}">
                      <a16:colId xmlns:a16="http://schemas.microsoft.com/office/drawing/2014/main" val="1989074427"/>
                    </a:ext>
                  </a:extLst>
                </a:gridCol>
                <a:gridCol w="2720196">
                  <a:extLst>
                    <a:ext uri="{9D8B030D-6E8A-4147-A177-3AD203B41FA5}">
                      <a16:colId xmlns:a16="http://schemas.microsoft.com/office/drawing/2014/main" val="1837531394"/>
                    </a:ext>
                  </a:extLst>
                </a:gridCol>
                <a:gridCol w="3502325">
                  <a:extLst>
                    <a:ext uri="{9D8B030D-6E8A-4147-A177-3AD203B41FA5}">
                      <a16:colId xmlns:a16="http://schemas.microsoft.com/office/drawing/2014/main" val="3113911058"/>
                    </a:ext>
                  </a:extLst>
                </a:gridCol>
                <a:gridCol w="2476502">
                  <a:extLst>
                    <a:ext uri="{9D8B030D-6E8A-4147-A177-3AD203B41FA5}">
                      <a16:colId xmlns:a16="http://schemas.microsoft.com/office/drawing/2014/main" val="1158962945"/>
                    </a:ext>
                  </a:extLst>
                </a:gridCol>
              </a:tblGrid>
              <a:tr h="370840">
                <a:tc>
                  <a:txBody>
                    <a:bodyPr/>
                    <a:lstStyle/>
                    <a:p>
                      <a:r>
                        <a:rPr lang="en-US" sz="1400" dirty="0">
                          <a:solidFill>
                            <a:schemeClr val="tx1"/>
                          </a:solidFill>
                        </a:rPr>
                        <a:t>Subsystem</a:t>
                      </a:r>
                    </a:p>
                  </a:txBody>
                  <a:tcPr/>
                </a:tc>
                <a:tc>
                  <a:txBody>
                    <a:bodyPr/>
                    <a:lstStyle/>
                    <a:p>
                      <a:r>
                        <a:rPr lang="en-US" sz="1400" dirty="0">
                          <a:solidFill>
                            <a:schemeClr val="tx1"/>
                          </a:solidFill>
                        </a:rPr>
                        <a:t>PDR Completed</a:t>
                      </a:r>
                    </a:p>
                  </a:txBody>
                  <a:tcPr/>
                </a:tc>
                <a:tc>
                  <a:txBody>
                    <a:bodyPr/>
                    <a:lstStyle/>
                    <a:p>
                      <a:r>
                        <a:rPr lang="en-US" sz="1400" dirty="0">
                          <a:solidFill>
                            <a:schemeClr val="tx1"/>
                          </a:solidFill>
                        </a:rPr>
                        <a:t>PDR Scheduled</a:t>
                      </a:r>
                    </a:p>
                  </a:txBody>
                  <a:tcPr/>
                </a:tc>
                <a:tc>
                  <a:txBody>
                    <a:bodyPr/>
                    <a:lstStyle/>
                    <a:p>
                      <a:r>
                        <a:rPr lang="en-US" sz="1400" dirty="0">
                          <a:solidFill>
                            <a:schemeClr val="tx1"/>
                          </a:solidFill>
                        </a:rPr>
                        <a:t>FDR Completed</a:t>
                      </a:r>
                    </a:p>
                  </a:txBody>
                  <a:tcPr/>
                </a:tc>
                <a:extLst>
                  <a:ext uri="{0D108BD9-81ED-4DB2-BD59-A6C34878D82A}">
                    <a16:rowId xmlns:a16="http://schemas.microsoft.com/office/drawing/2014/main" val="2763803084"/>
                  </a:ext>
                </a:extLst>
              </a:tr>
              <a:tr h="370840">
                <a:tc>
                  <a:txBody>
                    <a:bodyPr/>
                    <a:lstStyle/>
                    <a:p>
                      <a:r>
                        <a:rPr lang="en-US" sz="1400" dirty="0"/>
                        <a:t>Tracking</a:t>
                      </a:r>
                    </a:p>
                  </a:txBody>
                  <a:tcPr/>
                </a:tc>
                <a:tc>
                  <a:txBody>
                    <a:bodyPr/>
                    <a:lstStyle/>
                    <a:p>
                      <a:r>
                        <a:rPr lang="en-US" sz="1200" dirty="0"/>
                        <a:t>40% Si &amp; MPGD</a:t>
                      </a:r>
                    </a:p>
                  </a:txBody>
                  <a:tcPr/>
                </a:tc>
                <a:tc>
                  <a:txBody>
                    <a:bodyPr/>
                    <a:lstStyle/>
                    <a:p>
                      <a:r>
                        <a:rPr lang="en-US" sz="1200" dirty="0"/>
                        <a:t>60% Si week of Jan. 26, 2026  &amp; </a:t>
                      </a:r>
                      <a:r>
                        <a:rPr lang="en-US" sz="1200"/>
                        <a:t>MPGD  Dec</a:t>
                      </a:r>
                      <a:r>
                        <a:rPr lang="en-US" sz="1200" dirty="0"/>
                        <a:t>. 15, 2025</a:t>
                      </a:r>
                    </a:p>
                  </a:txBody>
                  <a:tcPr/>
                </a:tc>
                <a:tc>
                  <a:txBody>
                    <a:bodyPr/>
                    <a:lstStyle/>
                    <a:p>
                      <a:endParaRPr lang="en-US" sz="1200" dirty="0"/>
                    </a:p>
                  </a:txBody>
                  <a:tcPr/>
                </a:tc>
                <a:extLst>
                  <a:ext uri="{0D108BD9-81ED-4DB2-BD59-A6C34878D82A}">
                    <a16:rowId xmlns:a16="http://schemas.microsoft.com/office/drawing/2014/main" val="2294385030"/>
                  </a:ext>
                </a:extLst>
              </a:tr>
              <a:tr h="370840">
                <a:tc>
                  <a:txBody>
                    <a:bodyPr/>
                    <a:lstStyle/>
                    <a:p>
                      <a:r>
                        <a:rPr lang="en-US" sz="1400" dirty="0"/>
                        <a:t>PID</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40% &amp; 60% </a:t>
                      </a:r>
                      <a:r>
                        <a:rPr lang="en-US" sz="1200" dirty="0" err="1"/>
                        <a:t>hpDIRC</a:t>
                      </a:r>
                      <a:r>
                        <a:rPr lang="en-US" sz="1200" dirty="0"/>
                        <a:t>, </a:t>
                      </a:r>
                      <a:r>
                        <a:rPr lang="en-US" sz="1200" dirty="0" err="1"/>
                        <a:t>pfRICH</a:t>
                      </a:r>
                      <a:r>
                        <a:rPr lang="en-US" sz="1200" dirty="0"/>
                        <a:t>, </a:t>
                      </a:r>
                      <a:r>
                        <a:rPr lang="en-US" sz="1200" dirty="0" err="1"/>
                        <a:t>dRICH</a:t>
                      </a:r>
                      <a:r>
                        <a:rPr lang="en-US" sz="1200" dirty="0"/>
                        <a:t> </a:t>
                      </a:r>
                    </a:p>
                    <a:p>
                      <a:r>
                        <a:rPr lang="en-US" sz="1200" dirty="0" err="1"/>
                        <a:t>ToF</a:t>
                      </a:r>
                      <a:r>
                        <a:rPr lang="en-US" sz="1200" dirty="0"/>
                        <a:t> 40%</a:t>
                      </a:r>
                    </a:p>
                  </a:txBody>
                  <a:tcPr/>
                </a:tc>
                <a:tc>
                  <a:txBody>
                    <a:bodyPr/>
                    <a:lstStyle/>
                    <a:p>
                      <a:endParaRPr lang="en-US" sz="1200" dirty="0"/>
                    </a:p>
                    <a:p>
                      <a:r>
                        <a:rPr lang="en-US" sz="1200" dirty="0" err="1"/>
                        <a:t>ToF</a:t>
                      </a:r>
                      <a:r>
                        <a:rPr lang="en-US" sz="1200" dirty="0"/>
                        <a:t> Peer review week of Dec. 3</a:t>
                      </a:r>
                      <a:r>
                        <a:rPr lang="en-US" sz="1200" baseline="30000" dirty="0"/>
                        <a:t>rd</a:t>
                      </a:r>
                      <a:r>
                        <a:rPr lang="en-US" sz="1200" dirty="0"/>
                        <a:t>, 2025, 60% PDR April 2026</a:t>
                      </a:r>
                    </a:p>
                  </a:txBody>
                  <a:tcPr/>
                </a:tc>
                <a:tc>
                  <a:txBody>
                    <a:bodyPr/>
                    <a:lstStyle/>
                    <a:p>
                      <a:r>
                        <a:rPr lang="en-US" sz="1200" dirty="0"/>
                        <a:t>DIRC Bar refurbishment</a:t>
                      </a:r>
                    </a:p>
                  </a:txBody>
                  <a:tcPr/>
                </a:tc>
                <a:extLst>
                  <a:ext uri="{0D108BD9-81ED-4DB2-BD59-A6C34878D82A}">
                    <a16:rowId xmlns:a16="http://schemas.microsoft.com/office/drawing/2014/main" val="2558123659"/>
                  </a:ext>
                </a:extLst>
              </a:tr>
              <a:tr h="370840">
                <a:tc>
                  <a:txBody>
                    <a:bodyPr/>
                    <a:lstStyle/>
                    <a:p>
                      <a:r>
                        <a:rPr lang="en-US" sz="1400" dirty="0" err="1"/>
                        <a:t>ECals</a:t>
                      </a:r>
                      <a:endParaRPr lang="en-US" sz="1400" dirty="0"/>
                    </a:p>
                  </a:txBody>
                  <a:tcPr/>
                </a:tc>
                <a:tc>
                  <a:txBody>
                    <a:bodyPr/>
                    <a:lstStyle/>
                    <a:p>
                      <a:r>
                        <a:rPr lang="en-US" sz="1200" dirty="0"/>
                        <a:t>60% </a:t>
                      </a:r>
                      <a:r>
                        <a:rPr lang="en-US" sz="1200" dirty="0" err="1"/>
                        <a:t>bECal</a:t>
                      </a:r>
                      <a:r>
                        <a:rPr lang="en-US" sz="1200" dirty="0"/>
                        <a:t>, BECal, </a:t>
                      </a:r>
                      <a:r>
                        <a:rPr lang="en-US" sz="1200" dirty="0" err="1"/>
                        <a:t>fECal</a:t>
                      </a:r>
                      <a:endParaRPr lang="en-US" sz="1200" dirty="0"/>
                    </a:p>
                  </a:txBody>
                  <a:tcPr/>
                </a:tc>
                <a:tc>
                  <a:txBody>
                    <a:bodyPr/>
                    <a:lstStyle/>
                    <a:p>
                      <a:endParaRPr lang="en-US" sz="1200" dirty="0"/>
                    </a:p>
                  </a:txBody>
                  <a:tcPr/>
                </a:tc>
                <a:tc>
                  <a:txBody>
                    <a:bodyPr/>
                    <a:lstStyle/>
                    <a:p>
                      <a:r>
                        <a:rPr lang="en-US" sz="1200" dirty="0" err="1"/>
                        <a:t>SiPM</a:t>
                      </a:r>
                      <a:r>
                        <a:rPr lang="en-US" sz="1200" dirty="0"/>
                        <a:t> &amp; </a:t>
                      </a:r>
                      <a:r>
                        <a:rPr lang="en-US" sz="1200" dirty="0" err="1"/>
                        <a:t>SciFi</a:t>
                      </a:r>
                      <a:r>
                        <a:rPr lang="en-US" sz="1200" dirty="0"/>
                        <a:t> </a:t>
                      </a:r>
                      <a:r>
                        <a:rPr lang="en-US" sz="1200" dirty="0" err="1"/>
                        <a:t>fECal</a:t>
                      </a:r>
                      <a:r>
                        <a:rPr lang="en-US" sz="1200" dirty="0"/>
                        <a:t>, BEcal</a:t>
                      </a:r>
                    </a:p>
                    <a:p>
                      <a:r>
                        <a:rPr lang="en-US" sz="1200" dirty="0" err="1"/>
                        <a:t>SiPM</a:t>
                      </a:r>
                      <a:r>
                        <a:rPr lang="en-US" sz="1200" dirty="0"/>
                        <a:t> &amp; PbW04 </a:t>
                      </a:r>
                      <a:r>
                        <a:rPr lang="en-US" sz="1200" dirty="0" err="1"/>
                        <a:t>bECal</a:t>
                      </a:r>
                      <a:endParaRPr lang="en-US" sz="1200" dirty="0"/>
                    </a:p>
                  </a:txBody>
                  <a:tcPr/>
                </a:tc>
                <a:extLst>
                  <a:ext uri="{0D108BD9-81ED-4DB2-BD59-A6C34878D82A}">
                    <a16:rowId xmlns:a16="http://schemas.microsoft.com/office/drawing/2014/main" val="3693638142"/>
                  </a:ext>
                </a:extLst>
              </a:tr>
              <a:tr h="370840">
                <a:tc>
                  <a:txBody>
                    <a:bodyPr/>
                    <a:lstStyle/>
                    <a:p>
                      <a:r>
                        <a:rPr lang="en-US" sz="1400" dirty="0" err="1"/>
                        <a:t>HCals</a:t>
                      </a:r>
                      <a:endParaRPr lang="en-US" sz="1400" dirty="0"/>
                    </a:p>
                  </a:txBody>
                  <a:tcPr/>
                </a:tc>
                <a:tc>
                  <a:txBody>
                    <a:bodyPr/>
                    <a:lstStyle/>
                    <a:p>
                      <a:r>
                        <a:rPr lang="en-US" sz="1200" dirty="0"/>
                        <a:t>40% &amp; 60% </a:t>
                      </a:r>
                      <a:r>
                        <a:rPr lang="en-US" sz="1200" dirty="0" err="1"/>
                        <a:t>BHCal</a:t>
                      </a:r>
                      <a:r>
                        <a:rPr lang="en-US" sz="1200" dirty="0"/>
                        <a:t> &amp; </a:t>
                      </a:r>
                      <a:r>
                        <a:rPr lang="en-US" sz="1200" dirty="0" err="1"/>
                        <a:t>fHCal</a:t>
                      </a:r>
                      <a:endParaRPr lang="en-US" sz="1200" dirty="0"/>
                    </a:p>
                    <a:p>
                      <a:r>
                        <a:rPr lang="en-US" sz="1200" dirty="0"/>
                        <a:t>40% &amp; 50% </a:t>
                      </a:r>
                      <a:r>
                        <a:rPr lang="en-US" sz="1200" dirty="0" err="1"/>
                        <a:t>bHCal</a:t>
                      </a:r>
                      <a:endParaRPr lang="en-US" sz="1200" dirty="0"/>
                    </a:p>
                  </a:txBody>
                  <a:tcPr/>
                </a:tc>
                <a:tc>
                  <a:txBody>
                    <a:bodyPr/>
                    <a:lstStyle/>
                    <a:p>
                      <a:endParaRPr lang="en-US" sz="1200" dirty="0"/>
                    </a:p>
                  </a:txBody>
                  <a:tcPr/>
                </a:tc>
                <a:tc>
                  <a:txBody>
                    <a:bodyPr/>
                    <a:lstStyle/>
                    <a:p>
                      <a:r>
                        <a:rPr lang="en-US" sz="1200" dirty="0" err="1"/>
                        <a:t>SiPM</a:t>
                      </a:r>
                      <a:r>
                        <a:rPr lang="en-US" sz="1200" dirty="0"/>
                        <a:t> </a:t>
                      </a:r>
                      <a:r>
                        <a:rPr lang="en-US" sz="1200" dirty="0" err="1"/>
                        <a:t>bHcal</a:t>
                      </a:r>
                      <a:r>
                        <a:rPr lang="en-US" sz="1200" dirty="0"/>
                        <a:t> &amp; </a:t>
                      </a:r>
                      <a:r>
                        <a:rPr lang="en-US" sz="1200" dirty="0" err="1"/>
                        <a:t>fHcal</a:t>
                      </a:r>
                      <a:endParaRPr lang="en-US" sz="1200" dirty="0"/>
                    </a:p>
                    <a:p>
                      <a:r>
                        <a:rPr lang="en-US" sz="1200" dirty="0"/>
                        <a:t>Lead blocks </a:t>
                      </a:r>
                      <a:r>
                        <a:rPr lang="en-US" sz="1200" dirty="0" err="1"/>
                        <a:t>fHCal</a:t>
                      </a:r>
                      <a:endParaRPr lang="en-US" sz="1200" dirty="0"/>
                    </a:p>
                  </a:txBody>
                  <a:tcPr/>
                </a:tc>
                <a:extLst>
                  <a:ext uri="{0D108BD9-81ED-4DB2-BD59-A6C34878D82A}">
                    <a16:rowId xmlns:a16="http://schemas.microsoft.com/office/drawing/2014/main" val="1879061554"/>
                  </a:ext>
                </a:extLst>
              </a:tr>
              <a:tr h="370840">
                <a:tc>
                  <a:txBody>
                    <a:bodyPr/>
                    <a:lstStyle/>
                    <a:p>
                      <a:r>
                        <a:rPr lang="en-US" sz="1400" dirty="0"/>
                        <a:t>Solenoid</a:t>
                      </a:r>
                    </a:p>
                  </a:txBody>
                  <a:tcPr/>
                </a:tc>
                <a:tc>
                  <a:txBody>
                    <a:bodyPr/>
                    <a:lstStyle/>
                    <a:p>
                      <a:r>
                        <a:rPr lang="en-US" sz="1200" dirty="0"/>
                        <a:t>60% PDR Cryogenics </a:t>
                      </a:r>
                    </a:p>
                  </a:txBody>
                  <a:tcPr/>
                </a:tc>
                <a:tc>
                  <a:txBody>
                    <a:bodyPr/>
                    <a:lstStyle/>
                    <a:p>
                      <a:endParaRPr lang="en-US" sz="1200" baseline="0" dirty="0"/>
                    </a:p>
                  </a:txBody>
                  <a:tcPr/>
                </a:tc>
                <a:tc>
                  <a:txBody>
                    <a:bodyPr/>
                    <a:lstStyle/>
                    <a:p>
                      <a:r>
                        <a:rPr lang="en-US" sz="1200" dirty="0"/>
                        <a:t>Magnet, Conductor and Power Supply</a:t>
                      </a:r>
                    </a:p>
                  </a:txBody>
                  <a:tcPr/>
                </a:tc>
                <a:extLst>
                  <a:ext uri="{0D108BD9-81ED-4DB2-BD59-A6C34878D82A}">
                    <a16:rowId xmlns:a16="http://schemas.microsoft.com/office/drawing/2014/main" val="451974609"/>
                  </a:ext>
                </a:extLst>
              </a:tr>
              <a:tr h="370840">
                <a:tc>
                  <a:txBody>
                    <a:bodyPr/>
                    <a:lstStyle/>
                    <a:p>
                      <a:r>
                        <a:rPr lang="en-US" sz="1400" dirty="0"/>
                        <a:t>Electronics</a:t>
                      </a:r>
                    </a:p>
                  </a:txBody>
                  <a:tcPr/>
                </a:tc>
                <a:tc>
                  <a:txBody>
                    <a:bodyPr/>
                    <a:lstStyle/>
                    <a:p>
                      <a:r>
                        <a:rPr lang="en-US" sz="1200" dirty="0"/>
                        <a:t>40%, 50% &amp; 60%</a:t>
                      </a:r>
                    </a:p>
                  </a:txBody>
                  <a:tcPr/>
                </a:tc>
                <a:tc>
                  <a:txBody>
                    <a:bodyPr/>
                    <a:lstStyle/>
                    <a:p>
                      <a:endParaRPr lang="en-US" sz="1200"/>
                    </a:p>
                  </a:txBody>
                  <a:tcPr/>
                </a:tc>
                <a:tc>
                  <a:txBody>
                    <a:bodyPr/>
                    <a:lstStyle/>
                    <a:p>
                      <a:r>
                        <a:rPr lang="en-US" sz="1200" dirty="0"/>
                        <a:t>VTRX+  &amp; </a:t>
                      </a:r>
                      <a:r>
                        <a:rPr lang="en-US" sz="1200" dirty="0" err="1"/>
                        <a:t>lpGBT</a:t>
                      </a:r>
                      <a:endParaRPr lang="en-US" sz="1200" dirty="0"/>
                    </a:p>
                  </a:txBody>
                  <a:tcPr/>
                </a:tc>
                <a:extLst>
                  <a:ext uri="{0D108BD9-81ED-4DB2-BD59-A6C34878D82A}">
                    <a16:rowId xmlns:a16="http://schemas.microsoft.com/office/drawing/2014/main" val="1229145672"/>
                  </a:ext>
                </a:extLst>
              </a:tr>
              <a:tr h="370840">
                <a:tc>
                  <a:txBody>
                    <a:bodyPr/>
                    <a:lstStyle/>
                    <a:p>
                      <a:r>
                        <a:rPr lang="en-US" sz="1400" dirty="0"/>
                        <a:t>DAQ</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40%, 50% &amp; 60%</a:t>
                      </a:r>
                    </a:p>
                  </a:txBody>
                  <a:tcPr/>
                </a:tc>
                <a:tc>
                  <a:txBody>
                    <a:bodyPr/>
                    <a:lstStyle/>
                    <a:p>
                      <a:endParaRPr lang="en-US" sz="1200"/>
                    </a:p>
                  </a:txBody>
                  <a:tcPr/>
                </a:tc>
                <a:tc>
                  <a:txBody>
                    <a:bodyPr/>
                    <a:lstStyle/>
                    <a:p>
                      <a:endParaRPr lang="en-US" sz="1200" dirty="0"/>
                    </a:p>
                  </a:txBody>
                  <a:tcPr/>
                </a:tc>
                <a:extLst>
                  <a:ext uri="{0D108BD9-81ED-4DB2-BD59-A6C34878D82A}">
                    <a16:rowId xmlns:a16="http://schemas.microsoft.com/office/drawing/2014/main" val="2060113312"/>
                  </a:ext>
                </a:extLst>
              </a:tr>
              <a:tr h="370840">
                <a:tc>
                  <a:txBody>
                    <a:bodyPr/>
                    <a:lstStyle/>
                    <a:p>
                      <a:r>
                        <a:rPr lang="en-US" sz="1400" dirty="0"/>
                        <a:t>Integration- Installation - infrastructure</a:t>
                      </a:r>
                    </a:p>
                  </a:txBody>
                  <a:tcPr/>
                </a:tc>
                <a:tc>
                  <a:txBody>
                    <a:bodyPr/>
                    <a:lstStyle/>
                    <a:p>
                      <a:endParaRPr lang="en-US" sz="12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60% Inner and outer Barrel support-structures on Dec. 8-9</a:t>
                      </a:r>
                      <a:r>
                        <a:rPr lang="en-US" sz="1200" baseline="0" dirty="0"/>
                        <a:t>, 2025</a:t>
                      </a:r>
                    </a:p>
                    <a:p>
                      <a:endParaRPr lang="en-US" sz="1200" dirty="0"/>
                    </a:p>
                  </a:txBody>
                  <a:tcPr/>
                </a:tc>
                <a:tc>
                  <a:txBody>
                    <a:bodyPr/>
                    <a:lstStyle/>
                    <a:p>
                      <a:r>
                        <a:rPr lang="en-US" sz="1200" dirty="0"/>
                        <a:t>electron and hadron endcap support structures</a:t>
                      </a:r>
                    </a:p>
                  </a:txBody>
                  <a:tcPr/>
                </a:tc>
                <a:extLst>
                  <a:ext uri="{0D108BD9-81ED-4DB2-BD59-A6C34878D82A}">
                    <a16:rowId xmlns:a16="http://schemas.microsoft.com/office/drawing/2014/main" val="1396752069"/>
                  </a:ext>
                </a:extLst>
              </a:tr>
              <a:tr h="370840">
                <a:tc>
                  <a:txBody>
                    <a:bodyPr/>
                    <a:lstStyle/>
                    <a:p>
                      <a:r>
                        <a:rPr lang="en-US" sz="1400" dirty="0"/>
                        <a:t>Auxiliary Detectors</a:t>
                      </a:r>
                    </a:p>
                  </a:txBody>
                  <a:tcPr/>
                </a:tc>
                <a:tc>
                  <a:txBody>
                    <a:bodyPr/>
                    <a:lstStyle/>
                    <a:p>
                      <a:r>
                        <a:rPr lang="en-US" sz="1200" dirty="0"/>
                        <a:t>30% &amp; 40% RP, B0, ZDC, Low Q2-Tagger, Lumi.</a:t>
                      </a:r>
                    </a:p>
                  </a:txBody>
                  <a:tcPr/>
                </a:tc>
                <a:tc>
                  <a:txBody>
                    <a:bodyPr/>
                    <a:lstStyle/>
                    <a:p>
                      <a:r>
                        <a:rPr lang="en-US" sz="1200" dirty="0"/>
                        <a:t>60% RP, B0, ZDC, Low Q2-Tagger, Lumi: Late March/early April 2026</a:t>
                      </a:r>
                    </a:p>
                  </a:txBody>
                  <a:tcPr/>
                </a:tc>
                <a:tc>
                  <a:txBody>
                    <a:bodyPr/>
                    <a:lstStyle/>
                    <a:p>
                      <a:endParaRPr lang="en-US" sz="1200" dirty="0"/>
                    </a:p>
                  </a:txBody>
                  <a:tcPr/>
                </a:tc>
                <a:extLst>
                  <a:ext uri="{0D108BD9-81ED-4DB2-BD59-A6C34878D82A}">
                    <a16:rowId xmlns:a16="http://schemas.microsoft.com/office/drawing/2014/main" val="1659781811"/>
                  </a:ext>
                </a:extLst>
              </a:tr>
              <a:tr h="370840">
                <a:tc>
                  <a:txBody>
                    <a:bodyPr/>
                    <a:lstStyle/>
                    <a:p>
                      <a:r>
                        <a:rPr lang="en-US" sz="1400" dirty="0"/>
                        <a:t>Polarimetry</a:t>
                      </a:r>
                    </a:p>
                  </a:txBody>
                  <a:tcPr/>
                </a:tc>
                <a:tc>
                  <a:txBody>
                    <a:bodyPr/>
                    <a:lstStyle/>
                    <a:p>
                      <a:r>
                        <a:rPr lang="en-US" sz="1200" dirty="0"/>
                        <a:t>40% RCS &amp; ESR Compton Polarimeter &amp; HSR Polarimeters</a:t>
                      </a:r>
                    </a:p>
                  </a:txBody>
                  <a:tcPr/>
                </a:tc>
                <a:tc>
                  <a:txBody>
                    <a:bodyPr/>
                    <a:lstStyle/>
                    <a:p>
                      <a:r>
                        <a:rPr lang="en-US" sz="1200" dirty="0"/>
                        <a:t>60% RCS &amp; ESR Compton Polarimeter &amp; HSR Polarimeters aim for February 18-19, 2026. </a:t>
                      </a:r>
                    </a:p>
                  </a:txBody>
                  <a:tcPr/>
                </a:tc>
                <a:tc>
                  <a:txBody>
                    <a:bodyPr/>
                    <a:lstStyle/>
                    <a:p>
                      <a:endParaRPr lang="en-US" sz="1200" dirty="0"/>
                    </a:p>
                  </a:txBody>
                  <a:tcPr/>
                </a:tc>
                <a:extLst>
                  <a:ext uri="{0D108BD9-81ED-4DB2-BD59-A6C34878D82A}">
                    <a16:rowId xmlns:a16="http://schemas.microsoft.com/office/drawing/2014/main" val="1154668871"/>
                  </a:ext>
                </a:extLst>
              </a:tr>
            </a:tbl>
          </a:graphicData>
        </a:graphic>
      </p:graphicFrame>
      <p:sp>
        <p:nvSpPr>
          <p:cNvPr id="4" name="TextBox 3">
            <a:extLst>
              <a:ext uri="{FF2B5EF4-FFF2-40B4-BE49-F238E27FC236}">
                <a16:creationId xmlns:a16="http://schemas.microsoft.com/office/drawing/2014/main" id="{9C0C6C1D-5DDF-9BD0-F479-64AD32FBC6B9}"/>
              </a:ext>
            </a:extLst>
          </p:cNvPr>
          <p:cNvSpPr txBox="1"/>
          <p:nvPr/>
        </p:nvSpPr>
        <p:spPr>
          <a:xfrm>
            <a:off x="2624504" y="5745188"/>
            <a:ext cx="6942991"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June 11-13, 2025: Comprehensive Design Review by DAC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Feb 3-5, 2026: Baseline Readiness Assessment review scheduled</a:t>
            </a:r>
          </a:p>
        </p:txBody>
      </p:sp>
    </p:spTree>
    <p:extLst>
      <p:ext uri="{BB962C8B-B14F-4D97-AF65-F5344CB8AC3E}">
        <p14:creationId xmlns:p14="http://schemas.microsoft.com/office/powerpoint/2010/main" val="39653683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Slide Background">
            <a:extLst>
              <a:ext uri="{FF2B5EF4-FFF2-40B4-BE49-F238E27FC236}">
                <a16:creationId xmlns:a16="http://schemas.microsoft.com/office/drawing/2014/main" id="{7B1AB9FE-36F5-4FD1-9850-DB5C5AD482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group of people posing for a photo&#10;&#10;AI-generated content may be incorrect.">
            <a:extLst>
              <a:ext uri="{FF2B5EF4-FFF2-40B4-BE49-F238E27FC236}">
                <a16:creationId xmlns:a16="http://schemas.microsoft.com/office/drawing/2014/main" id="{748C0C28-9FAE-544A-9FA0-5FB15EBDE379}"/>
              </a:ext>
            </a:extLst>
          </p:cNvPr>
          <p:cNvPicPr>
            <a:picLocks noChangeAspect="1"/>
          </p:cNvPicPr>
          <p:nvPr/>
        </p:nvPicPr>
        <p:blipFill>
          <a:blip r:embed="rId2"/>
          <a:srcRect t="11330"/>
          <a:stretch>
            <a:fillRect/>
          </a:stretch>
        </p:blipFill>
        <p:spPr>
          <a:xfrm>
            <a:off x="20" y="10"/>
            <a:ext cx="12191979" cy="5486390"/>
          </a:xfrm>
          <a:prstGeom prst="rect">
            <a:avLst/>
          </a:prstGeom>
          <a:effectLst>
            <a:outerShdw blurRad="596900" dist="330200" dir="8820000" sx="87000" sy="87000" algn="ctr" rotWithShape="0">
              <a:srgbClr val="000000">
                <a:alpha val="29000"/>
              </a:srgbClr>
            </a:outerShdw>
          </a:effectLst>
        </p:spPr>
      </p:pic>
      <p:sp useBgFill="1">
        <p:nvSpPr>
          <p:cNvPr id="19" name="Rectangle 18">
            <a:extLst>
              <a:ext uri="{FF2B5EF4-FFF2-40B4-BE49-F238E27FC236}">
                <a16:creationId xmlns:a16="http://schemas.microsoft.com/office/drawing/2014/main" id="{F489C2E0-4895-4B72-85EA-7EE9FAFFDC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486402"/>
            <a:ext cx="12192000" cy="1371598"/>
          </a:xfrm>
          <a:prstGeom prst="rect">
            <a:avLst/>
          </a:prstGeom>
          <a:ln>
            <a:noFill/>
          </a:ln>
          <a:effectLst>
            <a:outerShdw blurRad="254000" dist="114300" dir="20340000" sx="89000" sy="89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7B8EB47-1537-220E-4245-2A444CF5BB38}"/>
              </a:ext>
            </a:extLst>
          </p:cNvPr>
          <p:cNvSpPr>
            <a:spLocks noGrp="1"/>
          </p:cNvSpPr>
          <p:nvPr>
            <p:ph type="title"/>
          </p:nvPr>
        </p:nvSpPr>
        <p:spPr>
          <a:xfrm>
            <a:off x="271770" y="5579611"/>
            <a:ext cx="7015499" cy="852260"/>
          </a:xfrm>
        </p:spPr>
        <p:txBody>
          <a:bodyPr vert="horz" lIns="91440" tIns="45720" rIns="91440" bIns="45720" rtlCol="0" anchor="ctr">
            <a:normAutofit/>
          </a:bodyPr>
          <a:lstStyle/>
          <a:p>
            <a:r>
              <a:rPr lang="en-US" sz="3600" b="1" dirty="0"/>
              <a:t>EIC RRB Meeting</a:t>
            </a:r>
          </a:p>
        </p:txBody>
      </p:sp>
      <p:sp>
        <p:nvSpPr>
          <p:cNvPr id="4" name="Date Placeholder 3">
            <a:extLst>
              <a:ext uri="{FF2B5EF4-FFF2-40B4-BE49-F238E27FC236}">
                <a16:creationId xmlns:a16="http://schemas.microsoft.com/office/drawing/2014/main" id="{19D2E209-F1A6-4205-B13D-5414A5FDF517}"/>
              </a:ext>
            </a:extLst>
          </p:cNvPr>
          <p:cNvSpPr>
            <a:spLocks noGrp="1"/>
          </p:cNvSpPr>
          <p:nvPr>
            <p:ph type="dt" sz="half" idx="10"/>
          </p:nvPr>
        </p:nvSpPr>
        <p:spPr>
          <a:xfrm>
            <a:off x="589558" y="6356350"/>
            <a:ext cx="2743200" cy="365125"/>
          </a:xfrm>
        </p:spPr>
        <p:txBody>
          <a:bodyPr vert="horz" lIns="91440" tIns="45720" rIns="91440" bIns="45720" rtlCol="0" anchor="ctr">
            <a:normAutofit/>
          </a:bodyPr>
          <a:lstStyle/>
          <a:p>
            <a:pPr>
              <a:spcAft>
                <a:spcPts val="600"/>
              </a:spcAft>
              <a:defRPr/>
            </a:pPr>
            <a:r>
              <a:rPr lang="en-US">
                <a:solidFill>
                  <a:schemeClr val="tx1"/>
                </a:solidFill>
                <a:latin typeface="Calibri" panose="020F0502020204030204"/>
              </a:rPr>
              <a:t>11/20/2025</a:t>
            </a:r>
          </a:p>
        </p:txBody>
      </p:sp>
      <p:sp>
        <p:nvSpPr>
          <p:cNvPr id="5" name="Footer Placeholder 4">
            <a:extLst>
              <a:ext uri="{FF2B5EF4-FFF2-40B4-BE49-F238E27FC236}">
                <a16:creationId xmlns:a16="http://schemas.microsoft.com/office/drawing/2014/main" id="{52AAC0ED-3BF3-08C2-A2E2-9EFC85593261}"/>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a:spcAft>
                <a:spcPts val="600"/>
              </a:spcAft>
              <a:defRPr/>
            </a:pPr>
            <a:r>
              <a:rPr lang="en-US" kern="1200">
                <a:solidFill>
                  <a:schemeClr val="tx1"/>
                </a:solidFill>
                <a:latin typeface="Calibri" panose="020F0502020204030204"/>
                <a:ea typeface="+mn-ea"/>
                <a:cs typeface="+mn-cs"/>
              </a:rPr>
              <a:t>ePIC General Meeting</a:t>
            </a:r>
          </a:p>
        </p:txBody>
      </p:sp>
      <p:sp>
        <p:nvSpPr>
          <p:cNvPr id="6" name="Slide Number Placeholder 5">
            <a:extLst>
              <a:ext uri="{FF2B5EF4-FFF2-40B4-BE49-F238E27FC236}">
                <a16:creationId xmlns:a16="http://schemas.microsoft.com/office/drawing/2014/main" id="{A6386534-B0F2-FBED-7EDC-D12CA7D026F4}"/>
              </a:ext>
            </a:extLst>
          </p:cNvPr>
          <p:cNvSpPr>
            <a:spLocks noGrp="1"/>
          </p:cNvSpPr>
          <p:nvPr>
            <p:ph type="sldNum" sz="quarter" idx="12"/>
          </p:nvPr>
        </p:nvSpPr>
        <p:spPr>
          <a:xfrm>
            <a:off x="8732520" y="6356350"/>
            <a:ext cx="3200400" cy="365125"/>
          </a:xfrm>
        </p:spPr>
        <p:txBody>
          <a:bodyPr vert="horz" lIns="91440" tIns="45720" rIns="91440" bIns="45720" rtlCol="0" anchor="ctr">
            <a:normAutofit/>
          </a:bodyPr>
          <a:lstStyle/>
          <a:p>
            <a:pPr>
              <a:spcAft>
                <a:spcPts val="600"/>
              </a:spcAft>
              <a:defRPr/>
            </a:pPr>
            <a:fld id="{588949A8-7CCD-4D90-AA9A-1451BFC6FB3A}" type="slidenum">
              <a:rPr lang="en-US">
                <a:solidFill>
                  <a:schemeClr val="tx1"/>
                </a:solidFill>
                <a:latin typeface="Calibri" panose="020F0502020204030204"/>
              </a:rPr>
              <a:pPr>
                <a:spcAft>
                  <a:spcPts val="600"/>
                </a:spcAft>
                <a:defRPr/>
              </a:pPr>
              <a:t>8</a:t>
            </a:fld>
            <a:endParaRPr lang="en-US">
              <a:solidFill>
                <a:schemeClr val="tx1"/>
              </a:solidFill>
              <a:latin typeface="Calibri" panose="020F0502020204030204"/>
            </a:endParaRPr>
          </a:p>
        </p:txBody>
      </p:sp>
      <p:sp>
        <p:nvSpPr>
          <p:cNvPr id="13" name="TextBox 12">
            <a:extLst>
              <a:ext uri="{FF2B5EF4-FFF2-40B4-BE49-F238E27FC236}">
                <a16:creationId xmlns:a16="http://schemas.microsoft.com/office/drawing/2014/main" id="{F066330D-7DAC-B04E-518C-F7E5F9911638}"/>
              </a:ext>
            </a:extLst>
          </p:cNvPr>
          <p:cNvSpPr txBox="1"/>
          <p:nvPr/>
        </p:nvSpPr>
        <p:spPr>
          <a:xfrm>
            <a:off x="5866135" y="5737148"/>
            <a:ext cx="3708400" cy="461665"/>
          </a:xfrm>
          <a:prstGeom prst="rect">
            <a:avLst/>
          </a:prstGeom>
          <a:noFill/>
        </p:spPr>
        <p:txBody>
          <a:bodyPr wrap="square" rtlCol="0">
            <a:spAutoFit/>
          </a:bodyPr>
          <a:lstStyle/>
          <a:p>
            <a:r>
              <a:rPr lang="en-US" sz="2400" dirty="0"/>
              <a:t>November 4-5, 2025 at BNL</a:t>
            </a:r>
          </a:p>
        </p:txBody>
      </p:sp>
    </p:spTree>
    <p:extLst>
      <p:ext uri="{BB962C8B-B14F-4D97-AF65-F5344CB8AC3E}">
        <p14:creationId xmlns:p14="http://schemas.microsoft.com/office/powerpoint/2010/main" val="2133870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F037E8-1AA0-3F57-BF08-7AF4C6D54E1A}"/>
              </a:ext>
            </a:extLst>
          </p:cNvPr>
          <p:cNvSpPr>
            <a:spLocks noGrp="1"/>
          </p:cNvSpPr>
          <p:nvPr>
            <p:ph type="title"/>
          </p:nvPr>
        </p:nvSpPr>
        <p:spPr>
          <a:xfrm>
            <a:off x="838200" y="365125"/>
            <a:ext cx="10515600" cy="932733"/>
          </a:xfrm>
        </p:spPr>
        <p:txBody>
          <a:bodyPr/>
          <a:lstStyle/>
          <a:p>
            <a:r>
              <a:rPr lang="en-US" b="1" dirty="0">
                <a:solidFill>
                  <a:schemeClr val="accent1"/>
                </a:solidFill>
              </a:rPr>
              <a:t>Highlights of EIC RRB Meeting </a:t>
            </a:r>
          </a:p>
        </p:txBody>
      </p:sp>
      <p:sp>
        <p:nvSpPr>
          <p:cNvPr id="3" name="Content Placeholder 2">
            <a:extLst>
              <a:ext uri="{FF2B5EF4-FFF2-40B4-BE49-F238E27FC236}">
                <a16:creationId xmlns:a16="http://schemas.microsoft.com/office/drawing/2014/main" id="{ECB36CAD-BA8D-853B-3EA9-AA2DBF5F538D}"/>
              </a:ext>
            </a:extLst>
          </p:cNvPr>
          <p:cNvSpPr>
            <a:spLocks noGrp="1"/>
          </p:cNvSpPr>
          <p:nvPr>
            <p:ph idx="1"/>
          </p:nvPr>
        </p:nvSpPr>
        <p:spPr>
          <a:xfrm>
            <a:off x="739877" y="1297858"/>
            <a:ext cx="10515600" cy="4662795"/>
          </a:xfrm>
        </p:spPr>
        <p:txBody>
          <a:bodyPr>
            <a:normAutofit fontScale="92500" lnSpcReduction="10000"/>
          </a:bodyPr>
          <a:lstStyle/>
          <a:p>
            <a:r>
              <a:rPr lang="en-US" dirty="0"/>
              <a:t>Reports from the EIC Advisory Board and the Detector Advisory Committee</a:t>
            </a:r>
          </a:p>
          <a:p>
            <a:r>
              <a:rPr lang="en-US" dirty="0"/>
              <a:t>Status and plans for the </a:t>
            </a:r>
            <a:r>
              <a:rPr lang="en-US" dirty="0" err="1"/>
              <a:t>ePIC</a:t>
            </a:r>
            <a:r>
              <a:rPr lang="en-US" dirty="0"/>
              <a:t> detector and the collaboration were presented, including a presentation on the collider (S. Nagaitsev, EIC Technical Director)</a:t>
            </a:r>
            <a:endParaRPr lang="en-US" dirty="0">
              <a:solidFill>
                <a:srgbClr val="000000"/>
              </a:solidFill>
            </a:endParaRPr>
          </a:p>
          <a:p>
            <a:r>
              <a:rPr lang="en-US" dirty="0">
                <a:solidFill>
                  <a:srgbClr val="000000"/>
                </a:solidFill>
              </a:rPr>
              <a:t>In many countries proposals related to EIC in-kind detector contributions are approved or in near-final review process.  Discussion of CERN agreement (DOE SC overarching and MOSAIX).</a:t>
            </a:r>
          </a:p>
          <a:p>
            <a:r>
              <a:rPr lang="en-US" dirty="0">
                <a:solidFill>
                  <a:srgbClr val="000000"/>
                </a:solidFill>
              </a:rPr>
              <a:t>The common funds working group addressed questions and comments from the last meeting, proceeding to investigate concrete steps to establish mechanisms to manage common funds. </a:t>
            </a:r>
          </a:p>
          <a:p>
            <a:r>
              <a:rPr lang="en-US" dirty="0">
                <a:solidFill>
                  <a:srgbClr val="000000"/>
                </a:solidFill>
              </a:rPr>
              <a:t>The EIC International Computing Organization (EICO) charter and coordination with ECSJI </a:t>
            </a:r>
            <a:r>
              <a:rPr lang="en-US">
                <a:solidFill>
                  <a:srgbClr val="000000"/>
                </a:solidFill>
              </a:rPr>
              <a:t>was discussed. </a:t>
            </a:r>
            <a:endParaRPr lang="en-US" dirty="0">
              <a:solidFill>
                <a:srgbClr val="000000"/>
              </a:solidFill>
            </a:endParaRPr>
          </a:p>
          <a:p>
            <a:endParaRPr lang="en-US" dirty="0"/>
          </a:p>
        </p:txBody>
      </p:sp>
      <p:sp>
        <p:nvSpPr>
          <p:cNvPr id="4" name="Date Placeholder 3">
            <a:extLst>
              <a:ext uri="{FF2B5EF4-FFF2-40B4-BE49-F238E27FC236}">
                <a16:creationId xmlns:a16="http://schemas.microsoft.com/office/drawing/2014/main" id="{E425E33D-7489-D7BF-EA32-5AFEDAF0D331}"/>
              </a:ext>
            </a:extLst>
          </p:cNvPr>
          <p:cNvSpPr>
            <a:spLocks noGrp="1"/>
          </p:cNvSpPr>
          <p:nvPr>
            <p:ph type="dt" sz="half" idx="10"/>
          </p:nvPr>
        </p:nvSpPr>
        <p:spPr/>
        <p:txBody>
          <a:bodyPr/>
          <a:lstStyle/>
          <a:p>
            <a:r>
              <a:rPr lang="en-US"/>
              <a:t>11/20/2025</a:t>
            </a:r>
          </a:p>
        </p:txBody>
      </p:sp>
      <p:sp>
        <p:nvSpPr>
          <p:cNvPr id="5" name="Footer Placeholder 4">
            <a:extLst>
              <a:ext uri="{FF2B5EF4-FFF2-40B4-BE49-F238E27FC236}">
                <a16:creationId xmlns:a16="http://schemas.microsoft.com/office/drawing/2014/main" id="{07AE76F7-BD20-566A-D15F-6DD5DF45739A}"/>
              </a:ext>
            </a:extLst>
          </p:cNvPr>
          <p:cNvSpPr>
            <a:spLocks noGrp="1"/>
          </p:cNvSpPr>
          <p:nvPr>
            <p:ph type="ftr" sz="quarter" idx="11"/>
          </p:nvPr>
        </p:nvSpPr>
        <p:spPr/>
        <p:txBody>
          <a:bodyPr/>
          <a:lstStyle/>
          <a:p>
            <a:r>
              <a:rPr lang="en-US"/>
              <a:t>ePIC General Meeting</a:t>
            </a:r>
          </a:p>
        </p:txBody>
      </p:sp>
      <p:sp>
        <p:nvSpPr>
          <p:cNvPr id="6" name="Slide Number Placeholder 5">
            <a:extLst>
              <a:ext uri="{FF2B5EF4-FFF2-40B4-BE49-F238E27FC236}">
                <a16:creationId xmlns:a16="http://schemas.microsoft.com/office/drawing/2014/main" id="{A5447AF0-775F-5BF5-7DED-0DB782CA4219}"/>
              </a:ext>
            </a:extLst>
          </p:cNvPr>
          <p:cNvSpPr>
            <a:spLocks noGrp="1"/>
          </p:cNvSpPr>
          <p:nvPr>
            <p:ph type="sldNum" sz="quarter" idx="12"/>
          </p:nvPr>
        </p:nvSpPr>
        <p:spPr/>
        <p:txBody>
          <a:bodyPr/>
          <a:lstStyle/>
          <a:p>
            <a:fld id="{588949A8-7CCD-4D90-AA9A-1451BFC6FB3A}" type="slidenum">
              <a:rPr lang="en-US" smtClean="0"/>
              <a:t>9</a:t>
            </a:fld>
            <a:endParaRPr lang="en-US"/>
          </a:p>
        </p:txBody>
      </p:sp>
    </p:spTree>
    <p:extLst>
      <p:ext uri="{BB962C8B-B14F-4D97-AF65-F5344CB8AC3E}">
        <p14:creationId xmlns:p14="http://schemas.microsoft.com/office/powerpoint/2010/main" val="227821522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BNL">
  <a:themeElements>
    <a:clrScheme name="Custom 3">
      <a:dk1>
        <a:srgbClr val="000000"/>
      </a:dk1>
      <a:lt1>
        <a:srgbClr val="FFFFFF"/>
      </a:lt1>
      <a:dk2>
        <a:srgbClr val="105B78"/>
      </a:dk2>
      <a:lt2>
        <a:srgbClr val="00ACDB"/>
      </a:lt2>
      <a:accent1>
        <a:srgbClr val="B2D33B"/>
      </a:accent1>
      <a:accent2>
        <a:srgbClr val="F68A1F"/>
      </a:accent2>
      <a:accent3>
        <a:srgbClr val="B62466"/>
      </a:accent3>
      <a:accent4>
        <a:srgbClr val="FFCC33"/>
      </a:accent4>
      <a:accent5>
        <a:srgbClr val="DA3525"/>
      </a:accent5>
      <a:accent6>
        <a:srgbClr val="50489D"/>
      </a:accent6>
      <a:hlink>
        <a:srgbClr val="4881C3"/>
      </a:hlink>
      <a:folHlink>
        <a:srgbClr val="24B574"/>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1-Project Overview-J.Yeck  -  Read-Only" id="{D4A49460-A030-40E0-A942-078CDC808C92}" vid="{CAA149F5-F453-43A6-BD36-7417340123D3}"/>
    </a:ext>
  </a:extLst>
</a:theme>
</file>

<file path=ppt/theme/theme3.xml><?xml version="1.0" encoding="utf-8"?>
<a:theme xmlns:a="http://schemas.openxmlformats.org/drawingml/2006/main" name="BNL">
  <a:themeElements>
    <a:clrScheme name="BNL_NSLS-II">
      <a:dk1>
        <a:srgbClr val="000000"/>
      </a:dk1>
      <a:lt1>
        <a:srgbClr val="FFFFFF"/>
      </a:lt1>
      <a:dk2>
        <a:srgbClr val="105B78"/>
      </a:dk2>
      <a:lt2>
        <a:srgbClr val="00ACDB"/>
      </a:lt2>
      <a:accent1>
        <a:srgbClr val="B2D33A"/>
      </a:accent1>
      <a:accent2>
        <a:srgbClr val="F68A1F"/>
      </a:accent2>
      <a:accent3>
        <a:srgbClr val="B62466"/>
      </a:accent3>
      <a:accent4>
        <a:srgbClr val="FFCC33"/>
      </a:accent4>
      <a:accent5>
        <a:srgbClr val="DA3525"/>
      </a:accent5>
      <a:accent6>
        <a:srgbClr val="50489D"/>
      </a:accent6>
      <a:hlink>
        <a:srgbClr val="4881C3"/>
      </a:hlink>
      <a:folHlink>
        <a:srgbClr val="24B574"/>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0_PPT_Template_TITLE_NAME.potx" id="{20BAE615-E1D6-4082-AD3D-765DD0DDCD0A}" vid="{385897CC-7FDC-417F-9B66-0FE921BA923B}"/>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6.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7619</TotalTime>
  <Words>3999</Words>
  <Application>Microsoft Office PowerPoint</Application>
  <PresentationFormat>Widescreen</PresentationFormat>
  <Paragraphs>513</Paragraphs>
  <Slides>35</Slides>
  <Notes>1</Notes>
  <HiddenSlides>0</HiddenSlides>
  <MMClips>0</MMClips>
  <ScaleCrop>false</ScaleCrop>
  <HeadingPairs>
    <vt:vector size="6" baseType="variant">
      <vt:variant>
        <vt:lpstr>Fonts Used</vt:lpstr>
      </vt:variant>
      <vt:variant>
        <vt:i4>7</vt:i4>
      </vt:variant>
      <vt:variant>
        <vt:lpstr>Theme</vt:lpstr>
      </vt:variant>
      <vt:variant>
        <vt:i4>6</vt:i4>
      </vt:variant>
      <vt:variant>
        <vt:lpstr>Slide Titles</vt:lpstr>
      </vt:variant>
      <vt:variant>
        <vt:i4>35</vt:i4>
      </vt:variant>
    </vt:vector>
  </HeadingPairs>
  <TitlesOfParts>
    <vt:vector size="48" baseType="lpstr">
      <vt:lpstr>Aptos</vt:lpstr>
      <vt:lpstr>Aptos Display</vt:lpstr>
      <vt:lpstr>Arial</vt:lpstr>
      <vt:lpstr>Calibri</vt:lpstr>
      <vt:lpstr>Calibri Light</vt:lpstr>
      <vt:lpstr>Courier New</vt:lpstr>
      <vt:lpstr>Wingdings</vt:lpstr>
      <vt:lpstr>Office Theme</vt:lpstr>
      <vt:lpstr>1_BNL</vt:lpstr>
      <vt:lpstr>BNL</vt:lpstr>
      <vt:lpstr>1_Office Theme</vt:lpstr>
      <vt:lpstr>2_Office Theme</vt:lpstr>
      <vt:lpstr>3_Office Theme</vt:lpstr>
      <vt:lpstr>ePIC Collaboration News</vt:lpstr>
      <vt:lpstr>Hey John, start the recording….    </vt:lpstr>
      <vt:lpstr>Agenda</vt:lpstr>
      <vt:lpstr>               2025 -2026</vt:lpstr>
      <vt:lpstr>Detector Reviews &amp; Meetings planned for 2025/2026</vt:lpstr>
      <vt:lpstr>DOE and EIC Planning Dates</vt:lpstr>
      <vt:lpstr>Subsystem Reviews</vt:lpstr>
      <vt:lpstr>EIC RRB Meeting</vt:lpstr>
      <vt:lpstr>Highlights of EIC RRB Meeting </vt:lpstr>
      <vt:lpstr>Editorial Board and pTDR </vt:lpstr>
      <vt:lpstr>Progress on the preTDR</vt:lpstr>
      <vt:lpstr>The new layout of the Detector preTDR document Now available since September 24th </vt:lpstr>
      <vt:lpstr>Progress on the preTDR  -  most recent updates</vt:lpstr>
      <vt:lpstr>pTDR and October Simulation Campaign</vt:lpstr>
      <vt:lpstr>CC WG Charges and Conveners </vt:lpstr>
      <vt:lpstr>Outgoing CC WG Conveners</vt:lpstr>
      <vt:lpstr>CC WG Nominations</vt:lpstr>
      <vt:lpstr>New CC WG : AC-LGADs</vt:lpstr>
      <vt:lpstr>New Reconstruction WG Convener</vt:lpstr>
      <vt:lpstr>Thank You Matt Posik!</vt:lpstr>
      <vt:lpstr>2026 Collaboration Survey</vt:lpstr>
      <vt:lpstr>January 2026 Collaboration Meeting</vt:lpstr>
      <vt:lpstr>DRAFT Block Agenda – Jan 2026</vt:lpstr>
      <vt:lpstr>PowerPoint Presentation</vt:lpstr>
      <vt:lpstr>Summer 2026 Joint EICUG/ePIC Meeting</vt:lpstr>
      <vt:lpstr>Conclusion</vt:lpstr>
      <vt:lpstr>PowerPoint Presentation</vt:lpstr>
      <vt:lpstr>ePIC Resources</vt:lpstr>
      <vt:lpstr>EICUG Membership</vt:lpstr>
      <vt:lpstr>CERN Recognized Experiment Status: RE47</vt:lpstr>
      <vt:lpstr>Tracking CC WG</vt:lpstr>
      <vt:lpstr>Calorimetry CC WG</vt:lpstr>
      <vt:lpstr>PID CC WG</vt:lpstr>
      <vt:lpstr>Electronics, Readout and DAQ</vt:lpstr>
      <vt:lpstr>AC-LGAD Working Group</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ePIC Collaboration Status</dc:title>
  <dc:creator>Lajoie, John G [PHYSA]</dc:creator>
  <cp:lastModifiedBy>Lajoie, John G [PHYSA]</cp:lastModifiedBy>
  <cp:revision>2542</cp:revision>
  <dcterms:created xsi:type="dcterms:W3CDTF">2023-04-13T13:35:08Z</dcterms:created>
  <dcterms:modified xsi:type="dcterms:W3CDTF">2025-11-21T02:48:00Z</dcterms:modified>
</cp:coreProperties>
</file>