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</p:sldMasterIdLst>
  <p:notesMasterIdLst>
    <p:notesMasterId r:id="rId42"/>
  </p:notesMasterIdLst>
  <p:handoutMasterIdLst>
    <p:handoutMasterId r:id="rId43"/>
  </p:handoutMasterIdLst>
  <p:sldIdLst>
    <p:sldId id="275" r:id="rId28"/>
    <p:sldId id="276" r:id="rId29"/>
    <p:sldId id="273" r:id="rId30"/>
    <p:sldId id="268" r:id="rId31"/>
    <p:sldId id="277" r:id="rId32"/>
    <p:sldId id="557" r:id="rId33"/>
    <p:sldId id="558" r:id="rId34"/>
    <p:sldId id="559" r:id="rId35"/>
    <p:sldId id="560" r:id="rId36"/>
    <p:sldId id="563" r:id="rId37"/>
    <p:sldId id="562" r:id="rId38"/>
    <p:sldId id="564" r:id="rId39"/>
    <p:sldId id="459" r:id="rId40"/>
    <p:sldId id="549" r:id="rId41"/>
  </p:sldIdLst>
  <p:sldSz cx="13003213" cy="9752013"/>
  <p:notesSz cx="6858000" cy="9144000"/>
  <p:defaultTextStyle>
    <a:defPPr>
      <a:defRPr lang="en-GB"/>
    </a:defPPr>
    <a:lvl1pPr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1pPr>
    <a:lvl2pPr marL="742950" indent="-28575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2pPr>
    <a:lvl3pPr marL="11430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3pPr>
    <a:lvl4pPr marL="16002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4pPr>
    <a:lvl5pPr marL="20574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5pPr>
    <a:lvl6pPr marL="22860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6pPr>
    <a:lvl7pPr marL="27432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7pPr>
    <a:lvl8pPr marL="32004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8pPr>
    <a:lvl9pPr marL="36576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600"/>
    <a:srgbClr val="A4F297"/>
    <a:srgbClr val="FAFFB7"/>
    <a:srgbClr val="C6F2EE"/>
    <a:srgbClr val="00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63"/>
    <p:restoredTop sz="50000" autoAdjust="0"/>
  </p:normalViewPr>
  <p:slideViewPr>
    <p:cSldViewPr>
      <p:cViewPr varScale="1">
        <p:scale>
          <a:sx n="75" d="100"/>
          <a:sy n="75" d="100"/>
        </p:scale>
        <p:origin x="696" y="1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7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DEA3-DE62-5748-B08F-A55EDB818D50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87693-1090-C54A-9912-2240EF636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429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8300"/>
            <a:ext cx="11788775" cy="1248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04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4366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28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39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79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76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92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8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42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60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17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22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4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022C4-13FB-734F-8574-A72C03BD2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40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0712-8108-BF48-95B4-A216FD381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177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C938-C957-0344-80B1-38579BF27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026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93DE-CD06-0D40-9D08-03E5225AE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841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D417D-D5F5-FE45-9515-BD80F9B8F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023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C4EA-1526-F84C-B573-6745E1519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897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9D50-5311-0F49-BB62-5B63F8D4F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33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C719A-786E-9B47-8DEE-8EDE2FF65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24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B1090-DC1D-6044-A330-E43E6CED0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11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AF36-0378-3B4D-BB23-903E9367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5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259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A727C-017E-1D4A-8C5F-2B16CE820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36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26102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220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547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9300" y="2324100"/>
            <a:ext cx="1949450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1150" y="2324100"/>
            <a:ext cx="1951038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4219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6075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7627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863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3027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112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558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348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10898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10898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9881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9881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2142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2924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63600"/>
            <a:ext cx="5848350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863600"/>
            <a:ext cx="5849938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5257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0235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2208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088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550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892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9497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62314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62275" cy="88280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90525"/>
            <a:ext cx="8736013" cy="8828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7521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42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3791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889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7284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9065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5464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07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145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4838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1295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3248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2134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1574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2219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9770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278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4878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771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951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038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9923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0073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4008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9794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5813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3966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720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5228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087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333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0188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9220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0860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6993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9368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3399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0733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7879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0358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24574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5016500"/>
            <a:ext cx="24590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31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432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3310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20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281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9855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5779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5104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1320800"/>
            <a:ext cx="1266825" cy="735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3649663" cy="735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8602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432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0771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783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725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8600" y="8470900"/>
            <a:ext cx="23939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4950" y="8470900"/>
            <a:ext cx="23955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8163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78025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0756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827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6370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984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1999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5688" y="7785100"/>
            <a:ext cx="2844800" cy="434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9700" y="7785100"/>
            <a:ext cx="8383588" cy="434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44217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76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882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48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097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3844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82508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8180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5688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46506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1374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8103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674909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55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21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6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6554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7294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5604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1234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29455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328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19010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7657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87794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044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80430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88184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6905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94108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0924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43946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5810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7559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9984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92233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650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42224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2651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93549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21539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975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89285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6436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37269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959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83725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210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4115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6459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31890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725429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34834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82634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79529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1118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3064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070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096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4762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3107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6332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328613"/>
            <a:ext cx="126682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364966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65593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853705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4982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25894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02947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81103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70725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20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24133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02909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84250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4596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625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423345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09835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4811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93534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11230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786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59927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1463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32542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88952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03155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18385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E357-979D-8545-89F5-822D83CC5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5538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0091-CAD8-4A4F-9DD4-8AD6B1C13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0924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D6ACC-734F-E245-88B7-20D2ACEC0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9215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32E05-7506-A54F-9BF1-C2E2C69AB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5549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57C2B-0416-9B46-9D4B-98CC1FAA5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58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38808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F62A5-C029-5E46-8CD6-80F66CE42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3876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72D46-45B2-A645-9F98-65947C35B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6863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B41C-BAC7-A148-ADDE-A73E07BDC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2678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34A2-5BE3-9E49-AFC0-F18EF8F6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276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9433-09A6-1C4F-B506-98EAFAC0A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752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3F6B1-714D-3440-8BC9-206C4AE2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454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8C30A-7EAE-9541-B0A4-4D5F08B9C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5806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7B757-34E8-C547-954A-0D5926DE2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240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0F67-02F8-2F43-942A-81A67066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211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1238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8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D71D0-F61A-C64E-A244-39FCEEBF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2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971616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BE8E-80A8-4A4A-9B7D-989DBB03F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3486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25A8-0EF9-904F-ABC6-8A3D9514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9081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D5A19-5F14-1444-B4F3-125BD95A0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855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C739-91CD-AF44-9A36-203A157C9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026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BE46-7FD3-B145-B46C-3E340CFF7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573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5D74-9DBD-2845-9933-4727D5CAA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9934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7537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7537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740-4E7D-C64C-BEF3-DAC1E8934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5858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998AA-A84F-5C43-91EE-11B2DED9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503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58B8-1878-CB46-B5CA-3331AA433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250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71B8-3DEC-854E-8206-274F2B0AE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64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8471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2058988"/>
            <a:ext cx="5443538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663" y="2058988"/>
            <a:ext cx="5445125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DA82-3903-8749-9909-84B034401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257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0E790-372F-5B42-B4D4-150D8C76B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4543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8A9DF-C2D2-1446-87EC-9DAF05A7C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8863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D1B73-ED9E-474D-B069-916661F1B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6709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98DA-539F-F443-91BF-AAA7BE757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047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157FE-5A73-7A4C-B2E6-111184D49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439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91FAE-BE64-0C49-B08C-B1B2E5D95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282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713" y="866775"/>
            <a:ext cx="2759075" cy="7791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866775"/>
            <a:ext cx="8129588" cy="779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EF29-73B2-3B47-857F-D9E789BD1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58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684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099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81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2282825"/>
            <a:ext cx="2962275" cy="5645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282825"/>
            <a:ext cx="8736013" cy="5645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106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183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779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921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470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203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3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8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37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192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60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114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072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49EE-647D-2C4C-A4D1-D23182A15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80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014C-F727-CA43-80A3-B9D035A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00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4199E-56D3-8D4B-AAE4-E27AB6E7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56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3C04B-1E1C-B746-8E1B-09FE8FFB8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0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3949-9787-B44A-8918-7C57BAAE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60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4FE7E-9590-DA4C-B7D9-66BFB80FA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7740-341E-C547-8366-C330FB5C6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D806D-E244-684C-8FD5-216A5C4D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5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3B731-1B25-7345-A8EA-02F23F686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11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841B-B213-9C44-A146-500537F9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C6F2-9FAF-6543-9BD2-A3953BA4C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90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E32E-6611-0E42-81D9-E69FBED8E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D7E82-4E55-4342-9113-5E632C07D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2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A40-AAC3-EE4F-828F-F62E3770E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37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E2EFE-7898-6E4F-9985-33D8CEC02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1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39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275B-B27A-5046-B8B0-A66C5FCC6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58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4976B-0482-0C45-970F-D05EB8615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3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F0C3-C80B-334A-8FD0-EFE5254B8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203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9BB62-FF00-CE40-8532-4AA57445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B610-4ACA-6745-9643-A289F995E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06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F0B39-CBAF-E54A-B6AB-5336EF817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263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ADD7-D299-EA4B-9F24-31804CC71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09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CD52-BDD6-0F48-8EF6-6CB1E6BA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839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7BB06-45C8-9840-9329-6B4E5F522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94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C8940-BF53-6844-848B-F018018F5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5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3A75A30-6073-1E96-174D-317EB5AD88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861" y="380206"/>
            <a:ext cx="158737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754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BC7E-1A0D-4344-BD1F-D644FFCB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36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F8BB-74BB-464F-A7BA-9A37D4B2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7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8050-5692-0549-8127-7D5E4F3AD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31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889C-F675-244F-B647-AF2E7DCD7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254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4B371-30EE-5941-8E85-A0CE73D1C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3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848E4-6C3B-8D45-82DF-170EDEF24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8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68164-FF09-6D47-BE16-D689A817C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28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C43E-8E6E-3E43-81E7-66AE9D519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967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9910-342F-7241-8A29-AB1339B8B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685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485B3-ADB6-6740-B866-03E0E0A3E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0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633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A0D47-F2EF-3A46-B1C2-2F3EBEA32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826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D04F-76A8-EF47-B7A3-A6B9A92B7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225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2A506-835F-2D46-99E8-A7EC6ACEE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65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8FC3C-9F28-A14C-A5A7-2079C80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800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EA119-AA4E-2A4E-87AE-8B75F695F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3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28D25-08D3-6C40-986C-34B72D777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50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15E9-4330-FA45-B983-D71E966C2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530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9661-F860-3940-835C-E06907127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55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24554-936B-594D-AA13-DCF359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757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3782-7F98-C240-B400-941BC47D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55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962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CBC84-CF0E-6748-9A51-2D6D5BE0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393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3F10-CD68-2443-9E49-10ABB3782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16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AE281-65E5-9D4B-9BFC-76737B3E5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68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C0DD2-435F-FE47-B667-B04FA794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675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ACD1A-655D-1C4C-8EFA-3B465160B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91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53AF-FBD6-B34A-8CE3-EE9BAF376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8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6842D-90FF-7C40-A016-71B6868CA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982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4298-CA30-DE4C-A964-C62585A07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14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7073-7A9C-A34F-8457-50ADD26AC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06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A18DA-02BE-3441-A58D-D1AF053E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9E15170F-BF4F-F742-BA51-3C0C03EA7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69300" y="2324100"/>
            <a:ext cx="4052888" cy="89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863600"/>
            <a:ext cx="11850688" cy="835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 flipH="1">
            <a:off x="90551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9066213" y="30924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066213" y="58737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4419600" y="1778000"/>
            <a:ext cx="23813" cy="50546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5068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647700" y="4749800"/>
            <a:ext cx="4881563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50688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9700" y="7785100"/>
            <a:ext cx="5780088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7543800" y="7975600"/>
            <a:ext cx="1588" cy="1422400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48600" y="8470900"/>
            <a:ext cx="4941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502400" y="1803400"/>
            <a:ext cx="1588" cy="43180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 flipH="1">
            <a:off x="6477000" y="508000"/>
            <a:ext cx="23813" cy="80137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 flipH="1">
            <a:off x="44323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H="1">
            <a:off x="85344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50688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 flipH="1">
            <a:off x="64770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6488113" y="4476750"/>
            <a:ext cx="59959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C6198F5-EBB4-8446-B074-2C0AE5D5E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A4BBA098-45FA-4740-B54A-326D89CB4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1238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98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66775"/>
            <a:ext cx="110410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058988"/>
            <a:ext cx="11041063" cy="65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55B6CC4-C500-8A48-94CD-4A9BC520D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708400"/>
            <a:ext cx="11850688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A926AD2-D67B-E04E-BF9D-5B4C5D9F8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5AB99F3E-9034-EC4C-AB9F-1C4B53344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6C080CF3-D0AE-524D-A0B6-6695C259E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7E25456-F0F1-4445-A779-BF3123C55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F6931AB-6532-304C-A554-03C4E777D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RCDAQ and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EICrecon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integration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0EF621B-D581-25EC-95B6-E8CEC8CAA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" y="2362300"/>
            <a:ext cx="11951494" cy="66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Arial Narrow" charset="0"/>
              </a:rPr>
              <a:t>Martin Purschke</a:t>
            </a:r>
          </a:p>
          <a:p>
            <a:pPr algn="ctr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with a lot of help from Dmitry, Derek, and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Wouter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We have supported EIC-themed test beams with RCDAQ for ages, so </a:t>
            </a:r>
            <a:r>
              <a:rPr lang="en-US" sz="2400" i="1" dirty="0">
                <a:solidFill>
                  <a:schemeClr val="tx1"/>
                </a:solidFill>
                <a:latin typeface="Arial Narrow" charset="0"/>
              </a:rPr>
              <a:t>taking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the data is not an issue.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We have been going on about making a full “in-house” raw data -&gt;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EICrecon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analysis toolchain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We really want and need to gain experience with a standard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ePIC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analysis for raw data so people get proficient with the tools that we have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We will also see what features need to be implemented or need improvement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We have 3 data taking campaigns going on, all using RCDAQ and the assorted online monitoring tools:</a:t>
            </a:r>
          </a:p>
          <a:p>
            <a:pPr marL="347662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”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ePIC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ZDC” test beam at the BNL NASA Space Radiation Lab (NSRL);</a:t>
            </a:r>
          </a:p>
          <a:p>
            <a:pPr marL="347662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BHcal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test setup in the Phys. Dept.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HighBay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area;</a:t>
            </a:r>
          </a:p>
          <a:p>
            <a:pPr marL="347662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HRPPD high-field test in the BNL Magnet Division (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Bldg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902) for the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pfRICH</a:t>
            </a: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6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235291" y="363527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Summary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35291" y="2000606"/>
            <a:ext cx="12767921" cy="97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E977532-081B-0581-F175-51E443FF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" y="2153006"/>
            <a:ext cx="12767921" cy="638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accent6"/>
                </a:solidFill>
                <a:latin typeface="Arial Narrow" charset="0"/>
              </a:rPr>
              <a:t>Full “in-house” analysis toolchain RCDAQ-&gt;</a:t>
            </a:r>
            <a:r>
              <a:rPr lang="en-US" sz="2400" dirty="0" err="1">
                <a:solidFill>
                  <a:schemeClr val="accent6"/>
                </a:solidFill>
                <a:latin typeface="Arial Narrow" charset="0"/>
              </a:rPr>
              <a:t>EICrecon</a:t>
            </a:r>
            <a:r>
              <a:rPr lang="en-US" sz="2400" dirty="0">
                <a:solidFill>
                  <a:schemeClr val="accent6"/>
                </a:solidFill>
                <a:latin typeface="Arial Narrow" charset="0"/>
              </a:rPr>
              <a:t> analysis: check.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accent6"/>
                </a:solidFill>
                <a:latin typeface="Arial Narrow" charset="0"/>
              </a:rPr>
              <a:t>(that’s what we wanted to demonstrate).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What’s next? (after some more polishing…)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I’ll re-tool another existing analysis (likely the magnet test where I’m currently most invested in) in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EICrecon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. </a:t>
            </a:r>
          </a:p>
          <a:p>
            <a:pPr marL="747712" lvl="1" indent="-342900" eaLnBrk="1" hangingPunct="1">
              <a:spcBef>
                <a:spcPts val="7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Done for the ZDC beam data as shown before</a:t>
            </a:r>
          </a:p>
          <a:p>
            <a:pPr marL="747712" lvl="1" indent="-342900" eaLnBrk="1" hangingPunct="1">
              <a:spcBef>
                <a:spcPts val="7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Good to be able to compare results that Alexander’s cohort gets and see that it’s the same.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We should have a discussion (not the right forum here I think) about the general strategy for raw data. Raw data have some additional requirements over simulation data, chiefly the meta-data/special events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etc</a:t>
            </a: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I’ll need some additional classes for the generic waveform samplers, and some mods to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HGCROCSample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class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Some PRs coming our way…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Add this support (chiefly the ”Event Libraries” that decode the data) to the standard container in some form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000" b="1" dirty="0">
                <a:solidFill>
                  <a:srgbClr val="C00000"/>
                </a:solidFill>
                <a:latin typeface="Arial Narrow" charset="0"/>
              </a:rPr>
              <a:t>Minus some polishing/tooling, and the PRs, we are set.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3000" b="1" dirty="0">
                <a:solidFill>
                  <a:srgbClr val="C00000"/>
                </a:solidFill>
                <a:latin typeface="Arial Narrow" charset="0"/>
              </a:rPr>
              <a:t>If you need data taking support, please get in touch and the DAQ group will find you a solution.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4A13D-1478-1CAF-BF72-592C09B62FA2}"/>
              </a:ext>
            </a:extLst>
          </p:cNvPr>
          <p:cNvSpPr txBox="1"/>
          <p:nvPr/>
        </p:nvSpPr>
        <p:spPr>
          <a:xfrm>
            <a:off x="8711406" y="2211191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69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5776B-B329-5C0F-5E9E-25A8E1314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7481F-EDFC-FD2D-C901-5DC02CF0070D}"/>
              </a:ext>
            </a:extLst>
          </p:cNvPr>
          <p:cNvSpPr txBox="1"/>
          <p:nvPr/>
        </p:nvSpPr>
        <p:spPr>
          <a:xfrm>
            <a:off x="5337665" y="4129583"/>
            <a:ext cx="2327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4600"/>
                </a:solidFill>
              </a:rPr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1690099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235291" y="363527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Generic waveform sampler data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35291" y="2000606"/>
            <a:ext cx="12767921" cy="97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E977532-081B-0581-F175-51E443FF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85" y="2153006"/>
            <a:ext cx="12767921" cy="638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You are tempted to use the “sample number” as a proxy for “time”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That assumes that the ASIC’s/FPGA’s system clock absolutely accurately drives the “sample time”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We currently make that assumption in the H2GCROC3 data we take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That is not really true – in each ASIC, the assorted storage cells have a personality and the times are not equidistant. This is from a CAEN 1742 unit running at 5GS, so each time diff should be 200ps – not so.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B03B42-264D-BAD9-0983-C687230D183E}"/>
              </a:ext>
            </a:extLst>
          </p:cNvPr>
          <p:cNvSpPr txBox="1"/>
          <p:nvPr/>
        </p:nvSpPr>
        <p:spPr>
          <a:xfrm>
            <a:off x="24607" y="5051464"/>
            <a:ext cx="5378110" cy="4247317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sample    time [ns]  ADC  time delta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0          0     2093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1   0.199501     2091  0.199501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2   0.399002     2093  0.199501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3   0.598495     2095  0.199493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4   0.797997     2093  0.199501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5   0.997299     2094  0.199303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6     1.1965     2092  0.199203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7     1.3958     2093  0.199295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8     1.5949     2093  0.199104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9      1.794     2095  0.199097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10      1.993     2096  0.198997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11     2.1921     2094  0.199104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12     2.3909     2095  0.198799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5149C-EEDE-DFB1-B892-591287468754}"/>
              </a:ext>
            </a:extLst>
          </p:cNvPr>
          <p:cNvSpPr txBox="1"/>
          <p:nvPr/>
        </p:nvSpPr>
        <p:spPr>
          <a:xfrm>
            <a:off x="5579534" y="6180953"/>
            <a:ext cx="7203733" cy="1569660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b="1" dirty="0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## An individual sample for generic waveform samplers</a:t>
            </a:r>
          </a:p>
          <a:p>
            <a:r>
              <a:rPr lang="en-US" sz="1600" b="1" dirty="0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edm4eic::</a:t>
            </a:r>
            <a:r>
              <a:rPr lang="en-US" sz="1600" b="1" dirty="0" err="1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GenericWFSample</a:t>
            </a:r>
            <a:r>
              <a:rPr lang="en-US" sz="1600" b="1" dirty="0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b="1" dirty="0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Members:</a:t>
            </a:r>
          </a:p>
          <a:p>
            <a:r>
              <a:rPr lang="en-US" sz="1600" b="1" dirty="0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- float </a:t>
            </a:r>
            <a:r>
              <a:rPr lang="en-US" sz="1600" b="1" dirty="0" err="1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timeStamp</a:t>
            </a:r>
            <a:endParaRPr lang="en-US" sz="1600" b="1" dirty="0">
              <a:solidFill>
                <a:srgbClr val="004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- int16_t ADC         // [ADC Counts], signed int b/c after pedestal subtraction it can be negative</a:t>
            </a:r>
          </a:p>
        </p:txBody>
      </p:sp>
    </p:spTree>
    <p:extLst>
      <p:ext uri="{BB962C8B-B14F-4D97-AF65-F5344CB8AC3E}">
        <p14:creationId xmlns:p14="http://schemas.microsoft.com/office/powerpoint/2010/main" val="1850277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EIC-themed test beams with RCDAQ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DBD7-3ACA-134F-BD6C-89F511F39A93}"/>
              </a:ext>
            </a:extLst>
          </p:cNvPr>
          <p:cNvSpPr txBox="1"/>
          <p:nvPr/>
        </p:nvSpPr>
        <p:spPr>
          <a:xfrm>
            <a:off x="380328" y="2063425"/>
            <a:ext cx="89382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RCDAQ system has been a pillar of EIC-themed data taking for R&amp;D, test beams </a:t>
            </a:r>
            <a:r>
              <a:rPr lang="en-US" sz="23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etc</a:t>
            </a: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since 2013 – eRD1, eRD6, LDRDs, …</a:t>
            </a:r>
          </a:p>
          <a:p>
            <a:pPr>
              <a:spcAft>
                <a:spcPts val="1200"/>
              </a:spcAft>
            </a:pP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Many active RCDAQ installations in the </a:t>
            </a:r>
            <a:r>
              <a:rPr lang="en-US" sz="23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ePIC</a:t>
            </a: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orbit + ~30 elsewhere</a:t>
            </a:r>
          </a:p>
          <a:p>
            <a:pPr>
              <a:spcAft>
                <a:spcPts val="1200"/>
              </a:spcAft>
            </a:pP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Usual entry by ease-of-use for standard devices (DRS, SRS, CAEN, …) and support for fully automated measurement campaigns</a:t>
            </a:r>
          </a:p>
          <a:p>
            <a:pPr>
              <a:spcAft>
                <a:spcPts val="1200"/>
              </a:spcAft>
            </a:pP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Manuals and “application notes” at https://</a:t>
            </a:r>
            <a:r>
              <a:rPr lang="en-US" sz="23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www.phenix.bnl.gov</a:t>
            </a: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/~</a:t>
            </a:r>
            <a:r>
              <a:rPr lang="en-US" sz="23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purschke</a:t>
            </a: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en-US" sz="23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rcdaq</a:t>
            </a:r>
            <a:endParaRPr lang="en-US" sz="23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DB5461-52C7-5B46-91BA-4BB5E3F74AE9}"/>
              </a:ext>
            </a:extLst>
          </p:cNvPr>
          <p:cNvGrpSpPr/>
          <p:nvPr/>
        </p:nvGrpSpPr>
        <p:grpSpPr>
          <a:xfrm>
            <a:off x="140115" y="4741082"/>
            <a:ext cx="2107520" cy="2013133"/>
            <a:chOff x="356849" y="413537"/>
            <a:chExt cx="2802506" cy="26769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BF0FDD-1D16-3649-99B9-6B2AB6EB0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84"/>
            <a:stretch/>
          </p:blipFill>
          <p:spPr>
            <a:xfrm>
              <a:off x="356849" y="413537"/>
              <a:ext cx="2802506" cy="2676993"/>
            </a:xfrm>
            <a:prstGeom prst="rect">
              <a:avLst/>
            </a:prstGeom>
          </p:spPr>
        </p:pic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00D807B2-2E8C-AD4F-8D3D-B28DE5ED1483}"/>
                </a:ext>
              </a:extLst>
            </p:cNvPr>
            <p:cNvSpPr txBox="1"/>
            <p:nvPr/>
          </p:nvSpPr>
          <p:spPr>
            <a:xfrm>
              <a:off x="525891" y="2603077"/>
              <a:ext cx="2214453" cy="401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/>
                <a:t>Minidrift</a:t>
              </a:r>
              <a:r>
                <a:rPr lang="en-US" dirty="0"/>
                <a:t> TPC (2013)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A2DB53-33DF-1D47-9206-39BC5E86386E}"/>
              </a:ext>
            </a:extLst>
          </p:cNvPr>
          <p:cNvGrpSpPr/>
          <p:nvPr/>
        </p:nvGrpSpPr>
        <p:grpSpPr>
          <a:xfrm>
            <a:off x="744196" y="6754215"/>
            <a:ext cx="3141132" cy="3001651"/>
            <a:chOff x="4856813" y="233703"/>
            <a:chExt cx="3951359" cy="37758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DA6E80-CDFF-564F-97BC-1C9F137FC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6813" y="233703"/>
              <a:ext cx="3951359" cy="3775899"/>
            </a:xfrm>
            <a:prstGeom prst="rect">
              <a:avLst/>
            </a:prstGeom>
            <a:noFill/>
          </p:spPr>
        </p:pic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3DB3C718-D1FE-9D43-B307-94806A295F61}"/>
                </a:ext>
              </a:extLst>
            </p:cNvPr>
            <p:cNvSpPr txBox="1"/>
            <p:nvPr/>
          </p:nvSpPr>
          <p:spPr>
            <a:xfrm>
              <a:off x="5012899" y="3236802"/>
              <a:ext cx="3713001" cy="515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FLYSUB consortium (2014)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11EA7C-F32E-BF4B-877B-AE2D0E2EAD62}"/>
              </a:ext>
            </a:extLst>
          </p:cNvPr>
          <p:cNvGrpSpPr/>
          <p:nvPr/>
        </p:nvGrpSpPr>
        <p:grpSpPr>
          <a:xfrm>
            <a:off x="3452945" y="4869757"/>
            <a:ext cx="2654295" cy="2520849"/>
            <a:chOff x="10163462" y="4407109"/>
            <a:chExt cx="2780273" cy="2640499"/>
          </a:xfrm>
        </p:grpSpPr>
        <p:pic>
          <p:nvPicPr>
            <p:cNvPr id="14" name="Picture 13" descr="pic700.jpg">
              <a:extLst>
                <a:ext uri="{FF2B5EF4-FFF2-40B4-BE49-F238E27FC236}">
                  <a16:creationId xmlns:a16="http://schemas.microsoft.com/office/drawing/2014/main" id="{A3E7E9C2-F080-F24C-B181-FE7D8E4C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3462" y="4407109"/>
              <a:ext cx="2518108" cy="18885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C6BE64-C17E-B848-B4F7-F94B0D87A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0762"/>
            <a:stretch/>
          </p:blipFill>
          <p:spPr>
            <a:xfrm>
              <a:off x="10703319" y="6312383"/>
              <a:ext cx="1990948" cy="735225"/>
            </a:xfrm>
            <a:prstGeom prst="rect">
              <a:avLst/>
            </a:prstGeom>
          </p:spPr>
        </p:pic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20DA7B98-34E8-7047-A19B-B29CCA083108}"/>
                </a:ext>
              </a:extLst>
            </p:cNvPr>
            <p:cNvSpPr txBox="1"/>
            <p:nvPr/>
          </p:nvSpPr>
          <p:spPr>
            <a:xfrm>
              <a:off x="10221150" y="5824826"/>
              <a:ext cx="2722585" cy="449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ZigZag</a:t>
              </a:r>
              <a:r>
                <a:rPr lang="en-US" sz="1600" dirty="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 Readout (2016)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09DAA5-6F9E-BED9-92AA-5B2AFCC31F76}"/>
              </a:ext>
            </a:extLst>
          </p:cNvPr>
          <p:cNvGrpSpPr/>
          <p:nvPr/>
        </p:nvGrpSpPr>
        <p:grpSpPr>
          <a:xfrm>
            <a:off x="8347252" y="7208986"/>
            <a:ext cx="2482276" cy="1861707"/>
            <a:chOff x="3794951" y="7738699"/>
            <a:chExt cx="2482276" cy="18617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F14C6F-E1F9-2045-A7D4-C95479B2D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4951" y="7738699"/>
              <a:ext cx="2482276" cy="1861707"/>
            </a:xfrm>
            <a:prstGeom prst="rect">
              <a:avLst/>
            </a:prstGeom>
          </p:spPr>
        </p:pic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5801F9C9-0FFF-2E41-A1BB-FD5663F48EF5}"/>
                </a:ext>
              </a:extLst>
            </p:cNvPr>
            <p:cNvSpPr txBox="1"/>
            <p:nvPr/>
          </p:nvSpPr>
          <p:spPr>
            <a:xfrm>
              <a:off x="3969286" y="7814052"/>
              <a:ext cx="2075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PWO prototype (2018)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B7B331-EBED-B1FC-57FF-240E1BC9A185}"/>
              </a:ext>
            </a:extLst>
          </p:cNvPr>
          <p:cNvGrpSpPr/>
          <p:nvPr/>
        </p:nvGrpSpPr>
        <p:grpSpPr>
          <a:xfrm>
            <a:off x="4122886" y="7510442"/>
            <a:ext cx="3000660" cy="1329154"/>
            <a:chOff x="4215606" y="6290052"/>
            <a:chExt cx="3000660" cy="13291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815A5F1-F928-6449-BB7B-571F68CCC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2567" b="20815"/>
            <a:stretch/>
          </p:blipFill>
          <p:spPr>
            <a:xfrm>
              <a:off x="4215606" y="6345023"/>
              <a:ext cx="3000660" cy="1274183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C8B8BE69-B831-A748-B467-42AAEBE3154A}"/>
                </a:ext>
              </a:extLst>
            </p:cNvPr>
            <p:cNvSpPr txBox="1"/>
            <p:nvPr/>
          </p:nvSpPr>
          <p:spPr>
            <a:xfrm>
              <a:off x="4266406" y="6290052"/>
              <a:ext cx="2835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Dual-sided PWO readout (2017)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79A94F-44BB-F641-203F-44E3B3330714}"/>
              </a:ext>
            </a:extLst>
          </p:cNvPr>
          <p:cNvGrpSpPr/>
          <p:nvPr/>
        </p:nvGrpSpPr>
        <p:grpSpPr>
          <a:xfrm>
            <a:off x="6206950" y="5031466"/>
            <a:ext cx="3394972" cy="1909672"/>
            <a:chOff x="6831763" y="6859216"/>
            <a:chExt cx="3394972" cy="190967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18EA03-B999-514C-8083-0E6E2BEBC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31763" y="6859216"/>
              <a:ext cx="3394972" cy="1909672"/>
            </a:xfrm>
            <a:prstGeom prst="rect">
              <a:avLst/>
            </a:prstGeom>
          </p:spPr>
        </p:pic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3AF36A20-C6B9-624A-B2EC-F3F8DA7C07A7}"/>
                </a:ext>
              </a:extLst>
            </p:cNvPr>
            <p:cNvSpPr txBox="1"/>
            <p:nvPr/>
          </p:nvSpPr>
          <p:spPr>
            <a:xfrm>
              <a:off x="7263606" y="6975852"/>
              <a:ext cx="19313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MPGD-LDRD (2019)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DA5B2C9-97A4-0DE6-1763-D32EDE59C86D}"/>
              </a:ext>
            </a:extLst>
          </p:cNvPr>
          <p:cNvGrpSpPr/>
          <p:nvPr/>
        </p:nvGrpSpPr>
        <p:grpSpPr>
          <a:xfrm>
            <a:off x="9750468" y="4547319"/>
            <a:ext cx="3155904" cy="2366928"/>
            <a:chOff x="9087906" y="6886606"/>
            <a:chExt cx="2590800" cy="19431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1C9F8EC-862F-5A84-697E-F4815F35F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87906" y="6886606"/>
              <a:ext cx="2590800" cy="1943100"/>
            </a:xfrm>
            <a:prstGeom prst="rect">
              <a:avLst/>
            </a:prstGeom>
          </p:spPr>
        </p:pic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9592D9EF-180F-67CF-B91F-F0F47AD4D399}"/>
                </a:ext>
              </a:extLst>
            </p:cNvPr>
            <p:cNvSpPr txBox="1"/>
            <p:nvPr/>
          </p:nvSpPr>
          <p:spPr>
            <a:xfrm>
              <a:off x="9180103" y="7765302"/>
              <a:ext cx="17411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LAPPD /  Kiselev </a:t>
              </a:r>
            </a:p>
            <a:p>
              <a:pPr algn="ctr"/>
              <a:r>
                <a:rPr lang="en-US" dirty="0"/>
                <a:t>(2022)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F8755E-6C7F-290A-278E-F0A9BE171CF3}"/>
              </a:ext>
            </a:extLst>
          </p:cNvPr>
          <p:cNvSpPr txBox="1"/>
          <p:nvPr/>
        </p:nvSpPr>
        <p:spPr>
          <a:xfrm>
            <a:off x="5808960" y="9031452"/>
            <a:ext cx="232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Thanks to </a:t>
            </a:r>
            <a:r>
              <a:rPr lang="en-US" sz="20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Jin</a:t>
            </a:r>
            <a:r>
              <a:rPr lang="en-US" sz="2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Huang for this collection</a:t>
            </a:r>
          </a:p>
        </p:txBody>
      </p:sp>
    </p:spTree>
    <p:extLst>
      <p:ext uri="{BB962C8B-B14F-4D97-AF65-F5344CB8AC3E}">
        <p14:creationId xmlns:p14="http://schemas.microsoft.com/office/powerpoint/2010/main" val="701000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938956-7AB0-2746-9FED-2AC71ADBC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C4FF8A33-E629-7543-A30D-FFC02F076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PacketID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Assignment Example (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BHCal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12E4A22-7C5B-4A48-8AC2-45AF91953F43}"/>
              </a:ext>
            </a:extLst>
          </p:cNvPr>
          <p:cNvSpPr txBox="1">
            <a:spLocks/>
          </p:cNvSpPr>
          <p:nvPr/>
        </p:nvSpPr>
        <p:spPr>
          <a:xfrm>
            <a:off x="537870" y="2285205"/>
            <a:ext cx="11811000" cy="675401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BF851-11B4-24C2-C7F5-BC93E0E33580}"/>
              </a:ext>
            </a:extLst>
          </p:cNvPr>
          <p:cNvSpPr txBox="1"/>
          <p:nvPr/>
        </p:nvSpPr>
        <p:spPr>
          <a:xfrm>
            <a:off x="203852" y="2132806"/>
            <a:ext cx="1263252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sPHENIX</a:t>
            </a: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we assign each detector system a “Detector Number” – our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Hcal</a:t>
            </a: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happens to be #8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Each detector then can assign packet IDs in the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d_nr</a:t>
            </a: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* 1000 +1 ….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d_nr</a:t>
            </a: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* 1000 +999 range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8001… 8999 for the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Hcal</a:t>
            </a: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Much more than we need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5AC367-ED1B-D3B9-9FC1-3D1E24175ACC}"/>
              </a:ext>
            </a:extLst>
          </p:cNvPr>
          <p:cNvGrpSpPr/>
          <p:nvPr/>
        </p:nvGrpSpPr>
        <p:grpSpPr>
          <a:xfrm>
            <a:off x="24606" y="4190206"/>
            <a:ext cx="5283820" cy="3810000"/>
            <a:chOff x="202096" y="4190206"/>
            <a:chExt cx="5283820" cy="3810000"/>
          </a:xfrm>
        </p:grpSpPr>
        <p:sp>
          <p:nvSpPr>
            <p:cNvPr id="5" name="Donut 4">
              <a:extLst>
                <a:ext uri="{FF2B5EF4-FFF2-40B4-BE49-F238E27FC236}">
                  <a16:creationId xmlns:a16="http://schemas.microsoft.com/office/drawing/2014/main" id="{46C517F0-2DCF-0B6D-F23B-DF34278E33D0}"/>
                </a:ext>
              </a:extLst>
            </p:cNvPr>
            <p:cNvSpPr/>
            <p:nvPr/>
          </p:nvSpPr>
          <p:spPr bwMode="auto">
            <a:xfrm>
              <a:off x="1015206" y="4190206"/>
              <a:ext cx="3810000" cy="3810000"/>
            </a:xfrm>
            <a:prstGeom prst="donut">
              <a:avLst>
                <a:gd name="adj" fmla="val 14427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884DAC-00DD-55BD-CBD1-9A69BEAA71F7}"/>
                </a:ext>
              </a:extLst>
            </p:cNvPr>
            <p:cNvSpPr txBox="1"/>
            <p:nvPr/>
          </p:nvSpPr>
          <p:spPr>
            <a:xfrm>
              <a:off x="5053806" y="5638006"/>
              <a:ext cx="43211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W</a:t>
              </a:r>
              <a:endParaRPr lang="en-US" sz="6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70C7F0-0BF0-F0B2-35D7-28A127A52EE8}"/>
                </a:ext>
              </a:extLst>
            </p:cNvPr>
            <p:cNvSpPr txBox="1"/>
            <p:nvPr/>
          </p:nvSpPr>
          <p:spPr>
            <a:xfrm>
              <a:off x="202096" y="5638006"/>
              <a:ext cx="43211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</a:t>
              </a:r>
              <a:endParaRPr lang="en-US" sz="60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634B00-EF7A-014C-305C-47F76DECC6EC}"/>
                </a:ext>
              </a:extLst>
            </p:cNvPr>
            <p:cNvGrpSpPr/>
            <p:nvPr/>
          </p:nvGrpSpPr>
          <p:grpSpPr>
            <a:xfrm>
              <a:off x="1015206" y="4190206"/>
              <a:ext cx="3810000" cy="3810000"/>
              <a:chOff x="1320006" y="2971006"/>
              <a:chExt cx="3810000" cy="38100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A547A0C-8DE7-6158-F40A-ED51B45D2A12}"/>
                  </a:ext>
                </a:extLst>
              </p:cNvPr>
              <p:cNvCxnSpPr>
                <a:cxnSpLocks/>
                <a:stCxn id="5" idx="4"/>
              </p:cNvCxnSpPr>
              <p:nvPr/>
            </p:nvCxnSpPr>
            <p:spPr bwMode="auto">
              <a:xfrm flipV="1">
                <a:off x="3225006" y="2971006"/>
                <a:ext cx="0" cy="381000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CB278B2-E215-EBDE-7E94-085DB7D4F9A3}"/>
                  </a:ext>
                </a:extLst>
              </p:cNvPr>
              <p:cNvCxnSpPr>
                <a:cxnSpLocks/>
                <a:stCxn id="5" idx="6"/>
                <a:endCxn id="5" idx="2"/>
              </p:cNvCxnSpPr>
              <p:nvPr/>
            </p:nvCxnSpPr>
            <p:spPr bwMode="auto">
              <a:xfrm flipH="1">
                <a:off x="1320006" y="4876006"/>
                <a:ext cx="3810000" cy="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CD1EAB-9F88-FDA7-E3F4-ACEA23CE7107}"/>
                </a:ext>
              </a:extLst>
            </p:cNvPr>
            <p:cNvGrpSpPr/>
            <p:nvPr/>
          </p:nvGrpSpPr>
          <p:grpSpPr>
            <a:xfrm rot="18900000">
              <a:off x="1573597" y="4747990"/>
              <a:ext cx="2694076" cy="2695288"/>
              <a:chOff x="1877969" y="3520692"/>
              <a:chExt cx="2694076" cy="2695288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02ECEAE-3095-6B8C-0BBD-E8B77EA4D72F}"/>
                  </a:ext>
                </a:extLst>
              </p:cNvPr>
              <p:cNvCxnSpPr>
                <a:cxnSpLocks/>
                <a:stCxn id="5" idx="5"/>
              </p:cNvCxnSpPr>
              <p:nvPr/>
            </p:nvCxnSpPr>
            <p:spPr bwMode="auto">
              <a:xfrm rot="2700000" flipH="1" flipV="1">
                <a:off x="1880893" y="3527755"/>
                <a:ext cx="2688225" cy="2688225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526CE85-2322-5357-A1B2-48271C455BEC}"/>
                  </a:ext>
                </a:extLst>
              </p:cNvPr>
              <p:cNvCxnSpPr>
                <a:cxnSpLocks/>
                <a:stCxn id="5" idx="7"/>
                <a:endCxn id="5" idx="3"/>
              </p:cNvCxnSpPr>
              <p:nvPr/>
            </p:nvCxnSpPr>
            <p:spPr bwMode="auto">
              <a:xfrm rot="2700000" flipH="1">
                <a:off x="1877969" y="3520692"/>
                <a:ext cx="2694076" cy="269407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BDDCDC-FFEA-0D6C-7FAE-DBCFCF0E0DC9}"/>
                </a:ext>
              </a:extLst>
            </p:cNvPr>
            <p:cNvSpPr txBox="1"/>
            <p:nvPr/>
          </p:nvSpPr>
          <p:spPr>
            <a:xfrm>
              <a:off x="3614298" y="5495581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8001</a:t>
              </a:r>
              <a:endParaRPr lang="en-US" sz="2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63B1A2-726F-95C3-767C-C96BCB5CFC76}"/>
                </a:ext>
              </a:extLst>
            </p:cNvPr>
            <p:cNvSpPr txBox="1"/>
            <p:nvPr/>
          </p:nvSpPr>
          <p:spPr>
            <a:xfrm>
              <a:off x="2996406" y="4871541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8002</a:t>
              </a:r>
              <a:endParaRPr lang="en-US" sz="2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1EEDF9-4D55-D7E6-B42C-9102B6A953F1}"/>
                </a:ext>
              </a:extLst>
            </p:cNvPr>
            <p:cNvSpPr txBox="1"/>
            <p:nvPr/>
          </p:nvSpPr>
          <p:spPr>
            <a:xfrm>
              <a:off x="2082006" y="4871541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8003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12294D-DD92-CC8B-67CD-2DFBA2FB779B}"/>
                </a:ext>
              </a:extLst>
            </p:cNvPr>
            <p:cNvSpPr txBox="1"/>
            <p:nvPr/>
          </p:nvSpPr>
          <p:spPr>
            <a:xfrm>
              <a:off x="1596742" y="5488468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8004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1613D6-12A0-AE2D-E7B1-9EA5C2334AB4}"/>
                </a:ext>
              </a:extLst>
            </p:cNvPr>
            <p:cNvSpPr txBox="1"/>
            <p:nvPr/>
          </p:nvSpPr>
          <p:spPr>
            <a:xfrm>
              <a:off x="1572674" y="6266724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8005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01295F-FA2B-0303-7894-D90C56629F42}"/>
                </a:ext>
              </a:extLst>
            </p:cNvPr>
            <p:cNvSpPr txBox="1"/>
            <p:nvPr/>
          </p:nvSpPr>
          <p:spPr>
            <a:xfrm>
              <a:off x="2130142" y="6817034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8006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6A3D3CE-3038-1504-506B-22AF653C00E2}"/>
                </a:ext>
              </a:extLst>
            </p:cNvPr>
            <p:cNvSpPr txBox="1"/>
            <p:nvPr/>
          </p:nvSpPr>
          <p:spPr>
            <a:xfrm>
              <a:off x="2920206" y="6801286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8007</a:t>
              </a:r>
              <a:endParaRPr lang="en-US" sz="24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11AF6-A091-E2F4-63F9-90AECF91733F}"/>
                </a:ext>
              </a:extLst>
            </p:cNvPr>
            <p:cNvSpPr txBox="1"/>
            <p:nvPr/>
          </p:nvSpPr>
          <p:spPr>
            <a:xfrm>
              <a:off x="3529806" y="6247606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8008</a:t>
              </a:r>
              <a:endParaRPr lang="en-US" sz="24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A869D48-E7EC-50F4-AD8F-278AC8A0950A}"/>
              </a:ext>
            </a:extLst>
          </p:cNvPr>
          <p:cNvSpPr txBox="1"/>
          <p:nvPr/>
        </p:nvSpPr>
        <p:spPr>
          <a:xfrm>
            <a:off x="5206206" y="3996610"/>
            <a:ext cx="767277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 we have 8001, 8002, 8007 and 8008 on the west side.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8003, 8004, 8005, 8006 on the east side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All 8 together constitute the data of the entire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HCal</a:t>
            </a:r>
            <a:endParaRPr lang="en-US" sz="28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72543B-050D-9401-9F94-74E22B82C69B}"/>
              </a:ext>
            </a:extLst>
          </p:cNvPr>
          <p:cNvSpPr txBox="1"/>
          <p:nvPr/>
        </p:nvSpPr>
        <p:spPr>
          <a:xfrm>
            <a:off x="4531259" y="6676767"/>
            <a:ext cx="8483920" cy="1323439"/>
          </a:xfrm>
          <a:prstGeom prst="rect">
            <a:avLst/>
          </a:prstGeom>
          <a:solidFill>
            <a:srgbClr val="FAFFB7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dlist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/bbox6/W/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HCal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/cosmics_seb16-064906-0000.prdf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8001   788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8002   676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8007   753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8008   753  0 (Unformatted)   172 (IDDIGITIZERV3_12S)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32E9E-2587-C221-AA2E-13EECD1F1B63}"/>
              </a:ext>
            </a:extLst>
          </p:cNvPr>
          <p:cNvSpPr txBox="1"/>
          <p:nvPr/>
        </p:nvSpPr>
        <p:spPr>
          <a:xfrm>
            <a:off x="4520406" y="8200767"/>
            <a:ext cx="8483920" cy="1323439"/>
          </a:xfrm>
          <a:prstGeom prst="rect">
            <a:avLst/>
          </a:prstGeom>
          <a:solidFill>
            <a:srgbClr val="FAFFB7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dlist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/bbox7/W/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HCal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/cosmics_seb17-064906-0000.prdf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8003   746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8004   732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8005   662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8006   690  0 (Unformatted)   172 (IDDIGITIZERV3_12S))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29D551-7F5A-D83B-04D8-46AB471D75BD}"/>
              </a:ext>
            </a:extLst>
          </p:cNvPr>
          <p:cNvSpPr txBox="1"/>
          <p:nvPr/>
        </p:nvSpPr>
        <p:spPr>
          <a:xfrm>
            <a:off x="320941" y="8384474"/>
            <a:ext cx="3775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channel mapping for one device /packet repeats for each packet – super-easy to deal with</a:t>
            </a:r>
          </a:p>
        </p:txBody>
      </p:sp>
    </p:spTree>
    <p:extLst>
      <p:ext uri="{BB962C8B-B14F-4D97-AF65-F5344CB8AC3E}">
        <p14:creationId xmlns:p14="http://schemas.microsoft.com/office/powerpoint/2010/main" val="332703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Current Data Taking Campaigns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 descr="A room with a large metal cabinet and electronics&#10;&#10;Description automatically generated with medium confidence">
            <a:extLst>
              <a:ext uri="{FF2B5EF4-FFF2-40B4-BE49-F238E27FC236}">
                <a16:creationId xmlns:a16="http://schemas.microsoft.com/office/drawing/2014/main" id="{14F41DEC-21CB-795C-CE26-D84046A95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811" y="5333206"/>
            <a:ext cx="4071375" cy="30535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CCE169-79E6-7D5B-76AC-C1577E9092B8}"/>
              </a:ext>
            </a:extLst>
          </p:cNvPr>
          <p:cNvGrpSpPr/>
          <p:nvPr/>
        </p:nvGrpSpPr>
        <p:grpSpPr>
          <a:xfrm>
            <a:off x="405606" y="2056606"/>
            <a:ext cx="4172243" cy="6508994"/>
            <a:chOff x="8247521" y="1914726"/>
            <a:chExt cx="4566780" cy="7124499"/>
          </a:xfrm>
        </p:grpSpPr>
        <p:pic>
          <p:nvPicPr>
            <p:cNvPr id="6" name="Picture 5" descr="A bunch of wires on a machine&#10;&#10;Description automatically generated">
              <a:extLst>
                <a:ext uri="{FF2B5EF4-FFF2-40B4-BE49-F238E27FC236}">
                  <a16:creationId xmlns:a16="http://schemas.microsoft.com/office/drawing/2014/main" id="{10127792-CCDD-5DD5-5512-70D49B1CD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258"/>
            <a:stretch/>
          </p:blipFill>
          <p:spPr>
            <a:xfrm rot="5400000">
              <a:off x="9535518" y="2157414"/>
              <a:ext cx="3342280" cy="2856904"/>
            </a:xfrm>
            <a:prstGeom prst="rect">
              <a:avLst/>
            </a:prstGeom>
          </p:spPr>
        </p:pic>
        <p:pic>
          <p:nvPicPr>
            <p:cNvPr id="7" name="Picture 6" descr="A machine with a black cover&#10;&#10;Description automatically generated">
              <a:extLst>
                <a:ext uri="{FF2B5EF4-FFF2-40B4-BE49-F238E27FC236}">
                  <a16:creationId xmlns:a16="http://schemas.microsoft.com/office/drawing/2014/main" id="{C6BDB054-CC61-86FF-F9D9-E1913FF79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91" r="13675"/>
            <a:stretch/>
          </p:blipFill>
          <p:spPr>
            <a:xfrm rot="5400000">
              <a:off x="8372179" y="5194796"/>
              <a:ext cx="3726456" cy="396240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70CC6C0-69E9-56D6-9800-E374B07499F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1325224" y="6552406"/>
              <a:ext cx="1424782" cy="1524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75E49FA-9E6A-0B24-8F41-F1BF6C3FA9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59006" y="5039411"/>
              <a:ext cx="268552" cy="126751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365DA9-5F21-5DD3-FBA5-A4C3F9A5104A}"/>
                </a:ext>
              </a:extLst>
            </p:cNvPr>
            <p:cNvSpPr txBox="1"/>
            <p:nvPr/>
          </p:nvSpPr>
          <p:spPr>
            <a:xfrm>
              <a:off x="8247521" y="4642198"/>
              <a:ext cx="1346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Arial Narrow" charset="0"/>
                </a:rPr>
                <a:t>Beam Dump</a:t>
              </a:r>
              <a:endParaRPr lang="en-US" sz="1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FD07C0-77D4-F694-A9B7-485C665E4971}"/>
                </a:ext>
              </a:extLst>
            </p:cNvPr>
            <p:cNvSpPr txBox="1"/>
            <p:nvPr/>
          </p:nvSpPr>
          <p:spPr>
            <a:xfrm rot="402203">
              <a:off x="11468101" y="6172515"/>
              <a:ext cx="13462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Arial Narrow" charset="0"/>
                </a:rPr>
                <a:t>NSRL Beam</a:t>
              </a:r>
              <a:endParaRPr lang="en-US" sz="1800" dirty="0"/>
            </a:p>
          </p:txBody>
        </p:sp>
      </p:grpSp>
      <p:pic>
        <p:nvPicPr>
          <p:cNvPr id="12" name="Picture 11" descr="A metal ladder with wires&#10;&#10;Description automatically generated">
            <a:extLst>
              <a:ext uri="{FF2B5EF4-FFF2-40B4-BE49-F238E27FC236}">
                <a16:creationId xmlns:a16="http://schemas.microsoft.com/office/drawing/2014/main" id="{1C04350F-8A4A-8150-AC77-73650E3C6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73645" y="5304210"/>
            <a:ext cx="3248702" cy="2436526"/>
          </a:xfrm>
          <a:prstGeom prst="rect">
            <a:avLst/>
          </a:prstGeom>
        </p:spPr>
      </p:pic>
      <p:pic>
        <p:nvPicPr>
          <p:cNvPr id="14" name="Picture 13" descr="A group of people in a factory&#10;&#10;Description automatically generated">
            <a:extLst>
              <a:ext uri="{FF2B5EF4-FFF2-40B4-BE49-F238E27FC236}">
                <a16:creationId xmlns:a16="http://schemas.microsoft.com/office/drawing/2014/main" id="{D00D7365-2324-A88F-1CE1-B51B961794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5667" y="2156417"/>
            <a:ext cx="3404659" cy="2553494"/>
          </a:xfrm>
          <a:prstGeom prst="rect">
            <a:avLst/>
          </a:prstGeom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4B3A7563-BF51-2C59-43B2-2BAAF8637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87" y="7356386"/>
            <a:ext cx="3135664" cy="73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 err="1">
                <a:solidFill>
                  <a:srgbClr val="FFFF00"/>
                </a:solidFill>
                <a:latin typeface="Arial Narrow" charset="0"/>
              </a:rPr>
              <a:t>ePIC</a:t>
            </a:r>
            <a:r>
              <a:rPr lang="en-US" sz="2400" dirty="0">
                <a:solidFill>
                  <a:srgbClr val="FFFF00"/>
                </a:solidFill>
                <a:latin typeface="Arial Narrow" charset="0"/>
              </a:rPr>
              <a:t> ZDC (UCR Group)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F3DB082E-79B1-8E54-9472-9D07C7A36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442" y="7549539"/>
            <a:ext cx="2735764" cy="73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  <a:latin typeface="Arial Narrow" charset="0"/>
              </a:rPr>
              <a:t>Barrel </a:t>
            </a:r>
            <a:r>
              <a:rPr lang="en-US" sz="2400" dirty="0" err="1">
                <a:solidFill>
                  <a:srgbClr val="FFFF00"/>
                </a:solidFill>
                <a:latin typeface="Arial Narrow" charset="0"/>
              </a:rPr>
              <a:t>HCal</a:t>
            </a:r>
            <a:r>
              <a:rPr lang="en-US" sz="2400" dirty="0">
                <a:solidFill>
                  <a:srgbClr val="FFFF00"/>
                </a:solidFill>
                <a:latin typeface="Arial Narrow" charset="0"/>
              </a:rPr>
              <a:t> prototype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5C0205C8-B48A-4505-D1CA-9359AF0F8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339" y="2519048"/>
            <a:ext cx="4071375" cy="247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While the  ZDC test is an actual test beam, the HRPPD feels most like an actual one (data taking shifts and all…)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18777EF-B720-3E28-BF6A-85880735629D}"/>
              </a:ext>
            </a:extLst>
          </p:cNvPr>
          <p:cNvGrpSpPr/>
          <p:nvPr/>
        </p:nvGrpSpPr>
        <p:grpSpPr>
          <a:xfrm>
            <a:off x="1141040" y="5638006"/>
            <a:ext cx="11601854" cy="3888247"/>
            <a:chOff x="1173737" y="5635959"/>
            <a:chExt cx="11601854" cy="3888247"/>
          </a:xfrm>
        </p:grpSpPr>
        <p:pic>
          <p:nvPicPr>
            <p:cNvPr id="19" name="Picture 18" descr="A close-up of a computer board&#10;&#10;Description automatically generated">
              <a:extLst>
                <a:ext uri="{FF2B5EF4-FFF2-40B4-BE49-F238E27FC236}">
                  <a16:creationId xmlns:a16="http://schemas.microsoft.com/office/drawing/2014/main" id="{9372E835-D139-C9E1-E0BA-C083BD80C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00" t="10552" r="24476" b="42073"/>
            <a:stretch/>
          </p:blipFill>
          <p:spPr>
            <a:xfrm>
              <a:off x="1173737" y="8354777"/>
              <a:ext cx="2057401" cy="1169429"/>
            </a:xfrm>
            <a:prstGeom prst="rect">
              <a:avLst/>
            </a:prstGeom>
            <a:effectLst>
              <a:outerShdw blurRad="88900" dist="1143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 descr="A close-up of a computer board&#10;&#10;Description automatically generated">
              <a:extLst>
                <a:ext uri="{FF2B5EF4-FFF2-40B4-BE49-F238E27FC236}">
                  <a16:creationId xmlns:a16="http://schemas.microsoft.com/office/drawing/2014/main" id="{6E814BD4-50D3-7600-DD78-152C8584A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00" t="10552" r="24476" b="42073"/>
            <a:stretch/>
          </p:blipFill>
          <p:spPr>
            <a:xfrm>
              <a:off x="5892005" y="8305006"/>
              <a:ext cx="2057401" cy="1169429"/>
            </a:xfrm>
            <a:prstGeom prst="rect">
              <a:avLst/>
            </a:prstGeom>
            <a:effectLst>
              <a:outerShdw blurRad="88900" dist="1143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6A2252-462E-B8A3-3E5A-2FE890497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3341" r="31994"/>
            <a:stretch/>
          </p:blipFill>
          <p:spPr>
            <a:xfrm>
              <a:off x="11639703" y="5635959"/>
              <a:ext cx="1135888" cy="3276600"/>
            </a:xfrm>
            <a:prstGeom prst="rect">
              <a:avLst/>
            </a:prstGeom>
          </p:spPr>
        </p:pic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6FCC04AA-E0EB-C2E4-ABC9-260BD82FF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5334" y="8510733"/>
              <a:ext cx="2011362" cy="81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CAEN V1742 waveform digitizer</a:t>
              </a:r>
            </a:p>
          </p:txBody>
        </p:sp>
        <p:sp>
          <p:nvSpPr>
            <p:cNvPr id="23" name="Text Box 17">
              <a:extLst>
                <a:ext uri="{FF2B5EF4-FFF2-40B4-BE49-F238E27FC236}">
                  <a16:creationId xmlns:a16="http://schemas.microsoft.com/office/drawing/2014/main" id="{419BD44E-0B8C-1AAE-D740-8E09F8A6A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8406" y="8663133"/>
              <a:ext cx="2011362" cy="81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US" sz="2000" b="1" dirty="0">
                  <a:solidFill>
                    <a:schemeClr val="tx1"/>
                  </a:solidFill>
                  <a:latin typeface="Arial Narrow" charset="0"/>
                </a:rPr>
                <a:t>H2GCROC3 readout</a:t>
              </a:r>
              <a:endParaRPr lang="en-GB" sz="2000" b="1" dirty="0">
                <a:latin typeface="Arial Narrow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7C38CF2-AE1B-9F1B-75F2-5104C305F28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886324" y="7009606"/>
              <a:ext cx="34381" cy="1653527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28" name="Picture 27" descr="A bunch of wires on a metal frame&#10;&#10;Description automatically generated">
            <a:extLst>
              <a:ext uri="{FF2B5EF4-FFF2-40B4-BE49-F238E27FC236}">
                <a16:creationId xmlns:a16="http://schemas.microsoft.com/office/drawing/2014/main" id="{4FC4DED2-F65E-7E48-8A7B-D7E39B2774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9156553" y="6748266"/>
            <a:ext cx="1953303" cy="1464977"/>
          </a:xfrm>
          <a:prstGeom prst="rect">
            <a:avLst/>
          </a:prstGeom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037F1DE4-8F6C-5E7E-FCE7-C43A4A4D8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8776" y="6562104"/>
            <a:ext cx="2057400" cy="81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  <a:latin typeface="Arial Narrow" charset="0"/>
              </a:rPr>
              <a:t>HRPPD High Field Test</a:t>
            </a:r>
          </a:p>
        </p:txBody>
      </p:sp>
    </p:spTree>
    <p:extLst>
      <p:ext uri="{BB962C8B-B14F-4D97-AF65-F5344CB8AC3E}">
        <p14:creationId xmlns:p14="http://schemas.microsoft.com/office/powerpoint/2010/main" val="987800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Just to jump way ahead: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0EF621B-D581-25EC-95B6-E8CEC8CAA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9" y="6019102"/>
            <a:ext cx="2782862" cy="193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I re-tooled the existing analysis with </a:t>
            </a:r>
            <a:r>
              <a:rPr lang="en-US" sz="2800" dirty="0" err="1">
                <a:solidFill>
                  <a:schemeClr val="tx1"/>
                </a:solidFill>
                <a:latin typeface="Arial Narrow" charset="0"/>
              </a:rPr>
              <a:t>EICrecon</a:t>
            </a:r>
            <a:endParaRPr lang="en-US" sz="2800" dirty="0">
              <a:solidFill>
                <a:schemeClr val="tx1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This gives identical output/results from both</a:t>
            </a:r>
          </a:p>
          <a:p>
            <a:pPr indent="0"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chemeClr val="tx1"/>
              </a:solidFill>
              <a:latin typeface="Arial Narrow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7B5F05-2879-F02C-B9B6-0A0058C4F8CB}"/>
              </a:ext>
            </a:extLst>
          </p:cNvPr>
          <p:cNvGrpSpPr/>
          <p:nvPr/>
        </p:nvGrpSpPr>
        <p:grpSpPr>
          <a:xfrm>
            <a:off x="571499" y="2129829"/>
            <a:ext cx="2963661" cy="3133775"/>
            <a:chOff x="8247521" y="4842313"/>
            <a:chExt cx="3969087" cy="4196912"/>
          </a:xfrm>
        </p:grpSpPr>
        <p:pic>
          <p:nvPicPr>
            <p:cNvPr id="6" name="Picture 5" descr="A machine with a black cover&#10;&#10;Description automatically generated">
              <a:extLst>
                <a:ext uri="{FF2B5EF4-FFF2-40B4-BE49-F238E27FC236}">
                  <a16:creationId xmlns:a16="http://schemas.microsoft.com/office/drawing/2014/main" id="{0D90C5B6-B235-70CC-B686-68BAD98B7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91" r="13675"/>
            <a:stretch/>
          </p:blipFill>
          <p:spPr>
            <a:xfrm rot="5400000">
              <a:off x="8372179" y="5194796"/>
              <a:ext cx="3726456" cy="396240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B0C4274-481E-F651-3B0E-B7DC8E8393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59005" y="5211597"/>
              <a:ext cx="268552" cy="126751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BB5AAB-7124-6435-CA12-1976960EA149}"/>
                </a:ext>
              </a:extLst>
            </p:cNvPr>
            <p:cNvSpPr txBox="1"/>
            <p:nvPr/>
          </p:nvSpPr>
          <p:spPr>
            <a:xfrm>
              <a:off x="8247521" y="4842313"/>
              <a:ext cx="1346199" cy="4121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  <a:latin typeface="Arial Narrow" charset="0"/>
                </a:rPr>
                <a:t>Beam Dump</a:t>
              </a:r>
              <a:endParaRPr lang="en-US" sz="1400" dirty="0"/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C781242-6B5A-302E-B44E-12BFFCF78ACF}"/>
              </a:ext>
            </a:extLst>
          </p:cNvPr>
          <p:cNvSpPr/>
          <p:nvPr/>
        </p:nvSpPr>
        <p:spPr bwMode="auto">
          <a:xfrm>
            <a:off x="6251134" y="3096975"/>
            <a:ext cx="2286000" cy="940830"/>
          </a:xfrm>
          <a:prstGeom prst="roundRect">
            <a:avLst/>
          </a:prstGeom>
          <a:solidFill>
            <a:srgbClr val="FAFFB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8900" dist="762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rPr>
              <a:t>RCDAQ</a:t>
            </a:r>
          </a:p>
        </p:txBody>
      </p:sp>
      <p:pic>
        <p:nvPicPr>
          <p:cNvPr id="12" name="Picture 11" descr="A close-up of a computer board&#10;&#10;Description automatically generated">
            <a:extLst>
              <a:ext uri="{FF2B5EF4-FFF2-40B4-BE49-F238E27FC236}">
                <a16:creationId xmlns:a16="http://schemas.microsoft.com/office/drawing/2014/main" id="{61825306-2F5C-8A5F-B7B0-5D4EA7DCEA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0" t="10552" r="24476" b="42073"/>
          <a:stretch/>
        </p:blipFill>
        <p:spPr>
          <a:xfrm>
            <a:off x="4032993" y="3109066"/>
            <a:ext cx="1655220" cy="940829"/>
          </a:xfrm>
          <a:prstGeom prst="rect">
            <a:avLst/>
          </a:prstGeom>
          <a:effectLst>
            <a:outerShdw blurRad="889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A2124F-555F-BABF-6261-ADE673D390AD}"/>
              </a:ext>
            </a:extLst>
          </p:cNvPr>
          <p:cNvSpPr/>
          <p:nvPr/>
        </p:nvSpPr>
        <p:spPr bwMode="auto">
          <a:xfrm>
            <a:off x="9318625" y="3110846"/>
            <a:ext cx="2669381" cy="92696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8900" dist="762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rPr>
              <a:t>Data File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671C3F2-8DE7-FABE-F5B9-8D2E8E261A9C}"/>
              </a:ext>
            </a:extLst>
          </p:cNvPr>
          <p:cNvSpPr/>
          <p:nvPr/>
        </p:nvSpPr>
        <p:spPr bwMode="auto">
          <a:xfrm>
            <a:off x="3361279" y="3349757"/>
            <a:ext cx="634407" cy="3810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1253D45-8931-8AF9-21F8-075B158D056E}"/>
              </a:ext>
            </a:extLst>
          </p:cNvPr>
          <p:cNvSpPr/>
          <p:nvPr/>
        </p:nvSpPr>
        <p:spPr bwMode="auto">
          <a:xfrm>
            <a:off x="5761478" y="3349757"/>
            <a:ext cx="511528" cy="3810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7F0832E-7E53-2E44-8CC0-29D03C6B96E3}"/>
              </a:ext>
            </a:extLst>
          </p:cNvPr>
          <p:cNvSpPr/>
          <p:nvPr/>
        </p:nvSpPr>
        <p:spPr bwMode="auto">
          <a:xfrm>
            <a:off x="8610399" y="3349757"/>
            <a:ext cx="634407" cy="3810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5FEF1762-0684-8EB3-63FD-910634091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027" y="4235242"/>
            <a:ext cx="2011362" cy="42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1"/>
                </a:solidFill>
                <a:latin typeface="Arial Narrow" charset="0"/>
              </a:rPr>
              <a:t>H2GCROC3</a:t>
            </a:r>
            <a:endParaRPr lang="en-GB" sz="2000" b="1" dirty="0">
              <a:latin typeface="Arial Narrow" charset="0"/>
            </a:endParaRPr>
          </a:p>
        </p:txBody>
      </p:sp>
      <p:pic>
        <p:nvPicPr>
          <p:cNvPr id="19" name="Picture 1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C136A97-B7E7-0CA4-810C-D8C1159E2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632" y="5919045"/>
            <a:ext cx="4313442" cy="3681360"/>
          </a:xfrm>
          <a:prstGeom prst="rect">
            <a:avLst/>
          </a:prstGeo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B2AD405-4C34-EC0A-D36B-23BE9A25A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314" y="5919046"/>
            <a:ext cx="4313442" cy="3681360"/>
          </a:xfrm>
          <a:prstGeom prst="rect">
            <a:avLst/>
          </a:prstGeo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9380841-FDDA-C128-0A4B-36B9C83163DD}"/>
              </a:ext>
            </a:extLst>
          </p:cNvPr>
          <p:cNvSpPr/>
          <p:nvPr/>
        </p:nvSpPr>
        <p:spPr bwMode="auto">
          <a:xfrm>
            <a:off x="5496313" y="4606431"/>
            <a:ext cx="2590800" cy="827354"/>
          </a:xfrm>
          <a:prstGeom prst="roundRect">
            <a:avLst/>
          </a:prstGeom>
          <a:solidFill>
            <a:srgbClr val="C6F2E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8900" dist="762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en-US" sz="3600" b="1" dirty="0" err="1">
                <a:solidFill>
                  <a:srgbClr val="C00000"/>
                </a:solidFill>
              </a:rPr>
              <a:t>pmonitor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8E5C989-66A8-9CAA-E0EA-28E46B3DFD92}"/>
              </a:ext>
            </a:extLst>
          </p:cNvPr>
          <p:cNvSpPr/>
          <p:nvPr/>
        </p:nvSpPr>
        <p:spPr bwMode="auto">
          <a:xfrm>
            <a:off x="8927602" y="4611040"/>
            <a:ext cx="2590800" cy="827354"/>
          </a:xfrm>
          <a:prstGeom prst="roundRect">
            <a:avLst/>
          </a:prstGeom>
          <a:solidFill>
            <a:srgbClr val="A4F29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88900" dist="762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en-US" sz="3600" b="1" dirty="0" err="1">
                <a:solidFill>
                  <a:srgbClr val="C00000"/>
                </a:solidFill>
              </a:rPr>
              <a:t>EICrecon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52CE4C3-C7C9-FB74-18EC-3ABF3BCA8509}"/>
              </a:ext>
            </a:extLst>
          </p:cNvPr>
          <p:cNvCxnSpPr/>
          <p:nvPr/>
        </p:nvCxnSpPr>
        <p:spPr bwMode="auto">
          <a:xfrm flipH="1">
            <a:off x="7394134" y="3977634"/>
            <a:ext cx="1924491" cy="628797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335F9D-B489-4FDF-F49C-6EFC954DF025}"/>
              </a:ext>
            </a:extLst>
          </p:cNvPr>
          <p:cNvCxnSpPr>
            <a:cxnSpLocks/>
          </p:cNvCxnSpPr>
          <p:nvPr/>
        </p:nvCxnSpPr>
        <p:spPr bwMode="auto">
          <a:xfrm>
            <a:off x="10500854" y="4049241"/>
            <a:ext cx="0" cy="55719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10651DB-2723-2EA7-A0CD-353627B497DB}"/>
              </a:ext>
            </a:extLst>
          </p:cNvPr>
          <p:cNvCxnSpPr>
            <a:cxnSpLocks/>
          </p:cNvCxnSpPr>
          <p:nvPr/>
        </p:nvCxnSpPr>
        <p:spPr bwMode="auto">
          <a:xfrm flipH="1">
            <a:off x="5761478" y="5433785"/>
            <a:ext cx="511528" cy="370684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6FA3EE-47F1-26A9-BFBA-989E6FD99C07}"/>
              </a:ext>
            </a:extLst>
          </p:cNvPr>
          <p:cNvCxnSpPr>
            <a:cxnSpLocks/>
          </p:cNvCxnSpPr>
          <p:nvPr/>
        </p:nvCxnSpPr>
        <p:spPr bwMode="auto">
          <a:xfrm flipH="1">
            <a:off x="10500854" y="5485606"/>
            <a:ext cx="39352" cy="433439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0ACEFD-FA67-7F96-4133-DC7D09140DAF}"/>
              </a:ext>
            </a:extLst>
          </p:cNvPr>
          <p:cNvCxnSpPr>
            <a:cxnSpLocks/>
          </p:cNvCxnSpPr>
          <p:nvPr/>
        </p:nvCxnSpPr>
        <p:spPr bwMode="auto">
          <a:xfrm flipH="1">
            <a:off x="7142825" y="4037806"/>
            <a:ext cx="140272" cy="62044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4A4F2AA-EFC2-CD8A-F1E4-49A477E1C48E}"/>
              </a:ext>
            </a:extLst>
          </p:cNvPr>
          <p:cNvSpPr txBox="1"/>
          <p:nvPr/>
        </p:nvSpPr>
        <p:spPr>
          <a:xfrm>
            <a:off x="8315400" y="6904135"/>
            <a:ext cx="3815204" cy="830997"/>
          </a:xfrm>
          <a:prstGeom prst="rect">
            <a:avLst/>
          </a:prstGeom>
          <a:solidFill>
            <a:srgbClr val="FAFFB7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Native “</a:t>
            </a:r>
            <a:r>
              <a:rPr lang="en-US" sz="2400" dirty="0" err="1">
                <a:solidFill>
                  <a:srgbClr val="C00000"/>
                </a:solidFill>
              </a:rPr>
              <a:t>podio</a:t>
            </a:r>
            <a:r>
              <a:rPr lang="en-US" sz="2400" dirty="0">
                <a:solidFill>
                  <a:srgbClr val="C00000"/>
                </a:solidFill>
              </a:rPr>
              <a:t>” data input via “</a:t>
            </a:r>
            <a:r>
              <a:rPr lang="en-US" sz="2400" dirty="0" err="1">
                <a:solidFill>
                  <a:srgbClr val="C00000"/>
                </a:solidFill>
              </a:rPr>
              <a:t>JEventSourceRCDAQ</a:t>
            </a:r>
            <a:r>
              <a:rPr lang="en-US" sz="2400" dirty="0">
                <a:solidFill>
                  <a:srgbClr val="C00000"/>
                </a:solidFill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024523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Quick recap of RCDAQ’s data format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0EF621B-D581-25EC-95B6-E8CEC8CAA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" y="2112369"/>
            <a:ext cx="12643644" cy="50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You see the data as “Events”, each of which contain “Packets”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“Event” has become a bit of a mis-</a:t>
            </a:r>
            <a:r>
              <a:rPr lang="en-US" sz="2800" dirty="0" err="1">
                <a:solidFill>
                  <a:schemeClr val="tx1"/>
                </a:solidFill>
                <a:latin typeface="Arial Narrow" charset="0"/>
              </a:rPr>
              <a:t>nomer</a:t>
            </a: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 since we have streaming data, but old names die hard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Each readout device that’s registered with RCDAQ adds a “Packet” to the Event 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The devices can be diverse, and usually are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This is from an early EIC-themed test beam at Fermi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B6CB1-1756-BE50-8396-706CC1120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405" y="4012266"/>
            <a:ext cx="4795045" cy="3053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2061D06-D8D9-0B60-BD28-9A9785E7C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1" y="5114825"/>
            <a:ext cx="7532687" cy="402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Each packet has an ID that uniquely identifies what part of the detector is connected here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The ID is just a number - we typically impose an algorithm to pick IDs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For the H2GCROC3 we (arbitrarily) chose 12001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And with just one device, there is only one packet here: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endParaRPr lang="en-US" sz="2800" dirty="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C83C3-1E5C-3D48-BB85-0105EE4FB686}"/>
              </a:ext>
            </a:extLst>
          </p:cNvPr>
          <p:cNvSpPr txBox="1"/>
          <p:nvPr/>
        </p:nvSpPr>
        <p:spPr>
          <a:xfrm>
            <a:off x="279849" y="8461128"/>
            <a:ext cx="11603364" cy="830997"/>
          </a:xfrm>
          <a:prstGeom prst="rect">
            <a:avLst/>
          </a:prstGeom>
          <a:solidFill>
            <a:srgbClr val="FAFFB7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2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dlist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beam_ZDC-00001112-0000.evt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12001 36504 -1 (</a:t>
            </a:r>
            <a:r>
              <a:rPr lang="en-US" sz="2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ePIC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Packet) 301 (IDH2GCROC3)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2997B7-A975-3AF4-D81B-8CEC29236145}"/>
              </a:ext>
            </a:extLst>
          </p:cNvPr>
          <p:cNvCxnSpPr/>
          <p:nvPr/>
        </p:nvCxnSpPr>
        <p:spPr bwMode="auto">
          <a:xfrm>
            <a:off x="7296148" y="4799806"/>
            <a:ext cx="9906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 Box 17">
            <a:extLst>
              <a:ext uri="{FF2B5EF4-FFF2-40B4-BE49-F238E27FC236}">
                <a16:creationId xmlns:a16="http://schemas.microsoft.com/office/drawing/2014/main" id="{5B44F2B5-5468-263B-100D-EFB0D5561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9044" y="9707561"/>
            <a:ext cx="3342481" cy="81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dirty="0">
                <a:latin typeface="Arial Narrow" charset="0"/>
              </a:rPr>
              <a:t>Taken straight from the manual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A492ED-43C2-BAFB-1D0A-B83A4D0A7FED}"/>
              </a:ext>
            </a:extLst>
          </p:cNvPr>
          <p:cNvSpPr txBox="1"/>
          <p:nvPr/>
        </p:nvSpPr>
        <p:spPr>
          <a:xfrm>
            <a:off x="7720806" y="7125275"/>
            <a:ext cx="5138456" cy="646331"/>
          </a:xfrm>
          <a:prstGeom prst="rect">
            <a:avLst/>
          </a:prstGeom>
          <a:solidFill>
            <a:srgbClr val="FAFFB7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dlist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beam_0000004094-0000.evt</a:t>
            </a:r>
          </a:p>
          <a:p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1010 23262 -1 (</a:t>
            </a:r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sPHENIX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Packet)  70 (IDSRSV01)</a:t>
            </a:r>
          </a:p>
          <a:p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1020  5126 -1 (</a:t>
            </a:r>
            <a:r>
              <a:rPr lang="en-US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sPHENIX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Packet)  81 (IDDRS4V1)</a:t>
            </a:r>
          </a:p>
        </p:txBody>
      </p:sp>
    </p:spTree>
    <p:extLst>
      <p:ext uri="{BB962C8B-B14F-4D97-AF65-F5344CB8AC3E}">
        <p14:creationId xmlns:p14="http://schemas.microsoft.com/office/powerpoint/2010/main" val="4272877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323056" y="310556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There is no prescribed structure to the Packet payload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0EF621B-D581-25EC-95B6-E8CEC8CAA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" y="2188569"/>
            <a:ext cx="12643644" cy="634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For all intents and purposes, the data payload is treated as a binary blob without a fixed structure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That “structure” comes in via data access APIs that standardize the access to the data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It also allows us to change the internal encoding of the payload without breaking user code – the APIs still give you the same answer. Your code will not depend on the inner encoding of the data.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That API keys on the “</a:t>
            </a:r>
            <a:r>
              <a:rPr lang="en-US" sz="2800" dirty="0" err="1">
                <a:solidFill>
                  <a:schemeClr val="tx1"/>
                </a:solidFill>
                <a:latin typeface="Arial Narrow" charset="0"/>
              </a:rPr>
              <a:t>hitformat</a:t>
            </a: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”. Change the inner encoding, change the </a:t>
            </a:r>
            <a:r>
              <a:rPr lang="en-US" sz="2800" dirty="0" err="1">
                <a:solidFill>
                  <a:schemeClr val="tx1"/>
                </a:solidFill>
                <a:latin typeface="Arial Narrow" charset="0"/>
              </a:rPr>
              <a:t>hitformat</a:t>
            </a: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, make a new decoder.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endParaRPr lang="en-US" sz="2800" dirty="0">
              <a:solidFill>
                <a:schemeClr val="tx1"/>
              </a:solidFill>
              <a:latin typeface="Arial Narrow" charset="0"/>
            </a:endParaRP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As we evolve the H2GCROC3 hardware and firmware and the inner encodings, there will be more </a:t>
            </a:r>
            <a:r>
              <a:rPr lang="en-US" sz="2800" dirty="0" err="1">
                <a:solidFill>
                  <a:schemeClr val="tx1"/>
                </a:solidFill>
                <a:latin typeface="Arial Narrow" charset="0"/>
              </a:rPr>
              <a:t>hitformats</a:t>
            </a: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 coming our way. *</a:t>
            </a:r>
            <a:endParaRPr lang="en-US" sz="2800" baseline="30000" dirty="0">
              <a:solidFill>
                <a:schemeClr val="tx1"/>
              </a:solidFill>
              <a:latin typeface="Arial Narrow" charset="0"/>
            </a:endParaRP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The “301” is just an enumeration and has no further deep meaning. We assign it a mnemonic. 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None of those future changes will break our code. </a:t>
            </a:r>
          </a:p>
          <a:p>
            <a:pPr marL="347662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  <a:latin typeface="Arial Narrow" charset="0"/>
            </a:endParaRP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000" dirty="0">
                <a:solidFill>
                  <a:schemeClr val="tx1"/>
                </a:solidFill>
                <a:latin typeface="Arial Narrow" charset="0"/>
              </a:rPr>
              <a:t>* For the </a:t>
            </a:r>
            <a:r>
              <a:rPr lang="en-US" sz="2000" dirty="0" err="1">
                <a:solidFill>
                  <a:schemeClr val="tx1"/>
                </a:solidFill>
                <a:latin typeface="Arial Narrow" charset="0"/>
              </a:rPr>
              <a:t>sPHENIX</a:t>
            </a:r>
            <a:r>
              <a:rPr lang="en-US" sz="2000" dirty="0">
                <a:solidFill>
                  <a:schemeClr val="tx1"/>
                </a:solidFill>
                <a:latin typeface="Arial Narrow" charset="0"/>
              </a:rPr>
              <a:t> TPC (FELIX) format, we are currently on our 5</a:t>
            </a:r>
            <a:r>
              <a:rPr lang="en-US" sz="2000" baseline="30000" dirty="0">
                <a:solidFill>
                  <a:schemeClr val="tx1"/>
                </a:solidFill>
                <a:latin typeface="Arial Narrow" charset="0"/>
              </a:rPr>
              <a:t>th</a:t>
            </a:r>
            <a:r>
              <a:rPr lang="en-US" sz="2000" dirty="0">
                <a:solidFill>
                  <a:schemeClr val="tx1"/>
                </a:solidFill>
                <a:latin typeface="Arial Narrow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charset="0"/>
              </a:rPr>
              <a:t>hitformat</a:t>
            </a:r>
            <a:r>
              <a:rPr lang="en-US" sz="2000" dirty="0">
                <a:solidFill>
                  <a:schemeClr val="tx1"/>
                </a:solidFill>
                <a:latin typeface="Arial Narrow" charset="0"/>
              </a:rPr>
              <a:t>, often for denser packing of the data. </a:t>
            </a:r>
            <a:br>
              <a:rPr lang="en-US" sz="2000" dirty="0">
                <a:solidFill>
                  <a:schemeClr val="tx1"/>
                </a:solidFill>
                <a:latin typeface="Arial Narrow" charset="0"/>
              </a:rPr>
            </a:br>
            <a:r>
              <a:rPr lang="en-US" sz="2000" dirty="0">
                <a:solidFill>
                  <a:schemeClr val="tx1"/>
                </a:solidFill>
                <a:latin typeface="Arial Narrow" charset="0"/>
              </a:rPr>
              <a:t>   Any reconstruction/user code still works the same.</a:t>
            </a: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000" dirty="0">
                <a:solidFill>
                  <a:schemeClr val="tx1"/>
                </a:solidFill>
                <a:latin typeface="Arial Narrow" charset="0"/>
              </a:rPr>
              <a:t> </a:t>
            </a:r>
            <a:endParaRPr lang="en-US" sz="2800" dirty="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06156-E8C5-4D34-0669-BEF5624C6EAB}"/>
              </a:ext>
            </a:extLst>
          </p:cNvPr>
          <p:cNvSpPr txBox="1"/>
          <p:nvPr/>
        </p:nvSpPr>
        <p:spPr>
          <a:xfrm>
            <a:off x="258762" y="5455592"/>
            <a:ext cx="11603364" cy="461665"/>
          </a:xfrm>
          <a:prstGeom prst="rect">
            <a:avLst/>
          </a:prstGeom>
          <a:solidFill>
            <a:srgbClr val="FAFFB7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12001 36504 -1 (</a:t>
            </a:r>
            <a:r>
              <a:rPr lang="en-US" sz="2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ePIC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Packet) </a:t>
            </a:r>
            <a:r>
              <a:rPr lang="en-US" sz="2400" b="1" dirty="0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301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400" b="1" dirty="0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IDH2GCROC3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FC648C-503D-0743-6103-A4058411380F}"/>
              </a:ext>
            </a:extLst>
          </p:cNvPr>
          <p:cNvCxnSpPr>
            <a:cxnSpLocks/>
          </p:cNvCxnSpPr>
          <p:nvPr/>
        </p:nvCxnSpPr>
        <p:spPr bwMode="auto">
          <a:xfrm>
            <a:off x="3987006" y="4949973"/>
            <a:ext cx="2971800" cy="46166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576ACE-50BA-540D-488C-B69443CC37F9}"/>
              </a:ext>
            </a:extLst>
          </p:cNvPr>
          <p:cNvCxnSpPr>
            <a:cxnSpLocks/>
          </p:cNvCxnSpPr>
          <p:nvPr/>
        </p:nvCxnSpPr>
        <p:spPr bwMode="auto">
          <a:xfrm>
            <a:off x="4291806" y="4949973"/>
            <a:ext cx="3924300" cy="46231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1761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Common Analysis API for Waveform Samplers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35291" y="2000606"/>
            <a:ext cx="12767921" cy="97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What’s a waveform sampler? A thing with many channels, each of which captures a waveform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Your digital scope is a waveform sampler, typically with 4 channels 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sym typeface="Wingdings" pitchFamily="2" charset="2"/>
              </a:rPr>
              <a:t> (and a screen attached) 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  <a:sym typeface="Wingdings" pitchFamily="2" charset="2"/>
              </a:rPr>
              <a:t>Here are a few examples (all supported in RCDAQ)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  <a:sym typeface="Wingdings" pitchFamily="2" charset="2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  <a:sym typeface="Wingdings" pitchFamily="2" charset="2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  <a:sym typeface="Wingdings" pitchFamily="2" charset="2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  <a:sym typeface="Wingdings" pitchFamily="2" charset="2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  <a:sym typeface="Wingdings" pitchFamily="2" charset="2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  <a:sym typeface="Wingdings" pitchFamily="2" charset="2"/>
              </a:rPr>
              <a:t>If p is a pointer to your Packet object, then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  <a:sym typeface="Wingdings" pitchFamily="2" charset="2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  <a:sym typeface="Wingdings" pitchFamily="2" charset="2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  <a:sym typeface="Wingdings" pitchFamily="2" charset="2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  <a:sym typeface="Wingdings" pitchFamily="2" charset="2"/>
              </a:rPr>
              <a:t>Often the #samples are the same for all channels, so you can get away with asking only once, as I’ll show in the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sym typeface="Wingdings" pitchFamily="2" charset="2"/>
              </a:rPr>
              <a:t>JEventsource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sym typeface="Wingdings" pitchFamily="2" charset="2"/>
              </a:rPr>
              <a:t> code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E769B067-6BF5-84B4-AB75-4EEA5CE0B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9" y="4084033"/>
            <a:ext cx="2240272" cy="993474"/>
          </a:xfrm>
          <a:prstGeom prst="rect">
            <a:avLst/>
          </a:prstGeom>
          <a:noFill/>
          <a:ln>
            <a:noFill/>
          </a:ln>
          <a:effectLst>
            <a:outerShdw blurRad="762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33010018-A050-4EC7-EE33-125A96B43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14989" r="25032"/>
          <a:stretch>
            <a:fillRect/>
          </a:stretch>
        </p:blipFill>
        <p:spPr bwMode="auto">
          <a:xfrm>
            <a:off x="3270734" y="3853184"/>
            <a:ext cx="2240272" cy="1419565"/>
          </a:xfrm>
          <a:prstGeom prst="rect">
            <a:avLst/>
          </a:prstGeom>
          <a:noFill/>
          <a:ln>
            <a:noFill/>
          </a:ln>
          <a:effectLst>
            <a:outerShdw blurRad="762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0013" t="14989" r="250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DF2DF-67F3-4BB5-E50B-38341670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41" r="31994"/>
          <a:stretch/>
        </p:blipFill>
        <p:spPr>
          <a:xfrm>
            <a:off x="6185066" y="3428206"/>
            <a:ext cx="659636" cy="1902797"/>
          </a:xfrm>
          <a:prstGeom prst="rect">
            <a:avLst/>
          </a:prstGeom>
          <a:effectLst>
            <a:outerShdw blurRad="762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1AF85B-9666-16D4-31E2-10C49DC43599}"/>
              </a:ext>
            </a:extLst>
          </p:cNvPr>
          <p:cNvGrpSpPr/>
          <p:nvPr/>
        </p:nvGrpSpPr>
        <p:grpSpPr>
          <a:xfrm>
            <a:off x="7711248" y="3732349"/>
            <a:ext cx="1513716" cy="1458269"/>
            <a:chOff x="7263606" y="3407253"/>
            <a:chExt cx="1513716" cy="1458269"/>
          </a:xfrm>
          <a:effectLst>
            <a:outerShdw blurRad="76200" dist="889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73765E-9539-E3CB-D9F2-A437BFDD3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3606" y="3407253"/>
              <a:ext cx="1513716" cy="14582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AE2862-23E6-A493-1EB5-D35511DD7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7006" y="3949031"/>
              <a:ext cx="855377" cy="862815"/>
            </a:xfrm>
            <a:prstGeom prst="rect">
              <a:avLst/>
            </a:prstGeom>
          </p:spPr>
        </p:pic>
      </p:grpSp>
      <p:pic>
        <p:nvPicPr>
          <p:cNvPr id="10" name="Picture 9" descr="A close-up of a computer board&#10;&#10;Description automatically generated">
            <a:extLst>
              <a:ext uri="{FF2B5EF4-FFF2-40B4-BE49-F238E27FC236}">
                <a16:creationId xmlns:a16="http://schemas.microsoft.com/office/drawing/2014/main" id="{80956E1B-13DB-4D1B-B558-407817F535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00" t="10552" r="24476" b="42073"/>
          <a:stretch/>
        </p:blipFill>
        <p:spPr>
          <a:xfrm>
            <a:off x="9806780" y="3852829"/>
            <a:ext cx="2057401" cy="1169429"/>
          </a:xfrm>
          <a:prstGeom prst="rect">
            <a:avLst/>
          </a:prstGeom>
          <a:effectLst>
            <a:outerShdw blurRad="889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Box 15">
            <a:extLst>
              <a:ext uri="{FF2B5EF4-FFF2-40B4-BE49-F238E27FC236}">
                <a16:creationId xmlns:a16="http://schemas.microsoft.com/office/drawing/2014/main" id="{5AF68D70-3647-706A-2339-A3E1646A3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43" y="5131796"/>
            <a:ext cx="2362200" cy="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DRS4 Eval board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BF26B887-EB37-22EE-8090-76634ED3D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562" y="5358074"/>
            <a:ext cx="2011362" cy="7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CERN RD51 SRS System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9F5A2467-BA47-E13C-09D0-FD2B71F91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3244" y="5385593"/>
            <a:ext cx="20113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CAEN V1742 waveform digitizer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44B62B5E-7F34-AA9E-4C20-E3442260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244" y="5324151"/>
            <a:ext cx="2011362" cy="80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SAMPA/SALSA ASIC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79B37A1B-54B6-FA41-90CA-2278B1541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6780" y="5234967"/>
            <a:ext cx="2011362" cy="80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1"/>
                </a:solidFill>
                <a:latin typeface="Arial Narrow" charset="0"/>
              </a:rPr>
              <a:t>H2GCROC3</a:t>
            </a:r>
            <a:endParaRPr lang="en-GB" sz="2000" b="1" dirty="0">
              <a:latin typeface="Arial Narrow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555F0F-4284-53AD-FBB0-B6E4097253AA}"/>
              </a:ext>
            </a:extLst>
          </p:cNvPr>
          <p:cNvSpPr txBox="1"/>
          <p:nvPr/>
        </p:nvSpPr>
        <p:spPr>
          <a:xfrm>
            <a:off x="117645" y="6896900"/>
            <a:ext cx="12767921" cy="1477328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(0,"CHANNELS")       tells you how many channels that device has  (H2GCROC3:144)</a:t>
            </a:r>
          </a:p>
          <a:p>
            <a:endParaRPr lang="en-US" sz="18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channel,"SAMPLES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  tells you how many samples are present for that channel</a:t>
            </a:r>
          </a:p>
          <a:p>
            <a:endParaRPr lang="en-US" sz="18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c,s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               gives you sample s from channel c  (different APIs available)</a:t>
            </a:r>
          </a:p>
        </p:txBody>
      </p:sp>
    </p:spTree>
    <p:extLst>
      <p:ext uri="{BB962C8B-B14F-4D97-AF65-F5344CB8AC3E}">
        <p14:creationId xmlns:p14="http://schemas.microsoft.com/office/powerpoint/2010/main" val="463467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And all those devices can share this kind of code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35291" y="2000606"/>
            <a:ext cx="12767921" cy="97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79C5A-48A9-D660-3D94-06169C0C651E}"/>
              </a:ext>
            </a:extLst>
          </p:cNvPr>
          <p:cNvSpPr txBox="1"/>
          <p:nvPr/>
        </p:nvSpPr>
        <p:spPr>
          <a:xfrm>
            <a:off x="239968" y="2153376"/>
            <a:ext cx="11066915" cy="4524315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Packet *p = e-&gt;</a:t>
            </a:r>
            <a:r>
              <a:rPr lang="en-US" sz="2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getPacket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(12001);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if (p)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for ( int c = 0; c &lt; p-&gt;</a:t>
            </a:r>
            <a:r>
              <a:rPr lang="en-US" sz="2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(0,"CHANNELS"); </a:t>
            </a:r>
            <a:r>
              <a:rPr lang="en-US" sz="2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c++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 {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   for (int s = 0; s &lt; p-&gt;</a:t>
            </a:r>
            <a:r>
              <a:rPr lang="en-US" sz="2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c,"SAMPLES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"); s++) 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   {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		h2-&gt;Fill(</a:t>
            </a:r>
            <a:r>
              <a:rPr lang="en-US" sz="2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c,s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p-&gt;</a:t>
            </a:r>
            <a:r>
              <a:rPr lang="en-US" sz="2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c,s</a:t>
            </a:r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   }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	 }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delete p;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}</a:t>
            </a:r>
          </a:p>
        </p:txBody>
      </p:sp>
      <p:pic>
        <p:nvPicPr>
          <p:cNvPr id="16" name="Picture 1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317E7C1-421B-3252-E96F-6AD894869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606" y="5789746"/>
            <a:ext cx="4996020" cy="3591559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BBE138D1-4B2D-DB7C-B68B-89654B696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298" y="6927766"/>
            <a:ext cx="6430936" cy="211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I virtually always make what I call the “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mlp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standard plot” with Single Event Displays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above code works the same for all of the devices from before</a:t>
            </a:r>
          </a:p>
        </p:txBody>
      </p:sp>
    </p:spTree>
    <p:extLst>
      <p:ext uri="{BB962C8B-B14F-4D97-AF65-F5344CB8AC3E}">
        <p14:creationId xmlns:p14="http://schemas.microsoft.com/office/powerpoint/2010/main" val="3885569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H2GCROC3 has 2 additional fields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35291" y="2000606"/>
            <a:ext cx="12767921" cy="97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E977532-081B-0581-F175-51E443FF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91" y="2153006"/>
            <a:ext cx="12767921" cy="97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Instead of just a “waveform” vector of ADC values, the H2GCROC3 vector is triplet of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{ADC, “Time of Arrival”, “Time over Threshold”}  instead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These are excerpts from the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JEventSourceRCDAQ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that you can now recognize: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9A007-A763-FE96-AB6D-B53AC969E2BE}"/>
              </a:ext>
            </a:extLst>
          </p:cNvPr>
          <p:cNvSpPr txBox="1"/>
          <p:nvPr/>
        </p:nvSpPr>
        <p:spPr>
          <a:xfrm>
            <a:off x="117644" y="3278845"/>
            <a:ext cx="12767921" cy="1477328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c,s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               gives you sample s from channel c</a:t>
            </a:r>
          </a:p>
          <a:p>
            <a:endParaRPr lang="en-US" sz="18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c,s,”TOA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”)          gives you TOA value s from channel c </a:t>
            </a:r>
          </a:p>
          <a:p>
            <a:endParaRPr lang="en-US" sz="18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c,s,”TOT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”)          gives you TOT s from channel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AD47C-69A6-B64E-32B2-D03A0D1723A0}"/>
              </a:ext>
            </a:extLst>
          </p:cNvPr>
          <p:cNvSpPr txBox="1"/>
          <p:nvPr/>
        </p:nvSpPr>
        <p:spPr>
          <a:xfrm>
            <a:off x="117644" y="5650686"/>
            <a:ext cx="12767921" cy="3693319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int channels = p-&gt;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(0,"CHANNELS");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int samples =  p-&gt;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(0,"SAMPLES");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. . .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for (int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channels;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{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edm4eic::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MutableRawHGCROCHit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obj =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coll.create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(1200 +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0);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for ( int s = 0; s &lt; samples; s++)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{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uint16_t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adc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8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s);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uint16_t toa = 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8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s, "TOA");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uint16_t tot = 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8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</a:t>
            </a:r>
            <a:r>
              <a:rPr lang="en-US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s, "TOT");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obj.addToSamples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({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adc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toa, tot,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totp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totc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});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}</a:t>
            </a:r>
          </a:p>
        </p:txBody>
      </p:sp>
    </p:spTree>
    <p:extLst>
      <p:ext uri="{BB962C8B-B14F-4D97-AF65-F5344CB8AC3E}">
        <p14:creationId xmlns:p14="http://schemas.microsoft.com/office/powerpoint/2010/main" val="525652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235291" y="363527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Data access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35291" y="2000606"/>
            <a:ext cx="12767921" cy="97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E977532-081B-0581-F175-51E443FF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91" y="2153006"/>
            <a:ext cx="12767921" cy="97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A simple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EICrecon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run with our data file as input: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Resulting in a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podio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root file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9A007-A763-FE96-AB6D-B53AC969E2BE}"/>
              </a:ext>
            </a:extLst>
          </p:cNvPr>
          <p:cNvSpPr txBox="1"/>
          <p:nvPr/>
        </p:nvSpPr>
        <p:spPr>
          <a:xfrm>
            <a:off x="144974" y="2729515"/>
            <a:ext cx="12767921" cy="369332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eicrecon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Ppodio:output_collections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=p_1200 beam_ZDC-00001112-0000.evt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AD47C-69A6-B64E-32B2-D03A0D1723A0}"/>
              </a:ext>
            </a:extLst>
          </p:cNvPr>
          <p:cNvSpPr txBox="1"/>
          <p:nvPr/>
        </p:nvSpPr>
        <p:spPr>
          <a:xfrm>
            <a:off x="248174" y="3855354"/>
            <a:ext cx="11420622" cy="5632311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*............................................................................*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*Br    6 :_p_1200_samples :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Int_t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_p_1200_samples_                          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*Entries :     3699 : Total  Size=     209008 bytes  File Size  =       7090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*Baskets :        3 : Basket Size=      32000 bytes  Compression=   4.21    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*............................................................................*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*Br    7 :_p_1200_samples.</a:t>
            </a:r>
            <a:r>
              <a:rPr lang="en-US" sz="1800" b="1" dirty="0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ADC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UShort_t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ADC[_p_1200_samples_]              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*Entries :     3699 : Total  Size=  192730021 bytes  File Size  =   56652292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*Baskets :     1759 : Basket Size=   25600000 bytes  Compression=   3.40    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*............................................................................*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*Br    8 :_p_1200_samples.</a:t>
            </a:r>
            <a:r>
              <a:rPr lang="en-US" sz="1800" b="1" dirty="0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timeOfArrival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                                  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         |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UShort_t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timeOfArrival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[_p_1200_samples_]                        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*Entries :     3699 : Total  Size=  192747651 bytes  File Size  =    1664426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*Baskets :     1759 : Basket Size=   25600000 bytes  Compression= 115.78    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*............................................................................*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*Br    9 :_p_1200_samples.</a:t>
            </a:r>
            <a:r>
              <a:rPr lang="en-US" sz="1800" b="1" dirty="0">
                <a:solidFill>
                  <a:srgbClr val="004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timeOverThreshold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                              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         |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UShort_t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timeOverThreshold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[_p_1200_samples_]                    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*Entries :     3699 : Total  Size=  192754703 bytes  File Size  =    1100669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*Baskets :     1759 : Basket Size=   25600000 bytes  Compression= 175.09     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*............................................................................*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56670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136367</TotalTime>
  <Words>2261</Words>
  <Application>Microsoft Macintosh PowerPoint</Application>
  <PresentationFormat>Custom</PresentationFormat>
  <Paragraphs>245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27</vt:i4>
      </vt:variant>
      <vt:variant>
        <vt:lpstr>Slide Titles</vt:lpstr>
      </vt:variant>
      <vt:variant>
        <vt:i4>14</vt:i4>
      </vt:variant>
    </vt:vector>
  </HeadingPairs>
  <TitlesOfParts>
    <vt:vector size="47" baseType="lpstr">
      <vt:lpstr>Arial</vt:lpstr>
      <vt:lpstr>Arial Narrow</vt:lpstr>
      <vt:lpstr>Courier New</vt:lpstr>
      <vt:lpstr>Helvetica Neue</vt:lpstr>
      <vt:lpstr>Helvetica Neue Light</vt:lpstr>
      <vt:lpstr>Times New Roman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PET Scanner for Plants at the Brookhaven National Laboratory </dc:title>
  <cp:lastModifiedBy>Purschke, Martin</cp:lastModifiedBy>
  <cp:revision>462</cp:revision>
  <cp:lastPrinted>1601-01-01T00:00:00Z</cp:lastPrinted>
  <dcterms:created xsi:type="dcterms:W3CDTF">1601-01-01T00:00:00Z</dcterms:created>
  <dcterms:modified xsi:type="dcterms:W3CDTF">2025-12-03T13:03:33Z</dcterms:modified>
</cp:coreProperties>
</file>