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61" r:id="rId3"/>
    <p:sldId id="362" r:id="rId4"/>
    <p:sldId id="363" r:id="rId5"/>
    <p:sldId id="364" r:id="rId6"/>
    <p:sldId id="343" r:id="rId7"/>
    <p:sldId id="331" r:id="rId8"/>
    <p:sldId id="365" r:id="rId9"/>
    <p:sldId id="332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8" r:id="rId21"/>
    <p:sldId id="357" r:id="rId22"/>
    <p:sldId id="359" r:id="rId23"/>
    <p:sldId id="360" r:id="rId24"/>
    <p:sldId id="346" r:id="rId25"/>
    <p:sldId id="338" r:id="rId26"/>
    <p:sldId id="286" r:id="rId27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34" autoAdjust="0"/>
    <p:restoredTop sz="94651" autoAdjust="0"/>
  </p:normalViewPr>
  <p:slideViewPr>
    <p:cSldViewPr snapToGrid="0">
      <p:cViewPr varScale="1">
        <p:scale>
          <a:sx n="94" d="100"/>
          <a:sy n="94" d="100"/>
        </p:scale>
        <p:origin x="8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A75C66-027B-4A37-8156-56D52881D366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7B5155-8270-4247-A3F5-42B9927A3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16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14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347" y="0"/>
            <a:ext cx="4028440" cy="35214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9C3E82-846D-45A6-AB20-AD72D47C87A2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21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347" y="6658258"/>
            <a:ext cx="4028440" cy="3521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42429B-1FC0-40F3-8EBB-BAF3D32A7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72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9346" y="648961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961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95929" y="6405005"/>
            <a:ext cx="2743200" cy="365125"/>
          </a:xfrm>
        </p:spPr>
        <p:txBody>
          <a:bodyPr/>
          <a:lstStyle/>
          <a:p>
            <a:fld id="{ED7F7473-35CC-4359-AC04-EFEE0D39A7D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470" y="0"/>
            <a:ext cx="1570659" cy="1131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83292" y="6519446"/>
            <a:ext cx="3035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GTU Internal Review, Nov 5, 2025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432627" y="6519446"/>
            <a:ext cx="2286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William Gu, Jefferson Lab</a:t>
            </a:r>
          </a:p>
        </p:txBody>
      </p:sp>
      <p:pic>
        <p:nvPicPr>
          <p:cNvPr id="10" name="Picture 6" descr="DOE_Color_Seal_White_Backgroun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8992" r="14444" b="11816"/>
          <a:stretch>
            <a:fillRect/>
          </a:stretch>
        </p:blipFill>
        <p:spPr bwMode="auto">
          <a:xfrm>
            <a:off x="133351" y="101600"/>
            <a:ext cx="995234" cy="964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536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69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1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27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11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08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12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1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1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18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09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F7473-35CC-4359-AC04-EFEE0D39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8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t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75899" y="1180407"/>
            <a:ext cx="10125777" cy="1066021"/>
          </a:xfrm>
        </p:spPr>
        <p:txBody>
          <a:bodyPr>
            <a:normAutofit fontScale="90000"/>
          </a:bodyPr>
          <a:lstStyle/>
          <a:p>
            <a:r>
              <a:rPr lang="en-US" sz="4800" b="1" dirty="0" err="1"/>
              <a:t>ePIC</a:t>
            </a:r>
            <a:r>
              <a:rPr lang="en-US" sz="4800" b="1" dirty="0"/>
              <a:t> Global Timing Unit (GTU) Internal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623753" y="2654387"/>
            <a:ext cx="4967547" cy="1521373"/>
          </a:xfrm>
        </p:spPr>
        <p:txBody>
          <a:bodyPr>
            <a:normAutofit fontScale="77500" lnSpcReduction="20000"/>
          </a:bodyPr>
          <a:lstStyle/>
          <a:p>
            <a:pPr marL="742950" indent="-7429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err="1"/>
              <a:t>ePIC</a:t>
            </a:r>
            <a:r>
              <a:rPr lang="en-US" dirty="0"/>
              <a:t> Clock and Control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/>
              <a:t>Overview of the GTU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/>
              <a:t>GTU design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/>
              <a:t>PCB layout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/>
              <a:t>The Current Status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4" t="13875" r="19383" b="43433"/>
          <a:stretch/>
        </p:blipFill>
        <p:spPr>
          <a:xfrm>
            <a:off x="5342268" y="3747279"/>
            <a:ext cx="6366294" cy="24153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42268" y="3758238"/>
            <a:ext cx="6366294" cy="2415396"/>
          </a:xfrm>
          <a:prstGeom prst="rect">
            <a:avLst/>
          </a:prstGeom>
          <a:solidFill>
            <a:srgbClr val="7F7F7F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26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333B4-1831-80E6-60C0-BA1F1A6D1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AFC7E-75CD-67EC-6761-D878E2C6DE90}"/>
              </a:ext>
            </a:extLst>
          </p:cNvPr>
          <p:cNvSpPr txBox="1">
            <a:spLocks/>
          </p:cNvSpPr>
          <p:nvPr/>
        </p:nvSpPr>
        <p:spPr>
          <a:xfrm>
            <a:off x="1239570" y="285074"/>
            <a:ext cx="4656405" cy="48034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3. GTU Design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6D26BB-6302-30F8-2996-74C714B1590E}"/>
              </a:ext>
            </a:extLst>
          </p:cNvPr>
          <p:cNvSpPr/>
          <p:nvPr/>
        </p:nvSpPr>
        <p:spPr>
          <a:xfrm>
            <a:off x="800503" y="841369"/>
            <a:ext cx="38857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2000" dirty="0">
                <a:solidFill>
                  <a:srgbClr val="000000"/>
                </a:solidFill>
              </a:rPr>
              <a:t>3.1 EIC common platform interface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70D7F7-939B-EFE5-2F8B-C4AD43197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10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0A9295-5E94-95B4-24B8-3BFF46AFFB66}"/>
              </a:ext>
            </a:extLst>
          </p:cNvPr>
          <p:cNvSpPr/>
          <p:nvPr/>
        </p:nvSpPr>
        <p:spPr>
          <a:xfrm>
            <a:off x="800503" y="1317425"/>
            <a:ext cx="49627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1600" dirty="0">
                <a:solidFill>
                  <a:srgbClr val="000000"/>
                </a:solidFill>
              </a:rPr>
              <a:t>3.1.2 Two SMA connectors (differential) </a:t>
            </a:r>
            <a:r>
              <a:rPr lang="en-US" sz="1600" dirty="0" err="1">
                <a:solidFill>
                  <a:srgbClr val="000000"/>
                </a:solidFill>
              </a:rPr>
              <a:t>RevTick</a:t>
            </a:r>
            <a:r>
              <a:rPr lang="en-US" sz="1600" dirty="0">
                <a:solidFill>
                  <a:srgbClr val="000000"/>
                </a:solidFill>
              </a:rPr>
              <a:t> receiver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E7DE36-548E-6AB9-A693-100CC4D2E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260" y="1823480"/>
            <a:ext cx="4018800" cy="41931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D8C72C-525F-2BEA-3364-D1F02E833719}"/>
              </a:ext>
            </a:extLst>
          </p:cNvPr>
          <p:cNvSpPr/>
          <p:nvPr/>
        </p:nvSpPr>
        <p:spPr>
          <a:xfrm>
            <a:off x="6505978" y="1241479"/>
            <a:ext cx="28899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1600" dirty="0">
                <a:solidFill>
                  <a:srgbClr val="000000"/>
                </a:solidFill>
              </a:rPr>
              <a:t>3.1.3 SFP receiver for TDL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4CBC73E-D4E8-D192-CA65-1ABE5F81D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962" y="1692281"/>
            <a:ext cx="3990975" cy="43053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2695216-1C6E-42A1-2C0D-5294DCF7D436}"/>
              </a:ext>
            </a:extLst>
          </p:cNvPr>
          <p:cNvCxnSpPr/>
          <p:nvPr/>
        </p:nvCxnSpPr>
        <p:spPr>
          <a:xfrm>
            <a:off x="9395929" y="3505200"/>
            <a:ext cx="0" cy="2162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4482BCD-CA33-9597-3063-5916F84C6E26}"/>
              </a:ext>
            </a:extLst>
          </p:cNvPr>
          <p:cNvCxnSpPr/>
          <p:nvPr/>
        </p:nvCxnSpPr>
        <p:spPr>
          <a:xfrm>
            <a:off x="6946900" y="3257550"/>
            <a:ext cx="0" cy="27590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8812E41-2E9E-8B1A-5C69-861505D4889B}"/>
              </a:ext>
            </a:extLst>
          </p:cNvPr>
          <p:cNvCxnSpPr/>
          <p:nvPr/>
        </p:nvCxnSpPr>
        <p:spPr>
          <a:xfrm>
            <a:off x="6959600" y="6016631"/>
            <a:ext cx="24363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20A7DF6-B649-98D3-C960-FB165856C165}"/>
              </a:ext>
            </a:extLst>
          </p:cNvPr>
          <p:cNvCxnSpPr/>
          <p:nvPr/>
        </p:nvCxnSpPr>
        <p:spPr>
          <a:xfrm>
            <a:off x="9395929" y="5667375"/>
            <a:ext cx="0" cy="3492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45B10DE9-A9D1-2FE1-2084-DE885EB83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9104" y="3505200"/>
            <a:ext cx="2712009" cy="177380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5556779-2127-5F45-8F13-D01BCD0B52AB}"/>
              </a:ext>
            </a:extLst>
          </p:cNvPr>
          <p:cNvSpPr txBox="1"/>
          <p:nvPr/>
        </p:nvSpPr>
        <p:spPr>
          <a:xfrm>
            <a:off x="10579101" y="4677295"/>
            <a:ext cx="148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1:4 fanout, then MGT</a:t>
            </a:r>
          </a:p>
        </p:txBody>
      </p:sp>
    </p:spTree>
    <p:extLst>
      <p:ext uri="{BB962C8B-B14F-4D97-AF65-F5344CB8AC3E}">
        <p14:creationId xmlns:p14="http://schemas.microsoft.com/office/powerpoint/2010/main" val="2450205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A5A5B-F674-4644-029F-7BFB3305C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F0DFD-3D66-57B1-F89C-A86DB68CC0B8}"/>
              </a:ext>
            </a:extLst>
          </p:cNvPr>
          <p:cNvSpPr txBox="1">
            <a:spLocks/>
          </p:cNvSpPr>
          <p:nvPr/>
        </p:nvSpPr>
        <p:spPr>
          <a:xfrm>
            <a:off x="1239570" y="285074"/>
            <a:ext cx="4656405" cy="48034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3. GTU Design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C24458-8DAA-7CC7-550E-76779D1603A5}"/>
              </a:ext>
            </a:extLst>
          </p:cNvPr>
          <p:cNvSpPr/>
          <p:nvPr/>
        </p:nvSpPr>
        <p:spPr>
          <a:xfrm>
            <a:off x="800503" y="841369"/>
            <a:ext cx="38857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2000" dirty="0">
                <a:solidFill>
                  <a:srgbClr val="000000"/>
                </a:solidFill>
              </a:rPr>
              <a:t>3.2 Clock distribution on the GTU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DBC32-3598-85BA-57BA-7798FB6B3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11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E794C1-0A72-ABE0-06A3-0646448E1DB3}"/>
              </a:ext>
            </a:extLst>
          </p:cNvPr>
          <p:cNvSpPr/>
          <p:nvPr/>
        </p:nvSpPr>
        <p:spPr>
          <a:xfrm>
            <a:off x="800503" y="1317425"/>
            <a:ext cx="49627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1600" dirty="0">
                <a:solidFill>
                  <a:srgbClr val="000000"/>
                </a:solidFill>
              </a:rPr>
              <a:t>3.2.1 4:4 cross point switch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8CBA7B-5F6F-7EE3-CAF1-24E080877F14}"/>
              </a:ext>
            </a:extLst>
          </p:cNvPr>
          <p:cNvSpPr/>
          <p:nvPr/>
        </p:nvSpPr>
        <p:spPr>
          <a:xfrm>
            <a:off x="6505978" y="1241479"/>
            <a:ext cx="28899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1600" dirty="0">
                <a:solidFill>
                  <a:srgbClr val="000000"/>
                </a:solidFill>
              </a:rPr>
              <a:t>3.2.2 Clock fanout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FFB1E0-2730-C5DE-5B40-9B4C95E2E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491" y="1655979"/>
            <a:ext cx="4187190" cy="34693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52789B-902B-BB9C-4569-42997F68B05C}"/>
              </a:ext>
            </a:extLst>
          </p:cNvPr>
          <p:cNvSpPr txBox="1"/>
          <p:nvPr/>
        </p:nvSpPr>
        <p:spPr>
          <a:xfrm>
            <a:off x="927445" y="2482850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SFP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E5C57F-BA1E-35A2-43C8-C3D08CBAC8C8}"/>
              </a:ext>
            </a:extLst>
          </p:cNvPr>
          <p:cNvSpPr txBox="1"/>
          <p:nvPr/>
        </p:nvSpPr>
        <p:spPr>
          <a:xfrm>
            <a:off x="833055" y="4005819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Osc</a:t>
            </a:r>
            <a:r>
              <a:rPr lang="en-US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77C4A4-2502-DD63-F47F-782F5150050B}"/>
              </a:ext>
            </a:extLst>
          </p:cNvPr>
          <p:cNvSpPr txBox="1"/>
          <p:nvPr/>
        </p:nvSpPr>
        <p:spPr>
          <a:xfrm>
            <a:off x="833055" y="2875002"/>
            <a:ext cx="9211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SMA </a:t>
            </a:r>
            <a:r>
              <a:rPr lang="en-US" sz="1200" dirty="0"/>
              <a:t>connector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5E519E-9604-0A74-D7D3-3C15E42C1E7D}"/>
              </a:ext>
            </a:extLst>
          </p:cNvPr>
          <p:cNvSpPr txBox="1"/>
          <p:nvPr/>
        </p:nvSpPr>
        <p:spPr>
          <a:xfrm>
            <a:off x="740080" y="3429000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VTRx</a:t>
            </a:r>
            <a:r>
              <a:rPr lang="en-US" dirty="0"/>
              <a:t>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C9EDDC-C7C4-BA6A-0525-FF2E591F44DB}"/>
              </a:ext>
            </a:extLst>
          </p:cNvPr>
          <p:cNvSpPr txBox="1"/>
          <p:nvPr/>
        </p:nvSpPr>
        <p:spPr>
          <a:xfrm>
            <a:off x="5567680" y="4051301"/>
            <a:ext cx="786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LpBGT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1A4C0F-A5A8-1559-937F-4F003F3101F8}"/>
              </a:ext>
            </a:extLst>
          </p:cNvPr>
          <p:cNvSpPr txBox="1"/>
          <p:nvPr/>
        </p:nvSpPr>
        <p:spPr>
          <a:xfrm>
            <a:off x="5567681" y="3649703"/>
            <a:ext cx="141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Clock_fanout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48240-FC7B-C063-ED82-299B16AD6E99}"/>
              </a:ext>
            </a:extLst>
          </p:cNvPr>
          <p:cNvSpPr txBox="1"/>
          <p:nvPr/>
        </p:nvSpPr>
        <p:spPr>
          <a:xfrm>
            <a:off x="5581115" y="3152001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FPGA’s MGT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EB1F60-3799-273E-B856-4BF317D31A10}"/>
              </a:ext>
            </a:extLst>
          </p:cNvPr>
          <p:cNvSpPr txBox="1"/>
          <p:nvPr/>
        </p:nvSpPr>
        <p:spPr>
          <a:xfrm>
            <a:off x="5594551" y="3429000"/>
            <a:ext cx="1365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 </a:t>
            </a:r>
            <a:r>
              <a:rPr lang="en-US" sz="1200" dirty="0"/>
              <a:t>connectors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D1D4499-1F76-2936-2983-330C15C517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6925"/>
          <a:stretch>
            <a:fillRect/>
          </a:stretch>
        </p:blipFill>
        <p:spPr>
          <a:xfrm>
            <a:off x="6742961" y="1369457"/>
            <a:ext cx="4962782" cy="242887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2714D01-8B62-1AC2-8CA5-993993C62B0A}"/>
              </a:ext>
            </a:extLst>
          </p:cNvPr>
          <p:cNvSpPr txBox="1"/>
          <p:nvPr/>
        </p:nvSpPr>
        <p:spPr>
          <a:xfrm>
            <a:off x="7595211" y="4019035"/>
            <a:ext cx="4164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Will be removed in production GTU design</a:t>
            </a:r>
          </a:p>
        </p:txBody>
      </p:sp>
    </p:spTree>
    <p:extLst>
      <p:ext uri="{BB962C8B-B14F-4D97-AF65-F5344CB8AC3E}">
        <p14:creationId xmlns:p14="http://schemas.microsoft.com/office/powerpoint/2010/main" val="1385069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A2B53-BD57-F674-9FCF-C50202BE7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CF797-1075-B432-9BBB-6A003ABD9785}"/>
              </a:ext>
            </a:extLst>
          </p:cNvPr>
          <p:cNvSpPr txBox="1">
            <a:spLocks/>
          </p:cNvSpPr>
          <p:nvPr/>
        </p:nvSpPr>
        <p:spPr>
          <a:xfrm>
            <a:off x="1239570" y="285074"/>
            <a:ext cx="4656405" cy="48034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3. GTU Design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79493C-A795-94AC-4041-2236E0CB00F9}"/>
              </a:ext>
            </a:extLst>
          </p:cNvPr>
          <p:cNvSpPr/>
          <p:nvPr/>
        </p:nvSpPr>
        <p:spPr>
          <a:xfrm>
            <a:off x="800503" y="841369"/>
            <a:ext cx="38857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2000" dirty="0">
                <a:solidFill>
                  <a:srgbClr val="000000"/>
                </a:solidFill>
              </a:rPr>
              <a:t>3.2 Clock distribution on the GTU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AB63B-F68B-2771-6C43-7ED248BC5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12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D0E97A-33EB-A729-8D5D-85DCEB46F866}"/>
              </a:ext>
            </a:extLst>
          </p:cNvPr>
          <p:cNvSpPr/>
          <p:nvPr/>
        </p:nvSpPr>
        <p:spPr>
          <a:xfrm>
            <a:off x="800503" y="1317425"/>
            <a:ext cx="49627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1600" dirty="0">
                <a:solidFill>
                  <a:srgbClr val="000000"/>
                </a:solidFill>
              </a:rPr>
              <a:t>3.2.3 Clock divider and jitter cleaner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6F1BE5-76A5-8AD1-2072-4223C804B919}"/>
              </a:ext>
            </a:extLst>
          </p:cNvPr>
          <p:cNvSpPr txBox="1"/>
          <p:nvPr/>
        </p:nvSpPr>
        <p:spPr>
          <a:xfrm>
            <a:off x="32344" y="4297620"/>
            <a:ext cx="1267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MGT’recClk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62D1CA-3932-EE42-2015-6244621FB193}"/>
              </a:ext>
            </a:extLst>
          </p:cNvPr>
          <p:cNvSpPr txBox="1"/>
          <p:nvPr/>
        </p:nvSpPr>
        <p:spPr>
          <a:xfrm>
            <a:off x="10341199" y="2026484"/>
            <a:ext cx="135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Clock fanout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910AD0-C43A-7C57-0C8B-91E01A3A0269}"/>
              </a:ext>
            </a:extLst>
          </p:cNvPr>
          <p:cNvSpPr txBox="1"/>
          <p:nvPr/>
        </p:nvSpPr>
        <p:spPr>
          <a:xfrm>
            <a:off x="-44172" y="3582888"/>
            <a:ext cx="921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216272-7253-3F96-1804-461CA0CACF47}"/>
              </a:ext>
            </a:extLst>
          </p:cNvPr>
          <p:cNvSpPr txBox="1"/>
          <p:nvPr/>
        </p:nvSpPr>
        <p:spPr>
          <a:xfrm>
            <a:off x="2496345" y="1838649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AA5523-4829-A738-B2B2-BF87ED920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11" y="3429000"/>
            <a:ext cx="4962782" cy="27861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A8EB22A-0717-9A50-2C6C-94CDC5492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907" y="1681754"/>
            <a:ext cx="9047163" cy="4323492"/>
          </a:xfrm>
          <a:prstGeom prst="rect">
            <a:avLst/>
          </a:prstGeom>
        </p:spPr>
      </p:pic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ACB5B7EA-5528-8804-C2CD-2FF61F899E46}"/>
              </a:ext>
            </a:extLst>
          </p:cNvPr>
          <p:cNvCxnSpPr/>
          <p:nvPr/>
        </p:nvCxnSpPr>
        <p:spPr>
          <a:xfrm flipV="1">
            <a:off x="4191000" y="3520440"/>
            <a:ext cx="2057400" cy="1927860"/>
          </a:xfrm>
          <a:prstGeom prst="bentConnector3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835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E97AE-02AE-32A8-2621-2C2BFD7D1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F4084-1456-0731-146A-EED79EE20F7C}"/>
              </a:ext>
            </a:extLst>
          </p:cNvPr>
          <p:cNvSpPr txBox="1">
            <a:spLocks/>
          </p:cNvSpPr>
          <p:nvPr/>
        </p:nvSpPr>
        <p:spPr>
          <a:xfrm>
            <a:off x="1239570" y="285074"/>
            <a:ext cx="4656405" cy="48034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3. GTU Design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4B2A6D-5248-DF58-21B5-D6029F5DD6C6}"/>
              </a:ext>
            </a:extLst>
          </p:cNvPr>
          <p:cNvSpPr/>
          <p:nvPr/>
        </p:nvSpPr>
        <p:spPr>
          <a:xfrm>
            <a:off x="800503" y="841369"/>
            <a:ext cx="38857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2000" dirty="0">
                <a:solidFill>
                  <a:srgbClr val="000000"/>
                </a:solidFill>
              </a:rPr>
              <a:t>3.2 Clock distribution on the GTU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6F7B1-D4BB-409B-9B2B-8DC7121DE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13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6B6E3A-BDA6-2E1D-5CCF-0DB03807877B}"/>
              </a:ext>
            </a:extLst>
          </p:cNvPr>
          <p:cNvSpPr/>
          <p:nvPr/>
        </p:nvSpPr>
        <p:spPr>
          <a:xfrm>
            <a:off x="800503" y="1317425"/>
            <a:ext cx="30094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1600" dirty="0">
                <a:solidFill>
                  <a:srgbClr val="000000"/>
                </a:solidFill>
              </a:rPr>
              <a:t>3.2.4 Clock fanout to FPGA/DAM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4D4DA2-CAD2-162B-AD48-9E4268D5572F}"/>
              </a:ext>
            </a:extLst>
          </p:cNvPr>
          <p:cNvSpPr txBox="1"/>
          <p:nvPr/>
        </p:nvSpPr>
        <p:spPr>
          <a:xfrm>
            <a:off x="10151168" y="4744160"/>
            <a:ext cx="1312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Termination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578E25-D55A-57CC-4AEC-55F7B0715541}"/>
              </a:ext>
            </a:extLst>
          </p:cNvPr>
          <p:cNvSpPr txBox="1"/>
          <p:nvPr/>
        </p:nvSpPr>
        <p:spPr>
          <a:xfrm>
            <a:off x="5954445" y="2566757"/>
            <a:ext cx="1007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Controls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3DA491-F480-A646-44FA-3EC32BC13C2C}"/>
              </a:ext>
            </a:extLst>
          </p:cNvPr>
          <p:cNvSpPr txBox="1"/>
          <p:nvPr/>
        </p:nvSpPr>
        <p:spPr>
          <a:xfrm>
            <a:off x="6334246" y="1056813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Clock_IN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E46868-3915-6AB3-142A-74F33472A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246" y="1317425"/>
            <a:ext cx="5484241" cy="32373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E75C7D-D5D2-A402-E12A-0B8280312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6837" y="3992977"/>
            <a:ext cx="2021650" cy="9252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84D030-767C-999D-5997-A79697FE3888}"/>
              </a:ext>
            </a:extLst>
          </p:cNvPr>
          <p:cNvSpPr/>
          <p:nvPr/>
        </p:nvSpPr>
        <p:spPr>
          <a:xfrm>
            <a:off x="373513" y="2936089"/>
            <a:ext cx="866057" cy="22740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Si5395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753132-D956-6628-14A6-63B528516C65}"/>
              </a:ext>
            </a:extLst>
          </p:cNvPr>
          <p:cNvSpPr/>
          <p:nvPr/>
        </p:nvSpPr>
        <p:spPr>
          <a:xfrm>
            <a:off x="1962932" y="1951446"/>
            <a:ext cx="1094593" cy="7536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Si53302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GTUbase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FCA5892-24F7-D29F-12F6-D42BBD1AAAD3}"/>
              </a:ext>
            </a:extLst>
          </p:cNvPr>
          <p:cNvSpPr/>
          <p:nvPr/>
        </p:nvSpPr>
        <p:spPr>
          <a:xfrm>
            <a:off x="3749382" y="1939849"/>
            <a:ext cx="1094593" cy="7536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Si53302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Optic plug-in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7CDBFFB-2EF6-84C8-B669-5BE682E51B2E}"/>
              </a:ext>
            </a:extLst>
          </p:cNvPr>
          <p:cNvSpPr/>
          <p:nvPr/>
        </p:nvSpPr>
        <p:spPr>
          <a:xfrm>
            <a:off x="1924832" y="2949372"/>
            <a:ext cx="1094593" cy="6744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Si53302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GTUbase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958395-F89C-3BFF-FBE6-D2F6CDA625F3}"/>
              </a:ext>
            </a:extLst>
          </p:cNvPr>
          <p:cNvSpPr/>
          <p:nvPr/>
        </p:nvSpPr>
        <p:spPr>
          <a:xfrm>
            <a:off x="1923367" y="4811266"/>
            <a:ext cx="1094593" cy="6744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Si53302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GTUbase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31A2CF5-6B38-4C7D-ACF2-7BD1555D9DF5}"/>
              </a:ext>
            </a:extLst>
          </p:cNvPr>
          <p:cNvSpPr/>
          <p:nvPr/>
        </p:nvSpPr>
        <p:spPr>
          <a:xfrm>
            <a:off x="3749382" y="3263722"/>
            <a:ext cx="1094593" cy="7536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Si53302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Optic plug-in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E10D8D-388F-F5C8-22F1-A6D3DB181690}"/>
              </a:ext>
            </a:extLst>
          </p:cNvPr>
          <p:cNvSpPr/>
          <p:nvPr/>
        </p:nvSpPr>
        <p:spPr>
          <a:xfrm>
            <a:off x="5238187" y="1939849"/>
            <a:ext cx="708321" cy="2952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DAM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7385B8C-4DF8-4390-1D7D-F6F9CA56D9F1}"/>
              </a:ext>
            </a:extLst>
          </p:cNvPr>
          <p:cNvSpPr/>
          <p:nvPr/>
        </p:nvSpPr>
        <p:spPr>
          <a:xfrm>
            <a:off x="5238187" y="2926177"/>
            <a:ext cx="708321" cy="2952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DAM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F2A9AD-920D-2470-2E12-737119F8FFCA}"/>
              </a:ext>
            </a:extLst>
          </p:cNvPr>
          <p:cNvSpPr/>
          <p:nvPr/>
        </p:nvSpPr>
        <p:spPr>
          <a:xfrm>
            <a:off x="5231363" y="3845921"/>
            <a:ext cx="708321" cy="2952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DAM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A17FFF2-05C8-177F-D9BA-1CF9E83A2371}"/>
              </a:ext>
            </a:extLst>
          </p:cNvPr>
          <p:cNvSpPr/>
          <p:nvPr/>
        </p:nvSpPr>
        <p:spPr>
          <a:xfrm>
            <a:off x="1923366" y="5703350"/>
            <a:ext cx="1094593" cy="6744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Si53302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GTUbase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911FA79-BC54-40FE-69FC-31BDCAEEA589}"/>
              </a:ext>
            </a:extLst>
          </p:cNvPr>
          <p:cNvSpPr/>
          <p:nvPr/>
        </p:nvSpPr>
        <p:spPr>
          <a:xfrm>
            <a:off x="1923367" y="3880319"/>
            <a:ext cx="1094593" cy="6744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Si53302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GTUbase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244F1B7F-B2AD-4184-03E0-0DC33F0529B7}"/>
              </a:ext>
            </a:extLst>
          </p:cNvPr>
          <p:cNvCxnSpPr/>
          <p:nvPr/>
        </p:nvCxnSpPr>
        <p:spPr>
          <a:xfrm flipV="1">
            <a:off x="1239570" y="2566757"/>
            <a:ext cx="683796" cy="53022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14DE1238-EF32-271D-24D6-6ED4F721D147}"/>
              </a:ext>
            </a:extLst>
          </p:cNvPr>
          <p:cNvCxnSpPr>
            <a:endCxn id="23" idx="1"/>
          </p:cNvCxnSpPr>
          <p:nvPr/>
        </p:nvCxnSpPr>
        <p:spPr>
          <a:xfrm flipV="1">
            <a:off x="1239570" y="3286589"/>
            <a:ext cx="685262" cy="23766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47E8D95B-17C6-EB23-B2E0-618BDB0B4F36}"/>
              </a:ext>
            </a:extLst>
          </p:cNvPr>
          <p:cNvCxnSpPr>
            <a:stCxn id="15" idx="3"/>
            <a:endCxn id="30" idx="1"/>
          </p:cNvCxnSpPr>
          <p:nvPr/>
        </p:nvCxnSpPr>
        <p:spPr>
          <a:xfrm>
            <a:off x="1239570" y="4073132"/>
            <a:ext cx="683797" cy="14440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ED7DFA53-F383-4684-6F5C-BA2B75C6B6C2}"/>
              </a:ext>
            </a:extLst>
          </p:cNvPr>
          <p:cNvCxnSpPr/>
          <p:nvPr/>
        </p:nvCxnSpPr>
        <p:spPr>
          <a:xfrm>
            <a:off x="1239570" y="4554753"/>
            <a:ext cx="683796" cy="36933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2F7F50A4-7DDD-BEEE-FBD3-E7DAE05E9CA4}"/>
              </a:ext>
            </a:extLst>
          </p:cNvPr>
          <p:cNvCxnSpPr/>
          <p:nvPr/>
        </p:nvCxnSpPr>
        <p:spPr>
          <a:xfrm>
            <a:off x="1239570" y="5113492"/>
            <a:ext cx="723362" cy="72137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409AF38-3898-C5A0-33C7-F76D87C5AD5A}"/>
              </a:ext>
            </a:extLst>
          </p:cNvPr>
          <p:cNvCxnSpPr/>
          <p:nvPr/>
        </p:nvCxnSpPr>
        <p:spPr>
          <a:xfrm>
            <a:off x="4333875" y="2838450"/>
            <a:ext cx="0" cy="448139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FE60084-9E20-3A64-F669-A680130F9405}"/>
              </a:ext>
            </a:extLst>
          </p:cNvPr>
          <p:cNvCxnSpPr/>
          <p:nvPr/>
        </p:nvCxnSpPr>
        <p:spPr>
          <a:xfrm>
            <a:off x="5629275" y="3395206"/>
            <a:ext cx="0" cy="448139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E4D2937-D338-897F-912F-337D3BC3CA64}"/>
              </a:ext>
            </a:extLst>
          </p:cNvPr>
          <p:cNvCxnSpPr/>
          <p:nvPr/>
        </p:nvCxnSpPr>
        <p:spPr>
          <a:xfrm>
            <a:off x="5629275" y="2390311"/>
            <a:ext cx="0" cy="448139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7F764D16-6CDC-A35C-F7B1-4B65B76D14B7}"/>
              </a:ext>
            </a:extLst>
          </p:cNvPr>
          <p:cNvSpPr/>
          <p:nvPr/>
        </p:nvSpPr>
        <p:spPr>
          <a:xfrm>
            <a:off x="4822145" y="4417631"/>
            <a:ext cx="708321" cy="2952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DAM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A5E63EF-578D-4EAC-D445-9A15CEC8B7E8}"/>
              </a:ext>
            </a:extLst>
          </p:cNvPr>
          <p:cNvSpPr/>
          <p:nvPr/>
        </p:nvSpPr>
        <p:spPr>
          <a:xfrm>
            <a:off x="3810000" y="4811266"/>
            <a:ext cx="892161" cy="6744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FPGAs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2FA46FF-3D70-ABC1-6E8C-8BE29C883AF9}"/>
              </a:ext>
            </a:extLst>
          </p:cNvPr>
          <p:cNvSpPr/>
          <p:nvPr/>
        </p:nvSpPr>
        <p:spPr>
          <a:xfrm>
            <a:off x="3816336" y="5497646"/>
            <a:ext cx="892161" cy="6744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MGTs</a:t>
            </a:r>
          </a:p>
        </p:txBody>
      </p: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EF749C9A-9BED-A7A3-1D1B-E15ADAF66EF4}"/>
              </a:ext>
            </a:extLst>
          </p:cNvPr>
          <p:cNvCxnSpPr/>
          <p:nvPr/>
        </p:nvCxnSpPr>
        <p:spPr>
          <a:xfrm>
            <a:off x="3057525" y="2087456"/>
            <a:ext cx="691857" cy="127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9DD41723-1715-461B-EB4D-DBD306A98509}"/>
              </a:ext>
            </a:extLst>
          </p:cNvPr>
          <p:cNvCxnSpPr/>
          <p:nvPr/>
        </p:nvCxnSpPr>
        <p:spPr>
          <a:xfrm>
            <a:off x="3017959" y="3524250"/>
            <a:ext cx="731423" cy="22758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46E50907-4B94-F99D-0229-11DF412D36BC}"/>
              </a:ext>
            </a:extLst>
          </p:cNvPr>
          <p:cNvCxnSpPr/>
          <p:nvPr/>
        </p:nvCxnSpPr>
        <p:spPr>
          <a:xfrm>
            <a:off x="3057525" y="2566757"/>
            <a:ext cx="706291" cy="32122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B637896C-D69E-8CCC-7ED4-109D37597C52}"/>
              </a:ext>
            </a:extLst>
          </p:cNvPr>
          <p:cNvCxnSpPr>
            <a:stCxn id="23" idx="3"/>
          </p:cNvCxnSpPr>
          <p:nvPr/>
        </p:nvCxnSpPr>
        <p:spPr>
          <a:xfrm flipV="1">
            <a:off x="3019425" y="3073784"/>
            <a:ext cx="743070" cy="21280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85085263-77B9-B00C-57B5-E171F7E87744}"/>
              </a:ext>
            </a:extLst>
          </p:cNvPr>
          <p:cNvCxnSpPr>
            <a:endCxn id="26" idx="1"/>
          </p:cNvCxnSpPr>
          <p:nvPr/>
        </p:nvCxnSpPr>
        <p:spPr>
          <a:xfrm flipV="1">
            <a:off x="4843975" y="2087457"/>
            <a:ext cx="394212" cy="1269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166FE163-9902-6453-A8C4-C9C1F6F8E361}"/>
              </a:ext>
            </a:extLst>
          </p:cNvPr>
          <p:cNvCxnSpPr/>
          <p:nvPr/>
        </p:nvCxnSpPr>
        <p:spPr>
          <a:xfrm flipV="1">
            <a:off x="4843975" y="2511559"/>
            <a:ext cx="379801" cy="5519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910B6FEE-1F37-3F90-91CD-1C094A7D3457}"/>
              </a:ext>
            </a:extLst>
          </p:cNvPr>
          <p:cNvCxnSpPr>
            <a:endCxn id="27" idx="1"/>
          </p:cNvCxnSpPr>
          <p:nvPr/>
        </p:nvCxnSpPr>
        <p:spPr>
          <a:xfrm>
            <a:off x="4822145" y="2949372"/>
            <a:ext cx="416042" cy="12441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6F4D51D2-F5FC-7AB2-F4EE-499FBD59020B}"/>
              </a:ext>
            </a:extLst>
          </p:cNvPr>
          <p:cNvCxnSpPr>
            <a:endCxn id="28" idx="1"/>
          </p:cNvCxnSpPr>
          <p:nvPr/>
        </p:nvCxnSpPr>
        <p:spPr>
          <a:xfrm>
            <a:off x="4843975" y="3880319"/>
            <a:ext cx="387388" cy="11321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12E8C9C2-7B33-8A55-01FF-105328D979CC}"/>
              </a:ext>
            </a:extLst>
          </p:cNvPr>
          <p:cNvCxnSpPr/>
          <p:nvPr/>
        </p:nvCxnSpPr>
        <p:spPr>
          <a:xfrm>
            <a:off x="4843975" y="3429000"/>
            <a:ext cx="394212" cy="9525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51E73B89-4AB4-E8BF-1A47-EE0E7F630425}"/>
              </a:ext>
            </a:extLst>
          </p:cNvPr>
          <p:cNvCxnSpPr>
            <a:endCxn id="45" idx="1"/>
          </p:cNvCxnSpPr>
          <p:nvPr/>
        </p:nvCxnSpPr>
        <p:spPr>
          <a:xfrm>
            <a:off x="3017959" y="4073132"/>
            <a:ext cx="1804186" cy="49210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0A2C4E65-B140-125A-149C-317DE595659F}"/>
              </a:ext>
            </a:extLst>
          </p:cNvPr>
          <p:cNvCxnSpPr/>
          <p:nvPr/>
        </p:nvCxnSpPr>
        <p:spPr>
          <a:xfrm>
            <a:off x="3017959" y="4417631"/>
            <a:ext cx="756051" cy="51286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355B3C3C-5FDE-D914-1250-967A828E4C87}"/>
              </a:ext>
            </a:extLst>
          </p:cNvPr>
          <p:cNvCxnSpPr/>
          <p:nvPr/>
        </p:nvCxnSpPr>
        <p:spPr>
          <a:xfrm>
            <a:off x="3057525" y="5314950"/>
            <a:ext cx="752474" cy="31432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id="{219ACA1E-20F1-1C0F-1A85-923D8CBCF4F1}"/>
              </a:ext>
            </a:extLst>
          </p:cNvPr>
          <p:cNvCxnSpPr/>
          <p:nvPr/>
        </p:nvCxnSpPr>
        <p:spPr>
          <a:xfrm flipV="1">
            <a:off x="3017959" y="6016631"/>
            <a:ext cx="792041" cy="15544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0D622F88-5554-F51F-B4A2-A02E9B2A96DA}"/>
              </a:ext>
            </a:extLst>
          </p:cNvPr>
          <p:cNvSpPr/>
          <p:nvPr/>
        </p:nvSpPr>
        <p:spPr>
          <a:xfrm>
            <a:off x="5953392" y="4887327"/>
            <a:ext cx="892161" cy="1431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Si5395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AB2D6F9-10B7-F07B-FFFE-66F701219FF2}"/>
              </a:ext>
            </a:extLst>
          </p:cNvPr>
          <p:cNvSpPr/>
          <p:nvPr/>
        </p:nvSpPr>
        <p:spPr>
          <a:xfrm>
            <a:off x="7493085" y="4839304"/>
            <a:ext cx="1094593" cy="416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Si53xxx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20C4B26-EF37-A62A-0B7F-A699C6E1FE63}"/>
              </a:ext>
            </a:extLst>
          </p:cNvPr>
          <p:cNvSpPr/>
          <p:nvPr/>
        </p:nvSpPr>
        <p:spPr>
          <a:xfrm>
            <a:off x="7493084" y="5403381"/>
            <a:ext cx="1094593" cy="416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Si53xxx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8C3BF74-68EC-97AD-BA11-7DF81838D966}"/>
              </a:ext>
            </a:extLst>
          </p:cNvPr>
          <p:cNvSpPr/>
          <p:nvPr/>
        </p:nvSpPr>
        <p:spPr>
          <a:xfrm>
            <a:off x="7493084" y="5947860"/>
            <a:ext cx="1094593" cy="416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Si53xxx</a:t>
            </a:r>
          </a:p>
        </p:txBody>
      </p: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4498D22F-CECE-D147-2878-F97FAD701B0C}"/>
              </a:ext>
            </a:extLst>
          </p:cNvPr>
          <p:cNvCxnSpPr>
            <a:endCxn id="75" idx="1"/>
          </p:cNvCxnSpPr>
          <p:nvPr/>
        </p:nvCxnSpPr>
        <p:spPr>
          <a:xfrm flipV="1">
            <a:off x="6845553" y="5047564"/>
            <a:ext cx="647532" cy="10348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id="{9334A347-B34B-53BE-8DF8-1AE6C7B867E5}"/>
              </a:ext>
            </a:extLst>
          </p:cNvPr>
          <p:cNvCxnSpPr>
            <a:endCxn id="76" idx="1"/>
          </p:cNvCxnSpPr>
          <p:nvPr/>
        </p:nvCxnSpPr>
        <p:spPr>
          <a:xfrm>
            <a:off x="6845553" y="5438520"/>
            <a:ext cx="647531" cy="17312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or: Elbow 82">
            <a:extLst>
              <a:ext uri="{FF2B5EF4-FFF2-40B4-BE49-F238E27FC236}">
                <a16:creationId xmlns:a16="http://schemas.microsoft.com/office/drawing/2014/main" id="{46D82BC5-7D19-4B89-D380-E09B2073F08E}"/>
              </a:ext>
            </a:extLst>
          </p:cNvPr>
          <p:cNvCxnSpPr>
            <a:endCxn id="77" idx="1"/>
          </p:cNvCxnSpPr>
          <p:nvPr/>
        </p:nvCxnSpPr>
        <p:spPr>
          <a:xfrm>
            <a:off x="6845553" y="5981441"/>
            <a:ext cx="647531" cy="17467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124EB125-39D6-B3EB-CEA0-C9E5BC9CA59B}"/>
              </a:ext>
            </a:extLst>
          </p:cNvPr>
          <p:cNvSpPr/>
          <p:nvPr/>
        </p:nvSpPr>
        <p:spPr>
          <a:xfrm>
            <a:off x="8968532" y="4844329"/>
            <a:ext cx="1094593" cy="416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Si53xxx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F3204B3-055C-AA65-CA07-D98FFA32913C}"/>
              </a:ext>
            </a:extLst>
          </p:cNvPr>
          <p:cNvSpPr/>
          <p:nvPr/>
        </p:nvSpPr>
        <p:spPr>
          <a:xfrm>
            <a:off x="8968532" y="5970039"/>
            <a:ext cx="1094593" cy="416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Si53xxx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4AC7863-FDA7-9E20-8D10-CEF37E17A144}"/>
              </a:ext>
            </a:extLst>
          </p:cNvPr>
          <p:cNvCxnSpPr/>
          <p:nvPr/>
        </p:nvCxnSpPr>
        <p:spPr>
          <a:xfrm>
            <a:off x="9496778" y="5404647"/>
            <a:ext cx="0" cy="448139"/>
          </a:xfrm>
          <a:prstGeom prst="line">
            <a:avLst/>
          </a:prstGeom>
          <a:ln w="38100">
            <a:noFill/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or: Elbow 87">
            <a:extLst>
              <a:ext uri="{FF2B5EF4-FFF2-40B4-BE49-F238E27FC236}">
                <a16:creationId xmlns:a16="http://schemas.microsoft.com/office/drawing/2014/main" id="{2EE04BB5-FEB9-58FE-FE15-0EED92B5D38A}"/>
              </a:ext>
            </a:extLst>
          </p:cNvPr>
          <p:cNvCxnSpPr>
            <a:endCxn id="84" idx="1"/>
          </p:cNvCxnSpPr>
          <p:nvPr/>
        </p:nvCxnSpPr>
        <p:spPr>
          <a:xfrm>
            <a:off x="8587677" y="4930496"/>
            <a:ext cx="380855" cy="12209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or: Elbow 89">
            <a:extLst>
              <a:ext uri="{FF2B5EF4-FFF2-40B4-BE49-F238E27FC236}">
                <a16:creationId xmlns:a16="http://schemas.microsoft.com/office/drawing/2014/main" id="{0F35EB78-B1AC-EE4C-695A-ED68F5C8792E}"/>
              </a:ext>
            </a:extLst>
          </p:cNvPr>
          <p:cNvCxnSpPr/>
          <p:nvPr/>
        </p:nvCxnSpPr>
        <p:spPr>
          <a:xfrm>
            <a:off x="8587677" y="5485700"/>
            <a:ext cx="586364" cy="6367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or: Elbow 91">
            <a:extLst>
              <a:ext uri="{FF2B5EF4-FFF2-40B4-BE49-F238E27FC236}">
                <a16:creationId xmlns:a16="http://schemas.microsoft.com/office/drawing/2014/main" id="{8D85C744-6E32-3618-9C6E-788DF5DE7809}"/>
              </a:ext>
            </a:extLst>
          </p:cNvPr>
          <p:cNvCxnSpPr>
            <a:stCxn id="75" idx="3"/>
          </p:cNvCxnSpPr>
          <p:nvPr/>
        </p:nvCxnSpPr>
        <p:spPr>
          <a:xfrm>
            <a:off x="8587678" y="5047564"/>
            <a:ext cx="647530" cy="360842"/>
          </a:xfrm>
          <a:prstGeom prst="bentConnector3">
            <a:avLst>
              <a:gd name="adj1" fmla="val 2352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or: Elbow 93">
            <a:extLst>
              <a:ext uri="{FF2B5EF4-FFF2-40B4-BE49-F238E27FC236}">
                <a16:creationId xmlns:a16="http://schemas.microsoft.com/office/drawing/2014/main" id="{45BD90B6-187C-7929-5B7E-900AD2D2399B}"/>
              </a:ext>
            </a:extLst>
          </p:cNvPr>
          <p:cNvCxnSpPr/>
          <p:nvPr/>
        </p:nvCxnSpPr>
        <p:spPr>
          <a:xfrm flipV="1">
            <a:off x="8587677" y="5801704"/>
            <a:ext cx="541315" cy="21492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or: Elbow 95">
            <a:extLst>
              <a:ext uri="{FF2B5EF4-FFF2-40B4-BE49-F238E27FC236}">
                <a16:creationId xmlns:a16="http://schemas.microsoft.com/office/drawing/2014/main" id="{AA9A9872-E12E-0319-159A-B8732A4F3E04}"/>
              </a:ext>
            </a:extLst>
          </p:cNvPr>
          <p:cNvCxnSpPr>
            <a:endCxn id="85" idx="1"/>
          </p:cNvCxnSpPr>
          <p:nvPr/>
        </p:nvCxnSpPr>
        <p:spPr>
          <a:xfrm flipV="1">
            <a:off x="8587677" y="6178299"/>
            <a:ext cx="380855" cy="14035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3F7E2473-9068-6F8E-AEE5-FAD201314183}"/>
              </a:ext>
            </a:extLst>
          </p:cNvPr>
          <p:cNvCxnSpPr/>
          <p:nvPr/>
        </p:nvCxnSpPr>
        <p:spPr>
          <a:xfrm>
            <a:off x="9395929" y="5371762"/>
            <a:ext cx="0" cy="448139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C9D072AF-6E51-9A9C-5784-BFDD9CC3BE20}"/>
              </a:ext>
            </a:extLst>
          </p:cNvPr>
          <p:cNvSpPr txBox="1"/>
          <p:nvPr/>
        </p:nvSpPr>
        <p:spPr>
          <a:xfrm>
            <a:off x="7276918" y="6344102"/>
            <a:ext cx="2991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Dedicated Clock fanout plugin</a:t>
            </a:r>
          </a:p>
        </p:txBody>
      </p:sp>
    </p:spTree>
    <p:extLst>
      <p:ext uri="{BB962C8B-B14F-4D97-AF65-F5344CB8AC3E}">
        <p14:creationId xmlns:p14="http://schemas.microsoft.com/office/powerpoint/2010/main" val="1269116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28689-5842-ACC9-DA43-BDF478D4F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9907D-2349-4679-861E-9289BA7EFE6B}"/>
              </a:ext>
            </a:extLst>
          </p:cNvPr>
          <p:cNvSpPr txBox="1">
            <a:spLocks/>
          </p:cNvSpPr>
          <p:nvPr/>
        </p:nvSpPr>
        <p:spPr>
          <a:xfrm>
            <a:off x="1239570" y="285074"/>
            <a:ext cx="4656405" cy="48034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3. GTU Design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C23D0F-6D17-02A3-AE8A-E83B314BECC4}"/>
              </a:ext>
            </a:extLst>
          </p:cNvPr>
          <p:cNvSpPr/>
          <p:nvPr/>
        </p:nvSpPr>
        <p:spPr>
          <a:xfrm>
            <a:off x="800503" y="841369"/>
            <a:ext cx="38857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2000" dirty="0">
                <a:solidFill>
                  <a:srgbClr val="000000"/>
                </a:solidFill>
              </a:rPr>
              <a:t>3.3 Run-control user interface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4B457-AB4D-BBC7-2518-128612795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F4A219-C1DD-05A5-D6C3-34ABE348C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3107038"/>
            <a:ext cx="8166100" cy="31548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BD45A7-943E-A1BA-7C3E-F14326ADB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26" y="1920596"/>
            <a:ext cx="5100154" cy="31861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052DEBC-6792-FAAB-63C9-2861EC22CC09}"/>
              </a:ext>
            </a:extLst>
          </p:cNvPr>
          <p:cNvSpPr txBox="1"/>
          <p:nvPr/>
        </p:nvSpPr>
        <p:spPr>
          <a:xfrm>
            <a:off x="947470" y="1551264"/>
            <a:ext cx="2353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XCZU19EG Zynq, ARM®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A57DB1-3B68-EDAB-2A4E-40CF16D2EE57}"/>
              </a:ext>
            </a:extLst>
          </p:cNvPr>
          <p:cNvSpPr txBox="1"/>
          <p:nvPr/>
        </p:nvSpPr>
        <p:spPr>
          <a:xfrm>
            <a:off x="9564956" y="2737706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1000baseT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DC3ACAE-95B9-D8D2-2470-1860F47803C5}"/>
              </a:ext>
            </a:extLst>
          </p:cNvPr>
          <p:cNvSpPr txBox="1"/>
          <p:nvPr/>
        </p:nvSpPr>
        <p:spPr>
          <a:xfrm>
            <a:off x="6047624" y="1763194"/>
            <a:ext cx="2662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 GB DDR4 memory</a:t>
            </a:r>
          </a:p>
        </p:txBody>
      </p:sp>
    </p:spTree>
    <p:extLst>
      <p:ext uri="{BB962C8B-B14F-4D97-AF65-F5344CB8AC3E}">
        <p14:creationId xmlns:p14="http://schemas.microsoft.com/office/powerpoint/2010/main" val="901381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02110-BE40-C3F5-D820-A0505CAF2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22C2D-0294-70AA-194F-14BFF117E9F5}"/>
              </a:ext>
            </a:extLst>
          </p:cNvPr>
          <p:cNvSpPr txBox="1">
            <a:spLocks/>
          </p:cNvSpPr>
          <p:nvPr/>
        </p:nvSpPr>
        <p:spPr>
          <a:xfrm>
            <a:off x="1239570" y="285074"/>
            <a:ext cx="4656405" cy="48034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3. GTU Design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D6BABC-6A75-9724-1FB9-A51572455039}"/>
              </a:ext>
            </a:extLst>
          </p:cNvPr>
          <p:cNvSpPr/>
          <p:nvPr/>
        </p:nvSpPr>
        <p:spPr>
          <a:xfrm>
            <a:off x="800503" y="841369"/>
            <a:ext cx="38857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2000" dirty="0">
                <a:solidFill>
                  <a:srgbClr val="000000"/>
                </a:solidFill>
              </a:rPr>
              <a:t>3.4 Slow control/I2C </a:t>
            </a:r>
            <a:r>
              <a:rPr lang="en-US" sz="2000" dirty="0" err="1">
                <a:solidFill>
                  <a:srgbClr val="000000"/>
                </a:solidFill>
              </a:rPr>
              <a:t>monitiring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F22C-9AAB-F2B4-1ED4-3F1F05ED4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15</a:t>
            </a:fld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E7FB8D-84A7-DB14-AB23-7E4F1A5CFDFA}"/>
              </a:ext>
            </a:extLst>
          </p:cNvPr>
          <p:cNvSpPr txBox="1"/>
          <p:nvPr/>
        </p:nvSpPr>
        <p:spPr>
          <a:xfrm>
            <a:off x="800503" y="1317425"/>
            <a:ext cx="2216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XCZU19P Zynq, ARM®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5793F0-70C6-F982-CAE9-AC7F9B17B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597" y="1317425"/>
            <a:ext cx="4914900" cy="39052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775F7F8-A376-65B1-7DCB-BD30328C42D1}"/>
              </a:ext>
            </a:extLst>
          </p:cNvPr>
          <p:cNvSpPr/>
          <p:nvPr/>
        </p:nvSpPr>
        <p:spPr>
          <a:xfrm>
            <a:off x="373513" y="2936089"/>
            <a:ext cx="866057" cy="22740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Zynq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D0927E-59AB-D2F6-2D5B-4545884D2BD8}"/>
              </a:ext>
            </a:extLst>
          </p:cNvPr>
          <p:cNvSpPr/>
          <p:nvPr/>
        </p:nvSpPr>
        <p:spPr>
          <a:xfrm>
            <a:off x="1962932" y="1951446"/>
            <a:ext cx="1094593" cy="7536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TCA9548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GTUbase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2683EE-567D-AEA0-E9C2-5BF1CD1C4C05}"/>
              </a:ext>
            </a:extLst>
          </p:cNvPr>
          <p:cNvSpPr/>
          <p:nvPr/>
        </p:nvSpPr>
        <p:spPr>
          <a:xfrm>
            <a:off x="1937507" y="3226872"/>
            <a:ext cx="1094593" cy="6744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TCA9548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GTUbase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0EEA4B-A469-B698-A58B-1DEE575BABB5}"/>
              </a:ext>
            </a:extLst>
          </p:cNvPr>
          <p:cNvSpPr/>
          <p:nvPr/>
        </p:nvSpPr>
        <p:spPr>
          <a:xfrm>
            <a:off x="1852174" y="4975220"/>
            <a:ext cx="925342" cy="6744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AD9510</a:t>
            </a: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1E4E110-0E49-E7CC-895E-2667D1F80824}"/>
              </a:ext>
            </a:extLst>
          </p:cNvPr>
          <p:cNvCxnSpPr/>
          <p:nvPr/>
        </p:nvCxnSpPr>
        <p:spPr>
          <a:xfrm flipV="1">
            <a:off x="1239570" y="2566757"/>
            <a:ext cx="683796" cy="53022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F871A926-DE42-973D-70A3-114069A64B27}"/>
              </a:ext>
            </a:extLst>
          </p:cNvPr>
          <p:cNvCxnSpPr>
            <a:endCxn id="11" idx="1"/>
          </p:cNvCxnSpPr>
          <p:nvPr/>
        </p:nvCxnSpPr>
        <p:spPr>
          <a:xfrm flipV="1">
            <a:off x="1252245" y="3564089"/>
            <a:ext cx="685262" cy="23766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35024679-8D7A-861C-57BD-D6CE3DC3200A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1151374" y="4791589"/>
            <a:ext cx="700800" cy="52084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A3C054E2-4EDE-173F-C1CC-179C554F0AA1}"/>
              </a:ext>
            </a:extLst>
          </p:cNvPr>
          <p:cNvCxnSpPr/>
          <p:nvPr/>
        </p:nvCxnSpPr>
        <p:spPr>
          <a:xfrm>
            <a:off x="3057525" y="2087456"/>
            <a:ext cx="691857" cy="127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779DEA17-37F5-2CF1-FFFB-612CA950D4F8}"/>
              </a:ext>
            </a:extLst>
          </p:cNvPr>
          <p:cNvCxnSpPr>
            <a:cxnSpLocks/>
          </p:cNvCxnSpPr>
          <p:nvPr/>
        </p:nvCxnSpPr>
        <p:spPr>
          <a:xfrm flipV="1">
            <a:off x="3057525" y="2492607"/>
            <a:ext cx="691857" cy="7415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9EED2C8B-776B-EB1A-3AF7-1F7853009A87}"/>
              </a:ext>
            </a:extLst>
          </p:cNvPr>
          <p:cNvSpPr/>
          <p:nvPr/>
        </p:nvSpPr>
        <p:spPr>
          <a:xfrm>
            <a:off x="3774010" y="1662652"/>
            <a:ext cx="1094593" cy="13325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Si5395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SFP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LpGBT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Si570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ADC …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641156C-1CF4-0FBC-DC06-98F934D3CEBA}"/>
              </a:ext>
            </a:extLst>
          </p:cNvPr>
          <p:cNvSpPr/>
          <p:nvPr/>
        </p:nvSpPr>
        <p:spPr>
          <a:xfrm>
            <a:off x="3685000" y="3226872"/>
            <a:ext cx="1094593" cy="6744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TCA9548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GTUbase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AA45512-3B76-9331-595E-7D5C3882330D}"/>
              </a:ext>
            </a:extLst>
          </p:cNvPr>
          <p:cNvSpPr/>
          <p:nvPr/>
        </p:nvSpPr>
        <p:spPr>
          <a:xfrm>
            <a:off x="3685000" y="4073132"/>
            <a:ext cx="1094593" cy="6744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TCA9548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GTUbase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2795E76D-50CD-4410-AAE1-6FAE4D0E8DEA}"/>
              </a:ext>
            </a:extLst>
          </p:cNvPr>
          <p:cNvCxnSpPr>
            <a:endCxn id="42" idx="1"/>
          </p:cNvCxnSpPr>
          <p:nvPr/>
        </p:nvCxnSpPr>
        <p:spPr>
          <a:xfrm>
            <a:off x="3032100" y="3429000"/>
            <a:ext cx="652900" cy="13508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06C442D6-09A9-26BA-50FE-AC84695858C0}"/>
              </a:ext>
            </a:extLst>
          </p:cNvPr>
          <p:cNvCxnSpPr>
            <a:cxnSpLocks/>
          </p:cNvCxnSpPr>
          <p:nvPr/>
        </p:nvCxnSpPr>
        <p:spPr>
          <a:xfrm>
            <a:off x="3000307" y="3730684"/>
            <a:ext cx="634204" cy="51453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12FA387F-A7DD-C59F-AAE4-E80F95F5959E}"/>
              </a:ext>
            </a:extLst>
          </p:cNvPr>
          <p:cNvSpPr/>
          <p:nvPr/>
        </p:nvSpPr>
        <p:spPr>
          <a:xfrm>
            <a:off x="5292993" y="3056250"/>
            <a:ext cx="1094593" cy="6744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TCA9548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Plugin card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FFB5D27-D083-365F-687B-515F7335B03D}"/>
              </a:ext>
            </a:extLst>
          </p:cNvPr>
          <p:cNvSpPr/>
          <p:nvPr/>
        </p:nvSpPr>
        <p:spPr>
          <a:xfrm>
            <a:off x="5292994" y="4300786"/>
            <a:ext cx="1094593" cy="6744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TCA9548</a:t>
            </a:r>
          </a:p>
          <a:p>
            <a:pPr algn="ctr"/>
            <a:r>
              <a:rPr lang="en-US" sz="1600" dirty="0" err="1">
                <a:solidFill>
                  <a:schemeClr val="tx1"/>
                </a:solidFill>
              </a:rPr>
              <a:t>PluginCard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E946BAF-8D49-DF54-5D93-25FF35213D88}"/>
              </a:ext>
            </a:extLst>
          </p:cNvPr>
          <p:cNvCxnSpPr/>
          <p:nvPr/>
        </p:nvCxnSpPr>
        <p:spPr>
          <a:xfrm>
            <a:off x="5895975" y="3801750"/>
            <a:ext cx="0" cy="448139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7F9F69DC-8DC0-BFE0-3CF9-2E58BC865B27}"/>
              </a:ext>
            </a:extLst>
          </p:cNvPr>
          <p:cNvCxnSpPr/>
          <p:nvPr/>
        </p:nvCxnSpPr>
        <p:spPr>
          <a:xfrm flipV="1">
            <a:off x="4779593" y="3226872"/>
            <a:ext cx="513401" cy="20212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76561E10-FD62-C77A-FDF5-6BF5EFC0B91E}"/>
              </a:ext>
            </a:extLst>
          </p:cNvPr>
          <p:cNvCxnSpPr/>
          <p:nvPr/>
        </p:nvCxnSpPr>
        <p:spPr>
          <a:xfrm>
            <a:off x="4779593" y="3730684"/>
            <a:ext cx="580621" cy="15547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8D3EEC0E-6E83-BEF9-2FE4-38229BE7DEAF}"/>
              </a:ext>
            </a:extLst>
          </p:cNvPr>
          <p:cNvCxnSpPr/>
          <p:nvPr/>
        </p:nvCxnSpPr>
        <p:spPr>
          <a:xfrm flipV="1">
            <a:off x="4779593" y="4132963"/>
            <a:ext cx="569372" cy="112253"/>
          </a:xfrm>
          <a:prstGeom prst="bentConnector3">
            <a:avLst>
              <a:gd name="adj1" fmla="val 3309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C5DE620F-5949-C04B-F14D-66D78385B607}"/>
              </a:ext>
            </a:extLst>
          </p:cNvPr>
          <p:cNvCxnSpPr>
            <a:cxnSpLocks/>
          </p:cNvCxnSpPr>
          <p:nvPr/>
        </p:nvCxnSpPr>
        <p:spPr>
          <a:xfrm flipV="1">
            <a:off x="4779593" y="4245216"/>
            <a:ext cx="542058" cy="39278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260BDD4A-6FBB-E873-03C4-004C1AE306C5}"/>
              </a:ext>
            </a:extLst>
          </p:cNvPr>
          <p:cNvSpPr/>
          <p:nvPr/>
        </p:nvSpPr>
        <p:spPr>
          <a:xfrm>
            <a:off x="3749382" y="5649654"/>
            <a:ext cx="1094593" cy="6744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Clock plugins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5801222-9F50-7030-07ED-016B2D513EF0}"/>
              </a:ext>
            </a:extLst>
          </p:cNvPr>
          <p:cNvSpPr txBox="1"/>
          <p:nvPr/>
        </p:nvSpPr>
        <p:spPr>
          <a:xfrm>
            <a:off x="1297116" y="2600458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I2C_0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E91CA61-F653-9368-DE6F-368CD09D31E5}"/>
              </a:ext>
            </a:extLst>
          </p:cNvPr>
          <p:cNvSpPr txBox="1"/>
          <p:nvPr/>
        </p:nvSpPr>
        <p:spPr>
          <a:xfrm>
            <a:off x="1311257" y="3461475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I2C_1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BD15792-1C7D-AD9D-3EE5-F8F28268D611}"/>
              </a:ext>
            </a:extLst>
          </p:cNvPr>
          <p:cNvSpPr txBox="1"/>
          <p:nvPr/>
        </p:nvSpPr>
        <p:spPr>
          <a:xfrm>
            <a:off x="1334890" y="471047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SPI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9E4070F-90E8-55C3-CC07-05DB333DD73F}"/>
              </a:ext>
            </a:extLst>
          </p:cNvPr>
          <p:cNvSpPr/>
          <p:nvPr/>
        </p:nvSpPr>
        <p:spPr>
          <a:xfrm>
            <a:off x="1852174" y="4114203"/>
            <a:ext cx="983258" cy="61500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KU15Ps</a:t>
            </a:r>
          </a:p>
        </p:txBody>
      </p: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7A658E4C-34F7-D255-2F52-96144E006EFB}"/>
              </a:ext>
            </a:extLst>
          </p:cNvPr>
          <p:cNvCxnSpPr/>
          <p:nvPr/>
        </p:nvCxnSpPr>
        <p:spPr>
          <a:xfrm flipV="1">
            <a:off x="2835432" y="3830807"/>
            <a:ext cx="849568" cy="414409"/>
          </a:xfrm>
          <a:prstGeom prst="bentConnector3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21317865-BCC8-F4B9-1769-4A350D7969B1}"/>
              </a:ext>
            </a:extLst>
          </p:cNvPr>
          <p:cNvCxnSpPr/>
          <p:nvPr/>
        </p:nvCxnSpPr>
        <p:spPr>
          <a:xfrm>
            <a:off x="2835432" y="4638003"/>
            <a:ext cx="821180" cy="12700"/>
          </a:xfrm>
          <a:prstGeom prst="bentConnector3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9B8AE96-1C2B-782A-8F5D-97D6AB69FB34}"/>
              </a:ext>
            </a:extLst>
          </p:cNvPr>
          <p:cNvSpPr/>
          <p:nvPr/>
        </p:nvSpPr>
        <p:spPr>
          <a:xfrm>
            <a:off x="3713657" y="4828623"/>
            <a:ext cx="1094593" cy="6744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TCA9548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GTUbase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E5FF9AF1-4D14-6F58-028F-6F1BC239CC13}"/>
              </a:ext>
            </a:extLst>
          </p:cNvPr>
          <p:cNvCxnSpPr>
            <a:cxnSpLocks/>
          </p:cNvCxnSpPr>
          <p:nvPr/>
        </p:nvCxnSpPr>
        <p:spPr>
          <a:xfrm rot="16200000" flipH="1">
            <a:off x="2704032" y="4146351"/>
            <a:ext cx="1357421" cy="68155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C682BC17-7FAE-F7E1-017F-4A6C75273A18}"/>
              </a:ext>
            </a:extLst>
          </p:cNvPr>
          <p:cNvCxnSpPr/>
          <p:nvPr/>
        </p:nvCxnSpPr>
        <p:spPr>
          <a:xfrm flipV="1">
            <a:off x="4808250" y="4828623"/>
            <a:ext cx="484743" cy="14659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8CFC1659-1A43-BF76-D3AC-03EB75E9F9C1}"/>
              </a:ext>
            </a:extLst>
          </p:cNvPr>
          <p:cNvSpPr/>
          <p:nvPr/>
        </p:nvSpPr>
        <p:spPr>
          <a:xfrm>
            <a:off x="5268544" y="5312437"/>
            <a:ext cx="1094593" cy="5780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QSFP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FireFly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F0F4DA1B-39BD-28E3-5F45-396ADB258AA4}"/>
              </a:ext>
            </a:extLst>
          </p:cNvPr>
          <p:cNvCxnSpPr>
            <a:endCxn id="24" idx="1"/>
          </p:cNvCxnSpPr>
          <p:nvPr/>
        </p:nvCxnSpPr>
        <p:spPr>
          <a:xfrm>
            <a:off x="4808250" y="5312437"/>
            <a:ext cx="460294" cy="28900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D7C88F48-D3DF-7A57-56E0-CAC8D4BBBF65}"/>
              </a:ext>
            </a:extLst>
          </p:cNvPr>
          <p:cNvCxnSpPr>
            <a:cxnSpLocks/>
            <a:endCxn id="65" idx="1"/>
          </p:cNvCxnSpPr>
          <p:nvPr/>
        </p:nvCxnSpPr>
        <p:spPr>
          <a:xfrm rot="16200000" flipH="1">
            <a:off x="2299969" y="4537458"/>
            <a:ext cx="2083136" cy="81569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667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2A8E9-78F0-3EEF-952C-2377FFCAB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22C55-83FA-798C-89F2-7E6305900467}"/>
              </a:ext>
            </a:extLst>
          </p:cNvPr>
          <p:cNvSpPr txBox="1">
            <a:spLocks/>
          </p:cNvSpPr>
          <p:nvPr/>
        </p:nvSpPr>
        <p:spPr>
          <a:xfrm>
            <a:off x="1239570" y="285074"/>
            <a:ext cx="4656405" cy="48034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3. GTU Design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075C2A-9670-40B9-9EB2-9078F843330E}"/>
              </a:ext>
            </a:extLst>
          </p:cNvPr>
          <p:cNvSpPr/>
          <p:nvPr/>
        </p:nvSpPr>
        <p:spPr>
          <a:xfrm>
            <a:off x="800503" y="841369"/>
            <a:ext cx="46564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2000" dirty="0">
                <a:solidFill>
                  <a:srgbClr val="000000"/>
                </a:solidFill>
              </a:rPr>
              <a:t>3.5 DAM control link (downlink/uplink)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80FF38-B36A-8F9B-3A2E-19700F660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1C2A65-8377-C52C-9B6A-7F73CC0C55F7}"/>
              </a:ext>
            </a:extLst>
          </p:cNvPr>
          <p:cNvSpPr/>
          <p:nvPr/>
        </p:nvSpPr>
        <p:spPr>
          <a:xfrm>
            <a:off x="604501" y="2491588"/>
            <a:ext cx="1998999" cy="29821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XCZU19EG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FC9C89-B94E-3B9A-27E1-E19B5D0AE446}"/>
              </a:ext>
            </a:extLst>
          </p:cNvPr>
          <p:cNvSpPr/>
          <p:nvPr/>
        </p:nvSpPr>
        <p:spPr>
          <a:xfrm>
            <a:off x="3567772" y="1317425"/>
            <a:ext cx="2121828" cy="17718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XCKU15P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D1CFC4-816B-9CF6-D06F-91076198E1F8}"/>
              </a:ext>
            </a:extLst>
          </p:cNvPr>
          <p:cNvSpPr/>
          <p:nvPr/>
        </p:nvSpPr>
        <p:spPr>
          <a:xfrm>
            <a:off x="3567773" y="4616456"/>
            <a:ext cx="2121827" cy="17718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XCKU15P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DEFB5A-9A2C-222D-C2E7-BDB5038529B3}"/>
              </a:ext>
            </a:extLst>
          </p:cNvPr>
          <p:cNvSpPr txBox="1"/>
          <p:nvPr/>
        </p:nvSpPr>
        <p:spPr>
          <a:xfrm>
            <a:off x="2606803" y="2367774"/>
            <a:ext cx="960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x MGT</a:t>
            </a:r>
          </a:p>
          <a:p>
            <a:r>
              <a:rPr lang="en-US" dirty="0"/>
              <a:t>40 x IO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5FA8384B-71EB-68C7-A77F-DA824E7B1B52}"/>
              </a:ext>
            </a:extLst>
          </p:cNvPr>
          <p:cNvCxnSpPr/>
          <p:nvPr/>
        </p:nvCxnSpPr>
        <p:spPr>
          <a:xfrm flipV="1">
            <a:off x="2603500" y="2491588"/>
            <a:ext cx="964272" cy="522517"/>
          </a:xfrm>
          <a:prstGeom prst="bentConnector3">
            <a:avLst/>
          </a:prstGeom>
          <a:ln>
            <a:headEnd type="arrow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2939E6C-82F7-D4C7-1AE0-4DC7A24E6143}"/>
              </a:ext>
            </a:extLst>
          </p:cNvPr>
          <p:cNvSpPr txBox="1"/>
          <p:nvPr/>
        </p:nvSpPr>
        <p:spPr>
          <a:xfrm>
            <a:off x="2603500" y="5100835"/>
            <a:ext cx="960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x MGT</a:t>
            </a:r>
          </a:p>
          <a:p>
            <a:r>
              <a:rPr lang="en-US" dirty="0"/>
              <a:t>40 x IO</a:t>
            </a: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735DC2EB-97E5-B5BC-AFF0-D82EE07BA9BF}"/>
              </a:ext>
            </a:extLst>
          </p:cNvPr>
          <p:cNvCxnSpPr>
            <a:cxnSpLocks/>
          </p:cNvCxnSpPr>
          <p:nvPr/>
        </p:nvCxnSpPr>
        <p:spPr>
          <a:xfrm>
            <a:off x="2603500" y="5092512"/>
            <a:ext cx="960969" cy="659845"/>
          </a:xfrm>
          <a:prstGeom prst="bentConnector3">
            <a:avLst/>
          </a:prstGeom>
          <a:ln>
            <a:headEnd type="arrow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920D9F0-7056-2A7F-1B55-607B6C61C3F4}"/>
              </a:ext>
            </a:extLst>
          </p:cNvPr>
          <p:cNvSpPr txBox="1"/>
          <p:nvPr/>
        </p:nvSpPr>
        <p:spPr>
          <a:xfrm>
            <a:off x="4628686" y="2423117"/>
            <a:ext cx="1188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52 x MGT</a:t>
            </a:r>
          </a:p>
          <a:p>
            <a:r>
              <a:rPr lang="en-US" dirty="0"/>
              <a:t>104 x </a:t>
            </a:r>
            <a:r>
              <a:rPr lang="en-US" dirty="0" err="1"/>
              <a:t>d_IO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262AF2-C5A4-8D2B-7E08-9D1CAA82898A}"/>
              </a:ext>
            </a:extLst>
          </p:cNvPr>
          <p:cNvSpPr txBox="1"/>
          <p:nvPr/>
        </p:nvSpPr>
        <p:spPr>
          <a:xfrm>
            <a:off x="4628686" y="4746968"/>
            <a:ext cx="1188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52 x MGT</a:t>
            </a:r>
          </a:p>
          <a:p>
            <a:r>
              <a:rPr lang="en-US" dirty="0"/>
              <a:t>104 x </a:t>
            </a:r>
            <a:r>
              <a:rPr lang="en-US" dirty="0" err="1"/>
              <a:t>d_IO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A0C17C-AEFA-3DB5-2903-650DC0C08203}"/>
              </a:ext>
            </a:extLst>
          </p:cNvPr>
          <p:cNvSpPr txBox="1"/>
          <p:nvPr/>
        </p:nvSpPr>
        <p:spPr>
          <a:xfrm>
            <a:off x="1665415" y="3244717"/>
            <a:ext cx="1077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 x MGT</a:t>
            </a:r>
          </a:p>
          <a:p>
            <a:r>
              <a:rPr lang="en-US" dirty="0"/>
              <a:t>80 x </a:t>
            </a:r>
            <a:r>
              <a:rPr lang="en-US" dirty="0" err="1"/>
              <a:t>d_IO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A6378B9-C9A0-8CE4-55CE-509D772571BB}"/>
              </a:ext>
            </a:extLst>
          </p:cNvPr>
          <p:cNvSpPr/>
          <p:nvPr/>
        </p:nvSpPr>
        <p:spPr>
          <a:xfrm>
            <a:off x="6750514" y="1905000"/>
            <a:ext cx="1077987" cy="284196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Plugin Cards for  144  DAM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651713B1-57AE-CEE5-9ED7-34B320452CE8}"/>
              </a:ext>
            </a:extLst>
          </p:cNvPr>
          <p:cNvCxnSpPr/>
          <p:nvPr/>
        </p:nvCxnSpPr>
        <p:spPr>
          <a:xfrm flipV="1">
            <a:off x="5689600" y="2367774"/>
            <a:ext cx="1060913" cy="273826"/>
          </a:xfrm>
          <a:prstGeom prst="bentConnector3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97F16414-39C4-2CB9-81A0-8FD40884FE99}"/>
              </a:ext>
            </a:extLst>
          </p:cNvPr>
          <p:cNvCxnSpPr/>
          <p:nvPr/>
        </p:nvCxnSpPr>
        <p:spPr>
          <a:xfrm flipV="1">
            <a:off x="2603500" y="3429000"/>
            <a:ext cx="4164087" cy="127000"/>
          </a:xfrm>
          <a:prstGeom prst="bentConnector3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AC6ABBBF-2943-3D83-0418-A40F101A4A55}"/>
              </a:ext>
            </a:extLst>
          </p:cNvPr>
          <p:cNvCxnSpPr/>
          <p:nvPr/>
        </p:nvCxnSpPr>
        <p:spPr>
          <a:xfrm flipV="1">
            <a:off x="5689600" y="4216401"/>
            <a:ext cx="1060913" cy="876111"/>
          </a:xfrm>
          <a:prstGeom prst="bentConnector3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3F43809-8D64-08A2-DC0D-DC2D7A3C2D61}"/>
              </a:ext>
            </a:extLst>
          </p:cNvPr>
          <p:cNvSpPr txBox="1"/>
          <p:nvPr/>
        </p:nvSpPr>
        <p:spPr>
          <a:xfrm>
            <a:off x="4842220" y="1333022"/>
            <a:ext cx="960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x MGT</a:t>
            </a:r>
          </a:p>
          <a:p>
            <a:r>
              <a:rPr lang="en-US" dirty="0"/>
              <a:t>4 x </a:t>
            </a:r>
            <a:r>
              <a:rPr lang="en-US" dirty="0" err="1"/>
              <a:t>d_IO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6CDF3FF-ED13-E28E-991E-0990730ACD01}"/>
              </a:ext>
            </a:extLst>
          </p:cNvPr>
          <p:cNvSpPr txBox="1"/>
          <p:nvPr/>
        </p:nvSpPr>
        <p:spPr>
          <a:xfrm>
            <a:off x="1723923" y="4168773"/>
            <a:ext cx="960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 x MGT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B5625CB-2692-622D-03EF-B164244F42B9}"/>
              </a:ext>
            </a:extLst>
          </p:cNvPr>
          <p:cNvSpPr/>
          <p:nvPr/>
        </p:nvSpPr>
        <p:spPr>
          <a:xfrm>
            <a:off x="3605875" y="3956055"/>
            <a:ext cx="1410628" cy="5877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40 GBE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Or 4 x RDO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A7615A7-8F84-F67D-CAF6-FF71DD54C17A}"/>
              </a:ext>
            </a:extLst>
          </p:cNvPr>
          <p:cNvSpPr/>
          <p:nvPr/>
        </p:nvSpPr>
        <p:spPr>
          <a:xfrm>
            <a:off x="6767587" y="1270292"/>
            <a:ext cx="1077987" cy="48201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 x DAM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DA3EDC5-5B96-A5AC-DFAE-889D2C335923}"/>
              </a:ext>
            </a:extLst>
          </p:cNvPr>
          <p:cNvSpPr/>
          <p:nvPr/>
        </p:nvSpPr>
        <p:spPr>
          <a:xfrm>
            <a:off x="6767587" y="5587708"/>
            <a:ext cx="1077987" cy="48201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 x DAM</a:t>
            </a:r>
          </a:p>
        </p:txBody>
      </p: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915894BB-7593-ECB5-63EA-BA1F2B387FB3}"/>
              </a:ext>
            </a:extLst>
          </p:cNvPr>
          <p:cNvCxnSpPr>
            <a:cxnSpLocks/>
            <a:endCxn id="44" idx="1"/>
          </p:cNvCxnSpPr>
          <p:nvPr/>
        </p:nvCxnSpPr>
        <p:spPr>
          <a:xfrm flipV="1">
            <a:off x="2614927" y="4249922"/>
            <a:ext cx="990948" cy="145564"/>
          </a:xfrm>
          <a:prstGeom prst="bentConnector3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A733BCB6-C508-1B47-85BA-8C5B2FAD5958}"/>
              </a:ext>
            </a:extLst>
          </p:cNvPr>
          <p:cNvSpPr txBox="1"/>
          <p:nvPr/>
        </p:nvSpPr>
        <p:spPr>
          <a:xfrm>
            <a:off x="4814427" y="5718738"/>
            <a:ext cx="960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x MGT</a:t>
            </a:r>
          </a:p>
          <a:p>
            <a:r>
              <a:rPr lang="en-US" dirty="0"/>
              <a:t>4 x </a:t>
            </a:r>
            <a:r>
              <a:rPr lang="en-US" dirty="0" err="1"/>
              <a:t>d_IO</a:t>
            </a:r>
            <a:endParaRPr lang="en-US" dirty="0"/>
          </a:p>
        </p:txBody>
      </p: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6DB570AF-8D88-8EA0-6C3B-08331989FED7}"/>
              </a:ext>
            </a:extLst>
          </p:cNvPr>
          <p:cNvCxnSpPr>
            <a:cxnSpLocks/>
            <a:endCxn id="46" idx="1"/>
          </p:cNvCxnSpPr>
          <p:nvPr/>
        </p:nvCxnSpPr>
        <p:spPr>
          <a:xfrm flipV="1">
            <a:off x="5676325" y="1511301"/>
            <a:ext cx="1091262" cy="141855"/>
          </a:xfrm>
          <a:prstGeom prst="bentConnector3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6BC2EF5A-4904-F983-3ED3-730258826B15}"/>
              </a:ext>
            </a:extLst>
          </p:cNvPr>
          <p:cNvCxnSpPr>
            <a:cxnSpLocks/>
            <a:endCxn id="47" idx="1"/>
          </p:cNvCxnSpPr>
          <p:nvPr/>
        </p:nvCxnSpPr>
        <p:spPr>
          <a:xfrm flipV="1">
            <a:off x="5652431" y="5828717"/>
            <a:ext cx="1115156" cy="213186"/>
          </a:xfrm>
          <a:prstGeom prst="bentConnector3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DCEDB006-188E-6F8E-D20C-355C805D085D}"/>
              </a:ext>
            </a:extLst>
          </p:cNvPr>
          <p:cNvSpPr txBox="1"/>
          <p:nvPr/>
        </p:nvSpPr>
        <p:spPr>
          <a:xfrm>
            <a:off x="9023386" y="2371877"/>
            <a:ext cx="13466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Supports: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148 DAM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 RDO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9C24B05-9883-2610-EBB8-630F861F3F29}"/>
              </a:ext>
            </a:extLst>
          </p:cNvPr>
          <p:cNvSpPr/>
          <p:nvPr/>
        </p:nvSpPr>
        <p:spPr>
          <a:xfrm>
            <a:off x="4873350" y="1399272"/>
            <a:ext cx="816250" cy="505727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039DC06-A4C9-1F21-A260-9888F746D3D8}"/>
              </a:ext>
            </a:extLst>
          </p:cNvPr>
          <p:cNvSpPr/>
          <p:nvPr/>
        </p:nvSpPr>
        <p:spPr>
          <a:xfrm>
            <a:off x="4725327" y="2504964"/>
            <a:ext cx="974622" cy="505727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855AD6-2A3E-1E1C-3C45-07D3C5E48A3A}"/>
              </a:ext>
            </a:extLst>
          </p:cNvPr>
          <p:cNvSpPr/>
          <p:nvPr/>
        </p:nvSpPr>
        <p:spPr>
          <a:xfrm>
            <a:off x="4725327" y="4782950"/>
            <a:ext cx="974622" cy="505727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3CBE895-CFAE-33D5-5D6C-CF822BA05AF2}"/>
              </a:ext>
            </a:extLst>
          </p:cNvPr>
          <p:cNvSpPr/>
          <p:nvPr/>
        </p:nvSpPr>
        <p:spPr>
          <a:xfrm>
            <a:off x="1723923" y="3299703"/>
            <a:ext cx="924631" cy="505727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D60ED69-D160-0B05-FFCB-B7A3B18A161F}"/>
              </a:ext>
            </a:extLst>
          </p:cNvPr>
          <p:cNvSpPr/>
          <p:nvPr/>
        </p:nvSpPr>
        <p:spPr>
          <a:xfrm>
            <a:off x="4886786" y="5747166"/>
            <a:ext cx="816250" cy="505727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44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C3274-1088-7DBE-5D56-BEBF853BF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6CE08-B407-C52F-96AA-E59B50C7674B}"/>
              </a:ext>
            </a:extLst>
          </p:cNvPr>
          <p:cNvSpPr txBox="1">
            <a:spLocks/>
          </p:cNvSpPr>
          <p:nvPr/>
        </p:nvSpPr>
        <p:spPr>
          <a:xfrm>
            <a:off x="1239570" y="285074"/>
            <a:ext cx="4656405" cy="48034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3. GTU Design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2040D5-FC92-3DF2-0CA6-6C05274D0EF4}"/>
              </a:ext>
            </a:extLst>
          </p:cNvPr>
          <p:cNvSpPr/>
          <p:nvPr/>
        </p:nvSpPr>
        <p:spPr>
          <a:xfrm>
            <a:off x="800503" y="841369"/>
            <a:ext cx="28053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2000" dirty="0">
                <a:solidFill>
                  <a:srgbClr val="000000"/>
                </a:solidFill>
              </a:rPr>
              <a:t>3.6 Clock monitoring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29D6E-2BCE-5A95-0287-1F448AA74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43F43E-752D-1596-CF25-7C15E6829CAF}"/>
              </a:ext>
            </a:extLst>
          </p:cNvPr>
          <p:cNvSpPr/>
          <p:nvPr/>
        </p:nvSpPr>
        <p:spPr>
          <a:xfrm>
            <a:off x="800502" y="1241479"/>
            <a:ext cx="4915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dirty="0">
                <a:solidFill>
                  <a:srgbClr val="000000"/>
                </a:solidFill>
              </a:rPr>
              <a:t>3.6.1 Beam pickup signal: stand alone PCB design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30D8FD-22D3-2743-DA51-C2C7C7DC48B1}"/>
              </a:ext>
            </a:extLst>
          </p:cNvPr>
          <p:cNvSpPr/>
          <p:nvPr/>
        </p:nvSpPr>
        <p:spPr>
          <a:xfrm>
            <a:off x="1239570" y="2707597"/>
            <a:ext cx="5965081" cy="3521934"/>
          </a:xfrm>
          <a:prstGeom prst="rect">
            <a:avLst/>
          </a:prstGeom>
          <a:solidFill>
            <a:srgbClr val="FFC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Freeform 31">
            <a:extLst>
              <a:ext uri="{FF2B5EF4-FFF2-40B4-BE49-F238E27FC236}">
                <a16:creationId xmlns:a16="http://schemas.microsoft.com/office/drawing/2014/main" id="{2F802E5C-ED55-6136-24CE-34D061C80CDD}"/>
              </a:ext>
            </a:extLst>
          </p:cNvPr>
          <p:cNvSpPr/>
          <p:nvPr/>
        </p:nvSpPr>
        <p:spPr>
          <a:xfrm>
            <a:off x="1599938" y="5198964"/>
            <a:ext cx="436953" cy="899007"/>
          </a:xfrm>
          <a:custGeom>
            <a:avLst/>
            <a:gdLst>
              <a:gd name="connsiteX0" fmla="*/ 0 w 1233488"/>
              <a:gd name="connsiteY0" fmla="*/ 517738 h 899007"/>
              <a:gd name="connsiteX1" fmla="*/ 295275 w 1233488"/>
              <a:gd name="connsiteY1" fmla="*/ 8151 h 899007"/>
              <a:gd name="connsiteX2" fmla="*/ 778669 w 1233488"/>
              <a:gd name="connsiteY2" fmla="*/ 879688 h 899007"/>
              <a:gd name="connsiteX3" fmla="*/ 1233488 w 1233488"/>
              <a:gd name="connsiteY3" fmla="*/ 527263 h 89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488" h="899007">
                <a:moveTo>
                  <a:pt x="0" y="517738"/>
                </a:moveTo>
                <a:cubicBezTo>
                  <a:pt x="82748" y="232782"/>
                  <a:pt x="165497" y="-52174"/>
                  <a:pt x="295275" y="8151"/>
                </a:cubicBezTo>
                <a:cubicBezTo>
                  <a:pt x="425053" y="68476"/>
                  <a:pt x="622300" y="793169"/>
                  <a:pt x="778669" y="879688"/>
                </a:cubicBezTo>
                <a:cubicBezTo>
                  <a:pt x="935038" y="966207"/>
                  <a:pt x="1084263" y="746735"/>
                  <a:pt x="1233488" y="5272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914074-153C-79B6-B52F-0FCE6C10C9FF}"/>
              </a:ext>
            </a:extLst>
          </p:cNvPr>
          <p:cNvCxnSpPr/>
          <p:nvPr/>
        </p:nvCxnSpPr>
        <p:spPr>
          <a:xfrm flipV="1">
            <a:off x="2036891" y="5711146"/>
            <a:ext cx="564411" cy="1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E83FCB-8736-2FB2-932E-657E6D4FBB81}"/>
              </a:ext>
            </a:extLst>
          </p:cNvPr>
          <p:cNvCxnSpPr>
            <a:stCxn id="7" idx="0"/>
          </p:cNvCxnSpPr>
          <p:nvPr/>
        </p:nvCxnSpPr>
        <p:spPr>
          <a:xfrm flipH="1" flipV="1">
            <a:off x="1178457" y="5711146"/>
            <a:ext cx="421481" cy="5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34">
            <a:extLst>
              <a:ext uri="{FF2B5EF4-FFF2-40B4-BE49-F238E27FC236}">
                <a16:creationId xmlns:a16="http://schemas.microsoft.com/office/drawing/2014/main" id="{CF6EEA55-FF95-91D5-4B1E-4F5C082B7D75}"/>
              </a:ext>
            </a:extLst>
          </p:cNvPr>
          <p:cNvSpPr/>
          <p:nvPr/>
        </p:nvSpPr>
        <p:spPr>
          <a:xfrm>
            <a:off x="3022783" y="5193969"/>
            <a:ext cx="436953" cy="899007"/>
          </a:xfrm>
          <a:custGeom>
            <a:avLst/>
            <a:gdLst>
              <a:gd name="connsiteX0" fmla="*/ 0 w 1233488"/>
              <a:gd name="connsiteY0" fmla="*/ 517738 h 899007"/>
              <a:gd name="connsiteX1" fmla="*/ 295275 w 1233488"/>
              <a:gd name="connsiteY1" fmla="*/ 8151 h 899007"/>
              <a:gd name="connsiteX2" fmla="*/ 778669 w 1233488"/>
              <a:gd name="connsiteY2" fmla="*/ 879688 h 899007"/>
              <a:gd name="connsiteX3" fmla="*/ 1233488 w 1233488"/>
              <a:gd name="connsiteY3" fmla="*/ 527263 h 89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488" h="899007">
                <a:moveTo>
                  <a:pt x="0" y="517738"/>
                </a:moveTo>
                <a:cubicBezTo>
                  <a:pt x="82748" y="232782"/>
                  <a:pt x="165497" y="-52174"/>
                  <a:pt x="295275" y="8151"/>
                </a:cubicBezTo>
                <a:cubicBezTo>
                  <a:pt x="425053" y="68476"/>
                  <a:pt x="622300" y="793169"/>
                  <a:pt x="778669" y="879688"/>
                </a:cubicBezTo>
                <a:cubicBezTo>
                  <a:pt x="935038" y="966207"/>
                  <a:pt x="1084263" y="746735"/>
                  <a:pt x="1233488" y="5272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D8FE72-A77E-9C8D-7C28-F7BE66721002}"/>
              </a:ext>
            </a:extLst>
          </p:cNvPr>
          <p:cNvCxnSpPr/>
          <p:nvPr/>
        </p:nvCxnSpPr>
        <p:spPr>
          <a:xfrm flipV="1">
            <a:off x="3459736" y="5711146"/>
            <a:ext cx="572041" cy="7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9F58094-66BB-CE82-9D32-746F0D2C8682}"/>
              </a:ext>
            </a:extLst>
          </p:cNvPr>
          <p:cNvCxnSpPr>
            <a:stCxn id="14" idx="0"/>
          </p:cNvCxnSpPr>
          <p:nvPr/>
        </p:nvCxnSpPr>
        <p:spPr>
          <a:xfrm flipH="1" flipV="1">
            <a:off x="2601302" y="5706151"/>
            <a:ext cx="421481" cy="5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37">
            <a:extLst>
              <a:ext uri="{FF2B5EF4-FFF2-40B4-BE49-F238E27FC236}">
                <a16:creationId xmlns:a16="http://schemas.microsoft.com/office/drawing/2014/main" id="{324548C8-F5C4-91DA-26CD-1B705CE81F46}"/>
              </a:ext>
            </a:extLst>
          </p:cNvPr>
          <p:cNvSpPr/>
          <p:nvPr/>
        </p:nvSpPr>
        <p:spPr>
          <a:xfrm>
            <a:off x="4453258" y="5191938"/>
            <a:ext cx="436953" cy="899007"/>
          </a:xfrm>
          <a:custGeom>
            <a:avLst/>
            <a:gdLst>
              <a:gd name="connsiteX0" fmla="*/ 0 w 1233488"/>
              <a:gd name="connsiteY0" fmla="*/ 517738 h 899007"/>
              <a:gd name="connsiteX1" fmla="*/ 295275 w 1233488"/>
              <a:gd name="connsiteY1" fmla="*/ 8151 h 899007"/>
              <a:gd name="connsiteX2" fmla="*/ 778669 w 1233488"/>
              <a:gd name="connsiteY2" fmla="*/ 879688 h 899007"/>
              <a:gd name="connsiteX3" fmla="*/ 1233488 w 1233488"/>
              <a:gd name="connsiteY3" fmla="*/ 527263 h 89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488" h="899007">
                <a:moveTo>
                  <a:pt x="0" y="517738"/>
                </a:moveTo>
                <a:cubicBezTo>
                  <a:pt x="82748" y="232782"/>
                  <a:pt x="165497" y="-52174"/>
                  <a:pt x="295275" y="8151"/>
                </a:cubicBezTo>
                <a:cubicBezTo>
                  <a:pt x="425053" y="68476"/>
                  <a:pt x="622300" y="793169"/>
                  <a:pt x="778669" y="879688"/>
                </a:cubicBezTo>
                <a:cubicBezTo>
                  <a:pt x="935038" y="966207"/>
                  <a:pt x="1084263" y="746735"/>
                  <a:pt x="1233488" y="5272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201B73D-A150-8363-CB15-D44C4F640164}"/>
              </a:ext>
            </a:extLst>
          </p:cNvPr>
          <p:cNvCxnSpPr/>
          <p:nvPr/>
        </p:nvCxnSpPr>
        <p:spPr>
          <a:xfrm flipV="1">
            <a:off x="4890211" y="5711146"/>
            <a:ext cx="1142319" cy="5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30DD356-41FC-B00E-0A9D-F20C044872BE}"/>
              </a:ext>
            </a:extLst>
          </p:cNvPr>
          <p:cNvCxnSpPr>
            <a:stCxn id="18" idx="0"/>
          </p:cNvCxnSpPr>
          <p:nvPr/>
        </p:nvCxnSpPr>
        <p:spPr>
          <a:xfrm flipH="1" flipV="1">
            <a:off x="4031777" y="5704120"/>
            <a:ext cx="421481" cy="5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40">
            <a:extLst>
              <a:ext uri="{FF2B5EF4-FFF2-40B4-BE49-F238E27FC236}">
                <a16:creationId xmlns:a16="http://schemas.microsoft.com/office/drawing/2014/main" id="{5A2412BE-5ACB-B47A-1467-97A52C670A95}"/>
              </a:ext>
            </a:extLst>
          </p:cNvPr>
          <p:cNvSpPr/>
          <p:nvPr/>
        </p:nvSpPr>
        <p:spPr>
          <a:xfrm>
            <a:off x="6412078" y="5198964"/>
            <a:ext cx="436953" cy="899007"/>
          </a:xfrm>
          <a:custGeom>
            <a:avLst/>
            <a:gdLst>
              <a:gd name="connsiteX0" fmla="*/ 0 w 1233488"/>
              <a:gd name="connsiteY0" fmla="*/ 517738 h 899007"/>
              <a:gd name="connsiteX1" fmla="*/ 295275 w 1233488"/>
              <a:gd name="connsiteY1" fmla="*/ 8151 h 899007"/>
              <a:gd name="connsiteX2" fmla="*/ 778669 w 1233488"/>
              <a:gd name="connsiteY2" fmla="*/ 879688 h 899007"/>
              <a:gd name="connsiteX3" fmla="*/ 1233488 w 1233488"/>
              <a:gd name="connsiteY3" fmla="*/ 527263 h 89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488" h="899007">
                <a:moveTo>
                  <a:pt x="0" y="517738"/>
                </a:moveTo>
                <a:cubicBezTo>
                  <a:pt x="82748" y="232782"/>
                  <a:pt x="165497" y="-52174"/>
                  <a:pt x="295275" y="8151"/>
                </a:cubicBezTo>
                <a:cubicBezTo>
                  <a:pt x="425053" y="68476"/>
                  <a:pt x="622300" y="793169"/>
                  <a:pt x="778669" y="879688"/>
                </a:cubicBezTo>
                <a:cubicBezTo>
                  <a:pt x="935038" y="966207"/>
                  <a:pt x="1084263" y="746735"/>
                  <a:pt x="1233488" y="5272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56F151B-186F-D365-C568-4544A8356AFC}"/>
              </a:ext>
            </a:extLst>
          </p:cNvPr>
          <p:cNvCxnSpPr/>
          <p:nvPr/>
        </p:nvCxnSpPr>
        <p:spPr>
          <a:xfrm>
            <a:off x="6849031" y="5723846"/>
            <a:ext cx="5798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45FA911-4C6A-DEE0-AC8A-9B2F7EF500B4}"/>
              </a:ext>
            </a:extLst>
          </p:cNvPr>
          <p:cNvCxnSpPr>
            <a:stCxn id="23" idx="0"/>
          </p:cNvCxnSpPr>
          <p:nvPr/>
        </p:nvCxnSpPr>
        <p:spPr>
          <a:xfrm flipH="1" flipV="1">
            <a:off x="5990597" y="5711146"/>
            <a:ext cx="421481" cy="5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81098A4-1763-29DB-FE29-D59C9EC8514F}"/>
              </a:ext>
            </a:extLst>
          </p:cNvPr>
          <p:cNvCxnSpPr/>
          <p:nvPr/>
        </p:nvCxnSpPr>
        <p:spPr>
          <a:xfrm flipH="1">
            <a:off x="3879880" y="5544604"/>
            <a:ext cx="151897" cy="3572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DB91B07-A292-9F3B-C203-5E0E5A031061}"/>
              </a:ext>
            </a:extLst>
          </p:cNvPr>
          <p:cNvCxnSpPr/>
          <p:nvPr/>
        </p:nvCxnSpPr>
        <p:spPr>
          <a:xfrm flipH="1">
            <a:off x="4008675" y="5544604"/>
            <a:ext cx="151897" cy="3572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020C346-508B-1507-B1E7-D5363A71CE51}"/>
              </a:ext>
            </a:extLst>
          </p:cNvPr>
          <p:cNvCxnSpPr/>
          <p:nvPr/>
        </p:nvCxnSpPr>
        <p:spPr>
          <a:xfrm>
            <a:off x="2240386" y="4972114"/>
            <a:ext cx="6829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F4B1377-2E0C-0942-FF23-6B9B0FB724A0}"/>
              </a:ext>
            </a:extLst>
          </p:cNvPr>
          <p:cNvCxnSpPr/>
          <p:nvPr/>
        </p:nvCxnSpPr>
        <p:spPr>
          <a:xfrm flipV="1">
            <a:off x="2919912" y="4724535"/>
            <a:ext cx="725667" cy="1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E5519A-6E6B-50F6-3D9A-8243CADEBA33}"/>
              </a:ext>
            </a:extLst>
          </p:cNvPr>
          <p:cNvCxnSpPr/>
          <p:nvPr/>
        </p:nvCxnSpPr>
        <p:spPr>
          <a:xfrm>
            <a:off x="2923301" y="4718114"/>
            <a:ext cx="0" cy="25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504936E-08CF-6953-A9B9-8BBD519B0950}"/>
              </a:ext>
            </a:extLst>
          </p:cNvPr>
          <p:cNvCxnSpPr/>
          <p:nvPr/>
        </p:nvCxnSpPr>
        <p:spPr>
          <a:xfrm>
            <a:off x="3648968" y="4716644"/>
            <a:ext cx="4704" cy="248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82B7A1E-CFD8-4A4E-FC0C-1912BFC7CCD5}"/>
              </a:ext>
            </a:extLst>
          </p:cNvPr>
          <p:cNvCxnSpPr/>
          <p:nvPr/>
        </p:nvCxnSpPr>
        <p:spPr>
          <a:xfrm>
            <a:off x="3639269" y="4978535"/>
            <a:ext cx="6829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C9F7E60-5C6B-503F-E643-A3AC2DD10E44}"/>
              </a:ext>
            </a:extLst>
          </p:cNvPr>
          <p:cNvCxnSpPr/>
          <p:nvPr/>
        </p:nvCxnSpPr>
        <p:spPr>
          <a:xfrm flipV="1">
            <a:off x="4322184" y="4723065"/>
            <a:ext cx="725667" cy="1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33FE6D5-F9FE-8519-B64B-1F0EF0A09E63}"/>
              </a:ext>
            </a:extLst>
          </p:cNvPr>
          <p:cNvCxnSpPr/>
          <p:nvPr/>
        </p:nvCxnSpPr>
        <p:spPr>
          <a:xfrm>
            <a:off x="4322184" y="4724535"/>
            <a:ext cx="0" cy="25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B25C13C-0ECA-989A-790C-F6BA306FE2CC}"/>
              </a:ext>
            </a:extLst>
          </p:cNvPr>
          <p:cNvCxnSpPr/>
          <p:nvPr/>
        </p:nvCxnSpPr>
        <p:spPr>
          <a:xfrm>
            <a:off x="5047851" y="4723065"/>
            <a:ext cx="4704" cy="248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03B3402-CCD6-7038-4E25-4A6E52C6E4FC}"/>
              </a:ext>
            </a:extLst>
          </p:cNvPr>
          <p:cNvCxnSpPr/>
          <p:nvPr/>
        </p:nvCxnSpPr>
        <p:spPr>
          <a:xfrm>
            <a:off x="836955" y="4981583"/>
            <a:ext cx="6829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47E4ECF-F8B8-8B9C-6357-7987B552D1A6}"/>
              </a:ext>
            </a:extLst>
          </p:cNvPr>
          <p:cNvCxnSpPr/>
          <p:nvPr/>
        </p:nvCxnSpPr>
        <p:spPr>
          <a:xfrm flipV="1">
            <a:off x="1519870" y="4726113"/>
            <a:ext cx="725667" cy="1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78D96A7-EA97-A050-6D6E-8C87D07315C2}"/>
              </a:ext>
            </a:extLst>
          </p:cNvPr>
          <p:cNvCxnSpPr/>
          <p:nvPr/>
        </p:nvCxnSpPr>
        <p:spPr>
          <a:xfrm>
            <a:off x="1519870" y="4727583"/>
            <a:ext cx="0" cy="25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D3F9558-0435-6365-FDD7-9DEE7AEB1BF2}"/>
              </a:ext>
            </a:extLst>
          </p:cNvPr>
          <p:cNvCxnSpPr/>
          <p:nvPr/>
        </p:nvCxnSpPr>
        <p:spPr>
          <a:xfrm>
            <a:off x="2245537" y="4726113"/>
            <a:ext cx="4704" cy="248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75ADBBA-AE3A-699E-CC2B-00A112E0B4F9}"/>
              </a:ext>
            </a:extLst>
          </p:cNvPr>
          <p:cNvCxnSpPr/>
          <p:nvPr/>
        </p:nvCxnSpPr>
        <p:spPr>
          <a:xfrm>
            <a:off x="5047851" y="4971493"/>
            <a:ext cx="1204932" cy="15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99AADCB-5433-AA16-2508-36D0CC228A6B}"/>
              </a:ext>
            </a:extLst>
          </p:cNvPr>
          <p:cNvCxnSpPr/>
          <p:nvPr/>
        </p:nvCxnSpPr>
        <p:spPr>
          <a:xfrm flipV="1">
            <a:off x="6252783" y="4731125"/>
            <a:ext cx="725667" cy="1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DE339DB-2307-A2C7-6927-3F2D968A3C6C}"/>
              </a:ext>
            </a:extLst>
          </p:cNvPr>
          <p:cNvCxnSpPr/>
          <p:nvPr/>
        </p:nvCxnSpPr>
        <p:spPr>
          <a:xfrm>
            <a:off x="6252783" y="4732595"/>
            <a:ext cx="0" cy="25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5E95B4C-8615-F897-48BC-965C5E3F7618}"/>
              </a:ext>
            </a:extLst>
          </p:cNvPr>
          <p:cNvCxnSpPr/>
          <p:nvPr/>
        </p:nvCxnSpPr>
        <p:spPr>
          <a:xfrm>
            <a:off x="6978450" y="4731125"/>
            <a:ext cx="4704" cy="248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2B0F76A-C9FC-F085-FC04-712E0BFCD172}"/>
              </a:ext>
            </a:extLst>
          </p:cNvPr>
          <p:cNvCxnSpPr/>
          <p:nvPr/>
        </p:nvCxnSpPr>
        <p:spPr>
          <a:xfrm flipH="1">
            <a:off x="5612391" y="4794604"/>
            <a:ext cx="173922" cy="33509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194FC6D-8FCB-9CFA-9810-A53F942131FF}"/>
              </a:ext>
            </a:extLst>
          </p:cNvPr>
          <p:cNvCxnSpPr/>
          <p:nvPr/>
        </p:nvCxnSpPr>
        <p:spPr>
          <a:xfrm flipH="1">
            <a:off x="5733352" y="4798549"/>
            <a:ext cx="173922" cy="33509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87F4C59-3225-33F6-1B6E-AE0A468E366B}"/>
              </a:ext>
            </a:extLst>
          </p:cNvPr>
          <p:cNvCxnSpPr/>
          <p:nvPr/>
        </p:nvCxnSpPr>
        <p:spPr>
          <a:xfrm flipH="1">
            <a:off x="5595058" y="5564804"/>
            <a:ext cx="173922" cy="33509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4231B92-AC76-420B-B6FC-63F0E3B2EA2E}"/>
              </a:ext>
            </a:extLst>
          </p:cNvPr>
          <p:cNvCxnSpPr/>
          <p:nvPr/>
        </p:nvCxnSpPr>
        <p:spPr>
          <a:xfrm flipH="1">
            <a:off x="5716019" y="5568749"/>
            <a:ext cx="173922" cy="33509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CF66913-BEB4-758A-54C0-CC47F3F7C744}"/>
              </a:ext>
            </a:extLst>
          </p:cNvPr>
          <p:cNvCxnSpPr/>
          <p:nvPr/>
        </p:nvCxnSpPr>
        <p:spPr>
          <a:xfrm flipH="1">
            <a:off x="3931923" y="4814547"/>
            <a:ext cx="151897" cy="3572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3799534-0898-A229-0D2C-5529654FED68}"/>
              </a:ext>
            </a:extLst>
          </p:cNvPr>
          <p:cNvCxnSpPr/>
          <p:nvPr/>
        </p:nvCxnSpPr>
        <p:spPr>
          <a:xfrm flipH="1">
            <a:off x="4060718" y="4814547"/>
            <a:ext cx="151897" cy="3572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1D0735BF-0C45-9651-B641-820D3EB937CD}"/>
              </a:ext>
            </a:extLst>
          </p:cNvPr>
          <p:cNvSpPr txBox="1"/>
          <p:nvPr/>
        </p:nvSpPr>
        <p:spPr>
          <a:xfrm>
            <a:off x="762146" y="5390758"/>
            <a:ext cx="1037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30000" dirty="0"/>
              <a:t>-</a:t>
            </a:r>
            <a:r>
              <a:rPr lang="en-US" sz="1400" dirty="0"/>
              <a:t> Beam pickup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EB0D650-640C-3D3C-CB37-6AB9B43AD06C}"/>
              </a:ext>
            </a:extLst>
          </p:cNvPr>
          <p:cNvSpPr txBox="1"/>
          <p:nvPr/>
        </p:nvSpPr>
        <p:spPr>
          <a:xfrm>
            <a:off x="735203" y="4663429"/>
            <a:ext cx="1405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RDO(area) Clock</a:t>
            </a:r>
          </a:p>
        </p:txBody>
      </p:sp>
      <p:sp>
        <p:nvSpPr>
          <p:cNvPr id="69" name="Up Arrow 69">
            <a:extLst>
              <a:ext uri="{FF2B5EF4-FFF2-40B4-BE49-F238E27FC236}">
                <a16:creationId xmlns:a16="http://schemas.microsoft.com/office/drawing/2014/main" id="{795C1E54-8AA2-D957-4617-4ABC1E5CCBC5}"/>
              </a:ext>
            </a:extLst>
          </p:cNvPr>
          <p:cNvSpPr/>
          <p:nvPr/>
        </p:nvSpPr>
        <p:spPr>
          <a:xfrm>
            <a:off x="3675940" y="4000053"/>
            <a:ext cx="484632" cy="6537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70" name="Curved Connector 70">
            <a:extLst>
              <a:ext uri="{FF2B5EF4-FFF2-40B4-BE49-F238E27FC236}">
                <a16:creationId xmlns:a16="http://schemas.microsoft.com/office/drawing/2014/main" id="{8D4A8BFF-6CBF-DC3F-F571-825B47CDC397}"/>
              </a:ext>
            </a:extLst>
          </p:cNvPr>
          <p:cNvCxnSpPr/>
          <p:nvPr/>
        </p:nvCxnSpPr>
        <p:spPr>
          <a:xfrm rot="16200000" flipH="1">
            <a:off x="2652461" y="5111698"/>
            <a:ext cx="859638" cy="317958"/>
          </a:xfrm>
          <a:prstGeom prst="curvedConnector3">
            <a:avLst>
              <a:gd name="adj1" fmla="val 10998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9EC9DEFF-6CDE-4BA4-448D-A10699056960}"/>
              </a:ext>
            </a:extLst>
          </p:cNvPr>
          <p:cNvSpPr txBox="1"/>
          <p:nvPr/>
        </p:nvSpPr>
        <p:spPr>
          <a:xfrm>
            <a:off x="1161495" y="3713092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Phase#1</a:t>
            </a:r>
          </a:p>
        </p:txBody>
      </p:sp>
      <p:cxnSp>
        <p:nvCxnSpPr>
          <p:cNvPr id="72" name="Curved Connector 72">
            <a:extLst>
              <a:ext uri="{FF2B5EF4-FFF2-40B4-BE49-F238E27FC236}">
                <a16:creationId xmlns:a16="http://schemas.microsoft.com/office/drawing/2014/main" id="{33F42D7A-25F0-863A-65E8-5D63258D50F4}"/>
              </a:ext>
            </a:extLst>
          </p:cNvPr>
          <p:cNvCxnSpPr/>
          <p:nvPr/>
        </p:nvCxnSpPr>
        <p:spPr>
          <a:xfrm rot="16200000" flipH="1">
            <a:off x="1220393" y="5125423"/>
            <a:ext cx="859638" cy="317958"/>
          </a:xfrm>
          <a:prstGeom prst="curvedConnector3">
            <a:avLst>
              <a:gd name="adj1" fmla="val 10998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3">
            <a:extLst>
              <a:ext uri="{FF2B5EF4-FFF2-40B4-BE49-F238E27FC236}">
                <a16:creationId xmlns:a16="http://schemas.microsoft.com/office/drawing/2014/main" id="{CF5BDEED-383A-C8D8-7949-8A557B067D21}"/>
              </a:ext>
            </a:extLst>
          </p:cNvPr>
          <p:cNvCxnSpPr/>
          <p:nvPr/>
        </p:nvCxnSpPr>
        <p:spPr>
          <a:xfrm rot="16200000" flipH="1">
            <a:off x="4075606" y="5091081"/>
            <a:ext cx="833327" cy="332879"/>
          </a:xfrm>
          <a:prstGeom prst="curvedConnector3">
            <a:avLst>
              <a:gd name="adj1" fmla="val 23711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urved Connector 74">
            <a:extLst>
              <a:ext uri="{FF2B5EF4-FFF2-40B4-BE49-F238E27FC236}">
                <a16:creationId xmlns:a16="http://schemas.microsoft.com/office/drawing/2014/main" id="{4A33C5BA-F2A7-2EEA-91AF-A18F83AC7397}"/>
              </a:ext>
            </a:extLst>
          </p:cNvPr>
          <p:cNvCxnSpPr/>
          <p:nvPr/>
        </p:nvCxnSpPr>
        <p:spPr>
          <a:xfrm rot="16200000" flipH="1">
            <a:off x="6033398" y="5123335"/>
            <a:ext cx="821095" cy="362369"/>
          </a:xfrm>
          <a:prstGeom prst="curvedConnector3">
            <a:avLst>
              <a:gd name="adj1" fmla="val 16939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D99324BF-96A9-452F-A442-66F61BF36D03}"/>
              </a:ext>
            </a:extLst>
          </p:cNvPr>
          <p:cNvSpPr txBox="1"/>
          <p:nvPr/>
        </p:nvSpPr>
        <p:spPr>
          <a:xfrm>
            <a:off x="2478406" y="3704481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Phase#2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8964A49-FBDB-20FC-FE4E-8CC8CB108FC0}"/>
              </a:ext>
            </a:extLst>
          </p:cNvPr>
          <p:cNvSpPr txBox="1"/>
          <p:nvPr/>
        </p:nvSpPr>
        <p:spPr>
          <a:xfrm>
            <a:off x="3879880" y="3730033"/>
            <a:ext cx="1074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Phase#1160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3440F52-2D32-F338-E7FA-EF245D811CCD}"/>
              </a:ext>
            </a:extLst>
          </p:cNvPr>
          <p:cNvSpPr txBox="1"/>
          <p:nvPr/>
        </p:nvSpPr>
        <p:spPr>
          <a:xfrm>
            <a:off x="5831972" y="3730033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Phase#1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F458CEC-6335-6B9D-529B-13DE8488F118}"/>
              </a:ext>
            </a:extLst>
          </p:cNvPr>
          <p:cNvSpPr txBox="1"/>
          <p:nvPr/>
        </p:nvSpPr>
        <p:spPr>
          <a:xfrm>
            <a:off x="3116629" y="2751242"/>
            <a:ext cx="1718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PhaseOrbit</a:t>
            </a:r>
            <a:r>
              <a:rPr lang="en-US" sz="1400" dirty="0"/>
              <a:t> (average)</a:t>
            </a:r>
          </a:p>
        </p:txBody>
      </p:sp>
      <p:sp>
        <p:nvSpPr>
          <p:cNvPr id="79" name="Up Arrow 79">
            <a:extLst>
              <a:ext uri="{FF2B5EF4-FFF2-40B4-BE49-F238E27FC236}">
                <a16:creationId xmlns:a16="http://schemas.microsoft.com/office/drawing/2014/main" id="{83B578B9-4D3E-C435-8C66-D2D6350A62FC}"/>
              </a:ext>
            </a:extLst>
          </p:cNvPr>
          <p:cNvSpPr/>
          <p:nvPr/>
        </p:nvSpPr>
        <p:spPr>
          <a:xfrm>
            <a:off x="3656250" y="3029428"/>
            <a:ext cx="484632" cy="6537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0" name="Up Arrow 80">
            <a:extLst>
              <a:ext uri="{FF2B5EF4-FFF2-40B4-BE49-F238E27FC236}">
                <a16:creationId xmlns:a16="http://schemas.microsoft.com/office/drawing/2014/main" id="{118A23BB-8A02-A206-AB7F-FBC42AD6A33E}"/>
              </a:ext>
            </a:extLst>
          </p:cNvPr>
          <p:cNvSpPr/>
          <p:nvPr/>
        </p:nvSpPr>
        <p:spPr>
          <a:xfrm>
            <a:off x="3637564" y="2144570"/>
            <a:ext cx="484632" cy="6537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E931A3D-5184-91E5-8343-53880A7CD8D9}"/>
              </a:ext>
            </a:extLst>
          </p:cNvPr>
          <p:cNvSpPr txBox="1"/>
          <p:nvPr/>
        </p:nvSpPr>
        <p:spPr>
          <a:xfrm>
            <a:off x="3439581" y="1641589"/>
            <a:ext cx="2819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GTU</a:t>
            </a:r>
            <a:r>
              <a:rPr lang="en-US" sz="2000" dirty="0"/>
              <a:t>: Phase Correction</a:t>
            </a:r>
            <a:endParaRPr lang="en-US" sz="3200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77CE233-4352-FF45-8834-2CCC3019940F}"/>
              </a:ext>
            </a:extLst>
          </p:cNvPr>
          <p:cNvSpPr txBox="1"/>
          <p:nvPr/>
        </p:nvSpPr>
        <p:spPr>
          <a:xfrm>
            <a:off x="6059686" y="2662475"/>
            <a:ext cx="1257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RF-</a:t>
            </a:r>
            <a:r>
              <a:rPr lang="en-US" sz="2000" b="1" dirty="0" err="1"/>
              <a:t>SoC</a:t>
            </a:r>
            <a:r>
              <a:rPr lang="en-US" sz="2000" b="1" dirty="0"/>
              <a:t> (?)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D8E3D9C-95A4-9238-5916-10D608ABCDD6}"/>
              </a:ext>
            </a:extLst>
          </p:cNvPr>
          <p:cNvSpPr/>
          <p:nvPr/>
        </p:nvSpPr>
        <p:spPr>
          <a:xfrm>
            <a:off x="3348605" y="1727809"/>
            <a:ext cx="1029264" cy="434082"/>
          </a:xfrm>
          <a:prstGeom prst="rect">
            <a:avLst/>
          </a:prstGeom>
          <a:solidFill>
            <a:srgbClr val="FFC0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DA14599-A01C-55A1-0ADE-2F45470A11CC}"/>
              </a:ext>
            </a:extLst>
          </p:cNvPr>
          <p:cNvCxnSpPr/>
          <p:nvPr/>
        </p:nvCxnSpPr>
        <p:spPr>
          <a:xfrm>
            <a:off x="3439581" y="3897312"/>
            <a:ext cx="440299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866A854-8BAB-C3A3-27BF-0F37DAC0B35C}"/>
              </a:ext>
            </a:extLst>
          </p:cNvPr>
          <p:cNvCxnSpPr/>
          <p:nvPr/>
        </p:nvCxnSpPr>
        <p:spPr>
          <a:xfrm>
            <a:off x="5318795" y="3910962"/>
            <a:ext cx="440299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597E4B73-15CD-9F11-201C-709FEEF8390D}"/>
              </a:ext>
            </a:extLst>
          </p:cNvPr>
          <p:cNvSpPr txBox="1"/>
          <p:nvPr/>
        </p:nvSpPr>
        <p:spPr>
          <a:xfrm>
            <a:off x="7962900" y="2905130"/>
            <a:ext cx="3014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Phase adjustment: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Si5395 (I2C) : ~70 ps steps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AD9510 (SPI) : ~25 ps steps</a:t>
            </a:r>
          </a:p>
        </p:txBody>
      </p:sp>
    </p:spTree>
    <p:extLst>
      <p:ext uri="{BB962C8B-B14F-4D97-AF65-F5344CB8AC3E}">
        <p14:creationId xmlns:p14="http://schemas.microsoft.com/office/powerpoint/2010/main" val="3465260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D0879-4C21-ED81-9D82-BBE7F600C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790E4-579D-47B4-C4DA-27A055CE7B32}"/>
              </a:ext>
            </a:extLst>
          </p:cNvPr>
          <p:cNvSpPr txBox="1">
            <a:spLocks/>
          </p:cNvSpPr>
          <p:nvPr/>
        </p:nvSpPr>
        <p:spPr>
          <a:xfrm>
            <a:off x="1239570" y="285074"/>
            <a:ext cx="4656405" cy="48034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3. GTU Design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FF240D-9FBD-340E-29BB-546642D4E395}"/>
              </a:ext>
            </a:extLst>
          </p:cNvPr>
          <p:cNvSpPr/>
          <p:nvPr/>
        </p:nvSpPr>
        <p:spPr>
          <a:xfrm>
            <a:off x="800503" y="841369"/>
            <a:ext cx="28053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2000" dirty="0">
                <a:solidFill>
                  <a:srgbClr val="000000"/>
                </a:solidFill>
              </a:rPr>
              <a:t>3.6 Clock monitoring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07996-B7C2-6B3C-822C-135D8D5F6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197235-F991-66F6-7B1F-E37E0A6DF93C}"/>
              </a:ext>
            </a:extLst>
          </p:cNvPr>
          <p:cNvSpPr/>
          <p:nvPr/>
        </p:nvSpPr>
        <p:spPr>
          <a:xfrm>
            <a:off x="800502" y="1241479"/>
            <a:ext cx="5611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dirty="0">
                <a:solidFill>
                  <a:srgbClr val="000000"/>
                </a:solidFill>
              </a:rPr>
              <a:t>3.6.2 Clock monitoring (another GTU plugin module)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77B5F7A-4490-B8D6-CB2B-FCC03763443E}"/>
              </a:ext>
            </a:extLst>
          </p:cNvPr>
          <p:cNvCxnSpPr/>
          <p:nvPr/>
        </p:nvCxnSpPr>
        <p:spPr>
          <a:xfrm>
            <a:off x="765637" y="2314372"/>
            <a:ext cx="927075" cy="0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7FAD74C-002A-2363-8BA7-13AD3EA1E720}"/>
              </a:ext>
            </a:extLst>
          </p:cNvPr>
          <p:cNvSpPr/>
          <p:nvPr/>
        </p:nvSpPr>
        <p:spPr>
          <a:xfrm>
            <a:off x="1692712" y="1778968"/>
            <a:ext cx="837280" cy="1070811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64D816-2ADE-AF37-BA51-102B9F7BED81}"/>
              </a:ext>
            </a:extLst>
          </p:cNvPr>
          <p:cNvSpPr txBox="1"/>
          <p:nvPr/>
        </p:nvSpPr>
        <p:spPr>
          <a:xfrm>
            <a:off x="1692712" y="1991207"/>
            <a:ext cx="837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Clock</a:t>
            </a:r>
          </a:p>
          <a:p>
            <a:pPr algn="ctr"/>
            <a:r>
              <a:rPr lang="en-US" dirty="0"/>
              <a:t>Fanout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2E386C-465B-DEB2-39EA-69560233D31C}"/>
              </a:ext>
            </a:extLst>
          </p:cNvPr>
          <p:cNvSpPr/>
          <p:nvPr/>
        </p:nvSpPr>
        <p:spPr>
          <a:xfrm>
            <a:off x="1692712" y="3290937"/>
            <a:ext cx="837280" cy="1070811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8B7B2B-F31F-7113-4702-5156EA792F1D}"/>
              </a:ext>
            </a:extLst>
          </p:cNvPr>
          <p:cNvSpPr txBox="1"/>
          <p:nvPr/>
        </p:nvSpPr>
        <p:spPr>
          <a:xfrm>
            <a:off x="1692712" y="3503176"/>
            <a:ext cx="837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Clock</a:t>
            </a:r>
          </a:p>
          <a:p>
            <a:pPr algn="ctr"/>
            <a:r>
              <a:rPr lang="en-US" dirty="0"/>
              <a:t>Fanout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126ACE-B9D0-CF8E-5B1D-3BD1B276D885}"/>
              </a:ext>
            </a:extLst>
          </p:cNvPr>
          <p:cNvSpPr/>
          <p:nvPr/>
        </p:nvSpPr>
        <p:spPr>
          <a:xfrm>
            <a:off x="3700379" y="1778968"/>
            <a:ext cx="931129" cy="1070811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54DC10-A848-7B2E-EE89-0397D71C5885}"/>
              </a:ext>
            </a:extLst>
          </p:cNvPr>
          <p:cNvSpPr txBox="1"/>
          <p:nvPr/>
        </p:nvSpPr>
        <p:spPr>
          <a:xfrm>
            <a:off x="3700379" y="1991207"/>
            <a:ext cx="1024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QSFP </a:t>
            </a:r>
            <a:r>
              <a:rPr lang="en-US" dirty="0" err="1"/>
              <a:t>opticTRx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CE3780-B96F-52EC-728A-BA3608CC424E}"/>
              </a:ext>
            </a:extLst>
          </p:cNvPr>
          <p:cNvSpPr/>
          <p:nvPr/>
        </p:nvSpPr>
        <p:spPr>
          <a:xfrm>
            <a:off x="5635060" y="3290937"/>
            <a:ext cx="837280" cy="1070811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D1B3F2-5C42-9401-4958-0A1E086CC1DE}"/>
              </a:ext>
            </a:extLst>
          </p:cNvPr>
          <p:cNvSpPr txBox="1"/>
          <p:nvPr/>
        </p:nvSpPr>
        <p:spPr>
          <a:xfrm>
            <a:off x="5452120" y="3488293"/>
            <a:ext cx="115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FireFly</a:t>
            </a:r>
            <a:r>
              <a:rPr lang="en-US" dirty="0"/>
              <a:t> </a:t>
            </a:r>
            <a:r>
              <a:rPr lang="en-US" dirty="0" err="1"/>
              <a:t>opticTRx</a:t>
            </a:r>
            <a:endParaRPr lang="en-US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B3A1666-0F1A-C3DA-9C01-564B8AD33CA6}"/>
              </a:ext>
            </a:extLst>
          </p:cNvPr>
          <p:cNvCxnSpPr/>
          <p:nvPr/>
        </p:nvCxnSpPr>
        <p:spPr>
          <a:xfrm>
            <a:off x="2529992" y="3859947"/>
            <a:ext cx="3093395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3">
            <a:extLst>
              <a:ext uri="{FF2B5EF4-FFF2-40B4-BE49-F238E27FC236}">
                <a16:creationId xmlns:a16="http://schemas.microsoft.com/office/drawing/2014/main" id="{39F69727-C246-B02F-D1E2-674BE0949BC9}"/>
              </a:ext>
            </a:extLst>
          </p:cNvPr>
          <p:cNvSpPr/>
          <p:nvPr/>
        </p:nvSpPr>
        <p:spPr>
          <a:xfrm rot="10800000">
            <a:off x="5798010" y="2523676"/>
            <a:ext cx="323847" cy="780190"/>
          </a:xfrm>
          <a:custGeom>
            <a:avLst/>
            <a:gdLst>
              <a:gd name="connsiteX0" fmla="*/ 9690 w 323847"/>
              <a:gd name="connsiteY0" fmla="*/ 0 h 780190"/>
              <a:gd name="connsiteX1" fmla="*/ 33753 w 323847"/>
              <a:gd name="connsiteY1" fmla="*/ 745958 h 780190"/>
              <a:gd name="connsiteX2" fmla="*/ 286416 w 323847"/>
              <a:gd name="connsiteY2" fmla="*/ 589548 h 780190"/>
              <a:gd name="connsiteX3" fmla="*/ 322511 w 323847"/>
              <a:gd name="connsiteY3" fmla="*/ 12032 h 780190"/>
              <a:gd name="connsiteX4" fmla="*/ 322511 w 323847"/>
              <a:gd name="connsiteY4" fmla="*/ 12032 h 78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847" h="780190">
                <a:moveTo>
                  <a:pt x="9690" y="0"/>
                </a:moveTo>
                <a:cubicBezTo>
                  <a:pt x="-1339" y="323850"/>
                  <a:pt x="-12368" y="647700"/>
                  <a:pt x="33753" y="745958"/>
                </a:cubicBezTo>
                <a:cubicBezTo>
                  <a:pt x="79874" y="844216"/>
                  <a:pt x="238290" y="711869"/>
                  <a:pt x="286416" y="589548"/>
                </a:cubicBezTo>
                <a:cubicBezTo>
                  <a:pt x="334542" y="467227"/>
                  <a:pt x="322511" y="12032"/>
                  <a:pt x="322511" y="12032"/>
                </a:cubicBezTo>
                <a:lnTo>
                  <a:pt x="322511" y="12032"/>
                </a:lnTo>
              </a:path>
            </a:pathLst>
          </a:custGeom>
          <a:noFill/>
          <a:ln w="38100">
            <a:solidFill>
              <a:srgbClr val="DF25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B6D2BBD-CF12-DF4F-5B0B-5F82FE9BB472}"/>
              </a:ext>
            </a:extLst>
          </p:cNvPr>
          <p:cNvCxnSpPr/>
          <p:nvPr/>
        </p:nvCxnSpPr>
        <p:spPr>
          <a:xfrm>
            <a:off x="6472340" y="3784549"/>
            <a:ext cx="789347" cy="3443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25">
            <a:extLst>
              <a:ext uri="{FF2B5EF4-FFF2-40B4-BE49-F238E27FC236}">
                <a16:creationId xmlns:a16="http://schemas.microsoft.com/office/drawing/2014/main" id="{15F5B761-CC55-0BFC-D246-F1C7388255EC}"/>
              </a:ext>
            </a:extLst>
          </p:cNvPr>
          <p:cNvSpPr/>
          <p:nvPr/>
        </p:nvSpPr>
        <p:spPr>
          <a:xfrm>
            <a:off x="3979176" y="1048152"/>
            <a:ext cx="320236" cy="744352"/>
          </a:xfrm>
          <a:custGeom>
            <a:avLst/>
            <a:gdLst>
              <a:gd name="connsiteX0" fmla="*/ 72586 w 320236"/>
              <a:gd name="connsiteY0" fmla="*/ 715777 h 744352"/>
              <a:gd name="connsiteX1" fmla="*/ 5911 w 320236"/>
              <a:gd name="connsiteY1" fmla="*/ 96652 h 744352"/>
              <a:gd name="connsiteX2" fmla="*/ 205936 w 320236"/>
              <a:gd name="connsiteY2" fmla="*/ 68077 h 744352"/>
              <a:gd name="connsiteX3" fmla="*/ 320236 w 320236"/>
              <a:gd name="connsiteY3" fmla="*/ 744352 h 74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36" h="744352">
                <a:moveTo>
                  <a:pt x="72586" y="715777"/>
                </a:moveTo>
                <a:cubicBezTo>
                  <a:pt x="28136" y="460189"/>
                  <a:pt x="-16314" y="204602"/>
                  <a:pt x="5911" y="96652"/>
                </a:cubicBezTo>
                <a:cubicBezTo>
                  <a:pt x="28136" y="-11298"/>
                  <a:pt x="153549" y="-39873"/>
                  <a:pt x="205936" y="68077"/>
                </a:cubicBezTo>
                <a:cubicBezTo>
                  <a:pt x="258323" y="176027"/>
                  <a:pt x="289279" y="460189"/>
                  <a:pt x="320236" y="744352"/>
                </a:cubicBezTo>
              </a:path>
            </a:pathLst>
          </a:custGeom>
          <a:noFill/>
          <a:ln w="25400">
            <a:solidFill>
              <a:srgbClr val="DF25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Elbow Connector 26">
            <a:extLst>
              <a:ext uri="{FF2B5EF4-FFF2-40B4-BE49-F238E27FC236}">
                <a16:creationId xmlns:a16="http://schemas.microsoft.com/office/drawing/2014/main" id="{FB002695-A26F-DB14-B550-E9B99ACB139C}"/>
              </a:ext>
            </a:extLst>
          </p:cNvPr>
          <p:cNvCxnSpPr/>
          <p:nvPr/>
        </p:nvCxnSpPr>
        <p:spPr>
          <a:xfrm>
            <a:off x="4631508" y="2637538"/>
            <a:ext cx="1003552" cy="865638"/>
          </a:xfrm>
          <a:prstGeom prst="bentConnector3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1CDF3BC-6EE5-397B-CDB5-CA043AE6B9F7}"/>
              </a:ext>
            </a:extLst>
          </p:cNvPr>
          <p:cNvCxnSpPr/>
          <p:nvPr/>
        </p:nvCxnSpPr>
        <p:spPr>
          <a:xfrm>
            <a:off x="4631508" y="2196882"/>
            <a:ext cx="2630179" cy="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DFE614A-DBE2-D4FA-985B-484180044813}"/>
              </a:ext>
            </a:extLst>
          </p:cNvPr>
          <p:cNvCxnSpPr>
            <a:stCxn id="12" idx="3"/>
            <a:endCxn id="21" idx="1"/>
          </p:cNvCxnSpPr>
          <p:nvPr/>
        </p:nvCxnSpPr>
        <p:spPr>
          <a:xfrm>
            <a:off x="2529992" y="2314373"/>
            <a:ext cx="1170387" cy="0"/>
          </a:xfrm>
          <a:prstGeom prst="straightConnector1">
            <a:avLst/>
          </a:prstGeom>
          <a:ln w="508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29">
            <a:extLst>
              <a:ext uri="{FF2B5EF4-FFF2-40B4-BE49-F238E27FC236}">
                <a16:creationId xmlns:a16="http://schemas.microsoft.com/office/drawing/2014/main" id="{CD534803-3CE7-EF72-7232-842C407EDE7A}"/>
              </a:ext>
            </a:extLst>
          </p:cNvPr>
          <p:cNvSpPr/>
          <p:nvPr/>
        </p:nvSpPr>
        <p:spPr>
          <a:xfrm>
            <a:off x="1376338" y="5833572"/>
            <a:ext cx="124938" cy="231681"/>
          </a:xfrm>
          <a:custGeom>
            <a:avLst/>
            <a:gdLst>
              <a:gd name="connsiteX0" fmla="*/ 9690 w 323847"/>
              <a:gd name="connsiteY0" fmla="*/ 0 h 780190"/>
              <a:gd name="connsiteX1" fmla="*/ 33753 w 323847"/>
              <a:gd name="connsiteY1" fmla="*/ 745958 h 780190"/>
              <a:gd name="connsiteX2" fmla="*/ 286416 w 323847"/>
              <a:gd name="connsiteY2" fmla="*/ 589548 h 780190"/>
              <a:gd name="connsiteX3" fmla="*/ 322511 w 323847"/>
              <a:gd name="connsiteY3" fmla="*/ 12032 h 780190"/>
              <a:gd name="connsiteX4" fmla="*/ 322511 w 323847"/>
              <a:gd name="connsiteY4" fmla="*/ 12032 h 78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847" h="780190">
                <a:moveTo>
                  <a:pt x="9690" y="0"/>
                </a:moveTo>
                <a:cubicBezTo>
                  <a:pt x="-1339" y="323850"/>
                  <a:pt x="-12368" y="647700"/>
                  <a:pt x="33753" y="745958"/>
                </a:cubicBezTo>
                <a:cubicBezTo>
                  <a:pt x="79874" y="844216"/>
                  <a:pt x="238290" y="711869"/>
                  <a:pt x="286416" y="589548"/>
                </a:cubicBezTo>
                <a:cubicBezTo>
                  <a:pt x="334542" y="467227"/>
                  <a:pt x="322511" y="12032"/>
                  <a:pt x="322511" y="12032"/>
                </a:cubicBezTo>
                <a:lnTo>
                  <a:pt x="322511" y="12032"/>
                </a:lnTo>
              </a:path>
            </a:pathLst>
          </a:custGeom>
          <a:noFill/>
          <a:ln w="38100">
            <a:solidFill>
              <a:srgbClr val="DF25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5A1D23B-F682-67CE-15C9-071FA0F0BDE3}"/>
              </a:ext>
            </a:extLst>
          </p:cNvPr>
          <p:cNvSpPr txBox="1"/>
          <p:nvPr/>
        </p:nvSpPr>
        <p:spPr>
          <a:xfrm>
            <a:off x="1501276" y="5793700"/>
            <a:ext cx="7208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Fiber loopback, either the spares between GTU and </a:t>
            </a:r>
            <a:r>
              <a:rPr lang="en-US" sz="1600" dirty="0"/>
              <a:t>DAM</a:t>
            </a:r>
            <a:r>
              <a:rPr lang="en-US" sz="1400" dirty="0"/>
              <a:t>, or the spares between DAM and RDO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2844E51-9253-5808-BD46-2AEC3A022136}"/>
              </a:ext>
            </a:extLst>
          </p:cNvPr>
          <p:cNvCxnSpPr/>
          <p:nvPr/>
        </p:nvCxnSpPr>
        <p:spPr>
          <a:xfrm>
            <a:off x="9115887" y="3781220"/>
            <a:ext cx="831850" cy="132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EA3A58C4-9D34-D8FE-2006-76A87C361640}"/>
              </a:ext>
            </a:extLst>
          </p:cNvPr>
          <p:cNvSpPr/>
          <p:nvPr/>
        </p:nvSpPr>
        <p:spPr>
          <a:xfrm>
            <a:off x="7261687" y="1778968"/>
            <a:ext cx="1854200" cy="4016557"/>
          </a:xfrm>
          <a:prstGeom prst="rect">
            <a:avLst/>
          </a:prstGeom>
          <a:solidFill>
            <a:srgbClr val="92D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60F8C2A-771D-9ED3-6E99-DCCAAD45A110}"/>
              </a:ext>
            </a:extLst>
          </p:cNvPr>
          <p:cNvSpPr txBox="1"/>
          <p:nvPr/>
        </p:nvSpPr>
        <p:spPr>
          <a:xfrm>
            <a:off x="7401387" y="3339155"/>
            <a:ext cx="157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FPGA (SOM)</a:t>
            </a:r>
          </a:p>
          <a:p>
            <a:pPr algn="ctr"/>
            <a:r>
              <a:rPr lang="en-US" dirty="0"/>
              <a:t>Clock phase measurement</a:t>
            </a:r>
          </a:p>
        </p:txBody>
      </p:sp>
      <p:cxnSp>
        <p:nvCxnSpPr>
          <p:cNvPr id="57" name="Elbow Connector 34">
            <a:extLst>
              <a:ext uri="{FF2B5EF4-FFF2-40B4-BE49-F238E27FC236}">
                <a16:creationId xmlns:a16="http://schemas.microsoft.com/office/drawing/2014/main" id="{47A8D52A-AADC-29FF-54B0-BD9358D56114}"/>
              </a:ext>
            </a:extLst>
          </p:cNvPr>
          <p:cNvCxnSpPr/>
          <p:nvPr/>
        </p:nvCxnSpPr>
        <p:spPr>
          <a:xfrm>
            <a:off x="2529992" y="2637538"/>
            <a:ext cx="4731695" cy="2053741"/>
          </a:xfrm>
          <a:prstGeom prst="bentConnector3">
            <a:avLst>
              <a:gd name="adj1" fmla="val 17792"/>
            </a:avLst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35">
            <a:extLst>
              <a:ext uri="{FF2B5EF4-FFF2-40B4-BE49-F238E27FC236}">
                <a16:creationId xmlns:a16="http://schemas.microsoft.com/office/drawing/2014/main" id="{62857961-9D14-BC0D-9BA8-D84DF22CF3DA}"/>
              </a:ext>
            </a:extLst>
          </p:cNvPr>
          <p:cNvCxnSpPr/>
          <p:nvPr/>
        </p:nvCxnSpPr>
        <p:spPr>
          <a:xfrm>
            <a:off x="2529992" y="4132460"/>
            <a:ext cx="4731695" cy="1009668"/>
          </a:xfrm>
          <a:prstGeom prst="bentConnector3">
            <a:avLst>
              <a:gd name="adj1" fmla="val 9136"/>
            </a:avLst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4E1342B-0274-2CA1-CA7D-11CB6B7940B5}"/>
              </a:ext>
            </a:extLst>
          </p:cNvPr>
          <p:cNvCxnSpPr/>
          <p:nvPr/>
        </p:nvCxnSpPr>
        <p:spPr>
          <a:xfrm flipV="1">
            <a:off x="797860" y="5581459"/>
            <a:ext cx="6463827" cy="30723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3B0F759-8BEB-C4FD-C4AB-E5754E0FFD00}"/>
              </a:ext>
            </a:extLst>
          </p:cNvPr>
          <p:cNvCxnSpPr/>
          <p:nvPr/>
        </p:nvCxnSpPr>
        <p:spPr>
          <a:xfrm>
            <a:off x="765636" y="3782542"/>
            <a:ext cx="927075" cy="0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9F342E53-0157-FF00-B02F-30ABF400A5B2}"/>
              </a:ext>
            </a:extLst>
          </p:cNvPr>
          <p:cNvSpPr txBox="1"/>
          <p:nvPr/>
        </p:nvSpPr>
        <p:spPr>
          <a:xfrm>
            <a:off x="786799" y="2002855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Clock_A</a:t>
            </a:r>
            <a:endParaRPr lang="en-US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72529CB-2D49-8BC9-FE17-FF78992F87F8}"/>
              </a:ext>
            </a:extLst>
          </p:cNvPr>
          <p:cNvSpPr txBox="1"/>
          <p:nvPr/>
        </p:nvSpPr>
        <p:spPr>
          <a:xfrm>
            <a:off x="724302" y="3467792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Clock_B</a:t>
            </a:r>
            <a:endParaRPr lang="en-US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FE0065A-A716-F30E-91F6-E79C5C869AB2}"/>
              </a:ext>
            </a:extLst>
          </p:cNvPr>
          <p:cNvSpPr txBox="1"/>
          <p:nvPr/>
        </p:nvSpPr>
        <p:spPr>
          <a:xfrm>
            <a:off x="724379" y="5276578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Clock_C</a:t>
            </a:r>
            <a:endParaRPr lang="en-US" dirty="0"/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C568D1BC-B112-E5EE-34F7-A7F370602F44}"/>
              </a:ext>
            </a:extLst>
          </p:cNvPr>
          <p:cNvCxnSpPr/>
          <p:nvPr/>
        </p:nvCxnSpPr>
        <p:spPr>
          <a:xfrm>
            <a:off x="1361157" y="6337793"/>
            <a:ext cx="332616" cy="1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75953591-A2D4-FB63-5D68-4FA86D60FBD9}"/>
              </a:ext>
            </a:extLst>
          </p:cNvPr>
          <p:cNvSpPr txBox="1"/>
          <p:nvPr/>
        </p:nvSpPr>
        <p:spPr>
          <a:xfrm>
            <a:off x="1642212" y="6160664"/>
            <a:ext cx="6926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Clocks from the GTU base board, and the phase measurement results to the GTU base board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6DC9222-A8A5-41BC-0BD6-23A28AB76AE6}"/>
              </a:ext>
            </a:extLst>
          </p:cNvPr>
          <p:cNvSpPr txBox="1"/>
          <p:nvPr/>
        </p:nvSpPr>
        <p:spPr>
          <a:xfrm>
            <a:off x="9003566" y="3458054"/>
            <a:ext cx="937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Clocks’ phases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6D82140-F59C-B807-4032-CD8F9C23B084}"/>
              </a:ext>
            </a:extLst>
          </p:cNvPr>
          <p:cNvSpPr txBox="1"/>
          <p:nvPr/>
        </p:nvSpPr>
        <p:spPr>
          <a:xfrm>
            <a:off x="2740487" y="1991207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(4)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A198F89-21C9-D74F-7104-F7ECECD24586}"/>
              </a:ext>
            </a:extLst>
          </p:cNvPr>
          <p:cNvSpPr txBox="1"/>
          <p:nvPr/>
        </p:nvSpPr>
        <p:spPr>
          <a:xfrm>
            <a:off x="2721332" y="3564257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(10)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291C247-7D86-BC83-D35D-D635E67FD3CE}"/>
              </a:ext>
            </a:extLst>
          </p:cNvPr>
          <p:cNvSpPr txBox="1"/>
          <p:nvPr/>
        </p:nvSpPr>
        <p:spPr>
          <a:xfrm>
            <a:off x="2767250" y="233495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(1)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0B391EA-6133-9FD3-8088-11A1D3787A72}"/>
              </a:ext>
            </a:extLst>
          </p:cNvPr>
          <p:cNvSpPr txBox="1"/>
          <p:nvPr/>
        </p:nvSpPr>
        <p:spPr>
          <a:xfrm>
            <a:off x="5116296" y="3182187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(2)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1F4E170-A640-24D5-57C3-E6E243E8AA1A}"/>
              </a:ext>
            </a:extLst>
          </p:cNvPr>
          <p:cNvSpPr txBox="1"/>
          <p:nvPr/>
        </p:nvSpPr>
        <p:spPr>
          <a:xfrm>
            <a:off x="5681342" y="1863213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(2)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60DDCE3-B065-AFD9-F540-CF71A0C9E314}"/>
              </a:ext>
            </a:extLst>
          </p:cNvPr>
          <p:cNvSpPr txBox="1"/>
          <p:nvPr/>
        </p:nvSpPr>
        <p:spPr>
          <a:xfrm>
            <a:off x="2644781" y="382817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(1)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B020F0C-54A0-190D-AC6E-DD8EF0C883BF}"/>
              </a:ext>
            </a:extLst>
          </p:cNvPr>
          <p:cNvSpPr txBox="1"/>
          <p:nvPr/>
        </p:nvSpPr>
        <p:spPr>
          <a:xfrm>
            <a:off x="6655280" y="3472942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(12)</a:t>
            </a:r>
          </a:p>
        </p:txBody>
      </p:sp>
    </p:spTree>
    <p:extLst>
      <p:ext uri="{BB962C8B-B14F-4D97-AF65-F5344CB8AC3E}">
        <p14:creationId xmlns:p14="http://schemas.microsoft.com/office/powerpoint/2010/main" val="598126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3C463-2D40-790F-5F9A-1C29E597A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F64DC-5EE1-2E68-1B31-472670F9DDF5}"/>
              </a:ext>
            </a:extLst>
          </p:cNvPr>
          <p:cNvSpPr txBox="1">
            <a:spLocks/>
          </p:cNvSpPr>
          <p:nvPr/>
        </p:nvSpPr>
        <p:spPr>
          <a:xfrm>
            <a:off x="1239570" y="285074"/>
            <a:ext cx="4656405" cy="48034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3. GTU Design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4F7644-7717-A890-927B-0D102E60311A}"/>
              </a:ext>
            </a:extLst>
          </p:cNvPr>
          <p:cNvSpPr/>
          <p:nvPr/>
        </p:nvSpPr>
        <p:spPr>
          <a:xfrm>
            <a:off x="800503" y="841369"/>
            <a:ext cx="28053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2000" dirty="0">
                <a:solidFill>
                  <a:srgbClr val="000000"/>
                </a:solidFill>
              </a:rPr>
              <a:t>3.7 Extras on the GTU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67BAB-E083-5C58-184B-CCB26A5B3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FCA54C-C284-B9DE-F82B-521CC6BB9E1C}"/>
              </a:ext>
            </a:extLst>
          </p:cNvPr>
          <p:cNvSpPr/>
          <p:nvPr/>
        </p:nvSpPr>
        <p:spPr>
          <a:xfrm>
            <a:off x="1110013" y="1225658"/>
            <a:ext cx="4915517" cy="4637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dirty="0">
                <a:solidFill>
                  <a:srgbClr val="000000"/>
                </a:solidFill>
              </a:rPr>
              <a:t>3.7.1 Related to the GTU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10 generic electrical inputs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10 generic electrical outputs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2 optical inputs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2 optical outputs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I2C serial ADC for thermistors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50 m</a:t>
            </a:r>
            <a:r>
              <a:rPr lang="el-GR" dirty="0">
                <a:solidFill>
                  <a:srgbClr val="000000"/>
                </a:solidFill>
              </a:rPr>
              <a:t>Ω</a:t>
            </a:r>
            <a:r>
              <a:rPr lang="en-US" dirty="0">
                <a:solidFill>
                  <a:srgbClr val="000000"/>
                </a:solidFill>
              </a:rPr>
              <a:t> resistors for current monitoring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PS </a:t>
            </a:r>
            <a:r>
              <a:rPr lang="en-US" dirty="0" err="1">
                <a:solidFill>
                  <a:srgbClr val="000000"/>
                </a:solidFill>
              </a:rPr>
              <a:t>PCIexpress</a:t>
            </a:r>
            <a:r>
              <a:rPr lang="en-US" dirty="0">
                <a:solidFill>
                  <a:srgbClr val="000000"/>
                </a:solidFill>
              </a:rPr>
              <a:t> Gen2x4 root complex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SD card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USB, UART </a:t>
            </a:r>
            <a:r>
              <a:rPr lang="en-US" dirty="0" err="1">
                <a:solidFill>
                  <a:srgbClr val="000000"/>
                </a:solidFill>
              </a:rPr>
              <a:t>etc</a:t>
            </a:r>
            <a:endParaRPr lang="en-US" dirty="0">
              <a:solidFill>
                <a:srgbClr val="000000"/>
              </a:solidFill>
            </a:endParaRP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rgbClr val="000000"/>
                </a:solidFill>
              </a:rPr>
              <a:t>3.7.2 exploration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I2C/JTAG via fiber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LpGBT</a:t>
            </a:r>
            <a:endParaRPr lang="en-US" dirty="0">
              <a:solidFill>
                <a:srgbClr val="000000"/>
              </a:solidFill>
            </a:endParaRPr>
          </a:p>
          <a:p>
            <a:pPr>
              <a:spcAft>
                <a:spcPts val="40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847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AE6E1-99BF-A13C-C396-CD9FA75C0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Content Placeholder 5">
            <a:extLst>
              <a:ext uri="{FF2B5EF4-FFF2-40B4-BE49-F238E27FC236}">
                <a16:creationId xmlns:a16="http://schemas.microsoft.com/office/drawing/2014/main" id="{2EEE0083-591B-C7B9-AC93-72C4EC0EED14}"/>
              </a:ext>
            </a:extLst>
          </p:cNvPr>
          <p:cNvGraphicFramePr>
            <a:graphicFrameLocks/>
          </p:cNvGraphicFramePr>
          <p:nvPr/>
        </p:nvGraphicFramePr>
        <p:xfrm>
          <a:off x="1315386" y="4665537"/>
          <a:ext cx="6203332" cy="1854200"/>
        </p:xfrm>
        <a:graphic>
          <a:graphicData uri="http://schemas.openxmlformats.org/drawingml/2006/table">
            <a:tbl>
              <a:tblPr firstRow="1" bandRow="1"/>
              <a:tblGrid>
                <a:gridCol w="2975409">
                  <a:extLst>
                    <a:ext uri="{9D8B030D-6E8A-4147-A177-3AD203B41FA5}">
                      <a16:colId xmlns:a16="http://schemas.microsoft.com/office/drawing/2014/main" val="2333280335"/>
                    </a:ext>
                  </a:extLst>
                </a:gridCol>
                <a:gridCol w="1516150">
                  <a:extLst>
                    <a:ext uri="{9D8B030D-6E8A-4147-A177-3AD203B41FA5}">
                      <a16:colId xmlns:a16="http://schemas.microsoft.com/office/drawing/2014/main" val="887112599"/>
                    </a:ext>
                  </a:extLst>
                </a:gridCol>
                <a:gridCol w="1711773">
                  <a:extLst>
                    <a:ext uri="{9D8B030D-6E8A-4147-A177-3AD203B41FA5}">
                      <a16:colId xmlns:a16="http://schemas.microsoft.com/office/drawing/2014/main" val="4266322476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ESR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HSR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64366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RMS bunch length </a:t>
                      </a:r>
                      <a:r>
                        <a:rPr lang="en-US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ymbol" pitchFamily="2" charset="2"/>
                        </a:rPr>
                        <a:t>s</a:t>
                      </a:r>
                      <a:r>
                        <a:rPr lang="en-US" baseline="-250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  <a:r>
                        <a:rPr lang="en-US" sz="14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[</a:t>
                      </a:r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mm/</a:t>
                      </a:r>
                      <a:r>
                        <a:rPr lang="en-US" sz="1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ps</a:t>
                      </a:r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]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7-9/23-30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75-60/250-200</a:t>
                      </a:r>
                      <a:endParaRPr lang="en-US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05700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RMS momentum spread </a:t>
                      </a:r>
                      <a:r>
                        <a:rPr lang="en-US" sz="1400" dirty="0"/>
                        <a:t>[10</a:t>
                      </a:r>
                      <a:r>
                        <a:rPr lang="en-US" sz="1400" baseline="30000" dirty="0"/>
                        <a:t>-4</a:t>
                      </a:r>
                      <a:r>
                        <a:rPr lang="en-US" sz="1400" dirty="0"/>
                        <a:t>]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700"/>
                        <a:t>5.8-10.9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10.3-6.8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72705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/>
                        <a:t>RMS horiz beam size </a:t>
                      </a:r>
                      <a:r>
                        <a:rPr lang="en-US" sz="1800">
                          <a:latin typeface="Symbol" pitchFamily="2" charset="2"/>
                        </a:rPr>
                        <a:t>s</a:t>
                      </a:r>
                      <a:r>
                        <a:rPr lang="en-US" sz="18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lang="en-US" sz="14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/>
                        <a:t>[um]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700"/>
                        <a:t>100-250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36318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>
                          <a:latin typeface="Symbol" pitchFamily="2" charset="2"/>
                        </a:rPr>
                        <a:t>s</a:t>
                      </a:r>
                      <a:r>
                        <a:rPr lang="en-US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  <a:r>
                        <a:rPr lang="en-US" sz="1800"/>
                        <a:t>/</a:t>
                      </a:r>
                      <a:r>
                        <a:rPr lang="en-US" sz="1800">
                          <a:latin typeface="Symbol" pitchFamily="2" charset="2"/>
                        </a:rPr>
                        <a:t>s</a:t>
                      </a:r>
                      <a:r>
                        <a:rPr lang="en-US" sz="18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lang="en-US" sz="1800"/>
                        <a:t> ratio </a:t>
                      </a:r>
                      <a:r>
                        <a:rPr lang="en-US" sz="1400"/>
                        <a:t>[-]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700"/>
                        <a:t>28-90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240-750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019271"/>
                  </a:ext>
                </a:extLst>
              </a:tr>
            </a:tbl>
          </a:graphicData>
        </a:graphic>
      </p:graphicFrame>
      <p:sp>
        <p:nvSpPr>
          <p:cNvPr id="54" name="Title 1">
            <a:extLst>
              <a:ext uri="{FF2B5EF4-FFF2-40B4-BE49-F238E27FC236}">
                <a16:creationId xmlns:a16="http://schemas.microsoft.com/office/drawing/2014/main" id="{D80A1A5D-BE48-CDEE-F401-5D1D169BCE34}"/>
              </a:ext>
            </a:extLst>
          </p:cNvPr>
          <p:cNvSpPr txBox="1">
            <a:spLocks/>
          </p:cNvSpPr>
          <p:nvPr/>
        </p:nvSpPr>
        <p:spPr>
          <a:xfrm>
            <a:off x="1133344" y="309680"/>
            <a:ext cx="4752975" cy="81835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1. </a:t>
            </a:r>
            <a:r>
              <a:rPr lang="en-US" b="1" dirty="0" err="1"/>
              <a:t>ePIC</a:t>
            </a:r>
            <a:r>
              <a:rPr lang="en-US" b="1" dirty="0"/>
              <a:t> Clock and Control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F8BFE8A-403F-2FD8-F882-FA2659251B31}"/>
              </a:ext>
            </a:extLst>
          </p:cNvPr>
          <p:cNvSpPr/>
          <p:nvPr/>
        </p:nvSpPr>
        <p:spPr>
          <a:xfrm>
            <a:off x="865659" y="934978"/>
            <a:ext cx="77676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2000" dirty="0">
                <a:solidFill>
                  <a:srgbClr val="000000"/>
                </a:solidFill>
              </a:rPr>
              <a:t>1.1 The EIC beam crossing</a:t>
            </a:r>
          </a:p>
        </p:txBody>
      </p:sp>
      <p:graphicFrame>
        <p:nvGraphicFramePr>
          <p:cNvPr id="56" name="Content Placeholder 5">
            <a:extLst>
              <a:ext uri="{FF2B5EF4-FFF2-40B4-BE49-F238E27FC236}">
                <a16:creationId xmlns:a16="http://schemas.microsoft.com/office/drawing/2014/main" id="{8EF4AF5A-8E51-2A19-6EC6-372D34EC9991}"/>
              </a:ext>
            </a:extLst>
          </p:cNvPr>
          <p:cNvGraphicFramePr>
            <a:graphicFrameLocks/>
          </p:cNvGraphicFramePr>
          <p:nvPr/>
        </p:nvGraphicFramePr>
        <p:xfrm>
          <a:off x="1278470" y="1321101"/>
          <a:ext cx="8063172" cy="3707568"/>
        </p:xfrm>
        <a:graphic>
          <a:graphicData uri="http://schemas.openxmlformats.org/drawingml/2006/table">
            <a:tbl>
              <a:tblPr firstRow="1" bandRow="1"/>
              <a:tblGrid>
                <a:gridCol w="3024447">
                  <a:extLst>
                    <a:ext uri="{9D8B030D-6E8A-4147-A177-3AD203B41FA5}">
                      <a16:colId xmlns:a16="http://schemas.microsoft.com/office/drawing/2014/main" val="2333280335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887112599"/>
                    </a:ext>
                  </a:extLst>
                </a:gridCol>
                <a:gridCol w="1666875">
                  <a:extLst>
                    <a:ext uri="{9D8B030D-6E8A-4147-A177-3AD203B41FA5}">
                      <a16:colId xmlns:a16="http://schemas.microsoft.com/office/drawing/2014/main" val="163529510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933255690"/>
                    </a:ext>
                  </a:extLst>
                </a:gridCol>
              </a:tblGrid>
              <a:tr h="3690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Electron Storage Ring (ESR)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Hadron Storage Ring (HSR) (</a:t>
                      </a:r>
                      <a:r>
                        <a:rPr lang="en-US" dirty="0" err="1"/>
                        <a:t>N</a:t>
                      </a:r>
                      <a:r>
                        <a:rPr lang="en-US" baseline="-25000" dirty="0" err="1"/>
                        <a:t>b</a:t>
                      </a:r>
                      <a:r>
                        <a:rPr lang="en-US" dirty="0"/>
                        <a:t>=290)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/>
                        <a:t>HSR (N</a:t>
                      </a:r>
                      <a:r>
                        <a:rPr lang="en-US" baseline="-25000"/>
                        <a:t>b</a:t>
                      </a:r>
                      <a:r>
                        <a:rPr lang="en-US"/>
                        <a:t>=1160)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643664"/>
                  </a:ext>
                </a:extLst>
              </a:tr>
              <a:tr h="3690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/>
                        <a:t>Circumference C </a:t>
                      </a:r>
                      <a:r>
                        <a:rPr lang="en-US" sz="1400"/>
                        <a:t>[m]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/>
                        <a:t>3833.940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/>
                        <a:t>match T</a:t>
                      </a:r>
                      <a:r>
                        <a:rPr lang="en-US" baseline="-25000"/>
                        <a:t>rev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match T</a:t>
                      </a:r>
                      <a:r>
                        <a:rPr lang="en-US" baseline="-25000" dirty="0"/>
                        <a:t>rev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057006"/>
                  </a:ext>
                </a:extLst>
              </a:tr>
              <a:tr h="3690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Revolution period T</a:t>
                      </a:r>
                      <a:r>
                        <a:rPr lang="en-US" baseline="-25000" dirty="0"/>
                        <a:t>rev</a:t>
                      </a:r>
                      <a:r>
                        <a:rPr lang="en-US" dirty="0"/>
                        <a:t>=C/c </a:t>
                      </a:r>
                      <a:r>
                        <a:rPr lang="en-US" sz="1400" dirty="0"/>
                        <a:t>[µs]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/>
                        <a:t>12.7886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17404"/>
                  </a:ext>
                </a:extLst>
              </a:tr>
              <a:tr h="3690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/>
                        <a:t>RF harmonic number h </a:t>
                      </a:r>
                      <a:r>
                        <a:rPr lang="en-US" sz="1400"/>
                        <a:t>[-]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700"/>
                        <a:t>match HSR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/>
                        <a:t>2520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/>
                        <a:t>7560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727057"/>
                  </a:ext>
                </a:extLst>
              </a:tr>
              <a:tr h="5762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/>
                        <a:t>RF bucket spacing T</a:t>
                      </a:r>
                      <a:r>
                        <a:rPr lang="en-US" baseline="-25000"/>
                        <a:t>b</a:t>
                      </a:r>
                      <a:r>
                        <a:rPr lang="en-US" baseline="0"/>
                        <a:t>=T</a:t>
                      </a:r>
                      <a:r>
                        <a:rPr lang="en-US" baseline="-25000"/>
                        <a:t>rev</a:t>
                      </a:r>
                      <a:r>
                        <a:rPr lang="en-US" baseline="0"/>
                        <a:t>/h </a:t>
                      </a:r>
                      <a:r>
                        <a:rPr lang="en-US" sz="1400" baseline="0"/>
                        <a:t>[ns]</a:t>
                      </a:r>
                    </a:p>
                    <a:p>
                      <a:r>
                        <a:rPr lang="en-US" sz="1400" baseline="0"/>
                        <a:t>          NOT bunch spacing!!!</a:t>
                      </a:r>
                      <a:endParaRPr lang="en-US" sz="14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700"/>
                        <a:t>match HSR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5.075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1.692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129013"/>
                  </a:ext>
                </a:extLst>
              </a:tr>
              <a:tr h="3690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/>
                        <a:t>Number of bunches N</a:t>
                      </a:r>
                      <a:r>
                        <a:rPr lang="en-US" baseline="-25000"/>
                        <a:t>b</a:t>
                      </a:r>
                      <a:endParaRPr lang="en-US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700"/>
                        <a:t>match HSR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/>
                        <a:t>290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1160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655883"/>
                  </a:ext>
                </a:extLst>
              </a:tr>
              <a:tr h="3690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Bunch spacing </a:t>
                      </a:r>
                      <a:r>
                        <a:rPr lang="en-US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</a:t>
                      </a:r>
                      <a:r>
                        <a:rPr lang="en-US" b="0" baseline="-250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bun</a:t>
                      </a:r>
                      <a:r>
                        <a:rPr lang="en-US" b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1400" b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[ns]</a:t>
                      </a:r>
                      <a:endParaRPr lang="en-US" sz="1400" b="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match HSR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40.599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10.150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129642"/>
                  </a:ext>
                </a:extLst>
              </a:tr>
              <a:tr h="3690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0" baseline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Gap length </a:t>
                      </a:r>
                      <a:r>
                        <a:rPr lang="en-US" sz="1400" b="0" baseline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[ns]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7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match HSR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1015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1015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966476"/>
                  </a:ext>
                </a:extLst>
              </a:tr>
            </a:tbl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DD5A0C48-E073-8730-9579-9A0E5BC5BBB7}"/>
              </a:ext>
            </a:extLst>
          </p:cNvPr>
          <p:cNvSpPr txBox="1"/>
          <p:nvPr/>
        </p:nvSpPr>
        <p:spPr>
          <a:xfrm>
            <a:off x="9180070" y="2897121"/>
            <a:ext cx="30881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lvl="4" indent="-365760"/>
            <a:r>
              <a:rPr lang="en-US" sz="2000" b="1" dirty="0">
                <a:solidFill>
                  <a:srgbClr val="C00000"/>
                </a:solidFill>
                <a:latin typeface="Calibri" panose="020F0502020204030204"/>
              </a:rPr>
              <a:t>Beam crossing: 98.525 MHz or 10.150ns</a:t>
            </a:r>
          </a:p>
          <a:p>
            <a:pPr marL="365760" lvl="4" indent="-365760"/>
            <a:r>
              <a:rPr lang="en-US" sz="2000" b="1" dirty="0">
                <a:solidFill>
                  <a:srgbClr val="C00000"/>
                </a:solidFill>
                <a:latin typeface="Calibri" panose="020F0502020204030204"/>
              </a:rPr>
              <a:t>Orbit period: 12.7886 µs or 1260 Beam Crossing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743852D-68E0-5696-7D28-84EDB3C57741}"/>
              </a:ext>
            </a:extLst>
          </p:cNvPr>
          <p:cNvCxnSpPr/>
          <p:nvPr/>
        </p:nvCxnSpPr>
        <p:spPr>
          <a:xfrm>
            <a:off x="9495942" y="5011822"/>
            <a:ext cx="0" cy="1659471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39E234E6-1113-2616-AE28-CD2037B479D8}"/>
              </a:ext>
            </a:extLst>
          </p:cNvPr>
          <p:cNvSpPr/>
          <p:nvPr/>
        </p:nvSpPr>
        <p:spPr>
          <a:xfrm>
            <a:off x="9180070" y="6258115"/>
            <a:ext cx="1884453" cy="60006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AEE669D-3851-A452-809D-DF0A791AB9A7}"/>
              </a:ext>
            </a:extLst>
          </p:cNvPr>
          <p:cNvSpPr/>
          <p:nvPr/>
        </p:nvSpPr>
        <p:spPr>
          <a:xfrm>
            <a:off x="7905748" y="5521886"/>
            <a:ext cx="1884453" cy="60006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BA1B905-2F64-6E81-81AC-D67ADF01CF42}"/>
              </a:ext>
            </a:extLst>
          </p:cNvPr>
          <p:cNvSpPr/>
          <p:nvPr/>
        </p:nvSpPr>
        <p:spPr>
          <a:xfrm>
            <a:off x="8179287" y="5671692"/>
            <a:ext cx="1884453" cy="60006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0DD6D4C9-97AB-7245-01A2-5134FFCDC040}"/>
              </a:ext>
            </a:extLst>
          </p:cNvPr>
          <p:cNvSpPr/>
          <p:nvPr/>
        </p:nvSpPr>
        <p:spPr>
          <a:xfrm>
            <a:off x="8543174" y="5841558"/>
            <a:ext cx="1884453" cy="60006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70B69FC-8C5C-D1F6-4DD0-ADF6E164702C}"/>
              </a:ext>
            </a:extLst>
          </p:cNvPr>
          <p:cNvSpPr/>
          <p:nvPr/>
        </p:nvSpPr>
        <p:spPr>
          <a:xfrm>
            <a:off x="8941699" y="6052984"/>
            <a:ext cx="1884453" cy="60006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CA65575E-0F40-1A3E-A568-2438EB645DCC}"/>
              </a:ext>
            </a:extLst>
          </p:cNvPr>
          <p:cNvSpPr/>
          <p:nvPr/>
        </p:nvSpPr>
        <p:spPr>
          <a:xfrm>
            <a:off x="9812488" y="5678835"/>
            <a:ext cx="240506" cy="45719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80BA96C3-DE8E-D4AD-80B0-563590ABA20E}"/>
              </a:ext>
            </a:extLst>
          </p:cNvPr>
          <p:cNvSpPr/>
          <p:nvPr/>
        </p:nvSpPr>
        <p:spPr>
          <a:xfrm>
            <a:off x="8788580" y="6265259"/>
            <a:ext cx="240506" cy="45719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1C8AEA6-FEC1-6EAE-FA54-CEA09592F9BD}"/>
              </a:ext>
            </a:extLst>
          </p:cNvPr>
          <p:cNvSpPr/>
          <p:nvPr/>
        </p:nvSpPr>
        <p:spPr>
          <a:xfrm>
            <a:off x="8973487" y="6053759"/>
            <a:ext cx="240506" cy="45719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CB9D329-1A53-3A4C-CD36-DE4333D44649}"/>
              </a:ext>
            </a:extLst>
          </p:cNvPr>
          <p:cNvSpPr/>
          <p:nvPr/>
        </p:nvSpPr>
        <p:spPr>
          <a:xfrm>
            <a:off x="9958674" y="5529029"/>
            <a:ext cx="240506" cy="45719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865C030-FEA6-1F36-CE3C-68CE5F6745A9}"/>
              </a:ext>
            </a:extLst>
          </p:cNvPr>
          <p:cNvSpPr/>
          <p:nvPr/>
        </p:nvSpPr>
        <p:spPr>
          <a:xfrm>
            <a:off x="9365147" y="5841558"/>
            <a:ext cx="240506" cy="45719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1FF3C12-4E1B-EA02-C69E-0FE1CF6276CD}"/>
              </a:ext>
            </a:extLst>
          </p:cNvPr>
          <p:cNvSpPr/>
          <p:nvPr/>
        </p:nvSpPr>
        <p:spPr bwMode="auto">
          <a:xfrm>
            <a:off x="1315386" y="5414792"/>
            <a:ext cx="6203332" cy="1048211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</a:rPr>
              <a:t>Electron Beam Energy: 5 – 18 GeV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</a:rPr>
              <a:t>Proton Beam Energy: 41, 100</a:t>
            </a:r>
            <a:r>
              <a:rPr lang="en-US" kern="0" noProof="0" dirty="0">
                <a:solidFill>
                  <a:prstClr val="black"/>
                </a:solidFill>
                <a:latin typeface="Times"/>
              </a:rPr>
              <a:t> </a:t>
            </a:r>
            <a:r>
              <a:rPr lang="en-US" kern="0" dirty="0">
                <a:solidFill>
                  <a:prstClr val="black"/>
                </a:solidFill>
                <a:latin typeface="Times"/>
              </a:rPr>
              <a:t>–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</a:rPr>
              <a:t>275 GeV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</a:rPr>
              <a:t>Luminosity:  10</a:t>
            </a:r>
            <a:r>
              <a:rPr kumimoji="0" lang="en-US" sz="18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</a:rPr>
              <a:t>34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</a:rPr>
              <a:t> cm</a:t>
            </a:r>
            <a:r>
              <a:rPr kumimoji="0" lang="en-US" sz="18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</a:rPr>
              <a:t>-2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</a:rPr>
              <a:t>s</a:t>
            </a:r>
            <a:r>
              <a:rPr kumimoji="0" lang="en-US" sz="18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</a:rPr>
              <a:t>-1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F2FB08-970C-ECF5-E009-43DEA021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307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AC05B-D5C0-4015-EA01-B93B42E0D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electronics, circuit&#10;&#10;AI-generated content may be incorrect.">
            <a:extLst>
              <a:ext uri="{FF2B5EF4-FFF2-40B4-BE49-F238E27FC236}">
                <a16:creationId xmlns:a16="http://schemas.microsoft.com/office/drawing/2014/main" id="{BE944692-171F-196B-ACB9-CDB74602B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998" y="47230"/>
            <a:ext cx="4917027" cy="7634664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5419DC-9F33-4B0E-B439-F7B24FB017B7}"/>
              </a:ext>
            </a:extLst>
          </p:cNvPr>
          <p:cNvSpPr txBox="1">
            <a:spLocks/>
          </p:cNvSpPr>
          <p:nvPr/>
        </p:nvSpPr>
        <p:spPr>
          <a:xfrm>
            <a:off x="1084265" y="323428"/>
            <a:ext cx="5018355" cy="48034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4. PCB layout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29886-29B9-549C-D088-DF65E3C57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0799" y="6492875"/>
            <a:ext cx="2743200" cy="365125"/>
          </a:xfrm>
        </p:spPr>
        <p:txBody>
          <a:bodyPr/>
          <a:lstStyle/>
          <a:p>
            <a:fld id="{ED7F7473-35CC-4359-AC04-EFEE0D39A7D2}" type="slidenum">
              <a:rPr lang="en-US" smtClean="0"/>
              <a:t>20</a:t>
            </a:fld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D93896F-EC85-97F7-7783-488F950BB86B}"/>
              </a:ext>
            </a:extLst>
          </p:cNvPr>
          <p:cNvSpPr/>
          <p:nvPr/>
        </p:nvSpPr>
        <p:spPr>
          <a:xfrm>
            <a:off x="973785" y="763790"/>
            <a:ext cx="28388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2000" dirty="0">
                <a:solidFill>
                  <a:srgbClr val="000000"/>
                </a:solidFill>
              </a:rPr>
              <a:t>4.1 The GTU base board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20F1881-157E-FABA-E3EB-47DB4228C92F}"/>
              </a:ext>
            </a:extLst>
          </p:cNvPr>
          <p:cNvCxnSpPr>
            <a:cxnSpLocks/>
          </p:cNvCxnSpPr>
          <p:nvPr/>
        </p:nvCxnSpPr>
        <p:spPr>
          <a:xfrm flipV="1">
            <a:off x="1282550" y="4369836"/>
            <a:ext cx="2037636" cy="8683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A3E18C0-1D63-6920-F018-361703FCA903}"/>
              </a:ext>
            </a:extLst>
          </p:cNvPr>
          <p:cNvSpPr txBox="1"/>
          <p:nvPr/>
        </p:nvSpPr>
        <p:spPr>
          <a:xfrm>
            <a:off x="339818" y="4087338"/>
            <a:ext cx="2073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4* PCIe +12V power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0EEFB71-70A7-C5F2-960D-18E9EF3E77F2}"/>
              </a:ext>
            </a:extLst>
          </p:cNvPr>
          <p:cNvCxnSpPr/>
          <p:nvPr/>
        </p:nvCxnSpPr>
        <p:spPr>
          <a:xfrm flipH="1">
            <a:off x="2901266" y="1065481"/>
            <a:ext cx="2303588" cy="6216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12735F86-4FCD-1AED-8C8E-E2F00D62F493}"/>
              </a:ext>
            </a:extLst>
          </p:cNvPr>
          <p:cNvSpPr txBox="1"/>
          <p:nvPr/>
        </p:nvSpPr>
        <p:spPr>
          <a:xfrm>
            <a:off x="4302017" y="756030"/>
            <a:ext cx="2863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EIC common platform inputs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43FB35C-AE82-792A-EA54-3072DC31EAB9}"/>
              </a:ext>
            </a:extLst>
          </p:cNvPr>
          <p:cNvCxnSpPr/>
          <p:nvPr/>
        </p:nvCxnSpPr>
        <p:spPr>
          <a:xfrm flipH="1">
            <a:off x="3237089" y="1065481"/>
            <a:ext cx="1967765" cy="6543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C2AD7AD-5072-32F4-6EE0-7F404D109D63}"/>
              </a:ext>
            </a:extLst>
          </p:cNvPr>
          <p:cNvCxnSpPr/>
          <p:nvPr/>
        </p:nvCxnSpPr>
        <p:spPr>
          <a:xfrm>
            <a:off x="5214076" y="1065481"/>
            <a:ext cx="700038" cy="52958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593D259-71F8-0C64-68B5-DEDA6D9E20E4}"/>
              </a:ext>
            </a:extLst>
          </p:cNvPr>
          <p:cNvCxnSpPr/>
          <p:nvPr/>
        </p:nvCxnSpPr>
        <p:spPr>
          <a:xfrm flipH="1">
            <a:off x="7224234" y="1063052"/>
            <a:ext cx="1048396" cy="65350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1EB61F44-47F6-FBE1-2A4B-E15540F2870D}"/>
              </a:ext>
            </a:extLst>
          </p:cNvPr>
          <p:cNvSpPr txBox="1"/>
          <p:nvPr/>
        </p:nvSpPr>
        <p:spPr>
          <a:xfrm>
            <a:off x="7166006" y="763790"/>
            <a:ext cx="3149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GTU user interface (1000BaseT)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AF365A9-55EA-5E89-21EF-8ED7FFCA0A30}"/>
              </a:ext>
            </a:extLst>
          </p:cNvPr>
          <p:cNvCxnSpPr/>
          <p:nvPr/>
        </p:nvCxnSpPr>
        <p:spPr>
          <a:xfrm flipH="1">
            <a:off x="9147584" y="2455150"/>
            <a:ext cx="1625679" cy="1323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88842BC-FE0F-AED2-D326-C3ACE82F4C5A}"/>
              </a:ext>
            </a:extLst>
          </p:cNvPr>
          <p:cNvSpPr txBox="1"/>
          <p:nvPr/>
        </p:nvSpPr>
        <p:spPr>
          <a:xfrm>
            <a:off x="9991611" y="2155508"/>
            <a:ext cx="1787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ATX power</a:t>
            </a:r>
          </a:p>
          <a:p>
            <a:r>
              <a:rPr lang="en-US" dirty="0"/>
              <a:t>+3.3V, +5V, +12V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3DEAF5C-B312-1285-DC22-7E9F9CA6501B}"/>
              </a:ext>
            </a:extLst>
          </p:cNvPr>
          <p:cNvSpPr/>
          <p:nvPr/>
        </p:nvSpPr>
        <p:spPr>
          <a:xfrm>
            <a:off x="4053060" y="3207913"/>
            <a:ext cx="1248356" cy="1248757"/>
          </a:xfrm>
          <a:prstGeom prst="rect">
            <a:avLst/>
          </a:prstGeom>
          <a:solidFill>
            <a:srgbClr val="FFC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CAAFD08-8D9A-AE4A-2633-1C83A7ABED51}"/>
              </a:ext>
            </a:extLst>
          </p:cNvPr>
          <p:cNvSpPr/>
          <p:nvPr/>
        </p:nvSpPr>
        <p:spPr>
          <a:xfrm>
            <a:off x="5960904" y="2787644"/>
            <a:ext cx="1248356" cy="124875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D72E1A4-B0D9-835D-4B4A-CFA3AE9DE6D0}"/>
              </a:ext>
            </a:extLst>
          </p:cNvPr>
          <p:cNvSpPr txBox="1"/>
          <p:nvPr/>
        </p:nvSpPr>
        <p:spPr>
          <a:xfrm>
            <a:off x="5991384" y="2787644"/>
            <a:ext cx="12470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AMD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ZU19EG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MPSOC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A725AFC-B425-8938-B483-2350F269624B}"/>
              </a:ext>
            </a:extLst>
          </p:cNvPr>
          <p:cNvSpPr/>
          <p:nvPr/>
        </p:nvSpPr>
        <p:spPr>
          <a:xfrm>
            <a:off x="7899228" y="3220687"/>
            <a:ext cx="1248356" cy="1248757"/>
          </a:xfrm>
          <a:prstGeom prst="rect">
            <a:avLst/>
          </a:prstGeom>
          <a:solidFill>
            <a:srgbClr val="FFC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CD9F127-D64F-A381-3B53-8DDC09E4E0F9}"/>
              </a:ext>
            </a:extLst>
          </p:cNvPr>
          <p:cNvSpPr txBox="1"/>
          <p:nvPr/>
        </p:nvSpPr>
        <p:spPr>
          <a:xfrm>
            <a:off x="8015521" y="3220687"/>
            <a:ext cx="11015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AMD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KU15P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SOM#2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BB1A120-DF2B-6A95-980E-A4F92421D74C}"/>
              </a:ext>
            </a:extLst>
          </p:cNvPr>
          <p:cNvSpPr txBox="1"/>
          <p:nvPr/>
        </p:nvSpPr>
        <p:spPr>
          <a:xfrm>
            <a:off x="4126446" y="3169507"/>
            <a:ext cx="11015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AMD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KU15P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SOM#1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C3F6116-F1A3-9660-9981-B309C58D6A3B}"/>
              </a:ext>
            </a:extLst>
          </p:cNvPr>
          <p:cNvCxnSpPr/>
          <p:nvPr/>
        </p:nvCxnSpPr>
        <p:spPr>
          <a:xfrm flipV="1">
            <a:off x="657894" y="5391390"/>
            <a:ext cx="2133600" cy="1422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B04DE3B7-2E55-3A96-8970-3A8734C8D6D7}"/>
              </a:ext>
            </a:extLst>
          </p:cNvPr>
          <p:cNvSpPr txBox="1"/>
          <p:nvPr/>
        </p:nvSpPr>
        <p:spPr>
          <a:xfrm>
            <a:off x="385362" y="5210464"/>
            <a:ext cx="1871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3* dedicated Clock fanout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1A20ACB-53FF-8E17-1B6E-B1A2BAE00B6E}"/>
              </a:ext>
            </a:extLst>
          </p:cNvPr>
          <p:cNvCxnSpPr/>
          <p:nvPr/>
        </p:nvCxnSpPr>
        <p:spPr>
          <a:xfrm flipH="1" flipV="1">
            <a:off x="7449670" y="5152929"/>
            <a:ext cx="3376463" cy="1795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043D64E1-56E8-D658-55EC-3DD387292002}"/>
              </a:ext>
            </a:extLst>
          </p:cNvPr>
          <p:cNvSpPr txBox="1"/>
          <p:nvPr/>
        </p:nvSpPr>
        <p:spPr>
          <a:xfrm>
            <a:off x="9789423" y="4869519"/>
            <a:ext cx="2569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18* optic transceiver adaptor boards (to DAM)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E1119EB8-6A14-A129-933D-32C67FDB8FAE}"/>
              </a:ext>
            </a:extLst>
          </p:cNvPr>
          <p:cNvCxnSpPr/>
          <p:nvPr/>
        </p:nvCxnSpPr>
        <p:spPr>
          <a:xfrm>
            <a:off x="1559012" y="2587450"/>
            <a:ext cx="1197731" cy="17303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663377CE-C80B-54EA-A214-8FC260F4DF15}"/>
              </a:ext>
            </a:extLst>
          </p:cNvPr>
          <p:cNvSpPr txBox="1"/>
          <p:nvPr/>
        </p:nvSpPr>
        <p:spPr>
          <a:xfrm>
            <a:off x="388587" y="2199750"/>
            <a:ext cx="1588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Clock (phase) </a:t>
            </a:r>
          </a:p>
          <a:p>
            <a:r>
              <a:rPr lang="en-US" dirty="0">
                <a:solidFill>
                  <a:srgbClr val="FF0000"/>
                </a:solidFill>
              </a:rPr>
              <a:t>Monitor plugin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EB069EE2-2D69-CD6A-6167-621FFCFECD93}"/>
              </a:ext>
            </a:extLst>
          </p:cNvPr>
          <p:cNvCxnSpPr/>
          <p:nvPr/>
        </p:nvCxnSpPr>
        <p:spPr>
          <a:xfrm>
            <a:off x="6382758" y="1389805"/>
            <a:ext cx="23918" cy="103511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3C1A8283-FA12-C16D-D258-7AFB25F0D566}"/>
              </a:ext>
            </a:extLst>
          </p:cNvPr>
          <p:cNvSpPr txBox="1"/>
          <p:nvPr/>
        </p:nvSpPr>
        <p:spPr>
          <a:xfrm>
            <a:off x="5986515" y="1019364"/>
            <a:ext cx="89159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 GBE</a:t>
            </a:r>
          </a:p>
          <a:p>
            <a:r>
              <a:rPr lang="en-US" sz="1600" dirty="0"/>
              <a:t>/ 4*RDO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3072A76-C416-D11F-13E0-D88EDA87E51E}"/>
              </a:ext>
            </a:extLst>
          </p:cNvPr>
          <p:cNvCxnSpPr/>
          <p:nvPr/>
        </p:nvCxnSpPr>
        <p:spPr>
          <a:xfrm flipH="1">
            <a:off x="8231999" y="1451360"/>
            <a:ext cx="262708" cy="103622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3D3D4D5B-CA38-0C33-3C1C-3348EE8B6FB9}"/>
              </a:ext>
            </a:extLst>
          </p:cNvPr>
          <p:cNvSpPr txBox="1"/>
          <p:nvPr/>
        </p:nvSpPr>
        <p:spPr>
          <a:xfrm>
            <a:off x="8139314" y="1240174"/>
            <a:ext cx="939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2* DAM</a:t>
            </a:r>
            <a:endParaRPr lang="en-US" sz="16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10BBC67-BE94-D936-E223-C7C11A8D0C91}"/>
              </a:ext>
            </a:extLst>
          </p:cNvPr>
          <p:cNvSpPr txBox="1"/>
          <p:nvPr/>
        </p:nvSpPr>
        <p:spPr>
          <a:xfrm>
            <a:off x="4367377" y="1655766"/>
            <a:ext cx="1505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Generic IO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2B6874A8-6E49-C7B5-F94E-D14C46FE7330}"/>
              </a:ext>
            </a:extLst>
          </p:cNvPr>
          <p:cNvCxnSpPr/>
          <p:nvPr/>
        </p:nvCxnSpPr>
        <p:spPr>
          <a:xfrm flipH="1">
            <a:off x="9174524" y="1853061"/>
            <a:ext cx="1625679" cy="1323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5A02B031-9914-F790-6420-A758DAA05C34}"/>
              </a:ext>
            </a:extLst>
          </p:cNvPr>
          <p:cNvSpPr txBox="1"/>
          <p:nvPr/>
        </p:nvSpPr>
        <p:spPr>
          <a:xfrm>
            <a:off x="10018551" y="1553419"/>
            <a:ext cx="178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Cooling fan (12V)</a:t>
            </a:r>
          </a:p>
        </p:txBody>
      </p:sp>
    </p:spTree>
    <p:extLst>
      <p:ext uri="{BB962C8B-B14F-4D97-AF65-F5344CB8AC3E}">
        <p14:creationId xmlns:p14="http://schemas.microsoft.com/office/powerpoint/2010/main" val="3850342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FCD6C-2013-FC60-D938-E9022C8D2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90D5D-17FC-F6E3-6D83-814C4C23AF02}"/>
              </a:ext>
            </a:extLst>
          </p:cNvPr>
          <p:cNvSpPr txBox="1">
            <a:spLocks/>
          </p:cNvSpPr>
          <p:nvPr/>
        </p:nvSpPr>
        <p:spPr>
          <a:xfrm>
            <a:off x="1239571" y="285074"/>
            <a:ext cx="3256230" cy="48034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4. PCB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E8A8FD-1C47-98DC-CA08-A9E5F234EA4F}"/>
              </a:ext>
            </a:extLst>
          </p:cNvPr>
          <p:cNvSpPr/>
          <p:nvPr/>
        </p:nvSpPr>
        <p:spPr>
          <a:xfrm>
            <a:off x="800503" y="841369"/>
            <a:ext cx="28053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2000" dirty="0">
                <a:solidFill>
                  <a:srgbClr val="000000"/>
                </a:solidFill>
              </a:rPr>
              <a:t>4.1.1 GTU base 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B1B8E-7960-8B53-FE16-E8AF7E472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38CD15-0434-2096-FA93-18BCB1EA7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006" y="1263758"/>
            <a:ext cx="3543795" cy="50692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DF5C53-6783-AA11-9613-CA1C82A51399}"/>
              </a:ext>
            </a:extLst>
          </p:cNvPr>
          <p:cNvSpPr txBox="1"/>
          <p:nvPr/>
        </p:nvSpPr>
        <p:spPr>
          <a:xfrm>
            <a:off x="5179018" y="1582340"/>
            <a:ext cx="183396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 copper layers, </a:t>
            </a:r>
          </a:p>
          <a:p>
            <a:r>
              <a:rPr lang="en-US" dirty="0"/>
              <a:t>Signal</a:t>
            </a:r>
          </a:p>
          <a:p>
            <a:r>
              <a:rPr lang="en-US" dirty="0"/>
              <a:t>Ground</a:t>
            </a:r>
          </a:p>
          <a:p>
            <a:r>
              <a:rPr lang="en-US" dirty="0"/>
              <a:t>Signal</a:t>
            </a:r>
          </a:p>
          <a:p>
            <a:r>
              <a:rPr lang="en-US" dirty="0"/>
              <a:t>Ground</a:t>
            </a:r>
          </a:p>
          <a:p>
            <a:r>
              <a:rPr lang="en-US" dirty="0"/>
              <a:t>Signal</a:t>
            </a:r>
          </a:p>
          <a:p>
            <a:r>
              <a:rPr lang="en-US" dirty="0"/>
              <a:t>Ground</a:t>
            </a:r>
          </a:p>
          <a:p>
            <a:r>
              <a:rPr lang="en-US" dirty="0"/>
              <a:t>Power 1</a:t>
            </a:r>
          </a:p>
          <a:p>
            <a:r>
              <a:rPr lang="en-US" dirty="0"/>
              <a:t>Power 2</a:t>
            </a:r>
          </a:p>
          <a:p>
            <a:r>
              <a:rPr lang="en-US" dirty="0"/>
              <a:t>Ground</a:t>
            </a:r>
          </a:p>
          <a:p>
            <a:r>
              <a:rPr lang="en-US" dirty="0"/>
              <a:t>Signal</a:t>
            </a:r>
          </a:p>
          <a:p>
            <a:r>
              <a:rPr lang="en-US" dirty="0"/>
              <a:t>Ground</a:t>
            </a:r>
          </a:p>
          <a:p>
            <a:r>
              <a:rPr lang="en-US" dirty="0"/>
              <a:t>signal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62983E-5F77-75CF-214B-6E092F910DAC}"/>
              </a:ext>
            </a:extLst>
          </p:cNvPr>
          <p:cNvSpPr txBox="1"/>
          <p:nvPr/>
        </p:nvSpPr>
        <p:spPr>
          <a:xfrm>
            <a:off x="7426918" y="1582340"/>
            <a:ext cx="44194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Signal routing:</a:t>
            </a:r>
          </a:p>
          <a:p>
            <a:r>
              <a:rPr lang="en-US" dirty="0"/>
              <a:t>Differential 5mil/5mil, impedance: 90</a:t>
            </a:r>
            <a:r>
              <a:rPr lang="el-GR" dirty="0"/>
              <a:t>Ω</a:t>
            </a:r>
            <a:r>
              <a:rPr lang="en-US" dirty="0"/>
              <a:t> </a:t>
            </a:r>
            <a:r>
              <a:rPr lang="el-GR" dirty="0"/>
              <a:t>±</a:t>
            </a:r>
            <a:r>
              <a:rPr lang="en-US" dirty="0"/>
              <a:t>10%</a:t>
            </a:r>
          </a:p>
          <a:p>
            <a:r>
              <a:rPr lang="en-US" dirty="0"/>
              <a:t>Single-ended: 10 mils (minimize signal loss)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287E56-B999-07A2-65F5-99E22B4BC222}"/>
              </a:ext>
            </a:extLst>
          </p:cNvPr>
          <p:cNvSpPr txBox="1"/>
          <p:nvPr/>
        </p:nvSpPr>
        <p:spPr>
          <a:xfrm>
            <a:off x="7426918" y="3428999"/>
            <a:ext cx="16487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xczu19EG SOM: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xcku15p SOM: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F520E6-EE4E-D3EB-B833-136DEA3E9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942" y="3717540"/>
            <a:ext cx="4548187" cy="4080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1DFFCE-0C79-CA3D-74C2-F8C79AD81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0941" y="4467402"/>
            <a:ext cx="4284179" cy="4080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78A2241-47B9-204B-5F4F-0BF886E82170}"/>
              </a:ext>
            </a:extLst>
          </p:cNvPr>
          <p:cNvSpPr txBox="1"/>
          <p:nvPr/>
        </p:nvSpPr>
        <p:spPr>
          <a:xfrm>
            <a:off x="7454874" y="4971173"/>
            <a:ext cx="4534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plugin connectors:</a:t>
            </a:r>
          </a:p>
          <a:p>
            <a:r>
              <a:rPr lang="en-US" dirty="0"/>
              <a:t>   </a:t>
            </a:r>
            <a:r>
              <a:rPr lang="en-US" dirty="0">
                <a:solidFill>
                  <a:srgbClr val="FF0000"/>
                </a:solidFill>
              </a:rPr>
              <a:t>SAMTEC, PCIe Gen4 (16 </a:t>
            </a:r>
            <a:r>
              <a:rPr lang="en-US" dirty="0" err="1">
                <a:solidFill>
                  <a:srgbClr val="FF0000"/>
                </a:solidFill>
              </a:rPr>
              <a:t>gbps</a:t>
            </a:r>
            <a:r>
              <a:rPr lang="en-US" dirty="0">
                <a:solidFill>
                  <a:srgbClr val="FF0000"/>
                </a:solidFill>
              </a:rPr>
              <a:t>) surface mount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8B137D-27EF-428D-8627-20A527D196C4}"/>
              </a:ext>
            </a:extLst>
          </p:cNvPr>
          <p:cNvSpPr txBox="1"/>
          <p:nvPr/>
        </p:nvSpPr>
        <p:spPr>
          <a:xfrm>
            <a:off x="7426918" y="2544355"/>
            <a:ext cx="4391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Through-hole vias 0.4mm/0.2mm </a:t>
            </a:r>
            <a:r>
              <a:rPr lang="en-US" sz="1600" dirty="0"/>
              <a:t>(16mil/8mil)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6986A0-626A-E99E-3A3D-791C086B76A6}"/>
              </a:ext>
            </a:extLst>
          </p:cNvPr>
          <p:cNvSpPr txBox="1"/>
          <p:nvPr/>
        </p:nvSpPr>
        <p:spPr>
          <a:xfrm>
            <a:off x="3605875" y="872147"/>
            <a:ext cx="2255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425 mm by 262 mm</a:t>
            </a:r>
          </a:p>
        </p:txBody>
      </p:sp>
    </p:spTree>
    <p:extLst>
      <p:ext uri="{BB962C8B-B14F-4D97-AF65-F5344CB8AC3E}">
        <p14:creationId xmlns:p14="http://schemas.microsoft.com/office/powerpoint/2010/main" val="1785391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EF44E-3B70-6802-4912-B309B3F6D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1A94A-59AC-7D7D-E183-8C5E78EEDA34}"/>
              </a:ext>
            </a:extLst>
          </p:cNvPr>
          <p:cNvSpPr txBox="1">
            <a:spLocks/>
          </p:cNvSpPr>
          <p:nvPr/>
        </p:nvSpPr>
        <p:spPr>
          <a:xfrm>
            <a:off x="1084265" y="323428"/>
            <a:ext cx="5018355" cy="48034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4. PCB layout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51DB4-9371-6E7C-7DB4-E8F626FD7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0799" y="6492875"/>
            <a:ext cx="2743200" cy="365125"/>
          </a:xfrm>
        </p:spPr>
        <p:txBody>
          <a:bodyPr/>
          <a:lstStyle/>
          <a:p>
            <a:fld id="{ED7F7473-35CC-4359-AC04-EFEE0D39A7D2}" type="slidenum">
              <a:rPr lang="en-US" smtClean="0"/>
              <a:t>22</a:t>
            </a:fld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FB9AF38-D109-8416-742F-83A554FF7097}"/>
              </a:ext>
            </a:extLst>
          </p:cNvPr>
          <p:cNvSpPr/>
          <p:nvPr/>
        </p:nvSpPr>
        <p:spPr>
          <a:xfrm>
            <a:off x="973785" y="763790"/>
            <a:ext cx="28388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2000" dirty="0">
                <a:solidFill>
                  <a:srgbClr val="000000"/>
                </a:solidFill>
              </a:rPr>
              <a:t>4.2 Optic Plugin cards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71FAD9-1A1E-E545-8B6B-A83422363E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448" y="1369799"/>
            <a:ext cx="2651275" cy="449183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D247E16-99D6-1933-6FD5-B042E81101FE}"/>
              </a:ext>
            </a:extLst>
          </p:cNvPr>
          <p:cNvCxnSpPr/>
          <p:nvPr/>
        </p:nvCxnSpPr>
        <p:spPr>
          <a:xfrm flipV="1">
            <a:off x="948603" y="5719296"/>
            <a:ext cx="1910080" cy="138876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5FEA3ED-8CBE-A854-22D4-AB969FE14007}"/>
              </a:ext>
            </a:extLst>
          </p:cNvPr>
          <p:cNvSpPr txBox="1"/>
          <p:nvPr/>
        </p:nvSpPr>
        <p:spPr>
          <a:xfrm>
            <a:off x="145963" y="5535006"/>
            <a:ext cx="211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PCIe edge connector</a:t>
            </a:r>
          </a:p>
          <a:p>
            <a:r>
              <a:rPr lang="en-US" dirty="0"/>
              <a:t>To GTU base board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8556D11-491F-6484-D600-93B0ECD34872}"/>
              </a:ext>
            </a:extLst>
          </p:cNvPr>
          <p:cNvCxnSpPr/>
          <p:nvPr/>
        </p:nvCxnSpPr>
        <p:spPr>
          <a:xfrm flipV="1">
            <a:off x="1364346" y="3162783"/>
            <a:ext cx="1880417" cy="127839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BA2B149-9E14-C43A-45F2-E91D3B6E4FB5}"/>
              </a:ext>
            </a:extLst>
          </p:cNvPr>
          <p:cNvSpPr txBox="1"/>
          <p:nvPr/>
        </p:nvSpPr>
        <p:spPr>
          <a:xfrm>
            <a:off x="382164" y="4087976"/>
            <a:ext cx="1249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2* SAMTEC</a:t>
            </a:r>
          </a:p>
          <a:p>
            <a:r>
              <a:rPr lang="en-US" dirty="0"/>
              <a:t>Optic </a:t>
            </a:r>
            <a:r>
              <a:rPr lang="en-US" dirty="0" err="1"/>
              <a:t>TRx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DCF63DB-E853-660C-C777-1E6D5DEC553D}"/>
              </a:ext>
            </a:extLst>
          </p:cNvPr>
          <p:cNvCxnSpPr/>
          <p:nvPr/>
        </p:nvCxnSpPr>
        <p:spPr>
          <a:xfrm>
            <a:off x="1364346" y="4441177"/>
            <a:ext cx="1961697" cy="80048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D8CF6B4-44DA-FF81-A240-BFDBA9B86D13}"/>
              </a:ext>
            </a:extLst>
          </p:cNvPr>
          <p:cNvCxnSpPr/>
          <p:nvPr/>
        </p:nvCxnSpPr>
        <p:spPr>
          <a:xfrm flipV="1">
            <a:off x="1362679" y="1709059"/>
            <a:ext cx="2141406" cy="1371242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C9EEF83-8848-DACE-4103-0213C2C563B0}"/>
              </a:ext>
            </a:extLst>
          </p:cNvPr>
          <p:cNvSpPr txBox="1"/>
          <p:nvPr/>
        </p:nvSpPr>
        <p:spPr>
          <a:xfrm>
            <a:off x="329072" y="2757136"/>
            <a:ext cx="1074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6* QSFP</a:t>
            </a:r>
          </a:p>
          <a:p>
            <a:r>
              <a:rPr lang="en-US" dirty="0"/>
              <a:t>Optic </a:t>
            </a:r>
            <a:r>
              <a:rPr lang="en-US" dirty="0" err="1"/>
              <a:t>TRx</a:t>
            </a: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B3821CF-DA85-A61B-8028-6CD0B11E03CF}"/>
              </a:ext>
            </a:extLst>
          </p:cNvPr>
          <p:cNvCxnSpPr/>
          <p:nvPr/>
        </p:nvCxnSpPr>
        <p:spPr>
          <a:xfrm>
            <a:off x="1362679" y="3080301"/>
            <a:ext cx="2135712" cy="68451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ED90021-F167-E178-A0BA-EF620D7A30A5}"/>
              </a:ext>
            </a:extLst>
          </p:cNvPr>
          <p:cNvCxnSpPr>
            <a:stCxn id="14" idx="3"/>
          </p:cNvCxnSpPr>
          <p:nvPr/>
        </p:nvCxnSpPr>
        <p:spPr>
          <a:xfrm>
            <a:off x="1403982" y="3080302"/>
            <a:ext cx="2094409" cy="116183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23959BC-E704-84BB-80B2-E5CFE5553CB8}"/>
              </a:ext>
            </a:extLst>
          </p:cNvPr>
          <p:cNvCxnSpPr>
            <a:stCxn id="14" idx="3"/>
          </p:cNvCxnSpPr>
          <p:nvPr/>
        </p:nvCxnSpPr>
        <p:spPr>
          <a:xfrm>
            <a:off x="1403982" y="3080302"/>
            <a:ext cx="2118063" cy="1654218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5D333E8-75B3-4646-3B52-D809F42A8CCA}"/>
              </a:ext>
            </a:extLst>
          </p:cNvPr>
          <p:cNvCxnSpPr>
            <a:stCxn id="14" idx="3"/>
          </p:cNvCxnSpPr>
          <p:nvPr/>
        </p:nvCxnSpPr>
        <p:spPr>
          <a:xfrm flipV="1">
            <a:off x="1403982" y="2685150"/>
            <a:ext cx="2100103" cy="395152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2210048-F3AB-8A4E-A248-6EF2B8581D6E}"/>
              </a:ext>
            </a:extLst>
          </p:cNvPr>
          <p:cNvCxnSpPr>
            <a:stCxn id="14" idx="3"/>
          </p:cNvCxnSpPr>
          <p:nvPr/>
        </p:nvCxnSpPr>
        <p:spPr>
          <a:xfrm flipV="1">
            <a:off x="1403982" y="2236081"/>
            <a:ext cx="2072794" cy="844221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FBBEF8AD-9B12-C7EC-3C7A-DFA9D9648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576" y="2002145"/>
            <a:ext cx="3389232" cy="381053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6AEBE9A-ABFF-5329-26B9-E965F21C24D1}"/>
              </a:ext>
            </a:extLst>
          </p:cNvPr>
          <p:cNvSpPr txBox="1"/>
          <p:nvPr/>
        </p:nvSpPr>
        <p:spPr>
          <a:xfrm>
            <a:off x="5168147" y="1474808"/>
            <a:ext cx="166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 copper layers,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09D740-A369-8BE4-9D16-EF97DC8F6874}"/>
              </a:ext>
            </a:extLst>
          </p:cNvPr>
          <p:cNvSpPr txBox="1"/>
          <p:nvPr/>
        </p:nvSpPr>
        <p:spPr>
          <a:xfrm>
            <a:off x="9021865" y="2002145"/>
            <a:ext cx="2642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Clock fanout: equal length</a:t>
            </a:r>
          </a:p>
          <a:p>
            <a:r>
              <a:rPr lang="en-US" dirty="0"/>
              <a:t>Difference: &lt;2 mm (10 ps)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0968BC-CB98-908A-FAA7-831DAD2B3858}"/>
              </a:ext>
            </a:extLst>
          </p:cNvPr>
          <p:cNvSpPr txBox="1"/>
          <p:nvPr/>
        </p:nvSpPr>
        <p:spPr>
          <a:xfrm>
            <a:off x="8834661" y="3349312"/>
            <a:ext cx="33471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Choice of QSFP or Firefly modules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 x Firefly modules </a:t>
            </a:r>
          </a:p>
          <a:p>
            <a:r>
              <a:rPr lang="en-US" dirty="0"/>
              <a:t>     (smaller footprint)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6 x QSFP modules </a:t>
            </a:r>
          </a:p>
          <a:p>
            <a:r>
              <a:rPr lang="en-US" dirty="0"/>
              <a:t>     (less expensive)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BD725F-1439-F9DA-C5EA-7BA7524EE4FE}"/>
              </a:ext>
            </a:extLst>
          </p:cNvPr>
          <p:cNvSpPr txBox="1"/>
          <p:nvPr/>
        </p:nvSpPr>
        <p:spPr>
          <a:xfrm>
            <a:off x="3498391" y="794569"/>
            <a:ext cx="22420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100 mm by 170 mm</a:t>
            </a:r>
          </a:p>
        </p:txBody>
      </p:sp>
    </p:spTree>
    <p:extLst>
      <p:ext uri="{BB962C8B-B14F-4D97-AF65-F5344CB8AC3E}">
        <p14:creationId xmlns:p14="http://schemas.microsoft.com/office/powerpoint/2010/main" val="2468049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8CDD6-AF0E-8B5C-3912-947A1FC9D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1A139-5ECE-C106-6D68-AC80C3FB6B1B}"/>
              </a:ext>
            </a:extLst>
          </p:cNvPr>
          <p:cNvSpPr txBox="1">
            <a:spLocks/>
          </p:cNvSpPr>
          <p:nvPr/>
        </p:nvSpPr>
        <p:spPr>
          <a:xfrm>
            <a:off x="1084265" y="323428"/>
            <a:ext cx="5018355" cy="48034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4. PCB layout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47D48-9F2D-E2F4-4148-10A1A4A08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0799" y="6492875"/>
            <a:ext cx="2743200" cy="365125"/>
          </a:xfrm>
        </p:spPr>
        <p:txBody>
          <a:bodyPr/>
          <a:lstStyle/>
          <a:p>
            <a:fld id="{ED7F7473-35CC-4359-AC04-EFEE0D39A7D2}" type="slidenum">
              <a:rPr lang="en-US" smtClean="0"/>
              <a:t>23</a:t>
            </a:fld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BDB7A0E-97A4-1E6E-D8BB-942FA2954A0D}"/>
              </a:ext>
            </a:extLst>
          </p:cNvPr>
          <p:cNvSpPr/>
          <p:nvPr/>
        </p:nvSpPr>
        <p:spPr>
          <a:xfrm>
            <a:off x="973784" y="763790"/>
            <a:ext cx="47436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2000" dirty="0">
                <a:solidFill>
                  <a:srgbClr val="000000"/>
                </a:solidFill>
              </a:rPr>
              <a:t>4.3 not planned for the engineering article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E7759F-046B-2C68-BA04-339EBD1A6E48}"/>
              </a:ext>
            </a:extLst>
          </p:cNvPr>
          <p:cNvSpPr txBox="1"/>
          <p:nvPr/>
        </p:nvSpPr>
        <p:spPr>
          <a:xfrm>
            <a:off x="973784" y="1838515"/>
            <a:ext cx="58405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PCIe x4 for the phase measurement of the distributed clocks</a:t>
            </a:r>
          </a:p>
          <a:p>
            <a:endParaRPr lang="en-US" dirty="0"/>
          </a:p>
          <a:p>
            <a:r>
              <a:rPr lang="en-US" dirty="0"/>
              <a:t>PCIe x4 for the dedicated clock distribution (1:~200)</a:t>
            </a:r>
          </a:p>
          <a:p>
            <a:endParaRPr lang="en-US" dirty="0"/>
          </a:p>
          <a:p>
            <a:r>
              <a:rPr lang="en-US" dirty="0"/>
              <a:t>Standalone card for the (electron) beam pick up</a:t>
            </a:r>
          </a:p>
        </p:txBody>
      </p:sp>
    </p:spTree>
    <p:extLst>
      <p:ext uri="{BB962C8B-B14F-4D97-AF65-F5344CB8AC3E}">
        <p14:creationId xmlns:p14="http://schemas.microsoft.com/office/powerpoint/2010/main" val="1498930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24</a:t>
            </a:fld>
            <a:endParaRPr lang="en-US" dirty="0"/>
          </a:p>
        </p:txBody>
      </p:sp>
      <p:sp>
        <p:nvSpPr>
          <p:cNvPr id="104" name="Title 1"/>
          <p:cNvSpPr txBox="1">
            <a:spLocks/>
          </p:cNvSpPr>
          <p:nvPr/>
        </p:nvSpPr>
        <p:spPr>
          <a:xfrm>
            <a:off x="1084265" y="323428"/>
            <a:ext cx="5018355" cy="48034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5. The Current Status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0AFFB2-9FA6-2846-D09B-342E27775B82}"/>
              </a:ext>
            </a:extLst>
          </p:cNvPr>
          <p:cNvSpPr/>
          <p:nvPr/>
        </p:nvSpPr>
        <p:spPr>
          <a:xfrm>
            <a:off x="1002661" y="847158"/>
            <a:ext cx="25779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2000" dirty="0">
                <a:solidFill>
                  <a:srgbClr val="000000"/>
                </a:solidFill>
              </a:rPr>
              <a:t>5.1 GTU base board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EAF20D-EDD1-0B35-4E6E-F50CAD853E11}"/>
              </a:ext>
            </a:extLst>
          </p:cNvPr>
          <p:cNvSpPr txBox="1"/>
          <p:nvPr/>
        </p:nvSpPr>
        <p:spPr>
          <a:xfrm>
            <a:off x="1372481" y="1192456"/>
            <a:ext cx="4441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Fully routed, no design rule violations, needs: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Trace optimization for manufacturing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Silk screen optimization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5CFF33-80B9-CC65-CD29-6833142EB0AD}"/>
              </a:ext>
            </a:extLst>
          </p:cNvPr>
          <p:cNvSpPr/>
          <p:nvPr/>
        </p:nvSpPr>
        <p:spPr>
          <a:xfrm>
            <a:off x="1002661" y="2300741"/>
            <a:ext cx="25779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2000" dirty="0">
                <a:solidFill>
                  <a:srgbClr val="000000"/>
                </a:solidFill>
              </a:rPr>
              <a:t>5.2 Optic Plugin card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9D0C70-DABC-1B7E-707D-99D52655903D}"/>
              </a:ext>
            </a:extLst>
          </p:cNvPr>
          <p:cNvSpPr txBox="1"/>
          <p:nvPr/>
        </p:nvSpPr>
        <p:spPr>
          <a:xfrm>
            <a:off x="1372481" y="2670651"/>
            <a:ext cx="4441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Fully routed, no design rule violations, needs: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Trace optimization for manufacturing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Silk screen optimization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FDBE6A-8FBC-1D3F-6F1C-5A1FE6821CBD}"/>
              </a:ext>
            </a:extLst>
          </p:cNvPr>
          <p:cNvSpPr/>
          <p:nvPr/>
        </p:nvSpPr>
        <p:spPr>
          <a:xfrm>
            <a:off x="1002661" y="3797705"/>
            <a:ext cx="33768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2000" dirty="0">
                <a:solidFill>
                  <a:srgbClr val="000000"/>
                </a:solidFill>
              </a:rPr>
              <a:t>5.3 components in hands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CCF6B8-A41A-50E8-A957-F4375C732316}"/>
              </a:ext>
            </a:extLst>
          </p:cNvPr>
          <p:cNvSpPr txBox="1"/>
          <p:nvPr/>
        </p:nvSpPr>
        <p:spPr>
          <a:xfrm>
            <a:off x="7315745" y="3593981"/>
            <a:ext cx="24211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2x GTU base boards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4x Optic Plugin cards</a:t>
            </a:r>
          </a:p>
          <a:p>
            <a:r>
              <a:rPr lang="en-US" dirty="0"/>
              <a:t>     </a:t>
            </a:r>
            <a:r>
              <a:rPr lang="en-US" sz="1600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One 4U GTU box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A84B2A-A033-9056-CB3A-62DCB57BBC9C}"/>
              </a:ext>
            </a:extLst>
          </p:cNvPr>
          <p:cNvSpPr/>
          <p:nvPr/>
        </p:nvSpPr>
        <p:spPr>
          <a:xfrm>
            <a:off x="7109956" y="4572092"/>
            <a:ext cx="40248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2000" dirty="0">
                <a:solidFill>
                  <a:srgbClr val="000000"/>
                </a:solidFill>
              </a:rPr>
              <a:t>5.5 Plan for GTU production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9E45E6-C596-A19B-9AD7-99F84BE20518}"/>
              </a:ext>
            </a:extLst>
          </p:cNvPr>
          <p:cNvSpPr txBox="1"/>
          <p:nvPr/>
        </p:nvSpPr>
        <p:spPr>
          <a:xfrm>
            <a:off x="1357125" y="4164251"/>
            <a:ext cx="34514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1x 4U rack mounted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1x ATX 500W power supply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2x Alink ACZU19 SoC modules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2x Alink ACKU15 FPGA modules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5B3CC0-BF2A-1F9C-6C3D-5FB847E9E570}"/>
              </a:ext>
            </a:extLst>
          </p:cNvPr>
          <p:cNvSpPr txBox="1"/>
          <p:nvPr/>
        </p:nvSpPr>
        <p:spPr>
          <a:xfrm>
            <a:off x="7315745" y="4972202"/>
            <a:ext cx="3983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3x 4U_GTU_box (fully populated)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Nx</a:t>
            </a:r>
            <a:r>
              <a:rPr lang="en-US" dirty="0"/>
              <a:t> 4U_GTU_box (partially populated)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889B1E-54F9-CE5F-4EA2-C6CA53764A03}"/>
              </a:ext>
            </a:extLst>
          </p:cNvPr>
          <p:cNvSpPr/>
          <p:nvPr/>
        </p:nvSpPr>
        <p:spPr>
          <a:xfrm>
            <a:off x="7109957" y="3346271"/>
            <a:ext cx="40248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2000" dirty="0">
                <a:solidFill>
                  <a:srgbClr val="000000"/>
                </a:solidFill>
              </a:rPr>
              <a:t>5.4 Plan for the engineering article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039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39571" y="285074"/>
            <a:ext cx="2862262" cy="48034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25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70702" y="1917700"/>
            <a:ext cx="636296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/>
              <a:t>Thank you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31864" y="4775200"/>
            <a:ext cx="87075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The GTU manual (preliminary version) is attached in the agenda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The firmware and software are starting</a:t>
            </a:r>
          </a:p>
        </p:txBody>
      </p:sp>
    </p:spTree>
    <p:extLst>
      <p:ext uri="{BB962C8B-B14F-4D97-AF65-F5344CB8AC3E}">
        <p14:creationId xmlns:p14="http://schemas.microsoft.com/office/powerpoint/2010/main" val="4140042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9603" y="555208"/>
            <a:ext cx="4395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A1:  DAM (FLX155) clock interface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6352" y="1016873"/>
            <a:ext cx="37625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Dedicated Clock input,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up to three MGT lanes (</a:t>
            </a:r>
            <a:r>
              <a:rPr lang="en-US" sz="2000" dirty="0" err="1"/>
              <a:t>Tx</a:t>
            </a:r>
            <a:r>
              <a:rPr lang="en-US" sz="2000" dirty="0"/>
              <a:t>/Rx)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MTP multimode 850µm optical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" t="4625" r="1299" b="7739"/>
          <a:stretch/>
        </p:blipFill>
        <p:spPr>
          <a:xfrm>
            <a:off x="746449" y="2908896"/>
            <a:ext cx="8752114" cy="3774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" r="2004" b="3276"/>
          <a:stretch/>
        </p:blipFill>
        <p:spPr>
          <a:xfrm>
            <a:off x="5122506" y="891976"/>
            <a:ext cx="6460533" cy="2281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77400" y="54102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 These two diagrams are from FLX155 presentations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944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2570E-3281-4A6F-814E-1FC34705B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id="{337FFADF-3260-EF49-5CE8-83B426AA7A56}"/>
              </a:ext>
            </a:extLst>
          </p:cNvPr>
          <p:cNvSpPr txBox="1">
            <a:spLocks/>
          </p:cNvSpPr>
          <p:nvPr/>
        </p:nvSpPr>
        <p:spPr>
          <a:xfrm>
            <a:off x="1133344" y="309680"/>
            <a:ext cx="4752975" cy="81835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1. </a:t>
            </a:r>
            <a:r>
              <a:rPr lang="en-US" b="1" dirty="0" err="1"/>
              <a:t>ePIC</a:t>
            </a:r>
            <a:r>
              <a:rPr lang="en-US" b="1" dirty="0"/>
              <a:t> Clock and Control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DF869D9-4D0B-1AC5-DB3B-82C3A47E006D}"/>
              </a:ext>
            </a:extLst>
          </p:cNvPr>
          <p:cNvSpPr/>
          <p:nvPr/>
        </p:nvSpPr>
        <p:spPr>
          <a:xfrm>
            <a:off x="865659" y="934978"/>
            <a:ext cx="30586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2000" dirty="0">
                <a:solidFill>
                  <a:srgbClr val="000000"/>
                </a:solidFill>
              </a:rPr>
              <a:t>1.2 The </a:t>
            </a:r>
            <a:r>
              <a:rPr lang="en-US" sz="2000" dirty="0" err="1">
                <a:solidFill>
                  <a:srgbClr val="000000"/>
                </a:solidFill>
              </a:rPr>
              <a:t>ePIC</a:t>
            </a:r>
            <a:r>
              <a:rPr lang="en-US" sz="2000" dirty="0">
                <a:solidFill>
                  <a:srgbClr val="000000"/>
                </a:solidFill>
              </a:rPr>
              <a:t> clocks: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C5CE7A33-7B82-6081-5BE0-5254F975237D}"/>
              </a:ext>
            </a:extLst>
          </p:cNvPr>
          <p:cNvSpPr txBox="1"/>
          <p:nvPr/>
        </p:nvSpPr>
        <p:spPr>
          <a:xfrm>
            <a:off x="2996082" y="951589"/>
            <a:ext cx="44883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Single clock source, distributed to the whole system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B79A92-EBA5-2B56-7106-693C47FE1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8338EA-B526-749C-46A1-275D33C2B568}"/>
              </a:ext>
            </a:extLst>
          </p:cNvPr>
          <p:cNvSpPr/>
          <p:nvPr/>
        </p:nvSpPr>
        <p:spPr>
          <a:xfrm>
            <a:off x="2880222" y="1586530"/>
            <a:ext cx="176213" cy="958989"/>
          </a:xfrm>
          <a:prstGeom prst="rect">
            <a:avLst/>
          </a:prstGeom>
          <a:solidFill>
            <a:srgbClr val="5B9BD5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067ABF-79D8-5EBE-9E4B-E6A7E37C63CF}"/>
              </a:ext>
            </a:extLst>
          </p:cNvPr>
          <p:cNvSpPr/>
          <p:nvPr/>
        </p:nvSpPr>
        <p:spPr>
          <a:xfrm>
            <a:off x="3061195" y="1586530"/>
            <a:ext cx="176213" cy="958989"/>
          </a:xfrm>
          <a:prstGeom prst="rect">
            <a:avLst/>
          </a:prstGeom>
          <a:solidFill>
            <a:srgbClr val="5B9BD5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D8D006-BB57-51DB-3CD3-DD3247767E41}"/>
              </a:ext>
            </a:extLst>
          </p:cNvPr>
          <p:cNvSpPr/>
          <p:nvPr/>
        </p:nvSpPr>
        <p:spPr>
          <a:xfrm>
            <a:off x="3237408" y="1586530"/>
            <a:ext cx="176213" cy="958989"/>
          </a:xfrm>
          <a:prstGeom prst="rect">
            <a:avLst/>
          </a:prstGeom>
          <a:solidFill>
            <a:srgbClr val="5B9BD5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FE46F0-5DD5-E0CD-8F88-11554E54BC0D}"/>
              </a:ext>
            </a:extLst>
          </p:cNvPr>
          <p:cNvSpPr/>
          <p:nvPr/>
        </p:nvSpPr>
        <p:spPr>
          <a:xfrm>
            <a:off x="3418381" y="1586530"/>
            <a:ext cx="176213" cy="958989"/>
          </a:xfrm>
          <a:prstGeom prst="rect">
            <a:avLst/>
          </a:prstGeom>
          <a:solidFill>
            <a:srgbClr val="5B9BD5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278173-F3CC-1BC5-BA28-8A285AA0BA4E}"/>
              </a:ext>
            </a:extLst>
          </p:cNvPr>
          <p:cNvSpPr/>
          <p:nvPr/>
        </p:nvSpPr>
        <p:spPr>
          <a:xfrm>
            <a:off x="3577929" y="1586530"/>
            <a:ext cx="176213" cy="958989"/>
          </a:xfrm>
          <a:prstGeom prst="rect">
            <a:avLst/>
          </a:prstGeom>
          <a:solidFill>
            <a:srgbClr val="5B9BD5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D20A6A-7E87-776E-83C1-74B77AF2272A}"/>
              </a:ext>
            </a:extLst>
          </p:cNvPr>
          <p:cNvSpPr/>
          <p:nvPr/>
        </p:nvSpPr>
        <p:spPr>
          <a:xfrm>
            <a:off x="3758902" y="1586530"/>
            <a:ext cx="176213" cy="958989"/>
          </a:xfrm>
          <a:prstGeom prst="rect">
            <a:avLst/>
          </a:prstGeom>
          <a:solidFill>
            <a:srgbClr val="5B9BD5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2377AE-4EC8-AC6C-5821-0C065C3FEFBB}"/>
              </a:ext>
            </a:extLst>
          </p:cNvPr>
          <p:cNvSpPr/>
          <p:nvPr/>
        </p:nvSpPr>
        <p:spPr>
          <a:xfrm>
            <a:off x="3935115" y="1586530"/>
            <a:ext cx="176213" cy="958989"/>
          </a:xfrm>
          <a:prstGeom prst="rect">
            <a:avLst/>
          </a:prstGeom>
          <a:solidFill>
            <a:srgbClr val="5B9BD5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231784-B2EA-3E46-546D-440752ED2539}"/>
              </a:ext>
            </a:extLst>
          </p:cNvPr>
          <p:cNvSpPr/>
          <p:nvPr/>
        </p:nvSpPr>
        <p:spPr>
          <a:xfrm>
            <a:off x="4116088" y="1586530"/>
            <a:ext cx="176213" cy="958989"/>
          </a:xfrm>
          <a:prstGeom prst="rect">
            <a:avLst/>
          </a:prstGeom>
          <a:solidFill>
            <a:srgbClr val="5B9BD5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A3E811-313F-3E6A-8A91-53591D9BA3FE}"/>
              </a:ext>
            </a:extLst>
          </p:cNvPr>
          <p:cNvSpPr/>
          <p:nvPr/>
        </p:nvSpPr>
        <p:spPr>
          <a:xfrm>
            <a:off x="4928094" y="1586530"/>
            <a:ext cx="176213" cy="958989"/>
          </a:xfrm>
          <a:prstGeom prst="rect">
            <a:avLst/>
          </a:prstGeom>
          <a:solidFill>
            <a:srgbClr val="5B9BD5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468065-FEF5-C2D5-BE18-7C0AED2F0941}"/>
              </a:ext>
            </a:extLst>
          </p:cNvPr>
          <p:cNvSpPr/>
          <p:nvPr/>
        </p:nvSpPr>
        <p:spPr>
          <a:xfrm>
            <a:off x="5109067" y="1586530"/>
            <a:ext cx="176213" cy="958989"/>
          </a:xfrm>
          <a:prstGeom prst="rect">
            <a:avLst/>
          </a:prstGeom>
          <a:solidFill>
            <a:srgbClr val="5B9BD5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8CBE38-8917-CE9E-7D6D-271969D5E4C3}"/>
              </a:ext>
            </a:extLst>
          </p:cNvPr>
          <p:cNvSpPr/>
          <p:nvPr/>
        </p:nvSpPr>
        <p:spPr>
          <a:xfrm>
            <a:off x="5285280" y="1586530"/>
            <a:ext cx="176213" cy="958989"/>
          </a:xfrm>
          <a:prstGeom prst="rect">
            <a:avLst/>
          </a:prstGeom>
          <a:solidFill>
            <a:srgbClr val="5B9BD5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9366506-EB65-2BF5-BB57-856205D45072}"/>
              </a:ext>
            </a:extLst>
          </p:cNvPr>
          <p:cNvSpPr/>
          <p:nvPr/>
        </p:nvSpPr>
        <p:spPr>
          <a:xfrm>
            <a:off x="5466253" y="1586530"/>
            <a:ext cx="176213" cy="958989"/>
          </a:xfrm>
          <a:prstGeom prst="rect">
            <a:avLst/>
          </a:prstGeom>
          <a:solidFill>
            <a:srgbClr val="5B9BD5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A5A5F33-0838-CC3D-88C7-34E808E73F69}"/>
              </a:ext>
            </a:extLst>
          </p:cNvPr>
          <p:cNvSpPr/>
          <p:nvPr/>
        </p:nvSpPr>
        <p:spPr>
          <a:xfrm>
            <a:off x="5625801" y="1586530"/>
            <a:ext cx="176213" cy="958989"/>
          </a:xfrm>
          <a:prstGeom prst="rect">
            <a:avLst/>
          </a:prstGeom>
          <a:solidFill>
            <a:srgbClr val="5B9BD5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DAFBDBA-1F4E-6E34-D93A-15A6E1B6E055}"/>
              </a:ext>
            </a:extLst>
          </p:cNvPr>
          <p:cNvSpPr/>
          <p:nvPr/>
        </p:nvSpPr>
        <p:spPr>
          <a:xfrm>
            <a:off x="5806774" y="1586530"/>
            <a:ext cx="176213" cy="958989"/>
          </a:xfrm>
          <a:prstGeom prst="rect">
            <a:avLst/>
          </a:prstGeom>
          <a:solidFill>
            <a:srgbClr val="5B9BD5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A692764-A775-EC26-4C75-6BF3A8C2DF3D}"/>
              </a:ext>
            </a:extLst>
          </p:cNvPr>
          <p:cNvSpPr/>
          <p:nvPr/>
        </p:nvSpPr>
        <p:spPr>
          <a:xfrm>
            <a:off x="5982987" y="1586530"/>
            <a:ext cx="176213" cy="958989"/>
          </a:xfrm>
          <a:prstGeom prst="rect">
            <a:avLst/>
          </a:prstGeom>
          <a:solidFill>
            <a:srgbClr val="5B9BD5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2DAE9A0-8BD9-4E34-F19B-1318F41F4AC8}"/>
              </a:ext>
            </a:extLst>
          </p:cNvPr>
          <p:cNvSpPr/>
          <p:nvPr/>
        </p:nvSpPr>
        <p:spPr>
          <a:xfrm>
            <a:off x="6163960" y="1586530"/>
            <a:ext cx="176213" cy="958989"/>
          </a:xfrm>
          <a:prstGeom prst="rect">
            <a:avLst/>
          </a:prstGeom>
          <a:solidFill>
            <a:srgbClr val="5B9BD5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FE221A4-E531-252C-B6E9-16B3B5A5F830}"/>
              </a:ext>
            </a:extLst>
          </p:cNvPr>
          <p:cNvSpPr/>
          <p:nvPr/>
        </p:nvSpPr>
        <p:spPr>
          <a:xfrm>
            <a:off x="6347315" y="1585267"/>
            <a:ext cx="176213" cy="958989"/>
          </a:xfrm>
          <a:prstGeom prst="rect">
            <a:avLst/>
          </a:prstGeom>
          <a:solidFill>
            <a:srgbClr val="92D050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1598B4C-8B75-CD3D-58EF-29636E5922C9}"/>
              </a:ext>
            </a:extLst>
          </p:cNvPr>
          <p:cNvSpPr/>
          <p:nvPr/>
        </p:nvSpPr>
        <p:spPr>
          <a:xfrm>
            <a:off x="6528288" y="1585267"/>
            <a:ext cx="176213" cy="958989"/>
          </a:xfrm>
          <a:prstGeom prst="rect">
            <a:avLst/>
          </a:prstGeom>
          <a:solidFill>
            <a:srgbClr val="92D050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F131037-9A26-E95E-303E-AA3E3D1FF128}"/>
              </a:ext>
            </a:extLst>
          </p:cNvPr>
          <p:cNvSpPr/>
          <p:nvPr/>
        </p:nvSpPr>
        <p:spPr>
          <a:xfrm>
            <a:off x="6704501" y="1585267"/>
            <a:ext cx="176213" cy="958989"/>
          </a:xfrm>
          <a:prstGeom prst="rect">
            <a:avLst/>
          </a:prstGeom>
          <a:solidFill>
            <a:srgbClr val="92D050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D5BC588-13BB-635F-3F41-BC4B3D02896D}"/>
              </a:ext>
            </a:extLst>
          </p:cNvPr>
          <p:cNvSpPr/>
          <p:nvPr/>
        </p:nvSpPr>
        <p:spPr>
          <a:xfrm>
            <a:off x="6885474" y="1585267"/>
            <a:ext cx="176213" cy="958989"/>
          </a:xfrm>
          <a:prstGeom prst="rect">
            <a:avLst/>
          </a:prstGeom>
          <a:solidFill>
            <a:srgbClr val="92D050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5F6EAE0-B646-5A0A-BBCE-6708AF594058}"/>
              </a:ext>
            </a:extLst>
          </p:cNvPr>
          <p:cNvSpPr/>
          <p:nvPr/>
        </p:nvSpPr>
        <p:spPr>
          <a:xfrm>
            <a:off x="7764146" y="1592605"/>
            <a:ext cx="176213" cy="958989"/>
          </a:xfrm>
          <a:prstGeom prst="rect">
            <a:avLst/>
          </a:prstGeom>
          <a:solidFill>
            <a:srgbClr val="92D050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BB3614E-5042-17E0-A20B-84D184D13877}"/>
              </a:ext>
            </a:extLst>
          </p:cNvPr>
          <p:cNvSpPr/>
          <p:nvPr/>
        </p:nvSpPr>
        <p:spPr>
          <a:xfrm>
            <a:off x="7945119" y="1592605"/>
            <a:ext cx="176213" cy="958989"/>
          </a:xfrm>
          <a:prstGeom prst="rect">
            <a:avLst/>
          </a:prstGeom>
          <a:solidFill>
            <a:srgbClr val="92D050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92777A9-62B7-3D20-3630-5F27CBB2C520}"/>
              </a:ext>
            </a:extLst>
          </p:cNvPr>
          <p:cNvSpPr/>
          <p:nvPr/>
        </p:nvSpPr>
        <p:spPr>
          <a:xfrm>
            <a:off x="8121332" y="1592605"/>
            <a:ext cx="176213" cy="958989"/>
          </a:xfrm>
          <a:prstGeom prst="rect">
            <a:avLst/>
          </a:prstGeom>
          <a:solidFill>
            <a:srgbClr val="92D050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DBF444F-1B0F-8783-79CC-AE29D08B5A62}"/>
              </a:ext>
            </a:extLst>
          </p:cNvPr>
          <p:cNvSpPr/>
          <p:nvPr/>
        </p:nvSpPr>
        <p:spPr>
          <a:xfrm>
            <a:off x="8302305" y="1592605"/>
            <a:ext cx="176213" cy="958989"/>
          </a:xfrm>
          <a:prstGeom prst="rect">
            <a:avLst/>
          </a:prstGeom>
          <a:solidFill>
            <a:srgbClr val="92D050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78BFCD0-900D-E979-A213-2056ADAA7AB3}"/>
              </a:ext>
            </a:extLst>
          </p:cNvPr>
          <p:cNvSpPr txBox="1"/>
          <p:nvPr/>
        </p:nvSpPr>
        <p:spPr>
          <a:xfrm>
            <a:off x="2834910" y="227454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1 2 3 4  5 6 7 8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C3A685B-21D2-3B96-2F4E-B7E0549461A8}"/>
              </a:ext>
            </a:extLst>
          </p:cNvPr>
          <p:cNvSpPr txBox="1"/>
          <p:nvPr/>
        </p:nvSpPr>
        <p:spPr>
          <a:xfrm>
            <a:off x="4859039" y="2259871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3 4 5  6 7 8 9 0  1 2 3 4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2F6403C-4075-DAA8-CA67-B77C9B489FEC}"/>
              </a:ext>
            </a:extLst>
          </p:cNvPr>
          <p:cNvSpPr txBox="1"/>
          <p:nvPr/>
        </p:nvSpPr>
        <p:spPr>
          <a:xfrm>
            <a:off x="4870460" y="2075205"/>
            <a:ext cx="232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5 5 5  5 5 5 5 6  6 6 6 6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E2C6E0D-C900-46B6-482C-198536F670D5}"/>
              </a:ext>
            </a:extLst>
          </p:cNvPr>
          <p:cNvSpPr txBox="1"/>
          <p:nvPr/>
        </p:nvSpPr>
        <p:spPr>
          <a:xfrm>
            <a:off x="4870460" y="1875863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1 1 1  1 1 1 1 1  1 1 1 1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3C32D0E4-3BED-A49B-26D8-08A15B716396}"/>
              </a:ext>
            </a:extLst>
          </p:cNvPr>
          <p:cNvSpPr txBox="1"/>
          <p:nvPr/>
        </p:nvSpPr>
        <p:spPr>
          <a:xfrm>
            <a:off x="4870459" y="1691197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1 1 1  1 1 1 1 1  1 1 1 1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E62C89E-4BF8-33DD-82D6-D609B838DC01}"/>
              </a:ext>
            </a:extLst>
          </p:cNvPr>
          <p:cNvSpPr txBox="1"/>
          <p:nvPr/>
        </p:nvSpPr>
        <p:spPr>
          <a:xfrm>
            <a:off x="7704395" y="1909843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2 2 2 2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A5CE469-7C2C-835F-4EAD-D13FDCC9A3FF}"/>
              </a:ext>
            </a:extLst>
          </p:cNvPr>
          <p:cNvSpPr txBox="1"/>
          <p:nvPr/>
        </p:nvSpPr>
        <p:spPr>
          <a:xfrm>
            <a:off x="7704394" y="1725177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1 1 1 1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2A485A-4A04-524F-CA1F-BB3B637E4100}"/>
              </a:ext>
            </a:extLst>
          </p:cNvPr>
          <p:cNvSpPr txBox="1"/>
          <p:nvPr/>
        </p:nvSpPr>
        <p:spPr>
          <a:xfrm>
            <a:off x="7704395" y="2269173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7 8 9 0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2C599904-6DAE-4DE6-A23C-9E3A2F9C7E43}"/>
              </a:ext>
            </a:extLst>
          </p:cNvPr>
          <p:cNvSpPr txBox="1"/>
          <p:nvPr/>
        </p:nvSpPr>
        <p:spPr>
          <a:xfrm>
            <a:off x="7704394" y="2084507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5 5 5 6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32ED92F0-516E-72D5-65D8-6AE3E3E51F31}"/>
              </a:ext>
            </a:extLst>
          </p:cNvPr>
          <p:cNvSpPr/>
          <p:nvPr/>
        </p:nvSpPr>
        <p:spPr>
          <a:xfrm>
            <a:off x="3067856" y="1584378"/>
            <a:ext cx="176213" cy="958989"/>
          </a:xfrm>
          <a:prstGeom prst="rect">
            <a:avLst/>
          </a:prstGeom>
          <a:solidFill>
            <a:srgbClr val="5B9BD5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0438EACE-5CB1-CF34-C31F-A4206BA3975F}"/>
              </a:ext>
            </a:extLst>
          </p:cNvPr>
          <p:cNvSpPr/>
          <p:nvPr/>
        </p:nvSpPr>
        <p:spPr>
          <a:xfrm>
            <a:off x="3748087" y="1581662"/>
            <a:ext cx="176213" cy="958989"/>
          </a:xfrm>
          <a:prstGeom prst="rect">
            <a:avLst/>
          </a:prstGeom>
          <a:solidFill>
            <a:srgbClr val="5B9BD5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0F3A4B24-AAFE-A81A-3168-D400AD7D9936}"/>
              </a:ext>
            </a:extLst>
          </p:cNvPr>
          <p:cNvSpPr/>
          <p:nvPr/>
        </p:nvSpPr>
        <p:spPr>
          <a:xfrm>
            <a:off x="5796297" y="1581662"/>
            <a:ext cx="176213" cy="958989"/>
          </a:xfrm>
          <a:prstGeom prst="rect">
            <a:avLst/>
          </a:prstGeom>
          <a:solidFill>
            <a:srgbClr val="5B9BD5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85D3DAD4-AF68-F53D-E404-E23CF09FD2C3}"/>
              </a:ext>
            </a:extLst>
          </p:cNvPr>
          <p:cNvSpPr/>
          <p:nvPr/>
        </p:nvSpPr>
        <p:spPr>
          <a:xfrm>
            <a:off x="5112400" y="1592605"/>
            <a:ext cx="176213" cy="958989"/>
          </a:xfrm>
          <a:prstGeom prst="rect">
            <a:avLst/>
          </a:prstGeom>
          <a:solidFill>
            <a:srgbClr val="5B9BD5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233B9B50-9701-3F2D-80A2-2AFFEEBF796F}"/>
              </a:ext>
            </a:extLst>
          </p:cNvPr>
          <p:cNvCxnSpPr/>
          <p:nvPr/>
        </p:nvCxnSpPr>
        <p:spPr>
          <a:xfrm>
            <a:off x="6335355" y="1614538"/>
            <a:ext cx="0" cy="129066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168" name="Rectangle 167">
            <a:extLst>
              <a:ext uri="{FF2B5EF4-FFF2-40B4-BE49-F238E27FC236}">
                <a16:creationId xmlns:a16="http://schemas.microsoft.com/office/drawing/2014/main" id="{EBC19677-DF96-C372-E059-E6A94281CB7C}"/>
              </a:ext>
            </a:extLst>
          </p:cNvPr>
          <p:cNvSpPr/>
          <p:nvPr/>
        </p:nvSpPr>
        <p:spPr>
          <a:xfrm>
            <a:off x="8478873" y="1588655"/>
            <a:ext cx="176213" cy="958989"/>
          </a:xfrm>
          <a:prstGeom prst="rect">
            <a:avLst/>
          </a:prstGeom>
          <a:solidFill>
            <a:srgbClr val="5B9BD5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A7EC70BF-80D0-561D-DEF8-57E371D0A36C}"/>
              </a:ext>
            </a:extLst>
          </p:cNvPr>
          <p:cNvSpPr/>
          <p:nvPr/>
        </p:nvSpPr>
        <p:spPr>
          <a:xfrm>
            <a:off x="8659846" y="1588655"/>
            <a:ext cx="176213" cy="958989"/>
          </a:xfrm>
          <a:prstGeom prst="rect">
            <a:avLst/>
          </a:prstGeom>
          <a:solidFill>
            <a:srgbClr val="5B9BD5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B5503F88-407B-0E68-68BA-2A4B7CEE6B2A}"/>
              </a:ext>
            </a:extLst>
          </p:cNvPr>
          <p:cNvSpPr/>
          <p:nvPr/>
        </p:nvSpPr>
        <p:spPr>
          <a:xfrm>
            <a:off x="8836059" y="1588655"/>
            <a:ext cx="176213" cy="958989"/>
          </a:xfrm>
          <a:prstGeom prst="rect">
            <a:avLst/>
          </a:prstGeom>
          <a:solidFill>
            <a:srgbClr val="5B9BD5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CF47AB23-6EA1-ADCF-75C7-5A34DDEC847E}"/>
              </a:ext>
            </a:extLst>
          </p:cNvPr>
          <p:cNvSpPr/>
          <p:nvPr/>
        </p:nvSpPr>
        <p:spPr>
          <a:xfrm>
            <a:off x="9017032" y="1588655"/>
            <a:ext cx="176213" cy="958989"/>
          </a:xfrm>
          <a:prstGeom prst="rect">
            <a:avLst/>
          </a:prstGeom>
          <a:solidFill>
            <a:srgbClr val="5B9BD5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B50BCFBD-E4F4-A4D2-89AD-72BD45DA7261}"/>
              </a:ext>
            </a:extLst>
          </p:cNvPr>
          <p:cNvSpPr/>
          <p:nvPr/>
        </p:nvSpPr>
        <p:spPr>
          <a:xfrm>
            <a:off x="8666507" y="1586503"/>
            <a:ext cx="176213" cy="958989"/>
          </a:xfrm>
          <a:prstGeom prst="rect">
            <a:avLst/>
          </a:prstGeom>
          <a:solidFill>
            <a:srgbClr val="5B9BD5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27CAD785-20D4-FB78-54BB-036A22D638E1}"/>
              </a:ext>
            </a:extLst>
          </p:cNvPr>
          <p:cNvSpPr/>
          <p:nvPr/>
        </p:nvSpPr>
        <p:spPr>
          <a:xfrm>
            <a:off x="2179413" y="1588655"/>
            <a:ext cx="176213" cy="958989"/>
          </a:xfrm>
          <a:prstGeom prst="rect">
            <a:avLst/>
          </a:prstGeom>
          <a:solidFill>
            <a:srgbClr val="92D050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0F6FA162-4624-1ACB-8AE3-B79F9583E59C}"/>
              </a:ext>
            </a:extLst>
          </p:cNvPr>
          <p:cNvSpPr/>
          <p:nvPr/>
        </p:nvSpPr>
        <p:spPr>
          <a:xfrm>
            <a:off x="2360386" y="1588655"/>
            <a:ext cx="176213" cy="958989"/>
          </a:xfrm>
          <a:prstGeom prst="rect">
            <a:avLst/>
          </a:prstGeom>
          <a:solidFill>
            <a:srgbClr val="92D050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0F678DF8-3FD6-52FB-9225-BE6BE276EC5C}"/>
              </a:ext>
            </a:extLst>
          </p:cNvPr>
          <p:cNvSpPr/>
          <p:nvPr/>
        </p:nvSpPr>
        <p:spPr>
          <a:xfrm>
            <a:off x="2536599" y="1588655"/>
            <a:ext cx="176213" cy="958989"/>
          </a:xfrm>
          <a:prstGeom prst="rect">
            <a:avLst/>
          </a:prstGeom>
          <a:solidFill>
            <a:srgbClr val="92D050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CDB4E9C0-828F-BC24-4A99-58DE94203A20}"/>
              </a:ext>
            </a:extLst>
          </p:cNvPr>
          <p:cNvSpPr/>
          <p:nvPr/>
        </p:nvSpPr>
        <p:spPr>
          <a:xfrm>
            <a:off x="2717572" y="1588655"/>
            <a:ext cx="176213" cy="958989"/>
          </a:xfrm>
          <a:prstGeom prst="rect">
            <a:avLst/>
          </a:prstGeom>
          <a:solidFill>
            <a:srgbClr val="92D050">
              <a:alpha val="3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807A0952-5CF4-A724-8DE2-402A0B2460D7}"/>
              </a:ext>
            </a:extLst>
          </p:cNvPr>
          <p:cNvSpPr txBox="1"/>
          <p:nvPr/>
        </p:nvSpPr>
        <p:spPr>
          <a:xfrm>
            <a:off x="2119662" y="1905893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2 2 2 2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7CD4CDC3-A4F3-FE83-A54C-A7265A762B65}"/>
              </a:ext>
            </a:extLst>
          </p:cNvPr>
          <p:cNvSpPr txBox="1"/>
          <p:nvPr/>
        </p:nvSpPr>
        <p:spPr>
          <a:xfrm>
            <a:off x="2119661" y="1721227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1 1 1 1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A7A2CB62-92FF-376B-6998-249A26194B07}"/>
              </a:ext>
            </a:extLst>
          </p:cNvPr>
          <p:cNvSpPr txBox="1"/>
          <p:nvPr/>
        </p:nvSpPr>
        <p:spPr>
          <a:xfrm>
            <a:off x="2119662" y="2265223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7 8 9 0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FC8617B7-3CAF-6606-FFAC-30F31712BF88}"/>
              </a:ext>
            </a:extLst>
          </p:cNvPr>
          <p:cNvSpPr txBox="1"/>
          <p:nvPr/>
        </p:nvSpPr>
        <p:spPr>
          <a:xfrm>
            <a:off x="2119661" y="2080557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5 5 5 6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C827B18E-173D-DB26-7023-2308DE6AC1DE}"/>
              </a:ext>
            </a:extLst>
          </p:cNvPr>
          <p:cNvSpPr txBox="1"/>
          <p:nvPr/>
        </p:nvSpPr>
        <p:spPr>
          <a:xfrm>
            <a:off x="8439855" y="2250539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1 2 3 4</a:t>
            </a:r>
          </a:p>
        </p:txBody>
      </p: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7672EFDA-3433-3896-411F-5A5AA41AB732}"/>
              </a:ext>
            </a:extLst>
          </p:cNvPr>
          <p:cNvCxnSpPr/>
          <p:nvPr/>
        </p:nvCxnSpPr>
        <p:spPr>
          <a:xfrm>
            <a:off x="9251296" y="2182147"/>
            <a:ext cx="542889" cy="0"/>
          </a:xfrm>
          <a:prstGeom prst="line">
            <a:avLst/>
          </a:prstGeom>
          <a:noFill/>
          <a:ln w="31750" cap="flat" cmpd="sng" algn="ctr">
            <a:solidFill>
              <a:srgbClr val="5B9BD5"/>
            </a:solidFill>
            <a:prstDash val="sysDash"/>
            <a:miter lim="800000"/>
          </a:ln>
          <a:effectLst/>
        </p:spPr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553A27F8-BBD3-22B7-4A66-D1E9508C52C3}"/>
              </a:ext>
            </a:extLst>
          </p:cNvPr>
          <p:cNvCxnSpPr/>
          <p:nvPr/>
        </p:nvCxnSpPr>
        <p:spPr>
          <a:xfrm>
            <a:off x="4327570" y="2182147"/>
            <a:ext cx="542889" cy="0"/>
          </a:xfrm>
          <a:prstGeom prst="line">
            <a:avLst/>
          </a:prstGeom>
          <a:noFill/>
          <a:ln w="31750" cap="flat" cmpd="sng" algn="ctr">
            <a:solidFill>
              <a:srgbClr val="5B9BD5"/>
            </a:solidFill>
            <a:prstDash val="sysDash"/>
            <a:miter lim="800000"/>
          </a:ln>
          <a:effectLst/>
        </p:spPr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CD41EC40-61EB-06CA-B6C0-A89A74C83B05}"/>
              </a:ext>
            </a:extLst>
          </p:cNvPr>
          <p:cNvCxnSpPr/>
          <p:nvPr/>
        </p:nvCxnSpPr>
        <p:spPr>
          <a:xfrm>
            <a:off x="7147044" y="2182147"/>
            <a:ext cx="542889" cy="0"/>
          </a:xfrm>
          <a:prstGeom prst="line">
            <a:avLst/>
          </a:prstGeom>
          <a:noFill/>
          <a:ln w="31750" cap="flat" cmpd="sng" algn="ctr">
            <a:solidFill>
              <a:srgbClr val="00B050"/>
            </a:solidFill>
            <a:prstDash val="sysDash"/>
            <a:miter lim="800000"/>
          </a:ln>
          <a:effectLst/>
        </p:spPr>
      </p:cxn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D8284356-A579-81FE-E237-69A23EFC5F93}"/>
              </a:ext>
            </a:extLst>
          </p:cNvPr>
          <p:cNvCxnSpPr/>
          <p:nvPr/>
        </p:nvCxnSpPr>
        <p:spPr>
          <a:xfrm>
            <a:off x="1576772" y="2182147"/>
            <a:ext cx="542889" cy="0"/>
          </a:xfrm>
          <a:prstGeom prst="line">
            <a:avLst/>
          </a:prstGeom>
          <a:noFill/>
          <a:ln w="31750" cap="flat" cmpd="sng" algn="ctr">
            <a:solidFill>
              <a:srgbClr val="00B050"/>
            </a:solidFill>
            <a:prstDash val="sysDash"/>
            <a:miter lim="800000"/>
          </a:ln>
          <a:effectLst/>
        </p:spPr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E0E8D99C-DA91-F111-7158-1E968BF42C75}"/>
              </a:ext>
            </a:extLst>
          </p:cNvPr>
          <p:cNvCxnSpPr/>
          <p:nvPr/>
        </p:nvCxnSpPr>
        <p:spPr>
          <a:xfrm>
            <a:off x="2893785" y="2905203"/>
            <a:ext cx="5584733" cy="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251" name="TextBox 250">
            <a:extLst>
              <a:ext uri="{FF2B5EF4-FFF2-40B4-BE49-F238E27FC236}">
                <a16:creationId xmlns:a16="http://schemas.microsoft.com/office/drawing/2014/main" id="{5B871BEF-2D95-94C2-6359-74148223DD7C}"/>
              </a:ext>
            </a:extLst>
          </p:cNvPr>
          <p:cNvSpPr txBox="1"/>
          <p:nvPr/>
        </p:nvSpPr>
        <p:spPr>
          <a:xfrm>
            <a:off x="3316804" y="2595334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1160 (all or 1/4 with beam)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620A928F-1814-5B2D-7235-94AE6ED143F3}"/>
              </a:ext>
            </a:extLst>
          </p:cNvPr>
          <p:cNvSpPr txBox="1"/>
          <p:nvPr/>
        </p:nvSpPr>
        <p:spPr>
          <a:xfrm>
            <a:off x="6419829" y="2609869"/>
            <a:ext cx="2051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100 (no-beam /gap)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7ACA3E7A-5EBA-0888-6434-743BE3071041}"/>
              </a:ext>
            </a:extLst>
          </p:cNvPr>
          <p:cNvSpPr txBox="1"/>
          <p:nvPr/>
        </p:nvSpPr>
        <p:spPr>
          <a:xfrm>
            <a:off x="2842844" y="1523781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* 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*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* * * 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*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* *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4EA68CBD-8E40-6EF6-33B1-00F72AB11110}"/>
              </a:ext>
            </a:extLst>
          </p:cNvPr>
          <p:cNvSpPr txBox="1"/>
          <p:nvPr/>
        </p:nvSpPr>
        <p:spPr>
          <a:xfrm>
            <a:off x="4894504" y="1523781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* 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*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* * * 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*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* *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F883DF5D-DA91-4CE9-3EB1-6611B5F08475}"/>
              </a:ext>
            </a:extLst>
          </p:cNvPr>
          <p:cNvSpPr txBox="1"/>
          <p:nvPr/>
        </p:nvSpPr>
        <p:spPr>
          <a:xfrm>
            <a:off x="8439855" y="1536282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* 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*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* * * 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*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* *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527E014D-6BAE-2D68-8653-0743F026778B}"/>
              </a:ext>
            </a:extLst>
          </p:cNvPr>
          <p:cNvSpPr txBox="1"/>
          <p:nvPr/>
        </p:nvSpPr>
        <p:spPr>
          <a:xfrm>
            <a:off x="490544" y="2976099"/>
            <a:ext cx="2454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EIC_BX_Clock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, 98.5 MHz</a:t>
            </a:r>
          </a:p>
        </p:txBody>
      </p:sp>
      <p:cxnSp>
        <p:nvCxnSpPr>
          <p:cNvPr id="257" name="Elbow Connector 68">
            <a:extLst>
              <a:ext uri="{FF2B5EF4-FFF2-40B4-BE49-F238E27FC236}">
                <a16:creationId xmlns:a16="http://schemas.microsoft.com/office/drawing/2014/main" id="{522F6FB9-31E6-7116-A4CE-379184EE94B6}"/>
              </a:ext>
            </a:extLst>
          </p:cNvPr>
          <p:cNvCxnSpPr/>
          <p:nvPr/>
        </p:nvCxnSpPr>
        <p:spPr>
          <a:xfrm>
            <a:off x="3030424" y="3130751"/>
            <a:ext cx="174977" cy="11989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58" name="Elbow Connector 69">
            <a:extLst>
              <a:ext uri="{FF2B5EF4-FFF2-40B4-BE49-F238E27FC236}">
                <a16:creationId xmlns:a16="http://schemas.microsoft.com/office/drawing/2014/main" id="{2BC0411E-DFF7-7FD6-8F0D-9E498E61E491}"/>
              </a:ext>
            </a:extLst>
          </p:cNvPr>
          <p:cNvCxnSpPr/>
          <p:nvPr/>
        </p:nvCxnSpPr>
        <p:spPr>
          <a:xfrm>
            <a:off x="3207960" y="3131764"/>
            <a:ext cx="170254" cy="114721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550DE34A-F18C-E4C7-9533-4FAB7CD917BF}"/>
              </a:ext>
            </a:extLst>
          </p:cNvPr>
          <p:cNvCxnSpPr/>
          <p:nvPr/>
        </p:nvCxnSpPr>
        <p:spPr>
          <a:xfrm flipH="1">
            <a:off x="3205401" y="3130751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FCE4EA9C-473C-EAC3-B995-1C11CE5BBA3C}"/>
              </a:ext>
            </a:extLst>
          </p:cNvPr>
          <p:cNvCxnSpPr/>
          <p:nvPr/>
        </p:nvCxnSpPr>
        <p:spPr>
          <a:xfrm flipH="1">
            <a:off x="3373852" y="3131916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61" name="Elbow Connector 72">
            <a:extLst>
              <a:ext uri="{FF2B5EF4-FFF2-40B4-BE49-F238E27FC236}">
                <a16:creationId xmlns:a16="http://schemas.microsoft.com/office/drawing/2014/main" id="{7DD8E3CD-FD63-70AB-3D14-F02E66F7F4AC}"/>
              </a:ext>
            </a:extLst>
          </p:cNvPr>
          <p:cNvCxnSpPr/>
          <p:nvPr/>
        </p:nvCxnSpPr>
        <p:spPr>
          <a:xfrm>
            <a:off x="3373733" y="3130751"/>
            <a:ext cx="174977" cy="11989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62" name="Elbow Connector 73">
            <a:extLst>
              <a:ext uri="{FF2B5EF4-FFF2-40B4-BE49-F238E27FC236}">
                <a16:creationId xmlns:a16="http://schemas.microsoft.com/office/drawing/2014/main" id="{310C0EA8-9646-5F02-8455-53D5F760614F}"/>
              </a:ext>
            </a:extLst>
          </p:cNvPr>
          <p:cNvCxnSpPr/>
          <p:nvPr/>
        </p:nvCxnSpPr>
        <p:spPr>
          <a:xfrm>
            <a:off x="3551269" y="3131764"/>
            <a:ext cx="170254" cy="114721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D4B0953A-98D0-D325-6FFC-EB41D45B480C}"/>
              </a:ext>
            </a:extLst>
          </p:cNvPr>
          <p:cNvCxnSpPr/>
          <p:nvPr/>
        </p:nvCxnSpPr>
        <p:spPr>
          <a:xfrm flipH="1">
            <a:off x="3548710" y="3130751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DF63F300-596C-298D-672B-1699C47DD74D}"/>
              </a:ext>
            </a:extLst>
          </p:cNvPr>
          <p:cNvCxnSpPr/>
          <p:nvPr/>
        </p:nvCxnSpPr>
        <p:spPr>
          <a:xfrm flipH="1">
            <a:off x="3717161" y="3131916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65" name="Elbow Connector 76">
            <a:extLst>
              <a:ext uri="{FF2B5EF4-FFF2-40B4-BE49-F238E27FC236}">
                <a16:creationId xmlns:a16="http://schemas.microsoft.com/office/drawing/2014/main" id="{B7EB61A3-B0CC-F862-0926-21BE4F4122A0}"/>
              </a:ext>
            </a:extLst>
          </p:cNvPr>
          <p:cNvCxnSpPr/>
          <p:nvPr/>
        </p:nvCxnSpPr>
        <p:spPr>
          <a:xfrm>
            <a:off x="3718443" y="3131243"/>
            <a:ext cx="174977" cy="11989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66" name="Elbow Connector 77">
            <a:extLst>
              <a:ext uri="{FF2B5EF4-FFF2-40B4-BE49-F238E27FC236}">
                <a16:creationId xmlns:a16="http://schemas.microsoft.com/office/drawing/2014/main" id="{7174DA07-5D07-3188-2D87-BB4264E9010C}"/>
              </a:ext>
            </a:extLst>
          </p:cNvPr>
          <p:cNvCxnSpPr/>
          <p:nvPr/>
        </p:nvCxnSpPr>
        <p:spPr>
          <a:xfrm>
            <a:off x="3895979" y="3132256"/>
            <a:ext cx="170254" cy="114721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D35C15B2-DFF6-3A4B-6EAD-C2C7ED32B670}"/>
              </a:ext>
            </a:extLst>
          </p:cNvPr>
          <p:cNvCxnSpPr/>
          <p:nvPr/>
        </p:nvCxnSpPr>
        <p:spPr>
          <a:xfrm flipH="1">
            <a:off x="3893420" y="3131243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EA186388-99E5-A93B-7A36-BF425B3255CF}"/>
              </a:ext>
            </a:extLst>
          </p:cNvPr>
          <p:cNvCxnSpPr/>
          <p:nvPr/>
        </p:nvCxnSpPr>
        <p:spPr>
          <a:xfrm flipH="1">
            <a:off x="4061871" y="3132408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69" name="Elbow Connector 80">
            <a:extLst>
              <a:ext uri="{FF2B5EF4-FFF2-40B4-BE49-F238E27FC236}">
                <a16:creationId xmlns:a16="http://schemas.microsoft.com/office/drawing/2014/main" id="{AC5CCBC2-FFBF-E8AB-76A3-B4098D46CEAA}"/>
              </a:ext>
            </a:extLst>
          </p:cNvPr>
          <p:cNvCxnSpPr/>
          <p:nvPr/>
        </p:nvCxnSpPr>
        <p:spPr>
          <a:xfrm>
            <a:off x="4061752" y="3131243"/>
            <a:ext cx="174977" cy="11989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70" name="Elbow Connector 81">
            <a:extLst>
              <a:ext uri="{FF2B5EF4-FFF2-40B4-BE49-F238E27FC236}">
                <a16:creationId xmlns:a16="http://schemas.microsoft.com/office/drawing/2014/main" id="{D53BC3EF-AAFF-267D-94C6-2A200B9E4F4F}"/>
              </a:ext>
            </a:extLst>
          </p:cNvPr>
          <p:cNvCxnSpPr/>
          <p:nvPr/>
        </p:nvCxnSpPr>
        <p:spPr>
          <a:xfrm>
            <a:off x="4239288" y="3132256"/>
            <a:ext cx="170254" cy="114721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D2109C54-30ED-4516-089E-FAC528C6CFD6}"/>
              </a:ext>
            </a:extLst>
          </p:cNvPr>
          <p:cNvCxnSpPr/>
          <p:nvPr/>
        </p:nvCxnSpPr>
        <p:spPr>
          <a:xfrm flipH="1">
            <a:off x="4236729" y="3131243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2C849874-E645-3A2C-895B-FFE33A05ECFA}"/>
              </a:ext>
            </a:extLst>
          </p:cNvPr>
          <p:cNvCxnSpPr/>
          <p:nvPr/>
        </p:nvCxnSpPr>
        <p:spPr>
          <a:xfrm flipH="1">
            <a:off x="4405180" y="3132408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73" name="Elbow Connector 84">
            <a:extLst>
              <a:ext uri="{FF2B5EF4-FFF2-40B4-BE49-F238E27FC236}">
                <a16:creationId xmlns:a16="http://schemas.microsoft.com/office/drawing/2014/main" id="{5E35A560-E1A3-6645-4F20-585549854F4F}"/>
              </a:ext>
            </a:extLst>
          </p:cNvPr>
          <p:cNvCxnSpPr/>
          <p:nvPr/>
        </p:nvCxnSpPr>
        <p:spPr>
          <a:xfrm>
            <a:off x="4412932" y="3129539"/>
            <a:ext cx="174977" cy="11989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74" name="Elbow Connector 85">
            <a:extLst>
              <a:ext uri="{FF2B5EF4-FFF2-40B4-BE49-F238E27FC236}">
                <a16:creationId xmlns:a16="http://schemas.microsoft.com/office/drawing/2014/main" id="{21A151EA-96A1-C51D-20F1-F18945E717B3}"/>
              </a:ext>
            </a:extLst>
          </p:cNvPr>
          <p:cNvCxnSpPr/>
          <p:nvPr/>
        </p:nvCxnSpPr>
        <p:spPr>
          <a:xfrm>
            <a:off x="4590468" y="3130552"/>
            <a:ext cx="170254" cy="114721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0A6E53A5-20B2-D748-6D50-A38EA8C5FAD5}"/>
              </a:ext>
            </a:extLst>
          </p:cNvPr>
          <p:cNvCxnSpPr/>
          <p:nvPr/>
        </p:nvCxnSpPr>
        <p:spPr>
          <a:xfrm flipH="1">
            <a:off x="4587909" y="3129539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DA5E7E3C-3AE5-EA11-CF63-0362FB594393}"/>
              </a:ext>
            </a:extLst>
          </p:cNvPr>
          <p:cNvCxnSpPr/>
          <p:nvPr/>
        </p:nvCxnSpPr>
        <p:spPr>
          <a:xfrm flipH="1">
            <a:off x="4756360" y="3130704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77" name="Elbow Connector 88">
            <a:extLst>
              <a:ext uri="{FF2B5EF4-FFF2-40B4-BE49-F238E27FC236}">
                <a16:creationId xmlns:a16="http://schemas.microsoft.com/office/drawing/2014/main" id="{3D1F2B80-014E-4F5D-077B-9C58EE7A34F9}"/>
              </a:ext>
            </a:extLst>
          </p:cNvPr>
          <p:cNvCxnSpPr/>
          <p:nvPr/>
        </p:nvCxnSpPr>
        <p:spPr>
          <a:xfrm>
            <a:off x="4756241" y="3129539"/>
            <a:ext cx="174977" cy="11989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78" name="Elbow Connector 89">
            <a:extLst>
              <a:ext uri="{FF2B5EF4-FFF2-40B4-BE49-F238E27FC236}">
                <a16:creationId xmlns:a16="http://schemas.microsoft.com/office/drawing/2014/main" id="{79831365-41FA-186B-72C6-D2D8754E861E}"/>
              </a:ext>
            </a:extLst>
          </p:cNvPr>
          <p:cNvCxnSpPr/>
          <p:nvPr/>
        </p:nvCxnSpPr>
        <p:spPr>
          <a:xfrm>
            <a:off x="4933777" y="3130552"/>
            <a:ext cx="170254" cy="114721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717F8FE9-19B5-0701-67A4-105D3CD8BAC8}"/>
              </a:ext>
            </a:extLst>
          </p:cNvPr>
          <p:cNvCxnSpPr/>
          <p:nvPr/>
        </p:nvCxnSpPr>
        <p:spPr>
          <a:xfrm flipH="1">
            <a:off x="4931218" y="3129539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F7DC3F4B-7262-74CE-5678-112C02DDEF8D}"/>
              </a:ext>
            </a:extLst>
          </p:cNvPr>
          <p:cNvCxnSpPr/>
          <p:nvPr/>
        </p:nvCxnSpPr>
        <p:spPr>
          <a:xfrm flipH="1">
            <a:off x="5099669" y="3130704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81" name="Elbow Connector 92">
            <a:extLst>
              <a:ext uri="{FF2B5EF4-FFF2-40B4-BE49-F238E27FC236}">
                <a16:creationId xmlns:a16="http://schemas.microsoft.com/office/drawing/2014/main" id="{D4A51FA6-4559-87CB-E6AB-5CB0ABE01D91}"/>
              </a:ext>
            </a:extLst>
          </p:cNvPr>
          <p:cNvCxnSpPr/>
          <p:nvPr/>
        </p:nvCxnSpPr>
        <p:spPr>
          <a:xfrm>
            <a:off x="5100951" y="3130031"/>
            <a:ext cx="174977" cy="11989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82" name="Elbow Connector 93">
            <a:extLst>
              <a:ext uri="{FF2B5EF4-FFF2-40B4-BE49-F238E27FC236}">
                <a16:creationId xmlns:a16="http://schemas.microsoft.com/office/drawing/2014/main" id="{C2D75612-99B1-A5AE-8791-380B279C4BD5}"/>
              </a:ext>
            </a:extLst>
          </p:cNvPr>
          <p:cNvCxnSpPr/>
          <p:nvPr/>
        </p:nvCxnSpPr>
        <p:spPr>
          <a:xfrm>
            <a:off x="5278487" y="3131044"/>
            <a:ext cx="170254" cy="114721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D4C54145-F3E7-044D-4527-F1433BFE7F50}"/>
              </a:ext>
            </a:extLst>
          </p:cNvPr>
          <p:cNvCxnSpPr/>
          <p:nvPr/>
        </p:nvCxnSpPr>
        <p:spPr>
          <a:xfrm flipH="1">
            <a:off x="5275928" y="3130031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4A8A1C53-FD90-9676-3411-3F2C1C69B1DD}"/>
              </a:ext>
            </a:extLst>
          </p:cNvPr>
          <p:cNvCxnSpPr/>
          <p:nvPr/>
        </p:nvCxnSpPr>
        <p:spPr>
          <a:xfrm flipH="1">
            <a:off x="5444379" y="3131196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85" name="Elbow Connector 96">
            <a:extLst>
              <a:ext uri="{FF2B5EF4-FFF2-40B4-BE49-F238E27FC236}">
                <a16:creationId xmlns:a16="http://schemas.microsoft.com/office/drawing/2014/main" id="{939F8568-0081-CE4D-F73B-5B15505F1788}"/>
              </a:ext>
            </a:extLst>
          </p:cNvPr>
          <p:cNvCxnSpPr/>
          <p:nvPr/>
        </p:nvCxnSpPr>
        <p:spPr>
          <a:xfrm>
            <a:off x="5444260" y="3130031"/>
            <a:ext cx="174977" cy="11989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86" name="Elbow Connector 97">
            <a:extLst>
              <a:ext uri="{FF2B5EF4-FFF2-40B4-BE49-F238E27FC236}">
                <a16:creationId xmlns:a16="http://schemas.microsoft.com/office/drawing/2014/main" id="{A70B375F-DD21-CEC7-8DD3-C8A5FD007E75}"/>
              </a:ext>
            </a:extLst>
          </p:cNvPr>
          <p:cNvCxnSpPr/>
          <p:nvPr/>
        </p:nvCxnSpPr>
        <p:spPr>
          <a:xfrm>
            <a:off x="5621796" y="3131044"/>
            <a:ext cx="170254" cy="114721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4C9A489E-923F-40E6-55CA-0574544F6B7C}"/>
              </a:ext>
            </a:extLst>
          </p:cNvPr>
          <p:cNvCxnSpPr/>
          <p:nvPr/>
        </p:nvCxnSpPr>
        <p:spPr>
          <a:xfrm flipH="1">
            <a:off x="5619237" y="3130031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9DBC7034-7EB1-3C4C-5F23-07D023262F15}"/>
              </a:ext>
            </a:extLst>
          </p:cNvPr>
          <p:cNvCxnSpPr/>
          <p:nvPr/>
        </p:nvCxnSpPr>
        <p:spPr>
          <a:xfrm flipH="1">
            <a:off x="5787688" y="3131196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89" name="Elbow Connector 103">
            <a:extLst>
              <a:ext uri="{FF2B5EF4-FFF2-40B4-BE49-F238E27FC236}">
                <a16:creationId xmlns:a16="http://schemas.microsoft.com/office/drawing/2014/main" id="{EBA47933-4C29-952D-A2FF-AF411A559D16}"/>
              </a:ext>
            </a:extLst>
          </p:cNvPr>
          <p:cNvCxnSpPr/>
          <p:nvPr/>
        </p:nvCxnSpPr>
        <p:spPr>
          <a:xfrm>
            <a:off x="8616149" y="3128220"/>
            <a:ext cx="174977" cy="11989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90" name="Elbow Connector 104">
            <a:extLst>
              <a:ext uri="{FF2B5EF4-FFF2-40B4-BE49-F238E27FC236}">
                <a16:creationId xmlns:a16="http://schemas.microsoft.com/office/drawing/2014/main" id="{C7E7CC76-8CBD-2FA7-C532-97ADDB916D50}"/>
              </a:ext>
            </a:extLst>
          </p:cNvPr>
          <p:cNvCxnSpPr/>
          <p:nvPr/>
        </p:nvCxnSpPr>
        <p:spPr>
          <a:xfrm>
            <a:off x="8793685" y="3129233"/>
            <a:ext cx="170254" cy="114721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AF577E5D-1E1E-03EC-1467-543688BDD683}"/>
              </a:ext>
            </a:extLst>
          </p:cNvPr>
          <p:cNvCxnSpPr/>
          <p:nvPr/>
        </p:nvCxnSpPr>
        <p:spPr>
          <a:xfrm flipH="1">
            <a:off x="8791126" y="3128220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E792751D-C20A-78C9-50E7-12D5193CE174}"/>
              </a:ext>
            </a:extLst>
          </p:cNvPr>
          <p:cNvCxnSpPr/>
          <p:nvPr/>
        </p:nvCxnSpPr>
        <p:spPr>
          <a:xfrm flipH="1">
            <a:off x="8959577" y="3129385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93" name="Elbow Connector 107">
            <a:extLst>
              <a:ext uri="{FF2B5EF4-FFF2-40B4-BE49-F238E27FC236}">
                <a16:creationId xmlns:a16="http://schemas.microsoft.com/office/drawing/2014/main" id="{8DF82D00-AD65-FB81-1B82-6786D170479E}"/>
              </a:ext>
            </a:extLst>
          </p:cNvPr>
          <p:cNvCxnSpPr/>
          <p:nvPr/>
        </p:nvCxnSpPr>
        <p:spPr>
          <a:xfrm>
            <a:off x="8959458" y="3128220"/>
            <a:ext cx="174977" cy="11989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94" name="Elbow Connector 108">
            <a:extLst>
              <a:ext uri="{FF2B5EF4-FFF2-40B4-BE49-F238E27FC236}">
                <a16:creationId xmlns:a16="http://schemas.microsoft.com/office/drawing/2014/main" id="{3805D1DC-B64F-EC95-3CE3-11F1BA99719E}"/>
              </a:ext>
            </a:extLst>
          </p:cNvPr>
          <p:cNvCxnSpPr/>
          <p:nvPr/>
        </p:nvCxnSpPr>
        <p:spPr>
          <a:xfrm>
            <a:off x="9136994" y="3129233"/>
            <a:ext cx="170254" cy="114721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5D14A350-73D0-97AC-9389-07112C929A22}"/>
              </a:ext>
            </a:extLst>
          </p:cNvPr>
          <p:cNvCxnSpPr/>
          <p:nvPr/>
        </p:nvCxnSpPr>
        <p:spPr>
          <a:xfrm flipH="1">
            <a:off x="9134435" y="3128220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0E55007D-34F4-BF48-1B09-B9C9E408D637}"/>
              </a:ext>
            </a:extLst>
          </p:cNvPr>
          <p:cNvCxnSpPr/>
          <p:nvPr/>
        </p:nvCxnSpPr>
        <p:spPr>
          <a:xfrm flipH="1">
            <a:off x="9302886" y="3129385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97" name="Elbow Connector 111">
            <a:extLst>
              <a:ext uri="{FF2B5EF4-FFF2-40B4-BE49-F238E27FC236}">
                <a16:creationId xmlns:a16="http://schemas.microsoft.com/office/drawing/2014/main" id="{5247338E-8FF7-2EC3-2DBD-72379260CDE5}"/>
              </a:ext>
            </a:extLst>
          </p:cNvPr>
          <p:cNvCxnSpPr/>
          <p:nvPr/>
        </p:nvCxnSpPr>
        <p:spPr>
          <a:xfrm>
            <a:off x="9304168" y="3128712"/>
            <a:ext cx="174977" cy="11989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98" name="Elbow Connector 112">
            <a:extLst>
              <a:ext uri="{FF2B5EF4-FFF2-40B4-BE49-F238E27FC236}">
                <a16:creationId xmlns:a16="http://schemas.microsoft.com/office/drawing/2014/main" id="{7B415B7E-812D-BEB3-03EF-AA5EF5AE9A74}"/>
              </a:ext>
            </a:extLst>
          </p:cNvPr>
          <p:cNvCxnSpPr/>
          <p:nvPr/>
        </p:nvCxnSpPr>
        <p:spPr>
          <a:xfrm>
            <a:off x="7751185" y="3132748"/>
            <a:ext cx="170254" cy="114721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37F0D02A-FE4B-B242-09CA-7EA37720A7BB}"/>
              </a:ext>
            </a:extLst>
          </p:cNvPr>
          <p:cNvCxnSpPr/>
          <p:nvPr/>
        </p:nvCxnSpPr>
        <p:spPr>
          <a:xfrm flipH="1">
            <a:off x="9479145" y="3128712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AE8F2D58-3B4A-5989-B8B1-9A15140E76E0}"/>
              </a:ext>
            </a:extLst>
          </p:cNvPr>
          <p:cNvCxnSpPr/>
          <p:nvPr/>
        </p:nvCxnSpPr>
        <p:spPr>
          <a:xfrm flipH="1">
            <a:off x="7917077" y="3132900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01" name="Elbow Connector 115">
            <a:extLst>
              <a:ext uri="{FF2B5EF4-FFF2-40B4-BE49-F238E27FC236}">
                <a16:creationId xmlns:a16="http://schemas.microsoft.com/office/drawing/2014/main" id="{7CC10ED9-7B5C-F6AC-93E6-072F980541F0}"/>
              </a:ext>
            </a:extLst>
          </p:cNvPr>
          <p:cNvCxnSpPr/>
          <p:nvPr/>
        </p:nvCxnSpPr>
        <p:spPr>
          <a:xfrm>
            <a:off x="7916958" y="3131735"/>
            <a:ext cx="174977" cy="11989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02" name="Elbow Connector 116">
            <a:extLst>
              <a:ext uri="{FF2B5EF4-FFF2-40B4-BE49-F238E27FC236}">
                <a16:creationId xmlns:a16="http://schemas.microsoft.com/office/drawing/2014/main" id="{3050F3D0-DD62-D88B-1F20-A47C56811AB9}"/>
              </a:ext>
            </a:extLst>
          </p:cNvPr>
          <p:cNvCxnSpPr/>
          <p:nvPr/>
        </p:nvCxnSpPr>
        <p:spPr>
          <a:xfrm>
            <a:off x="8094494" y="3132748"/>
            <a:ext cx="170254" cy="114721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C5D4CADA-20AD-C3C3-E0EF-BCC850718478}"/>
              </a:ext>
            </a:extLst>
          </p:cNvPr>
          <p:cNvCxnSpPr/>
          <p:nvPr/>
        </p:nvCxnSpPr>
        <p:spPr>
          <a:xfrm flipH="1">
            <a:off x="8091935" y="3131735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AE2B364D-7F91-399B-19A0-6EEB64C2B76C}"/>
              </a:ext>
            </a:extLst>
          </p:cNvPr>
          <p:cNvCxnSpPr/>
          <p:nvPr/>
        </p:nvCxnSpPr>
        <p:spPr>
          <a:xfrm flipH="1">
            <a:off x="8260386" y="3132900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05" name="Elbow Connector 119">
            <a:extLst>
              <a:ext uri="{FF2B5EF4-FFF2-40B4-BE49-F238E27FC236}">
                <a16:creationId xmlns:a16="http://schemas.microsoft.com/office/drawing/2014/main" id="{EBAC73DC-5EF9-F09F-2461-7AFA9E3179E7}"/>
              </a:ext>
            </a:extLst>
          </p:cNvPr>
          <p:cNvCxnSpPr/>
          <p:nvPr/>
        </p:nvCxnSpPr>
        <p:spPr>
          <a:xfrm>
            <a:off x="8268138" y="3130031"/>
            <a:ext cx="174977" cy="11989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06" name="Elbow Connector 120">
            <a:extLst>
              <a:ext uri="{FF2B5EF4-FFF2-40B4-BE49-F238E27FC236}">
                <a16:creationId xmlns:a16="http://schemas.microsoft.com/office/drawing/2014/main" id="{287A8043-750A-B0EC-7D4B-04B7558B604E}"/>
              </a:ext>
            </a:extLst>
          </p:cNvPr>
          <p:cNvCxnSpPr/>
          <p:nvPr/>
        </p:nvCxnSpPr>
        <p:spPr>
          <a:xfrm>
            <a:off x="8445674" y="3131044"/>
            <a:ext cx="170254" cy="114721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C1C1C4BA-6813-BD96-C4F0-D96833121862}"/>
              </a:ext>
            </a:extLst>
          </p:cNvPr>
          <p:cNvCxnSpPr/>
          <p:nvPr/>
        </p:nvCxnSpPr>
        <p:spPr>
          <a:xfrm flipH="1">
            <a:off x="8443115" y="3130031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6484C7A6-D73E-F0FE-8856-CF4FA83B4DEB}"/>
              </a:ext>
            </a:extLst>
          </p:cNvPr>
          <p:cNvCxnSpPr/>
          <p:nvPr/>
        </p:nvCxnSpPr>
        <p:spPr>
          <a:xfrm flipH="1">
            <a:off x="8611566" y="3131196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167FC806-7542-AB9C-DC7E-408EEAC5A829}"/>
              </a:ext>
            </a:extLst>
          </p:cNvPr>
          <p:cNvCxnSpPr/>
          <p:nvPr/>
        </p:nvCxnSpPr>
        <p:spPr>
          <a:xfrm>
            <a:off x="5818888" y="3185427"/>
            <a:ext cx="1924649" cy="0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dash"/>
            <a:miter lim="800000"/>
          </a:ln>
          <a:effectLst/>
        </p:spPr>
      </p:cxnSp>
      <p:sp>
        <p:nvSpPr>
          <p:cNvPr id="310" name="TextBox 309">
            <a:extLst>
              <a:ext uri="{FF2B5EF4-FFF2-40B4-BE49-F238E27FC236}">
                <a16:creationId xmlns:a16="http://schemas.microsoft.com/office/drawing/2014/main" id="{ADF47708-8758-540E-EC90-D928FE1EF206}"/>
              </a:ext>
            </a:extLst>
          </p:cNvPr>
          <p:cNvSpPr txBox="1"/>
          <p:nvPr/>
        </p:nvSpPr>
        <p:spPr>
          <a:xfrm>
            <a:off x="652180" y="3650041"/>
            <a:ext cx="2498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GTU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DAM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, 19.7 MHz</a:t>
            </a:r>
          </a:p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(Frequency divided by 5)</a:t>
            </a:r>
          </a:p>
        </p:txBody>
      </p:sp>
      <p:cxnSp>
        <p:nvCxnSpPr>
          <p:cNvPr id="311" name="Elbow Connector 129">
            <a:extLst>
              <a:ext uri="{FF2B5EF4-FFF2-40B4-BE49-F238E27FC236}">
                <a16:creationId xmlns:a16="http://schemas.microsoft.com/office/drawing/2014/main" id="{2D929E2D-A84C-4163-FAD7-FB435F52E89C}"/>
              </a:ext>
            </a:extLst>
          </p:cNvPr>
          <p:cNvCxnSpPr/>
          <p:nvPr/>
        </p:nvCxnSpPr>
        <p:spPr>
          <a:xfrm>
            <a:off x="3213935" y="3748568"/>
            <a:ext cx="877461" cy="218559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FAEF048C-8BAF-2362-33E2-535368EEE8CC}"/>
              </a:ext>
            </a:extLst>
          </p:cNvPr>
          <p:cNvCxnSpPr/>
          <p:nvPr/>
        </p:nvCxnSpPr>
        <p:spPr>
          <a:xfrm flipV="1">
            <a:off x="4091396" y="3744333"/>
            <a:ext cx="9596" cy="23724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13" name="Elbow Connector 131">
            <a:extLst>
              <a:ext uri="{FF2B5EF4-FFF2-40B4-BE49-F238E27FC236}">
                <a16:creationId xmlns:a16="http://schemas.microsoft.com/office/drawing/2014/main" id="{C2A6203C-D065-BE7E-1BCC-D661AB38F2D4}"/>
              </a:ext>
            </a:extLst>
          </p:cNvPr>
          <p:cNvCxnSpPr/>
          <p:nvPr/>
        </p:nvCxnSpPr>
        <p:spPr>
          <a:xfrm>
            <a:off x="4105718" y="3755863"/>
            <a:ext cx="877461" cy="218559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AFE9A431-B982-8340-B7AD-18565180169A}"/>
              </a:ext>
            </a:extLst>
          </p:cNvPr>
          <p:cNvCxnSpPr/>
          <p:nvPr/>
        </p:nvCxnSpPr>
        <p:spPr>
          <a:xfrm flipV="1">
            <a:off x="4983179" y="3751628"/>
            <a:ext cx="9596" cy="23724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15" name="Elbow Connector 133">
            <a:extLst>
              <a:ext uri="{FF2B5EF4-FFF2-40B4-BE49-F238E27FC236}">
                <a16:creationId xmlns:a16="http://schemas.microsoft.com/office/drawing/2014/main" id="{D3145611-1651-90AB-1681-0B4A4907727E}"/>
              </a:ext>
            </a:extLst>
          </p:cNvPr>
          <p:cNvCxnSpPr/>
          <p:nvPr/>
        </p:nvCxnSpPr>
        <p:spPr>
          <a:xfrm>
            <a:off x="4974312" y="3755273"/>
            <a:ext cx="877461" cy="218559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4BC0BC8C-0895-455A-B0F0-06174CFB1231}"/>
              </a:ext>
            </a:extLst>
          </p:cNvPr>
          <p:cNvCxnSpPr/>
          <p:nvPr/>
        </p:nvCxnSpPr>
        <p:spPr>
          <a:xfrm flipV="1">
            <a:off x="5851773" y="3751038"/>
            <a:ext cx="9596" cy="23724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17" name="Elbow Connector 135">
            <a:extLst>
              <a:ext uri="{FF2B5EF4-FFF2-40B4-BE49-F238E27FC236}">
                <a16:creationId xmlns:a16="http://schemas.microsoft.com/office/drawing/2014/main" id="{8966BD87-62C2-59BC-E831-8C8E8CA80DE2}"/>
              </a:ext>
            </a:extLst>
          </p:cNvPr>
          <p:cNvCxnSpPr/>
          <p:nvPr/>
        </p:nvCxnSpPr>
        <p:spPr>
          <a:xfrm>
            <a:off x="5844802" y="3754866"/>
            <a:ext cx="877461" cy="218559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90E7672D-901C-351F-13C3-2752D69FC3A2}"/>
              </a:ext>
            </a:extLst>
          </p:cNvPr>
          <p:cNvCxnSpPr/>
          <p:nvPr/>
        </p:nvCxnSpPr>
        <p:spPr>
          <a:xfrm flipV="1">
            <a:off x="7934408" y="3783117"/>
            <a:ext cx="9596" cy="23724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19" name="Elbow Connector 137">
            <a:extLst>
              <a:ext uri="{FF2B5EF4-FFF2-40B4-BE49-F238E27FC236}">
                <a16:creationId xmlns:a16="http://schemas.microsoft.com/office/drawing/2014/main" id="{B38DC12D-828F-D58F-D16D-8C58F8A72B7D}"/>
              </a:ext>
            </a:extLst>
          </p:cNvPr>
          <p:cNvCxnSpPr/>
          <p:nvPr/>
        </p:nvCxnSpPr>
        <p:spPr>
          <a:xfrm>
            <a:off x="8790426" y="3755408"/>
            <a:ext cx="877461" cy="218559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20" name="Elbow Connector 138">
            <a:extLst>
              <a:ext uri="{FF2B5EF4-FFF2-40B4-BE49-F238E27FC236}">
                <a16:creationId xmlns:a16="http://schemas.microsoft.com/office/drawing/2014/main" id="{8548A36F-5965-D1CF-2035-872B1B895B78}"/>
              </a:ext>
            </a:extLst>
          </p:cNvPr>
          <p:cNvCxnSpPr/>
          <p:nvPr/>
        </p:nvCxnSpPr>
        <p:spPr>
          <a:xfrm>
            <a:off x="7929827" y="3793031"/>
            <a:ext cx="877461" cy="218559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C2E9CE13-94D1-1984-48C1-3DA449A329FF}"/>
              </a:ext>
            </a:extLst>
          </p:cNvPr>
          <p:cNvCxnSpPr/>
          <p:nvPr/>
        </p:nvCxnSpPr>
        <p:spPr>
          <a:xfrm flipV="1">
            <a:off x="8807288" y="3788796"/>
            <a:ext cx="9596" cy="23724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7E02E6F4-FA7C-7A3C-6CF9-F8B30B3303E5}"/>
              </a:ext>
            </a:extLst>
          </p:cNvPr>
          <p:cNvCxnSpPr/>
          <p:nvPr/>
        </p:nvCxnSpPr>
        <p:spPr>
          <a:xfrm>
            <a:off x="6729131" y="3926030"/>
            <a:ext cx="1175600" cy="17538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dash"/>
            <a:miter lim="800000"/>
          </a:ln>
          <a:effectLst/>
        </p:spPr>
      </p:cxnSp>
      <p:sp>
        <p:nvSpPr>
          <p:cNvPr id="323" name="TextBox 322">
            <a:extLst>
              <a:ext uri="{FF2B5EF4-FFF2-40B4-BE49-F238E27FC236}">
                <a16:creationId xmlns:a16="http://schemas.microsoft.com/office/drawing/2014/main" id="{C6070398-852A-FF28-E98E-7DD7571A28F6}"/>
              </a:ext>
            </a:extLst>
          </p:cNvPr>
          <p:cNvSpPr txBox="1"/>
          <p:nvPr/>
        </p:nvSpPr>
        <p:spPr>
          <a:xfrm>
            <a:off x="9253883" y="3576880"/>
            <a:ext cx="2373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Calibri" panose="020F0502020204030204"/>
              </a:rPr>
              <a:t>ePIC</a:t>
            </a:r>
            <a:r>
              <a:rPr lang="en-US" sz="2400" dirty="0">
                <a:solidFill>
                  <a:srgbClr val="C00000"/>
                </a:solidFill>
                <a:latin typeface="Calibri" panose="020F0502020204030204"/>
              </a:rPr>
              <a:t> system clock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8422CA6B-0F5F-3719-6A89-870E982CB813}"/>
              </a:ext>
            </a:extLst>
          </p:cNvPr>
          <p:cNvSpPr txBox="1"/>
          <p:nvPr/>
        </p:nvSpPr>
        <p:spPr>
          <a:xfrm>
            <a:off x="334059" y="2154179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EIC_beam_orbit</a:t>
            </a:r>
            <a:endParaRPr lang="en-US" dirty="0"/>
          </a:p>
        </p:txBody>
      </p: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id="{BADAE305-9CCB-1470-ACD7-2454F62A4569}"/>
              </a:ext>
            </a:extLst>
          </p:cNvPr>
          <p:cNvCxnSpPr/>
          <p:nvPr/>
        </p:nvCxnSpPr>
        <p:spPr>
          <a:xfrm flipV="1">
            <a:off x="3211208" y="3739227"/>
            <a:ext cx="9596" cy="23724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238C0AE5-BD88-EB04-22AF-A37F463ADFBF}"/>
              </a:ext>
            </a:extLst>
          </p:cNvPr>
          <p:cNvCxnSpPr/>
          <p:nvPr/>
        </p:nvCxnSpPr>
        <p:spPr>
          <a:xfrm flipH="1">
            <a:off x="2968328" y="3981573"/>
            <a:ext cx="237073" cy="6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78FFDB39-2561-60DB-1FC3-F1FBE2027256}"/>
              </a:ext>
            </a:extLst>
          </p:cNvPr>
          <p:cNvCxnSpPr/>
          <p:nvPr/>
        </p:nvCxnSpPr>
        <p:spPr>
          <a:xfrm flipH="1">
            <a:off x="3030913" y="3137771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28" name="Curved Connector 233">
            <a:extLst>
              <a:ext uri="{FF2B5EF4-FFF2-40B4-BE49-F238E27FC236}">
                <a16:creationId xmlns:a16="http://schemas.microsoft.com/office/drawing/2014/main" id="{1A4F63D4-BCC9-4FDA-14F1-523E0940971B}"/>
              </a:ext>
            </a:extLst>
          </p:cNvPr>
          <p:cNvCxnSpPr/>
          <p:nvPr/>
        </p:nvCxnSpPr>
        <p:spPr>
          <a:xfrm rot="16200000" flipH="1">
            <a:off x="2428410" y="3087561"/>
            <a:ext cx="1316908" cy="237073"/>
          </a:xfrm>
          <a:prstGeom prst="curvedConnector3">
            <a:avLst>
              <a:gd name="adj1" fmla="val 35775"/>
            </a:avLst>
          </a:prstGeom>
          <a:ln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Curved Connector 235">
            <a:extLst>
              <a:ext uri="{FF2B5EF4-FFF2-40B4-BE49-F238E27FC236}">
                <a16:creationId xmlns:a16="http://schemas.microsoft.com/office/drawing/2014/main" id="{F69E34EC-59F5-68CD-5C67-5B265E1EAD9D}"/>
              </a:ext>
            </a:extLst>
          </p:cNvPr>
          <p:cNvCxnSpPr/>
          <p:nvPr/>
        </p:nvCxnSpPr>
        <p:spPr>
          <a:xfrm rot="16200000" flipH="1">
            <a:off x="2781312" y="3442508"/>
            <a:ext cx="669574" cy="174513"/>
          </a:xfrm>
          <a:prstGeom prst="curvedConnector3">
            <a:avLst>
              <a:gd name="adj1" fmla="val 95996"/>
            </a:avLst>
          </a:prstGeom>
          <a:ln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Curved Connector 238">
            <a:extLst>
              <a:ext uri="{FF2B5EF4-FFF2-40B4-BE49-F238E27FC236}">
                <a16:creationId xmlns:a16="http://schemas.microsoft.com/office/drawing/2014/main" id="{7F243B9F-C977-99AD-9A72-DE35B35F5A95}"/>
              </a:ext>
            </a:extLst>
          </p:cNvPr>
          <p:cNvCxnSpPr/>
          <p:nvPr/>
        </p:nvCxnSpPr>
        <p:spPr>
          <a:xfrm rot="16200000" flipH="1">
            <a:off x="3646109" y="4325224"/>
            <a:ext cx="391995" cy="214164"/>
          </a:xfrm>
          <a:prstGeom prst="curvedConnector3">
            <a:avLst>
              <a:gd name="adj1" fmla="val 79159"/>
            </a:avLst>
          </a:prstGeom>
          <a:ln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TextBox 330">
            <a:extLst>
              <a:ext uri="{FF2B5EF4-FFF2-40B4-BE49-F238E27FC236}">
                <a16:creationId xmlns:a16="http://schemas.microsoft.com/office/drawing/2014/main" id="{0710BA15-FC65-C6E8-F72E-6366F7B2E8B6}"/>
              </a:ext>
            </a:extLst>
          </p:cNvPr>
          <p:cNvSpPr txBox="1"/>
          <p:nvPr/>
        </p:nvSpPr>
        <p:spPr>
          <a:xfrm>
            <a:off x="3829165" y="4216480"/>
            <a:ext cx="4262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Fixed delay (divider, cable, PCB delays)</a:t>
            </a:r>
          </a:p>
        </p:txBody>
      </p:sp>
      <p:cxnSp>
        <p:nvCxnSpPr>
          <p:cNvPr id="332" name="Curved Connector 240">
            <a:extLst>
              <a:ext uri="{FF2B5EF4-FFF2-40B4-BE49-F238E27FC236}">
                <a16:creationId xmlns:a16="http://schemas.microsoft.com/office/drawing/2014/main" id="{E92C68F3-7A2A-6B86-4792-051B8E6ABE10}"/>
              </a:ext>
            </a:extLst>
          </p:cNvPr>
          <p:cNvCxnSpPr/>
          <p:nvPr/>
        </p:nvCxnSpPr>
        <p:spPr>
          <a:xfrm rot="16200000" flipH="1">
            <a:off x="3628136" y="4776489"/>
            <a:ext cx="358955" cy="214163"/>
          </a:xfrm>
          <a:prstGeom prst="curvedConnector3">
            <a:avLst>
              <a:gd name="adj1" fmla="val 50000"/>
            </a:avLst>
          </a:prstGeom>
          <a:ln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" name="TextBox 332">
            <a:extLst>
              <a:ext uri="{FF2B5EF4-FFF2-40B4-BE49-F238E27FC236}">
                <a16:creationId xmlns:a16="http://schemas.microsoft.com/office/drawing/2014/main" id="{69F58BE5-55B9-59FC-5025-BFE2431D1EF5}"/>
              </a:ext>
            </a:extLst>
          </p:cNvPr>
          <p:cNvSpPr txBox="1"/>
          <p:nvPr/>
        </p:nvSpPr>
        <p:spPr>
          <a:xfrm>
            <a:off x="3880312" y="4678716"/>
            <a:ext cx="6173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The phase (divider) is determined by the orbit information</a:t>
            </a:r>
          </a:p>
        </p:txBody>
      </p:sp>
      <p:cxnSp>
        <p:nvCxnSpPr>
          <p:cNvPr id="334" name="Elbow Connector 283">
            <a:extLst>
              <a:ext uri="{FF2B5EF4-FFF2-40B4-BE49-F238E27FC236}">
                <a16:creationId xmlns:a16="http://schemas.microsoft.com/office/drawing/2014/main" id="{EF56EE31-B386-455A-509D-B4BA0654D117}"/>
              </a:ext>
            </a:extLst>
          </p:cNvPr>
          <p:cNvCxnSpPr/>
          <p:nvPr/>
        </p:nvCxnSpPr>
        <p:spPr>
          <a:xfrm>
            <a:off x="3295672" y="5372361"/>
            <a:ext cx="425372" cy="11811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9037FC50-394D-3B1B-940E-A735586F3A02}"/>
              </a:ext>
            </a:extLst>
          </p:cNvPr>
          <p:cNvCxnSpPr/>
          <p:nvPr/>
        </p:nvCxnSpPr>
        <p:spPr>
          <a:xfrm flipH="1">
            <a:off x="3721045" y="5368277"/>
            <a:ext cx="1334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36" name="Elbow Connector 285">
            <a:extLst>
              <a:ext uri="{FF2B5EF4-FFF2-40B4-BE49-F238E27FC236}">
                <a16:creationId xmlns:a16="http://schemas.microsoft.com/office/drawing/2014/main" id="{D2CD65F6-1068-FC13-C9E2-E593F18A58B5}"/>
              </a:ext>
            </a:extLst>
          </p:cNvPr>
          <p:cNvCxnSpPr/>
          <p:nvPr/>
        </p:nvCxnSpPr>
        <p:spPr>
          <a:xfrm>
            <a:off x="3723583" y="5366958"/>
            <a:ext cx="431920" cy="114686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37" name="Elbow Connector 286">
            <a:extLst>
              <a:ext uri="{FF2B5EF4-FFF2-40B4-BE49-F238E27FC236}">
                <a16:creationId xmlns:a16="http://schemas.microsoft.com/office/drawing/2014/main" id="{B9B7A3D3-90C3-FC4D-81CB-4DD00C0CC919}"/>
              </a:ext>
            </a:extLst>
          </p:cNvPr>
          <p:cNvCxnSpPr/>
          <p:nvPr/>
        </p:nvCxnSpPr>
        <p:spPr>
          <a:xfrm>
            <a:off x="4155503" y="5365910"/>
            <a:ext cx="428900" cy="109057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6652C436-F016-D0CF-F9EA-278964D4AF20}"/>
              </a:ext>
            </a:extLst>
          </p:cNvPr>
          <p:cNvCxnSpPr/>
          <p:nvPr/>
        </p:nvCxnSpPr>
        <p:spPr>
          <a:xfrm flipH="1">
            <a:off x="4583827" y="5352720"/>
            <a:ext cx="1334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39" name="Elbow Connector 288">
            <a:extLst>
              <a:ext uri="{FF2B5EF4-FFF2-40B4-BE49-F238E27FC236}">
                <a16:creationId xmlns:a16="http://schemas.microsoft.com/office/drawing/2014/main" id="{43AC168E-0DF9-816C-055E-E004D44B784D}"/>
              </a:ext>
            </a:extLst>
          </p:cNvPr>
          <p:cNvCxnSpPr/>
          <p:nvPr/>
        </p:nvCxnSpPr>
        <p:spPr>
          <a:xfrm>
            <a:off x="4586365" y="5351401"/>
            <a:ext cx="430586" cy="115734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6033D445-10CF-6D2E-5F0F-B8C61BF58770}"/>
              </a:ext>
            </a:extLst>
          </p:cNvPr>
          <p:cNvCxnSpPr/>
          <p:nvPr/>
        </p:nvCxnSpPr>
        <p:spPr>
          <a:xfrm flipH="1">
            <a:off x="4157251" y="5372361"/>
            <a:ext cx="854" cy="112482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41" name="Straight Connector 340">
            <a:extLst>
              <a:ext uri="{FF2B5EF4-FFF2-40B4-BE49-F238E27FC236}">
                <a16:creationId xmlns:a16="http://schemas.microsoft.com/office/drawing/2014/main" id="{A7D2BD53-7A0D-89A4-08A2-47829187F49B}"/>
              </a:ext>
            </a:extLst>
          </p:cNvPr>
          <p:cNvCxnSpPr/>
          <p:nvPr/>
        </p:nvCxnSpPr>
        <p:spPr>
          <a:xfrm flipH="1">
            <a:off x="5018725" y="5351401"/>
            <a:ext cx="1334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42" name="Elbow Connector 291">
            <a:extLst>
              <a:ext uri="{FF2B5EF4-FFF2-40B4-BE49-F238E27FC236}">
                <a16:creationId xmlns:a16="http://schemas.microsoft.com/office/drawing/2014/main" id="{D5333883-ED40-0A8E-024D-7928F4699EBA}"/>
              </a:ext>
            </a:extLst>
          </p:cNvPr>
          <p:cNvCxnSpPr/>
          <p:nvPr/>
        </p:nvCxnSpPr>
        <p:spPr>
          <a:xfrm>
            <a:off x="5018888" y="5349161"/>
            <a:ext cx="425372" cy="11811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id="{0B2FED11-E085-7A4F-5A05-69D89EDAC609}"/>
              </a:ext>
            </a:extLst>
          </p:cNvPr>
          <p:cNvCxnSpPr/>
          <p:nvPr/>
        </p:nvCxnSpPr>
        <p:spPr>
          <a:xfrm flipH="1">
            <a:off x="5444261" y="5345077"/>
            <a:ext cx="1334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44" name="Elbow Connector 293">
            <a:extLst>
              <a:ext uri="{FF2B5EF4-FFF2-40B4-BE49-F238E27FC236}">
                <a16:creationId xmlns:a16="http://schemas.microsoft.com/office/drawing/2014/main" id="{4EF74B8C-E0F4-07F4-1420-13BC2B4CC3DD}"/>
              </a:ext>
            </a:extLst>
          </p:cNvPr>
          <p:cNvCxnSpPr/>
          <p:nvPr/>
        </p:nvCxnSpPr>
        <p:spPr>
          <a:xfrm>
            <a:off x="5446799" y="5343758"/>
            <a:ext cx="431920" cy="114686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45" name="Elbow Connector 294">
            <a:extLst>
              <a:ext uri="{FF2B5EF4-FFF2-40B4-BE49-F238E27FC236}">
                <a16:creationId xmlns:a16="http://schemas.microsoft.com/office/drawing/2014/main" id="{F9927046-340E-7366-AF39-6514958DA2C9}"/>
              </a:ext>
            </a:extLst>
          </p:cNvPr>
          <p:cNvCxnSpPr/>
          <p:nvPr/>
        </p:nvCxnSpPr>
        <p:spPr>
          <a:xfrm>
            <a:off x="5878719" y="5342710"/>
            <a:ext cx="428900" cy="109057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46" name="Straight Connector 345">
            <a:extLst>
              <a:ext uri="{FF2B5EF4-FFF2-40B4-BE49-F238E27FC236}">
                <a16:creationId xmlns:a16="http://schemas.microsoft.com/office/drawing/2014/main" id="{E7176C57-7C44-1C94-11CC-491BB8CEA947}"/>
              </a:ext>
            </a:extLst>
          </p:cNvPr>
          <p:cNvCxnSpPr/>
          <p:nvPr/>
        </p:nvCxnSpPr>
        <p:spPr>
          <a:xfrm flipH="1">
            <a:off x="6307043" y="5329520"/>
            <a:ext cx="1334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47" name="Elbow Connector 296">
            <a:extLst>
              <a:ext uri="{FF2B5EF4-FFF2-40B4-BE49-F238E27FC236}">
                <a16:creationId xmlns:a16="http://schemas.microsoft.com/office/drawing/2014/main" id="{373240D1-BE0B-D67E-81BE-8C8CBC315553}"/>
              </a:ext>
            </a:extLst>
          </p:cNvPr>
          <p:cNvCxnSpPr/>
          <p:nvPr/>
        </p:nvCxnSpPr>
        <p:spPr>
          <a:xfrm>
            <a:off x="6309581" y="5328201"/>
            <a:ext cx="430586" cy="115734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48" name="Straight Connector 347">
            <a:extLst>
              <a:ext uri="{FF2B5EF4-FFF2-40B4-BE49-F238E27FC236}">
                <a16:creationId xmlns:a16="http://schemas.microsoft.com/office/drawing/2014/main" id="{F294B94A-B3D1-1DCE-DAB7-A334F3B7ADA7}"/>
              </a:ext>
            </a:extLst>
          </p:cNvPr>
          <p:cNvCxnSpPr/>
          <p:nvPr/>
        </p:nvCxnSpPr>
        <p:spPr>
          <a:xfrm flipH="1">
            <a:off x="5880467" y="5349161"/>
            <a:ext cx="854" cy="112482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49" name="Elbow Connector 298">
            <a:extLst>
              <a:ext uri="{FF2B5EF4-FFF2-40B4-BE49-F238E27FC236}">
                <a16:creationId xmlns:a16="http://schemas.microsoft.com/office/drawing/2014/main" id="{4A92FE59-6EBF-5162-DFC9-4ACBE2A6E46D}"/>
              </a:ext>
            </a:extLst>
          </p:cNvPr>
          <p:cNvCxnSpPr/>
          <p:nvPr/>
        </p:nvCxnSpPr>
        <p:spPr>
          <a:xfrm>
            <a:off x="3290898" y="5866586"/>
            <a:ext cx="715895" cy="12337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50" name="Straight Connector 349">
            <a:extLst>
              <a:ext uri="{FF2B5EF4-FFF2-40B4-BE49-F238E27FC236}">
                <a16:creationId xmlns:a16="http://schemas.microsoft.com/office/drawing/2014/main" id="{E14733E0-EB6D-2D55-F1C0-150FE88B8032}"/>
              </a:ext>
            </a:extLst>
          </p:cNvPr>
          <p:cNvCxnSpPr/>
          <p:nvPr/>
        </p:nvCxnSpPr>
        <p:spPr>
          <a:xfrm flipH="1">
            <a:off x="4006126" y="5865538"/>
            <a:ext cx="1334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51" name="Elbow Connector 300">
            <a:extLst>
              <a:ext uri="{FF2B5EF4-FFF2-40B4-BE49-F238E27FC236}">
                <a16:creationId xmlns:a16="http://schemas.microsoft.com/office/drawing/2014/main" id="{6CF190AF-2C72-7472-326C-26295445F6C3}"/>
              </a:ext>
            </a:extLst>
          </p:cNvPr>
          <p:cNvCxnSpPr/>
          <p:nvPr/>
        </p:nvCxnSpPr>
        <p:spPr>
          <a:xfrm>
            <a:off x="4001995" y="5863475"/>
            <a:ext cx="715895" cy="12337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id="{12EB32B4-D9F3-D7C1-609A-5D249C0FD53A}"/>
              </a:ext>
            </a:extLst>
          </p:cNvPr>
          <p:cNvCxnSpPr/>
          <p:nvPr/>
        </p:nvCxnSpPr>
        <p:spPr>
          <a:xfrm flipH="1">
            <a:off x="4717223" y="5862427"/>
            <a:ext cx="1334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53" name="Elbow Connector 302">
            <a:extLst>
              <a:ext uri="{FF2B5EF4-FFF2-40B4-BE49-F238E27FC236}">
                <a16:creationId xmlns:a16="http://schemas.microsoft.com/office/drawing/2014/main" id="{29C18F29-C602-A144-E475-43886606349C}"/>
              </a:ext>
            </a:extLst>
          </p:cNvPr>
          <p:cNvCxnSpPr/>
          <p:nvPr/>
        </p:nvCxnSpPr>
        <p:spPr>
          <a:xfrm>
            <a:off x="4714491" y="5868045"/>
            <a:ext cx="715895" cy="12337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id="{62C9C8D2-51C0-4719-71AD-956BA4F9A985}"/>
              </a:ext>
            </a:extLst>
          </p:cNvPr>
          <p:cNvCxnSpPr/>
          <p:nvPr/>
        </p:nvCxnSpPr>
        <p:spPr>
          <a:xfrm flipH="1">
            <a:off x="5429719" y="5866997"/>
            <a:ext cx="1334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55" name="Elbow Connector 304">
            <a:extLst>
              <a:ext uri="{FF2B5EF4-FFF2-40B4-BE49-F238E27FC236}">
                <a16:creationId xmlns:a16="http://schemas.microsoft.com/office/drawing/2014/main" id="{EC3E4D0F-2E3C-655D-42D0-21DCAD82D07D}"/>
              </a:ext>
            </a:extLst>
          </p:cNvPr>
          <p:cNvCxnSpPr/>
          <p:nvPr/>
        </p:nvCxnSpPr>
        <p:spPr>
          <a:xfrm>
            <a:off x="8871285" y="5327491"/>
            <a:ext cx="425372" cy="11811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0B3BE594-5B2E-AFB4-39FB-2ECE4C62489B}"/>
              </a:ext>
            </a:extLst>
          </p:cNvPr>
          <p:cNvCxnSpPr/>
          <p:nvPr/>
        </p:nvCxnSpPr>
        <p:spPr>
          <a:xfrm flipH="1">
            <a:off x="9296658" y="5323407"/>
            <a:ext cx="1334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57" name="Elbow Connector 306">
            <a:extLst>
              <a:ext uri="{FF2B5EF4-FFF2-40B4-BE49-F238E27FC236}">
                <a16:creationId xmlns:a16="http://schemas.microsoft.com/office/drawing/2014/main" id="{17EE3B84-E056-6B7E-FD20-69A73EADB15B}"/>
              </a:ext>
            </a:extLst>
          </p:cNvPr>
          <p:cNvCxnSpPr/>
          <p:nvPr/>
        </p:nvCxnSpPr>
        <p:spPr>
          <a:xfrm>
            <a:off x="9299196" y="5322088"/>
            <a:ext cx="431920" cy="114686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58" name="Elbow Connector 307">
            <a:extLst>
              <a:ext uri="{FF2B5EF4-FFF2-40B4-BE49-F238E27FC236}">
                <a16:creationId xmlns:a16="http://schemas.microsoft.com/office/drawing/2014/main" id="{68D7B088-2A09-85AB-C02F-CAE1014339D7}"/>
              </a:ext>
            </a:extLst>
          </p:cNvPr>
          <p:cNvCxnSpPr/>
          <p:nvPr/>
        </p:nvCxnSpPr>
        <p:spPr>
          <a:xfrm>
            <a:off x="8011008" y="5341885"/>
            <a:ext cx="428900" cy="109057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59" name="Straight Connector 358">
            <a:extLst>
              <a:ext uri="{FF2B5EF4-FFF2-40B4-BE49-F238E27FC236}">
                <a16:creationId xmlns:a16="http://schemas.microsoft.com/office/drawing/2014/main" id="{FFBF7143-38CA-B860-776B-373E47F00C3C}"/>
              </a:ext>
            </a:extLst>
          </p:cNvPr>
          <p:cNvCxnSpPr/>
          <p:nvPr/>
        </p:nvCxnSpPr>
        <p:spPr>
          <a:xfrm flipH="1">
            <a:off x="8439332" y="5328695"/>
            <a:ext cx="1334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60" name="Elbow Connector 309">
            <a:extLst>
              <a:ext uri="{FF2B5EF4-FFF2-40B4-BE49-F238E27FC236}">
                <a16:creationId xmlns:a16="http://schemas.microsoft.com/office/drawing/2014/main" id="{50B86150-222D-22B0-138D-1D296348DA2B}"/>
              </a:ext>
            </a:extLst>
          </p:cNvPr>
          <p:cNvCxnSpPr/>
          <p:nvPr/>
        </p:nvCxnSpPr>
        <p:spPr>
          <a:xfrm>
            <a:off x="8441870" y="5327376"/>
            <a:ext cx="430586" cy="115734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61" name="Straight Connector 360">
            <a:extLst>
              <a:ext uri="{FF2B5EF4-FFF2-40B4-BE49-F238E27FC236}">
                <a16:creationId xmlns:a16="http://schemas.microsoft.com/office/drawing/2014/main" id="{6122FF6A-E184-7BDF-9BA8-FB00574767BE}"/>
              </a:ext>
            </a:extLst>
          </p:cNvPr>
          <p:cNvCxnSpPr/>
          <p:nvPr/>
        </p:nvCxnSpPr>
        <p:spPr>
          <a:xfrm flipH="1">
            <a:off x="9732864" y="5327491"/>
            <a:ext cx="854" cy="112482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62" name="Straight Connector 361">
            <a:extLst>
              <a:ext uri="{FF2B5EF4-FFF2-40B4-BE49-F238E27FC236}">
                <a16:creationId xmlns:a16="http://schemas.microsoft.com/office/drawing/2014/main" id="{2C1E804C-E083-AD10-4856-5C3DCA985A5A}"/>
              </a:ext>
            </a:extLst>
          </p:cNvPr>
          <p:cNvCxnSpPr/>
          <p:nvPr/>
        </p:nvCxnSpPr>
        <p:spPr>
          <a:xfrm flipH="1">
            <a:off x="8874230" y="5327376"/>
            <a:ext cx="1334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63" name="Elbow Connector 312">
            <a:extLst>
              <a:ext uri="{FF2B5EF4-FFF2-40B4-BE49-F238E27FC236}">
                <a16:creationId xmlns:a16="http://schemas.microsoft.com/office/drawing/2014/main" id="{5AB4B893-07EC-7C26-EFAA-D57F93BC3930}"/>
              </a:ext>
            </a:extLst>
          </p:cNvPr>
          <p:cNvCxnSpPr/>
          <p:nvPr/>
        </p:nvCxnSpPr>
        <p:spPr>
          <a:xfrm>
            <a:off x="8865650" y="5856583"/>
            <a:ext cx="715895" cy="12337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38434EDF-68DF-3681-A065-356B8780B89D}"/>
              </a:ext>
            </a:extLst>
          </p:cNvPr>
          <p:cNvCxnSpPr/>
          <p:nvPr/>
        </p:nvCxnSpPr>
        <p:spPr>
          <a:xfrm flipH="1">
            <a:off x="8148612" y="5861314"/>
            <a:ext cx="1334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65" name="Elbow Connector 314">
            <a:extLst>
              <a:ext uri="{FF2B5EF4-FFF2-40B4-BE49-F238E27FC236}">
                <a16:creationId xmlns:a16="http://schemas.microsoft.com/office/drawing/2014/main" id="{EB15D8E0-867C-0BDF-50BA-AFCE2AB2F602}"/>
              </a:ext>
            </a:extLst>
          </p:cNvPr>
          <p:cNvCxnSpPr/>
          <p:nvPr/>
        </p:nvCxnSpPr>
        <p:spPr>
          <a:xfrm>
            <a:off x="8144481" y="5859251"/>
            <a:ext cx="715895" cy="12337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66" name="Straight Connector 365">
            <a:extLst>
              <a:ext uri="{FF2B5EF4-FFF2-40B4-BE49-F238E27FC236}">
                <a16:creationId xmlns:a16="http://schemas.microsoft.com/office/drawing/2014/main" id="{F58E96F5-9B5B-4F04-A5E1-0EF5025E2289}"/>
              </a:ext>
            </a:extLst>
          </p:cNvPr>
          <p:cNvCxnSpPr/>
          <p:nvPr/>
        </p:nvCxnSpPr>
        <p:spPr>
          <a:xfrm flipH="1">
            <a:off x="8859709" y="5858203"/>
            <a:ext cx="1334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67" name="Straight Connector 366">
            <a:extLst>
              <a:ext uri="{FF2B5EF4-FFF2-40B4-BE49-F238E27FC236}">
                <a16:creationId xmlns:a16="http://schemas.microsoft.com/office/drawing/2014/main" id="{113560C5-B4D8-D1F6-5AAF-2BD916F07702}"/>
              </a:ext>
            </a:extLst>
          </p:cNvPr>
          <p:cNvCxnSpPr/>
          <p:nvPr/>
        </p:nvCxnSpPr>
        <p:spPr>
          <a:xfrm>
            <a:off x="6703199" y="5373847"/>
            <a:ext cx="1301574" cy="19754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dash"/>
            <a:miter lim="800000"/>
          </a:ln>
          <a:effectLst/>
        </p:spPr>
      </p:cxn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E112D7B7-D9B3-ED0A-1946-EE63A22872A6}"/>
              </a:ext>
            </a:extLst>
          </p:cNvPr>
          <p:cNvCxnSpPr/>
          <p:nvPr/>
        </p:nvCxnSpPr>
        <p:spPr>
          <a:xfrm>
            <a:off x="5452579" y="5928271"/>
            <a:ext cx="2691648" cy="0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dash"/>
            <a:miter lim="800000"/>
          </a:ln>
          <a:effectLst/>
        </p:spPr>
      </p:cxnSp>
      <p:sp>
        <p:nvSpPr>
          <p:cNvPr id="369" name="TextBox 368">
            <a:extLst>
              <a:ext uri="{FF2B5EF4-FFF2-40B4-BE49-F238E27FC236}">
                <a16:creationId xmlns:a16="http://schemas.microsoft.com/office/drawing/2014/main" id="{ADDCE948-F524-10DF-85D7-27FD56ABE95D}"/>
              </a:ext>
            </a:extLst>
          </p:cNvPr>
          <p:cNvSpPr txBox="1"/>
          <p:nvPr/>
        </p:nvSpPr>
        <p:spPr>
          <a:xfrm>
            <a:off x="816492" y="5459412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DAM rec. Clock</a:t>
            </a:r>
          </a:p>
        </p:txBody>
      </p:sp>
      <p:cxnSp>
        <p:nvCxnSpPr>
          <p:cNvPr id="370" name="Elbow Connector 319">
            <a:extLst>
              <a:ext uri="{FF2B5EF4-FFF2-40B4-BE49-F238E27FC236}">
                <a16:creationId xmlns:a16="http://schemas.microsoft.com/office/drawing/2014/main" id="{61010AD2-4A5D-6004-3697-E5A7A4052A0A}"/>
              </a:ext>
            </a:extLst>
          </p:cNvPr>
          <p:cNvCxnSpPr/>
          <p:nvPr/>
        </p:nvCxnSpPr>
        <p:spPr>
          <a:xfrm>
            <a:off x="3289074" y="5579851"/>
            <a:ext cx="174977" cy="11989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71" name="Elbow Connector 320">
            <a:extLst>
              <a:ext uri="{FF2B5EF4-FFF2-40B4-BE49-F238E27FC236}">
                <a16:creationId xmlns:a16="http://schemas.microsoft.com/office/drawing/2014/main" id="{828FEEAA-CE4A-5861-9E7B-364147A2C61F}"/>
              </a:ext>
            </a:extLst>
          </p:cNvPr>
          <p:cNvCxnSpPr/>
          <p:nvPr/>
        </p:nvCxnSpPr>
        <p:spPr>
          <a:xfrm>
            <a:off x="3466610" y="5580864"/>
            <a:ext cx="170254" cy="114721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72" name="Straight Connector 371">
            <a:extLst>
              <a:ext uri="{FF2B5EF4-FFF2-40B4-BE49-F238E27FC236}">
                <a16:creationId xmlns:a16="http://schemas.microsoft.com/office/drawing/2014/main" id="{0F27A5AC-1BBA-5C60-EE6B-07DB40ADA610}"/>
              </a:ext>
            </a:extLst>
          </p:cNvPr>
          <p:cNvCxnSpPr/>
          <p:nvPr/>
        </p:nvCxnSpPr>
        <p:spPr>
          <a:xfrm flipH="1">
            <a:off x="3464051" y="5579851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73" name="Straight Connector 372">
            <a:extLst>
              <a:ext uri="{FF2B5EF4-FFF2-40B4-BE49-F238E27FC236}">
                <a16:creationId xmlns:a16="http://schemas.microsoft.com/office/drawing/2014/main" id="{9B4058E7-7C56-33F2-0FFA-B52815BB4450}"/>
              </a:ext>
            </a:extLst>
          </p:cNvPr>
          <p:cNvCxnSpPr/>
          <p:nvPr/>
        </p:nvCxnSpPr>
        <p:spPr>
          <a:xfrm flipH="1">
            <a:off x="3632502" y="5581016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74" name="Elbow Connector 323">
            <a:extLst>
              <a:ext uri="{FF2B5EF4-FFF2-40B4-BE49-F238E27FC236}">
                <a16:creationId xmlns:a16="http://schemas.microsoft.com/office/drawing/2014/main" id="{4F2E630C-7682-C4BF-3821-B9DC05741E1B}"/>
              </a:ext>
            </a:extLst>
          </p:cNvPr>
          <p:cNvCxnSpPr/>
          <p:nvPr/>
        </p:nvCxnSpPr>
        <p:spPr>
          <a:xfrm>
            <a:off x="3632383" y="5579851"/>
            <a:ext cx="174977" cy="11989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75" name="Elbow Connector 324">
            <a:extLst>
              <a:ext uri="{FF2B5EF4-FFF2-40B4-BE49-F238E27FC236}">
                <a16:creationId xmlns:a16="http://schemas.microsoft.com/office/drawing/2014/main" id="{11F9F34F-4284-2D3B-233B-A9955C413252}"/>
              </a:ext>
            </a:extLst>
          </p:cNvPr>
          <p:cNvCxnSpPr/>
          <p:nvPr/>
        </p:nvCxnSpPr>
        <p:spPr>
          <a:xfrm>
            <a:off x="3809919" y="5580864"/>
            <a:ext cx="170254" cy="114721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76" name="Straight Connector 375">
            <a:extLst>
              <a:ext uri="{FF2B5EF4-FFF2-40B4-BE49-F238E27FC236}">
                <a16:creationId xmlns:a16="http://schemas.microsoft.com/office/drawing/2014/main" id="{25FDC92B-1DED-CE67-A226-4117FE356B25}"/>
              </a:ext>
            </a:extLst>
          </p:cNvPr>
          <p:cNvCxnSpPr/>
          <p:nvPr/>
        </p:nvCxnSpPr>
        <p:spPr>
          <a:xfrm flipH="1">
            <a:off x="3807360" y="5579851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77" name="Straight Connector 376">
            <a:extLst>
              <a:ext uri="{FF2B5EF4-FFF2-40B4-BE49-F238E27FC236}">
                <a16:creationId xmlns:a16="http://schemas.microsoft.com/office/drawing/2014/main" id="{1C004A97-2F1F-5669-D836-910B48A3E2DD}"/>
              </a:ext>
            </a:extLst>
          </p:cNvPr>
          <p:cNvCxnSpPr/>
          <p:nvPr/>
        </p:nvCxnSpPr>
        <p:spPr>
          <a:xfrm flipH="1">
            <a:off x="3975811" y="5581016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78" name="Elbow Connector 327">
            <a:extLst>
              <a:ext uri="{FF2B5EF4-FFF2-40B4-BE49-F238E27FC236}">
                <a16:creationId xmlns:a16="http://schemas.microsoft.com/office/drawing/2014/main" id="{0E732166-928C-37F2-4460-CF24B11E2D78}"/>
              </a:ext>
            </a:extLst>
          </p:cNvPr>
          <p:cNvCxnSpPr/>
          <p:nvPr/>
        </p:nvCxnSpPr>
        <p:spPr>
          <a:xfrm>
            <a:off x="3977093" y="5580343"/>
            <a:ext cx="174977" cy="11989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79" name="Elbow Connector 328">
            <a:extLst>
              <a:ext uri="{FF2B5EF4-FFF2-40B4-BE49-F238E27FC236}">
                <a16:creationId xmlns:a16="http://schemas.microsoft.com/office/drawing/2014/main" id="{1BE982BA-E513-2499-5C2F-0279CA479346}"/>
              </a:ext>
            </a:extLst>
          </p:cNvPr>
          <p:cNvCxnSpPr/>
          <p:nvPr/>
        </p:nvCxnSpPr>
        <p:spPr>
          <a:xfrm>
            <a:off x="4154629" y="5581356"/>
            <a:ext cx="170254" cy="114721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BCE597FD-29B0-F70C-BABC-78AF697C95DF}"/>
              </a:ext>
            </a:extLst>
          </p:cNvPr>
          <p:cNvCxnSpPr/>
          <p:nvPr/>
        </p:nvCxnSpPr>
        <p:spPr>
          <a:xfrm flipH="1">
            <a:off x="4152070" y="5580343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81" name="Straight Connector 380">
            <a:extLst>
              <a:ext uri="{FF2B5EF4-FFF2-40B4-BE49-F238E27FC236}">
                <a16:creationId xmlns:a16="http://schemas.microsoft.com/office/drawing/2014/main" id="{E099BB3A-ED57-E353-092A-5CA24BA0D80B}"/>
              </a:ext>
            </a:extLst>
          </p:cNvPr>
          <p:cNvCxnSpPr/>
          <p:nvPr/>
        </p:nvCxnSpPr>
        <p:spPr>
          <a:xfrm flipH="1">
            <a:off x="4320521" y="5581508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82" name="Elbow Connector 331">
            <a:extLst>
              <a:ext uri="{FF2B5EF4-FFF2-40B4-BE49-F238E27FC236}">
                <a16:creationId xmlns:a16="http://schemas.microsoft.com/office/drawing/2014/main" id="{87436E24-76C2-B0AE-A576-0CDFA1521571}"/>
              </a:ext>
            </a:extLst>
          </p:cNvPr>
          <p:cNvCxnSpPr/>
          <p:nvPr/>
        </p:nvCxnSpPr>
        <p:spPr>
          <a:xfrm>
            <a:off x="4320402" y="5580343"/>
            <a:ext cx="174977" cy="11989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83" name="Elbow Connector 332">
            <a:extLst>
              <a:ext uri="{FF2B5EF4-FFF2-40B4-BE49-F238E27FC236}">
                <a16:creationId xmlns:a16="http://schemas.microsoft.com/office/drawing/2014/main" id="{1B6697FB-5679-BB21-A62E-A25FB4ABEB0C}"/>
              </a:ext>
            </a:extLst>
          </p:cNvPr>
          <p:cNvCxnSpPr/>
          <p:nvPr/>
        </p:nvCxnSpPr>
        <p:spPr>
          <a:xfrm>
            <a:off x="4497938" y="5581356"/>
            <a:ext cx="170254" cy="114721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84" name="Straight Connector 383">
            <a:extLst>
              <a:ext uri="{FF2B5EF4-FFF2-40B4-BE49-F238E27FC236}">
                <a16:creationId xmlns:a16="http://schemas.microsoft.com/office/drawing/2014/main" id="{40DD10AE-5DF3-5F41-01A7-96B270FA4FB5}"/>
              </a:ext>
            </a:extLst>
          </p:cNvPr>
          <p:cNvCxnSpPr/>
          <p:nvPr/>
        </p:nvCxnSpPr>
        <p:spPr>
          <a:xfrm flipH="1">
            <a:off x="4495379" y="5580343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85" name="Straight Connector 384">
            <a:extLst>
              <a:ext uri="{FF2B5EF4-FFF2-40B4-BE49-F238E27FC236}">
                <a16:creationId xmlns:a16="http://schemas.microsoft.com/office/drawing/2014/main" id="{0706D61A-9D4E-6494-0F02-D72A4F9FFE47}"/>
              </a:ext>
            </a:extLst>
          </p:cNvPr>
          <p:cNvCxnSpPr/>
          <p:nvPr/>
        </p:nvCxnSpPr>
        <p:spPr>
          <a:xfrm flipH="1">
            <a:off x="4663830" y="5581508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86" name="Elbow Connector 335">
            <a:extLst>
              <a:ext uri="{FF2B5EF4-FFF2-40B4-BE49-F238E27FC236}">
                <a16:creationId xmlns:a16="http://schemas.microsoft.com/office/drawing/2014/main" id="{94F8B291-81B8-5EC1-7705-2621F0CB7632}"/>
              </a:ext>
            </a:extLst>
          </p:cNvPr>
          <p:cNvCxnSpPr/>
          <p:nvPr/>
        </p:nvCxnSpPr>
        <p:spPr>
          <a:xfrm>
            <a:off x="4671582" y="5578639"/>
            <a:ext cx="174977" cy="11989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87" name="Elbow Connector 336">
            <a:extLst>
              <a:ext uri="{FF2B5EF4-FFF2-40B4-BE49-F238E27FC236}">
                <a16:creationId xmlns:a16="http://schemas.microsoft.com/office/drawing/2014/main" id="{EE297BDF-00D8-6807-951E-9641C0A520A7}"/>
              </a:ext>
            </a:extLst>
          </p:cNvPr>
          <p:cNvCxnSpPr/>
          <p:nvPr/>
        </p:nvCxnSpPr>
        <p:spPr>
          <a:xfrm>
            <a:off x="4849118" y="5579652"/>
            <a:ext cx="170254" cy="114721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id="{142616FC-8B04-981A-AFEC-2FC6AA5EA970}"/>
              </a:ext>
            </a:extLst>
          </p:cNvPr>
          <p:cNvCxnSpPr/>
          <p:nvPr/>
        </p:nvCxnSpPr>
        <p:spPr>
          <a:xfrm flipH="1">
            <a:off x="4846559" y="5578639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89" name="Straight Connector 388">
            <a:extLst>
              <a:ext uri="{FF2B5EF4-FFF2-40B4-BE49-F238E27FC236}">
                <a16:creationId xmlns:a16="http://schemas.microsoft.com/office/drawing/2014/main" id="{C42F3CD9-DE18-1165-CB9B-46704C00BF23}"/>
              </a:ext>
            </a:extLst>
          </p:cNvPr>
          <p:cNvCxnSpPr/>
          <p:nvPr/>
        </p:nvCxnSpPr>
        <p:spPr>
          <a:xfrm flipH="1">
            <a:off x="5015010" y="5579804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90" name="Elbow Connector 339">
            <a:extLst>
              <a:ext uri="{FF2B5EF4-FFF2-40B4-BE49-F238E27FC236}">
                <a16:creationId xmlns:a16="http://schemas.microsoft.com/office/drawing/2014/main" id="{544F8BC6-81F9-1CF9-805E-C42F49777D6E}"/>
              </a:ext>
            </a:extLst>
          </p:cNvPr>
          <p:cNvCxnSpPr/>
          <p:nvPr/>
        </p:nvCxnSpPr>
        <p:spPr>
          <a:xfrm>
            <a:off x="5014891" y="5578639"/>
            <a:ext cx="174977" cy="11989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91" name="Elbow Connector 340">
            <a:extLst>
              <a:ext uri="{FF2B5EF4-FFF2-40B4-BE49-F238E27FC236}">
                <a16:creationId xmlns:a16="http://schemas.microsoft.com/office/drawing/2014/main" id="{866F939F-1D0B-FDDA-461B-92AF326FF57F}"/>
              </a:ext>
            </a:extLst>
          </p:cNvPr>
          <p:cNvCxnSpPr/>
          <p:nvPr/>
        </p:nvCxnSpPr>
        <p:spPr>
          <a:xfrm>
            <a:off x="5192427" y="5579652"/>
            <a:ext cx="170254" cy="114721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92" name="Straight Connector 391">
            <a:extLst>
              <a:ext uri="{FF2B5EF4-FFF2-40B4-BE49-F238E27FC236}">
                <a16:creationId xmlns:a16="http://schemas.microsoft.com/office/drawing/2014/main" id="{CC151253-EF4A-45C6-873E-5933B28A37EE}"/>
              </a:ext>
            </a:extLst>
          </p:cNvPr>
          <p:cNvCxnSpPr/>
          <p:nvPr/>
        </p:nvCxnSpPr>
        <p:spPr>
          <a:xfrm flipH="1">
            <a:off x="5189868" y="5578639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93" name="Straight Connector 392">
            <a:extLst>
              <a:ext uri="{FF2B5EF4-FFF2-40B4-BE49-F238E27FC236}">
                <a16:creationId xmlns:a16="http://schemas.microsoft.com/office/drawing/2014/main" id="{120B445B-6898-5D58-7EC9-E450C709569C}"/>
              </a:ext>
            </a:extLst>
          </p:cNvPr>
          <p:cNvCxnSpPr/>
          <p:nvPr/>
        </p:nvCxnSpPr>
        <p:spPr>
          <a:xfrm flipH="1">
            <a:off x="5358319" y="5579804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94" name="Elbow Connector 343">
            <a:extLst>
              <a:ext uri="{FF2B5EF4-FFF2-40B4-BE49-F238E27FC236}">
                <a16:creationId xmlns:a16="http://schemas.microsoft.com/office/drawing/2014/main" id="{496FF48A-23A7-D1DB-20B7-44EDE51631D6}"/>
              </a:ext>
            </a:extLst>
          </p:cNvPr>
          <p:cNvCxnSpPr/>
          <p:nvPr/>
        </p:nvCxnSpPr>
        <p:spPr>
          <a:xfrm>
            <a:off x="5359601" y="5579131"/>
            <a:ext cx="174977" cy="11989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95" name="Elbow Connector 344">
            <a:extLst>
              <a:ext uri="{FF2B5EF4-FFF2-40B4-BE49-F238E27FC236}">
                <a16:creationId xmlns:a16="http://schemas.microsoft.com/office/drawing/2014/main" id="{76269E10-0233-9178-DA19-7F3D372D2984}"/>
              </a:ext>
            </a:extLst>
          </p:cNvPr>
          <p:cNvCxnSpPr/>
          <p:nvPr/>
        </p:nvCxnSpPr>
        <p:spPr>
          <a:xfrm>
            <a:off x="5537137" y="5580144"/>
            <a:ext cx="170254" cy="114721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96" name="Straight Connector 395">
            <a:extLst>
              <a:ext uri="{FF2B5EF4-FFF2-40B4-BE49-F238E27FC236}">
                <a16:creationId xmlns:a16="http://schemas.microsoft.com/office/drawing/2014/main" id="{8001A860-8EEC-6688-30F3-80186A806A9E}"/>
              </a:ext>
            </a:extLst>
          </p:cNvPr>
          <p:cNvCxnSpPr/>
          <p:nvPr/>
        </p:nvCxnSpPr>
        <p:spPr>
          <a:xfrm flipH="1">
            <a:off x="5534578" y="5579131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1B9F821E-D8B2-6DC0-D868-C0B198C65F70}"/>
              </a:ext>
            </a:extLst>
          </p:cNvPr>
          <p:cNvCxnSpPr/>
          <p:nvPr/>
        </p:nvCxnSpPr>
        <p:spPr>
          <a:xfrm flipH="1">
            <a:off x="5703029" y="5580296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98" name="Elbow Connector 347">
            <a:extLst>
              <a:ext uri="{FF2B5EF4-FFF2-40B4-BE49-F238E27FC236}">
                <a16:creationId xmlns:a16="http://schemas.microsoft.com/office/drawing/2014/main" id="{581DC161-7F76-2EFA-16CA-2D00C783D2AE}"/>
              </a:ext>
            </a:extLst>
          </p:cNvPr>
          <p:cNvCxnSpPr/>
          <p:nvPr/>
        </p:nvCxnSpPr>
        <p:spPr>
          <a:xfrm>
            <a:off x="5702910" y="5579131"/>
            <a:ext cx="174977" cy="11989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99" name="Elbow Connector 348">
            <a:extLst>
              <a:ext uri="{FF2B5EF4-FFF2-40B4-BE49-F238E27FC236}">
                <a16:creationId xmlns:a16="http://schemas.microsoft.com/office/drawing/2014/main" id="{6994B3F2-89CF-73D4-C612-2C7F77FA9D29}"/>
              </a:ext>
            </a:extLst>
          </p:cNvPr>
          <p:cNvCxnSpPr/>
          <p:nvPr/>
        </p:nvCxnSpPr>
        <p:spPr>
          <a:xfrm>
            <a:off x="5880446" y="5580144"/>
            <a:ext cx="170254" cy="114721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400" name="Straight Connector 399">
            <a:extLst>
              <a:ext uri="{FF2B5EF4-FFF2-40B4-BE49-F238E27FC236}">
                <a16:creationId xmlns:a16="http://schemas.microsoft.com/office/drawing/2014/main" id="{2C0FB4BE-40DC-79FD-2376-0428D0007C42}"/>
              </a:ext>
            </a:extLst>
          </p:cNvPr>
          <p:cNvCxnSpPr/>
          <p:nvPr/>
        </p:nvCxnSpPr>
        <p:spPr>
          <a:xfrm flipH="1">
            <a:off x="5877887" y="5579131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401" name="Straight Connector 400">
            <a:extLst>
              <a:ext uri="{FF2B5EF4-FFF2-40B4-BE49-F238E27FC236}">
                <a16:creationId xmlns:a16="http://schemas.microsoft.com/office/drawing/2014/main" id="{EAFF9FEE-109A-9233-90E1-956FE2464C8C}"/>
              </a:ext>
            </a:extLst>
          </p:cNvPr>
          <p:cNvCxnSpPr/>
          <p:nvPr/>
        </p:nvCxnSpPr>
        <p:spPr>
          <a:xfrm flipH="1">
            <a:off x="6046338" y="5580296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402" name="Elbow Connector 351">
            <a:extLst>
              <a:ext uri="{FF2B5EF4-FFF2-40B4-BE49-F238E27FC236}">
                <a16:creationId xmlns:a16="http://schemas.microsoft.com/office/drawing/2014/main" id="{6255DA69-4F5B-80CE-094F-7491D5F74452}"/>
              </a:ext>
            </a:extLst>
          </p:cNvPr>
          <p:cNvCxnSpPr/>
          <p:nvPr/>
        </p:nvCxnSpPr>
        <p:spPr>
          <a:xfrm>
            <a:off x="8874799" y="5577320"/>
            <a:ext cx="174977" cy="11989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403" name="Elbow Connector 352">
            <a:extLst>
              <a:ext uri="{FF2B5EF4-FFF2-40B4-BE49-F238E27FC236}">
                <a16:creationId xmlns:a16="http://schemas.microsoft.com/office/drawing/2014/main" id="{DA141F78-C52D-6CB6-3EFD-1F865A4726E1}"/>
              </a:ext>
            </a:extLst>
          </p:cNvPr>
          <p:cNvCxnSpPr/>
          <p:nvPr/>
        </p:nvCxnSpPr>
        <p:spPr>
          <a:xfrm>
            <a:off x="9052335" y="5578333"/>
            <a:ext cx="170254" cy="114721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404" name="Straight Connector 403">
            <a:extLst>
              <a:ext uri="{FF2B5EF4-FFF2-40B4-BE49-F238E27FC236}">
                <a16:creationId xmlns:a16="http://schemas.microsoft.com/office/drawing/2014/main" id="{0AE92A16-6140-B407-458C-411E17E7EAAD}"/>
              </a:ext>
            </a:extLst>
          </p:cNvPr>
          <p:cNvCxnSpPr/>
          <p:nvPr/>
        </p:nvCxnSpPr>
        <p:spPr>
          <a:xfrm flipH="1">
            <a:off x="9049776" y="5577320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405" name="Straight Connector 404">
            <a:extLst>
              <a:ext uri="{FF2B5EF4-FFF2-40B4-BE49-F238E27FC236}">
                <a16:creationId xmlns:a16="http://schemas.microsoft.com/office/drawing/2014/main" id="{FED517D8-B703-D8AF-AA04-A3322A5FCDB7}"/>
              </a:ext>
            </a:extLst>
          </p:cNvPr>
          <p:cNvCxnSpPr/>
          <p:nvPr/>
        </p:nvCxnSpPr>
        <p:spPr>
          <a:xfrm flipH="1">
            <a:off x="9218227" y="5578485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406" name="Elbow Connector 355">
            <a:extLst>
              <a:ext uri="{FF2B5EF4-FFF2-40B4-BE49-F238E27FC236}">
                <a16:creationId xmlns:a16="http://schemas.microsoft.com/office/drawing/2014/main" id="{58372874-FE95-FE54-861A-C7C1EAD1F8F4}"/>
              </a:ext>
            </a:extLst>
          </p:cNvPr>
          <p:cNvCxnSpPr/>
          <p:nvPr/>
        </p:nvCxnSpPr>
        <p:spPr>
          <a:xfrm>
            <a:off x="9218108" y="5577320"/>
            <a:ext cx="174977" cy="11989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407" name="Elbow Connector 356">
            <a:extLst>
              <a:ext uri="{FF2B5EF4-FFF2-40B4-BE49-F238E27FC236}">
                <a16:creationId xmlns:a16="http://schemas.microsoft.com/office/drawing/2014/main" id="{2CF5FF5E-8D95-7866-9F29-2EE0AC44384E}"/>
              </a:ext>
            </a:extLst>
          </p:cNvPr>
          <p:cNvCxnSpPr/>
          <p:nvPr/>
        </p:nvCxnSpPr>
        <p:spPr>
          <a:xfrm>
            <a:off x="9395644" y="5578333"/>
            <a:ext cx="170254" cy="114721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408" name="Straight Connector 407">
            <a:extLst>
              <a:ext uri="{FF2B5EF4-FFF2-40B4-BE49-F238E27FC236}">
                <a16:creationId xmlns:a16="http://schemas.microsoft.com/office/drawing/2014/main" id="{564DB0FE-BF31-5732-E973-7354B5C8A6D8}"/>
              </a:ext>
            </a:extLst>
          </p:cNvPr>
          <p:cNvCxnSpPr/>
          <p:nvPr/>
        </p:nvCxnSpPr>
        <p:spPr>
          <a:xfrm flipH="1">
            <a:off x="9393085" y="5577320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409" name="Straight Connector 408">
            <a:extLst>
              <a:ext uri="{FF2B5EF4-FFF2-40B4-BE49-F238E27FC236}">
                <a16:creationId xmlns:a16="http://schemas.microsoft.com/office/drawing/2014/main" id="{5E6D658E-C000-2D7D-BFB0-74E29015269D}"/>
              </a:ext>
            </a:extLst>
          </p:cNvPr>
          <p:cNvCxnSpPr/>
          <p:nvPr/>
        </p:nvCxnSpPr>
        <p:spPr>
          <a:xfrm flipH="1">
            <a:off x="9561536" y="5578485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410" name="Elbow Connector 359">
            <a:extLst>
              <a:ext uri="{FF2B5EF4-FFF2-40B4-BE49-F238E27FC236}">
                <a16:creationId xmlns:a16="http://schemas.microsoft.com/office/drawing/2014/main" id="{3A46BA1D-ECCE-9F95-B959-A461CE7CBC1E}"/>
              </a:ext>
            </a:extLst>
          </p:cNvPr>
          <p:cNvCxnSpPr/>
          <p:nvPr/>
        </p:nvCxnSpPr>
        <p:spPr>
          <a:xfrm>
            <a:off x="9562818" y="5577812"/>
            <a:ext cx="174977" cy="11989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411" name="Elbow Connector 360">
            <a:extLst>
              <a:ext uri="{FF2B5EF4-FFF2-40B4-BE49-F238E27FC236}">
                <a16:creationId xmlns:a16="http://schemas.microsoft.com/office/drawing/2014/main" id="{E0C887C6-2BD6-24CA-98EB-67EDA620A00E}"/>
              </a:ext>
            </a:extLst>
          </p:cNvPr>
          <p:cNvCxnSpPr/>
          <p:nvPr/>
        </p:nvCxnSpPr>
        <p:spPr>
          <a:xfrm>
            <a:off x="8009835" y="5581848"/>
            <a:ext cx="170254" cy="114721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412" name="Straight Connector 411">
            <a:extLst>
              <a:ext uri="{FF2B5EF4-FFF2-40B4-BE49-F238E27FC236}">
                <a16:creationId xmlns:a16="http://schemas.microsoft.com/office/drawing/2014/main" id="{612CC8F7-797F-C72D-556D-E12D3437159A}"/>
              </a:ext>
            </a:extLst>
          </p:cNvPr>
          <p:cNvCxnSpPr/>
          <p:nvPr/>
        </p:nvCxnSpPr>
        <p:spPr>
          <a:xfrm flipH="1">
            <a:off x="9737795" y="5577812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413" name="Straight Connector 412">
            <a:extLst>
              <a:ext uri="{FF2B5EF4-FFF2-40B4-BE49-F238E27FC236}">
                <a16:creationId xmlns:a16="http://schemas.microsoft.com/office/drawing/2014/main" id="{B4DE8653-AEB7-B7E8-F708-E9F256C0F7F9}"/>
              </a:ext>
            </a:extLst>
          </p:cNvPr>
          <p:cNvCxnSpPr/>
          <p:nvPr/>
        </p:nvCxnSpPr>
        <p:spPr>
          <a:xfrm flipH="1">
            <a:off x="8175727" y="5582000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414" name="Elbow Connector 363">
            <a:extLst>
              <a:ext uri="{FF2B5EF4-FFF2-40B4-BE49-F238E27FC236}">
                <a16:creationId xmlns:a16="http://schemas.microsoft.com/office/drawing/2014/main" id="{D08E2CB4-BB98-CDE9-A485-93055F76D88F}"/>
              </a:ext>
            </a:extLst>
          </p:cNvPr>
          <p:cNvCxnSpPr/>
          <p:nvPr/>
        </p:nvCxnSpPr>
        <p:spPr>
          <a:xfrm>
            <a:off x="8175608" y="5580835"/>
            <a:ext cx="174977" cy="11989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415" name="Elbow Connector 364">
            <a:extLst>
              <a:ext uri="{FF2B5EF4-FFF2-40B4-BE49-F238E27FC236}">
                <a16:creationId xmlns:a16="http://schemas.microsoft.com/office/drawing/2014/main" id="{7EBBF88C-BF00-A8B3-C364-925DA77D5BFB}"/>
              </a:ext>
            </a:extLst>
          </p:cNvPr>
          <p:cNvCxnSpPr/>
          <p:nvPr/>
        </p:nvCxnSpPr>
        <p:spPr>
          <a:xfrm>
            <a:off x="8353144" y="5581848"/>
            <a:ext cx="170254" cy="114721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416" name="Straight Connector 415">
            <a:extLst>
              <a:ext uri="{FF2B5EF4-FFF2-40B4-BE49-F238E27FC236}">
                <a16:creationId xmlns:a16="http://schemas.microsoft.com/office/drawing/2014/main" id="{AA5894B2-400A-2182-52E6-2559405ABD87}"/>
              </a:ext>
            </a:extLst>
          </p:cNvPr>
          <p:cNvCxnSpPr/>
          <p:nvPr/>
        </p:nvCxnSpPr>
        <p:spPr>
          <a:xfrm flipH="1">
            <a:off x="8350585" y="5580835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id="{D92662B8-33E1-7D15-04D7-B37E74D55CE1}"/>
              </a:ext>
            </a:extLst>
          </p:cNvPr>
          <p:cNvCxnSpPr/>
          <p:nvPr/>
        </p:nvCxnSpPr>
        <p:spPr>
          <a:xfrm flipH="1">
            <a:off x="8519036" y="5582000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418" name="Elbow Connector 367">
            <a:extLst>
              <a:ext uri="{FF2B5EF4-FFF2-40B4-BE49-F238E27FC236}">
                <a16:creationId xmlns:a16="http://schemas.microsoft.com/office/drawing/2014/main" id="{85672D88-EB6C-C15D-5672-D4F0F6B21E47}"/>
              </a:ext>
            </a:extLst>
          </p:cNvPr>
          <p:cNvCxnSpPr/>
          <p:nvPr/>
        </p:nvCxnSpPr>
        <p:spPr>
          <a:xfrm>
            <a:off x="8526788" y="5579131"/>
            <a:ext cx="174977" cy="119890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419" name="Elbow Connector 368">
            <a:extLst>
              <a:ext uri="{FF2B5EF4-FFF2-40B4-BE49-F238E27FC236}">
                <a16:creationId xmlns:a16="http://schemas.microsoft.com/office/drawing/2014/main" id="{686C5375-0F41-4E83-447C-F4CEE5D51257}"/>
              </a:ext>
            </a:extLst>
          </p:cNvPr>
          <p:cNvCxnSpPr/>
          <p:nvPr/>
        </p:nvCxnSpPr>
        <p:spPr>
          <a:xfrm>
            <a:off x="8704324" y="5580144"/>
            <a:ext cx="170254" cy="114721"/>
          </a:xfrm>
          <a:prstGeom prst="bent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420" name="Straight Connector 419">
            <a:extLst>
              <a:ext uri="{FF2B5EF4-FFF2-40B4-BE49-F238E27FC236}">
                <a16:creationId xmlns:a16="http://schemas.microsoft.com/office/drawing/2014/main" id="{B2584DAB-372B-A85E-9D7F-B74277E32AF9}"/>
              </a:ext>
            </a:extLst>
          </p:cNvPr>
          <p:cNvCxnSpPr/>
          <p:nvPr/>
        </p:nvCxnSpPr>
        <p:spPr>
          <a:xfrm flipH="1">
            <a:off x="8701765" y="5579131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421" name="Straight Connector 420">
            <a:extLst>
              <a:ext uri="{FF2B5EF4-FFF2-40B4-BE49-F238E27FC236}">
                <a16:creationId xmlns:a16="http://schemas.microsoft.com/office/drawing/2014/main" id="{0FFDAD96-93EE-F302-A946-100CD79F9B58}"/>
              </a:ext>
            </a:extLst>
          </p:cNvPr>
          <p:cNvCxnSpPr/>
          <p:nvPr/>
        </p:nvCxnSpPr>
        <p:spPr>
          <a:xfrm flipH="1">
            <a:off x="8870216" y="5580296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422" name="Straight Connector 421">
            <a:extLst>
              <a:ext uri="{FF2B5EF4-FFF2-40B4-BE49-F238E27FC236}">
                <a16:creationId xmlns:a16="http://schemas.microsoft.com/office/drawing/2014/main" id="{2B186D56-288C-D779-44BB-167ED1BDCAC5}"/>
              </a:ext>
            </a:extLst>
          </p:cNvPr>
          <p:cNvCxnSpPr/>
          <p:nvPr/>
        </p:nvCxnSpPr>
        <p:spPr>
          <a:xfrm>
            <a:off x="6077538" y="5634527"/>
            <a:ext cx="1924649" cy="0"/>
          </a:xfrm>
          <a:prstGeom prst="line">
            <a:avLst/>
          </a:prstGeom>
          <a:noFill/>
          <a:ln w="19050" cap="flat" cmpd="sng" algn="ctr">
            <a:solidFill>
              <a:srgbClr val="5B9BD5"/>
            </a:solidFill>
            <a:prstDash val="dash"/>
            <a:miter lim="800000"/>
          </a:ln>
          <a:effectLst/>
        </p:spPr>
      </p:cxn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9D3962AD-B7E4-F372-F82C-6405CD9EA82A}"/>
              </a:ext>
            </a:extLst>
          </p:cNvPr>
          <p:cNvCxnSpPr/>
          <p:nvPr/>
        </p:nvCxnSpPr>
        <p:spPr>
          <a:xfrm flipH="1">
            <a:off x="3289563" y="5586871"/>
            <a:ext cx="1335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424" name="Straight Connector 423">
            <a:extLst>
              <a:ext uri="{FF2B5EF4-FFF2-40B4-BE49-F238E27FC236}">
                <a16:creationId xmlns:a16="http://schemas.microsoft.com/office/drawing/2014/main" id="{E013D984-DCF4-5895-15FE-55F70908D2C4}"/>
              </a:ext>
            </a:extLst>
          </p:cNvPr>
          <p:cNvCxnSpPr/>
          <p:nvPr/>
        </p:nvCxnSpPr>
        <p:spPr>
          <a:xfrm flipH="1">
            <a:off x="3289074" y="5252437"/>
            <a:ext cx="6598" cy="754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id="{A3C14E14-51D7-C5E5-109D-4A3A2A9CEFCA}"/>
              </a:ext>
            </a:extLst>
          </p:cNvPr>
          <p:cNvCxnSpPr/>
          <p:nvPr/>
        </p:nvCxnSpPr>
        <p:spPr>
          <a:xfrm flipH="1">
            <a:off x="3296797" y="5368865"/>
            <a:ext cx="1334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F17E0166-D8AF-B7E4-BCE7-6C6EAB519C11}"/>
              </a:ext>
            </a:extLst>
          </p:cNvPr>
          <p:cNvCxnSpPr/>
          <p:nvPr/>
        </p:nvCxnSpPr>
        <p:spPr>
          <a:xfrm flipH="1">
            <a:off x="3292955" y="5866586"/>
            <a:ext cx="1334" cy="11441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427" name="TextBox 426">
            <a:extLst>
              <a:ext uri="{FF2B5EF4-FFF2-40B4-BE49-F238E27FC236}">
                <a16:creationId xmlns:a16="http://schemas.microsoft.com/office/drawing/2014/main" id="{792EB61E-4C9E-E960-7E34-3FC713C2D8ED}"/>
              </a:ext>
            </a:extLst>
          </p:cNvPr>
          <p:cNvSpPr txBox="1"/>
          <p:nvPr/>
        </p:nvSpPr>
        <p:spPr>
          <a:xfrm>
            <a:off x="2381129" y="5289633"/>
            <a:ext cx="78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39.4 MHz</a:t>
            </a: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49B8D722-8158-27D9-3B07-4AC218113D58}"/>
              </a:ext>
            </a:extLst>
          </p:cNvPr>
          <p:cNvSpPr txBox="1"/>
          <p:nvPr/>
        </p:nvSpPr>
        <p:spPr>
          <a:xfrm>
            <a:off x="2376687" y="5499060"/>
            <a:ext cx="78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98.5 MHz</a:t>
            </a:r>
          </a:p>
        </p:txBody>
      </p:sp>
      <p:sp>
        <p:nvSpPr>
          <p:cNvPr id="429" name="TextBox 428">
            <a:extLst>
              <a:ext uri="{FF2B5EF4-FFF2-40B4-BE49-F238E27FC236}">
                <a16:creationId xmlns:a16="http://schemas.microsoft.com/office/drawing/2014/main" id="{398DF28F-CD8F-F80C-6F95-5DA25A83942D}"/>
              </a:ext>
            </a:extLst>
          </p:cNvPr>
          <p:cNvSpPr txBox="1"/>
          <p:nvPr/>
        </p:nvSpPr>
        <p:spPr>
          <a:xfrm>
            <a:off x="2394823" y="5774911"/>
            <a:ext cx="5757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others</a:t>
            </a:r>
          </a:p>
        </p:txBody>
      </p:sp>
      <p:cxnSp>
        <p:nvCxnSpPr>
          <p:cNvPr id="430" name="Curved Connector 380">
            <a:extLst>
              <a:ext uri="{FF2B5EF4-FFF2-40B4-BE49-F238E27FC236}">
                <a16:creationId xmlns:a16="http://schemas.microsoft.com/office/drawing/2014/main" id="{5E93FB10-C696-D8B3-43AF-E2A246CB5271}"/>
              </a:ext>
            </a:extLst>
          </p:cNvPr>
          <p:cNvCxnSpPr/>
          <p:nvPr/>
        </p:nvCxnSpPr>
        <p:spPr>
          <a:xfrm rot="16200000" flipH="1">
            <a:off x="2489694" y="4637956"/>
            <a:ext cx="1524701" cy="87260"/>
          </a:xfrm>
          <a:prstGeom prst="curvedConnector3">
            <a:avLst>
              <a:gd name="adj1" fmla="val 97478"/>
            </a:avLst>
          </a:prstGeom>
          <a:ln w="15875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862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D6664-EB2C-9026-39EB-9AB5AF746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id="{16CC8A7C-5385-BAB2-B6E1-DA4EBADE58D6}"/>
              </a:ext>
            </a:extLst>
          </p:cNvPr>
          <p:cNvSpPr txBox="1">
            <a:spLocks/>
          </p:cNvSpPr>
          <p:nvPr/>
        </p:nvSpPr>
        <p:spPr>
          <a:xfrm>
            <a:off x="1133344" y="309680"/>
            <a:ext cx="4752975" cy="81835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1. </a:t>
            </a:r>
            <a:r>
              <a:rPr lang="en-US" b="1" dirty="0" err="1"/>
              <a:t>ePIC</a:t>
            </a:r>
            <a:r>
              <a:rPr lang="en-US" b="1" dirty="0"/>
              <a:t> Clock and Control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7FB90DF-7A2F-C8D6-2966-1C2365290271}"/>
              </a:ext>
            </a:extLst>
          </p:cNvPr>
          <p:cNvSpPr/>
          <p:nvPr/>
        </p:nvSpPr>
        <p:spPr>
          <a:xfrm>
            <a:off x="865659" y="934978"/>
            <a:ext cx="30586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2000" dirty="0">
                <a:solidFill>
                  <a:srgbClr val="000000"/>
                </a:solidFill>
              </a:rPr>
              <a:t>1.3 The </a:t>
            </a:r>
            <a:r>
              <a:rPr lang="en-US" sz="2000" dirty="0" err="1">
                <a:solidFill>
                  <a:srgbClr val="000000"/>
                </a:solidFill>
              </a:rPr>
              <a:t>ePIC</a:t>
            </a:r>
            <a:r>
              <a:rPr lang="en-US" sz="2000" dirty="0">
                <a:solidFill>
                  <a:srgbClr val="000000"/>
                </a:solidFill>
              </a:rPr>
              <a:t> downlink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B3E749-F16C-E030-04DB-7A33FE32A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8BF020-A952-95C9-EC53-9051530E9338}"/>
              </a:ext>
            </a:extLst>
          </p:cNvPr>
          <p:cNvSpPr/>
          <p:nvPr/>
        </p:nvSpPr>
        <p:spPr>
          <a:xfrm>
            <a:off x="520482" y="1380933"/>
            <a:ext cx="11151035" cy="2052385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7FB06D-DE78-9D73-7189-EA6B1AE67001}"/>
              </a:ext>
            </a:extLst>
          </p:cNvPr>
          <p:cNvSpPr/>
          <p:nvPr/>
        </p:nvSpPr>
        <p:spPr>
          <a:xfrm>
            <a:off x="529366" y="5139921"/>
            <a:ext cx="11151035" cy="1135590"/>
          </a:xfrm>
          <a:prstGeom prst="rect">
            <a:avLst/>
          </a:prstGeom>
          <a:solidFill>
            <a:srgbClr val="00B050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CFB33A-79DA-CE5E-8B12-974D2C7D4DD0}"/>
              </a:ext>
            </a:extLst>
          </p:cNvPr>
          <p:cNvSpPr/>
          <p:nvPr/>
        </p:nvSpPr>
        <p:spPr>
          <a:xfrm>
            <a:off x="2122878" y="2526680"/>
            <a:ext cx="1619108" cy="356641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5CE2FA-1BDB-305A-CA4A-F6AA5FCED214}"/>
              </a:ext>
            </a:extLst>
          </p:cNvPr>
          <p:cNvSpPr/>
          <p:nvPr/>
        </p:nvSpPr>
        <p:spPr>
          <a:xfrm>
            <a:off x="3749639" y="2521933"/>
            <a:ext cx="4094230" cy="356641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3C098F-DF66-8F24-D025-780CAA38572C}"/>
              </a:ext>
            </a:extLst>
          </p:cNvPr>
          <p:cNvSpPr/>
          <p:nvPr/>
        </p:nvSpPr>
        <p:spPr>
          <a:xfrm>
            <a:off x="7847696" y="2526315"/>
            <a:ext cx="3242312" cy="356641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Elbow Connector 223">
            <a:extLst>
              <a:ext uri="{FF2B5EF4-FFF2-40B4-BE49-F238E27FC236}">
                <a16:creationId xmlns:a16="http://schemas.microsoft.com/office/drawing/2014/main" id="{14AC8F95-C8E4-6D0B-146F-7762E7043F3F}"/>
              </a:ext>
            </a:extLst>
          </p:cNvPr>
          <p:cNvCxnSpPr/>
          <p:nvPr/>
        </p:nvCxnSpPr>
        <p:spPr>
          <a:xfrm>
            <a:off x="3056363" y="1743357"/>
            <a:ext cx="4077405" cy="510212"/>
          </a:xfrm>
          <a:prstGeom prst="bentConnector3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243">
            <a:extLst>
              <a:ext uri="{FF2B5EF4-FFF2-40B4-BE49-F238E27FC236}">
                <a16:creationId xmlns:a16="http://schemas.microsoft.com/office/drawing/2014/main" id="{5E021503-F9B5-4130-6BBD-196364344260}"/>
              </a:ext>
            </a:extLst>
          </p:cNvPr>
          <p:cNvCxnSpPr/>
          <p:nvPr/>
        </p:nvCxnSpPr>
        <p:spPr>
          <a:xfrm flipV="1">
            <a:off x="1032300" y="1745155"/>
            <a:ext cx="4048126" cy="504825"/>
          </a:xfrm>
          <a:prstGeom prst="bentConnector3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245">
            <a:extLst>
              <a:ext uri="{FF2B5EF4-FFF2-40B4-BE49-F238E27FC236}">
                <a16:creationId xmlns:a16="http://schemas.microsoft.com/office/drawing/2014/main" id="{DF3DE4F0-8DDC-F9F7-2832-54EBC45C7E7E}"/>
              </a:ext>
            </a:extLst>
          </p:cNvPr>
          <p:cNvCxnSpPr/>
          <p:nvPr/>
        </p:nvCxnSpPr>
        <p:spPr>
          <a:xfrm>
            <a:off x="7154802" y="1761686"/>
            <a:ext cx="4048125" cy="504825"/>
          </a:xfrm>
          <a:prstGeom prst="bentConnector3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246">
            <a:extLst>
              <a:ext uri="{FF2B5EF4-FFF2-40B4-BE49-F238E27FC236}">
                <a16:creationId xmlns:a16="http://schemas.microsoft.com/office/drawing/2014/main" id="{BABD8961-5D8C-A5BC-9099-47C565889DE5}"/>
              </a:ext>
            </a:extLst>
          </p:cNvPr>
          <p:cNvCxnSpPr/>
          <p:nvPr/>
        </p:nvCxnSpPr>
        <p:spPr>
          <a:xfrm flipV="1">
            <a:off x="5080426" y="1755090"/>
            <a:ext cx="4076254" cy="505076"/>
          </a:xfrm>
          <a:prstGeom prst="bentConnector3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94476AB-3A49-813F-0591-02E76CBF702D}"/>
              </a:ext>
            </a:extLst>
          </p:cNvPr>
          <p:cNvSpPr txBox="1"/>
          <p:nvPr/>
        </p:nvSpPr>
        <p:spPr>
          <a:xfrm>
            <a:off x="794893" y="1617471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ePIC</a:t>
            </a:r>
            <a:r>
              <a:rPr lang="en-US" dirty="0"/>
              <a:t> system clock</a:t>
            </a:r>
          </a:p>
          <a:p>
            <a:r>
              <a:rPr lang="en-US" dirty="0"/>
              <a:t>(19.7 MHz)</a:t>
            </a:r>
          </a:p>
        </p:txBody>
      </p:sp>
      <p:cxnSp>
        <p:nvCxnSpPr>
          <p:cNvPr id="18" name="Elbow Connector 230">
            <a:extLst>
              <a:ext uri="{FF2B5EF4-FFF2-40B4-BE49-F238E27FC236}">
                <a16:creationId xmlns:a16="http://schemas.microsoft.com/office/drawing/2014/main" id="{B0169BAE-5AF1-F749-671B-3F7BC04AC898}"/>
              </a:ext>
            </a:extLst>
          </p:cNvPr>
          <p:cNvCxnSpPr/>
          <p:nvPr/>
        </p:nvCxnSpPr>
        <p:spPr>
          <a:xfrm flipV="1">
            <a:off x="3785148" y="2521935"/>
            <a:ext cx="1626319" cy="356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279">
            <a:extLst>
              <a:ext uri="{FF2B5EF4-FFF2-40B4-BE49-F238E27FC236}">
                <a16:creationId xmlns:a16="http://schemas.microsoft.com/office/drawing/2014/main" id="{D5E0FACB-BD3A-A934-7731-C08EA3A46F48}"/>
              </a:ext>
            </a:extLst>
          </p:cNvPr>
          <p:cNvCxnSpPr/>
          <p:nvPr/>
        </p:nvCxnSpPr>
        <p:spPr>
          <a:xfrm>
            <a:off x="3783994" y="2521933"/>
            <a:ext cx="1627473" cy="3566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373">
            <a:extLst>
              <a:ext uri="{FF2B5EF4-FFF2-40B4-BE49-F238E27FC236}">
                <a16:creationId xmlns:a16="http://schemas.microsoft.com/office/drawing/2014/main" id="{8498474B-8BE2-A83D-AD21-8295086E8B1E}"/>
              </a:ext>
            </a:extLst>
          </p:cNvPr>
          <p:cNvCxnSpPr/>
          <p:nvPr/>
        </p:nvCxnSpPr>
        <p:spPr>
          <a:xfrm flipV="1">
            <a:off x="4595058" y="2521935"/>
            <a:ext cx="1626319" cy="356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381">
            <a:extLst>
              <a:ext uri="{FF2B5EF4-FFF2-40B4-BE49-F238E27FC236}">
                <a16:creationId xmlns:a16="http://schemas.microsoft.com/office/drawing/2014/main" id="{3B776CE2-B2AD-4B6B-7D74-41231E9A31E8}"/>
              </a:ext>
            </a:extLst>
          </p:cNvPr>
          <p:cNvCxnSpPr/>
          <p:nvPr/>
        </p:nvCxnSpPr>
        <p:spPr>
          <a:xfrm>
            <a:off x="4593904" y="2521933"/>
            <a:ext cx="1627473" cy="3566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382">
            <a:extLst>
              <a:ext uri="{FF2B5EF4-FFF2-40B4-BE49-F238E27FC236}">
                <a16:creationId xmlns:a16="http://schemas.microsoft.com/office/drawing/2014/main" id="{C482E24A-0A3C-5F36-3C03-6954AF05C853}"/>
              </a:ext>
            </a:extLst>
          </p:cNvPr>
          <p:cNvCxnSpPr/>
          <p:nvPr/>
        </p:nvCxnSpPr>
        <p:spPr>
          <a:xfrm flipV="1">
            <a:off x="5407640" y="2521935"/>
            <a:ext cx="1626319" cy="356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383">
            <a:extLst>
              <a:ext uri="{FF2B5EF4-FFF2-40B4-BE49-F238E27FC236}">
                <a16:creationId xmlns:a16="http://schemas.microsoft.com/office/drawing/2014/main" id="{D42303C3-48B6-8E69-3F6F-748BDEDBC5EE}"/>
              </a:ext>
            </a:extLst>
          </p:cNvPr>
          <p:cNvCxnSpPr/>
          <p:nvPr/>
        </p:nvCxnSpPr>
        <p:spPr>
          <a:xfrm>
            <a:off x="5406486" y="2521933"/>
            <a:ext cx="1627473" cy="3566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384">
            <a:extLst>
              <a:ext uri="{FF2B5EF4-FFF2-40B4-BE49-F238E27FC236}">
                <a16:creationId xmlns:a16="http://schemas.microsoft.com/office/drawing/2014/main" id="{E5C4AC61-346C-B743-CE48-74F2DA09EDDE}"/>
              </a:ext>
            </a:extLst>
          </p:cNvPr>
          <p:cNvCxnSpPr/>
          <p:nvPr/>
        </p:nvCxnSpPr>
        <p:spPr>
          <a:xfrm flipV="1">
            <a:off x="6217550" y="2521935"/>
            <a:ext cx="1626319" cy="356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385">
            <a:extLst>
              <a:ext uri="{FF2B5EF4-FFF2-40B4-BE49-F238E27FC236}">
                <a16:creationId xmlns:a16="http://schemas.microsoft.com/office/drawing/2014/main" id="{6868757F-4E60-792F-B1AB-98D4BF9E4883}"/>
              </a:ext>
            </a:extLst>
          </p:cNvPr>
          <p:cNvCxnSpPr/>
          <p:nvPr/>
        </p:nvCxnSpPr>
        <p:spPr>
          <a:xfrm>
            <a:off x="6216396" y="2521933"/>
            <a:ext cx="1627473" cy="3566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386">
            <a:extLst>
              <a:ext uri="{FF2B5EF4-FFF2-40B4-BE49-F238E27FC236}">
                <a16:creationId xmlns:a16="http://schemas.microsoft.com/office/drawing/2014/main" id="{C62588C4-2028-3A2E-DBBC-27B6A1A62C3D}"/>
              </a:ext>
            </a:extLst>
          </p:cNvPr>
          <p:cNvCxnSpPr/>
          <p:nvPr/>
        </p:nvCxnSpPr>
        <p:spPr>
          <a:xfrm flipV="1">
            <a:off x="7027460" y="2521936"/>
            <a:ext cx="1626319" cy="356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387">
            <a:extLst>
              <a:ext uri="{FF2B5EF4-FFF2-40B4-BE49-F238E27FC236}">
                <a16:creationId xmlns:a16="http://schemas.microsoft.com/office/drawing/2014/main" id="{F922CC63-CAE4-F0B5-D96E-AA7E8FDDFD4E}"/>
              </a:ext>
            </a:extLst>
          </p:cNvPr>
          <p:cNvCxnSpPr/>
          <p:nvPr/>
        </p:nvCxnSpPr>
        <p:spPr>
          <a:xfrm>
            <a:off x="7026306" y="2521934"/>
            <a:ext cx="1627473" cy="3566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388">
            <a:extLst>
              <a:ext uri="{FF2B5EF4-FFF2-40B4-BE49-F238E27FC236}">
                <a16:creationId xmlns:a16="http://schemas.microsoft.com/office/drawing/2014/main" id="{E515935D-5ACF-D0BC-9BB8-594301067A53}"/>
              </a:ext>
            </a:extLst>
          </p:cNvPr>
          <p:cNvCxnSpPr/>
          <p:nvPr/>
        </p:nvCxnSpPr>
        <p:spPr>
          <a:xfrm flipV="1">
            <a:off x="7837370" y="2521936"/>
            <a:ext cx="1626319" cy="356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389">
            <a:extLst>
              <a:ext uri="{FF2B5EF4-FFF2-40B4-BE49-F238E27FC236}">
                <a16:creationId xmlns:a16="http://schemas.microsoft.com/office/drawing/2014/main" id="{7E5F40BD-D15B-86C5-11E3-81E22EC838AE}"/>
              </a:ext>
            </a:extLst>
          </p:cNvPr>
          <p:cNvCxnSpPr/>
          <p:nvPr/>
        </p:nvCxnSpPr>
        <p:spPr>
          <a:xfrm>
            <a:off x="7836216" y="2521934"/>
            <a:ext cx="1627473" cy="3566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390">
            <a:extLst>
              <a:ext uri="{FF2B5EF4-FFF2-40B4-BE49-F238E27FC236}">
                <a16:creationId xmlns:a16="http://schemas.microsoft.com/office/drawing/2014/main" id="{2948DE1B-07D2-DE2D-1FB6-1FE0AC342F73}"/>
              </a:ext>
            </a:extLst>
          </p:cNvPr>
          <p:cNvCxnSpPr/>
          <p:nvPr/>
        </p:nvCxnSpPr>
        <p:spPr>
          <a:xfrm flipV="1">
            <a:off x="8653779" y="2524692"/>
            <a:ext cx="1626319" cy="356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391">
            <a:extLst>
              <a:ext uri="{FF2B5EF4-FFF2-40B4-BE49-F238E27FC236}">
                <a16:creationId xmlns:a16="http://schemas.microsoft.com/office/drawing/2014/main" id="{F1D75A2F-F81D-A120-F855-2C0392D0B97E}"/>
              </a:ext>
            </a:extLst>
          </p:cNvPr>
          <p:cNvCxnSpPr/>
          <p:nvPr/>
        </p:nvCxnSpPr>
        <p:spPr>
          <a:xfrm>
            <a:off x="8652625" y="2524690"/>
            <a:ext cx="1627473" cy="3566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392">
            <a:extLst>
              <a:ext uri="{FF2B5EF4-FFF2-40B4-BE49-F238E27FC236}">
                <a16:creationId xmlns:a16="http://schemas.microsoft.com/office/drawing/2014/main" id="{775CDD14-C198-2BBE-0BD0-FB17D523A273}"/>
              </a:ext>
            </a:extLst>
          </p:cNvPr>
          <p:cNvCxnSpPr/>
          <p:nvPr/>
        </p:nvCxnSpPr>
        <p:spPr>
          <a:xfrm flipV="1">
            <a:off x="9463689" y="2524692"/>
            <a:ext cx="1626319" cy="356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393">
            <a:extLst>
              <a:ext uri="{FF2B5EF4-FFF2-40B4-BE49-F238E27FC236}">
                <a16:creationId xmlns:a16="http://schemas.microsoft.com/office/drawing/2014/main" id="{8A6CF12A-9E24-FB9A-A373-B4317990393B}"/>
              </a:ext>
            </a:extLst>
          </p:cNvPr>
          <p:cNvCxnSpPr/>
          <p:nvPr/>
        </p:nvCxnSpPr>
        <p:spPr>
          <a:xfrm>
            <a:off x="9462535" y="2524690"/>
            <a:ext cx="1627473" cy="3566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394">
            <a:extLst>
              <a:ext uri="{FF2B5EF4-FFF2-40B4-BE49-F238E27FC236}">
                <a16:creationId xmlns:a16="http://schemas.microsoft.com/office/drawing/2014/main" id="{1C453CDE-2A93-5EC4-F75F-BEFE27687B2B}"/>
              </a:ext>
            </a:extLst>
          </p:cNvPr>
          <p:cNvCxnSpPr/>
          <p:nvPr/>
        </p:nvCxnSpPr>
        <p:spPr>
          <a:xfrm flipV="1">
            <a:off x="2127147" y="2521935"/>
            <a:ext cx="1626319" cy="356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395">
            <a:extLst>
              <a:ext uri="{FF2B5EF4-FFF2-40B4-BE49-F238E27FC236}">
                <a16:creationId xmlns:a16="http://schemas.microsoft.com/office/drawing/2014/main" id="{9013AD9B-53B8-EC07-37B8-502612B5832F}"/>
              </a:ext>
            </a:extLst>
          </p:cNvPr>
          <p:cNvCxnSpPr/>
          <p:nvPr/>
        </p:nvCxnSpPr>
        <p:spPr>
          <a:xfrm>
            <a:off x="2125993" y="2521933"/>
            <a:ext cx="1627473" cy="3566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lbow Connector 396">
            <a:extLst>
              <a:ext uri="{FF2B5EF4-FFF2-40B4-BE49-F238E27FC236}">
                <a16:creationId xmlns:a16="http://schemas.microsoft.com/office/drawing/2014/main" id="{B39A1D98-C05B-2E11-64CC-08FC5DFB033B}"/>
              </a:ext>
            </a:extLst>
          </p:cNvPr>
          <p:cNvCxnSpPr/>
          <p:nvPr/>
        </p:nvCxnSpPr>
        <p:spPr>
          <a:xfrm flipV="1">
            <a:off x="2937057" y="2521935"/>
            <a:ext cx="1626319" cy="356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Elbow Connector 397">
            <a:extLst>
              <a:ext uri="{FF2B5EF4-FFF2-40B4-BE49-F238E27FC236}">
                <a16:creationId xmlns:a16="http://schemas.microsoft.com/office/drawing/2014/main" id="{FA64D77F-6552-6D95-4C46-1F2A41F46358}"/>
              </a:ext>
            </a:extLst>
          </p:cNvPr>
          <p:cNvCxnSpPr/>
          <p:nvPr/>
        </p:nvCxnSpPr>
        <p:spPr>
          <a:xfrm>
            <a:off x="2935903" y="2521933"/>
            <a:ext cx="1627473" cy="3566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Elbow Connector 402">
            <a:extLst>
              <a:ext uri="{FF2B5EF4-FFF2-40B4-BE49-F238E27FC236}">
                <a16:creationId xmlns:a16="http://schemas.microsoft.com/office/drawing/2014/main" id="{B7939509-B0F1-0BA6-7AF7-8DE548B6BA9C}"/>
              </a:ext>
            </a:extLst>
          </p:cNvPr>
          <p:cNvCxnSpPr/>
          <p:nvPr/>
        </p:nvCxnSpPr>
        <p:spPr>
          <a:xfrm flipV="1">
            <a:off x="7857087" y="2529344"/>
            <a:ext cx="1626319" cy="356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Elbow Connector 403">
            <a:extLst>
              <a:ext uri="{FF2B5EF4-FFF2-40B4-BE49-F238E27FC236}">
                <a16:creationId xmlns:a16="http://schemas.microsoft.com/office/drawing/2014/main" id="{DB261903-9847-32E6-FE46-1FB18635D88C}"/>
              </a:ext>
            </a:extLst>
          </p:cNvPr>
          <p:cNvCxnSpPr/>
          <p:nvPr/>
        </p:nvCxnSpPr>
        <p:spPr>
          <a:xfrm>
            <a:off x="7849001" y="2519141"/>
            <a:ext cx="1627473" cy="3566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Elbow Connector 404">
            <a:extLst>
              <a:ext uri="{FF2B5EF4-FFF2-40B4-BE49-F238E27FC236}">
                <a16:creationId xmlns:a16="http://schemas.microsoft.com/office/drawing/2014/main" id="{9838B910-F5A7-4D0D-66BB-FBFF3EA49530}"/>
              </a:ext>
            </a:extLst>
          </p:cNvPr>
          <p:cNvCxnSpPr/>
          <p:nvPr/>
        </p:nvCxnSpPr>
        <p:spPr>
          <a:xfrm flipV="1">
            <a:off x="8656592" y="2539080"/>
            <a:ext cx="1626319" cy="356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Elbow Connector 405">
            <a:extLst>
              <a:ext uri="{FF2B5EF4-FFF2-40B4-BE49-F238E27FC236}">
                <a16:creationId xmlns:a16="http://schemas.microsoft.com/office/drawing/2014/main" id="{8B72CBB7-FCC8-B1AA-1A5D-90799F9D3809}"/>
              </a:ext>
            </a:extLst>
          </p:cNvPr>
          <p:cNvCxnSpPr/>
          <p:nvPr/>
        </p:nvCxnSpPr>
        <p:spPr>
          <a:xfrm>
            <a:off x="8648798" y="2517840"/>
            <a:ext cx="1627473" cy="3566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Elbow Connector 406">
            <a:extLst>
              <a:ext uri="{FF2B5EF4-FFF2-40B4-BE49-F238E27FC236}">
                <a16:creationId xmlns:a16="http://schemas.microsoft.com/office/drawing/2014/main" id="{3FF4CB17-3BE6-36F1-9072-B7F333FC4F55}"/>
              </a:ext>
            </a:extLst>
          </p:cNvPr>
          <p:cNvCxnSpPr/>
          <p:nvPr/>
        </p:nvCxnSpPr>
        <p:spPr>
          <a:xfrm flipV="1">
            <a:off x="9458708" y="2532586"/>
            <a:ext cx="1626319" cy="356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407">
            <a:extLst>
              <a:ext uri="{FF2B5EF4-FFF2-40B4-BE49-F238E27FC236}">
                <a16:creationId xmlns:a16="http://schemas.microsoft.com/office/drawing/2014/main" id="{3D1C970C-6902-DA0D-761B-3D87478DE22A}"/>
              </a:ext>
            </a:extLst>
          </p:cNvPr>
          <p:cNvCxnSpPr/>
          <p:nvPr/>
        </p:nvCxnSpPr>
        <p:spPr>
          <a:xfrm>
            <a:off x="9453284" y="2535832"/>
            <a:ext cx="1627473" cy="3566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urved Connector 276">
            <a:extLst>
              <a:ext uri="{FF2B5EF4-FFF2-40B4-BE49-F238E27FC236}">
                <a16:creationId xmlns:a16="http://schemas.microsoft.com/office/drawing/2014/main" id="{E3839366-99FB-5A67-6A61-69E02DA7F394}"/>
              </a:ext>
            </a:extLst>
          </p:cNvPr>
          <p:cNvCxnSpPr/>
          <p:nvPr/>
        </p:nvCxnSpPr>
        <p:spPr>
          <a:xfrm>
            <a:off x="3085957" y="1918654"/>
            <a:ext cx="665066" cy="648873"/>
          </a:xfrm>
          <a:prstGeom prst="curvedConnector3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FBDE5D93-B744-75C5-B4DD-78A78CE3CDB5}"/>
              </a:ext>
            </a:extLst>
          </p:cNvPr>
          <p:cNvSpPr txBox="1"/>
          <p:nvPr/>
        </p:nvSpPr>
        <p:spPr>
          <a:xfrm>
            <a:off x="2441105" y="3063987"/>
            <a:ext cx="9230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GP</a:t>
            </a:r>
            <a:r>
              <a:rPr lang="en-US" baseline="-10000" dirty="0"/>
              <a:t>N</a:t>
            </a:r>
            <a:r>
              <a:rPr lang="en-US" dirty="0"/>
              <a:t>, Five 64-bit words, 8b/10b encoding, </a:t>
            </a:r>
            <a:r>
              <a:rPr lang="en-US" dirty="0">
                <a:sym typeface="Wingdings" panose="05000000000000000000" pitchFamily="2" charset="2"/>
              </a:rPr>
              <a:t> 7.88 </a:t>
            </a:r>
            <a:r>
              <a:rPr lang="en-US" dirty="0" err="1">
                <a:sym typeface="Wingdings" panose="05000000000000000000" pitchFamily="2" charset="2"/>
              </a:rPr>
              <a:t>Gbps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sz="1600" dirty="0">
                <a:sym typeface="Wingdings" panose="05000000000000000000" pitchFamily="2" charset="2"/>
              </a:rPr>
              <a:t>320-bit per </a:t>
            </a:r>
            <a:r>
              <a:rPr lang="en-US" sz="1600" dirty="0" err="1">
                <a:sym typeface="Wingdings" panose="05000000000000000000" pitchFamily="2" charset="2"/>
              </a:rPr>
              <a:t>ePIC</a:t>
            </a:r>
            <a:r>
              <a:rPr lang="en-US" sz="1600" dirty="0">
                <a:sym typeface="Wingdings" panose="05000000000000000000" pitchFamily="2" charset="2"/>
              </a:rPr>
              <a:t> system clock cycle</a:t>
            </a:r>
            <a:endParaRPr lang="en-US" sz="1600" dirty="0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843C7553-CC97-036D-0BFE-1A4E6740E31B}"/>
              </a:ext>
            </a:extLst>
          </p:cNvPr>
          <p:cNvSpPr/>
          <p:nvPr/>
        </p:nvSpPr>
        <p:spPr>
          <a:xfrm>
            <a:off x="3928430" y="2539080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GP</a:t>
            </a:r>
            <a:r>
              <a:rPr lang="en-US" baseline="-10000" dirty="0"/>
              <a:t>N</a:t>
            </a:r>
            <a:r>
              <a:rPr lang="en-US" baseline="30000" dirty="0"/>
              <a:t>1</a:t>
            </a:r>
            <a:endParaRPr lang="en-US" dirty="0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10D4D630-A827-DB36-10BA-F88C07EA17AF}"/>
              </a:ext>
            </a:extLst>
          </p:cNvPr>
          <p:cNvSpPr/>
          <p:nvPr/>
        </p:nvSpPr>
        <p:spPr>
          <a:xfrm>
            <a:off x="8583286" y="2514954"/>
            <a:ext cx="803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GP</a:t>
            </a:r>
            <a:r>
              <a:rPr lang="en-US" baseline="-10000" dirty="0"/>
              <a:t>N+1</a:t>
            </a:r>
            <a:endParaRPr lang="en-US" dirty="0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873EEB7-E938-D349-21F2-9F96A1DE1C8D}"/>
              </a:ext>
            </a:extLst>
          </p:cNvPr>
          <p:cNvSpPr/>
          <p:nvPr/>
        </p:nvSpPr>
        <p:spPr>
          <a:xfrm>
            <a:off x="2576603" y="2521933"/>
            <a:ext cx="764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GP</a:t>
            </a:r>
            <a:r>
              <a:rPr lang="en-US" baseline="-10000" dirty="0"/>
              <a:t>N-1</a:t>
            </a:r>
            <a:endParaRPr lang="en-US" dirty="0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3BBD3F72-2894-E7E8-07FD-4630A9F2C82E}"/>
              </a:ext>
            </a:extLst>
          </p:cNvPr>
          <p:cNvSpPr/>
          <p:nvPr/>
        </p:nvSpPr>
        <p:spPr>
          <a:xfrm>
            <a:off x="7148808" y="2555090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GP</a:t>
            </a:r>
            <a:r>
              <a:rPr lang="en-US" baseline="-10000" dirty="0"/>
              <a:t>N</a:t>
            </a:r>
            <a:r>
              <a:rPr lang="en-US" baseline="30000" dirty="0"/>
              <a:t>5</a:t>
            </a:r>
            <a:endParaRPr lang="en-US" dirty="0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BF8D7C31-A609-A638-FEAD-AE2098D69309}"/>
              </a:ext>
            </a:extLst>
          </p:cNvPr>
          <p:cNvSpPr/>
          <p:nvPr/>
        </p:nvSpPr>
        <p:spPr>
          <a:xfrm>
            <a:off x="6354036" y="2539080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GP</a:t>
            </a:r>
            <a:r>
              <a:rPr lang="en-US" baseline="-10000" dirty="0"/>
              <a:t>N</a:t>
            </a:r>
            <a:r>
              <a:rPr lang="en-US" baseline="30000" dirty="0"/>
              <a:t>4</a:t>
            </a:r>
            <a:endParaRPr lang="en-US" dirty="0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3ADE3C50-8285-3D20-163A-B9A76F346CD5}"/>
              </a:ext>
            </a:extLst>
          </p:cNvPr>
          <p:cNvSpPr/>
          <p:nvPr/>
        </p:nvSpPr>
        <p:spPr>
          <a:xfrm>
            <a:off x="5446992" y="2539080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GP</a:t>
            </a:r>
            <a:r>
              <a:rPr lang="en-US" baseline="-10000" dirty="0"/>
              <a:t>N</a:t>
            </a:r>
            <a:r>
              <a:rPr lang="en-US" baseline="30000" dirty="0"/>
              <a:t>3</a:t>
            </a:r>
            <a:endParaRPr lang="en-US" dirty="0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D83D71C6-AA43-C578-4D43-7C62C82B4DFF}"/>
              </a:ext>
            </a:extLst>
          </p:cNvPr>
          <p:cNvSpPr/>
          <p:nvPr/>
        </p:nvSpPr>
        <p:spPr>
          <a:xfrm>
            <a:off x="4682409" y="2539080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GP</a:t>
            </a:r>
            <a:r>
              <a:rPr lang="en-US" baseline="-10000" dirty="0"/>
              <a:t>N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F903A130-FDF4-CBA6-932E-C7664BDFBC6D}"/>
              </a:ext>
            </a:extLst>
          </p:cNvPr>
          <p:cNvSpPr txBox="1"/>
          <p:nvPr/>
        </p:nvSpPr>
        <p:spPr>
          <a:xfrm>
            <a:off x="520482" y="3572884"/>
            <a:ext cx="5461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DownLink</a:t>
            </a:r>
            <a:r>
              <a:rPr lang="en-US" sz="2800" b="1" dirty="0"/>
              <a:t>, </a:t>
            </a:r>
            <a:r>
              <a:rPr lang="en-US" sz="2000" dirty="0"/>
              <a:t>DAM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 err="1">
                <a:sym typeface="Wingdings" panose="05000000000000000000" pitchFamily="2" charset="2"/>
              </a:rPr>
              <a:t>LpGBT</a:t>
            </a:r>
            <a:r>
              <a:rPr lang="en-US" sz="2000" dirty="0">
                <a:sym typeface="Wingdings" panose="05000000000000000000" pitchFamily="2" charset="2"/>
              </a:rPr>
              <a:t> (39.4 MHz)</a:t>
            </a:r>
            <a:endParaRPr lang="en-US" sz="1600" dirty="0"/>
          </a:p>
        </p:txBody>
      </p:sp>
      <p:cxnSp>
        <p:nvCxnSpPr>
          <p:cNvPr id="186" name="Elbow Connector 426">
            <a:extLst>
              <a:ext uri="{FF2B5EF4-FFF2-40B4-BE49-F238E27FC236}">
                <a16:creationId xmlns:a16="http://schemas.microsoft.com/office/drawing/2014/main" id="{CDB488D0-958F-5F50-FB58-F4C252F754B2}"/>
              </a:ext>
            </a:extLst>
          </p:cNvPr>
          <p:cNvCxnSpPr/>
          <p:nvPr/>
        </p:nvCxnSpPr>
        <p:spPr>
          <a:xfrm>
            <a:off x="3928430" y="4121084"/>
            <a:ext cx="4077405" cy="51021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Elbow Connector 427">
            <a:extLst>
              <a:ext uri="{FF2B5EF4-FFF2-40B4-BE49-F238E27FC236}">
                <a16:creationId xmlns:a16="http://schemas.microsoft.com/office/drawing/2014/main" id="{50052836-CFBE-4B12-B9EC-4C2CE6F3FC6F}"/>
              </a:ext>
            </a:extLst>
          </p:cNvPr>
          <p:cNvCxnSpPr/>
          <p:nvPr/>
        </p:nvCxnSpPr>
        <p:spPr>
          <a:xfrm flipV="1">
            <a:off x="1904367" y="4122882"/>
            <a:ext cx="4048126" cy="50482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Elbow Connector 428">
            <a:extLst>
              <a:ext uri="{FF2B5EF4-FFF2-40B4-BE49-F238E27FC236}">
                <a16:creationId xmlns:a16="http://schemas.microsoft.com/office/drawing/2014/main" id="{818F9D44-CF29-DCCC-F032-0B7E66514F80}"/>
              </a:ext>
            </a:extLst>
          </p:cNvPr>
          <p:cNvCxnSpPr/>
          <p:nvPr/>
        </p:nvCxnSpPr>
        <p:spPr>
          <a:xfrm>
            <a:off x="5952493" y="4125831"/>
            <a:ext cx="4077405" cy="51021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Elbow Connector 429">
            <a:extLst>
              <a:ext uri="{FF2B5EF4-FFF2-40B4-BE49-F238E27FC236}">
                <a16:creationId xmlns:a16="http://schemas.microsoft.com/office/drawing/2014/main" id="{CA11E866-883B-313D-683F-D8DA2AABC848}"/>
              </a:ext>
            </a:extLst>
          </p:cNvPr>
          <p:cNvCxnSpPr/>
          <p:nvPr/>
        </p:nvCxnSpPr>
        <p:spPr>
          <a:xfrm flipV="1">
            <a:off x="3928430" y="4127629"/>
            <a:ext cx="4048126" cy="50482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Elbow Connector 430">
            <a:extLst>
              <a:ext uri="{FF2B5EF4-FFF2-40B4-BE49-F238E27FC236}">
                <a16:creationId xmlns:a16="http://schemas.microsoft.com/office/drawing/2014/main" id="{C20575BC-95D8-8ACE-0D26-2F40564FB615}"/>
              </a:ext>
            </a:extLst>
          </p:cNvPr>
          <p:cNvCxnSpPr/>
          <p:nvPr/>
        </p:nvCxnSpPr>
        <p:spPr>
          <a:xfrm>
            <a:off x="1904367" y="4096104"/>
            <a:ext cx="4077405" cy="51021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Elbow Connector 431">
            <a:extLst>
              <a:ext uri="{FF2B5EF4-FFF2-40B4-BE49-F238E27FC236}">
                <a16:creationId xmlns:a16="http://schemas.microsoft.com/office/drawing/2014/main" id="{25EAB2CF-807D-70B8-40F6-6F249141F116}"/>
              </a:ext>
            </a:extLst>
          </p:cNvPr>
          <p:cNvCxnSpPr/>
          <p:nvPr/>
        </p:nvCxnSpPr>
        <p:spPr>
          <a:xfrm flipV="1">
            <a:off x="5996412" y="4135965"/>
            <a:ext cx="4048126" cy="50482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Rectangle 245">
            <a:extLst>
              <a:ext uri="{FF2B5EF4-FFF2-40B4-BE49-F238E27FC236}">
                <a16:creationId xmlns:a16="http://schemas.microsoft.com/office/drawing/2014/main" id="{2B6F7CEC-EB60-5681-70C5-1A6213CE9BD2}"/>
              </a:ext>
            </a:extLst>
          </p:cNvPr>
          <p:cNvSpPr/>
          <p:nvPr/>
        </p:nvSpPr>
        <p:spPr>
          <a:xfrm>
            <a:off x="3939102" y="4122883"/>
            <a:ext cx="4094230" cy="52002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AC8B1D22-4B21-5ABC-9CAB-2B655F62D625}"/>
              </a:ext>
            </a:extLst>
          </p:cNvPr>
          <p:cNvSpPr/>
          <p:nvPr/>
        </p:nvSpPr>
        <p:spPr>
          <a:xfrm>
            <a:off x="8016507" y="4133848"/>
            <a:ext cx="3073501" cy="502195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4E8AF155-FEBA-E53F-6F47-A13D6FDFCC0A}"/>
              </a:ext>
            </a:extLst>
          </p:cNvPr>
          <p:cNvSpPr/>
          <p:nvPr/>
        </p:nvSpPr>
        <p:spPr>
          <a:xfrm>
            <a:off x="2122878" y="4110631"/>
            <a:ext cx="1808904" cy="481679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CEF3E186-3320-675B-3159-15162A5A37A0}"/>
              </a:ext>
            </a:extLst>
          </p:cNvPr>
          <p:cNvSpPr/>
          <p:nvPr/>
        </p:nvSpPr>
        <p:spPr>
          <a:xfrm>
            <a:off x="4384121" y="4166544"/>
            <a:ext cx="8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DgP</a:t>
            </a:r>
            <a:r>
              <a:rPr lang="en-US" baseline="-10000" dirty="0"/>
              <a:t>N</a:t>
            </a:r>
            <a:r>
              <a:rPr lang="en-US" baseline="30000" dirty="0"/>
              <a:t>1</a:t>
            </a:r>
            <a:endParaRPr lang="en-US" dirty="0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B259A7A4-BFE9-EBA8-03A4-14B0B409C339}"/>
              </a:ext>
            </a:extLst>
          </p:cNvPr>
          <p:cNvSpPr/>
          <p:nvPr/>
        </p:nvSpPr>
        <p:spPr>
          <a:xfrm>
            <a:off x="6540089" y="4166544"/>
            <a:ext cx="8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DgP</a:t>
            </a:r>
            <a:r>
              <a:rPr lang="en-US" baseline="-10000" dirty="0"/>
              <a:t>N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A0AB68C5-044D-A748-F864-1AED5308453D}"/>
              </a:ext>
            </a:extLst>
          </p:cNvPr>
          <p:cNvSpPr/>
          <p:nvPr/>
        </p:nvSpPr>
        <p:spPr>
          <a:xfrm>
            <a:off x="8634605" y="4166544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DgP</a:t>
            </a:r>
            <a:r>
              <a:rPr lang="en-US" baseline="-10000" dirty="0"/>
              <a:t>N+1</a:t>
            </a:r>
            <a:endParaRPr lang="en-US" dirty="0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2DA19813-97F9-52F4-75B0-786E2F4F1B35}"/>
              </a:ext>
            </a:extLst>
          </p:cNvPr>
          <p:cNvSpPr/>
          <p:nvPr/>
        </p:nvSpPr>
        <p:spPr>
          <a:xfrm>
            <a:off x="2511455" y="4137166"/>
            <a:ext cx="880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DgP</a:t>
            </a:r>
            <a:r>
              <a:rPr lang="en-US" baseline="-10000" dirty="0"/>
              <a:t>N-1</a:t>
            </a:r>
            <a:endParaRPr lang="en-US" dirty="0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C7767572-957C-A53E-6A5A-01E2750505A1}"/>
              </a:ext>
            </a:extLst>
          </p:cNvPr>
          <p:cNvSpPr/>
          <p:nvPr/>
        </p:nvSpPr>
        <p:spPr>
          <a:xfrm>
            <a:off x="2511455" y="4656922"/>
            <a:ext cx="744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DgP</a:t>
            </a:r>
            <a:r>
              <a:rPr lang="en-US" baseline="-10000" dirty="0" err="1"/>
              <a:t>N</a:t>
            </a:r>
            <a:endParaRPr lang="en-US" dirty="0"/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B5222573-8F22-997F-0725-B35E8567CC90}"/>
              </a:ext>
            </a:extLst>
          </p:cNvPr>
          <p:cNvSpPr txBox="1"/>
          <p:nvPr/>
        </p:nvSpPr>
        <p:spPr>
          <a:xfrm>
            <a:off x="3251454" y="4690244"/>
            <a:ext cx="8184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LpGBT</a:t>
            </a:r>
            <a:r>
              <a:rPr lang="en-US" dirty="0"/>
              <a:t> and </a:t>
            </a:r>
            <a:r>
              <a:rPr lang="en-US" dirty="0" err="1"/>
              <a:t>VTRx</a:t>
            </a:r>
            <a:r>
              <a:rPr lang="en-US" dirty="0"/>
              <a:t>+ dictated package format, extracted (repackaged) from GP</a:t>
            </a:r>
            <a:r>
              <a:rPr lang="en-US" baseline="-10000" dirty="0"/>
              <a:t>N</a:t>
            </a:r>
            <a:r>
              <a:rPr lang="en-US" dirty="0"/>
              <a:t> 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E80EB12F-3DFD-34B6-3C3C-D41FB709D02D}"/>
              </a:ext>
            </a:extLst>
          </p:cNvPr>
          <p:cNvSpPr txBox="1"/>
          <p:nvPr/>
        </p:nvSpPr>
        <p:spPr>
          <a:xfrm>
            <a:off x="492985" y="4990937"/>
            <a:ext cx="8199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DownLink</a:t>
            </a:r>
            <a:r>
              <a:rPr lang="en-US" sz="2800" b="1" dirty="0"/>
              <a:t>, </a:t>
            </a:r>
            <a:r>
              <a:rPr lang="en-US" sz="2000" dirty="0"/>
              <a:t>DAM </a:t>
            </a:r>
            <a:r>
              <a:rPr lang="en-US" sz="2000" dirty="0">
                <a:sym typeface="Wingdings" panose="05000000000000000000" pitchFamily="2" charset="2"/>
              </a:rPr>
              <a:t> RDO (non-</a:t>
            </a:r>
            <a:r>
              <a:rPr lang="en-US" sz="2000" dirty="0" err="1">
                <a:sym typeface="Wingdings" panose="05000000000000000000" pitchFamily="2" charset="2"/>
              </a:rPr>
              <a:t>LpGBT</a:t>
            </a:r>
            <a:r>
              <a:rPr lang="en-US" sz="2000" dirty="0">
                <a:sym typeface="Wingdings" panose="05000000000000000000" pitchFamily="2" charset="2"/>
              </a:rPr>
              <a:t>) (98.5 MHz for example)</a:t>
            </a:r>
            <a:endParaRPr lang="en-US" sz="1600" dirty="0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D52AE2F5-8162-EB9F-0F0B-EFE5FB12081F}"/>
              </a:ext>
            </a:extLst>
          </p:cNvPr>
          <p:cNvSpPr/>
          <p:nvPr/>
        </p:nvSpPr>
        <p:spPr>
          <a:xfrm>
            <a:off x="2207472" y="5537523"/>
            <a:ext cx="1619108" cy="356641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6FFA69FB-7A29-1A15-E15F-359337A611D7}"/>
              </a:ext>
            </a:extLst>
          </p:cNvPr>
          <p:cNvSpPr/>
          <p:nvPr/>
        </p:nvSpPr>
        <p:spPr>
          <a:xfrm>
            <a:off x="3834233" y="5532776"/>
            <a:ext cx="4094230" cy="356641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904CE4DB-F74C-50DA-5C11-7371FC8D4D1E}"/>
              </a:ext>
            </a:extLst>
          </p:cNvPr>
          <p:cNvSpPr/>
          <p:nvPr/>
        </p:nvSpPr>
        <p:spPr>
          <a:xfrm>
            <a:off x="7932290" y="5537158"/>
            <a:ext cx="3242312" cy="356641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9" name="Elbow Connector 475">
            <a:extLst>
              <a:ext uri="{FF2B5EF4-FFF2-40B4-BE49-F238E27FC236}">
                <a16:creationId xmlns:a16="http://schemas.microsoft.com/office/drawing/2014/main" id="{A8C6C4C1-A11B-A88B-7065-911358BC987D}"/>
              </a:ext>
            </a:extLst>
          </p:cNvPr>
          <p:cNvCxnSpPr/>
          <p:nvPr/>
        </p:nvCxnSpPr>
        <p:spPr>
          <a:xfrm flipV="1">
            <a:off x="3869742" y="5532778"/>
            <a:ext cx="1626319" cy="356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Elbow Connector 476">
            <a:extLst>
              <a:ext uri="{FF2B5EF4-FFF2-40B4-BE49-F238E27FC236}">
                <a16:creationId xmlns:a16="http://schemas.microsoft.com/office/drawing/2014/main" id="{208A2BE9-B186-7A60-D1A0-A22C639B2E40}"/>
              </a:ext>
            </a:extLst>
          </p:cNvPr>
          <p:cNvCxnSpPr/>
          <p:nvPr/>
        </p:nvCxnSpPr>
        <p:spPr>
          <a:xfrm>
            <a:off x="3868588" y="5532776"/>
            <a:ext cx="1627473" cy="3566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Elbow Connector 477">
            <a:extLst>
              <a:ext uri="{FF2B5EF4-FFF2-40B4-BE49-F238E27FC236}">
                <a16:creationId xmlns:a16="http://schemas.microsoft.com/office/drawing/2014/main" id="{723D74FF-A146-D666-FF03-54538B859072}"/>
              </a:ext>
            </a:extLst>
          </p:cNvPr>
          <p:cNvCxnSpPr/>
          <p:nvPr/>
        </p:nvCxnSpPr>
        <p:spPr>
          <a:xfrm flipV="1">
            <a:off x="4679652" y="5532778"/>
            <a:ext cx="1626319" cy="356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Elbow Connector 478">
            <a:extLst>
              <a:ext uri="{FF2B5EF4-FFF2-40B4-BE49-F238E27FC236}">
                <a16:creationId xmlns:a16="http://schemas.microsoft.com/office/drawing/2014/main" id="{E2588632-7658-D1CE-8DA6-678CD5E275EF}"/>
              </a:ext>
            </a:extLst>
          </p:cNvPr>
          <p:cNvCxnSpPr/>
          <p:nvPr/>
        </p:nvCxnSpPr>
        <p:spPr>
          <a:xfrm>
            <a:off x="4678498" y="5532776"/>
            <a:ext cx="1627473" cy="3566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Elbow Connector 479">
            <a:extLst>
              <a:ext uri="{FF2B5EF4-FFF2-40B4-BE49-F238E27FC236}">
                <a16:creationId xmlns:a16="http://schemas.microsoft.com/office/drawing/2014/main" id="{5B02F076-5012-25D1-FB83-86DD35F7E14E}"/>
              </a:ext>
            </a:extLst>
          </p:cNvPr>
          <p:cNvCxnSpPr/>
          <p:nvPr/>
        </p:nvCxnSpPr>
        <p:spPr>
          <a:xfrm flipV="1">
            <a:off x="5492234" y="5532778"/>
            <a:ext cx="1626319" cy="356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Elbow Connector 480">
            <a:extLst>
              <a:ext uri="{FF2B5EF4-FFF2-40B4-BE49-F238E27FC236}">
                <a16:creationId xmlns:a16="http://schemas.microsoft.com/office/drawing/2014/main" id="{E74F0091-22C0-9532-A316-D0FB66B1848F}"/>
              </a:ext>
            </a:extLst>
          </p:cNvPr>
          <p:cNvCxnSpPr/>
          <p:nvPr/>
        </p:nvCxnSpPr>
        <p:spPr>
          <a:xfrm>
            <a:off x="5491080" y="5532776"/>
            <a:ext cx="1627473" cy="3566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Elbow Connector 481">
            <a:extLst>
              <a:ext uri="{FF2B5EF4-FFF2-40B4-BE49-F238E27FC236}">
                <a16:creationId xmlns:a16="http://schemas.microsoft.com/office/drawing/2014/main" id="{CB999E3A-11BC-4152-570F-14D4A2F9264E}"/>
              </a:ext>
            </a:extLst>
          </p:cNvPr>
          <p:cNvCxnSpPr/>
          <p:nvPr/>
        </p:nvCxnSpPr>
        <p:spPr>
          <a:xfrm flipV="1">
            <a:off x="6302144" y="5532778"/>
            <a:ext cx="1626319" cy="356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Elbow Connector 482">
            <a:extLst>
              <a:ext uri="{FF2B5EF4-FFF2-40B4-BE49-F238E27FC236}">
                <a16:creationId xmlns:a16="http://schemas.microsoft.com/office/drawing/2014/main" id="{EC2B24CF-5ED5-9C18-F9FC-8D9962126DFB}"/>
              </a:ext>
            </a:extLst>
          </p:cNvPr>
          <p:cNvCxnSpPr/>
          <p:nvPr/>
        </p:nvCxnSpPr>
        <p:spPr>
          <a:xfrm>
            <a:off x="6300990" y="5532776"/>
            <a:ext cx="1627473" cy="3566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Elbow Connector 483">
            <a:extLst>
              <a:ext uri="{FF2B5EF4-FFF2-40B4-BE49-F238E27FC236}">
                <a16:creationId xmlns:a16="http://schemas.microsoft.com/office/drawing/2014/main" id="{909B5837-62AB-5BBB-9898-F067ACB50B6D}"/>
              </a:ext>
            </a:extLst>
          </p:cNvPr>
          <p:cNvCxnSpPr/>
          <p:nvPr/>
        </p:nvCxnSpPr>
        <p:spPr>
          <a:xfrm flipV="1">
            <a:off x="7112054" y="5532779"/>
            <a:ext cx="1626319" cy="356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Elbow Connector 484">
            <a:extLst>
              <a:ext uri="{FF2B5EF4-FFF2-40B4-BE49-F238E27FC236}">
                <a16:creationId xmlns:a16="http://schemas.microsoft.com/office/drawing/2014/main" id="{122314C2-4443-1466-F399-B5263C3FBBF1}"/>
              </a:ext>
            </a:extLst>
          </p:cNvPr>
          <p:cNvCxnSpPr/>
          <p:nvPr/>
        </p:nvCxnSpPr>
        <p:spPr>
          <a:xfrm>
            <a:off x="7110900" y="5532777"/>
            <a:ext cx="1627473" cy="3566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Elbow Connector 485">
            <a:extLst>
              <a:ext uri="{FF2B5EF4-FFF2-40B4-BE49-F238E27FC236}">
                <a16:creationId xmlns:a16="http://schemas.microsoft.com/office/drawing/2014/main" id="{B810054A-C88E-94CA-661E-EF2EBCE695A6}"/>
              </a:ext>
            </a:extLst>
          </p:cNvPr>
          <p:cNvCxnSpPr/>
          <p:nvPr/>
        </p:nvCxnSpPr>
        <p:spPr>
          <a:xfrm flipV="1">
            <a:off x="7921964" y="5532779"/>
            <a:ext cx="1626319" cy="356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Elbow Connector 486">
            <a:extLst>
              <a:ext uri="{FF2B5EF4-FFF2-40B4-BE49-F238E27FC236}">
                <a16:creationId xmlns:a16="http://schemas.microsoft.com/office/drawing/2014/main" id="{B939E220-C0C7-2C51-9C57-83E196D07655}"/>
              </a:ext>
            </a:extLst>
          </p:cNvPr>
          <p:cNvCxnSpPr/>
          <p:nvPr/>
        </p:nvCxnSpPr>
        <p:spPr>
          <a:xfrm>
            <a:off x="7920810" y="5532777"/>
            <a:ext cx="1627473" cy="3566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Elbow Connector 487">
            <a:extLst>
              <a:ext uri="{FF2B5EF4-FFF2-40B4-BE49-F238E27FC236}">
                <a16:creationId xmlns:a16="http://schemas.microsoft.com/office/drawing/2014/main" id="{7FC2B079-C9AA-2010-1ACD-5D106C9FDF33}"/>
              </a:ext>
            </a:extLst>
          </p:cNvPr>
          <p:cNvCxnSpPr/>
          <p:nvPr/>
        </p:nvCxnSpPr>
        <p:spPr>
          <a:xfrm flipV="1">
            <a:off x="8738373" y="5535535"/>
            <a:ext cx="1626319" cy="356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Elbow Connector 488">
            <a:extLst>
              <a:ext uri="{FF2B5EF4-FFF2-40B4-BE49-F238E27FC236}">
                <a16:creationId xmlns:a16="http://schemas.microsoft.com/office/drawing/2014/main" id="{F4F02F7D-9985-61B3-E49E-27581E7AAB18}"/>
              </a:ext>
            </a:extLst>
          </p:cNvPr>
          <p:cNvCxnSpPr/>
          <p:nvPr/>
        </p:nvCxnSpPr>
        <p:spPr>
          <a:xfrm>
            <a:off x="8737219" y="5535533"/>
            <a:ext cx="1627473" cy="3566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Elbow Connector 489">
            <a:extLst>
              <a:ext uri="{FF2B5EF4-FFF2-40B4-BE49-F238E27FC236}">
                <a16:creationId xmlns:a16="http://schemas.microsoft.com/office/drawing/2014/main" id="{33E5C900-75B9-1A1E-4B87-7F133CB15496}"/>
              </a:ext>
            </a:extLst>
          </p:cNvPr>
          <p:cNvCxnSpPr/>
          <p:nvPr/>
        </p:nvCxnSpPr>
        <p:spPr>
          <a:xfrm flipV="1">
            <a:off x="9548283" y="5535535"/>
            <a:ext cx="1626319" cy="356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Elbow Connector 490">
            <a:extLst>
              <a:ext uri="{FF2B5EF4-FFF2-40B4-BE49-F238E27FC236}">
                <a16:creationId xmlns:a16="http://schemas.microsoft.com/office/drawing/2014/main" id="{465F154C-6B78-148E-2923-3F665ACC33D0}"/>
              </a:ext>
            </a:extLst>
          </p:cNvPr>
          <p:cNvCxnSpPr/>
          <p:nvPr/>
        </p:nvCxnSpPr>
        <p:spPr>
          <a:xfrm>
            <a:off x="9547129" y="5535533"/>
            <a:ext cx="1627473" cy="3566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Elbow Connector 491">
            <a:extLst>
              <a:ext uri="{FF2B5EF4-FFF2-40B4-BE49-F238E27FC236}">
                <a16:creationId xmlns:a16="http://schemas.microsoft.com/office/drawing/2014/main" id="{6C2364B6-C183-F5BC-0117-BC55DC66AF12}"/>
              </a:ext>
            </a:extLst>
          </p:cNvPr>
          <p:cNvCxnSpPr/>
          <p:nvPr/>
        </p:nvCxnSpPr>
        <p:spPr>
          <a:xfrm flipV="1">
            <a:off x="2211741" y="5532778"/>
            <a:ext cx="1626319" cy="356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Elbow Connector 492">
            <a:extLst>
              <a:ext uri="{FF2B5EF4-FFF2-40B4-BE49-F238E27FC236}">
                <a16:creationId xmlns:a16="http://schemas.microsoft.com/office/drawing/2014/main" id="{0A9BD6DB-67C3-1595-20A7-256A990A1695}"/>
              </a:ext>
            </a:extLst>
          </p:cNvPr>
          <p:cNvCxnSpPr/>
          <p:nvPr/>
        </p:nvCxnSpPr>
        <p:spPr>
          <a:xfrm>
            <a:off x="2210587" y="5532776"/>
            <a:ext cx="1627473" cy="3566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Elbow Connector 493">
            <a:extLst>
              <a:ext uri="{FF2B5EF4-FFF2-40B4-BE49-F238E27FC236}">
                <a16:creationId xmlns:a16="http://schemas.microsoft.com/office/drawing/2014/main" id="{473FFDA5-833A-D44A-AEDC-AB38EF340F8A}"/>
              </a:ext>
            </a:extLst>
          </p:cNvPr>
          <p:cNvCxnSpPr/>
          <p:nvPr/>
        </p:nvCxnSpPr>
        <p:spPr>
          <a:xfrm flipV="1">
            <a:off x="3021651" y="5532778"/>
            <a:ext cx="1626319" cy="356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Elbow Connector 494">
            <a:extLst>
              <a:ext uri="{FF2B5EF4-FFF2-40B4-BE49-F238E27FC236}">
                <a16:creationId xmlns:a16="http://schemas.microsoft.com/office/drawing/2014/main" id="{AC4D90C8-5B24-E5F8-0DD2-A5F0922A903C}"/>
              </a:ext>
            </a:extLst>
          </p:cNvPr>
          <p:cNvCxnSpPr/>
          <p:nvPr/>
        </p:nvCxnSpPr>
        <p:spPr>
          <a:xfrm>
            <a:off x="3020497" y="5532776"/>
            <a:ext cx="1627473" cy="3566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Elbow Connector 495">
            <a:extLst>
              <a:ext uri="{FF2B5EF4-FFF2-40B4-BE49-F238E27FC236}">
                <a16:creationId xmlns:a16="http://schemas.microsoft.com/office/drawing/2014/main" id="{995E4DD4-7D69-B269-A652-674B44467055}"/>
              </a:ext>
            </a:extLst>
          </p:cNvPr>
          <p:cNvCxnSpPr/>
          <p:nvPr/>
        </p:nvCxnSpPr>
        <p:spPr>
          <a:xfrm flipV="1">
            <a:off x="7941681" y="5540187"/>
            <a:ext cx="1626319" cy="356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Elbow Connector 496">
            <a:extLst>
              <a:ext uri="{FF2B5EF4-FFF2-40B4-BE49-F238E27FC236}">
                <a16:creationId xmlns:a16="http://schemas.microsoft.com/office/drawing/2014/main" id="{14933820-1681-DCF0-AC07-36E5DF3364CA}"/>
              </a:ext>
            </a:extLst>
          </p:cNvPr>
          <p:cNvCxnSpPr/>
          <p:nvPr/>
        </p:nvCxnSpPr>
        <p:spPr>
          <a:xfrm>
            <a:off x="7933595" y="5529984"/>
            <a:ext cx="1627473" cy="3566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Elbow Connector 497">
            <a:extLst>
              <a:ext uri="{FF2B5EF4-FFF2-40B4-BE49-F238E27FC236}">
                <a16:creationId xmlns:a16="http://schemas.microsoft.com/office/drawing/2014/main" id="{A9DCD857-C26E-539F-FC08-558AA7361ECF}"/>
              </a:ext>
            </a:extLst>
          </p:cNvPr>
          <p:cNvCxnSpPr/>
          <p:nvPr/>
        </p:nvCxnSpPr>
        <p:spPr>
          <a:xfrm flipV="1">
            <a:off x="8741186" y="5549923"/>
            <a:ext cx="1626319" cy="356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Elbow Connector 498">
            <a:extLst>
              <a:ext uri="{FF2B5EF4-FFF2-40B4-BE49-F238E27FC236}">
                <a16:creationId xmlns:a16="http://schemas.microsoft.com/office/drawing/2014/main" id="{6FAFCA77-88A8-9081-7846-52A9B87D46FC}"/>
              </a:ext>
            </a:extLst>
          </p:cNvPr>
          <p:cNvCxnSpPr/>
          <p:nvPr/>
        </p:nvCxnSpPr>
        <p:spPr>
          <a:xfrm>
            <a:off x="8733392" y="5528683"/>
            <a:ext cx="1627473" cy="3566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Elbow Connector 499">
            <a:extLst>
              <a:ext uri="{FF2B5EF4-FFF2-40B4-BE49-F238E27FC236}">
                <a16:creationId xmlns:a16="http://schemas.microsoft.com/office/drawing/2014/main" id="{8E78C2CE-86FC-8A33-AEA0-AEF305134055}"/>
              </a:ext>
            </a:extLst>
          </p:cNvPr>
          <p:cNvCxnSpPr/>
          <p:nvPr/>
        </p:nvCxnSpPr>
        <p:spPr>
          <a:xfrm flipV="1">
            <a:off x="9543302" y="5543429"/>
            <a:ext cx="1626319" cy="3566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Elbow Connector 500">
            <a:extLst>
              <a:ext uri="{FF2B5EF4-FFF2-40B4-BE49-F238E27FC236}">
                <a16:creationId xmlns:a16="http://schemas.microsoft.com/office/drawing/2014/main" id="{8F32941E-45C9-CD43-3461-9B5E09157141}"/>
              </a:ext>
            </a:extLst>
          </p:cNvPr>
          <p:cNvCxnSpPr/>
          <p:nvPr/>
        </p:nvCxnSpPr>
        <p:spPr>
          <a:xfrm>
            <a:off x="9537878" y="5546675"/>
            <a:ext cx="1627473" cy="3566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5" name="Rectangle 284">
            <a:extLst>
              <a:ext uri="{FF2B5EF4-FFF2-40B4-BE49-F238E27FC236}">
                <a16:creationId xmlns:a16="http://schemas.microsoft.com/office/drawing/2014/main" id="{94B49160-ED76-598F-692F-6783ED5296DC}"/>
              </a:ext>
            </a:extLst>
          </p:cNvPr>
          <p:cNvSpPr/>
          <p:nvPr/>
        </p:nvSpPr>
        <p:spPr>
          <a:xfrm>
            <a:off x="4013024" y="5549923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DrP</a:t>
            </a:r>
            <a:r>
              <a:rPr lang="en-US" baseline="-10000" dirty="0"/>
              <a:t>N</a:t>
            </a:r>
            <a:r>
              <a:rPr lang="en-US" baseline="30000" dirty="0"/>
              <a:t>1</a:t>
            </a:r>
            <a:endParaRPr lang="en-US" dirty="0"/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87AF188F-D4DD-EBEC-E516-D767CCE8CA22}"/>
              </a:ext>
            </a:extLst>
          </p:cNvPr>
          <p:cNvSpPr/>
          <p:nvPr/>
        </p:nvSpPr>
        <p:spPr>
          <a:xfrm>
            <a:off x="8667880" y="5525797"/>
            <a:ext cx="86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DrP</a:t>
            </a:r>
            <a:r>
              <a:rPr lang="en-US" baseline="-10000" dirty="0"/>
              <a:t>N+1</a:t>
            </a:r>
            <a:endParaRPr lang="en-US" dirty="0"/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D9363B55-7828-800C-BABB-379E9C6B6060}"/>
              </a:ext>
            </a:extLst>
          </p:cNvPr>
          <p:cNvSpPr/>
          <p:nvPr/>
        </p:nvSpPr>
        <p:spPr>
          <a:xfrm>
            <a:off x="2661197" y="5532776"/>
            <a:ext cx="8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DrP</a:t>
            </a:r>
            <a:r>
              <a:rPr lang="en-US" baseline="-10000" dirty="0"/>
              <a:t>N-1</a:t>
            </a:r>
            <a:endParaRPr lang="en-US" dirty="0"/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FDFD9EAA-C244-C06A-2335-29D9FC1E7A20}"/>
              </a:ext>
            </a:extLst>
          </p:cNvPr>
          <p:cNvSpPr/>
          <p:nvPr/>
        </p:nvSpPr>
        <p:spPr>
          <a:xfrm>
            <a:off x="7233402" y="5565933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DrP</a:t>
            </a:r>
            <a:r>
              <a:rPr lang="en-US" baseline="-10000" dirty="0"/>
              <a:t>N</a:t>
            </a:r>
            <a:r>
              <a:rPr lang="en-US" baseline="30000" dirty="0"/>
              <a:t>5</a:t>
            </a:r>
            <a:endParaRPr lang="en-US" dirty="0"/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9449A507-AA2C-A71D-E215-E5E65AFE6FEB}"/>
              </a:ext>
            </a:extLst>
          </p:cNvPr>
          <p:cNvSpPr/>
          <p:nvPr/>
        </p:nvSpPr>
        <p:spPr>
          <a:xfrm>
            <a:off x="6438630" y="5549923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DrP</a:t>
            </a:r>
            <a:r>
              <a:rPr lang="en-US" baseline="-10000" dirty="0"/>
              <a:t>N</a:t>
            </a:r>
            <a:r>
              <a:rPr lang="en-US" baseline="30000" dirty="0"/>
              <a:t>4</a:t>
            </a:r>
            <a:endParaRPr lang="en-US" dirty="0"/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7CB3D7B6-581C-40A5-7409-4479FBD532C0}"/>
              </a:ext>
            </a:extLst>
          </p:cNvPr>
          <p:cNvSpPr/>
          <p:nvPr/>
        </p:nvSpPr>
        <p:spPr>
          <a:xfrm>
            <a:off x="5531586" y="5549923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DrP</a:t>
            </a:r>
            <a:r>
              <a:rPr lang="en-US" baseline="-10000" dirty="0"/>
              <a:t>N</a:t>
            </a:r>
            <a:r>
              <a:rPr lang="en-US" baseline="30000" dirty="0"/>
              <a:t>3</a:t>
            </a:r>
            <a:endParaRPr lang="en-US" dirty="0"/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42293710-E046-9A37-72E9-8F69E1BCC370}"/>
              </a:ext>
            </a:extLst>
          </p:cNvPr>
          <p:cNvSpPr/>
          <p:nvPr/>
        </p:nvSpPr>
        <p:spPr>
          <a:xfrm>
            <a:off x="4767003" y="5549923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DrP</a:t>
            </a:r>
            <a:r>
              <a:rPr lang="en-US" baseline="-10000" dirty="0"/>
              <a:t>N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70623D68-CFEE-1EC1-E9D2-BC58D9081887}"/>
              </a:ext>
            </a:extLst>
          </p:cNvPr>
          <p:cNvSpPr/>
          <p:nvPr/>
        </p:nvSpPr>
        <p:spPr>
          <a:xfrm>
            <a:off x="2485506" y="5876373"/>
            <a:ext cx="69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DrP</a:t>
            </a:r>
            <a:r>
              <a:rPr lang="en-US" baseline="-10000" dirty="0" err="1"/>
              <a:t>N</a:t>
            </a:r>
            <a:endParaRPr lang="en-US" dirty="0"/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ABE00E88-3970-0A24-835C-4E0C4F8ACF4E}"/>
              </a:ext>
            </a:extLst>
          </p:cNvPr>
          <p:cNvSpPr txBox="1"/>
          <p:nvPr/>
        </p:nvSpPr>
        <p:spPr>
          <a:xfrm>
            <a:off x="3219853" y="5857583"/>
            <a:ext cx="682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RDO dictated package format, extracted (repackaged) from GP</a:t>
            </a:r>
            <a:r>
              <a:rPr lang="en-US" baseline="-10000" dirty="0"/>
              <a:t>N</a:t>
            </a:r>
            <a:r>
              <a:rPr lang="en-US" dirty="0"/>
              <a:t> </a:t>
            </a:r>
          </a:p>
        </p:txBody>
      </p:sp>
      <p:pic>
        <p:nvPicPr>
          <p:cNvPr id="294" name="Picture 293">
            <a:extLst>
              <a:ext uri="{FF2B5EF4-FFF2-40B4-BE49-F238E27FC236}">
                <a16:creationId xmlns:a16="http://schemas.microsoft.com/office/drawing/2014/main" id="{3C496D7B-8369-181B-6318-D82395C21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969" y="1753129"/>
            <a:ext cx="1072510" cy="2689776"/>
          </a:xfrm>
          <a:prstGeom prst="rect">
            <a:avLst/>
          </a:prstGeom>
        </p:spPr>
      </p:pic>
      <p:pic>
        <p:nvPicPr>
          <p:cNvPr id="295" name="Picture 294">
            <a:extLst>
              <a:ext uri="{FF2B5EF4-FFF2-40B4-BE49-F238E27FC236}">
                <a16:creationId xmlns:a16="http://schemas.microsoft.com/office/drawing/2014/main" id="{5AFEC5AA-64F8-6663-F4FA-E1E17D4A4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229" y="1758180"/>
            <a:ext cx="1072510" cy="2689776"/>
          </a:xfrm>
          <a:prstGeom prst="rect">
            <a:avLst/>
          </a:prstGeom>
        </p:spPr>
      </p:pic>
      <p:cxnSp>
        <p:nvCxnSpPr>
          <p:cNvPr id="296" name="Curved Connector 512">
            <a:extLst>
              <a:ext uri="{FF2B5EF4-FFF2-40B4-BE49-F238E27FC236}">
                <a16:creationId xmlns:a16="http://schemas.microsoft.com/office/drawing/2014/main" id="{1F50DEDA-0ACE-B763-7E7E-F64B96BADFB3}"/>
              </a:ext>
            </a:extLst>
          </p:cNvPr>
          <p:cNvCxnSpPr/>
          <p:nvPr/>
        </p:nvCxnSpPr>
        <p:spPr>
          <a:xfrm>
            <a:off x="7136837" y="1905059"/>
            <a:ext cx="665066" cy="648873"/>
          </a:xfrm>
          <a:prstGeom prst="curvedConnector3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" name="Picture 296">
            <a:extLst>
              <a:ext uri="{FF2B5EF4-FFF2-40B4-BE49-F238E27FC236}">
                <a16:creationId xmlns:a16="http://schemas.microsoft.com/office/drawing/2014/main" id="{F2AE79E8-7527-B94B-DE70-FAE431466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696" y="1675950"/>
            <a:ext cx="989391" cy="4385089"/>
          </a:xfrm>
          <a:prstGeom prst="rect">
            <a:avLst/>
          </a:prstGeom>
        </p:spPr>
      </p:pic>
      <p:pic>
        <p:nvPicPr>
          <p:cNvPr id="298" name="Picture 297">
            <a:extLst>
              <a:ext uri="{FF2B5EF4-FFF2-40B4-BE49-F238E27FC236}">
                <a16:creationId xmlns:a16="http://schemas.microsoft.com/office/drawing/2014/main" id="{DF5F55B1-7BC9-B785-E318-593F0CFE0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590" y="1753129"/>
            <a:ext cx="989391" cy="4385089"/>
          </a:xfrm>
          <a:prstGeom prst="rect">
            <a:avLst/>
          </a:prstGeom>
        </p:spPr>
      </p:pic>
      <p:sp>
        <p:nvSpPr>
          <p:cNvPr id="299" name="Rectangle 298">
            <a:extLst>
              <a:ext uri="{FF2B5EF4-FFF2-40B4-BE49-F238E27FC236}">
                <a16:creationId xmlns:a16="http://schemas.microsoft.com/office/drawing/2014/main" id="{BC3ECEC3-1F8B-2B07-5060-E54CDDC87671}"/>
              </a:ext>
            </a:extLst>
          </p:cNvPr>
          <p:cNvSpPr/>
          <p:nvPr/>
        </p:nvSpPr>
        <p:spPr>
          <a:xfrm>
            <a:off x="520482" y="3657719"/>
            <a:ext cx="11151035" cy="1368535"/>
          </a:xfrm>
          <a:prstGeom prst="rect">
            <a:avLst/>
          </a:prstGeom>
          <a:solidFill>
            <a:srgbClr val="7030A0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45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0240A-677E-9C93-37A3-536EF57A5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id="{A63BFCC8-B9D6-8309-574A-D23CDCED4145}"/>
              </a:ext>
            </a:extLst>
          </p:cNvPr>
          <p:cNvSpPr txBox="1">
            <a:spLocks/>
          </p:cNvSpPr>
          <p:nvPr/>
        </p:nvSpPr>
        <p:spPr>
          <a:xfrm>
            <a:off x="1133344" y="309680"/>
            <a:ext cx="4752975" cy="81835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1. </a:t>
            </a:r>
            <a:r>
              <a:rPr lang="en-US" b="1" dirty="0" err="1"/>
              <a:t>ePIC</a:t>
            </a:r>
            <a:r>
              <a:rPr lang="en-US" b="1" dirty="0"/>
              <a:t> Clock and Control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644D2BD-C213-84E6-5FCA-F998942A55AC}"/>
              </a:ext>
            </a:extLst>
          </p:cNvPr>
          <p:cNvSpPr/>
          <p:nvPr/>
        </p:nvSpPr>
        <p:spPr>
          <a:xfrm>
            <a:off x="865659" y="934978"/>
            <a:ext cx="30586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2000" dirty="0">
                <a:solidFill>
                  <a:srgbClr val="000000"/>
                </a:solidFill>
              </a:rPr>
              <a:t>1.4 The </a:t>
            </a:r>
            <a:r>
              <a:rPr lang="en-US" sz="2000" dirty="0" err="1">
                <a:solidFill>
                  <a:srgbClr val="000000"/>
                </a:solidFill>
              </a:rPr>
              <a:t>ePIC</a:t>
            </a:r>
            <a:r>
              <a:rPr lang="en-US" sz="2000" dirty="0">
                <a:solidFill>
                  <a:srgbClr val="000000"/>
                </a:solidFill>
              </a:rPr>
              <a:t> uplink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6348DE-CA92-FEFD-EF21-E8B23FD2D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B968AB-709E-F28B-0976-F9559EC0BDF3}"/>
              </a:ext>
            </a:extLst>
          </p:cNvPr>
          <p:cNvSpPr txBox="1"/>
          <p:nvPr/>
        </p:nvSpPr>
        <p:spPr>
          <a:xfrm>
            <a:off x="1122479" y="1314055"/>
            <a:ext cx="1029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is more flexible, and can be DAM dependent.  Because of the FPGA’s MGT quad structure, the four DAM boards, connected to the same quad MGT, should use the same data format.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0EA15B-A53F-564D-B358-E74A1859041B}"/>
              </a:ext>
            </a:extLst>
          </p:cNvPr>
          <p:cNvSpPr txBox="1"/>
          <p:nvPr/>
        </p:nvSpPr>
        <p:spPr>
          <a:xfrm>
            <a:off x="865659" y="2039882"/>
            <a:ext cx="9733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</a:t>
            </a:r>
            <a:r>
              <a:rPr lang="en-US" sz="2000" dirty="0" err="1"/>
              <a:t>LpGBT</a:t>
            </a:r>
            <a:r>
              <a:rPr lang="en-US" sz="2000" dirty="0"/>
              <a:t> to DAM/RDO </a:t>
            </a:r>
            <a:r>
              <a:rPr lang="en-US" sz="2000" dirty="0" err="1"/>
              <a:t>UpLink</a:t>
            </a:r>
            <a:r>
              <a:rPr lang="en-US" sz="2000" dirty="0"/>
              <a:t> is required to be 256-bits (or 128-bits) at 39.4 MHz</a:t>
            </a:r>
            <a:endParaRPr lang="en-US" sz="1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1BF77A3-7903-8D3F-1EC7-BC214B1B12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873377"/>
              </p:ext>
            </p:extLst>
          </p:nvPr>
        </p:nvGraphicFramePr>
        <p:xfrm>
          <a:off x="865659" y="3866232"/>
          <a:ext cx="10880727" cy="245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157">
                  <a:extLst>
                    <a:ext uri="{9D8B030D-6E8A-4147-A177-3AD203B41FA5}">
                      <a16:colId xmlns:a16="http://schemas.microsoft.com/office/drawing/2014/main" val="954555114"/>
                    </a:ext>
                  </a:extLst>
                </a:gridCol>
                <a:gridCol w="989157">
                  <a:extLst>
                    <a:ext uri="{9D8B030D-6E8A-4147-A177-3AD203B41FA5}">
                      <a16:colId xmlns:a16="http://schemas.microsoft.com/office/drawing/2014/main" val="2871948538"/>
                    </a:ext>
                  </a:extLst>
                </a:gridCol>
                <a:gridCol w="989157">
                  <a:extLst>
                    <a:ext uri="{9D8B030D-6E8A-4147-A177-3AD203B41FA5}">
                      <a16:colId xmlns:a16="http://schemas.microsoft.com/office/drawing/2014/main" val="269577124"/>
                    </a:ext>
                  </a:extLst>
                </a:gridCol>
                <a:gridCol w="989157">
                  <a:extLst>
                    <a:ext uri="{9D8B030D-6E8A-4147-A177-3AD203B41FA5}">
                      <a16:colId xmlns:a16="http://schemas.microsoft.com/office/drawing/2014/main" val="388485334"/>
                    </a:ext>
                  </a:extLst>
                </a:gridCol>
                <a:gridCol w="989157">
                  <a:extLst>
                    <a:ext uri="{9D8B030D-6E8A-4147-A177-3AD203B41FA5}">
                      <a16:colId xmlns:a16="http://schemas.microsoft.com/office/drawing/2014/main" val="3176033182"/>
                    </a:ext>
                  </a:extLst>
                </a:gridCol>
                <a:gridCol w="989157">
                  <a:extLst>
                    <a:ext uri="{9D8B030D-6E8A-4147-A177-3AD203B41FA5}">
                      <a16:colId xmlns:a16="http://schemas.microsoft.com/office/drawing/2014/main" val="99299251"/>
                    </a:ext>
                  </a:extLst>
                </a:gridCol>
                <a:gridCol w="4945785">
                  <a:extLst>
                    <a:ext uri="{9D8B030D-6E8A-4147-A177-3AD203B41FA5}">
                      <a16:colId xmlns:a16="http://schemas.microsoft.com/office/drawing/2014/main" val="10319368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packet</a:t>
                      </a:r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86665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Word #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  five word</a:t>
                      </a:r>
                      <a:r>
                        <a:rPr lang="en-US" sz="1600" b="0" baseline="0" dirty="0"/>
                        <a:t>s per package</a:t>
                      </a:r>
                      <a:endParaRPr lang="en-US" sz="1600" b="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96379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Bit(9:0)</a:t>
                      </a:r>
                    </a:p>
                    <a:p>
                      <a:pPr algn="ctr"/>
                      <a:r>
                        <a:rPr lang="en-US" sz="1200" dirty="0" err="1"/>
                        <a:t>abcdeifghj</a:t>
                      </a:r>
                      <a:r>
                        <a:rPr lang="en-US" sz="1200" dirty="0"/>
                        <a:t>-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K28.1_3C</a:t>
                      </a:r>
                    </a:p>
                    <a:p>
                      <a:pPr algn="ctr"/>
                      <a:r>
                        <a:rPr lang="en-US" sz="1100" dirty="0"/>
                        <a:t>0011111001</a:t>
                      </a:r>
                    </a:p>
                    <a:p>
                      <a:pPr algn="ctr"/>
                      <a:r>
                        <a:rPr lang="en-US" sz="1100" dirty="0"/>
                        <a:t>x0111110xx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K28.2_5C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0011110101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K28.3_7C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0011110011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K28.4_9C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0011110010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K28.5_BC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0011111010 x0111110xx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Word alignment and bit alignment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36157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Bit(19:10)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GTU_RC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GTU_RC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GTU_RC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GTU_RC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GTU_RC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Synchronous</a:t>
                      </a:r>
                      <a:r>
                        <a:rPr lang="en-US" sz="1600" b="0" baseline="0" dirty="0"/>
                        <a:t> </a:t>
                      </a:r>
                      <a:r>
                        <a:rPr lang="en-US" sz="1600" b="0" dirty="0"/>
                        <a:t>Run Control codes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251632"/>
                  </a:ext>
                </a:extLst>
              </a:tr>
              <a:tr h="9271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Bit(39:20)</a:t>
                      </a:r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BX(27:0)     </a:t>
                      </a:r>
                      <a:r>
                        <a:rPr lang="en-US" sz="1600" dirty="0" err="1"/>
                        <a:t>Obx</a:t>
                      </a:r>
                      <a:r>
                        <a:rPr lang="en-US" sz="1600" dirty="0"/>
                        <a:t>(11:0)    </a:t>
                      </a:r>
                      <a:r>
                        <a:rPr lang="en-US" sz="1400" b="0" dirty="0"/>
                        <a:t>Orbit(39:0)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6332455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Bit(49:40)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DAM specific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595652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Bit(79:50)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USER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USER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USER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USER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USER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Extras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5624177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62A5E408-275F-FA2C-B474-9A825938BA70}"/>
              </a:ext>
            </a:extLst>
          </p:cNvPr>
          <p:cNvSpPr/>
          <p:nvPr/>
        </p:nvSpPr>
        <p:spPr>
          <a:xfrm>
            <a:off x="865659" y="3865235"/>
            <a:ext cx="5978527" cy="2454637"/>
          </a:xfrm>
          <a:prstGeom prst="rect">
            <a:avLst/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D099FB-71F0-4F16-31EA-995DCAE66DD7}"/>
              </a:ext>
            </a:extLst>
          </p:cNvPr>
          <p:cNvSpPr txBox="1"/>
          <p:nvPr/>
        </p:nvSpPr>
        <p:spPr>
          <a:xfrm>
            <a:off x="723919" y="3343012"/>
            <a:ext cx="4970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GTU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800" dirty="0">
                <a:sym typeface="Wingdings" panose="05000000000000000000" pitchFamily="2" charset="2"/>
              </a:rPr>
              <a:t>DAM </a:t>
            </a:r>
            <a:r>
              <a:rPr lang="en-US" sz="2800" dirty="0" err="1">
                <a:sym typeface="Wingdings" panose="05000000000000000000" pitchFamily="2" charset="2"/>
              </a:rPr>
              <a:t>DownLink</a:t>
            </a:r>
            <a:r>
              <a:rPr lang="en-US" sz="2800" dirty="0">
                <a:sym typeface="Wingdings" panose="05000000000000000000" pitchFamily="2" charset="2"/>
              </a:rPr>
              <a:t> example</a:t>
            </a:r>
            <a:endParaRPr lang="en-US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2CE00D-DA6C-BFF7-9DFE-6EEC96809B80}"/>
              </a:ext>
            </a:extLst>
          </p:cNvPr>
          <p:cNvSpPr/>
          <p:nvPr/>
        </p:nvSpPr>
        <p:spPr>
          <a:xfrm>
            <a:off x="2025019" y="4204786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GP</a:t>
            </a:r>
            <a:r>
              <a:rPr lang="en-US" baseline="-10000" dirty="0"/>
              <a:t>N</a:t>
            </a:r>
            <a:r>
              <a:rPr lang="en-US" baseline="30000" dirty="0"/>
              <a:t>1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7E4943-5C6F-D061-200C-C5926B5F725E}"/>
              </a:ext>
            </a:extLst>
          </p:cNvPr>
          <p:cNvSpPr/>
          <p:nvPr/>
        </p:nvSpPr>
        <p:spPr>
          <a:xfrm>
            <a:off x="2996569" y="4204786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GP</a:t>
            </a:r>
            <a:r>
              <a:rPr lang="en-US" baseline="-10000" dirty="0"/>
              <a:t>N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7928E57-3F16-A6CC-5279-6C5B966924B4}"/>
              </a:ext>
            </a:extLst>
          </p:cNvPr>
          <p:cNvSpPr/>
          <p:nvPr/>
        </p:nvSpPr>
        <p:spPr>
          <a:xfrm>
            <a:off x="3968119" y="4204786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GP</a:t>
            </a:r>
            <a:r>
              <a:rPr lang="en-US" baseline="-10000" dirty="0"/>
              <a:t>N</a:t>
            </a:r>
            <a:r>
              <a:rPr lang="en-US" baseline="30000" dirty="0"/>
              <a:t>3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FD6D00-5EE6-04AF-D179-FFA84E51F6D3}"/>
              </a:ext>
            </a:extLst>
          </p:cNvPr>
          <p:cNvSpPr/>
          <p:nvPr/>
        </p:nvSpPr>
        <p:spPr>
          <a:xfrm>
            <a:off x="5006344" y="4204786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GP</a:t>
            </a:r>
            <a:r>
              <a:rPr lang="en-US" baseline="-10000" dirty="0"/>
              <a:t>N</a:t>
            </a:r>
            <a:r>
              <a:rPr lang="en-US" baseline="30000" dirty="0"/>
              <a:t>4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1D7C4F-7CDF-5B0A-3D11-36CB23E047E4}"/>
              </a:ext>
            </a:extLst>
          </p:cNvPr>
          <p:cNvSpPr/>
          <p:nvPr/>
        </p:nvSpPr>
        <p:spPr>
          <a:xfrm>
            <a:off x="5949193" y="4204786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GP</a:t>
            </a:r>
            <a:r>
              <a:rPr lang="en-US" baseline="-10000" dirty="0"/>
              <a:t>N</a:t>
            </a:r>
            <a:r>
              <a:rPr lang="en-US" baseline="30000" dirty="0"/>
              <a:t>5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591181D-AC75-E179-31C7-6BA14A05A6B1}"/>
              </a:ext>
            </a:extLst>
          </p:cNvPr>
          <p:cNvSpPr/>
          <p:nvPr/>
        </p:nvSpPr>
        <p:spPr>
          <a:xfrm>
            <a:off x="2701463" y="3866232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Packet GP</a:t>
            </a:r>
            <a:r>
              <a:rPr lang="en-US" baseline="-10000" dirty="0"/>
              <a:t>N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5C9BE65-F744-5D3C-377B-D4F42343F847}"/>
              </a:ext>
            </a:extLst>
          </p:cNvPr>
          <p:cNvSpPr/>
          <p:nvPr/>
        </p:nvSpPr>
        <p:spPr>
          <a:xfrm>
            <a:off x="4203788" y="3865235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(at 19.7 MHz)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84499C-66FE-019F-6E58-CB4C1C0FE7F1}"/>
              </a:ext>
            </a:extLst>
          </p:cNvPr>
          <p:cNvSpPr txBox="1"/>
          <p:nvPr/>
        </p:nvSpPr>
        <p:spPr>
          <a:xfrm>
            <a:off x="7730011" y="5499159"/>
            <a:ext cx="2430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Beam Crossing counters</a:t>
            </a:r>
          </a:p>
        </p:txBody>
      </p:sp>
    </p:spTree>
    <p:extLst>
      <p:ext uri="{BB962C8B-B14F-4D97-AF65-F5344CB8AC3E}">
        <p14:creationId xmlns:p14="http://schemas.microsoft.com/office/powerpoint/2010/main" val="2629170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015" y="864635"/>
            <a:ext cx="3502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2000" dirty="0">
                <a:solidFill>
                  <a:srgbClr val="000000"/>
                </a:solidFill>
              </a:rPr>
              <a:t>2.1 The functional requirements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950198" y="1669938"/>
            <a:ext cx="333481" cy="249131"/>
          </a:xfrm>
          <a:prstGeom prst="rect">
            <a:avLst/>
          </a:prstGeom>
          <a:solidFill>
            <a:srgbClr val="0070C0">
              <a:alpha val="33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TextBox 76"/>
          <p:cNvSpPr txBox="1">
            <a:spLocks noChangeArrowheads="1"/>
          </p:cNvSpPr>
          <p:nvPr/>
        </p:nvSpPr>
        <p:spPr bwMode="auto">
          <a:xfrm>
            <a:off x="878830" y="1664855"/>
            <a:ext cx="243587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400" dirty="0">
                <a:solidFill>
                  <a:prstClr val="black"/>
                </a:solidFill>
                <a:latin typeface="Calibri" panose="020F0502020204030204"/>
              </a:rPr>
              <a:t>GTU required: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prstClr val="black"/>
                </a:solidFill>
                <a:latin typeface="Calibri" panose="020F0502020204030204"/>
              </a:rPr>
              <a:t>EIC common platform interface;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prstClr val="black"/>
                </a:solidFill>
                <a:latin typeface="Calibri" panose="020F0502020204030204"/>
              </a:rPr>
              <a:t>Run Control;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prstClr val="black"/>
                </a:solidFill>
                <a:latin typeface="Calibri" panose="020F0502020204030204"/>
              </a:rPr>
              <a:t>~150 DAM interface</a:t>
            </a:r>
          </a:p>
          <a:p>
            <a:endParaRPr lang="en-US" altLang="en-US" sz="1400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n-US" altLang="en-US" sz="1400" dirty="0">
                <a:solidFill>
                  <a:prstClr val="black"/>
                </a:solidFill>
                <a:latin typeface="Calibri" panose="020F0502020204030204"/>
              </a:rPr>
              <a:t>Risk mitigation: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prstClr val="black"/>
                </a:solidFill>
                <a:latin typeface="Calibri" panose="020F0502020204030204"/>
              </a:rPr>
              <a:t>Beam vs clock phase monitoring;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prstClr val="black"/>
                </a:solidFill>
                <a:latin typeface="Calibri" panose="020F0502020204030204"/>
              </a:rPr>
              <a:t>Dedicated clock fanout to TOF</a:t>
            </a:r>
            <a:endParaRPr lang="en-US" alt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204913" y="319817"/>
            <a:ext cx="4352607" cy="48034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2. Overview of the GTU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0" t="15488" r="6344" b="6229"/>
          <a:stretch/>
        </p:blipFill>
        <p:spPr>
          <a:xfrm>
            <a:off x="3162299" y="1603299"/>
            <a:ext cx="8610601" cy="442912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419100" y="3652641"/>
            <a:ext cx="27431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Between GTU and DAM (Quad LTI)</a:t>
            </a:r>
          </a:p>
          <a:p>
            <a:r>
              <a:rPr lang="en-US" sz="1400" dirty="0"/>
              <a:t>Same-length Multimode fibers: 4 </a:t>
            </a:r>
            <a:r>
              <a:rPr lang="en-US" sz="1400" dirty="0" err="1"/>
              <a:t>Tx</a:t>
            </a:r>
            <a:r>
              <a:rPr lang="en-US" sz="1400" dirty="0"/>
              <a:t>/4 Rx (</a:t>
            </a:r>
            <a:r>
              <a:rPr lang="en-US" sz="1200" dirty="0"/>
              <a:t>inexpensive, standard, commercially available</a:t>
            </a:r>
            <a:r>
              <a:rPr lang="en-US" sz="1400" dirty="0"/>
              <a:t>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3" t="16880" r="19899" b="26734"/>
          <a:stretch/>
        </p:blipFill>
        <p:spPr>
          <a:xfrm>
            <a:off x="161511" y="4538641"/>
            <a:ext cx="2954265" cy="149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15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046" y="380667"/>
            <a:ext cx="6684876" cy="5347901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485" r="14667" b="2243"/>
          <a:stretch/>
        </p:blipFill>
        <p:spPr>
          <a:xfrm>
            <a:off x="2348567" y="2429173"/>
            <a:ext cx="1477727" cy="1344321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485" r="14667" b="2243"/>
          <a:stretch/>
        </p:blipFill>
        <p:spPr>
          <a:xfrm>
            <a:off x="2526994" y="2533562"/>
            <a:ext cx="1477727" cy="1344321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485" r="14667" b="2243"/>
          <a:stretch/>
        </p:blipFill>
        <p:spPr>
          <a:xfrm>
            <a:off x="2688614" y="2636960"/>
            <a:ext cx="1477727" cy="1344321"/>
          </a:xfrm>
          <a:prstGeom prst="rect">
            <a:avLst/>
          </a:prstGeom>
        </p:spPr>
      </p:pic>
      <p:pic>
        <p:nvPicPr>
          <p:cNvPr id="168" name="Picture 16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485" r="14667" b="2243"/>
          <a:stretch/>
        </p:blipFill>
        <p:spPr>
          <a:xfrm>
            <a:off x="2861501" y="2722336"/>
            <a:ext cx="1477727" cy="134432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7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21" t="11448" r="15815" b="40273"/>
          <a:stretch/>
        </p:blipFill>
        <p:spPr>
          <a:xfrm>
            <a:off x="6539551" y="1536363"/>
            <a:ext cx="2219325" cy="2731513"/>
          </a:xfrm>
          <a:prstGeom prst="rect">
            <a:avLst/>
          </a:prstGeom>
          <a:scene3d>
            <a:camera prst="orthographicFront">
              <a:rot lat="2400000" lon="2400000" rev="3660000"/>
            </a:camera>
            <a:lightRig rig="threePt" dir="t"/>
          </a:scene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8" t="12054" r="21728" b="64585"/>
          <a:stretch/>
        </p:blipFill>
        <p:spPr>
          <a:xfrm>
            <a:off x="7615444" y="480349"/>
            <a:ext cx="611505" cy="12677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8" t="12054" r="21728" b="64585"/>
          <a:stretch/>
        </p:blipFill>
        <p:spPr>
          <a:xfrm>
            <a:off x="8197637" y="756482"/>
            <a:ext cx="611505" cy="126775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84" y="4595506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84" y="3869631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471" y="4530341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471" y="3804466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458" y="4440169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458" y="3714294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445" y="4375004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445" y="3649129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432" y="4252437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432" y="3526562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419" y="4187272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419" y="3461397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06" y="4097100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06" y="3371225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393" y="4031935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393" y="3306060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25" y="3895920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25" y="3170045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512" y="3830755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512" y="3104880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499" y="3740583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499" y="3014708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486" y="3675418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486" y="2949543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73" y="3552851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73" y="2826976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460" y="3487686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460" y="2761811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447" y="3397514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447" y="2671639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434" y="3332349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434" y="2606474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467" y="3266115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467" y="2540240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454" y="3200950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454" y="2475075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441" y="3078383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441" y="2352508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428" y="3013218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428" y="2287343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15" y="2923046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15" y="2197171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402" y="2857881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402" y="2132006"/>
            <a:ext cx="165960" cy="699586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485" r="14667" b="2243"/>
          <a:stretch/>
        </p:blipFill>
        <p:spPr>
          <a:xfrm>
            <a:off x="3071957" y="2824868"/>
            <a:ext cx="1477727" cy="1344321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485" r="14667" b="2243"/>
          <a:stretch/>
        </p:blipFill>
        <p:spPr>
          <a:xfrm>
            <a:off x="3223023" y="2934190"/>
            <a:ext cx="1477727" cy="1344321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485" r="14667" b="2243"/>
          <a:stretch/>
        </p:blipFill>
        <p:spPr>
          <a:xfrm>
            <a:off x="3390481" y="3066932"/>
            <a:ext cx="1477727" cy="1344321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485" r="14667" b="2243"/>
          <a:stretch/>
        </p:blipFill>
        <p:spPr>
          <a:xfrm>
            <a:off x="3545473" y="3152807"/>
            <a:ext cx="1477727" cy="1344321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485" r="14667" b="2243"/>
          <a:stretch/>
        </p:blipFill>
        <p:spPr>
          <a:xfrm>
            <a:off x="3690059" y="3279767"/>
            <a:ext cx="1477727" cy="1344321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485" r="14667" b="2243"/>
          <a:stretch/>
        </p:blipFill>
        <p:spPr>
          <a:xfrm>
            <a:off x="3841125" y="3389089"/>
            <a:ext cx="1477727" cy="1344321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485" r="14667" b="2243"/>
          <a:stretch/>
        </p:blipFill>
        <p:spPr>
          <a:xfrm>
            <a:off x="4008583" y="3521831"/>
            <a:ext cx="1477727" cy="1344321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485" r="14667" b="2243"/>
          <a:stretch/>
        </p:blipFill>
        <p:spPr>
          <a:xfrm>
            <a:off x="4163575" y="3607706"/>
            <a:ext cx="1477727" cy="1344321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485" r="14667" b="2243"/>
          <a:stretch/>
        </p:blipFill>
        <p:spPr>
          <a:xfrm>
            <a:off x="4389649" y="3675360"/>
            <a:ext cx="1477727" cy="1344321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485" r="14667" b="2243"/>
          <a:stretch/>
        </p:blipFill>
        <p:spPr>
          <a:xfrm>
            <a:off x="4540715" y="3784682"/>
            <a:ext cx="1477727" cy="1344321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485" r="14667" b="2243"/>
          <a:stretch/>
        </p:blipFill>
        <p:spPr>
          <a:xfrm>
            <a:off x="4708173" y="3917424"/>
            <a:ext cx="1477727" cy="1344321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485" r="14667" b="2243"/>
          <a:stretch/>
        </p:blipFill>
        <p:spPr>
          <a:xfrm>
            <a:off x="4863165" y="4003299"/>
            <a:ext cx="1477727" cy="1344321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485" r="14667" b="2243"/>
          <a:stretch/>
        </p:blipFill>
        <p:spPr>
          <a:xfrm>
            <a:off x="5058133" y="4091164"/>
            <a:ext cx="1477727" cy="1344321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485" r="14667" b="2243"/>
          <a:stretch/>
        </p:blipFill>
        <p:spPr>
          <a:xfrm>
            <a:off x="5209199" y="4200486"/>
            <a:ext cx="1477727" cy="1344321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485" r="14667" b="2243"/>
          <a:stretch/>
        </p:blipFill>
        <p:spPr>
          <a:xfrm>
            <a:off x="5376657" y="4333228"/>
            <a:ext cx="1477727" cy="134432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336250" y="3494400"/>
            <a:ext cx="182530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19800000"/>
              </a:camera>
              <a:lightRig rig="threePt" dir="t"/>
            </a:scene3d>
          </a:bodyPr>
          <a:lstStyle/>
          <a:p>
            <a:r>
              <a:rPr lang="en-US" sz="3200" dirty="0"/>
              <a:t>Up to 144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4984888" y="879822"/>
            <a:ext cx="995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GTU</a:t>
            </a:r>
          </a:p>
        </p:txBody>
      </p:sp>
      <p:pic>
        <p:nvPicPr>
          <p:cNvPr id="175" name="Picture 1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55" y="4781348"/>
            <a:ext cx="2444492" cy="648781"/>
          </a:xfrm>
          <a:prstGeom prst="rect">
            <a:avLst/>
          </a:prstGeom>
          <a:scene3d>
            <a:camera prst="orthographicFront">
              <a:rot lat="0" lon="587365" rev="9600000"/>
            </a:camera>
            <a:lightRig rig="threePt" dir="t"/>
          </a:scene3d>
        </p:spPr>
      </p:pic>
      <p:pic>
        <p:nvPicPr>
          <p:cNvPr id="176" name="Picture 17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4" y="4590027"/>
            <a:ext cx="2444492" cy="648781"/>
          </a:xfrm>
          <a:prstGeom prst="rect">
            <a:avLst/>
          </a:prstGeom>
          <a:scene3d>
            <a:camera prst="orthographicFront">
              <a:rot lat="0" lon="587365" rev="9600000"/>
            </a:camera>
            <a:lightRig rig="threePt" dir="t"/>
          </a:scene3d>
        </p:spPr>
      </p:pic>
      <p:pic>
        <p:nvPicPr>
          <p:cNvPr id="177" name="Picture 17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4" y="4433800"/>
            <a:ext cx="2444492" cy="648781"/>
          </a:xfrm>
          <a:prstGeom prst="rect">
            <a:avLst/>
          </a:prstGeom>
          <a:scene3d>
            <a:camera prst="orthographicFront">
              <a:rot lat="0" lon="587365" rev="9600000"/>
            </a:camera>
            <a:lightRig rig="threePt" dir="t"/>
          </a:scene3d>
        </p:spPr>
      </p:pic>
      <p:pic>
        <p:nvPicPr>
          <p:cNvPr id="178" name="Picture 17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4" y="4223912"/>
            <a:ext cx="2444492" cy="648781"/>
          </a:xfrm>
          <a:prstGeom prst="rect">
            <a:avLst/>
          </a:prstGeom>
          <a:scene3d>
            <a:camera prst="orthographicFront">
              <a:rot lat="0" lon="587365" rev="9600000"/>
            </a:camera>
            <a:lightRig rig="threePt" dir="t"/>
          </a:scene3d>
        </p:spPr>
      </p:pic>
      <p:pic>
        <p:nvPicPr>
          <p:cNvPr id="174" name="Picture 17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55" y="4032076"/>
            <a:ext cx="2444492" cy="648781"/>
          </a:xfrm>
          <a:prstGeom prst="rect">
            <a:avLst/>
          </a:prstGeom>
          <a:scene3d>
            <a:camera prst="orthographicFront">
              <a:rot lat="0" lon="587365" rev="9600000"/>
            </a:camera>
            <a:lightRig rig="threePt" dir="t"/>
          </a:scene3d>
        </p:spPr>
      </p:pic>
      <p:pic>
        <p:nvPicPr>
          <p:cNvPr id="173" name="Picture 1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4" y="3840755"/>
            <a:ext cx="2444492" cy="648781"/>
          </a:xfrm>
          <a:prstGeom prst="rect">
            <a:avLst/>
          </a:prstGeom>
          <a:scene3d>
            <a:camera prst="orthographicFront">
              <a:rot lat="0" lon="587365" rev="9600000"/>
            </a:camera>
            <a:lightRig rig="threePt" dir="t"/>
          </a:scene3d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4" y="3684528"/>
            <a:ext cx="2444492" cy="648781"/>
          </a:xfrm>
          <a:prstGeom prst="rect">
            <a:avLst/>
          </a:prstGeom>
          <a:scene3d>
            <a:camera prst="orthographicFront">
              <a:rot lat="0" lon="587365" rev="9600000"/>
            </a:camera>
            <a:lightRig rig="threePt" dir="t"/>
          </a:scene3d>
        </p:spPr>
      </p:pic>
      <p:pic>
        <p:nvPicPr>
          <p:cNvPr id="171" name="Picture 17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4" y="3474640"/>
            <a:ext cx="2444492" cy="648781"/>
          </a:xfrm>
          <a:prstGeom prst="rect">
            <a:avLst/>
          </a:prstGeom>
          <a:scene3d>
            <a:camera prst="orthographicFront">
              <a:rot lat="0" lon="587365" rev="9600000"/>
            </a:camera>
            <a:lightRig rig="threePt" dir="t"/>
          </a:scene3d>
        </p:spPr>
      </p:pic>
      <p:sp>
        <p:nvSpPr>
          <p:cNvPr id="19" name="TextBox 18"/>
          <p:cNvSpPr txBox="1"/>
          <p:nvPr/>
        </p:nvSpPr>
        <p:spPr>
          <a:xfrm>
            <a:off x="1157533" y="5363843"/>
            <a:ext cx="81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DAM</a:t>
            </a:r>
          </a:p>
        </p:txBody>
      </p:sp>
      <p:sp>
        <p:nvSpPr>
          <p:cNvPr id="216" name="Freeform 215"/>
          <p:cNvSpPr/>
          <p:nvPr/>
        </p:nvSpPr>
        <p:spPr>
          <a:xfrm>
            <a:off x="4597400" y="584200"/>
            <a:ext cx="6070600" cy="3327400"/>
          </a:xfrm>
          <a:custGeom>
            <a:avLst/>
            <a:gdLst>
              <a:gd name="connsiteX0" fmla="*/ 0 w 6070600"/>
              <a:gd name="connsiteY0" fmla="*/ 1511300 h 3327400"/>
              <a:gd name="connsiteX1" fmla="*/ 2946400 w 6070600"/>
              <a:gd name="connsiteY1" fmla="*/ 0 h 3327400"/>
              <a:gd name="connsiteX2" fmla="*/ 6070600 w 6070600"/>
              <a:gd name="connsiteY2" fmla="*/ 1498600 h 3327400"/>
              <a:gd name="connsiteX3" fmla="*/ 3086100 w 6070600"/>
              <a:gd name="connsiteY3" fmla="*/ 3327400 h 3327400"/>
              <a:gd name="connsiteX4" fmla="*/ 0 w 6070600"/>
              <a:gd name="connsiteY4" fmla="*/ 15113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0600" h="3327400">
                <a:moveTo>
                  <a:pt x="0" y="1511300"/>
                </a:moveTo>
                <a:lnTo>
                  <a:pt x="2946400" y="0"/>
                </a:lnTo>
                <a:lnTo>
                  <a:pt x="6070600" y="1498600"/>
                </a:lnTo>
                <a:lnTo>
                  <a:pt x="3086100" y="3327400"/>
                </a:lnTo>
                <a:lnTo>
                  <a:pt x="0" y="1511300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Freeform 218"/>
          <p:cNvSpPr/>
          <p:nvPr/>
        </p:nvSpPr>
        <p:spPr>
          <a:xfrm>
            <a:off x="5575300" y="546100"/>
            <a:ext cx="5156200" cy="2768600"/>
          </a:xfrm>
          <a:custGeom>
            <a:avLst/>
            <a:gdLst>
              <a:gd name="connsiteX0" fmla="*/ 0 w 5156200"/>
              <a:gd name="connsiteY0" fmla="*/ 1003300 h 2768600"/>
              <a:gd name="connsiteX1" fmla="*/ 3162300 w 5156200"/>
              <a:gd name="connsiteY1" fmla="*/ 2768600 h 2768600"/>
              <a:gd name="connsiteX2" fmla="*/ 5156200 w 5156200"/>
              <a:gd name="connsiteY2" fmla="*/ 1587500 h 2768600"/>
              <a:gd name="connsiteX3" fmla="*/ 2044700 w 5156200"/>
              <a:gd name="connsiteY3" fmla="*/ 0 h 2768600"/>
              <a:gd name="connsiteX4" fmla="*/ 0 w 5156200"/>
              <a:gd name="connsiteY4" fmla="*/ 1003300 h 276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6200" h="2768600">
                <a:moveTo>
                  <a:pt x="0" y="1003300"/>
                </a:moveTo>
                <a:lnTo>
                  <a:pt x="3162300" y="2768600"/>
                </a:lnTo>
                <a:lnTo>
                  <a:pt x="5156200" y="1587500"/>
                </a:lnTo>
                <a:lnTo>
                  <a:pt x="2044700" y="0"/>
                </a:lnTo>
                <a:lnTo>
                  <a:pt x="0" y="1003300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1176850" y="285721"/>
            <a:ext cx="4071617" cy="48034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2. Overview of the GTU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69429" y="4929059"/>
            <a:ext cx="395807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4U tall, 19” rack mounted</a:t>
            </a:r>
          </a:p>
          <a:p>
            <a:r>
              <a:rPr lang="en-US" sz="2000" dirty="0"/>
              <a:t>DAQ Room-air cooling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GTU base board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Optic transceiver adaptor boards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Clock monitor board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081E62-310C-C680-B357-352D2999E53B}"/>
              </a:ext>
            </a:extLst>
          </p:cNvPr>
          <p:cNvSpPr/>
          <p:nvPr/>
        </p:nvSpPr>
        <p:spPr>
          <a:xfrm>
            <a:off x="761015" y="864635"/>
            <a:ext cx="3502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2000" dirty="0">
                <a:solidFill>
                  <a:srgbClr val="000000"/>
                </a:solidFill>
              </a:rPr>
              <a:t>2.2 The GTU hardware design</a:t>
            </a:r>
          </a:p>
        </p:txBody>
      </p:sp>
    </p:spTree>
    <p:extLst>
      <p:ext uri="{BB962C8B-B14F-4D97-AF65-F5344CB8AC3E}">
        <p14:creationId xmlns:p14="http://schemas.microsoft.com/office/powerpoint/2010/main" val="2801890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A7682-19C8-F9C7-EF11-1B981DB75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8CFEE-2022-1C4B-C266-21D27273C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8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BD5384-532C-44AF-A114-F14BAF6EFD9C}"/>
              </a:ext>
            </a:extLst>
          </p:cNvPr>
          <p:cNvSpPr txBox="1">
            <a:spLocks/>
          </p:cNvSpPr>
          <p:nvPr/>
        </p:nvSpPr>
        <p:spPr>
          <a:xfrm>
            <a:off x="1176850" y="285721"/>
            <a:ext cx="4071617" cy="48034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2. Overview of the GTU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E9CCE9-7C86-9147-0E23-177E33C09686}"/>
              </a:ext>
            </a:extLst>
          </p:cNvPr>
          <p:cNvSpPr txBox="1"/>
          <p:nvPr/>
        </p:nvSpPr>
        <p:spPr>
          <a:xfrm>
            <a:off x="1097356" y="1264745"/>
            <a:ext cx="885357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ATX power modules, +12V, +5V, +3.3V, requires a 110V AC outlet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GTU base board (24-pin ATX power connector and PCIe 8-pin power connectors):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SOM: +12V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FPGA HP_IO: LDO mic69502 +3.3V in, +1.8V/+1.5V… out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FPGA HD_IO: LDO mic69502 +5V in, +3.3V/2.5V/1.8V… out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Zynq IO: DC-DC OKL-T/6-W5P, +5V in,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Optic Plugin card: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+3.3V from GTU base board, 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+12 V from GTU base board or connector, DC-DC </a:t>
            </a:r>
            <a:r>
              <a:rPr lang="en-US" sz="2000" dirty="0">
                <a:sym typeface="Wingdings" panose="05000000000000000000" pitchFamily="2" charset="2"/>
              </a:rPr>
              <a:t> 4V, LDO  3.3V</a:t>
            </a:r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E0A6AD-9BFD-AD56-90A5-7BB4613C15C4}"/>
              </a:ext>
            </a:extLst>
          </p:cNvPr>
          <p:cNvSpPr/>
          <p:nvPr/>
        </p:nvSpPr>
        <p:spPr>
          <a:xfrm>
            <a:off x="761015" y="864635"/>
            <a:ext cx="3502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2000" dirty="0">
                <a:solidFill>
                  <a:srgbClr val="000000"/>
                </a:solidFill>
              </a:rPr>
              <a:t>2.3 GTU power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A3D1BA-A247-C569-9435-C41DD3806FE5}"/>
              </a:ext>
            </a:extLst>
          </p:cNvPr>
          <p:cNvSpPr/>
          <p:nvPr/>
        </p:nvSpPr>
        <p:spPr>
          <a:xfrm>
            <a:off x="761015" y="4225632"/>
            <a:ext cx="2175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2000" dirty="0">
                <a:solidFill>
                  <a:srgbClr val="000000"/>
                </a:solidFill>
              </a:rPr>
              <a:t>2.4 GTU cooling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56C359-7631-881B-FA0A-D52B7B96058E}"/>
              </a:ext>
            </a:extLst>
          </p:cNvPr>
          <p:cNvSpPr txBox="1"/>
          <p:nvPr/>
        </p:nvSpPr>
        <p:spPr>
          <a:xfrm>
            <a:off x="1097356" y="4562204"/>
            <a:ext cx="94574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Front panel room air in (three 12V 120mm fans, plus the ATX power built in fan)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Optional active SOM cooling (heat sink, optional 12V fan)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Back air outlet (back part of the top cover and the back panel, optic plugin cards area)</a:t>
            </a:r>
          </a:p>
        </p:txBody>
      </p:sp>
    </p:spTree>
    <p:extLst>
      <p:ext uri="{BB962C8B-B14F-4D97-AF65-F5344CB8AC3E}">
        <p14:creationId xmlns:p14="http://schemas.microsoft.com/office/powerpoint/2010/main" val="470046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39570" y="285074"/>
            <a:ext cx="4656405" cy="48034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3. GTU Design</a:t>
            </a:r>
          </a:p>
        </p:txBody>
      </p:sp>
      <p:sp>
        <p:nvSpPr>
          <p:cNvPr id="9" name="Rectangle 8"/>
          <p:cNvSpPr/>
          <p:nvPr/>
        </p:nvSpPr>
        <p:spPr>
          <a:xfrm>
            <a:off x="800503" y="841369"/>
            <a:ext cx="38857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2000" dirty="0">
                <a:solidFill>
                  <a:srgbClr val="000000"/>
                </a:solidFill>
              </a:rPr>
              <a:t>3.1 EIC common platform interface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9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55566" y="878522"/>
            <a:ext cx="7118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SMA co-ax cables for Clock and </a:t>
            </a:r>
            <a:r>
              <a:rPr lang="en-US" dirty="0" err="1"/>
              <a:t>RevTick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SFP interface to EIC Timing Data Link (bypassing the common platform)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0ACD0B-383C-4A6E-B449-BA14AF7CD410}"/>
              </a:ext>
            </a:extLst>
          </p:cNvPr>
          <p:cNvSpPr/>
          <p:nvPr/>
        </p:nvSpPr>
        <p:spPr>
          <a:xfrm>
            <a:off x="800503" y="1530176"/>
            <a:ext cx="42550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1600" dirty="0">
                <a:solidFill>
                  <a:srgbClr val="000000"/>
                </a:solidFill>
              </a:rPr>
              <a:t>3.1.1 (Two) SMA connector for RF clock receiver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250291A-5B6A-4CA8-6EEE-8A707918D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673" y="2033495"/>
            <a:ext cx="10154653" cy="437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92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52639</TotalTime>
  <Words>2040</Words>
  <Application>Microsoft Office PowerPoint</Application>
  <PresentationFormat>Widescreen</PresentationFormat>
  <Paragraphs>520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Symbol</vt:lpstr>
      <vt:lpstr>Times</vt:lpstr>
      <vt:lpstr>Wingdings</vt:lpstr>
      <vt:lpstr>Office Theme</vt:lpstr>
      <vt:lpstr>ePIC Global Timing Unit (GTU) Internal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Gu</dc:creator>
  <cp:lastModifiedBy>William Gu</cp:lastModifiedBy>
  <cp:revision>399</cp:revision>
  <cp:lastPrinted>2024-11-25T19:53:14Z</cp:lastPrinted>
  <dcterms:created xsi:type="dcterms:W3CDTF">2024-11-15T15:29:01Z</dcterms:created>
  <dcterms:modified xsi:type="dcterms:W3CDTF">2025-11-04T17:27:20Z</dcterms:modified>
</cp:coreProperties>
</file>