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4105" r:id="rId3"/>
    <p:sldId id="4104" r:id="rId4"/>
    <p:sldId id="4109" r:id="rId5"/>
    <p:sldId id="4098" r:id="rId6"/>
    <p:sldId id="4106" r:id="rId7"/>
    <p:sldId id="4108" r:id="rId8"/>
    <p:sldId id="410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258D75-0A9E-4703-AAF2-6A01F209A22F}" v="43" dt="2025-11-13T13:06:02.1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5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984" y="342"/>
      </p:cViewPr>
      <p:guideLst/>
    </p:cSldViewPr>
  </p:slideViewPr>
  <p:notesTextViewPr>
    <p:cViewPr>
      <p:scale>
        <a:sx n="3" d="2"/>
        <a:sy n="3" d="2"/>
      </p:scale>
      <p:origin x="-6" y="-1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Landgraf" userId="367c8676d18b2324" providerId="LiveId" clId="{35C7E814-08A3-4F31-ABCC-685D226CE632}"/>
    <pc:docChg chg="undo custSel addSld modSld">
      <pc:chgData name="Jeff Landgraf" userId="367c8676d18b2324" providerId="LiveId" clId="{35C7E814-08A3-4F31-ABCC-685D226CE632}" dt="2025-11-13T13:23:57.934" v="2708" actId="20577"/>
      <pc:docMkLst>
        <pc:docMk/>
      </pc:docMkLst>
      <pc:sldChg chg="addSp modSp mod modAnim">
        <pc:chgData name="Jeff Landgraf" userId="367c8676d18b2324" providerId="LiveId" clId="{35C7E814-08A3-4F31-ABCC-685D226CE632}" dt="2025-11-13T12:33:16.932" v="561"/>
        <pc:sldMkLst>
          <pc:docMk/>
          <pc:sldMk cId="1372650122" sldId="4098"/>
        </pc:sldMkLst>
        <pc:spChg chg="mod">
          <ac:chgData name="Jeff Landgraf" userId="367c8676d18b2324" providerId="LiveId" clId="{35C7E814-08A3-4F31-ABCC-685D226CE632}" dt="2025-11-13T12:30:32.226" v="365" actId="20577"/>
          <ac:spMkLst>
            <pc:docMk/>
            <pc:sldMk cId="1372650122" sldId="4098"/>
            <ac:spMk id="2" creationId="{52EF7D9B-47A0-E4C1-A92C-1EE2F548EF85}"/>
          </ac:spMkLst>
        </pc:spChg>
        <pc:spChg chg="mod">
          <ac:chgData name="Jeff Landgraf" userId="367c8676d18b2324" providerId="LiveId" clId="{35C7E814-08A3-4F31-ABCC-685D226CE632}" dt="2025-11-13T12:30:24.202" v="351" actId="20577"/>
          <ac:spMkLst>
            <pc:docMk/>
            <pc:sldMk cId="1372650122" sldId="4098"/>
            <ac:spMk id="3" creationId="{D23EB73A-F829-7A46-4FD2-DC55728A7D69}"/>
          </ac:spMkLst>
        </pc:spChg>
        <pc:spChg chg="mod">
          <ac:chgData name="Jeff Landgraf" userId="367c8676d18b2324" providerId="LiveId" clId="{35C7E814-08A3-4F31-ABCC-685D226CE632}" dt="2025-11-13T12:30:17.039" v="337" actId="20577"/>
          <ac:spMkLst>
            <pc:docMk/>
            <pc:sldMk cId="1372650122" sldId="4098"/>
            <ac:spMk id="5" creationId="{AAFD43C5-6C1C-98CE-C485-DE36F7585285}"/>
          </ac:spMkLst>
        </pc:spChg>
        <pc:spChg chg="add mod">
          <ac:chgData name="Jeff Landgraf" userId="367c8676d18b2324" providerId="LiveId" clId="{35C7E814-08A3-4F31-ABCC-685D226CE632}" dt="2025-11-13T12:33:11.442" v="560" actId="1076"/>
          <ac:spMkLst>
            <pc:docMk/>
            <pc:sldMk cId="1372650122" sldId="4098"/>
            <ac:spMk id="8" creationId="{969E87A4-F36A-917E-68C2-A69C034F2BBE}"/>
          </ac:spMkLst>
        </pc:spChg>
      </pc:sldChg>
      <pc:sldChg chg="modSp mod">
        <pc:chgData name="Jeff Landgraf" userId="367c8676d18b2324" providerId="LiveId" clId="{35C7E814-08A3-4F31-ABCC-685D226CE632}" dt="2025-11-13T12:29:22.246" v="324" actId="20577"/>
        <pc:sldMkLst>
          <pc:docMk/>
          <pc:sldMk cId="2334175229" sldId="4104"/>
        </pc:sldMkLst>
        <pc:spChg chg="mod">
          <ac:chgData name="Jeff Landgraf" userId="367c8676d18b2324" providerId="LiveId" clId="{35C7E814-08A3-4F31-ABCC-685D226CE632}" dt="2025-11-13T12:29:22.246" v="324" actId="20577"/>
          <ac:spMkLst>
            <pc:docMk/>
            <pc:sldMk cId="2334175229" sldId="4104"/>
            <ac:spMk id="3" creationId="{426C08D3-ECE5-EB53-16EC-65A84463BE9F}"/>
          </ac:spMkLst>
        </pc:spChg>
      </pc:sldChg>
      <pc:sldChg chg="modSp mod">
        <pc:chgData name="Jeff Landgraf" userId="367c8676d18b2324" providerId="LiveId" clId="{35C7E814-08A3-4F31-ABCC-685D226CE632}" dt="2025-11-13T13:14:33.031" v="2699" actId="20577"/>
        <pc:sldMkLst>
          <pc:docMk/>
          <pc:sldMk cId="904743711" sldId="4105"/>
        </pc:sldMkLst>
        <pc:spChg chg="mod">
          <ac:chgData name="Jeff Landgraf" userId="367c8676d18b2324" providerId="LiveId" clId="{35C7E814-08A3-4F31-ABCC-685D226CE632}" dt="2025-11-13T13:14:33.031" v="2699" actId="20577"/>
          <ac:spMkLst>
            <pc:docMk/>
            <pc:sldMk cId="904743711" sldId="4105"/>
            <ac:spMk id="3" creationId="{94956D7F-B07F-5AD8-07E1-CC9444FF9867}"/>
          </ac:spMkLst>
        </pc:spChg>
      </pc:sldChg>
      <pc:sldChg chg="modSp mod">
        <pc:chgData name="Jeff Landgraf" userId="367c8676d18b2324" providerId="LiveId" clId="{35C7E814-08A3-4F31-ABCC-685D226CE632}" dt="2025-11-13T13:23:57.934" v="2708" actId="20577"/>
        <pc:sldMkLst>
          <pc:docMk/>
          <pc:sldMk cId="876753440" sldId="4106"/>
        </pc:sldMkLst>
        <pc:spChg chg="mod">
          <ac:chgData name="Jeff Landgraf" userId="367c8676d18b2324" providerId="LiveId" clId="{35C7E814-08A3-4F31-ABCC-685D226CE632}" dt="2025-11-13T13:23:57.934" v="2708" actId="20577"/>
          <ac:spMkLst>
            <pc:docMk/>
            <pc:sldMk cId="876753440" sldId="4106"/>
            <ac:spMk id="10" creationId="{8C9001D1-A643-FABF-4929-B5AC1696B54C}"/>
          </ac:spMkLst>
        </pc:spChg>
      </pc:sldChg>
      <pc:sldChg chg="addSp delSp modSp mod">
        <pc:chgData name="Jeff Landgraf" userId="367c8676d18b2324" providerId="LiveId" clId="{35C7E814-08A3-4F31-ABCC-685D226CE632}" dt="2025-11-13T13:13:02.702" v="2693" actId="20577"/>
        <pc:sldMkLst>
          <pc:docMk/>
          <pc:sldMk cId="2482656613" sldId="4107"/>
        </pc:sldMkLst>
        <pc:spChg chg="del">
          <ac:chgData name="Jeff Landgraf" userId="367c8676d18b2324" providerId="LiveId" clId="{35C7E814-08A3-4F31-ABCC-685D226CE632}" dt="2025-11-13T13:04:18.126" v="2439" actId="478"/>
          <ac:spMkLst>
            <pc:docMk/>
            <pc:sldMk cId="2482656613" sldId="4107"/>
            <ac:spMk id="2" creationId="{4071586B-F77F-8BF3-F622-4B359231A0C7}"/>
          </ac:spMkLst>
        </pc:spChg>
        <pc:spChg chg="del">
          <ac:chgData name="Jeff Landgraf" userId="367c8676d18b2324" providerId="LiveId" clId="{35C7E814-08A3-4F31-ABCC-685D226CE632}" dt="2025-11-13T13:04:20.713" v="2440" actId="478"/>
          <ac:spMkLst>
            <pc:docMk/>
            <pc:sldMk cId="2482656613" sldId="4107"/>
            <ac:spMk id="3" creationId="{6A2EEC10-FD4C-984C-767D-0B35AED3118B}"/>
          </ac:spMkLst>
        </pc:spChg>
        <pc:spChg chg="add mod">
          <ac:chgData name="Jeff Landgraf" userId="367c8676d18b2324" providerId="LiveId" clId="{35C7E814-08A3-4F31-ABCC-685D226CE632}" dt="2025-11-13T13:13:02.702" v="2693" actId="20577"/>
          <ac:spMkLst>
            <pc:docMk/>
            <pc:sldMk cId="2482656613" sldId="4107"/>
            <ac:spMk id="11" creationId="{3372BDCC-A099-F3AE-6FB4-CD2EBC2582BB}"/>
          </ac:spMkLst>
        </pc:spChg>
        <pc:picChg chg="add del">
          <ac:chgData name="Jeff Landgraf" userId="367c8676d18b2324" providerId="LiveId" clId="{35C7E814-08A3-4F31-ABCC-685D226CE632}" dt="2025-11-13T13:05:48.373" v="2442" actId="478"/>
          <ac:picMkLst>
            <pc:docMk/>
            <pc:sldMk cId="2482656613" sldId="4107"/>
            <ac:picMk id="8" creationId="{3F41105F-238E-CBD8-1332-FC26168F127F}"/>
          </ac:picMkLst>
        </pc:picChg>
        <pc:picChg chg="add del mod">
          <ac:chgData name="Jeff Landgraf" userId="367c8676d18b2324" providerId="LiveId" clId="{35C7E814-08A3-4F31-ABCC-685D226CE632}" dt="2025-11-13T13:09:36.079" v="2595" actId="478"/>
          <ac:picMkLst>
            <pc:docMk/>
            <pc:sldMk cId="2482656613" sldId="4107"/>
            <ac:picMk id="10" creationId="{D1667B8F-1AC3-A216-1E02-EECB06A1F049}"/>
          </ac:picMkLst>
        </pc:picChg>
        <pc:picChg chg="add">
          <ac:chgData name="Jeff Landgraf" userId="367c8676d18b2324" providerId="LiveId" clId="{35C7E814-08A3-4F31-ABCC-685D226CE632}" dt="2025-11-13T13:09:36.880" v="2596" actId="22"/>
          <ac:picMkLst>
            <pc:docMk/>
            <pc:sldMk cId="2482656613" sldId="4107"/>
            <ac:picMk id="13" creationId="{A8457841-7BD3-0401-A8C2-458B8B455F3A}"/>
          </ac:picMkLst>
        </pc:picChg>
      </pc:sldChg>
      <pc:sldChg chg="modSp mod">
        <pc:chgData name="Jeff Landgraf" userId="367c8676d18b2324" providerId="LiveId" clId="{35C7E814-08A3-4F31-ABCC-685D226CE632}" dt="2025-11-13T12:24:50.220" v="222" actId="20577"/>
        <pc:sldMkLst>
          <pc:docMk/>
          <pc:sldMk cId="2808974600" sldId="4108"/>
        </pc:sldMkLst>
        <pc:spChg chg="mod">
          <ac:chgData name="Jeff Landgraf" userId="367c8676d18b2324" providerId="LiveId" clId="{35C7E814-08A3-4F31-ABCC-685D226CE632}" dt="2025-11-13T12:24:50.220" v="222" actId="20577"/>
          <ac:spMkLst>
            <pc:docMk/>
            <pc:sldMk cId="2808974600" sldId="4108"/>
            <ac:spMk id="3" creationId="{C09E453C-0091-CB1C-9F36-CA6B9EDA247F}"/>
          </ac:spMkLst>
        </pc:spChg>
      </pc:sldChg>
      <pc:sldChg chg="modSp add mod">
        <pc:chgData name="Jeff Landgraf" userId="367c8676d18b2324" providerId="LiveId" clId="{35C7E814-08A3-4F31-ABCC-685D226CE632}" dt="2025-11-13T13:21:12.944" v="2705" actId="20577"/>
        <pc:sldMkLst>
          <pc:docMk/>
          <pc:sldMk cId="1157683346" sldId="4109"/>
        </pc:sldMkLst>
        <pc:spChg chg="mod">
          <ac:chgData name="Jeff Landgraf" userId="367c8676d18b2324" providerId="LiveId" clId="{35C7E814-08A3-4F31-ABCC-685D226CE632}" dt="2025-11-13T13:21:12.944" v="2705" actId="20577"/>
          <ac:spMkLst>
            <pc:docMk/>
            <pc:sldMk cId="1157683346" sldId="4109"/>
            <ac:spMk id="3" creationId="{2BCA353D-D2BF-49BB-61E6-D405EF5E9FD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62038-882B-4650-B9E8-944E563AD2FC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D9260-BD5F-4049-86E3-7E69100C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8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1A53A-AC33-2900-BF89-B42F89FE0D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636124-4E05-5658-5510-1B0B570A9E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63428-D429-EE97-2AB8-26065CCF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082C8-5790-8B14-5087-514234797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Slow Controls Workshop with EIC Controls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A7562-C01D-4D5D-6C97-B692631DB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5F0D-DC15-4EAA-8318-BF1E13A6C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53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F6F34-6883-80A9-A6D2-CD428DBE3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7DD8CC-3B35-D72A-4B62-997AAD06A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9DEB4-0E04-16B9-3BAC-10E9CBA3F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93E4A-2805-EABC-8EFF-E5EF2A36E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Slow Controls Workshop with EIC Controls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4FAB6-F6AB-A650-3B1A-61E1867E6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5F0D-DC15-4EAA-8318-BF1E13A6C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9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D4E9F5-F0E7-436E-0165-91C93A5065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3A7EC1-834B-0107-716C-FF09164F13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B736F-0387-86A3-B781-343F85265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E9E22-A3CB-F346-0D31-384CA771D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Slow Controls Workshop with EIC Controls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12E75-7413-D30C-EB4E-E54C04B32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5F0D-DC15-4EAA-8318-BF1E13A6C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5AF0B-4FB5-2BA7-24C2-D08D78E63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5A738-7D1B-12A1-B54F-D38745183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98388-E97B-54DA-3E38-AF9AE65EC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95F3D-5440-BC69-5FBF-54C020C5F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Slow Controls Workshop with EIC Controls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545B4-F16F-0316-E8EB-5BF876A9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5F0D-DC15-4EAA-8318-BF1E13A6C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1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16F91-2669-BC43-4774-73F9A8713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9DF36-97F8-E1B1-FDC7-1E1C40A71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D4DDA-B1B4-CD1D-004A-8CBB35E09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FD742-15A7-9D60-19F8-C917A4DD1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Slow Controls Workshop with EIC Controls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6EDE2-565E-A114-3A48-FC4B23F0B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5F0D-DC15-4EAA-8318-BF1E13A6C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89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AA52B-EBC6-A900-0AF1-A7718665B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8A15E-F28F-B20D-5742-A37FB1A38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F9B0FF-B8FD-8835-F733-C452683D7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4D3E5-9F66-2C81-DE78-7741C8C0C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D8FA2-84E6-FC33-E0D5-6E786854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Slow Controls Workshop with EIC Controls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54EA2-41F4-BB39-F692-3579731A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5F0D-DC15-4EAA-8318-BF1E13A6C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0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65371-0AAE-ECEC-5ADA-E20401FB3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FA087-2456-CEB1-A32D-C621C4611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7B1BF9-BC37-B593-4C05-0C314276F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6D93A8-8CB9-42FD-3793-5F3EB25486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B74F17-6AA7-CE5C-6930-1A6499DD37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2AB3-6BB4-7C8D-D6D9-0636FC777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864CDC-4FA3-B954-F21A-FA20AD4CB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Slow Controls Workshop with EIC Controls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E9ED51-71C6-C985-7A19-4BC84991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5F0D-DC15-4EAA-8318-BF1E13A6C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63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1EE60-7675-B63D-85F4-CD155F95F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9EE2A9-A1B2-3ED7-CF3C-70CED156C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58CE5C-4981-4636-C46F-79892E7EA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Slow Controls Workshop with EIC Controls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472392-E186-5A50-9A68-B7A057052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5F0D-DC15-4EAA-8318-BF1E13A6C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4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06125D-630D-1D5C-D032-0A95BFC66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245A2C-FD29-7AE6-7D14-78E193AC7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Slow Controls Workshop with EIC Controls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016B1-CBB9-607F-32AB-3B0B928A3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5F0D-DC15-4EAA-8318-BF1E13A6C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47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E9C05-EE14-F240-9E87-ED574635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C93C4-8862-8588-B703-A29531068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8F3914-D40E-3FF8-63E6-3C7C8FA0A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32CFD9-B546-5A42-97A8-678D59923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20ED0C-9941-4E4F-0B8F-A8F66DDB0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Slow Controls Workshop with EIC Controls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5DECAF-A92A-81AC-D115-ABC9EBE4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5F0D-DC15-4EAA-8318-BF1E13A6C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32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C38E7-5489-30CA-0934-715C8E00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0E5EE0-E198-5CF9-8467-8DD47DFC45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F0264C-A111-2F8B-3F47-40CC241A0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772C01-0B89-B21A-E354-9DDCA40B1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28EBD-72D8-37F8-4137-B404606D2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Slow Controls Workshop with EIC Controls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D57FB-CA5E-E9C3-7F95-EF0C73110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5F0D-DC15-4EAA-8318-BF1E13A6C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09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085EBD-E2DB-62D3-936A-917AED36D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F91F6-7602-46DA-57C5-4A7FF6939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D2245-47C9-639C-92A9-DE1471F02E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11/13/2025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D2A09-8596-E9CB-E162-8B6AF89326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Slow Controls Workshop with EIC Controls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732B0-0F25-4EF2-6979-9DB126B5A7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935F0D-DC15-4EAA-8318-BF1E13A6C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5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EE5F5F-01F6-62AF-B2C3-E39A44CDC770}"/>
              </a:ext>
            </a:extLst>
          </p:cNvPr>
          <p:cNvSpPr txBox="1"/>
          <p:nvPr/>
        </p:nvSpPr>
        <p:spPr>
          <a:xfrm>
            <a:off x="692309" y="1794990"/>
            <a:ext cx="1033141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/>
              <a:t>ePIC</a:t>
            </a:r>
            <a:r>
              <a:rPr lang="en-US" sz="4000" dirty="0"/>
              <a:t> Slow Controls / DAQ interface to collider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Jeff Landgraf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13AFE-F391-5EB5-541B-3AF21350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89145B-C109-A8C4-EC0B-8FB7ED354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Slow Controls Workshop with EIC Controls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3017E5-47AB-A0CC-7611-526584F7B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5F0D-DC15-4EAA-8318-BF1E13A6C5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74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B7CB3-E197-A37D-8F4D-A8930C5D0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6FA9F-6317-C1E7-2198-F23C72233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04" y="-161132"/>
            <a:ext cx="10515600" cy="1325563"/>
          </a:xfrm>
        </p:spPr>
        <p:txBody>
          <a:bodyPr/>
          <a:lstStyle/>
          <a:p>
            <a:r>
              <a:rPr lang="en-US" dirty="0"/>
              <a:t>Goals / Concepts   			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56D7F-B07F-5AD8-07E1-CC9444FF9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704" y="914401"/>
            <a:ext cx="11353800" cy="544194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Use EPICS implementation </a:t>
            </a:r>
          </a:p>
          <a:p>
            <a:r>
              <a:rPr lang="en-US" dirty="0"/>
              <a:t>Need to share data seamlessly with collider</a:t>
            </a:r>
          </a:p>
          <a:p>
            <a:pPr lvl="1"/>
            <a:r>
              <a:rPr lang="en-US" dirty="0"/>
              <a:t>Access to data</a:t>
            </a:r>
          </a:p>
          <a:p>
            <a:pPr lvl="1"/>
            <a:r>
              <a:rPr lang="en-US" dirty="0"/>
              <a:t>Shared tools where applicable</a:t>
            </a:r>
          </a:p>
          <a:p>
            <a:r>
              <a:rPr lang="en-US" dirty="0"/>
              <a:t>Slow Controls WBS is “slow controls integration”</a:t>
            </a:r>
          </a:p>
          <a:p>
            <a:pPr lvl="1"/>
            <a:r>
              <a:rPr lang="en-US" dirty="0"/>
              <a:t>Controlled Hardware is part of Sub-Detector/Electronics WBS</a:t>
            </a:r>
          </a:p>
          <a:p>
            <a:pPr lvl="1"/>
            <a:r>
              <a:rPr lang="en-US" dirty="0"/>
              <a:t>Detector specific control applications part of Detector WBS</a:t>
            </a:r>
          </a:p>
          <a:p>
            <a:pPr lvl="1"/>
            <a:r>
              <a:rPr lang="en-US" dirty="0"/>
              <a:t>Shared components of slow controls part of “Slow controls integration” WBS</a:t>
            </a:r>
          </a:p>
          <a:p>
            <a:r>
              <a:rPr lang="en-US" dirty="0"/>
              <a:t>Integration of EIC/Detector information: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“Simple Information”  </a:t>
            </a:r>
            <a:r>
              <a:rPr lang="en-US" b="1" i="1" dirty="0">
                <a:solidFill>
                  <a:srgbClr val="FF0000"/>
                </a:solidFill>
              </a:rPr>
              <a:t>will be/must be automatic </a:t>
            </a:r>
            <a:r>
              <a:rPr lang="en-US" dirty="0"/>
              <a:t>through EPICS DBs</a:t>
            </a:r>
          </a:p>
          <a:p>
            <a:pPr lvl="2"/>
            <a:r>
              <a:rPr lang="en-US" dirty="0"/>
              <a:t>“Slow time </a:t>
            </a:r>
            <a:r>
              <a:rPr lang="en-US" dirty="0" err="1"/>
              <a:t>granulatity</a:t>
            </a:r>
            <a:r>
              <a:rPr lang="en-US" dirty="0"/>
              <a:t>” =&gt;  O(&gt;=1-10sec)</a:t>
            </a:r>
          </a:p>
          <a:p>
            <a:pPr lvl="2"/>
            <a:r>
              <a:rPr lang="en-US" dirty="0"/>
              <a:t>Availability level sufficient for data integrity, but not sufficient for machine or human protection.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More stringent requirements for specific data</a:t>
            </a:r>
          </a:p>
          <a:p>
            <a:pPr lvl="2"/>
            <a:r>
              <a:rPr lang="en-US" b="1" i="1" dirty="0">
                <a:solidFill>
                  <a:srgbClr val="FF0000"/>
                </a:solidFill>
              </a:rPr>
              <a:t>This is one of the main topics of this workshop, which is the reason for the choice of speakers (Magnet, Roman Pots, Polarimetry, Safety/Environmental Systems, </a:t>
            </a:r>
            <a:r>
              <a:rPr lang="en-US" b="1" i="1" dirty="0" err="1">
                <a:solidFill>
                  <a:srgbClr val="FF0000"/>
                </a:solidFill>
              </a:rPr>
              <a:t>etc</a:t>
            </a:r>
            <a:r>
              <a:rPr lang="en-US" b="1" i="1" dirty="0">
                <a:solidFill>
                  <a:srgbClr val="FF0000"/>
                </a:solidFill>
              </a:rPr>
              <a:t>…)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A73F5-CB92-E406-C163-D493BF4ED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D1CF3-8869-C769-A8C9-E3BAA3560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Slow Controls Workshop with EIC Controls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30244-2C0F-2069-F778-0BA819DE5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5F0D-DC15-4EAA-8318-BF1E13A6C5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43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6E430-596E-4B4C-E162-CCC4C385E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0C8CB-BD8E-4BEB-B6AE-540E91B77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04" y="-161132"/>
            <a:ext cx="10515600" cy="1325563"/>
          </a:xfrm>
        </p:spPr>
        <p:txBody>
          <a:bodyPr/>
          <a:lstStyle/>
          <a:p>
            <a:r>
              <a:rPr lang="en-US" dirty="0"/>
              <a:t>Goals / Concepts  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C08D3-ECE5-EB53-16EC-65A84463B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704" y="914401"/>
            <a:ext cx="11353800" cy="544194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AI should be incorporated</a:t>
            </a:r>
          </a:p>
          <a:p>
            <a:pPr lvl="1"/>
            <a:r>
              <a:rPr lang="en-US" dirty="0"/>
              <a:t>Not yet clear exactly what this means: at very least…</a:t>
            </a:r>
          </a:p>
          <a:p>
            <a:pPr lvl="2"/>
            <a:r>
              <a:rPr lang="en-US" dirty="0"/>
              <a:t>Integrate Detector State / Collider State / Experiment State with run control</a:t>
            </a:r>
          </a:p>
          <a:p>
            <a:pPr lvl="2"/>
            <a:r>
              <a:rPr lang="en-US" dirty="0"/>
              <a:t>Incorporate AI with monitoring systems</a:t>
            </a:r>
          </a:p>
          <a:p>
            <a:pPr lvl="2"/>
            <a:r>
              <a:rPr lang="en-US" dirty="0"/>
              <a:t>Problem prevention / prediction</a:t>
            </a:r>
          </a:p>
          <a:p>
            <a:r>
              <a:rPr lang="en-US" dirty="0"/>
              <a:t>DAQ interface to collider is through Common Platform</a:t>
            </a:r>
          </a:p>
          <a:p>
            <a:pPr lvl="1"/>
            <a:r>
              <a:rPr lang="en-US" dirty="0"/>
              <a:t>Minimum signals required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RF clock.  (Jitter &lt; 8 </a:t>
            </a:r>
            <a:r>
              <a:rPr lang="en-US" dirty="0" err="1"/>
              <a:t>ps</a:t>
            </a:r>
            <a:r>
              <a:rPr lang="en-US" dirty="0"/>
              <a:t>,  phase stability &lt;500 </a:t>
            </a:r>
            <a:r>
              <a:rPr lang="en-US" dirty="0" err="1"/>
              <a:t>ps</a:t>
            </a:r>
            <a:r>
              <a:rPr lang="en-US" dirty="0"/>
              <a:t>, stable frequency TBD)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We want both beams, likely to use electron beam for timing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Rev Tic needed</a:t>
            </a:r>
          </a:p>
          <a:p>
            <a:pPr lvl="1"/>
            <a:r>
              <a:rPr lang="en-US" dirty="0"/>
              <a:t>Need over some path (Could be DB combined with common platform)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Filled bunch patterns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Polarization patterns</a:t>
            </a:r>
          </a:p>
          <a:p>
            <a:pPr lvl="1"/>
            <a:r>
              <a:rPr lang="en-US" dirty="0"/>
              <a:t>Have discussed obtaining timing directly from induced beam via the BPMs, but this is not part of the baseline, although could be implemented if needed as an upgrade</a:t>
            </a:r>
          </a:p>
          <a:p>
            <a:pPr lvl="1"/>
            <a:r>
              <a:rPr lang="en-US" dirty="0"/>
              <a:t>Return signals from Detector/DAQ to collider are expected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?Potentially via the Common Platform, or other dedicated electronics?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?Potentially direct transfers via ethernet?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Via slow controls path (subject &gt;= 1-10 sec granularity, non-critical availability requirement)</a:t>
            </a:r>
          </a:p>
          <a:p>
            <a:pPr marL="1371600" lvl="2" indent="-457200">
              <a:buFont typeface="+mj-lt"/>
              <a:buAutoNum type="arabicPeriod"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8491B-CD7D-B71E-FDC5-A014C5F53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F6627-ACB1-4D74-6035-AC09F4C35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Slow Controls Workshop with EIC Controls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61B8C-E026-D04B-CF29-039960A2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5F0D-DC15-4EAA-8318-BF1E13A6C5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5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863D7-1629-2AEC-1E32-A48BC06D9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30D24-1F07-46AF-2F59-3EF2C4A16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04" y="-161132"/>
            <a:ext cx="10515600" cy="1325563"/>
          </a:xfrm>
        </p:spPr>
        <p:txBody>
          <a:bodyPr/>
          <a:lstStyle/>
          <a:p>
            <a:r>
              <a:rPr lang="en-US" dirty="0"/>
              <a:t>Goals / Concepts  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A353D-D2BF-49BB-61E6-D405EF5E9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704" y="914401"/>
            <a:ext cx="11353800" cy="5441949"/>
          </a:xfrm>
        </p:spPr>
        <p:txBody>
          <a:bodyPr>
            <a:normAutofit/>
          </a:bodyPr>
          <a:lstStyle/>
          <a:p>
            <a:r>
              <a:rPr lang="en-US" dirty="0"/>
              <a:t>Functional organization vs Effect based organization of data</a:t>
            </a:r>
          </a:p>
          <a:p>
            <a:pPr lvl="1"/>
            <a:r>
              <a:rPr lang="en-US" dirty="0"/>
              <a:t>Functional Organization (typically the simple way…)</a:t>
            </a:r>
          </a:p>
          <a:p>
            <a:pPr lvl="2"/>
            <a:r>
              <a:rPr lang="en-US" dirty="0"/>
              <a:t>Control/configuration based on the components</a:t>
            </a:r>
          </a:p>
          <a:p>
            <a:pPr lvl="3"/>
            <a:r>
              <a:rPr lang="en-US" dirty="0"/>
              <a:t>Slow controls handles typically commercial components.   Lots of control aspects: power cycling, setting voltage levels, setting fan speeds, setting thermostat parameters </a:t>
            </a:r>
            <a:r>
              <a:rPr lang="en-US" dirty="0" err="1"/>
              <a:t>etc</a:t>
            </a:r>
            <a:r>
              <a:rPr lang="en-US" dirty="0"/>
              <a:t>…   These handled by EPICs and by operator Tools (GUIs or scripts).   Some have an effect on data stream, others don’t.</a:t>
            </a:r>
          </a:p>
          <a:p>
            <a:pPr lvl="3"/>
            <a:r>
              <a:rPr lang="en-US" dirty="0"/>
              <a:t>Configuration of digital aspects of the data stream through DAQ/Run Control:  pedestals, run modes, components in data stream at a given time.   Potentially huge numbers of tracked parameters (15 Billion pedestal values for SVT?) and archived in relational DBs &amp; data files. (Archive name / summary).</a:t>
            </a:r>
          </a:p>
          <a:p>
            <a:pPr lvl="3"/>
            <a:r>
              <a:rPr lang="en-US" dirty="0"/>
              <a:t>Both combine to “conditions DBs”</a:t>
            </a:r>
          </a:p>
          <a:p>
            <a:pPr lvl="1"/>
            <a:r>
              <a:rPr lang="en-US" dirty="0"/>
              <a:t>Effect Based Organization of data.</a:t>
            </a:r>
          </a:p>
          <a:p>
            <a:pPr lvl="2"/>
            <a:r>
              <a:rPr lang="en-US" dirty="0"/>
              <a:t>Organize data by what effect it has on the data stream</a:t>
            </a:r>
          </a:p>
          <a:p>
            <a:pPr lvl="2"/>
            <a:r>
              <a:rPr lang="en-US" dirty="0"/>
              <a:t>This would be useful for monitoring (AI or otherwise)</a:t>
            </a:r>
          </a:p>
          <a:p>
            <a:pPr lvl="2"/>
            <a:r>
              <a:rPr lang="en-US" dirty="0"/>
              <a:t>This would require significant stewardship and additional software/hardware components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Be careful with ideas like “All data” will be available to AI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2E196-4AC4-BF20-E8D4-29BC04B9E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97B1F-A585-CE62-4283-E6ABA5882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Slow Controls Workshop with EIC Controls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02F3B-FF6A-36D1-8800-9DE1F16BD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5F0D-DC15-4EAA-8318-BF1E13A6C5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83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DDB7A6-841C-9FC0-0BFF-C3F7384AC297}"/>
              </a:ext>
            </a:extLst>
          </p:cNvPr>
          <p:cNvSpPr/>
          <p:nvPr/>
        </p:nvSpPr>
        <p:spPr>
          <a:xfrm>
            <a:off x="2674570" y="2424204"/>
            <a:ext cx="1504950" cy="3821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Epics </a:t>
            </a:r>
          </a:p>
          <a:p>
            <a:pPr algn="ctr"/>
            <a:r>
              <a:rPr lang="en-US" sz="1100" dirty="0"/>
              <a:t>Server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E6E198-6C4C-F2C6-132F-1F7D4F7210A0}"/>
              </a:ext>
            </a:extLst>
          </p:cNvPr>
          <p:cNvSpPr/>
          <p:nvPr/>
        </p:nvSpPr>
        <p:spPr>
          <a:xfrm>
            <a:off x="2654332" y="1121923"/>
            <a:ext cx="1504950" cy="3836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Control GUIs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3D9B29-B1D3-D71F-533B-978021E72784}"/>
              </a:ext>
            </a:extLst>
          </p:cNvPr>
          <p:cNvSpPr/>
          <p:nvPr/>
        </p:nvSpPr>
        <p:spPr>
          <a:xfrm>
            <a:off x="6364185" y="3958597"/>
            <a:ext cx="1504950" cy="4017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Controllers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8BE656-E64B-C42D-4807-D775EF4678E3}"/>
              </a:ext>
            </a:extLst>
          </p:cNvPr>
          <p:cNvSpPr/>
          <p:nvPr/>
        </p:nvSpPr>
        <p:spPr>
          <a:xfrm>
            <a:off x="8171058" y="3955427"/>
            <a:ext cx="1504950" cy="4048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Rack Power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BCE7C6-E26E-4D33-3BD3-587CAF20C7F4}"/>
              </a:ext>
            </a:extLst>
          </p:cNvPr>
          <p:cNvSpPr/>
          <p:nvPr/>
        </p:nvSpPr>
        <p:spPr>
          <a:xfrm>
            <a:off x="4508166" y="3958597"/>
            <a:ext cx="1504950" cy="4048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Sensors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172D95-C2F4-4728-9825-598FF2DDB9B3}"/>
              </a:ext>
            </a:extLst>
          </p:cNvPr>
          <p:cNvSpPr/>
          <p:nvPr/>
        </p:nvSpPr>
        <p:spPr>
          <a:xfrm>
            <a:off x="2672420" y="3958597"/>
            <a:ext cx="1504950" cy="3988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DAQ FEB Control &amp; Monitoring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459E1E-F179-AB78-DABD-32E8FD61007D}"/>
              </a:ext>
            </a:extLst>
          </p:cNvPr>
          <p:cNvSpPr/>
          <p:nvPr/>
        </p:nvSpPr>
        <p:spPr>
          <a:xfrm>
            <a:off x="4553112" y="1121922"/>
            <a:ext cx="1504950" cy="3836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Alarm Handler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23C939-F8B2-8B04-8E1A-5CB5BCF21D10}"/>
              </a:ext>
            </a:extLst>
          </p:cNvPr>
          <p:cNvSpPr/>
          <p:nvPr/>
        </p:nvSpPr>
        <p:spPr>
          <a:xfrm>
            <a:off x="4506016" y="2422704"/>
            <a:ext cx="1504950" cy="3910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Archiver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96DAFE-ED0F-2D77-DC4B-1D9EDA87EE11}"/>
              </a:ext>
            </a:extLst>
          </p:cNvPr>
          <p:cNvSpPr/>
          <p:nvPr/>
        </p:nvSpPr>
        <p:spPr>
          <a:xfrm>
            <a:off x="6337462" y="2422703"/>
            <a:ext cx="1504950" cy="3910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Echelon 0 DB Storage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8D40D2-F7EB-9715-33BC-4D2036D9808A}"/>
              </a:ext>
            </a:extLst>
          </p:cNvPr>
          <p:cNvSpPr/>
          <p:nvPr/>
        </p:nvSpPr>
        <p:spPr>
          <a:xfrm>
            <a:off x="8172083" y="2422064"/>
            <a:ext cx="1504950" cy="3821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Echelon XX DB Storage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1DEAEBD-F792-1B25-AD61-F4748B09BEF5}"/>
              </a:ext>
            </a:extLst>
          </p:cNvPr>
          <p:cNvSpPr/>
          <p:nvPr/>
        </p:nvSpPr>
        <p:spPr>
          <a:xfrm>
            <a:off x="6431654" y="1121923"/>
            <a:ext cx="1504950" cy="3836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DB Display Interface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30381B-4623-8584-CDF6-438AA2ECA1F0}"/>
              </a:ext>
            </a:extLst>
          </p:cNvPr>
          <p:cNvSpPr txBox="1"/>
          <p:nvPr/>
        </p:nvSpPr>
        <p:spPr>
          <a:xfrm>
            <a:off x="2703443" y="1486352"/>
            <a:ext cx="1504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By detector, to specify detector structure, and operating modes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Need to select GUI supported writing packages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B29D60-0FED-E8F1-9AD0-067F023480E6}"/>
              </a:ext>
            </a:extLst>
          </p:cNvPr>
          <p:cNvSpPr txBox="1"/>
          <p:nvPr/>
        </p:nvSpPr>
        <p:spPr>
          <a:xfrm>
            <a:off x="4581985" y="1486352"/>
            <a:ext cx="1504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Should be configurable to allow monitoring of any Epics data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62E26A-FBA3-F8DB-5DF5-B0EB1395AF45}"/>
              </a:ext>
            </a:extLst>
          </p:cNvPr>
          <p:cNvSpPr txBox="1"/>
          <p:nvPr/>
        </p:nvSpPr>
        <p:spPr>
          <a:xfrm>
            <a:off x="6460527" y="1469922"/>
            <a:ext cx="1504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Time series history for all variables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Selectable correlation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Synergy with collider?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0E3E35-70B0-54BB-C5EC-E20CCC423359}"/>
              </a:ext>
            </a:extLst>
          </p:cNvPr>
          <p:cNvSpPr txBox="1"/>
          <p:nvPr/>
        </p:nvSpPr>
        <p:spPr>
          <a:xfrm>
            <a:off x="443103" y="34099"/>
            <a:ext cx="5272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EPIC Slow Controls Components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FEA6969-57B8-F0E1-73AE-3BA46C96451B}"/>
              </a:ext>
            </a:extLst>
          </p:cNvPr>
          <p:cNvSpPr txBox="1"/>
          <p:nvPr/>
        </p:nvSpPr>
        <p:spPr>
          <a:xfrm>
            <a:off x="2674570" y="2855321"/>
            <a:ext cx="1504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Small number of LINUX servers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Communicate with Sensors and controls using Soft or Hard IOCs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Communicate with IOCs using ethernet network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A29FB6F-1E89-B324-8651-9A3AD49B4E4A}"/>
              </a:ext>
            </a:extLst>
          </p:cNvPr>
          <p:cNvSpPr txBox="1"/>
          <p:nvPr/>
        </p:nvSpPr>
        <p:spPr>
          <a:xfrm>
            <a:off x="6312889" y="2840140"/>
            <a:ext cx="1504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Assume relational DB such as </a:t>
            </a:r>
            <a:r>
              <a:rPr lang="en-US" sz="800" dirty="0" err="1"/>
              <a:t>mysql</a:t>
            </a:r>
            <a:endParaRPr lang="en-U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Table design needs to have general storage mechanism including schema evolution</a:t>
            </a:r>
          </a:p>
          <a:p>
            <a:endParaRPr lang="en-US" sz="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D0EC4A2-6CA9-1175-A5A9-B8128FAF06CE}"/>
              </a:ext>
            </a:extLst>
          </p:cNvPr>
          <p:cNvSpPr txBox="1"/>
          <p:nvPr/>
        </p:nvSpPr>
        <p:spPr>
          <a:xfrm>
            <a:off x="8144335" y="2829931"/>
            <a:ext cx="1504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Replications of online DB at echelon 1, 2 institutions</a:t>
            </a:r>
          </a:p>
          <a:p>
            <a:endParaRPr lang="en-US" sz="800" dirty="0"/>
          </a:p>
          <a:p>
            <a:endParaRPr lang="en-U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2F0171-DFF9-20B3-0513-F52320B32B1E}"/>
              </a:ext>
            </a:extLst>
          </p:cNvPr>
          <p:cNvSpPr txBox="1"/>
          <p:nvPr/>
        </p:nvSpPr>
        <p:spPr>
          <a:xfrm>
            <a:off x="4508166" y="2855321"/>
            <a:ext cx="1504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Investigate!</a:t>
            </a:r>
          </a:p>
          <a:p>
            <a:pPr marL="347663" lvl="1" indent="-177800">
              <a:buFont typeface="Arial" panose="020B0604020202020204" pitchFamily="34" charset="0"/>
              <a:buChar char="•"/>
            </a:pPr>
            <a:r>
              <a:rPr lang="en-US" sz="800" dirty="0"/>
              <a:t>EIC (custom/consult)</a:t>
            </a:r>
          </a:p>
          <a:p>
            <a:pPr marL="347663" lvl="1" indent="-177800">
              <a:buFont typeface="Arial" panose="020B0604020202020204" pitchFamily="34" charset="0"/>
              <a:buChar char="•"/>
            </a:pPr>
            <a:r>
              <a:rPr lang="en-US" sz="800" dirty="0"/>
              <a:t>RDB archiver </a:t>
            </a:r>
          </a:p>
          <a:p>
            <a:pPr marL="347663" lvl="1" indent="-177800">
              <a:buFont typeface="Arial" panose="020B0604020202020204" pitchFamily="34" charset="0"/>
              <a:buChar char="•"/>
            </a:pPr>
            <a:r>
              <a:rPr lang="en-US" sz="800" dirty="0"/>
              <a:t>SLAC archiver appliance</a:t>
            </a:r>
          </a:p>
          <a:p>
            <a:pPr marL="347663" lvl="1" indent="-177800">
              <a:buFont typeface="Arial" panose="020B0604020202020204" pitchFamily="34" charset="0"/>
              <a:buChar char="•"/>
            </a:pPr>
            <a:r>
              <a:rPr lang="en-US" sz="800"/>
              <a:t>Channel Archive</a:t>
            </a:r>
            <a:r>
              <a:rPr lang="en-US" sz="800" dirty="0"/>
              <a:t>r</a:t>
            </a:r>
          </a:p>
          <a:p>
            <a:pPr marL="347663" lvl="1" indent="-1778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4D69929-9A3F-8704-6371-FDFE131B3075}"/>
              </a:ext>
            </a:extLst>
          </p:cNvPr>
          <p:cNvSpPr txBox="1"/>
          <p:nvPr/>
        </p:nvSpPr>
        <p:spPr>
          <a:xfrm>
            <a:off x="2672419" y="4423056"/>
            <a:ext cx="1717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Expect ~100 DAQ soft IOCs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Configuration of ASICs likely through DAQ configuration files, not EPICs.  IOCs insert commands into DAQ link.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2D057E-859F-2094-0F70-C8FE96EA1B83}"/>
              </a:ext>
            </a:extLst>
          </p:cNvPr>
          <p:cNvSpPr txBox="1"/>
          <p:nvPr/>
        </p:nvSpPr>
        <p:spPr>
          <a:xfrm>
            <a:off x="4456905" y="4405010"/>
            <a:ext cx="1504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Controlled via Ethernet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Internal IOC or Soft IOC running on DAQ room computers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9C5F57-B100-3997-273A-5421B967BF67}"/>
              </a:ext>
            </a:extLst>
          </p:cNvPr>
          <p:cNvSpPr txBox="1"/>
          <p:nvPr/>
        </p:nvSpPr>
        <p:spPr>
          <a:xfrm>
            <a:off x="6337462" y="4411078"/>
            <a:ext cx="1504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Controlled via Ethernet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Internal IOC or Soft IOC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Types:  HV, LV, gas systems, motor control, </a:t>
            </a:r>
          </a:p>
          <a:p>
            <a:endParaRPr lang="en-US" sz="8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3DDAB6E-0085-43E6-106D-E923A668FE0A}"/>
              </a:ext>
            </a:extLst>
          </p:cNvPr>
          <p:cNvSpPr txBox="1"/>
          <p:nvPr/>
        </p:nvSpPr>
        <p:spPr>
          <a:xfrm>
            <a:off x="8220169" y="4386805"/>
            <a:ext cx="1247775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PDUs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D78A01-61FD-2DBF-B723-1E2D58E771F6}"/>
              </a:ext>
            </a:extLst>
          </p:cNvPr>
          <p:cNvSpPr/>
          <p:nvPr/>
        </p:nvSpPr>
        <p:spPr>
          <a:xfrm>
            <a:off x="10002504" y="3969252"/>
            <a:ext cx="1504950" cy="3910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Rack-End Circuit Breakers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9D414E-2261-FCAE-C441-321E60EF4F90}"/>
              </a:ext>
            </a:extLst>
          </p:cNvPr>
          <p:cNvSpPr txBox="1"/>
          <p:nvPr/>
        </p:nvSpPr>
        <p:spPr>
          <a:xfrm>
            <a:off x="10002504" y="4386322"/>
            <a:ext cx="1504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PLC Based control?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21628B4-9EFE-7E8D-7A20-7D9E831380CF}"/>
              </a:ext>
            </a:extLst>
          </p:cNvPr>
          <p:cNvSpPr txBox="1"/>
          <p:nvPr/>
        </p:nvSpPr>
        <p:spPr>
          <a:xfrm rot="20185750">
            <a:off x="569362" y="1267432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User Interfaces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9F7B856-B470-51EA-0FB6-DB2B5ED28F93}"/>
              </a:ext>
            </a:extLst>
          </p:cNvPr>
          <p:cNvSpPr txBox="1"/>
          <p:nvPr/>
        </p:nvSpPr>
        <p:spPr>
          <a:xfrm rot="20185750">
            <a:off x="859331" y="2428452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Services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78FE268-02B3-94AE-95EA-AA09E9102891}"/>
              </a:ext>
            </a:extLst>
          </p:cNvPr>
          <p:cNvSpPr txBox="1"/>
          <p:nvPr/>
        </p:nvSpPr>
        <p:spPr>
          <a:xfrm rot="20185750">
            <a:off x="723249" y="4159738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Subsystems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6AC49F7-62AD-B3AF-7DCD-C08D13ECD4DC}"/>
              </a:ext>
            </a:extLst>
          </p:cNvPr>
          <p:cNvSpPr txBox="1"/>
          <p:nvPr/>
        </p:nvSpPr>
        <p:spPr>
          <a:xfrm>
            <a:off x="3381264" y="5160776"/>
            <a:ext cx="74401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Status is delayed with respect to many parts of system: e.g. no testbeds yet. </a:t>
            </a:r>
          </a:p>
          <a:p>
            <a:pPr marL="0" lvl="1" indent="-230188">
              <a:buFont typeface="Arial" panose="020B0604020202020204" pitchFamily="34" charset="0"/>
              <a:buChar char="•"/>
              <a:tabLst>
                <a:tab pos="173038" algn="l"/>
              </a:tabLst>
            </a:pPr>
            <a:r>
              <a:rPr lang="en-US" sz="1400" dirty="0">
                <a:solidFill>
                  <a:srgbClr val="002060"/>
                </a:solidFill>
              </a:rPr>
              <a:t>Scale has been surveyed:       </a:t>
            </a:r>
          </a:p>
          <a:p>
            <a:pPr marL="227012" lvl="2">
              <a:tabLst>
                <a:tab pos="173038" algn="l"/>
              </a:tabLst>
            </a:pPr>
            <a:r>
              <a:rPr lang="en-US" sz="1200" dirty="0">
                <a:solidFill>
                  <a:srgbClr val="002060"/>
                </a:solidFill>
              </a:rPr>
              <a:t>~ 500k variables to be tracked, 55 TB/year,  70 Mbps network traffic</a:t>
            </a:r>
          </a:p>
          <a:p>
            <a:pPr marL="0" lvl="1" indent="-230188">
              <a:buFont typeface="Arial" panose="020B0604020202020204" pitchFamily="34" charset="0"/>
              <a:buChar char="•"/>
              <a:tabLst>
                <a:tab pos="173038" algn="l"/>
              </a:tabLst>
            </a:pPr>
            <a:r>
              <a:rPr lang="en-US" sz="1400" dirty="0">
                <a:solidFill>
                  <a:srgbClr val="002060"/>
                </a:solidFill>
              </a:rPr>
              <a:t>Electronics suggestions started, space needed on platform estimated, but needs revision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2EF7D9B-47A0-E4C1-A92C-1EE2F548EF85}"/>
              </a:ext>
            </a:extLst>
          </p:cNvPr>
          <p:cNvSpPr/>
          <p:nvPr/>
        </p:nvSpPr>
        <p:spPr>
          <a:xfrm>
            <a:off x="6460527" y="271084"/>
            <a:ext cx="3710265" cy="2892199"/>
          </a:xfrm>
          <a:prstGeom prst="ellipse">
            <a:avLst/>
          </a:prstGeom>
          <a:solidFill>
            <a:schemeClr val="tx2">
              <a:lumMod val="10000"/>
              <a:lumOff val="90000"/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Echelon 1 Shared Scope?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23EB73A-F829-7A46-4FD2-DC55728A7D69}"/>
              </a:ext>
            </a:extLst>
          </p:cNvPr>
          <p:cNvSpPr/>
          <p:nvPr/>
        </p:nvSpPr>
        <p:spPr>
          <a:xfrm rot="1139277">
            <a:off x="2435122" y="704227"/>
            <a:ext cx="5813089" cy="2240425"/>
          </a:xfrm>
          <a:prstGeom prst="ellipse">
            <a:avLst/>
          </a:prstGeom>
          <a:solidFill>
            <a:schemeClr val="accent2">
              <a:lumMod val="20000"/>
              <a:lumOff val="80000"/>
              <a:alpha val="4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EIC Controls Shared Scope?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AFD43C5-6C1C-98CE-C485-DE36F7585285}"/>
              </a:ext>
            </a:extLst>
          </p:cNvPr>
          <p:cNvSpPr/>
          <p:nvPr/>
        </p:nvSpPr>
        <p:spPr>
          <a:xfrm rot="20017483">
            <a:off x="1687421" y="693427"/>
            <a:ext cx="3473913" cy="1398441"/>
          </a:xfrm>
          <a:prstGeom prst="ellipse">
            <a:avLst/>
          </a:prstGeom>
          <a:solidFill>
            <a:schemeClr val="accent5">
              <a:lumMod val="20000"/>
              <a:lumOff val="80000"/>
              <a:alpha val="5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Sub Detectors Shared Scope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69E87A4-F36A-917E-68C2-A69C034F2BBE}"/>
              </a:ext>
            </a:extLst>
          </p:cNvPr>
          <p:cNvSpPr/>
          <p:nvPr/>
        </p:nvSpPr>
        <p:spPr>
          <a:xfrm>
            <a:off x="6178886" y="3416839"/>
            <a:ext cx="5565169" cy="1756052"/>
          </a:xfrm>
          <a:prstGeom prst="ellipse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Interlocks/SC Shared Scope?</a:t>
            </a:r>
          </a:p>
        </p:txBody>
      </p:sp>
    </p:spTree>
    <p:extLst>
      <p:ext uri="{BB962C8B-B14F-4D97-AF65-F5344CB8AC3E}">
        <p14:creationId xmlns:p14="http://schemas.microsoft.com/office/powerpoint/2010/main" val="137265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45AA3-8502-7631-F223-5F9AEA0F9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E7F04-D3AB-3780-C9B6-ED9CCD8D9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66" y="-75068"/>
            <a:ext cx="10515600" cy="1325563"/>
          </a:xfrm>
        </p:spPr>
        <p:txBody>
          <a:bodyPr/>
          <a:lstStyle/>
          <a:p>
            <a:r>
              <a:rPr lang="en-US" dirty="0"/>
              <a:t>Additional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636B6-A555-108B-0356-4BBDEF42B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366" y="1000466"/>
            <a:ext cx="4114800" cy="2430638"/>
          </a:xfrm>
        </p:spPr>
        <p:txBody>
          <a:bodyPr>
            <a:normAutofit/>
          </a:bodyPr>
          <a:lstStyle/>
          <a:p>
            <a:r>
              <a:rPr lang="en-US" dirty="0"/>
              <a:t>Rack Power Distribution</a:t>
            </a:r>
          </a:p>
          <a:p>
            <a:pPr lvl="1"/>
            <a:r>
              <a:rPr lang="en-US" dirty="0"/>
              <a:t>Lee Flader outlined PLC based plans for Rack Power Distribution (automating circuit breakers)</a:t>
            </a:r>
          </a:p>
          <a:p>
            <a:endParaRPr lang="en-US" dirty="0"/>
          </a:p>
          <a:p>
            <a:pPr marL="1371600" lvl="2" indent="-457200">
              <a:buFont typeface="+mj-lt"/>
              <a:buAutoNum type="arabicPeriod"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BBA6E-D2D2-76B7-048E-3D2BB8D49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D9867-20E9-0759-DB53-E88764E37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Slow Controls Workshop with EIC Controls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8C6CC-D849-3CE0-C2B1-C76B7C9D4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5F0D-DC15-4EAA-8318-BF1E13A6C524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F0FE78-1B6B-B493-89A0-8BD28BA54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028" y="337525"/>
            <a:ext cx="6956930" cy="3924281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C9001D1-A643-FABF-4929-B5AC1696B54C}"/>
              </a:ext>
            </a:extLst>
          </p:cNvPr>
          <p:cNvSpPr txBox="1">
            <a:spLocks/>
          </p:cNvSpPr>
          <p:nvPr/>
        </p:nvSpPr>
        <p:spPr>
          <a:xfrm>
            <a:off x="215366" y="4535131"/>
            <a:ext cx="11858296" cy="1604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Note multiple power control structures:  </a:t>
            </a:r>
          </a:p>
          <a:p>
            <a:pPr marL="914400" lvl="1" indent="-457200">
              <a:buAutoNum type="arabicPeriod"/>
            </a:pPr>
            <a:r>
              <a:rPr lang="en-US" sz="1600" dirty="0"/>
              <a:t>Rack Row Circuit Breakers            (PLC Control)		Not in Slow Control P6, required?  (</a:t>
            </a:r>
            <a:r>
              <a:rPr lang="en-US" sz="1600"/>
              <a:t>interlock / </a:t>
            </a:r>
            <a:r>
              <a:rPr lang="en-US" sz="1600" dirty="0"/>
              <a:t>full control?)</a:t>
            </a:r>
          </a:p>
          <a:p>
            <a:pPr marL="914400" lvl="1" indent="-457200">
              <a:buAutoNum type="arabicPeriod"/>
            </a:pPr>
            <a:r>
              <a:rPr lang="en-US" sz="1600" dirty="0"/>
              <a:t>PLU units at top of rack rows        (Potential EPICS Control)	Not in Slow Control P6, required?	</a:t>
            </a:r>
          </a:p>
          <a:p>
            <a:pPr marL="914400" lvl="1" indent="-457200">
              <a:buAutoNum type="arabicPeriod"/>
            </a:pPr>
            <a:r>
              <a:rPr lang="en-US" sz="1600" dirty="0"/>
              <a:t>Individual units/crates                     (EPICS control)</a:t>
            </a:r>
          </a:p>
        </p:txBody>
      </p:sp>
    </p:spTree>
    <p:extLst>
      <p:ext uri="{BB962C8B-B14F-4D97-AF65-F5344CB8AC3E}">
        <p14:creationId xmlns:p14="http://schemas.microsoft.com/office/powerpoint/2010/main" val="876753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08B1E-7B92-82E3-880B-5E430C5B5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E453C-0091-CB1C-9F36-CA6B9EDA2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366" y="584362"/>
            <a:ext cx="6163919" cy="465545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7600" dirty="0"/>
              <a:t>PLC based interlocks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4200" dirty="0"/>
              <a:t>Lee also described interlock systems.    These were integrated with the rack power distribution with cost $150-200k</a:t>
            </a:r>
          </a:p>
          <a:p>
            <a:pPr marL="0" indent="0">
              <a:buNone/>
            </a:pPr>
            <a:endParaRPr lang="en-US" sz="4200" dirty="0"/>
          </a:p>
          <a:p>
            <a:pPr marL="0" indent="0">
              <a:buNone/>
            </a:pPr>
            <a:r>
              <a:rPr lang="en-US" sz="4200" dirty="0"/>
              <a:t>Not in Slow Control WBS P6</a:t>
            </a:r>
          </a:p>
          <a:p>
            <a:pPr marL="0" indent="0">
              <a:buNone/>
            </a:pPr>
            <a:endParaRPr lang="en-US" sz="4200" dirty="0"/>
          </a:p>
          <a:p>
            <a:pPr marL="0" indent="0">
              <a:buNone/>
            </a:pPr>
            <a:r>
              <a:rPr lang="en-US" sz="4200" dirty="0"/>
              <a:t>Safety Integrity Level (SIL) / Performance Level (PL) might need to be consulted:</a:t>
            </a:r>
          </a:p>
          <a:p>
            <a:pPr marL="0" indent="0">
              <a:buNone/>
            </a:pPr>
            <a:endParaRPr lang="en-US" sz="4200" dirty="0"/>
          </a:p>
          <a:p>
            <a:pPr marL="0" indent="0">
              <a:buNone/>
            </a:pPr>
            <a:r>
              <a:rPr lang="en-US" sz="4200" dirty="0"/>
              <a:t>	IEC-61508</a:t>
            </a:r>
          </a:p>
          <a:p>
            <a:pPr marL="0" indent="0">
              <a:buNone/>
            </a:pPr>
            <a:r>
              <a:rPr lang="en-US" sz="4200" dirty="0"/>
              <a:t>	IEC-61511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5A5BA-D260-57E4-C8C5-8A4B5453A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6D674-19DA-B9C9-2F38-F2EC1441C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Slow Controls Workshop with EIC Controls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780CD-F451-FC56-DFEE-C888BC7F8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5F0D-DC15-4EAA-8318-BF1E13A6C524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E9A557-7125-108A-EA58-DD9FF4962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496" y="584362"/>
            <a:ext cx="5072269" cy="2844638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F56A73-662C-DD77-9B38-6246F2D6E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496" y="3511713"/>
            <a:ext cx="5073136" cy="2844637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08974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61F5D-35BF-C785-4D02-81508E53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7C6CB-BAA9-8E47-3198-E57F3483E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Slow Controls Workshop with EIC Controls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F2E43-E31F-66EB-F8E9-17728F1E2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5F0D-DC15-4EAA-8318-BF1E13A6C524}" type="slidenum">
              <a:rPr lang="en-US" smtClean="0"/>
              <a:t>8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72BDCC-A099-F3AE-6FB4-CD2EBC2582BB}"/>
              </a:ext>
            </a:extLst>
          </p:cNvPr>
          <p:cNvSpPr txBox="1"/>
          <p:nvPr/>
        </p:nvSpPr>
        <p:spPr>
          <a:xfrm>
            <a:off x="310243" y="538843"/>
            <a:ext cx="106524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Goals to keep in mind:</a:t>
            </a:r>
          </a:p>
          <a:p>
            <a:endParaRPr lang="en-US" dirty="0"/>
          </a:p>
          <a:p>
            <a:r>
              <a:rPr lang="en-US" dirty="0"/>
              <a:t>This matrix of interfaces from Jim needs to be fleshed with detail and allocated to </a:t>
            </a:r>
            <a:r>
              <a:rPr lang="en-US"/>
              <a:t>appropriate subprojects. </a:t>
            </a:r>
            <a:endParaRPr lang="en-US" dirty="0"/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457841-7BD3-0401-A8C2-458B8B455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4817"/>
            <a:ext cx="12192000" cy="272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56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1026</Words>
  <Application>Microsoft Office PowerPoint</Application>
  <PresentationFormat>Widescreen</PresentationFormat>
  <Paragraphs>145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Wingdings</vt:lpstr>
      <vt:lpstr>Office Theme</vt:lpstr>
      <vt:lpstr>PowerPoint Presentation</vt:lpstr>
      <vt:lpstr>Goals / Concepts         </vt:lpstr>
      <vt:lpstr>Goals / Concepts   (Continued)</vt:lpstr>
      <vt:lpstr>Goals / Concepts   (Continued)</vt:lpstr>
      <vt:lpstr>PowerPoint Presentation</vt:lpstr>
      <vt:lpstr>Additional Points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Jeff Landgraf</dc:creator>
  <cp:lastModifiedBy>Jeff Landgraf</cp:lastModifiedBy>
  <cp:revision>1</cp:revision>
  <dcterms:created xsi:type="dcterms:W3CDTF">2025-11-12T14:27:50Z</dcterms:created>
  <dcterms:modified xsi:type="dcterms:W3CDTF">2025-11-13T13:24:05Z</dcterms:modified>
</cp:coreProperties>
</file>