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60" r:id="rId6"/>
    <p:sldId id="262" r:id="rId7"/>
    <p:sldId id="264" r:id="rId8"/>
    <p:sldId id="391" r:id="rId9"/>
    <p:sldId id="389" r:id="rId10"/>
    <p:sldId id="274" r:id="rId11"/>
    <p:sldId id="404" r:id="rId12"/>
    <p:sldId id="275" r:id="rId13"/>
    <p:sldId id="394" r:id="rId14"/>
    <p:sldId id="399" r:id="rId15"/>
    <p:sldId id="400" r:id="rId16"/>
    <p:sldId id="396" r:id="rId17"/>
    <p:sldId id="401" r:id="rId18"/>
    <p:sldId id="403" r:id="rId19"/>
    <p:sldId id="402" r:id="rId20"/>
    <p:sldId id="405" r:id="rId21"/>
    <p:sldId id="273" r:id="rId22"/>
    <p:sldId id="4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CE7"/>
    <a:srgbClr val="FFF9C4"/>
    <a:srgbClr val="00D5D0"/>
    <a:srgbClr val="008282"/>
    <a:srgbClr val="028387"/>
    <a:srgbClr val="002424"/>
    <a:srgbClr val="3051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95823-6384-620A-4CF8-0051F3ED14CB}" v="6574" dt="2025-11-13T13:10:52.427"/>
    <p1510:client id="{93AF42F7-8A29-4FCC-9D13-A82805BC0F2E}" v="343" dt="2025-11-13T13:26:15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35801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rgbClr val="00828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6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rgbClr val="00828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D63FDF-DFEB-D2F5-18E3-77EFB260205E}"/>
              </a:ext>
            </a:extLst>
          </p:cNvPr>
          <p:cNvSpPr txBox="1"/>
          <p:nvPr userDrawn="1"/>
        </p:nvSpPr>
        <p:spPr>
          <a:xfrm>
            <a:off x="358141" y="6488668"/>
            <a:ext cx="4922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err="1"/>
              <a:t>ePIC</a:t>
            </a:r>
            <a:r>
              <a:rPr lang="en-US" sz="1100"/>
              <a:t> Detector &amp; Accel. Controls / Safety Systems Workshop– Nov 13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5408F-3474-2334-BCF0-62C2F5395F06}"/>
              </a:ext>
            </a:extLst>
          </p:cNvPr>
          <p:cNvSpPr txBox="1"/>
          <p:nvPr userDrawn="1"/>
        </p:nvSpPr>
        <p:spPr>
          <a:xfrm>
            <a:off x="5844539" y="6406634"/>
            <a:ext cx="2278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J. Jamilkowski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57ABA-931C-2D40-6629-BC90AEDBD61B}"/>
              </a:ext>
            </a:extLst>
          </p:cNvPr>
          <p:cNvCxnSpPr>
            <a:cxnSpLocks/>
          </p:cNvCxnSpPr>
          <p:nvPr userDrawn="1"/>
        </p:nvCxnSpPr>
        <p:spPr>
          <a:xfrm>
            <a:off x="462579" y="6175169"/>
            <a:ext cx="11499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9" r:id="rId5"/>
    <p:sldLayoutId id="21474836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2105829"/>
            <a:ext cx="11623964" cy="1323171"/>
          </a:xfrm>
        </p:spPr>
        <p:txBody>
          <a:bodyPr>
            <a:normAutofit/>
          </a:bodyPr>
          <a:lstStyle/>
          <a:p>
            <a:r>
              <a:rPr lang="en-US" sz="4400" err="1">
                <a:cs typeface="Arial"/>
              </a:rPr>
              <a:t>ePIC</a:t>
            </a:r>
            <a:r>
              <a:rPr lang="en-US" sz="4400">
                <a:cs typeface="Arial"/>
              </a:rPr>
              <a:t> &amp; Accelerator Controls Interfaces 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3441178"/>
            <a:ext cx="10690599" cy="12596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cs typeface="Arial"/>
              </a:rPr>
              <a:t>Jim </a:t>
            </a:r>
            <a:r>
              <a:rPr lang="en-US" sz="2800" err="1">
                <a:cs typeface="Arial"/>
              </a:rPr>
              <a:t>Jamilkowski</a:t>
            </a:r>
          </a:p>
          <a:p>
            <a:r>
              <a:rPr lang="en-US" sz="2800"/>
              <a:t>6.07.02 L3 Manager, Accelerator Control System</a:t>
            </a:r>
            <a:endParaRPr lang="en-US" sz="2800">
              <a:solidFill>
                <a:schemeClr val="bg1"/>
              </a:solidFill>
            </a:endParaRPr>
          </a:p>
          <a:p>
            <a:endParaRPr lang="en-US" sz="2800">
              <a:cs typeface="Arial"/>
            </a:endParaRP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0091FFB1-CBAC-8D43-99B1-1076D7A7D3F4}"/>
              </a:ext>
            </a:extLst>
          </p:cNvPr>
          <p:cNvSpPr txBox="1">
            <a:spLocks/>
          </p:cNvSpPr>
          <p:nvPr/>
        </p:nvSpPr>
        <p:spPr>
          <a:xfrm>
            <a:off x="482973" y="5001686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C7C619-80DB-DF11-0886-9D1800A0D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4712963"/>
            <a:ext cx="10334625" cy="746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EIC </a:t>
            </a:r>
            <a:r>
              <a:rPr lang="en-US" sz="2000" err="1"/>
              <a:t>ePIC</a:t>
            </a:r>
            <a:r>
              <a:rPr lang="en-US" sz="2000"/>
              <a:t>/Controls Workshop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/>
              <a:t>Nov 13, 2025</a:t>
            </a:r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AFC59-3A92-D52A-309B-D151959A6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F4BD9-B3C7-FF06-5ADF-B0D35A20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73934-0A7F-E3E2-F40F-286DBFD8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Cryogenic Systems Integration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4B007-F434-1E52-5A60-9977D14DD225}"/>
              </a:ext>
            </a:extLst>
          </p:cNvPr>
          <p:cNvSpPr txBox="1"/>
          <p:nvPr/>
        </p:nvSpPr>
        <p:spPr>
          <a:xfrm>
            <a:off x="484821" y="1051034"/>
            <a:ext cx="513863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 panose="020B0604020202020204"/>
              </a:rPr>
              <a:t>RHIC Scheme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We provide a </a:t>
            </a:r>
            <a:r>
              <a:rPr lang="en-US" u="sng">
                <a:cs typeface="Arial" panose="020B0604020202020204"/>
              </a:rPr>
              <a:t>data transfer mechanism</a:t>
            </a:r>
            <a:endParaRPr lang="en-US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To </a:t>
            </a:r>
            <a:r>
              <a:rPr lang="en-US" err="1">
                <a:cs typeface="Arial" panose="020B0604020202020204"/>
              </a:rPr>
              <a:t>Cryo</a:t>
            </a:r>
            <a:r>
              <a:rPr lang="en-US">
                <a:cs typeface="Arial" panose="020B0604020202020204"/>
              </a:rPr>
              <a:t> Controls for...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Insulating vacuum pressure readings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Voltage tap readings for superconducting magnets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From </a:t>
            </a:r>
            <a:r>
              <a:rPr lang="en-US" err="1">
                <a:cs typeface="Arial" panose="020B0604020202020204"/>
              </a:rPr>
              <a:t>Cryo</a:t>
            </a:r>
            <a:r>
              <a:rPr lang="en-US">
                <a:cs typeface="Arial" panose="020B0604020202020204"/>
              </a:rPr>
              <a:t> Controls for...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Temperature readings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Pressure readings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Flow readings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...provide data logging &amp; retrieval for correlation with other readings</a:t>
            </a:r>
          </a:p>
          <a:p>
            <a:pPr marL="742950" lvl="1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73257-E70F-ADA5-50C8-9357593440BF}"/>
              </a:ext>
            </a:extLst>
          </p:cNvPr>
          <p:cNvSpPr txBox="1"/>
          <p:nvPr/>
        </p:nvSpPr>
        <p:spPr>
          <a:xfrm>
            <a:off x="6608835" y="1051034"/>
            <a:ext cx="51386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 panose="020B0604020202020204"/>
              </a:rPr>
              <a:t>EIC Scheme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Functionally the same as for RHIC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Data transfer tool will be updated to support EPICS IOC sources for Accelerator side of collection process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51E399-B5CE-88A9-403C-817A323C47E7}"/>
              </a:ext>
            </a:extLst>
          </p:cNvPr>
          <p:cNvSpPr txBox="1"/>
          <p:nvPr/>
        </p:nvSpPr>
        <p:spPr>
          <a:xfrm>
            <a:off x="6607149" y="3036319"/>
            <a:ext cx="474159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/>
              </a:rPr>
              <a:t>Possible triangular interface for </a:t>
            </a:r>
            <a:r>
              <a:rPr lang="en-US" err="1">
                <a:solidFill>
                  <a:srgbClr val="FF0000"/>
                </a:solidFill>
                <a:cs typeface="Arial"/>
              </a:rPr>
              <a:t>ePIC</a:t>
            </a:r>
            <a:r>
              <a:rPr lang="en-US">
                <a:solidFill>
                  <a:srgbClr val="FF0000"/>
                </a:solidFill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cs typeface="Arial"/>
              </a:rPr>
              <a:t>Cryo</a:t>
            </a:r>
            <a:r>
              <a:rPr lang="en-US">
                <a:solidFill>
                  <a:srgbClr val="FF0000"/>
                </a:solidFill>
                <a:cs typeface="Arial"/>
              </a:rPr>
              <a:t> system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43458-597D-ECC3-6C79-C2FF4153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B4D34C-5C1B-96E4-BC18-71EC98BC1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BDCB2E-B057-0A80-DD68-64FA178C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Instrumentation Systems Integration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01343-7E9F-0AD8-496A-ACBA00A43D47}"/>
              </a:ext>
            </a:extLst>
          </p:cNvPr>
          <p:cNvSpPr txBox="1"/>
          <p:nvPr/>
        </p:nvSpPr>
        <p:spPr>
          <a:xfrm>
            <a:off x="484821" y="1051034"/>
            <a:ext cx="513863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 panose="020B0604020202020204"/>
              </a:rPr>
              <a:t>RHIC Scheme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We provide Front End Computer standard software interfaces via VME form factor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...provide data logging &amp; retrieval and other standard software services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...provide software integration support for embedded devices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For example, High Voltage Bias controller for Beam Loss Monitors (BLMs)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...provide software application support for systems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For example, Blue/Yellow Orbit Display, RHIC Loss Monitor Display</a:t>
            </a:r>
          </a:p>
          <a:p>
            <a:pPr marL="742950" lvl="1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F425F-6921-4E47-4F39-2A3365ADBFE8}"/>
              </a:ext>
            </a:extLst>
          </p:cNvPr>
          <p:cNvSpPr txBox="1"/>
          <p:nvPr/>
        </p:nvSpPr>
        <p:spPr>
          <a:xfrm>
            <a:off x="6608835" y="1051034"/>
            <a:ext cx="513863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 panose="020B0604020202020204"/>
              </a:rPr>
              <a:t>EIC Scheme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Functionally the same as for RHIC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FEC standard becomes the Common Hardware Platform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Expecting a new set of standard embedded devices to integrate with the Controls System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Application tools will be significantly updated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F8E75-5C10-E23A-B98D-F725CAD1CE17}"/>
              </a:ext>
            </a:extLst>
          </p:cNvPr>
          <p:cNvSpPr txBox="1"/>
          <p:nvPr/>
        </p:nvSpPr>
        <p:spPr>
          <a:xfrm>
            <a:off x="6610575" y="4032474"/>
            <a:ext cx="474159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/>
              </a:rPr>
              <a:t>Possible similarities for particular Detector  instrumentation scope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5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D6B95-646E-D8FC-96CD-83F786F3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A64EDE-550F-F6D7-216D-DB2890220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51683-D9D7-5A05-E506-BFDC0AFC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 Systems Integration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0A9B5-2008-52D7-1D2F-E08983ACB6CD}"/>
              </a:ext>
            </a:extLst>
          </p:cNvPr>
          <p:cNvSpPr txBox="1"/>
          <p:nvPr/>
        </p:nvSpPr>
        <p:spPr>
          <a:xfrm>
            <a:off x="484821" y="1051034"/>
            <a:ext cx="513863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 panose="020B0604020202020204"/>
              </a:rPr>
              <a:t>RHIC Scheme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We provide Front End Computer standard software interfaces via VME form factor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Wave Form Generator (WFG)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Multiplexed ADC (MADC)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...provide data logging &amp; retrieval and other standard software services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...provide software middleware for coordinated ramping of PSs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...provide software middleware and analysis tools for superconducting magnet quench protection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9D80C-9F73-2726-DCC8-BB8E4B754BA3}"/>
              </a:ext>
            </a:extLst>
          </p:cNvPr>
          <p:cNvSpPr txBox="1"/>
          <p:nvPr/>
        </p:nvSpPr>
        <p:spPr>
          <a:xfrm>
            <a:off x="6608835" y="1051034"/>
            <a:ext cx="513863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 panose="020B0604020202020204"/>
              </a:rPr>
              <a:t>EIC Scheme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Functionally like RHIC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HSR equipment requires updated version of RHIC WFG and MADC designs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ESR &amp; EIN equipment will use a new Power Supply Controller box (see next slide)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PS Group provides the PSC modules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Magnet quench detection integration support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ASR scheme leverages portions of RHIC design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IR scheme requires new development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Application tools will be significantly updated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D7721-8759-1DD8-844F-B63E816B3A26}"/>
              </a:ext>
            </a:extLst>
          </p:cNvPr>
          <p:cNvSpPr txBox="1"/>
          <p:nvPr/>
        </p:nvSpPr>
        <p:spPr>
          <a:xfrm>
            <a:off x="483739" y="4928945"/>
            <a:ext cx="47415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/>
              </a:rPr>
              <a:t>Consider for </a:t>
            </a:r>
            <a:r>
              <a:rPr lang="en-US" err="1">
                <a:solidFill>
                  <a:srgbClr val="FF0000"/>
                </a:solidFill>
                <a:cs typeface="Arial"/>
              </a:rPr>
              <a:t>ePIC</a:t>
            </a:r>
            <a:r>
              <a:rPr lang="en-US">
                <a:solidFill>
                  <a:srgbClr val="FF0000"/>
                </a:solidFill>
                <a:cs typeface="Arial"/>
              </a:rPr>
              <a:t> Magnet PS controls scope</a:t>
            </a:r>
          </a:p>
        </p:txBody>
      </p:sp>
    </p:spTree>
    <p:extLst>
      <p:ext uri="{BB962C8B-B14F-4D97-AF65-F5344CB8AC3E}">
        <p14:creationId xmlns:p14="http://schemas.microsoft.com/office/powerpoint/2010/main" val="163247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F9FA6-A85C-2A71-273A-AB2BE0932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670C3-C20F-37BE-85EA-B76D55A79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51F4A-CC92-84AC-569B-F0B8892C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 Systems: PSC 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D4A05-88BB-28F7-65D1-19D6FC9C428C}"/>
              </a:ext>
            </a:extLst>
          </p:cNvPr>
          <p:cNvSpPr/>
          <p:nvPr/>
        </p:nvSpPr>
        <p:spPr>
          <a:xfrm>
            <a:off x="894877" y="1806592"/>
            <a:ext cx="3771900" cy="148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CARRIER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0551F-67F7-09CF-B829-EB358F2E6A73}"/>
              </a:ext>
            </a:extLst>
          </p:cNvPr>
          <p:cNvSpPr/>
          <p:nvPr/>
        </p:nvSpPr>
        <p:spPr>
          <a:xfrm>
            <a:off x="2863377" y="3502042"/>
            <a:ext cx="1803400" cy="1054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SFP Daughtercard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4913B3-5B39-1D28-F992-F4FFCA9F7011}"/>
              </a:ext>
            </a:extLst>
          </p:cNvPr>
          <p:cNvSpPr/>
          <p:nvPr/>
        </p:nvSpPr>
        <p:spPr>
          <a:xfrm>
            <a:off x="894877" y="3502042"/>
            <a:ext cx="1803400" cy="1054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SFP Daughtercard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EE70F-9BB8-AF72-1AB1-CBA9BF5F3A80}"/>
              </a:ext>
            </a:extLst>
          </p:cNvPr>
          <p:cNvSpPr/>
          <p:nvPr/>
        </p:nvSpPr>
        <p:spPr>
          <a:xfrm>
            <a:off x="808992" y="1685531"/>
            <a:ext cx="3927314" cy="29471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E5F4A-FF8D-488B-EE0C-1CE52BDEA111}"/>
              </a:ext>
            </a:extLst>
          </p:cNvPr>
          <p:cNvSpPr txBox="1"/>
          <p:nvPr/>
        </p:nvSpPr>
        <p:spPr>
          <a:xfrm>
            <a:off x="6674090" y="5390994"/>
            <a:ext cx="6370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‘TDL Lite’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6F3CA0-5F65-6DFF-2525-1C5E0C8F1B10}"/>
              </a:ext>
            </a:extLst>
          </p:cNvPr>
          <p:cNvSpPr/>
          <p:nvPr/>
        </p:nvSpPr>
        <p:spPr>
          <a:xfrm>
            <a:off x="8745092" y="2113139"/>
            <a:ext cx="2145125" cy="17056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16C778-A918-0440-0C0A-4F4FCD404680}"/>
              </a:ext>
            </a:extLst>
          </p:cNvPr>
          <p:cNvSpPr/>
          <p:nvPr/>
        </p:nvSpPr>
        <p:spPr>
          <a:xfrm>
            <a:off x="11137707" y="2337997"/>
            <a:ext cx="82479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Power Supply</a:t>
            </a:r>
          </a:p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1E3D9F-403D-2B4F-2A58-3352280D5E6E}"/>
              </a:ext>
            </a:extLst>
          </p:cNvPr>
          <p:cNvSpPr/>
          <p:nvPr/>
        </p:nvSpPr>
        <p:spPr>
          <a:xfrm>
            <a:off x="11137706" y="3173122"/>
            <a:ext cx="82479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Power Supply</a:t>
            </a:r>
          </a:p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D9D8EE-5ED6-F1A2-E389-B97600AF4727}"/>
              </a:ext>
            </a:extLst>
          </p:cNvPr>
          <p:cNvCxnSpPr/>
          <p:nvPr/>
        </p:nvCxnSpPr>
        <p:spPr>
          <a:xfrm>
            <a:off x="10890217" y="2528674"/>
            <a:ext cx="24749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6F3463-4052-C29C-5775-84EE6BCEE0D2}"/>
              </a:ext>
            </a:extLst>
          </p:cNvPr>
          <p:cNvCxnSpPr/>
          <p:nvPr/>
        </p:nvCxnSpPr>
        <p:spPr>
          <a:xfrm>
            <a:off x="10890216" y="3357788"/>
            <a:ext cx="24749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9D1D73A-DFC3-F140-7551-D4786C53AE4E}"/>
              </a:ext>
            </a:extLst>
          </p:cNvPr>
          <p:cNvSpPr txBox="1"/>
          <p:nvPr/>
        </p:nvSpPr>
        <p:spPr>
          <a:xfrm>
            <a:off x="6500986" y="1099731"/>
            <a:ext cx="11862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Ethernet Network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0C2ACF-4DB5-72CD-9574-E0FF877F6F60}"/>
              </a:ext>
            </a:extLst>
          </p:cNvPr>
          <p:cNvCxnSpPr>
            <a:cxnSpLocks/>
          </p:cNvCxnSpPr>
          <p:nvPr/>
        </p:nvCxnSpPr>
        <p:spPr>
          <a:xfrm>
            <a:off x="3958221" y="5665700"/>
            <a:ext cx="4784402" cy="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A64EEE-3747-F41E-3CFC-28B31BB7F690}"/>
              </a:ext>
            </a:extLst>
          </p:cNvPr>
          <p:cNvCxnSpPr>
            <a:cxnSpLocks/>
          </p:cNvCxnSpPr>
          <p:nvPr/>
        </p:nvCxnSpPr>
        <p:spPr>
          <a:xfrm>
            <a:off x="5111281" y="3502042"/>
            <a:ext cx="3631342" cy="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182259-854C-E1AB-D078-A394C3C708BB}"/>
              </a:ext>
            </a:extLst>
          </p:cNvPr>
          <p:cNvCxnSpPr>
            <a:cxnSpLocks/>
          </p:cNvCxnSpPr>
          <p:nvPr/>
        </p:nvCxnSpPr>
        <p:spPr>
          <a:xfrm flipV="1">
            <a:off x="3958221" y="4632661"/>
            <a:ext cx="0" cy="1033039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866FBB-2167-4528-BCAC-864C12D0EFFA}"/>
              </a:ext>
            </a:extLst>
          </p:cNvPr>
          <p:cNvCxnSpPr>
            <a:cxnSpLocks/>
          </p:cNvCxnSpPr>
          <p:nvPr/>
        </p:nvCxnSpPr>
        <p:spPr>
          <a:xfrm flipV="1">
            <a:off x="4277334" y="4635254"/>
            <a:ext cx="0" cy="27689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D863CDB-43E1-24D0-6C59-AD8FCFD62339}"/>
              </a:ext>
            </a:extLst>
          </p:cNvPr>
          <p:cNvSpPr txBox="1"/>
          <p:nvPr/>
        </p:nvSpPr>
        <p:spPr>
          <a:xfrm>
            <a:off x="5671115" y="3292492"/>
            <a:ext cx="6370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‘TDL Lite’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98A2C6-5780-4024-B603-91DBB3DC302A}"/>
              </a:ext>
            </a:extLst>
          </p:cNvPr>
          <p:cNvCxnSpPr>
            <a:cxnSpLocks/>
          </p:cNvCxnSpPr>
          <p:nvPr/>
        </p:nvCxnSpPr>
        <p:spPr>
          <a:xfrm>
            <a:off x="4194075" y="1396267"/>
            <a:ext cx="183441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0C854B-EBFB-9D24-C349-FE984607D6F8}"/>
              </a:ext>
            </a:extLst>
          </p:cNvPr>
          <p:cNvCxnSpPr/>
          <p:nvPr/>
        </p:nvCxnSpPr>
        <p:spPr>
          <a:xfrm>
            <a:off x="10050911" y="2099940"/>
            <a:ext cx="0" cy="17133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44B8C1-1304-4CF3-BA56-997C50394995}"/>
              </a:ext>
            </a:extLst>
          </p:cNvPr>
          <p:cNvSpPr/>
          <p:nvPr/>
        </p:nvSpPr>
        <p:spPr>
          <a:xfrm>
            <a:off x="10097611" y="2214974"/>
            <a:ext cx="727515" cy="62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Analog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9BCA9C-6702-50EB-5AA5-80EB86AF8092}"/>
              </a:ext>
            </a:extLst>
          </p:cNvPr>
          <p:cNvSpPr txBox="1"/>
          <p:nvPr/>
        </p:nvSpPr>
        <p:spPr>
          <a:xfrm>
            <a:off x="9680520" y="1681041"/>
            <a:ext cx="5642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PS PSC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FF7527-27BD-5F87-740D-71DCFAAD77BD}"/>
              </a:ext>
            </a:extLst>
          </p:cNvPr>
          <p:cNvSpPr/>
          <p:nvPr/>
        </p:nvSpPr>
        <p:spPr>
          <a:xfrm>
            <a:off x="8781800" y="2191607"/>
            <a:ext cx="710355" cy="658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Reference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Generation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&amp; Readbacks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9A5E6C-92BB-8210-7E0C-93A7AB2BDCCB}"/>
              </a:ext>
            </a:extLst>
          </p:cNvPr>
          <p:cNvSpPr txBox="1"/>
          <p:nvPr/>
        </p:nvSpPr>
        <p:spPr>
          <a:xfrm>
            <a:off x="9729455" y="1943638"/>
            <a:ext cx="69249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/>
              <a:t>Digital | Analog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45BC16-CDEE-9319-2A90-A27EB871D7D4}"/>
              </a:ext>
            </a:extLst>
          </p:cNvPr>
          <p:cNvSpPr/>
          <p:nvPr/>
        </p:nvSpPr>
        <p:spPr>
          <a:xfrm>
            <a:off x="11135238" y="4544597"/>
            <a:ext cx="82479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Power Supply</a:t>
            </a:r>
          </a:p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5090D7-9A6E-AAB8-883A-A504FEF4E87D}"/>
              </a:ext>
            </a:extLst>
          </p:cNvPr>
          <p:cNvSpPr/>
          <p:nvPr/>
        </p:nvSpPr>
        <p:spPr>
          <a:xfrm>
            <a:off x="11135237" y="5379722"/>
            <a:ext cx="82479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  <a:p>
            <a:pPr algn="ctr"/>
            <a:r>
              <a:rPr lang="en-US" sz="900">
                <a:solidFill>
                  <a:schemeClr val="tx1"/>
                </a:solidFill>
              </a:rPr>
              <a:t>Power Supply</a:t>
            </a:r>
          </a:p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F9DA72-61E1-D524-01BF-0D42542A14B0}"/>
              </a:ext>
            </a:extLst>
          </p:cNvPr>
          <p:cNvCxnSpPr/>
          <p:nvPr/>
        </p:nvCxnSpPr>
        <p:spPr>
          <a:xfrm>
            <a:off x="10887748" y="4735274"/>
            <a:ext cx="24749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9D837BD-5F54-0ACF-DFD3-D0EF6F9BDC81}"/>
              </a:ext>
            </a:extLst>
          </p:cNvPr>
          <p:cNvCxnSpPr/>
          <p:nvPr/>
        </p:nvCxnSpPr>
        <p:spPr>
          <a:xfrm>
            <a:off x="10887747" y="5564388"/>
            <a:ext cx="24749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0D1AAC7-00B4-DF9B-EF28-B9103E0DBE43}"/>
              </a:ext>
            </a:extLst>
          </p:cNvPr>
          <p:cNvCxnSpPr>
            <a:cxnSpLocks/>
          </p:cNvCxnSpPr>
          <p:nvPr/>
        </p:nvCxnSpPr>
        <p:spPr>
          <a:xfrm flipV="1">
            <a:off x="1877746" y="1097498"/>
            <a:ext cx="0" cy="591348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F438BF3-52D1-A1BB-F0BC-6DD7C907EFD7}"/>
              </a:ext>
            </a:extLst>
          </p:cNvPr>
          <p:cNvCxnSpPr>
            <a:cxnSpLocks/>
          </p:cNvCxnSpPr>
          <p:nvPr/>
        </p:nvCxnSpPr>
        <p:spPr>
          <a:xfrm flipH="1" flipV="1">
            <a:off x="1866807" y="3255315"/>
            <a:ext cx="1" cy="279675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AF5FBB7-9E8E-3D19-BCE6-79D627B13887}"/>
              </a:ext>
            </a:extLst>
          </p:cNvPr>
          <p:cNvSpPr txBox="1"/>
          <p:nvPr/>
        </p:nvSpPr>
        <p:spPr>
          <a:xfrm>
            <a:off x="2008064" y="1192064"/>
            <a:ext cx="46647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/>
              <a:t>TDL</a:t>
            </a:r>
            <a:br>
              <a:rPr lang="en-US" sz="1200"/>
            </a:br>
            <a:r>
              <a:rPr lang="en-US" sz="1200"/>
              <a:t>‘uplink’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E1F55A2-1BF6-5AE8-C80C-CC5D5D8A10BE}"/>
              </a:ext>
            </a:extLst>
          </p:cNvPr>
          <p:cNvCxnSpPr>
            <a:cxnSpLocks/>
          </p:cNvCxnSpPr>
          <p:nvPr/>
        </p:nvCxnSpPr>
        <p:spPr>
          <a:xfrm flipH="1" flipV="1">
            <a:off x="3832596" y="3246960"/>
            <a:ext cx="1" cy="279675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>
            <a:extLst>
              <a:ext uri="{FF2B5EF4-FFF2-40B4-BE49-F238E27FC236}">
                <a16:creationId xmlns:a16="http://schemas.microsoft.com/office/drawing/2014/main" id="{28C3ACA2-A409-FCE6-10BB-4C3969D6B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4195" y="1094528"/>
            <a:ext cx="2091793" cy="784422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E24E81C-E845-B36D-3A85-26FD8506D079}"/>
              </a:ext>
            </a:extLst>
          </p:cNvPr>
          <p:cNvCxnSpPr>
            <a:cxnSpLocks/>
          </p:cNvCxnSpPr>
          <p:nvPr/>
        </p:nvCxnSpPr>
        <p:spPr>
          <a:xfrm>
            <a:off x="4194075" y="1390090"/>
            <a:ext cx="0" cy="2909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E67F593-2842-CFBE-0473-E264353E68A2}"/>
              </a:ext>
            </a:extLst>
          </p:cNvPr>
          <p:cNvCxnSpPr>
            <a:cxnSpLocks/>
          </p:cNvCxnSpPr>
          <p:nvPr/>
        </p:nvCxnSpPr>
        <p:spPr>
          <a:xfrm>
            <a:off x="7381945" y="2337997"/>
            <a:ext cx="1360678" cy="1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461B862-AA2D-C7D6-398B-D4E05C344937}"/>
              </a:ext>
            </a:extLst>
          </p:cNvPr>
          <p:cNvCxnSpPr>
            <a:cxnSpLocks/>
          </p:cNvCxnSpPr>
          <p:nvPr/>
        </p:nvCxnSpPr>
        <p:spPr>
          <a:xfrm flipV="1">
            <a:off x="7381945" y="1806592"/>
            <a:ext cx="0" cy="5451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CCAE000-F9FA-E4E5-FA79-E0DA6528FFDE}"/>
              </a:ext>
            </a:extLst>
          </p:cNvPr>
          <p:cNvCxnSpPr>
            <a:cxnSpLocks/>
          </p:cNvCxnSpPr>
          <p:nvPr/>
        </p:nvCxnSpPr>
        <p:spPr>
          <a:xfrm flipV="1">
            <a:off x="5111281" y="3502042"/>
            <a:ext cx="0" cy="141188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8C4BD59-7CF1-00A2-CFF7-4CE0148D8CB5}"/>
              </a:ext>
            </a:extLst>
          </p:cNvPr>
          <p:cNvCxnSpPr>
            <a:cxnSpLocks/>
          </p:cNvCxnSpPr>
          <p:nvPr/>
        </p:nvCxnSpPr>
        <p:spPr>
          <a:xfrm flipV="1">
            <a:off x="4277334" y="4912144"/>
            <a:ext cx="833947" cy="1785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FB756F3-8C24-9285-3D44-138315832031}"/>
              </a:ext>
            </a:extLst>
          </p:cNvPr>
          <p:cNvCxnSpPr>
            <a:cxnSpLocks/>
          </p:cNvCxnSpPr>
          <p:nvPr/>
        </p:nvCxnSpPr>
        <p:spPr>
          <a:xfrm>
            <a:off x="7026113" y="4610087"/>
            <a:ext cx="171651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617C4C7-ED8F-934A-1022-864FD735DD7A}"/>
              </a:ext>
            </a:extLst>
          </p:cNvPr>
          <p:cNvCxnSpPr>
            <a:cxnSpLocks/>
          </p:cNvCxnSpPr>
          <p:nvPr/>
        </p:nvCxnSpPr>
        <p:spPr>
          <a:xfrm flipV="1">
            <a:off x="7026345" y="1806593"/>
            <a:ext cx="0" cy="28034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E37D634-BEB4-95B4-4779-C60293FB4ADD}"/>
              </a:ext>
            </a:extLst>
          </p:cNvPr>
          <p:cNvCxnSpPr>
            <a:cxnSpLocks/>
          </p:cNvCxnSpPr>
          <p:nvPr/>
        </p:nvCxnSpPr>
        <p:spPr>
          <a:xfrm flipV="1">
            <a:off x="3616934" y="4635254"/>
            <a:ext cx="0" cy="41372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E6AC696-BE15-00EC-D583-F0173364F6A9}"/>
              </a:ext>
            </a:extLst>
          </p:cNvPr>
          <p:cNvCxnSpPr>
            <a:cxnSpLocks/>
          </p:cNvCxnSpPr>
          <p:nvPr/>
        </p:nvCxnSpPr>
        <p:spPr>
          <a:xfrm flipV="1">
            <a:off x="3458184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2F65C38-29AB-F205-741C-7C3EAF2A65A4}"/>
              </a:ext>
            </a:extLst>
          </p:cNvPr>
          <p:cNvCxnSpPr>
            <a:cxnSpLocks/>
          </p:cNvCxnSpPr>
          <p:nvPr/>
        </p:nvCxnSpPr>
        <p:spPr>
          <a:xfrm flipV="1">
            <a:off x="3318484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B0AD923-168D-3A04-04CE-E9EC3CFE19A7}"/>
              </a:ext>
            </a:extLst>
          </p:cNvPr>
          <p:cNvCxnSpPr>
            <a:cxnSpLocks/>
          </p:cNvCxnSpPr>
          <p:nvPr/>
        </p:nvCxnSpPr>
        <p:spPr>
          <a:xfrm flipV="1">
            <a:off x="3166084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E76D436-1403-4FCE-037C-47C830FC0AA5}"/>
              </a:ext>
            </a:extLst>
          </p:cNvPr>
          <p:cNvCxnSpPr>
            <a:cxnSpLocks/>
          </p:cNvCxnSpPr>
          <p:nvPr/>
        </p:nvCxnSpPr>
        <p:spPr>
          <a:xfrm flipV="1">
            <a:off x="2478322" y="4635254"/>
            <a:ext cx="0" cy="41372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04E0F67-3C9A-466E-4D4E-84FF83FB00CA}"/>
              </a:ext>
            </a:extLst>
          </p:cNvPr>
          <p:cNvCxnSpPr>
            <a:cxnSpLocks/>
          </p:cNvCxnSpPr>
          <p:nvPr/>
        </p:nvCxnSpPr>
        <p:spPr>
          <a:xfrm flipV="1">
            <a:off x="2319572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3806B44-8210-2572-E536-362146D2CD0C}"/>
              </a:ext>
            </a:extLst>
          </p:cNvPr>
          <p:cNvCxnSpPr>
            <a:cxnSpLocks/>
          </p:cNvCxnSpPr>
          <p:nvPr/>
        </p:nvCxnSpPr>
        <p:spPr>
          <a:xfrm flipV="1">
            <a:off x="2179872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643B7BC-719D-DC6A-C78D-FA85896FE73D}"/>
              </a:ext>
            </a:extLst>
          </p:cNvPr>
          <p:cNvCxnSpPr>
            <a:cxnSpLocks/>
          </p:cNvCxnSpPr>
          <p:nvPr/>
        </p:nvCxnSpPr>
        <p:spPr>
          <a:xfrm flipV="1">
            <a:off x="2027472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CB4E10F-A1B4-39CA-E7AB-E350B9B9F5ED}"/>
              </a:ext>
            </a:extLst>
          </p:cNvPr>
          <p:cNvCxnSpPr>
            <a:cxnSpLocks/>
          </p:cNvCxnSpPr>
          <p:nvPr/>
        </p:nvCxnSpPr>
        <p:spPr>
          <a:xfrm flipV="1">
            <a:off x="1665522" y="4635254"/>
            <a:ext cx="0" cy="413720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79BE1A0-72C6-F750-24AA-CC9E89B30D0D}"/>
              </a:ext>
            </a:extLst>
          </p:cNvPr>
          <p:cNvCxnSpPr>
            <a:cxnSpLocks/>
          </p:cNvCxnSpPr>
          <p:nvPr/>
        </p:nvCxnSpPr>
        <p:spPr>
          <a:xfrm flipV="1">
            <a:off x="1506772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ECBEC3B-444C-55B9-9378-BC304C87E29B}"/>
              </a:ext>
            </a:extLst>
          </p:cNvPr>
          <p:cNvCxnSpPr>
            <a:cxnSpLocks/>
          </p:cNvCxnSpPr>
          <p:nvPr/>
        </p:nvCxnSpPr>
        <p:spPr>
          <a:xfrm flipV="1">
            <a:off x="1367072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A70380A-C597-D8BB-32B2-FF8C7AC19D5B}"/>
              </a:ext>
            </a:extLst>
          </p:cNvPr>
          <p:cNvCxnSpPr>
            <a:cxnSpLocks/>
          </p:cNvCxnSpPr>
          <p:nvPr/>
        </p:nvCxnSpPr>
        <p:spPr>
          <a:xfrm flipV="1">
            <a:off x="1214672" y="4632661"/>
            <a:ext cx="0" cy="416313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4DBBE1FB-EFBB-ABB5-BF93-BFCBC85E811E}"/>
              </a:ext>
            </a:extLst>
          </p:cNvPr>
          <p:cNvSpPr/>
          <p:nvPr/>
        </p:nvSpPr>
        <p:spPr>
          <a:xfrm>
            <a:off x="6704849" y="2036168"/>
            <a:ext cx="1102258" cy="41574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9B0D798-D737-D32B-60F6-2896A9AF4743}"/>
              </a:ext>
            </a:extLst>
          </p:cNvPr>
          <p:cNvSpPr txBox="1"/>
          <p:nvPr/>
        </p:nvSpPr>
        <p:spPr>
          <a:xfrm>
            <a:off x="5307599" y="2099940"/>
            <a:ext cx="1147453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/>
              <a:t>Timestamped</a:t>
            </a:r>
          </a:p>
          <a:p>
            <a:pPr algn="ctr"/>
            <a:r>
              <a:rPr lang="en-US" sz="1050"/>
              <a:t>Readback Data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D2B7F81-4D21-A8C4-D722-2319030EF1FC}"/>
              </a:ext>
            </a:extLst>
          </p:cNvPr>
          <p:cNvCxnSpPr>
            <a:cxnSpLocks/>
            <a:stCxn id="110" idx="3"/>
            <a:endCxn id="109" idx="2"/>
          </p:cNvCxnSpPr>
          <p:nvPr/>
        </p:nvCxnSpPr>
        <p:spPr>
          <a:xfrm flipV="1">
            <a:off x="6455052" y="2244042"/>
            <a:ext cx="249797" cy="17481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BFBCE04-5C88-F6B0-A666-A1D93B3FE972}"/>
              </a:ext>
            </a:extLst>
          </p:cNvPr>
          <p:cNvSpPr/>
          <p:nvPr/>
        </p:nvSpPr>
        <p:spPr>
          <a:xfrm>
            <a:off x="9588704" y="2199608"/>
            <a:ext cx="401027" cy="650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DAC &amp; ADCs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BDFEEF-63BE-18B3-08A8-FDFCED1DA72C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9989731" y="2524125"/>
            <a:ext cx="221069" cy="867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EC59F2C-5328-A49B-6C0C-C7BA249F98FD}"/>
              </a:ext>
            </a:extLst>
          </p:cNvPr>
          <p:cNvCxnSpPr>
            <a:cxnSpLocks/>
          </p:cNvCxnSpPr>
          <p:nvPr/>
        </p:nvCxnSpPr>
        <p:spPr>
          <a:xfrm flipV="1">
            <a:off x="9396106" y="2520991"/>
            <a:ext cx="306913" cy="1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0D9AD3B-8A04-CCC3-CBF8-9CB3B7BE7B7A}"/>
              </a:ext>
            </a:extLst>
          </p:cNvPr>
          <p:cNvSpPr/>
          <p:nvPr/>
        </p:nvSpPr>
        <p:spPr>
          <a:xfrm>
            <a:off x="10097611" y="3031390"/>
            <a:ext cx="727515" cy="62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Analog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5130167-3799-B4F3-FA22-0CFABBBC7F62}"/>
              </a:ext>
            </a:extLst>
          </p:cNvPr>
          <p:cNvSpPr/>
          <p:nvPr/>
        </p:nvSpPr>
        <p:spPr>
          <a:xfrm>
            <a:off x="8781800" y="3008023"/>
            <a:ext cx="710355" cy="658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Reference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Generation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&amp; Readbacks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D512673-18E8-FB1E-CB78-8A17181D56B4}"/>
              </a:ext>
            </a:extLst>
          </p:cNvPr>
          <p:cNvSpPr/>
          <p:nvPr/>
        </p:nvSpPr>
        <p:spPr>
          <a:xfrm>
            <a:off x="9588704" y="3016024"/>
            <a:ext cx="401027" cy="650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DAC &amp; ADCs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ED89F14A-F431-862F-72AA-F2C5EDBF1DDB}"/>
              </a:ext>
            </a:extLst>
          </p:cNvPr>
          <p:cNvCxnSpPr>
            <a:cxnSpLocks/>
            <a:stCxn id="133" idx="3"/>
          </p:cNvCxnSpPr>
          <p:nvPr/>
        </p:nvCxnSpPr>
        <p:spPr>
          <a:xfrm flipV="1">
            <a:off x="9989731" y="3340541"/>
            <a:ext cx="221069" cy="867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B0413E7-40C3-2E11-0B5A-668B1108361D}"/>
              </a:ext>
            </a:extLst>
          </p:cNvPr>
          <p:cNvCxnSpPr>
            <a:cxnSpLocks/>
          </p:cNvCxnSpPr>
          <p:nvPr/>
        </p:nvCxnSpPr>
        <p:spPr>
          <a:xfrm flipV="1">
            <a:off x="9396106" y="3337407"/>
            <a:ext cx="306913" cy="1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BE4C655-1758-B996-5E71-000A301DC004}"/>
              </a:ext>
            </a:extLst>
          </p:cNvPr>
          <p:cNvSpPr/>
          <p:nvPr/>
        </p:nvSpPr>
        <p:spPr>
          <a:xfrm>
            <a:off x="8742623" y="4284863"/>
            <a:ext cx="2145125" cy="17056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BCA50C5-7B77-ACF5-8868-56B7B2E90FFD}"/>
              </a:ext>
            </a:extLst>
          </p:cNvPr>
          <p:cNvCxnSpPr/>
          <p:nvPr/>
        </p:nvCxnSpPr>
        <p:spPr>
          <a:xfrm>
            <a:off x="10048442" y="4271664"/>
            <a:ext cx="0" cy="17133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349208-057A-4B92-81D9-B5A6BF21F637}"/>
              </a:ext>
            </a:extLst>
          </p:cNvPr>
          <p:cNvSpPr/>
          <p:nvPr/>
        </p:nvSpPr>
        <p:spPr>
          <a:xfrm>
            <a:off x="10095142" y="4386698"/>
            <a:ext cx="727515" cy="62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Analog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CB7AB9-045F-CD96-FE5C-8CFD10E711B5}"/>
              </a:ext>
            </a:extLst>
          </p:cNvPr>
          <p:cNvSpPr/>
          <p:nvPr/>
        </p:nvSpPr>
        <p:spPr>
          <a:xfrm>
            <a:off x="8779331" y="4363331"/>
            <a:ext cx="710355" cy="658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Reference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Generation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&amp; Readbacks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66CEE0-4A1E-214B-A33E-25FA9882FD5A}"/>
              </a:ext>
            </a:extLst>
          </p:cNvPr>
          <p:cNvSpPr/>
          <p:nvPr/>
        </p:nvSpPr>
        <p:spPr>
          <a:xfrm>
            <a:off x="9586235" y="4371332"/>
            <a:ext cx="401027" cy="650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DAC &amp; ADCs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1E42D42-8A5B-10AF-9437-64685B4F5CB9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9987262" y="4695849"/>
            <a:ext cx="221069" cy="867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95CAD60-61D9-F8D3-68EB-3202A942069C}"/>
              </a:ext>
            </a:extLst>
          </p:cNvPr>
          <p:cNvCxnSpPr>
            <a:cxnSpLocks/>
          </p:cNvCxnSpPr>
          <p:nvPr/>
        </p:nvCxnSpPr>
        <p:spPr>
          <a:xfrm flipV="1">
            <a:off x="9393637" y="4692715"/>
            <a:ext cx="306913" cy="1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D609531-279D-43EC-2751-110020747B72}"/>
              </a:ext>
            </a:extLst>
          </p:cNvPr>
          <p:cNvSpPr/>
          <p:nvPr/>
        </p:nvSpPr>
        <p:spPr>
          <a:xfrm>
            <a:off x="10095142" y="5203114"/>
            <a:ext cx="727515" cy="62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Analog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8DFBF00-D529-F85C-1E22-5D4AD71354AA}"/>
              </a:ext>
            </a:extLst>
          </p:cNvPr>
          <p:cNvSpPr/>
          <p:nvPr/>
        </p:nvSpPr>
        <p:spPr>
          <a:xfrm>
            <a:off x="8779331" y="5179747"/>
            <a:ext cx="710355" cy="658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Reference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Generation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&amp; Readbacks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89DAA2F-C860-5CEC-7CC9-F636DCEDCC2B}"/>
              </a:ext>
            </a:extLst>
          </p:cNvPr>
          <p:cNvSpPr/>
          <p:nvPr/>
        </p:nvSpPr>
        <p:spPr>
          <a:xfrm>
            <a:off x="9586235" y="5187748"/>
            <a:ext cx="401027" cy="650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DAC &amp; ADCs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032FAC7-1DB5-712D-1BE9-F100C62A507C}"/>
              </a:ext>
            </a:extLst>
          </p:cNvPr>
          <p:cNvCxnSpPr>
            <a:cxnSpLocks/>
            <a:stCxn id="146" idx="3"/>
          </p:cNvCxnSpPr>
          <p:nvPr/>
        </p:nvCxnSpPr>
        <p:spPr>
          <a:xfrm flipV="1">
            <a:off x="9987262" y="5512265"/>
            <a:ext cx="221069" cy="867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04597EE-B3AA-D2BB-D782-BE9C9F6321C0}"/>
              </a:ext>
            </a:extLst>
          </p:cNvPr>
          <p:cNvCxnSpPr>
            <a:cxnSpLocks/>
          </p:cNvCxnSpPr>
          <p:nvPr/>
        </p:nvCxnSpPr>
        <p:spPr>
          <a:xfrm flipV="1">
            <a:off x="9393637" y="5509131"/>
            <a:ext cx="306913" cy="1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32C92F2-23EF-26F6-7EF8-7A86D480FDD7}"/>
              </a:ext>
            </a:extLst>
          </p:cNvPr>
          <p:cNvCxnSpPr>
            <a:cxnSpLocks/>
          </p:cNvCxnSpPr>
          <p:nvPr/>
        </p:nvCxnSpPr>
        <p:spPr>
          <a:xfrm>
            <a:off x="9528763" y="996950"/>
            <a:ext cx="0" cy="57658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05C72392-C12C-9CCC-4089-4E3E4461F103}"/>
              </a:ext>
            </a:extLst>
          </p:cNvPr>
          <p:cNvSpPr/>
          <p:nvPr/>
        </p:nvSpPr>
        <p:spPr>
          <a:xfrm>
            <a:off x="9586235" y="6136137"/>
            <a:ext cx="1676049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PS Group.</a:t>
            </a:r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4DE7ADC9-7505-A544-A6FE-61BD3C70151A}"/>
              </a:ext>
            </a:extLst>
          </p:cNvPr>
          <p:cNvSpPr/>
          <p:nvPr/>
        </p:nvSpPr>
        <p:spPr>
          <a:xfrm flipH="1">
            <a:off x="7854949" y="6139664"/>
            <a:ext cx="1634735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Controls Grp.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B9EFF-D448-FED0-CF6F-AC2E4F12A3B3}"/>
              </a:ext>
            </a:extLst>
          </p:cNvPr>
          <p:cNvSpPr txBox="1"/>
          <p:nvPr/>
        </p:nvSpPr>
        <p:spPr>
          <a:xfrm>
            <a:off x="5014522" y="5128401"/>
            <a:ext cx="1147453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50"/>
              <a:t>1 Link per PSC</a:t>
            </a:r>
            <a:br>
              <a:rPr lang="en-US" sz="1050">
                <a:cs typeface="Arial"/>
              </a:rPr>
            </a:br>
            <a:r>
              <a:rPr lang="en-US" sz="1050"/>
              <a:t>(not per channel)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ADBE20-6201-CDCA-15A6-5CFE1F63479B}"/>
              </a:ext>
            </a:extLst>
          </p:cNvPr>
          <p:cNvCxnSpPr/>
          <p:nvPr/>
        </p:nvCxnSpPr>
        <p:spPr>
          <a:xfrm flipH="1" flipV="1">
            <a:off x="4721795" y="4982307"/>
            <a:ext cx="325641" cy="195385"/>
          </a:xfrm>
          <a:prstGeom prst="straightConnector1">
            <a:avLst/>
          </a:prstGeom>
          <a:ln w="28575">
            <a:solidFill>
              <a:srgbClr val="0024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852FDA-7134-75EE-2847-4C2AD4B19D36}"/>
              </a:ext>
            </a:extLst>
          </p:cNvPr>
          <p:cNvCxnSpPr>
            <a:cxnSpLocks/>
          </p:cNvCxnSpPr>
          <p:nvPr/>
        </p:nvCxnSpPr>
        <p:spPr>
          <a:xfrm flipH="1">
            <a:off x="4786842" y="5318990"/>
            <a:ext cx="240975" cy="253998"/>
          </a:xfrm>
          <a:prstGeom prst="straightConnector1">
            <a:avLst/>
          </a:prstGeom>
          <a:ln w="28575">
            <a:solidFill>
              <a:srgbClr val="0024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6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5DB5F-E46C-BD31-7719-3B02D672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163237-8B84-0114-3441-88F3A8ABC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DD9F7-A923-A3F6-473E-8F493B4F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 Systems Integration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F86DD-6800-524B-06FC-BF4A16308F64}"/>
              </a:ext>
            </a:extLst>
          </p:cNvPr>
          <p:cNvSpPr txBox="1"/>
          <p:nvPr/>
        </p:nvSpPr>
        <p:spPr>
          <a:xfrm>
            <a:off x="484821" y="1051034"/>
            <a:ext cx="513863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 panose="020B0604020202020204"/>
              </a:rPr>
              <a:t>RHIC Scheme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We provide Front End Computer standard software interfaces via </a:t>
            </a:r>
            <a:r>
              <a:rPr lang="en-US" u="sng">
                <a:cs typeface="Arial" panose="020B0604020202020204"/>
              </a:rPr>
              <a:t>LLRF pizza box</a:t>
            </a:r>
            <a:r>
              <a:rPr lang="en-US">
                <a:cs typeface="Arial" panose="020B0604020202020204"/>
              </a:rPr>
              <a:t> form factor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Note, this is the predecessor for the Common Hardware Platform designs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...provide data logging &amp; retrieval and other standard software services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...provide software integration support for embedded devices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For example, Power Amplifier remote interfaces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50143-FB8D-52F4-F318-2E730E356372}"/>
              </a:ext>
            </a:extLst>
          </p:cNvPr>
          <p:cNvSpPr txBox="1"/>
          <p:nvPr/>
        </p:nvSpPr>
        <p:spPr>
          <a:xfrm>
            <a:off x="6608835" y="1051034"/>
            <a:ext cx="513863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 panose="020B0604020202020204"/>
              </a:rPr>
              <a:t>EIC Scheme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Functionally like RHIC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FEC standard becomes the Common Hardware Platform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Provide similar software application support for RF cavity ramping control and monitoring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Provide embedded device integration support</a:t>
            </a:r>
          </a:p>
        </p:txBody>
      </p:sp>
    </p:spTree>
    <p:extLst>
      <p:ext uri="{BB962C8B-B14F-4D97-AF65-F5344CB8AC3E}">
        <p14:creationId xmlns:p14="http://schemas.microsoft.com/office/powerpoint/2010/main" val="71098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D8670-3E86-511D-2F05-11474BAE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C7DDD-ED92-33BA-717E-3BD585181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49EBC-C048-20BD-B410-0C25B9F4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Vacuum Systems Integration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99DB8-D139-E8DB-921C-367FC1179C02}"/>
              </a:ext>
            </a:extLst>
          </p:cNvPr>
          <p:cNvSpPr txBox="1"/>
          <p:nvPr/>
        </p:nvSpPr>
        <p:spPr>
          <a:xfrm>
            <a:off x="484821" y="1051034"/>
            <a:ext cx="513863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 panose="020B0604020202020204"/>
              </a:rPr>
              <a:t>RHIC Scheme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We provide Front End Computer standard software interfaces via VME form factor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For digitizing vacuum pressure readings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...provide data logging &amp; retrieval and other standard software services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...provide software integration support for embedded devices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For example, pump, gauge, and valve remote interfaces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BEC8DA-A1AD-D9CF-6F9E-8A5EE0010E3D}"/>
              </a:ext>
            </a:extLst>
          </p:cNvPr>
          <p:cNvSpPr txBox="1"/>
          <p:nvPr/>
        </p:nvSpPr>
        <p:spPr>
          <a:xfrm>
            <a:off x="6608835" y="1051034"/>
            <a:ext cx="51386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 panose="020B0604020202020204"/>
              </a:rPr>
              <a:t>EIC Scheme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Functionally like RHIC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 panose="020B0604020202020204"/>
              </a:rPr>
              <a:t>Update to EPICS IOC interfaces</a:t>
            </a:r>
          </a:p>
          <a:p>
            <a:pPr marL="1200150" lvl="2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15FD9-4759-37D6-3036-373979904E96}"/>
              </a:ext>
            </a:extLst>
          </p:cNvPr>
          <p:cNvSpPr txBox="1"/>
          <p:nvPr/>
        </p:nvSpPr>
        <p:spPr>
          <a:xfrm>
            <a:off x="6607149" y="3002702"/>
            <a:ext cx="474159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/>
              </a:rPr>
              <a:t>Possible triangular interface for </a:t>
            </a:r>
            <a:r>
              <a:rPr lang="en-US" err="1">
                <a:solidFill>
                  <a:srgbClr val="FF0000"/>
                </a:solidFill>
                <a:cs typeface="Arial"/>
              </a:rPr>
              <a:t>ePIC</a:t>
            </a:r>
            <a:r>
              <a:rPr lang="en-US">
                <a:solidFill>
                  <a:srgbClr val="FF0000"/>
                </a:solidFill>
                <a:cs typeface="Arial"/>
              </a:rPr>
              <a:t> Magnet </a:t>
            </a:r>
            <a:r>
              <a:rPr lang="en-US" err="1">
                <a:solidFill>
                  <a:srgbClr val="FF0000"/>
                </a:solidFill>
                <a:cs typeface="Arial"/>
              </a:rPr>
              <a:t>Cryo</a:t>
            </a:r>
            <a:r>
              <a:rPr lang="en-US">
                <a:solidFill>
                  <a:srgbClr val="FF0000"/>
                </a:solidFill>
                <a:cs typeface="Arial"/>
              </a:rPr>
              <a:t> insulating vacuum or other Detector instrumentation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5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B88C4-7433-A245-735E-AF6441D55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88F46-0795-ABF9-BA77-9FB86D528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F902BB-2932-3513-15E5-0E4C2AA6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Infrastructure Systems Integration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50353-4A9A-439D-1DE8-C98380D981C2}"/>
              </a:ext>
            </a:extLst>
          </p:cNvPr>
          <p:cNvSpPr txBox="1"/>
          <p:nvPr/>
        </p:nvSpPr>
        <p:spPr>
          <a:xfrm>
            <a:off x="484821" y="1051034"/>
            <a:ext cx="513863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 panose="020B0604020202020204"/>
              </a:rPr>
              <a:t>RHIC Scheme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We provide software integration support for embedded devices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For example, building management and water-cooling systems remote monitoring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EC3CD-9066-F393-6E76-C15DA2C15471}"/>
              </a:ext>
            </a:extLst>
          </p:cNvPr>
          <p:cNvSpPr txBox="1"/>
          <p:nvPr/>
        </p:nvSpPr>
        <p:spPr>
          <a:xfrm>
            <a:off x="6608835" y="1051034"/>
            <a:ext cx="51386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 panose="020B0604020202020204"/>
              </a:rPr>
              <a:t>EIC Scheme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Functionally like RHIC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Adding new buildings and cooling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4B6AD-1922-FF87-8EC8-FE86A36B5ED0}"/>
              </a:ext>
            </a:extLst>
          </p:cNvPr>
          <p:cNvSpPr txBox="1"/>
          <p:nvPr/>
        </p:nvSpPr>
        <p:spPr>
          <a:xfrm>
            <a:off x="6607149" y="3076669"/>
            <a:ext cx="474159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/>
              </a:rPr>
              <a:t>Possible triangular interface for </a:t>
            </a:r>
            <a:r>
              <a:rPr lang="en-US" err="1">
                <a:solidFill>
                  <a:srgbClr val="FF0000"/>
                </a:solidFill>
                <a:cs typeface="Arial"/>
              </a:rPr>
              <a:t>ePIC</a:t>
            </a:r>
            <a:r>
              <a:rPr lang="en-US">
                <a:solidFill>
                  <a:srgbClr val="FF0000"/>
                </a:solidFill>
                <a:cs typeface="Arial"/>
              </a:rPr>
              <a:t> Slow Controls or other systems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4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DE4E3-44BC-0B10-DA56-F3D9CEEA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070C2-3EBD-19E1-96E8-89A04E255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D6BDC1-8266-D643-A814-4464E945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Status / N</a:t>
            </a:r>
            <a:r>
              <a:rPr lang="en-US" baseline="30000" dirty="0"/>
              <a:t>2</a:t>
            </a:r>
            <a:r>
              <a:rPr lang="en-US" dirty="0"/>
              <a:t> Diagram</a:t>
            </a:r>
            <a:endParaRPr lang="en-US" dirty="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64E1A-4C30-90E5-76FB-8C170AEEFCF3}"/>
              </a:ext>
            </a:extLst>
          </p:cNvPr>
          <p:cNvSpPr txBox="1"/>
          <p:nvPr/>
        </p:nvSpPr>
        <p:spPr>
          <a:xfrm>
            <a:off x="462893" y="1051034"/>
            <a:ext cx="11497770" cy="1831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Discussions between our groups have been going on for several years</a:t>
            </a:r>
            <a:endParaRPr lang="en-US" b="1" dirty="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An N2 table has been started back on Aug 12, 2025, before our last discussion, but we need to complete it, and...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Flesh out enough details to finalize the initial Interface Requirements Document (IRD) between our groups</a:t>
            </a:r>
            <a:endParaRPr lang="en-US"/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Continue working on the more detailed Interface Control Document (ICD) in the coming months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We requested the addition of a "Controls – Detector" WBS area via Project Change Request (PCR) in 2024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Budget was </a:t>
            </a:r>
            <a:r>
              <a:rPr lang="en-US" b="1" dirty="0">
                <a:cs typeface="Arial" panose="020B0604020202020204"/>
              </a:rPr>
              <a:t>~$1M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CCB response called for holding a workshop since scope was not entirely clear... which is </a:t>
            </a:r>
            <a:r>
              <a:rPr lang="en-US" b="1" dirty="0">
                <a:cs typeface="Arial" panose="020B0604020202020204"/>
              </a:rPr>
              <a:t>today's event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Arial" panose="020B0604020202020204"/>
              </a:rPr>
              <a:t>The previous PCR will likely need to be revised and resubmitted</a:t>
            </a:r>
            <a:endParaRPr lang="en-US" b="1" dirty="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cs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292E1-553F-6AB7-8015-4FCA6EE2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1" y="2879889"/>
            <a:ext cx="11331324" cy="32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2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AF012-BC95-85D4-97B4-3AACE1CA8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6F086-E663-EC9A-3EFF-15F206C8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B8486-DF7F-6504-8E8F-3CCD4A674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The RHIC paradigm covers a bunch of existing interfaces, though we have an opportunity to improve on our approaches for EIC</a:t>
            </a:r>
          </a:p>
          <a:p>
            <a:pPr lvl="1"/>
            <a:r>
              <a:rPr lang="en-US" dirty="0">
                <a:cs typeface="Arial"/>
              </a:rPr>
              <a:t>Better standardization... EPICS/Phoebus/Archiver, etc.</a:t>
            </a:r>
          </a:p>
          <a:p>
            <a:pPr lvl="1"/>
            <a:r>
              <a:rPr lang="en-US" dirty="0">
                <a:cs typeface="Arial"/>
              </a:rPr>
              <a:t>Retirement of legacy standards</a:t>
            </a:r>
          </a:p>
          <a:p>
            <a:r>
              <a:rPr lang="en-US" dirty="0">
                <a:cs typeface="Arial"/>
              </a:rPr>
              <a:t>Accel. Controls is developing standard tools and interfaces</a:t>
            </a:r>
          </a:p>
          <a:p>
            <a:pPr lvl="1"/>
            <a:r>
              <a:rPr lang="en-US" dirty="0">
                <a:cs typeface="Arial"/>
              </a:rPr>
              <a:t>Common Hardware Platform components... many are at first article or beyond</a:t>
            </a:r>
          </a:p>
          <a:p>
            <a:pPr lvl="1"/>
            <a:r>
              <a:rPr lang="en-US" dirty="0">
                <a:cs typeface="Arial"/>
              </a:rPr>
              <a:t>Timing-Data Link... working on initial demo</a:t>
            </a:r>
          </a:p>
          <a:p>
            <a:pPr lvl="1"/>
            <a:r>
              <a:rPr lang="en-US" dirty="0">
                <a:cs typeface="Arial"/>
              </a:rPr>
              <a:t>Machine Protection System Link... demo coming soon</a:t>
            </a:r>
          </a:p>
          <a:p>
            <a:pPr lvl="1"/>
            <a:r>
              <a:rPr lang="en-US" dirty="0">
                <a:cs typeface="Arial"/>
              </a:rPr>
              <a:t>Core software services based on EPICS v7... demoing now</a:t>
            </a:r>
          </a:p>
          <a:p>
            <a:pPr lvl="1"/>
            <a:r>
              <a:rPr lang="en-US" dirty="0">
                <a:cs typeface="Arial"/>
              </a:rPr>
              <a:t>CS Studio Phoebus GUI application... demoing now</a:t>
            </a:r>
          </a:p>
          <a:p>
            <a:pPr lvl="1"/>
            <a:r>
              <a:rPr lang="en-US" dirty="0">
                <a:cs typeface="Arial"/>
              </a:rPr>
              <a:t>Computing services... starting to demo</a:t>
            </a:r>
          </a:p>
          <a:p>
            <a:pPr lvl="1"/>
            <a:r>
              <a:rPr lang="en-US" dirty="0">
                <a:cs typeface="Arial"/>
              </a:rPr>
              <a:t>Networking services... planning EIC approach along with BNL ITD</a:t>
            </a:r>
          </a:p>
          <a:p>
            <a:r>
              <a:rPr lang="en-US" dirty="0">
                <a:cs typeface="Arial"/>
              </a:rPr>
              <a:t>We've had productive interfaces discussions over the last few years... the most recent was in August</a:t>
            </a:r>
          </a:p>
          <a:p>
            <a:r>
              <a:rPr lang="en-US" dirty="0">
                <a:cs typeface="Arial"/>
              </a:rPr>
              <a:t>The aim today is to solidify the N</a:t>
            </a:r>
            <a:r>
              <a:rPr lang="en-US" baseline="30000" dirty="0">
                <a:cs typeface="Arial"/>
              </a:rPr>
              <a:t>2</a:t>
            </a:r>
            <a:r>
              <a:rPr lang="en-US" dirty="0">
                <a:cs typeface="Arial"/>
              </a:rPr>
              <a:t> diagram and capture the deliverables for an Interface Requirements Document between our groups</a:t>
            </a:r>
            <a:endParaRPr lang="en-US" dirty="0"/>
          </a:p>
          <a:p>
            <a:r>
              <a:rPr lang="en-US" dirty="0">
                <a:cs typeface="Arial"/>
              </a:rPr>
              <a:t>Accel. Controls will likely need to request WBS additions for DET or other subprojects</a:t>
            </a:r>
          </a:p>
        </p:txBody>
      </p:sp>
    </p:spTree>
    <p:extLst>
      <p:ext uri="{BB962C8B-B14F-4D97-AF65-F5344CB8AC3E}">
        <p14:creationId xmlns:p14="http://schemas.microsoft.com/office/powerpoint/2010/main" val="417559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AF012-BC95-85D4-97B4-3AACE1CA8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B8486-DF7F-6504-8E8F-3CCD4A674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869" y="1411357"/>
            <a:ext cx="9099343" cy="355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>
                <a:cs typeface="Arial"/>
              </a:rPr>
              <a:t>Thanks to…</a:t>
            </a:r>
          </a:p>
          <a:p>
            <a:pPr marL="457200" lvl="1" indent="0" algn="ctr">
              <a:buNone/>
            </a:pPr>
            <a:r>
              <a:rPr lang="en-US">
                <a:cs typeface="Arial"/>
              </a:rPr>
              <a:t>Kyle </a:t>
            </a:r>
            <a:r>
              <a:rPr lang="en-US" err="1">
                <a:cs typeface="Arial"/>
              </a:rPr>
              <a:t>Kulmatyscki</a:t>
            </a:r>
            <a:r>
              <a:rPr lang="en-US">
                <a:cs typeface="Arial"/>
              </a:rPr>
              <a:t>, Mark </a:t>
            </a:r>
            <a:r>
              <a:rPr lang="en-US" err="1">
                <a:cs typeface="Arial"/>
              </a:rPr>
              <a:t>Lukasczyk</a:t>
            </a:r>
            <a:r>
              <a:rPr lang="en-US">
                <a:cs typeface="Arial"/>
              </a:rPr>
              <a:t>, </a:t>
            </a:r>
          </a:p>
          <a:p>
            <a:pPr marL="457200" lvl="1" indent="0" algn="ctr">
              <a:buNone/>
            </a:pPr>
            <a:r>
              <a:rPr lang="en-US">
                <a:cs typeface="Arial"/>
              </a:rPr>
              <a:t>Mike Costanzo, Kevin </a:t>
            </a:r>
            <a:r>
              <a:rPr lang="en-US" err="1">
                <a:cs typeface="Arial"/>
              </a:rPr>
              <a:t>Mernick</a:t>
            </a:r>
            <a:r>
              <a:rPr lang="en-US">
                <a:cs typeface="Arial"/>
              </a:rPr>
              <a:t>,</a:t>
            </a:r>
          </a:p>
          <a:p>
            <a:pPr marL="457200" lvl="1" indent="0" algn="ctr">
              <a:buNone/>
            </a:pPr>
            <a:r>
              <a:rPr lang="en-US">
                <a:cs typeface="Arial"/>
              </a:rPr>
              <a:t>Seth </a:t>
            </a:r>
            <a:r>
              <a:rPr lang="en-US" err="1">
                <a:cs typeface="Arial"/>
              </a:rPr>
              <a:t>Nemesure</a:t>
            </a:r>
            <a:r>
              <a:rPr lang="en-US">
                <a:cs typeface="Arial"/>
              </a:rPr>
              <a:t>, Kunal Shroff,</a:t>
            </a:r>
          </a:p>
          <a:p>
            <a:pPr marL="457200" lvl="1" indent="0" algn="ctr">
              <a:buNone/>
            </a:pPr>
            <a:r>
              <a:rPr lang="en-US" err="1">
                <a:cs typeface="Arial"/>
              </a:rPr>
              <a:t>Chanaka</a:t>
            </a:r>
            <a:r>
              <a:rPr lang="en-US">
                <a:cs typeface="Arial"/>
              </a:rPr>
              <a:t> De Silva</a:t>
            </a:r>
          </a:p>
          <a:p>
            <a:pPr marL="457200" lvl="1" indent="0" algn="ctr">
              <a:buNone/>
            </a:pPr>
            <a:r>
              <a:rPr lang="en-US">
                <a:cs typeface="Arial"/>
              </a:rPr>
              <a:t>…and many more</a:t>
            </a:r>
          </a:p>
          <a:p>
            <a:pPr lvl="1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7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CA763-6E7E-5660-77BC-7C88D518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cs typeface="Arial"/>
              </a:rPr>
              <a:t>Outline</a:t>
            </a:r>
            <a:endParaRPr lang="en-US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Arial"/>
              </a:rPr>
              <a:t>Introduction</a:t>
            </a:r>
          </a:p>
          <a:p>
            <a:r>
              <a:rPr lang="en-US" dirty="0">
                <a:cs typeface="Arial"/>
              </a:rPr>
              <a:t>Scope Overview and Interfaces </a:t>
            </a:r>
            <a:endParaRPr lang="en-US"/>
          </a:p>
          <a:p>
            <a:r>
              <a:rPr lang="en-US" dirty="0">
                <a:cs typeface="Arial"/>
              </a:rPr>
              <a:t>Common Hardware Platform</a:t>
            </a:r>
            <a:endParaRPr lang="en-US"/>
          </a:p>
          <a:p>
            <a:r>
              <a:rPr lang="en-US" dirty="0">
                <a:cs typeface="Arial"/>
              </a:rPr>
              <a:t>Timing Data Link &amp; Machine Protection Link</a:t>
            </a:r>
          </a:p>
          <a:p>
            <a:r>
              <a:rPr lang="en-US" dirty="0">
                <a:cs typeface="Arial"/>
              </a:rPr>
              <a:t>EIC Software Services</a:t>
            </a:r>
          </a:p>
          <a:p>
            <a:r>
              <a:rPr lang="en-US" dirty="0">
                <a:cs typeface="Arial"/>
              </a:rPr>
              <a:t>Detector Software Services</a:t>
            </a:r>
          </a:p>
          <a:p>
            <a:r>
              <a:rPr lang="en-US" dirty="0">
                <a:cs typeface="Arial"/>
              </a:rPr>
              <a:t>Networking &amp; Computing</a:t>
            </a:r>
          </a:p>
          <a:p>
            <a:r>
              <a:rPr lang="en-US" dirty="0">
                <a:cs typeface="Arial"/>
              </a:rPr>
              <a:t>Subsystems Integration</a:t>
            </a:r>
          </a:p>
          <a:p>
            <a:pPr lvl="1"/>
            <a:r>
              <a:rPr lang="en-US" dirty="0">
                <a:cs typeface="Arial"/>
              </a:rPr>
              <a:t>Cryogenics</a:t>
            </a:r>
          </a:p>
          <a:p>
            <a:pPr lvl="1"/>
            <a:r>
              <a:rPr lang="en-US" dirty="0">
                <a:cs typeface="Arial"/>
              </a:rPr>
              <a:t>Beam Instrumentation</a:t>
            </a:r>
          </a:p>
          <a:p>
            <a:pPr lvl="1"/>
            <a:r>
              <a:rPr lang="en-US" dirty="0">
                <a:cs typeface="Arial"/>
              </a:rPr>
              <a:t>Power Supplies</a:t>
            </a:r>
          </a:p>
          <a:p>
            <a:pPr lvl="1"/>
            <a:r>
              <a:rPr lang="en-US" dirty="0">
                <a:cs typeface="Arial"/>
              </a:rPr>
              <a:t>RF</a:t>
            </a:r>
          </a:p>
          <a:p>
            <a:pPr lvl="1"/>
            <a:r>
              <a:rPr lang="en-US" dirty="0">
                <a:cs typeface="Arial"/>
              </a:rPr>
              <a:t>Vacuum</a:t>
            </a:r>
          </a:p>
          <a:p>
            <a:pPr lvl="1"/>
            <a:r>
              <a:rPr lang="en-US" dirty="0">
                <a:cs typeface="Arial"/>
              </a:rPr>
              <a:t>Infrastructure</a:t>
            </a:r>
          </a:p>
          <a:p>
            <a:r>
              <a:rPr lang="en-US" dirty="0">
                <a:cs typeface="Arial"/>
              </a:rPr>
              <a:t>Interfaces Status / N</a:t>
            </a:r>
            <a:r>
              <a:rPr lang="en-US" baseline="30000" dirty="0">
                <a:cs typeface="Arial"/>
              </a:rPr>
              <a:t>2 </a:t>
            </a:r>
            <a:r>
              <a:rPr lang="en-US" dirty="0">
                <a:cs typeface="Arial"/>
              </a:rPr>
              <a:t>Diagram</a:t>
            </a:r>
          </a:p>
          <a:p>
            <a:r>
              <a:rPr lang="en-US" dirty="0">
                <a:cs typeface="Arial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1364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DD4F1-18C3-4265-BBBE-71868FAF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B8276F-4E50-B26E-EFDC-CFFC8BD4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Introduction</a:t>
            </a:r>
            <a:endParaRPr lang="en-US" sz="360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A2DFB-AA53-B4F3-C9EF-771F2957B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54" y="1018252"/>
            <a:ext cx="11499850" cy="5065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+mj-lt"/>
              <a:buAutoNum type="arabicPeriod"/>
            </a:pP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3003CC-9190-441B-90B9-9303048A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1057808"/>
            <a:ext cx="4953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0C951-16C0-4F61-A076-2B77D6334337}"/>
              </a:ext>
            </a:extLst>
          </p:cNvPr>
          <p:cNvSpPr txBox="1"/>
          <p:nvPr/>
        </p:nvSpPr>
        <p:spPr>
          <a:xfrm>
            <a:off x="472743" y="931302"/>
            <a:ext cx="607555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EIS Accelerator Controls scope includes either instantiating or customizing standard set of EIC HW and SW tools for each Machine/Subsystem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EIC needs to coordinate operations with the </a:t>
            </a:r>
            <a:r>
              <a:rPr lang="en-US">
                <a:solidFill>
                  <a:schemeClr val="bg2"/>
                </a:solidFill>
              </a:rPr>
              <a:t>Hadron Injector Chain</a:t>
            </a:r>
            <a:r>
              <a:rPr lang="en-US"/>
              <a:t>, which is not part of the Project 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Legacy systems use a proprietary scheme</a:t>
            </a:r>
            <a:endParaRPr lang="en-US">
              <a:cs typeface="Arial" panose="020B06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Referred to by the acronym, ADO</a:t>
            </a: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EIC requires a </a:t>
            </a:r>
            <a:r>
              <a:rPr lang="en-US">
                <a:solidFill>
                  <a:srgbClr val="FF0000"/>
                </a:solidFill>
              </a:rPr>
              <a:t>Distribution Hub</a:t>
            </a:r>
            <a:r>
              <a:rPr lang="en-US"/>
              <a:t> for timing, machine protection, networking, and selected computing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Current plan is to modify space in Bldg. 1003A</a:t>
            </a:r>
            <a:endParaRPr lang="en-US">
              <a:cs typeface="Arial" panose="020B06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Link needed with </a:t>
            </a:r>
            <a:r>
              <a:rPr lang="en-US">
                <a:solidFill>
                  <a:srgbClr val="00B050"/>
                </a:solidFill>
              </a:rPr>
              <a:t>Electron Injector System</a:t>
            </a:r>
            <a:r>
              <a:rPr lang="en-US"/>
              <a:t> facilities</a:t>
            </a:r>
            <a:endParaRPr lang="en-US">
              <a:cs typeface="Arial" panose="020B0604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86CF0-50E9-4114-A1FB-D51657D01F5C}"/>
              </a:ext>
            </a:extLst>
          </p:cNvPr>
          <p:cNvSpPr/>
          <p:nvPr/>
        </p:nvSpPr>
        <p:spPr>
          <a:xfrm>
            <a:off x="7329556" y="4587044"/>
            <a:ext cx="1554385" cy="1463879"/>
          </a:xfrm>
          <a:prstGeom prst="rect">
            <a:avLst/>
          </a:prstGeom>
          <a:noFill/>
          <a:ln w="381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23D15-3AE7-4FE4-8587-BBA5F7A80647}"/>
              </a:ext>
            </a:extLst>
          </p:cNvPr>
          <p:cNvSpPr txBox="1"/>
          <p:nvPr/>
        </p:nvSpPr>
        <p:spPr>
          <a:xfrm>
            <a:off x="9532987" y="2656857"/>
            <a:ext cx="226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127B0-2F24-4E2F-8FDB-B6E9BDAFFC53}"/>
              </a:ext>
            </a:extLst>
          </p:cNvPr>
          <p:cNvSpPr/>
          <p:nvPr/>
        </p:nvSpPr>
        <p:spPr>
          <a:xfrm>
            <a:off x="10057376" y="2785145"/>
            <a:ext cx="1554385" cy="181834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8F2DB-F844-41A9-A036-72BF8260310F}"/>
              </a:ext>
            </a:extLst>
          </p:cNvPr>
          <p:cNvSpPr txBox="1"/>
          <p:nvPr/>
        </p:nvSpPr>
        <p:spPr>
          <a:xfrm>
            <a:off x="7746797" y="2378795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EIC Distribution Hub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ADA9C-5D22-47EC-9185-9CB998DD6BAD}"/>
              </a:ext>
            </a:extLst>
          </p:cNvPr>
          <p:cNvSpPr txBox="1"/>
          <p:nvPr/>
        </p:nvSpPr>
        <p:spPr>
          <a:xfrm>
            <a:off x="10238178" y="2517666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B050"/>
                </a:solidFill>
              </a:rPr>
              <a:t>Electron Injector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16F8B3-E32F-4EE2-B0A8-8E899E4A84F8}"/>
              </a:ext>
            </a:extLst>
          </p:cNvPr>
          <p:cNvSpPr txBox="1"/>
          <p:nvPr/>
        </p:nvSpPr>
        <p:spPr>
          <a:xfrm>
            <a:off x="5739288" y="5930892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B0F0"/>
                </a:solidFill>
              </a:rPr>
              <a:t>Hadron Injector Chain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4624CB-E5E4-422E-9786-724EDCAEB13F}"/>
              </a:ext>
            </a:extLst>
          </p:cNvPr>
          <p:cNvCxnSpPr>
            <a:cxnSpLocks/>
          </p:cNvCxnSpPr>
          <p:nvPr/>
        </p:nvCxnSpPr>
        <p:spPr>
          <a:xfrm>
            <a:off x="8733434" y="2672180"/>
            <a:ext cx="768010" cy="121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1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C75B1-8B71-DE08-7FAA-B35D6ACEC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DC20C-49E1-D70D-622D-3745B443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Scope Overview and Interfaces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65907-F813-F7AC-7789-6229051B9D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5349557" cy="506571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000" dirty="0">
                <a:cs typeface="Arial"/>
              </a:rPr>
              <a:t>Accelerator Controls includes</a:t>
            </a:r>
          </a:p>
          <a:p>
            <a:pPr lvl="1"/>
            <a:r>
              <a:rPr lang="en-US" sz="1600" dirty="0">
                <a:cs typeface="Arial"/>
              </a:rPr>
              <a:t>Providing a Common Hardware Platform Front End Computer design that can be used for many applications</a:t>
            </a:r>
          </a:p>
          <a:p>
            <a:pPr lvl="1"/>
            <a:r>
              <a:rPr lang="en-US" sz="1600" dirty="0">
                <a:cs typeface="Arial"/>
              </a:rPr>
              <a:t>Supplying Timing and Data Link and Machine Protection System Link services to every location that will require it</a:t>
            </a:r>
          </a:p>
          <a:p>
            <a:pPr lvl="1"/>
            <a:r>
              <a:rPr lang="en-US" sz="1600" dirty="0">
                <a:cs typeface="Arial"/>
              </a:rPr>
              <a:t>Networking resources for all EIC equipment</a:t>
            </a:r>
          </a:p>
          <a:p>
            <a:pPr lvl="1"/>
            <a:r>
              <a:rPr lang="en-US" sz="1600" dirty="0">
                <a:cs typeface="Arial"/>
              </a:rPr>
              <a:t>Computing resources </a:t>
            </a:r>
            <a:r>
              <a:rPr lang="en-US" sz="1600" u="sng" dirty="0">
                <a:cs typeface="Arial"/>
              </a:rPr>
              <a:t>for certain systems</a:t>
            </a:r>
            <a:endParaRPr lang="en-US" dirty="0"/>
          </a:p>
          <a:p>
            <a:pPr lvl="2"/>
            <a:r>
              <a:rPr lang="en-US" sz="1400" dirty="0">
                <a:cs typeface="Arial"/>
              </a:rPr>
              <a:t>Servers (For general applications, GigE camera processing, etc.)</a:t>
            </a:r>
            <a:endParaRPr lang="en-US" sz="1400" u="sng" dirty="0">
              <a:cs typeface="Arial"/>
            </a:endParaRPr>
          </a:p>
          <a:p>
            <a:pPr lvl="2"/>
            <a:r>
              <a:rPr lang="en-US" sz="1400" dirty="0">
                <a:cs typeface="Arial"/>
              </a:rPr>
              <a:t>Workstations</a:t>
            </a:r>
          </a:p>
          <a:p>
            <a:pPr lvl="2"/>
            <a:r>
              <a:rPr lang="en-US" sz="1400" dirty="0">
                <a:cs typeface="Arial"/>
              </a:rPr>
              <a:t>Thin-clients</a:t>
            </a:r>
          </a:p>
          <a:p>
            <a:pPr lvl="1"/>
            <a:r>
              <a:rPr lang="en-US" sz="1600" dirty="0">
                <a:cs typeface="Arial"/>
              </a:rPr>
              <a:t>Software infrastructure to operate accelerator controls</a:t>
            </a:r>
          </a:p>
          <a:p>
            <a:pPr lvl="2"/>
            <a:r>
              <a:rPr lang="en-US" sz="1400" dirty="0">
                <a:cs typeface="Arial"/>
              </a:rPr>
              <a:t>Includes application and model infrastructure and software development support</a:t>
            </a:r>
          </a:p>
          <a:p>
            <a:pPr lvl="3"/>
            <a:r>
              <a:rPr lang="en-US" sz="1200" dirty="0">
                <a:cs typeface="Arial"/>
              </a:rPr>
              <a:t>Standard API for accessing EPICS Process Variables (PVs)</a:t>
            </a:r>
          </a:p>
          <a:p>
            <a:pPr lvl="3"/>
            <a:r>
              <a:rPr lang="en-US" sz="1200" dirty="0">
                <a:cs typeface="Arial"/>
              </a:rPr>
              <a:t>Include access to legacy ADO parameter values, presented as PVs</a:t>
            </a:r>
          </a:p>
          <a:p>
            <a:pPr lvl="2"/>
            <a:r>
              <a:rPr lang="en-US" sz="1400" dirty="0">
                <a:cs typeface="Arial"/>
              </a:rPr>
              <a:t>Includes virtual accelerator support</a:t>
            </a:r>
          </a:p>
          <a:p>
            <a:pPr lvl="2"/>
            <a:r>
              <a:rPr lang="en-US" sz="1400" dirty="0">
                <a:cs typeface="Arial"/>
              </a:rPr>
              <a:t>Equipment integration support for selected systems</a:t>
            </a:r>
          </a:p>
          <a:p>
            <a:pPr lvl="3"/>
            <a:r>
              <a:rPr lang="en-US" sz="1200" dirty="0">
                <a:cs typeface="Arial"/>
              </a:rPr>
              <a:t>Embedded COTS device integration: Water/Building PLCs, Vacuum , etc.</a:t>
            </a:r>
            <a:endParaRPr lang="en-US" sz="1000" dirty="0">
              <a:cs typeface="Arial"/>
            </a:endParaRPr>
          </a:p>
          <a:p>
            <a:pPr lvl="2"/>
            <a:r>
              <a:rPr lang="en-US" sz="1400" dirty="0">
                <a:cs typeface="Arial"/>
              </a:rPr>
              <a:t>Data exchange with the </a:t>
            </a:r>
            <a:r>
              <a:rPr lang="en-US" sz="1400" dirty="0" err="1">
                <a:cs typeface="Arial"/>
              </a:rPr>
              <a:t>Cryo</a:t>
            </a:r>
            <a:r>
              <a:rPr lang="en-US" sz="1400" dirty="0">
                <a:cs typeface="Arial"/>
              </a:rPr>
              <a:t> Controls System</a:t>
            </a:r>
          </a:p>
          <a:p>
            <a:r>
              <a:rPr lang="en-US" sz="2000" dirty="0">
                <a:cs typeface="Arial"/>
              </a:rPr>
              <a:t>Accelerator Controls </a:t>
            </a:r>
            <a:r>
              <a:rPr lang="en-US" sz="2000" u="sng" dirty="0">
                <a:cs typeface="Arial"/>
              </a:rPr>
              <a:t>does not</a:t>
            </a:r>
            <a:r>
              <a:rPr lang="en-US" sz="2000" dirty="0">
                <a:cs typeface="Arial"/>
              </a:rPr>
              <a:t> include</a:t>
            </a:r>
          </a:p>
          <a:p>
            <a:pPr lvl="1"/>
            <a:r>
              <a:rPr lang="en-US" sz="1600" dirty="0">
                <a:cs typeface="Arial"/>
              </a:rPr>
              <a:t>Fiber plant and conduit covered by </a:t>
            </a:r>
            <a:r>
              <a:rPr lang="en-US" sz="1600" u="sng" dirty="0">
                <a:cs typeface="Arial"/>
              </a:rPr>
              <a:t>Infrastructure</a:t>
            </a:r>
          </a:p>
          <a:p>
            <a:pPr lvl="1"/>
            <a:r>
              <a:rPr lang="en-US" sz="1600" dirty="0">
                <a:cs typeface="Arial"/>
              </a:rPr>
              <a:t>Custom Common Hardware Platform Daughter Card designs, production, and integration for RF or Instrumentation-owned applications</a:t>
            </a:r>
          </a:p>
          <a:p>
            <a:pPr lvl="1"/>
            <a:r>
              <a:rPr lang="en-US" sz="1600" dirty="0">
                <a:cs typeface="Arial"/>
              </a:rPr>
              <a:t>Power Supply Controller hardware for the electron machines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E9F04-8939-41BF-97E6-2138B3DA8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6200" y="1138995"/>
            <a:ext cx="4843818" cy="45800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8E94F3-4AE1-441B-9EBD-FF51B6FDA3A8}"/>
              </a:ext>
            </a:extLst>
          </p:cNvPr>
          <p:cNvSpPr/>
          <p:nvPr/>
        </p:nvSpPr>
        <p:spPr>
          <a:xfrm>
            <a:off x="10284904" y="1283516"/>
            <a:ext cx="1174458" cy="4435489"/>
          </a:xfrm>
          <a:prstGeom prst="rect">
            <a:avLst/>
          </a:prstGeom>
          <a:gradFill>
            <a:gsLst>
              <a:gs pos="37000">
                <a:schemeClr val="accent2">
                  <a:lumMod val="110000"/>
                  <a:satMod val="105000"/>
                  <a:tint val="67000"/>
                  <a:alpha val="6000"/>
                </a:schemeClr>
              </a:gs>
              <a:gs pos="81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1FC11-736D-CC6F-71E5-FD405E001BA2}"/>
              </a:ext>
            </a:extLst>
          </p:cNvPr>
          <p:cNvSpPr txBox="1"/>
          <p:nvPr/>
        </p:nvSpPr>
        <p:spPr>
          <a:xfrm>
            <a:off x="6629908" y="5722280"/>
            <a:ext cx="496007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Excerpt of Interfaces from April '25 EIS Review</a:t>
            </a:r>
          </a:p>
        </p:txBody>
      </p:sp>
    </p:spTree>
    <p:extLst>
      <p:ext uri="{BB962C8B-B14F-4D97-AF65-F5344CB8AC3E}">
        <p14:creationId xmlns:p14="http://schemas.microsoft.com/office/powerpoint/2010/main" val="235384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5DA4E-F840-9811-C39A-14E0783E7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888DE-50E7-2B79-0B6A-A5E90A7C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Hardware Platform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27F9B-DC03-5386-6490-AF1087D770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6694487" cy="50657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FPGA-based 2U ‘pizza box’ chassis </a:t>
            </a:r>
          </a:p>
          <a:p>
            <a:pPr marL="285750" indent="-285750"/>
            <a:r>
              <a:rPr lang="en-US"/>
              <a:t>The basis for timing and event distribution</a:t>
            </a:r>
            <a:endParaRPr lang="en-US">
              <a:cs typeface="Arial"/>
            </a:endParaRPr>
          </a:p>
          <a:p>
            <a:pPr marL="285750" indent="-285750"/>
            <a:r>
              <a:rPr lang="en-US"/>
              <a:t>Supports two application daughtercards</a:t>
            </a:r>
            <a:endParaRPr lang="en-US">
              <a:cs typeface="Arial"/>
            </a:endParaRPr>
          </a:p>
          <a:p>
            <a:pPr marL="285750" indent="-285750"/>
            <a:r>
              <a:rPr lang="en-US"/>
              <a:t>Integrates application-specific electronics across multiple groups/functions:</a:t>
            </a:r>
            <a:endParaRPr lang="en-US">
              <a:cs typeface="Arial"/>
            </a:endParaRPr>
          </a:p>
          <a:p>
            <a:pPr marL="742950" lvl="1" indent="-285750"/>
            <a:r>
              <a:rPr lang="en-US"/>
              <a:t>General Instrumentation and Triggers (Controls)</a:t>
            </a:r>
            <a:endParaRPr lang="en-US">
              <a:cs typeface="Arial"/>
            </a:endParaRPr>
          </a:p>
          <a:p>
            <a:pPr marL="742950" lvl="1" indent="-285750"/>
            <a:r>
              <a:rPr lang="en-US"/>
              <a:t>BPMs</a:t>
            </a:r>
            <a:endParaRPr lang="en-US">
              <a:cs typeface="Arial"/>
            </a:endParaRPr>
          </a:p>
          <a:p>
            <a:pPr marL="742950" lvl="1" indent="-285750"/>
            <a:r>
              <a:rPr lang="en-US"/>
              <a:t>LLRF</a:t>
            </a:r>
            <a:endParaRPr lang="en-US">
              <a:cs typeface="Arial"/>
            </a:endParaRPr>
          </a:p>
          <a:p>
            <a:pPr marL="742950" lvl="1" indent="-285750"/>
            <a:r>
              <a:rPr lang="en-US"/>
              <a:t>Power Supply Interfaces (Controls)</a:t>
            </a:r>
            <a:endParaRPr lang="en-US">
              <a:cs typeface="Arial"/>
            </a:endParaRPr>
          </a:p>
          <a:p>
            <a:r>
              <a:rPr lang="en-US"/>
              <a:t>SFP Daughtercard</a:t>
            </a:r>
            <a:endParaRPr lang="en-US">
              <a:cs typeface="Arial"/>
            </a:endParaRPr>
          </a:p>
          <a:p>
            <a:pPr lvl="1"/>
            <a:r>
              <a:rPr lang="en-US"/>
              <a:t>Supports multiple fiber-optic links</a:t>
            </a:r>
            <a:endParaRPr lang="en-US">
              <a:cs typeface="Arial"/>
            </a:endParaRPr>
          </a:p>
          <a:p>
            <a:pPr lvl="1"/>
            <a:r>
              <a:rPr lang="en-US"/>
              <a:t>Standard component for timing and data distribution</a:t>
            </a:r>
            <a:endParaRPr lang="en-US">
              <a:cs typeface="Arial"/>
            </a:endParaRPr>
          </a:p>
          <a:p>
            <a:pPr lvl="1"/>
            <a:r>
              <a:rPr lang="en-US"/>
              <a:t>FPGA-based, can also be programmed for custom applications</a:t>
            </a:r>
            <a:endParaRPr lang="en-US">
              <a:cs typeface="Arial"/>
            </a:endParaRPr>
          </a:p>
          <a:p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905EFF2-D472-4573-8AA0-4B997709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69" y="4325105"/>
            <a:ext cx="3642731" cy="8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649618-6648-45A4-A88E-B1EBA5D8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69" y="5336827"/>
            <a:ext cx="3642731" cy="76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209294-6AAD-4317-83EF-868A8C08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69" y="927590"/>
            <a:ext cx="3642731" cy="34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E16F5-0BFB-4A9D-9ADB-B55BCCDD8F55}"/>
              </a:ext>
            </a:extLst>
          </p:cNvPr>
          <p:cNvSpPr txBox="1"/>
          <p:nvPr/>
        </p:nvSpPr>
        <p:spPr>
          <a:xfrm>
            <a:off x="11088165" y="2511041"/>
            <a:ext cx="55662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47E4D-C3EA-47B0-A408-0A683B74A3FC}"/>
              </a:ext>
            </a:extLst>
          </p:cNvPr>
          <p:cNvSpPr txBox="1"/>
          <p:nvPr/>
        </p:nvSpPr>
        <p:spPr>
          <a:xfrm>
            <a:off x="11004843" y="4577124"/>
            <a:ext cx="72327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Front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30BED-D80D-46D6-8C89-7F63ADF2B054}"/>
              </a:ext>
            </a:extLst>
          </p:cNvPr>
          <p:cNvSpPr txBox="1"/>
          <p:nvPr/>
        </p:nvSpPr>
        <p:spPr>
          <a:xfrm>
            <a:off x="11017666" y="5517930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1934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DD4F1-18C3-4265-BBBE-71868FAF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B8276F-4E50-B26E-EFDC-CFFC8BD4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Timing-Data Link (TDL) &amp; Machine Protection Link</a:t>
            </a:r>
            <a:endParaRPr lang="en-US" sz="3600"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1C4517-4C56-6AE9-4DA4-090C07E758CD}"/>
              </a:ext>
            </a:extLst>
          </p:cNvPr>
          <p:cNvSpPr txBox="1">
            <a:spLocks/>
          </p:cNvSpPr>
          <p:nvPr/>
        </p:nvSpPr>
        <p:spPr>
          <a:xfrm>
            <a:off x="571500" y="988823"/>
            <a:ext cx="7326033" cy="488035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Provides timing reference and events throughout the complex</a:t>
            </a:r>
          </a:p>
          <a:p>
            <a:r>
              <a:rPr lang="en-US" sz="1800"/>
              <a:t>8Gbps link, synchronous to master 100Mhz oscillator</a:t>
            </a:r>
            <a:endParaRPr lang="en-US" sz="1800">
              <a:cs typeface="Arial"/>
            </a:endParaRPr>
          </a:p>
          <a:p>
            <a:r>
              <a:rPr lang="en-US" sz="1800"/>
              <a:t>Basis for synchronized timestamping of measurement data</a:t>
            </a:r>
            <a:endParaRPr lang="en-US" sz="1800">
              <a:cs typeface="Arial"/>
            </a:endParaRPr>
          </a:p>
          <a:p>
            <a:r>
              <a:rPr lang="en-US" sz="1800"/>
              <a:t>Bidirectional data flow can distribute machine data</a:t>
            </a:r>
            <a:endParaRPr lang="en-US" sz="1800">
              <a:cs typeface="Arial"/>
            </a:endParaRPr>
          </a:p>
          <a:p>
            <a:r>
              <a:rPr lang="en-US" sz="1800"/>
              <a:t>Can transmit AC line zero-crossing events (e.g. ‘720Hz events’)</a:t>
            </a:r>
            <a:endParaRPr lang="en-US" sz="1800">
              <a:cs typeface="Arial"/>
            </a:endParaRPr>
          </a:p>
          <a:p>
            <a:r>
              <a:rPr lang="en-US" sz="1800">
                <a:cs typeface="Arial"/>
              </a:rPr>
              <a:t>Similar link format can also support Machine Protection status distribution</a:t>
            </a:r>
          </a:p>
          <a:p>
            <a:r>
              <a:rPr lang="en-US" sz="1800">
                <a:cs typeface="Arial"/>
              </a:rPr>
              <a:t>Both link types rely on the Common Hardware Carrier &amp; SFP Daughtercard designs</a:t>
            </a:r>
          </a:p>
          <a:p>
            <a:r>
              <a:rPr lang="en-US" sz="1800">
                <a:cs typeface="Arial"/>
              </a:rPr>
              <a:t>Clock signals can also be distributed via alternative formats</a:t>
            </a:r>
          </a:p>
        </p:txBody>
      </p:sp>
      <p:pic>
        <p:nvPicPr>
          <p:cNvPr id="6" name="Picture 5" descr="Several different types of fiber optic cables&#10;&#10;Description automatically generated">
            <a:extLst>
              <a:ext uri="{FF2B5EF4-FFF2-40B4-BE49-F238E27FC236}">
                <a16:creationId xmlns:a16="http://schemas.microsoft.com/office/drawing/2014/main" id="{35BDA7CD-C0A7-4265-BF27-C23083E9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79" y="1148296"/>
            <a:ext cx="2669360" cy="2669360"/>
          </a:xfrm>
          <a:prstGeom prst="rect">
            <a:avLst/>
          </a:prstGeom>
          <a:ln>
            <a:solidFill>
              <a:schemeClr val="accent5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151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E1238-9733-F081-12ED-B03F96F51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07408A-D6FC-4E60-688E-960BC75A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Software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4B354-CC80-2BB6-A0AF-2FD5FD59C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5634037" cy="506571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/>
              <a:t>We provide…</a:t>
            </a:r>
          </a:p>
          <a:p>
            <a:pPr lvl="1"/>
            <a:r>
              <a:rPr lang="en-US" dirty="0"/>
              <a:t>Core EPICS7-based software infrastructure</a:t>
            </a:r>
            <a:endParaRPr lang="en-US" dirty="0">
              <a:cs typeface="Arial"/>
            </a:endParaRPr>
          </a:p>
          <a:p>
            <a:pPr lvl="2"/>
            <a:r>
              <a:rPr lang="en-US" dirty="0"/>
              <a:t>Primary GUI, CS Studio Phoebus</a:t>
            </a:r>
            <a:endParaRPr lang="en-US" dirty="0">
              <a:cs typeface="Arial"/>
            </a:endParaRPr>
          </a:p>
          <a:p>
            <a:pPr lvl="2"/>
            <a:r>
              <a:rPr lang="en-US" dirty="0"/>
              <a:t>Currently testing multiple core services with EPICS IOCs and field devices</a:t>
            </a:r>
            <a:endParaRPr lang="en-US" dirty="0">
              <a:cs typeface="Arial"/>
            </a:endParaRPr>
          </a:p>
          <a:p>
            <a:pPr lvl="2"/>
            <a:r>
              <a:rPr lang="en-US" dirty="0">
                <a:cs typeface="Arial"/>
              </a:rPr>
              <a:t>PV Access protocol is preferred over the older Channel Access standard</a:t>
            </a:r>
            <a:endParaRPr lang="en-US" dirty="0"/>
          </a:p>
          <a:p>
            <a:pPr lvl="1"/>
            <a:r>
              <a:rPr lang="en-US" dirty="0"/>
              <a:t>Database support for models, etc.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Virtual accelerator functionality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Bridge mechanism to the proprietary ADO-based Controls System for the Hadron Injector chain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Instantiation of general SW tools for machine-specific applications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Customization of SW tools for machine-specific applications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Software integration of EIC devices for certain systems… some novel, some familiar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 panose="020B0604020202020204"/>
              </a:rPr>
              <a:t>Multiple programming languages supported for client access tools</a:t>
            </a:r>
          </a:p>
          <a:p>
            <a:pPr lvl="2"/>
            <a:r>
              <a:rPr lang="en-US" dirty="0">
                <a:cs typeface="Arial" panose="020B0604020202020204"/>
              </a:rPr>
              <a:t>Java</a:t>
            </a:r>
          </a:p>
          <a:p>
            <a:pPr lvl="2"/>
            <a:r>
              <a:rPr lang="en-US" dirty="0"/>
              <a:t>Python</a:t>
            </a:r>
            <a:endParaRPr lang="en-US" dirty="0">
              <a:cs typeface="Arial" panose="020B0604020202020204"/>
            </a:endParaRPr>
          </a:p>
          <a:p>
            <a:pPr lvl="2"/>
            <a:r>
              <a:rPr lang="en-US" dirty="0">
                <a:cs typeface="Arial" panose="020B0604020202020204"/>
              </a:rPr>
              <a:t>C++</a:t>
            </a:r>
            <a:endParaRPr lang="en-US" dirty="0"/>
          </a:p>
          <a:p>
            <a:pPr lvl="1"/>
            <a:r>
              <a:rPr lang="en-US" dirty="0">
                <a:cs typeface="Arial"/>
              </a:rPr>
              <a:t>Development environment tools</a:t>
            </a:r>
          </a:p>
          <a:p>
            <a:pPr lvl="2"/>
            <a:r>
              <a:rPr lang="en-US" dirty="0">
                <a:cs typeface="Arial"/>
              </a:rPr>
              <a:t>GitHub access to "</a:t>
            </a:r>
            <a:r>
              <a:rPr lang="en-US" dirty="0" err="1">
                <a:cs typeface="Arial"/>
              </a:rPr>
              <a:t>eicorg</a:t>
            </a:r>
            <a:r>
              <a:rPr lang="en-US" dirty="0">
                <a:cs typeface="Arial"/>
              </a:rPr>
              <a:t>" (separate from current Detector repo)</a:t>
            </a:r>
          </a:p>
          <a:p>
            <a:pPr lvl="2"/>
            <a:r>
              <a:rPr lang="en-US" dirty="0">
                <a:cs typeface="Arial"/>
              </a:rPr>
              <a:t>Continuous Integration/Continuous Development functionality under development</a:t>
            </a:r>
            <a:endParaRPr lang="en-US" dirty="0"/>
          </a:p>
          <a:p>
            <a:pPr lvl="2"/>
            <a:r>
              <a:rPr lang="en-US" dirty="0">
                <a:cs typeface="Arial"/>
              </a:rPr>
              <a:t>Release processes under development</a:t>
            </a:r>
            <a:endParaRPr lang="en-US" dirty="0"/>
          </a:p>
          <a:p>
            <a:r>
              <a:rPr lang="en-US" dirty="0"/>
              <a:t>Standard approach for the entire EIC Project</a:t>
            </a:r>
            <a:endParaRPr lang="en-US" dirty="0"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5F906F-08E1-52DB-9D04-C30874E4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6199"/>
            <a:ext cx="5866504" cy="40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87F8E-54B2-42A6-9A9C-38A54D4B7D05}"/>
              </a:ext>
            </a:extLst>
          </p:cNvPr>
          <p:cNvSpPr txBox="1"/>
          <p:nvPr/>
        </p:nvSpPr>
        <p:spPr>
          <a:xfrm>
            <a:off x="7277431" y="1036867"/>
            <a:ext cx="35036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Software Infrastructure Cartoon</a:t>
            </a:r>
          </a:p>
        </p:txBody>
      </p:sp>
    </p:spTree>
    <p:extLst>
      <p:ext uri="{BB962C8B-B14F-4D97-AF65-F5344CB8AC3E}">
        <p14:creationId xmlns:p14="http://schemas.microsoft.com/office/powerpoint/2010/main" val="410838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9002-6D42-DD82-6992-5E2691E06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6C6BF-AE9C-48B8-CB4E-B996456E1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BA218-5B23-F303-C78B-7EC16750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Software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368C0-AC37-960C-E68F-71BAB3014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5634037" cy="50657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Arial"/>
              </a:rPr>
              <a:t>Potential services for Detector scope</a:t>
            </a:r>
          </a:p>
          <a:p>
            <a:pPr lvl="1"/>
            <a:r>
              <a:rPr lang="en-US" dirty="0">
                <a:cs typeface="Arial"/>
              </a:rPr>
              <a:t>Utilize the standard application tools that we're providing for Commissioning for your own Detector-oriented applications</a:t>
            </a:r>
          </a:p>
          <a:p>
            <a:pPr lvl="2"/>
            <a:r>
              <a:rPr lang="en-US" dirty="0">
                <a:cs typeface="Arial"/>
              </a:rPr>
              <a:t>Full Accelerator live data read access</a:t>
            </a:r>
          </a:p>
          <a:p>
            <a:pPr lvl="2"/>
            <a:r>
              <a:rPr lang="en-US" dirty="0">
                <a:cs typeface="Arial"/>
              </a:rPr>
              <a:t>Conditional Accelerator live write access (...access restriction model)</a:t>
            </a:r>
          </a:p>
          <a:p>
            <a:pPr lvl="2"/>
            <a:r>
              <a:rPr lang="en-US" dirty="0">
                <a:cs typeface="Arial"/>
              </a:rPr>
              <a:t>Full Accelerator logged data read access</a:t>
            </a:r>
          </a:p>
          <a:p>
            <a:pPr lvl="1"/>
            <a:r>
              <a:rPr lang="en-US" dirty="0">
                <a:cs typeface="Arial"/>
              </a:rPr>
              <a:t>Asset management infrastructure</a:t>
            </a:r>
          </a:p>
          <a:p>
            <a:pPr lvl="2"/>
            <a:r>
              <a:rPr lang="en-US" dirty="0">
                <a:cs typeface="Arial"/>
              </a:rPr>
              <a:t>Component Data Base... demoing now</a:t>
            </a:r>
          </a:p>
          <a:p>
            <a:pPr lvl="1"/>
            <a:r>
              <a:rPr lang="en-US" dirty="0">
                <a:cs typeface="Arial"/>
              </a:rPr>
              <a:t>Quality assurance infrastructure</a:t>
            </a:r>
          </a:p>
          <a:p>
            <a:pPr lvl="2"/>
            <a:r>
              <a:rPr lang="en-US" dirty="0" err="1">
                <a:cs typeface="Arial"/>
              </a:rPr>
              <a:t>eTraveler</a:t>
            </a:r>
            <a:r>
              <a:rPr lang="en-US" dirty="0">
                <a:cs typeface="Arial"/>
              </a:rPr>
              <a:t>... dev work via contractor</a:t>
            </a:r>
            <a:endParaRPr lang="en-US" dirty="0"/>
          </a:p>
          <a:p>
            <a:pPr lvl="1"/>
            <a:r>
              <a:rPr lang="en-US" dirty="0">
                <a:cs typeface="Arial"/>
              </a:rPr>
              <a:t>Electronic </a:t>
            </a:r>
            <a:r>
              <a:rPr lang="en-US" dirty="0" err="1">
                <a:cs typeface="Arial"/>
              </a:rPr>
              <a:t>logkeeping</a:t>
            </a:r>
            <a:endParaRPr lang="en-US" dirty="0">
              <a:cs typeface="Arial"/>
            </a:endParaRPr>
          </a:p>
          <a:p>
            <a:pPr lvl="2"/>
            <a:r>
              <a:rPr lang="en-US" dirty="0">
                <a:cs typeface="Arial"/>
              </a:rPr>
              <a:t>evaluating requirements versus existing capabilities</a:t>
            </a:r>
            <a:endParaRPr lang="en-US">
              <a:cs typeface="Arial"/>
            </a:endParaRPr>
          </a:p>
          <a:p>
            <a:pPr lvl="3">
              <a:lnSpc>
                <a:spcPct val="80000"/>
              </a:lnSpc>
            </a:pPr>
            <a:r>
              <a:rPr lang="en-US" dirty="0">
                <a:cs typeface="Arial"/>
              </a:rPr>
              <a:t>Elog (C-AD system)</a:t>
            </a:r>
          </a:p>
          <a:p>
            <a:pPr lvl="3">
              <a:lnSpc>
                <a:spcPct val="80000"/>
              </a:lnSpc>
            </a:pPr>
            <a:r>
              <a:rPr lang="en-US" dirty="0" err="1">
                <a:cs typeface="Arial"/>
              </a:rPr>
              <a:t>Olog</a:t>
            </a:r>
            <a:r>
              <a:rPr lang="en-US" dirty="0">
                <a:cs typeface="Arial"/>
              </a:rPr>
              <a:t> (Phoebus tool)</a:t>
            </a:r>
          </a:p>
          <a:p>
            <a:pPr lvl="1"/>
            <a:r>
              <a:rPr lang="en-US" dirty="0">
                <a:cs typeface="Arial"/>
              </a:rPr>
              <a:t>Data logging &amp; retrieval for certain systems</a:t>
            </a:r>
          </a:p>
          <a:p>
            <a:pPr lvl="1"/>
            <a:r>
              <a:rPr lang="en-US" dirty="0">
                <a:cs typeface="Arial"/>
              </a:rPr>
              <a:t>Sharing of alarm information between Accelerator and Detector groups</a:t>
            </a: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77549-2B3B-D256-1CB2-C66BF3C3020D}"/>
              </a:ext>
            </a:extLst>
          </p:cNvPr>
          <p:cNvSpPr txBox="1"/>
          <p:nvPr/>
        </p:nvSpPr>
        <p:spPr>
          <a:xfrm>
            <a:off x="6788055" y="2482636"/>
            <a:ext cx="474159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/>
              </a:rPr>
              <a:t>On-project AI/ML integration is currently limited to design and development enhancement tools, rather than monitoring/optimization tools for Commissioning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8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E1238-9733-F081-12ED-B03F96F51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07408A-D6FC-4E60-688E-960BC75A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&amp; Computing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4B354-CC80-2BB6-A0AF-2FD5FD59C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5634037" cy="506571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/>
              <a:t>We provide…</a:t>
            </a:r>
          </a:p>
          <a:p>
            <a:pPr lvl="1"/>
            <a:r>
              <a:rPr lang="en-US"/>
              <a:t>Core computing services, proposed to be located at Bldg. 1003A and 725</a:t>
            </a:r>
            <a:endParaRPr lang="en-US">
              <a:cs typeface="Arial"/>
            </a:endParaRPr>
          </a:p>
          <a:p>
            <a:pPr lvl="1"/>
            <a:r>
              <a:rPr lang="en-US"/>
              <a:t>RedHat 9 Linux distribution or similar option for servers and workstations</a:t>
            </a:r>
          </a:p>
          <a:p>
            <a:pPr lvl="1"/>
            <a:r>
              <a:rPr lang="en-US"/>
              <a:t>Workstations and thin-clients for EIC field locations</a:t>
            </a:r>
          </a:p>
          <a:p>
            <a:pPr lvl="1"/>
            <a:r>
              <a:rPr lang="en-US"/>
              <a:t>Server installation in field locations for specific applications (ex. GigE camera hosts)</a:t>
            </a:r>
          </a:p>
          <a:p>
            <a:pPr lvl="1"/>
            <a:r>
              <a:rPr lang="en-US"/>
              <a:t>Networking design and management for all Accelerator applications</a:t>
            </a:r>
            <a:endParaRPr lang="en-US">
              <a:cs typeface="Arial"/>
            </a:endParaRPr>
          </a:p>
          <a:p>
            <a:pPr lvl="2"/>
            <a:r>
              <a:rPr lang="en-US">
                <a:cs typeface="Arial"/>
              </a:rPr>
              <a:t>How much </a:t>
            </a:r>
            <a:r>
              <a:rPr lang="en-US" err="1">
                <a:cs typeface="Arial"/>
              </a:rPr>
              <a:t>ePIC</a:t>
            </a:r>
            <a:r>
              <a:rPr lang="en-US">
                <a:cs typeface="Arial"/>
              </a:rPr>
              <a:t> scope?... not the DAQ</a:t>
            </a:r>
          </a:p>
          <a:p>
            <a:r>
              <a:rPr lang="en-US" u="sng"/>
              <a:t>BNL ITD</a:t>
            </a:r>
            <a:r>
              <a:rPr lang="en-US"/>
              <a:t> provides...</a:t>
            </a:r>
          </a:p>
          <a:p>
            <a:pPr lvl="1"/>
            <a:r>
              <a:rPr lang="en-US" err="1"/>
              <a:t>Wifi</a:t>
            </a:r>
            <a:r>
              <a:rPr lang="en-US"/>
              <a:t> support</a:t>
            </a:r>
            <a:endParaRPr lang="en-US">
              <a:cs typeface="Arial" panose="020B0604020202020204"/>
            </a:endParaRPr>
          </a:p>
          <a:p>
            <a:pPr lvl="1"/>
            <a:r>
              <a:rPr lang="en-US">
                <a:cs typeface="Arial" panose="020B0604020202020204"/>
              </a:rPr>
              <a:t>Switch and support equipment installation and ongoing maintenance</a:t>
            </a:r>
            <a:endParaRPr lang="en-US"/>
          </a:p>
          <a:p>
            <a:r>
              <a:rPr lang="en-US"/>
              <a:t>Standard approach for the entire EIC Project</a:t>
            </a:r>
            <a:endParaRPr lang="en-US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2B2C6F-EDE8-49BB-3A44-D02B563E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389" y="2039470"/>
            <a:ext cx="5857813" cy="4006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50F983-A0FE-576D-EB03-F15B1D2F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87" t="40250" r="45482" b="13936"/>
          <a:stretch>
            <a:fillRect/>
          </a:stretch>
        </p:blipFill>
        <p:spPr>
          <a:xfrm>
            <a:off x="10137153" y="700368"/>
            <a:ext cx="1765466" cy="2869786"/>
          </a:xfrm>
          <a:prstGeom prst="rect">
            <a:avLst/>
          </a:prstGeom>
          <a:ln>
            <a:solidFill>
              <a:srgbClr val="4472C4"/>
            </a:solidFill>
            <a:prstDash val="dash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E0D2F7-CC62-0290-1EB6-3E3B9DFDEB91}"/>
              </a:ext>
            </a:extLst>
          </p:cNvPr>
          <p:cNvSpPr txBox="1"/>
          <p:nvPr/>
        </p:nvSpPr>
        <p:spPr>
          <a:xfrm>
            <a:off x="6983336" y="1243483"/>
            <a:ext cx="30204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Network &amp; Link Distribution Topology from </a:t>
            </a:r>
            <a:r>
              <a:rPr lang="en-US" err="1">
                <a:cs typeface="Arial"/>
              </a:rPr>
              <a:t>RoD</a:t>
            </a:r>
            <a:r>
              <a:rPr lang="en-US">
                <a:cs typeface="Arial"/>
              </a:rPr>
              <a:t> #38</a:t>
            </a:r>
          </a:p>
        </p:txBody>
      </p:sp>
    </p:spTree>
    <p:extLst>
      <p:ext uri="{BB962C8B-B14F-4D97-AF65-F5344CB8AC3E}">
        <p14:creationId xmlns:p14="http://schemas.microsoft.com/office/powerpoint/2010/main" val="25703630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 Electron Injector Design &amp; Cost Review Template.potx" id="{ED02E358-8975-487C-9B6A-0875A2FAA9CE}" vid="{3B0889F3-84A4-4A8C-BA39-00337ABDF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BA832691A8F459D40D0E5A774077A" ma:contentTypeVersion="4" ma:contentTypeDescription="Create a new document." ma:contentTypeScope="" ma:versionID="a4ccf04fbb59aa143bbaad27c68e0f42">
  <xsd:schema xmlns:xsd="http://www.w3.org/2001/XMLSchema" xmlns:xs="http://www.w3.org/2001/XMLSchema" xmlns:p="http://schemas.microsoft.com/office/2006/metadata/properties" xmlns:ns2="28ec4dcc-6273-4981-b589-b78d28e48d9c" targetNamespace="http://schemas.microsoft.com/office/2006/metadata/properties" ma:root="true" ma:fieldsID="31b44e19542019cf2aa6228af8c89096" ns2:_="">
    <xsd:import namespace="28ec4dcc-6273-4981-b589-b78d28e48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c4dcc-6273-4981-b589-b78d28e48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6CC943-23CE-4F38-9FFA-5D16579E94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7F0DD-BD45-4B28-BFDF-C9323ABCB1ED}">
  <ds:schemaRefs>
    <ds:schemaRef ds:uri="28ec4dcc-6273-4981-b589-b78d28e48d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B53D8A2-7EC5-414A-99F8-048361ED08AE}">
  <ds:schemaRefs>
    <ds:schemaRef ds:uri="3bfd71d5-c7ac-4dca-b865-a609d1eb4074"/>
    <ds:schemaRef ds:uri="9e4a43c1-b2a9-408a-8cac-448eda25f0f3"/>
    <ds:schemaRef ds:uri="dd7425a4-fa23-406d-b478-3c2992d2d4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Electron Injector Design &amp; Cost Review Template(1)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BNL</vt:lpstr>
      <vt:lpstr>ePIC &amp; Accelerator Controls Interfaces Background</vt:lpstr>
      <vt:lpstr>Outline</vt:lpstr>
      <vt:lpstr>Introduction</vt:lpstr>
      <vt:lpstr>Scope Overview and Interfaces </vt:lpstr>
      <vt:lpstr>Common Hardware Platform</vt:lpstr>
      <vt:lpstr>Timing-Data Link (TDL) &amp; Machine Protection Link</vt:lpstr>
      <vt:lpstr>EIC Software Services</vt:lpstr>
      <vt:lpstr>Detector Software Services</vt:lpstr>
      <vt:lpstr>Networking &amp; Computing</vt:lpstr>
      <vt:lpstr>Cryogenic Systems Integration</vt:lpstr>
      <vt:lpstr>Beam Instrumentation Systems Integration</vt:lpstr>
      <vt:lpstr>Power Supply Systems Integration</vt:lpstr>
      <vt:lpstr>Power Supply Systems: PSC Overview</vt:lpstr>
      <vt:lpstr>RF Systems Integration</vt:lpstr>
      <vt:lpstr>Vacuum Systems Integration</vt:lpstr>
      <vt:lpstr>Infrastructure Systems Integration</vt:lpstr>
      <vt:lpstr>Interfaces Status / N2 Diagram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the presentation</dc:title>
  <dc:subject/>
  <dc:creator>Jamilkowski, James</dc:creator>
  <cp:keywords/>
  <dc:description/>
  <cp:revision>335</cp:revision>
  <dcterms:created xsi:type="dcterms:W3CDTF">2025-03-27T12:14:43Z</dcterms:created>
  <dcterms:modified xsi:type="dcterms:W3CDTF">2025-11-13T13:27:30Z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0x010100063BA832691A8F459D40D0E5A774077A</vt:lpwstr>
  </property>
  <property fmtid="{D5CDD505-2E9C-101B-9397-08002B2CF9AE}" pid="3" name="MediaServiceImageTags">
    <vt:lpwstr/>
  </property>
</Properties>
</file>