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6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203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B0E70A-CC17-C4B9-9D4B-748498C4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65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221" y="491181"/>
            <a:ext cx="7595558" cy="1173492"/>
          </a:xfrm>
        </p:spPr>
        <p:txBody>
          <a:bodyPr>
            <a:noAutofit/>
          </a:bodyPr>
          <a:lstStyle/>
          <a:p>
            <a:r>
              <a:rPr sz="2800" dirty="0">
                <a:solidFill>
                  <a:schemeClr val="bg1"/>
                </a:solidFill>
              </a:rPr>
              <a:t>EIC Detector Scope Proposal  Radiation &amp; Oxygen Deficiency Hazard Safety </a:t>
            </a:r>
            <a:r>
              <a:rPr lang="en-US" sz="2800" dirty="0">
                <a:solidFill>
                  <a:schemeClr val="bg1"/>
                </a:solidFill>
              </a:rPr>
              <a:t>PPS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683" y="5436268"/>
            <a:ext cx="5909094" cy="961294"/>
          </a:xfrm>
        </p:spPr>
        <p:txBody>
          <a:bodyPr>
            <a:noAutofit/>
          </a:bodyPr>
          <a:lstStyle/>
          <a:p>
            <a:r>
              <a:rPr sz="1600" dirty="0">
                <a:solidFill>
                  <a:schemeClr val="bg1"/>
                </a:solidFill>
              </a:rPr>
              <a:t>Prepared for: EIC </a:t>
            </a:r>
            <a:r>
              <a:rPr lang="en-US" sz="1600" dirty="0">
                <a:solidFill>
                  <a:schemeClr val="bg1"/>
                </a:solidFill>
              </a:rPr>
              <a:t>Detector Sub-Project </a:t>
            </a:r>
            <a:r>
              <a:rPr sz="1600" dirty="0">
                <a:solidFill>
                  <a:schemeClr val="bg1"/>
                </a:solidFill>
              </a:rPr>
              <a:t>Review</a:t>
            </a:r>
          </a:p>
          <a:p>
            <a:r>
              <a:rPr sz="1600" dirty="0">
                <a:solidFill>
                  <a:schemeClr val="bg1"/>
                </a:solidFill>
              </a:rPr>
              <a:t>Prepared by: </a:t>
            </a:r>
            <a:r>
              <a:rPr lang="en-US" sz="1600" dirty="0">
                <a:solidFill>
                  <a:schemeClr val="bg1"/>
                </a:solidFill>
              </a:rPr>
              <a:t>J. Reich</a:t>
            </a:r>
            <a:endParaRPr sz="1600" dirty="0">
              <a:solidFill>
                <a:schemeClr val="bg1"/>
              </a:solidFill>
            </a:endParaRPr>
          </a:p>
          <a:p>
            <a:r>
              <a:rPr sz="1600" dirty="0">
                <a:solidFill>
                  <a:schemeClr val="bg1"/>
                </a:solidFill>
              </a:rPr>
              <a:t>Date: 2025-11-10</a:t>
            </a:r>
          </a:p>
        </p:txBody>
      </p:sp>
      <p:pic>
        <p:nvPicPr>
          <p:cNvPr id="4" name="Picture 3" descr="docimg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57" y="1630415"/>
            <a:ext cx="8048752" cy="37419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Commissioning, Testing &amp;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63080" cy="400738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Verification and Validation</a:t>
            </a:r>
            <a:r>
              <a:rPr dirty="0"/>
              <a:t> Tests</a:t>
            </a:r>
          </a:p>
          <a:p>
            <a:pPr lvl="1"/>
            <a:r>
              <a:rPr dirty="0"/>
              <a:t>Input/Output continuity, simulated device matrices, safety logic benches, network failover.</a:t>
            </a:r>
          </a:p>
          <a:p>
            <a:pPr lvl="1"/>
            <a:r>
              <a:rPr dirty="0"/>
              <a:t>End‑to‑end timing: sensor → vote → annunciation → ventilation/control.</a:t>
            </a:r>
          </a:p>
          <a:p>
            <a:r>
              <a:rPr dirty="0"/>
              <a:t>Procedures &amp; Docs</a:t>
            </a:r>
          </a:p>
          <a:p>
            <a:pPr lvl="1"/>
            <a:r>
              <a:rPr lang="en-US" dirty="0"/>
              <a:t>Functional Design Specification</a:t>
            </a:r>
            <a:r>
              <a:rPr dirty="0"/>
              <a:t>/</a:t>
            </a:r>
            <a:r>
              <a:rPr lang="en-US" dirty="0"/>
              <a:t>System Design Description</a:t>
            </a:r>
            <a:r>
              <a:rPr dirty="0"/>
              <a:t>,</a:t>
            </a:r>
            <a:r>
              <a:rPr lang="en-US" dirty="0"/>
              <a:t> State Tables(defined logic) Interface document, Performance Document, </a:t>
            </a:r>
            <a:r>
              <a:rPr dirty="0"/>
              <a:t> cause‑&amp;‑effect, Reliability Block Diagram &amp; Average Probability of Failure on Demand, proof‑test plan, Operations and Maintenance manuals, training.</a:t>
            </a:r>
          </a:p>
          <a:p>
            <a:r>
              <a:rPr dirty="0"/>
              <a:t>Delivery Milestones</a:t>
            </a:r>
          </a:p>
          <a:p>
            <a:pPr lvl="1"/>
            <a:r>
              <a:rPr dirty="0"/>
              <a:t>Design freeze → </a:t>
            </a:r>
            <a:r>
              <a:rPr lang="en-US" dirty="0"/>
              <a:t>Verification and Validation</a:t>
            </a:r>
            <a:r>
              <a:rPr dirty="0"/>
              <a:t> Acceptance Test</a:t>
            </a:r>
            <a:r>
              <a:rPr lang="en-US" dirty="0"/>
              <a:t>s</a:t>
            </a:r>
            <a:r>
              <a:rPr dirty="0"/>
              <a:t> → </a:t>
            </a:r>
            <a:r>
              <a:rPr lang="en-US" dirty="0"/>
              <a:t>Review results, correct as required, Re-test corrections </a:t>
            </a:r>
            <a:r>
              <a:rPr dirty="0"/>
              <a:t>→ handover with </a:t>
            </a:r>
            <a:r>
              <a:rPr lang="en-US" dirty="0"/>
              <a:t>documentation, </a:t>
            </a:r>
            <a:r>
              <a:rPr dirty="0"/>
              <a:t>as‑builts</a:t>
            </a:r>
            <a:r>
              <a:rPr lang="en-US" dirty="0"/>
              <a:t>,</a:t>
            </a:r>
            <a:r>
              <a:rPr dirty="0"/>
              <a:t> &amp; spares.</a:t>
            </a:r>
            <a:r>
              <a:rPr lang="en-US" dirty="0"/>
              <a:t> Review signatures → </a:t>
            </a:r>
            <a:r>
              <a:rPr lang="en-US" sz="2900" b="1" dirty="0"/>
              <a:t>Ready for operations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/>
              <a:t>Objectives &amp; Scope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" y="2071316"/>
            <a:ext cx="7668029" cy="3415084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Objectives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Assure safe operation of Detector Hall with integrated personnel Radiation &amp; Oxygen Deficiency Hazard protections.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Establish clean interfaces to Detector enclosure, Ventilation, and Ring Personnel Protection System.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Scope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Personnel Protection System — Radiation Safety for interlocked critical devices, access control, sweep, interlocked devices, and annunciation.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Personnel Protection System — Oxygen Deficiency Hazard Monitoring System for oxygen monitoring, voting, horns/strobes, and Fan and vent controls.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Functional: Safety(IEC 61508/61511 Safety Integrity Level‑targeted,), , Reliability, Maintainability, clear Human‑Machine Interface, testability.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8AAD0-4033-8B9A-EDE8-2DF643A0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65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1526D-0494-CEB1-755E-26B08186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Detector/6OC Interaction Region</a:t>
            </a:r>
          </a:p>
        </p:txBody>
      </p:sp>
      <p:pic>
        <p:nvPicPr>
          <p:cNvPr id="4" name="Content Placeholder 3" descr="docimg_1.jpeg">
            <a:extLst>
              <a:ext uri="{FF2B5EF4-FFF2-40B4-BE49-F238E27FC236}">
                <a16:creationId xmlns:a16="http://schemas.microsoft.com/office/drawing/2014/main" id="{75A73833-F001-3205-BAFB-35562DBE7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55" y="1519747"/>
            <a:ext cx="8784355" cy="40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Personnel Protection System — Radiation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880034" cy="3687896"/>
          </a:xfrm>
        </p:spPr>
        <p:txBody>
          <a:bodyPr>
            <a:normAutofit fontScale="62500" lnSpcReduction="20000"/>
          </a:bodyPr>
          <a:lstStyle/>
          <a:p>
            <a:r>
              <a:rPr dirty="0"/>
              <a:t>Functions</a:t>
            </a:r>
          </a:p>
          <a:p>
            <a:pPr lvl="1"/>
            <a:r>
              <a:rPr dirty="0"/>
              <a:t>Controlled entry/exit, sweep &amp; reset sequences, Area Radiation Monitor / Radiation Trip, emergency stops.</a:t>
            </a:r>
          </a:p>
          <a:p>
            <a:pPr lvl="1"/>
            <a:r>
              <a:rPr dirty="0"/>
              <a:t>Permits to interlocked subsystems (</a:t>
            </a:r>
            <a:r>
              <a:rPr lang="en-US" dirty="0"/>
              <a:t>RF systems, Dipole Magnet systems, beam </a:t>
            </a:r>
            <a:r>
              <a:rPr dirty="0"/>
              <a:t>s</a:t>
            </a:r>
            <a:r>
              <a:rPr lang="en-US" dirty="0"/>
              <a:t>tops</a:t>
            </a:r>
            <a:r>
              <a:rPr dirty="0"/>
              <a:t>).</a:t>
            </a:r>
          </a:p>
          <a:p>
            <a:r>
              <a:rPr dirty="0"/>
              <a:t>Interfaces</a:t>
            </a:r>
          </a:p>
          <a:p>
            <a:pPr lvl="1"/>
            <a:r>
              <a:rPr dirty="0"/>
              <a:t>Door hardware, </a:t>
            </a:r>
            <a:r>
              <a:rPr lang="en-US" dirty="0"/>
              <a:t>BNL ID RFID</a:t>
            </a:r>
            <a:r>
              <a:rPr dirty="0"/>
              <a:t> readers, </a:t>
            </a:r>
            <a:r>
              <a:rPr lang="en-US" dirty="0"/>
              <a:t>Trapped Keys for CA Access, </a:t>
            </a:r>
            <a:r>
              <a:rPr dirty="0"/>
              <a:t>Emergency Stop buttons, </a:t>
            </a:r>
            <a:r>
              <a:rPr lang="en-US" dirty="0"/>
              <a:t>B</a:t>
            </a:r>
            <a:r>
              <a:rPr dirty="0"/>
              <a:t>eacon</a:t>
            </a:r>
            <a:r>
              <a:rPr lang="en-US" dirty="0"/>
              <a:t>s</a:t>
            </a:r>
            <a:r>
              <a:rPr dirty="0"/>
              <a:t>/strobes, sirens, Human‑Machine Interface, event logging.</a:t>
            </a:r>
          </a:p>
          <a:p>
            <a:r>
              <a:rPr dirty="0"/>
              <a:t>Logic</a:t>
            </a:r>
          </a:p>
          <a:p>
            <a:pPr lvl="1"/>
            <a:r>
              <a:rPr dirty="0"/>
              <a:t>State machine with safe defaults; loss of communications/Uninterruptible Power Supply → fail‑safe inhibits.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0366" cy="970268"/>
          </a:xfrm>
        </p:spPr>
        <p:txBody>
          <a:bodyPr>
            <a:noAutofit/>
          </a:bodyPr>
          <a:lstStyle/>
          <a:p>
            <a:r>
              <a:rPr sz="2800" dirty="0"/>
              <a:t>Personnel Protection System — Oxygen Deficiency Hazard Monitoring 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82569" cy="4139588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Sensors &amp; Voting</a:t>
            </a:r>
          </a:p>
          <a:p>
            <a:pPr lvl="1"/>
            <a:r>
              <a:rPr dirty="0"/>
              <a:t>A</a:t>
            </a:r>
            <a:r>
              <a:rPr lang="en-US" dirty="0"/>
              <a:t>DIV</a:t>
            </a:r>
            <a:r>
              <a:rPr dirty="0"/>
              <a:t>/B</a:t>
            </a:r>
            <a:r>
              <a:rPr lang="en-US" dirty="0"/>
              <a:t>DIV</a:t>
            </a:r>
            <a:r>
              <a:rPr dirty="0"/>
              <a:t> sensor packages with local warning</a:t>
            </a:r>
            <a:r>
              <a:rPr lang="en-US" dirty="0"/>
              <a:t> and </a:t>
            </a:r>
            <a:r>
              <a:rPr dirty="0"/>
              <a:t>global evacuation.</a:t>
            </a:r>
          </a:p>
          <a:p>
            <a:r>
              <a:rPr dirty="0"/>
              <a:t>Actions</a:t>
            </a:r>
          </a:p>
          <a:p>
            <a:pPr lvl="1"/>
            <a:r>
              <a:rPr dirty="0"/>
              <a:t>Warning: sectional beacons + ventilation boost.</a:t>
            </a:r>
          </a:p>
          <a:p>
            <a:pPr lvl="1"/>
            <a:r>
              <a:rPr dirty="0"/>
              <a:t>Evacuation: global horns/strobes/voice; permits drop; notify central HMI.</a:t>
            </a:r>
          </a:p>
          <a:p>
            <a:r>
              <a:rPr dirty="0"/>
              <a:t>Reliability</a:t>
            </a:r>
          </a:p>
          <a:p>
            <a:pPr lvl="1"/>
            <a:r>
              <a:rPr dirty="0"/>
              <a:t>Periodic </a:t>
            </a:r>
            <a:r>
              <a:rPr lang="en-US" dirty="0"/>
              <a:t>functional proof</a:t>
            </a:r>
            <a:r>
              <a:rPr dirty="0"/>
              <a:t>‑tests, channel diagnostics, tag health monitoring, Uninterruptible Power Supply</a:t>
            </a:r>
            <a:r>
              <a:rPr lang="en-US" dirty="0"/>
              <a:t> and Emergency Generator</a:t>
            </a:r>
            <a:r>
              <a:rPr dirty="0"/>
              <a:t>-backed.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Architecture &amp;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19012" cy="3809082"/>
          </a:xfrm>
        </p:spPr>
        <p:txBody>
          <a:bodyPr>
            <a:normAutofit fontScale="70000" lnSpcReduction="20000"/>
          </a:bodyPr>
          <a:lstStyle/>
          <a:p>
            <a:r>
              <a:rPr dirty="0"/>
              <a:t>Topology</a:t>
            </a:r>
          </a:p>
          <a:p>
            <a:pPr lvl="1"/>
            <a:r>
              <a:rPr lang="en-US" dirty="0"/>
              <a:t>ODHMS: </a:t>
            </a:r>
            <a:r>
              <a:rPr dirty="0"/>
              <a:t>A‑Division</a:t>
            </a:r>
            <a:r>
              <a:rPr lang="en-US" dirty="0"/>
              <a:t> PLC and Safety H</a:t>
            </a:r>
            <a:r>
              <a:rPr dirty="0"/>
              <a:t>ub</a:t>
            </a:r>
            <a:r>
              <a:rPr lang="en-US" dirty="0"/>
              <a:t> PLC</a:t>
            </a:r>
            <a:r>
              <a:rPr dirty="0"/>
              <a:t> (10‑o’clock) and B‑Division</a:t>
            </a:r>
            <a:r>
              <a:rPr lang="en-US" dirty="0"/>
              <a:t> PLC</a:t>
            </a:r>
            <a:r>
              <a:rPr dirty="0"/>
              <a:t> </a:t>
            </a:r>
            <a:r>
              <a:rPr lang="en-US" dirty="0"/>
              <a:t>and Safety Hub</a:t>
            </a:r>
            <a:r>
              <a:rPr dirty="0"/>
              <a:t> (12‑o’clock), fiber‑isolated safety Input/Output.</a:t>
            </a:r>
          </a:p>
          <a:p>
            <a:pPr lvl="1"/>
            <a:r>
              <a:rPr dirty="0"/>
              <a:t>GuardLogix + 5094</a:t>
            </a:r>
            <a:r>
              <a:rPr lang="en-US" dirty="0"/>
              <a:t> platform</a:t>
            </a:r>
            <a:r>
              <a:rPr dirty="0"/>
              <a:t> Safety Input/Output</a:t>
            </a:r>
            <a:r>
              <a:rPr lang="en-US" dirty="0"/>
              <a:t> modules</a:t>
            </a:r>
            <a:r>
              <a:rPr dirty="0"/>
              <a:t>; produced/consumed safety tags across sites.</a:t>
            </a:r>
          </a:p>
          <a:p>
            <a:r>
              <a:rPr dirty="0"/>
              <a:t>External Interfaces</a:t>
            </a:r>
          </a:p>
          <a:p>
            <a:pPr lvl="1"/>
            <a:r>
              <a:rPr dirty="0"/>
              <a:t>Detector</a:t>
            </a:r>
            <a:r>
              <a:rPr lang="en-US" dirty="0"/>
              <a:t> area-</a:t>
            </a:r>
            <a:r>
              <a:rPr dirty="0"/>
              <a:t> </a:t>
            </a:r>
            <a:r>
              <a:rPr lang="en-US" dirty="0"/>
              <a:t>Radiation- Beam and RF critical devices, ODHMS- Fans and Vents</a:t>
            </a:r>
            <a:r>
              <a:rPr dirty="0"/>
              <a:t>, </a:t>
            </a:r>
            <a:r>
              <a:rPr lang="en-US" dirty="0"/>
              <a:t>P</a:t>
            </a:r>
            <a:r>
              <a:rPr dirty="0"/>
              <a:t>ower Monitoring and Control System.</a:t>
            </a:r>
          </a:p>
          <a:p>
            <a:r>
              <a:rPr dirty="0"/>
              <a:t>Cyber/Networks</a:t>
            </a:r>
          </a:p>
          <a:p>
            <a:pPr lvl="1"/>
            <a:r>
              <a:rPr dirty="0"/>
              <a:t>Non‑routable safety Virtual Local Area Networks; gatewayed read‑only mirrors for supervision &amp; histor</a:t>
            </a:r>
            <a:r>
              <a:rPr lang="en-US" dirty="0"/>
              <a:t>y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210-6F98-2161-81E1-BDA8B32A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970"/>
          </a:xfrm>
        </p:spPr>
        <p:txBody>
          <a:bodyPr>
            <a:noAutofit/>
          </a:bodyPr>
          <a:lstStyle/>
          <a:p>
            <a:r>
              <a:rPr lang="en-US" sz="2000" dirty="0"/>
              <a:t>Personnel Protection System — Radiation Personnel Protection System — </a:t>
            </a:r>
            <a:r>
              <a:rPr lang="en-US" sz="1800" dirty="0"/>
              <a:t>Oxygen</a:t>
            </a:r>
            <a:r>
              <a:rPr lang="en-US" sz="2000" dirty="0"/>
              <a:t> Deficiency Hazard Monitoring System System Layout</a:t>
            </a:r>
          </a:p>
        </p:txBody>
      </p:sp>
      <p:pic>
        <p:nvPicPr>
          <p:cNvPr id="4" name="Content Placeholder 3" descr="docimg_2.jpeg">
            <a:extLst>
              <a:ext uri="{FF2B5EF4-FFF2-40B4-BE49-F238E27FC236}">
                <a16:creationId xmlns:a16="http://schemas.microsoft.com/office/drawing/2014/main" id="{A55F7B10-72C8-7382-2B9A-C17DC2008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55" y="1142065"/>
            <a:ext cx="4672208" cy="55809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177910-7961-B76E-713D-C086FD30B1C1}"/>
              </a:ext>
            </a:extLst>
          </p:cNvPr>
          <p:cNvCxnSpPr/>
          <p:nvPr/>
        </p:nvCxnSpPr>
        <p:spPr>
          <a:xfrm>
            <a:off x="4474121" y="2202287"/>
            <a:ext cx="0" cy="1184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E360CE-95DC-517B-5387-B074A8E26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37" y="1494838"/>
            <a:ext cx="3858345" cy="277502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9C945B3-4FB1-9C54-B8D9-C291AF54AF81}"/>
              </a:ext>
            </a:extLst>
          </p:cNvPr>
          <p:cNvSpPr/>
          <p:nvPr/>
        </p:nvSpPr>
        <p:spPr>
          <a:xfrm rot="1082805" flipV="1">
            <a:off x="2662105" y="2323676"/>
            <a:ext cx="2320921" cy="175149"/>
          </a:xfrm>
          <a:prstGeom prst="rightArrow">
            <a:avLst>
              <a:gd name="adj1" fmla="val 50000"/>
              <a:gd name="adj2" fmla="val 533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B422-69DE-A7C9-177C-1AC8D240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6OC Interaction Region Overview</a:t>
            </a:r>
          </a:p>
        </p:txBody>
      </p:sp>
      <p:pic>
        <p:nvPicPr>
          <p:cNvPr id="4" name="Content Placeholder 3" descr="docimg_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485"/>
            <a:ext cx="8229600" cy="42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Dependencies on Accelerator S</a:t>
            </a:r>
            <a:r>
              <a:rPr lang="en-US" dirty="0"/>
              <a:t>torage</a:t>
            </a:r>
            <a:r>
              <a:rPr dirty="0"/>
              <a:t> Ring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5278" cy="4701448"/>
          </a:xfrm>
        </p:spPr>
        <p:txBody>
          <a:bodyPr>
            <a:normAutofit fontScale="47500" lnSpcReduction="20000"/>
          </a:bodyPr>
          <a:lstStyle/>
          <a:p>
            <a:endParaRPr dirty="0"/>
          </a:p>
          <a:p>
            <a:r>
              <a:rPr dirty="0"/>
              <a:t>Accelerator S</a:t>
            </a:r>
            <a:r>
              <a:rPr lang="en-US" dirty="0"/>
              <a:t>torage </a:t>
            </a:r>
            <a:r>
              <a:rPr dirty="0"/>
              <a:t>Ring Completion Is a Hard Pre‑Req</a:t>
            </a:r>
            <a:r>
              <a:rPr lang="en-US" dirty="0"/>
              <a:t>uisite</a:t>
            </a:r>
            <a:endParaRPr dirty="0"/>
          </a:p>
          <a:p>
            <a:pPr lvl="1"/>
            <a:r>
              <a:rPr dirty="0"/>
              <a:t>Detector</a:t>
            </a:r>
            <a:r>
              <a:rPr lang="en-US" dirty="0"/>
              <a:t> </a:t>
            </a:r>
            <a:r>
              <a:rPr dirty="0"/>
              <a:t>Scope commissioning depends on the Accelerator Safety Ring backbone being installed, validated, and under change control.</a:t>
            </a:r>
          </a:p>
          <a:p>
            <a:r>
              <a:rPr dirty="0"/>
              <a:t>Core Accelerator </a:t>
            </a:r>
            <a:r>
              <a:rPr lang="en-US" dirty="0"/>
              <a:t>Storage</a:t>
            </a:r>
            <a:r>
              <a:rPr dirty="0"/>
              <a:t> Ring Deliverables Required</a:t>
            </a:r>
          </a:p>
          <a:p>
            <a:pPr lvl="1"/>
            <a:r>
              <a:rPr dirty="0"/>
              <a:t>A/B Division</a:t>
            </a:r>
            <a:r>
              <a:rPr lang="en-US" dirty="0"/>
              <a:t> PLCs, Safety</a:t>
            </a:r>
            <a:r>
              <a:rPr dirty="0"/>
              <a:t> hubs, fiber plant, and non‑routable safety Virtual Local Area Networks in service.</a:t>
            </a:r>
          </a:p>
          <a:p>
            <a:pPr lvl="1"/>
            <a:r>
              <a:rPr dirty="0"/>
              <a:t>GuardLogix</a:t>
            </a:r>
            <a:r>
              <a:rPr lang="en-US" dirty="0"/>
              <a:t> L9 series processor(or latest version)</a:t>
            </a:r>
            <a:r>
              <a:rPr dirty="0"/>
              <a:t> + 5094 </a:t>
            </a:r>
            <a:r>
              <a:rPr lang="en-US" dirty="0"/>
              <a:t>platform </a:t>
            </a:r>
            <a:r>
              <a:rPr dirty="0"/>
              <a:t>Safety Input/Output racks for </a:t>
            </a:r>
            <a:r>
              <a:rPr lang="en-US" dirty="0"/>
              <a:t>Accelerator Storage </a:t>
            </a:r>
            <a:r>
              <a:rPr dirty="0"/>
              <a:t> Ring nodes powered, addressed, and verified.</a:t>
            </a:r>
          </a:p>
          <a:p>
            <a:pPr lvl="1"/>
            <a:r>
              <a:rPr dirty="0"/>
              <a:t>Produced/Consumed Safety Tag registry and governance established across sites.</a:t>
            </a:r>
          </a:p>
          <a:p>
            <a:pPr lvl="1"/>
            <a:r>
              <a:rPr dirty="0"/>
              <a:t>Time sync for timestamp fidelity in events/alarms.</a:t>
            </a:r>
          </a:p>
          <a:p>
            <a:pPr lvl="1"/>
            <a:r>
              <a:rPr dirty="0"/>
              <a:t>Uninterruptible Power Supply-backed power, fail‑safe defaults, and network isolation proven under loss scenarios.</a:t>
            </a:r>
          </a:p>
          <a:p>
            <a:r>
              <a:rPr dirty="0"/>
              <a:t>Interfaces the </a:t>
            </a:r>
            <a:r>
              <a:rPr lang="en-US" dirty="0"/>
              <a:t>Accelerator Storage </a:t>
            </a:r>
            <a:r>
              <a:rPr dirty="0"/>
              <a:t> Ring Must Expose</a:t>
            </a:r>
          </a:p>
          <a:p>
            <a:pPr lvl="1"/>
            <a:r>
              <a:rPr dirty="0"/>
              <a:t>Read/Write points for Detector</a:t>
            </a:r>
            <a:r>
              <a:rPr lang="en-US" dirty="0"/>
              <a:t> </a:t>
            </a:r>
            <a:r>
              <a:rPr dirty="0"/>
              <a:t>Scope permits, alarms, and evacuation/warning</a:t>
            </a:r>
            <a:r>
              <a:rPr lang="en-US" dirty="0"/>
              <a:t>s</a:t>
            </a:r>
            <a:r>
              <a:rPr dirty="0"/>
              <a:t>.</a:t>
            </a:r>
          </a:p>
          <a:p>
            <a:pPr lvl="1"/>
            <a:r>
              <a:rPr dirty="0"/>
              <a:t>Read‑only mirrors for Human‑Machine Interface/historian; and fire alarm interface points.</a:t>
            </a:r>
          </a:p>
          <a:p>
            <a:pPr lvl="1"/>
            <a:r>
              <a:rPr dirty="0"/>
              <a:t>Ventilation/</a:t>
            </a:r>
            <a:r>
              <a:rPr lang="en-US" dirty="0"/>
              <a:t>Standard Fan and Vent controls, </a:t>
            </a:r>
            <a:r>
              <a:rPr dirty="0"/>
              <a:t>Variable Frequency Drive command paths and feedback for </a:t>
            </a:r>
            <a:r>
              <a:rPr lang="en-US" dirty="0"/>
              <a:t>ventilation </a:t>
            </a:r>
            <a:r>
              <a:rPr dirty="0"/>
              <a:t>boost functions.</a:t>
            </a:r>
          </a:p>
          <a:p>
            <a:r>
              <a:rPr dirty="0"/>
              <a:t>Sequencing &amp; Verification</a:t>
            </a:r>
          </a:p>
          <a:p>
            <a:pPr lvl="1"/>
            <a:r>
              <a:rPr dirty="0"/>
              <a:t>Acceptance Test</a:t>
            </a:r>
            <a:r>
              <a:rPr lang="en-US" dirty="0"/>
              <a:t>s</a:t>
            </a:r>
            <a:r>
              <a:rPr dirty="0"/>
              <a:t>: </a:t>
            </a:r>
            <a:r>
              <a:rPr lang="en-US" dirty="0"/>
              <a:t>Accelerator Storage </a:t>
            </a:r>
            <a:r>
              <a:rPr dirty="0"/>
              <a:t> Ring safety Input/Output </a:t>
            </a:r>
            <a:r>
              <a:rPr lang="en-US" dirty="0"/>
              <a:t>and system wide VnV </a:t>
            </a:r>
            <a:r>
              <a:rPr dirty="0"/>
              <a:t>tests</a:t>
            </a:r>
            <a:r>
              <a:rPr lang="en-US" dirty="0"/>
              <a:t>,</a:t>
            </a:r>
            <a:r>
              <a:rPr dirty="0"/>
              <a:t> and tag‑health check</a:t>
            </a:r>
            <a:r>
              <a:rPr lang="en-US" dirty="0"/>
              <a:t>s.</a:t>
            </a:r>
            <a:endParaRPr dirty="0"/>
          </a:p>
          <a:p>
            <a:pPr lvl="1"/>
            <a:r>
              <a:rPr dirty="0"/>
              <a:t>Site Acceptance Test: end‑to‑end timing—sensor</a:t>
            </a:r>
            <a:r>
              <a:rPr lang="en-US" dirty="0"/>
              <a:t> </a:t>
            </a:r>
            <a:r>
              <a:rPr dirty="0"/>
              <a:t>→</a:t>
            </a:r>
            <a:r>
              <a:rPr lang="en-US" dirty="0"/>
              <a:t> </a:t>
            </a:r>
            <a:r>
              <a:rPr dirty="0"/>
              <a:t>vote (</a:t>
            </a:r>
            <a:r>
              <a:rPr lang="en-US" dirty="0"/>
              <a:t>Accelerator Storage </a:t>
            </a:r>
            <a:r>
              <a:rPr dirty="0"/>
              <a:t>Ring)→annunciation/ventilation (Detector</a:t>
            </a:r>
            <a:r>
              <a:rPr lang="en-US" dirty="0"/>
              <a:t> </a:t>
            </a:r>
            <a:r>
              <a:rPr dirty="0"/>
              <a:t>Scope).</a:t>
            </a:r>
          </a:p>
          <a:p>
            <a:pPr lvl="1"/>
            <a:r>
              <a:rPr dirty="0"/>
              <a:t>Detector</a:t>
            </a:r>
            <a:r>
              <a:rPr lang="en-US" dirty="0"/>
              <a:t> </a:t>
            </a:r>
            <a:r>
              <a:rPr dirty="0"/>
              <a:t>Scope Site Acceptance Test cannot start until </a:t>
            </a:r>
            <a:r>
              <a:rPr lang="en-US" dirty="0"/>
              <a:t>Accelerator Storage </a:t>
            </a:r>
            <a:r>
              <a:rPr dirty="0"/>
              <a:t> Ring Site Acceptance Test  criteria are met.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840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EIC Detector Scope Proposal  Radiation &amp; Oxygen Deficiency Hazard Safety PPS</vt:lpstr>
      <vt:lpstr>Objectives &amp; Scope</vt:lpstr>
      <vt:lpstr>Detector/6OC Interaction Region</vt:lpstr>
      <vt:lpstr>Personnel Protection System — Radiation Overview</vt:lpstr>
      <vt:lpstr>Personnel Protection System — Oxygen Deficiency Hazard Monitoring System Overview</vt:lpstr>
      <vt:lpstr>Architecture &amp; Interfaces</vt:lpstr>
      <vt:lpstr>Personnel Protection System — Radiation Personnel Protection System — Oxygen Deficiency Hazard Monitoring System System Layout</vt:lpstr>
      <vt:lpstr>6OC Interaction Region Overview</vt:lpstr>
      <vt:lpstr>Dependencies on Accelerator Storage Ring Scope</vt:lpstr>
      <vt:lpstr>Commissioning, Testing &amp; Deliverables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Reich, Jonathan</dc:creator>
  <cp:keywords/>
  <dc:description>generated using python-pptx</dc:description>
  <cp:lastModifiedBy>Reich, Jonathan</cp:lastModifiedBy>
  <cp:revision>21</cp:revision>
  <dcterms:created xsi:type="dcterms:W3CDTF">2013-01-27T09:14:16Z</dcterms:created>
  <dcterms:modified xsi:type="dcterms:W3CDTF">2025-11-13T13:20:00Z</dcterms:modified>
  <cp:category/>
</cp:coreProperties>
</file>