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260" r:id="rId6"/>
    <p:sldId id="287" r:id="rId7"/>
    <p:sldId id="262" r:id="rId8"/>
    <p:sldId id="283" r:id="rId9"/>
    <p:sldId id="276" r:id="rId10"/>
    <p:sldId id="284" r:id="rId11"/>
    <p:sldId id="285" r:id="rId12"/>
    <p:sldId id="286" r:id="rId13"/>
    <p:sldId id="279" r:id="rId14"/>
    <p:sldId id="280" r:id="rId1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uka Rajput-Ghoshal" initials="RR" lastIdx="1" clrIdx="0">
    <p:extLst>
      <p:ext uri="{19B8F6BF-5375-455C-9EA6-DF929625EA0E}">
        <p15:presenceInfo xmlns:p15="http://schemas.microsoft.com/office/powerpoint/2012/main" userId="S-1-5-21-1097014734-140981682-1849977318-31869" providerId="AD"/>
      </p:ext>
    </p:extLst>
  </p:cmAuthor>
  <p:cmAuthor id="2" name="Elke-Caroline Aschenauer" initials="EA" lastIdx="5" clrIdx="1">
    <p:extLst>
      <p:ext uri="{19B8F6BF-5375-455C-9EA6-DF929625EA0E}">
        <p15:presenceInfo xmlns:p15="http://schemas.microsoft.com/office/powerpoint/2012/main" userId="Elke-Caroline Aschenau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4C9"/>
    <a:srgbClr val="92D050"/>
    <a:srgbClr val="2F528F"/>
    <a:srgbClr val="0000FF"/>
    <a:srgbClr val="FF0A0A"/>
    <a:srgbClr val="009900"/>
    <a:srgbClr val="DD52FF"/>
    <a:srgbClr val="66FF33"/>
    <a:srgbClr val="BFE5BF"/>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46"/>
  </p:normalViewPr>
  <p:slideViewPr>
    <p:cSldViewPr snapToGrid="0" snapToObjects="1">
      <p:cViewPr varScale="1">
        <p:scale>
          <a:sx n="140" d="100"/>
          <a:sy n="140" d="100"/>
        </p:scale>
        <p:origin x="272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11/13/2025</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9" name="Picture 8"/>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10"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1" name="Footer Placeholder 4"/>
          <p:cNvSpPr>
            <a:spLocks noGrp="1"/>
          </p:cNvSpPr>
          <p:nvPr>
            <p:ph type="ftr" sz="quarter" idx="11"/>
          </p:nvPr>
        </p:nvSpPr>
        <p:spPr>
          <a:xfrm>
            <a:off x="3292891" y="6454321"/>
            <a:ext cx="3086100" cy="365125"/>
          </a:xfrm>
        </p:spPr>
        <p:txBody>
          <a:bodyPr/>
          <a:lstStyle/>
          <a:p>
            <a:endParaRPr lang="en-US" dirty="0"/>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8" name="Picture 7"/>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rot="5400000">
            <a:off x="7989333" y="740358"/>
            <a:ext cx="1539227" cy="575096"/>
          </a:xfrm>
          <a:prstGeom prst="rect">
            <a:avLst/>
          </a:prstGeom>
        </p:spPr>
      </p:pic>
      <p:sp>
        <p:nvSpPr>
          <p:cNvPr id="9"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0" name="Footer Placeholder 4"/>
          <p:cNvSpPr>
            <a:spLocks noGrp="1"/>
          </p:cNvSpPr>
          <p:nvPr>
            <p:ph type="ftr" sz="quarter" idx="11"/>
          </p:nvPr>
        </p:nvSpPr>
        <p:spPr>
          <a:xfrm>
            <a:off x="3292891" y="6454321"/>
            <a:ext cx="3086100" cy="365125"/>
          </a:xfrm>
        </p:spPr>
        <p:txBody>
          <a:bodyPr/>
          <a:lstStyle/>
          <a:p>
            <a:endParaRPr lang="en-US"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30519D"/>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1160" y="6458257"/>
            <a:ext cx="2057400" cy="365125"/>
          </a:xfrm>
        </p:spPr>
        <p:txBody>
          <a:bodyPr/>
          <a:lstStyle/>
          <a:p>
            <a:fld id="{B7300236-7FFA-2C4C-9DC3-0D04F3CC4D61}" type="datetimeFigureOut">
              <a:rPr lang="en-US" smtClean="0"/>
              <a:t>11/13/2025</a:t>
            </a:fld>
            <a:endParaRPr lang="en-US" dirty="0"/>
          </a:p>
        </p:txBody>
      </p:sp>
      <p:sp>
        <p:nvSpPr>
          <p:cNvPr id="5" name="Footer Placeholder 4"/>
          <p:cNvSpPr>
            <a:spLocks noGrp="1"/>
          </p:cNvSpPr>
          <p:nvPr>
            <p:ph type="ftr" sz="quarter" idx="11"/>
          </p:nvPr>
        </p:nvSpPr>
        <p:spPr>
          <a:xfrm>
            <a:off x="3292891" y="6454321"/>
            <a:ext cx="3086100" cy="365125"/>
          </a:xfrm>
        </p:spPr>
        <p:txBody>
          <a:bodyPr/>
          <a:lstStyle/>
          <a:p>
            <a:endParaRPr lang="en-US" dirty="0"/>
          </a:p>
        </p:txBody>
      </p:sp>
      <p:sp>
        <p:nvSpPr>
          <p:cNvPr id="6"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10" name="Picture 9"/>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sp>
        <p:nvSpPr>
          <p:cNvPr id="8"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9" name="Footer Placeholder 4"/>
          <p:cNvSpPr>
            <a:spLocks noGrp="1"/>
          </p:cNvSpPr>
          <p:nvPr>
            <p:ph type="ftr" sz="quarter" idx="11"/>
          </p:nvPr>
        </p:nvSpPr>
        <p:spPr>
          <a:xfrm>
            <a:off x="3292891" y="6454321"/>
            <a:ext cx="3086100" cy="365125"/>
          </a:xfrm>
        </p:spPr>
        <p:txBody>
          <a:bodyPr/>
          <a:lstStyle/>
          <a:p>
            <a:endParaRPr lang="en-US"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11" name="Picture 10"/>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12"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3" name="Footer Placeholder 4"/>
          <p:cNvSpPr>
            <a:spLocks noGrp="1"/>
          </p:cNvSpPr>
          <p:nvPr>
            <p:ph type="ftr" sz="quarter" idx="11"/>
          </p:nvPr>
        </p:nvSpPr>
        <p:spPr>
          <a:xfrm>
            <a:off x="3292891" y="6454321"/>
            <a:ext cx="3086100" cy="365125"/>
          </a:xfrm>
        </p:spPr>
        <p:txBody>
          <a:bodyPr/>
          <a:lstStyle/>
          <a:p>
            <a:endParaRPr lang="en-US"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13" name="Picture 12"/>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14"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5" name="Footer Placeholder 4"/>
          <p:cNvSpPr>
            <a:spLocks noGrp="1"/>
          </p:cNvSpPr>
          <p:nvPr>
            <p:ph type="ftr" sz="quarter" idx="11"/>
          </p:nvPr>
        </p:nvSpPr>
        <p:spPr>
          <a:xfrm>
            <a:off x="3292891" y="6454321"/>
            <a:ext cx="3086100" cy="365125"/>
          </a:xfrm>
        </p:spPr>
        <p:txBody>
          <a:bodyPr/>
          <a:lstStyle/>
          <a:p>
            <a:endParaRPr lang="en-US" dirty="0"/>
          </a:p>
        </p:txBody>
      </p:sp>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6"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8" name="Picture 7"/>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9"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0" name="Footer Placeholder 4"/>
          <p:cNvSpPr>
            <a:spLocks noGrp="1"/>
          </p:cNvSpPr>
          <p:nvPr>
            <p:ph type="ftr" sz="quarter" idx="11"/>
          </p:nvPr>
        </p:nvSpPr>
        <p:spPr>
          <a:xfrm>
            <a:off x="3292891" y="6454321"/>
            <a:ext cx="3086100" cy="365125"/>
          </a:xfrm>
        </p:spPr>
        <p:txBody>
          <a:bodyPr/>
          <a:lstStyle/>
          <a:p>
            <a:endParaRPr lang="en-US"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7" name="Picture 6"/>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8"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9" name="Footer Placeholder 4"/>
          <p:cNvSpPr>
            <a:spLocks noGrp="1"/>
          </p:cNvSpPr>
          <p:nvPr>
            <p:ph type="ftr" sz="quarter" idx="11"/>
          </p:nvPr>
        </p:nvSpPr>
        <p:spPr>
          <a:xfrm>
            <a:off x="3292891" y="6454321"/>
            <a:ext cx="3086100" cy="365125"/>
          </a:xfrm>
        </p:spPr>
        <p:txBody>
          <a:bodyPr/>
          <a:lstStyle/>
          <a:p>
            <a:endParaRPr lang="en-US" dirty="0"/>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10" name="Picture 9"/>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11"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2" name="Footer Placeholder 4"/>
          <p:cNvSpPr>
            <a:spLocks noGrp="1"/>
          </p:cNvSpPr>
          <p:nvPr>
            <p:ph type="ftr" sz="quarter" idx="11"/>
          </p:nvPr>
        </p:nvSpPr>
        <p:spPr>
          <a:xfrm>
            <a:off x="3292891" y="6454321"/>
            <a:ext cx="3086100" cy="365125"/>
          </a:xfrm>
        </p:spPr>
        <p:txBody>
          <a:bodyPr/>
          <a:lstStyle/>
          <a:p>
            <a:endParaRPr lang="en-US" dirty="0"/>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p:cNvSpPr>
            <a:spLocks noGrp="1"/>
          </p:cNvSpPr>
          <p:nvPr>
            <p:ph type="sldNum" sz="quarter" idx="12"/>
          </p:nvPr>
        </p:nvSpPr>
        <p:spPr>
          <a:xfrm>
            <a:off x="6997212" y="6454321"/>
            <a:ext cx="2057400" cy="365125"/>
          </a:xfrm>
        </p:spPr>
        <p:txBody>
          <a:bodyPr/>
          <a:lstStyle/>
          <a:p>
            <a:fld id="{893C5830-40F3-F04E-B2E3-10E6672BA8FF}" type="slidenum">
              <a:rPr lang="en-US" smtClean="0"/>
              <a:t>‹#›</a:t>
            </a:fld>
            <a:endParaRPr lang="en-US" dirty="0"/>
          </a:p>
        </p:txBody>
      </p:sp>
      <p:pic>
        <p:nvPicPr>
          <p:cNvPr id="10" name="Picture 9"/>
          <p:cNvPicPr>
            <a:picLocks noChangeAspect="1"/>
          </p:cNvPicPr>
          <p:nvPr userDrawn="1"/>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5866" t="27902" r="13894" b="25443"/>
          <a:stretch/>
        </p:blipFill>
        <p:spPr>
          <a:xfrm>
            <a:off x="7515385" y="109669"/>
            <a:ext cx="1539227" cy="575096"/>
          </a:xfrm>
          <a:prstGeom prst="rect">
            <a:avLst/>
          </a:prstGeom>
        </p:spPr>
      </p:pic>
      <p:sp>
        <p:nvSpPr>
          <p:cNvPr id="11" name="Date Placeholder 3"/>
          <p:cNvSpPr>
            <a:spLocks noGrp="1"/>
          </p:cNvSpPr>
          <p:nvPr>
            <p:ph type="dt" sz="half" idx="10"/>
          </p:nvPr>
        </p:nvSpPr>
        <p:spPr>
          <a:xfrm>
            <a:off x="867679" y="6458257"/>
            <a:ext cx="2057400" cy="365125"/>
          </a:xfrm>
        </p:spPr>
        <p:txBody>
          <a:bodyPr/>
          <a:lstStyle/>
          <a:p>
            <a:fld id="{B7300236-7FFA-2C4C-9DC3-0D04F3CC4D61}" type="datetimeFigureOut">
              <a:rPr lang="en-US" smtClean="0"/>
              <a:t>11/13/2025</a:t>
            </a:fld>
            <a:endParaRPr lang="en-US" dirty="0"/>
          </a:p>
        </p:txBody>
      </p:sp>
      <p:sp>
        <p:nvSpPr>
          <p:cNvPr id="12" name="Footer Placeholder 4"/>
          <p:cNvSpPr>
            <a:spLocks noGrp="1"/>
          </p:cNvSpPr>
          <p:nvPr>
            <p:ph type="ftr" sz="quarter" idx="11"/>
          </p:nvPr>
        </p:nvSpPr>
        <p:spPr>
          <a:xfrm>
            <a:off x="3292891" y="6454321"/>
            <a:ext cx="3086100" cy="365125"/>
          </a:xfrm>
        </p:spPr>
        <p:txBody>
          <a:bodyPr/>
          <a:lstStyle/>
          <a:p>
            <a:endParaRPr lang="en-US" dirty="0"/>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0" y="6462165"/>
            <a:ext cx="757326" cy="361189"/>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11/13/2025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587925" y="1638604"/>
            <a:ext cx="6492278" cy="1458278"/>
          </a:xfrm>
        </p:spPr>
        <p:txBody>
          <a:bodyPr>
            <a:normAutofit/>
          </a:bodyPr>
          <a:lstStyle/>
          <a:p>
            <a:r>
              <a:rPr lang="en-US" sz="2800" noProof="0" dirty="0"/>
              <a:t>MARCO Magnet Instrumentation</a:t>
            </a:r>
            <a:br>
              <a:rPr lang="en-US" sz="2800" noProof="0" dirty="0"/>
            </a:br>
            <a:br>
              <a:rPr lang="en-US" sz="2800" noProof="0" dirty="0"/>
            </a:br>
            <a:endParaRPr lang="en-US" sz="2800" noProof="0" dirty="0"/>
          </a:p>
        </p:txBody>
      </p:sp>
      <p:sp>
        <p:nvSpPr>
          <p:cNvPr id="5" name="Subtitle 2">
            <a:extLst>
              <a:ext uri="{FF2B5EF4-FFF2-40B4-BE49-F238E27FC236}">
                <a16:creationId xmlns:a16="http://schemas.microsoft.com/office/drawing/2014/main" id="{94A37721-2D68-4232-B412-529A75853D17}"/>
              </a:ext>
            </a:extLst>
          </p:cNvPr>
          <p:cNvSpPr>
            <a:spLocks noGrp="1"/>
          </p:cNvSpPr>
          <p:nvPr>
            <p:ph type="subTitle" idx="1"/>
          </p:nvPr>
        </p:nvSpPr>
        <p:spPr>
          <a:xfrm>
            <a:off x="3226280" y="3614468"/>
            <a:ext cx="5735186" cy="1345302"/>
          </a:xfrm>
        </p:spPr>
        <p:txBody>
          <a:bodyPr>
            <a:normAutofit/>
          </a:bodyPr>
          <a:lstStyle/>
          <a:p>
            <a:r>
              <a:rPr lang="en-US" sz="2800" noProof="0" dirty="0"/>
              <a:t>Slow Control Workshop</a:t>
            </a:r>
          </a:p>
          <a:p>
            <a:r>
              <a:rPr lang="en-US" sz="2800" noProof="0" dirty="0"/>
              <a:t>November 13, 2025</a:t>
            </a:r>
          </a:p>
        </p:txBody>
      </p:sp>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18" y="1056600"/>
            <a:ext cx="6655934" cy="351472"/>
          </a:xfrm>
        </p:spPr>
        <p:txBody>
          <a:bodyPr>
            <a:normAutofit fontScale="77500" lnSpcReduction="20000"/>
          </a:bodyPr>
          <a:lstStyle/>
          <a:p>
            <a:r>
              <a:rPr lang="en-US" dirty="0"/>
              <a:t>  </a:t>
            </a:r>
            <a:r>
              <a:rPr lang="en-US" sz="2250" dirty="0"/>
              <a:t>Solenoid MPS Control screen</a:t>
            </a:r>
          </a:p>
        </p:txBody>
      </p:sp>
      <p:sp>
        <p:nvSpPr>
          <p:cNvPr id="7" name="Título 6"/>
          <p:cNvSpPr>
            <a:spLocks noGrp="1"/>
          </p:cNvSpPr>
          <p:nvPr>
            <p:ph type="title"/>
          </p:nvPr>
        </p:nvSpPr>
        <p:spPr>
          <a:xfrm>
            <a:off x="628650" y="365127"/>
            <a:ext cx="7886700" cy="599316"/>
          </a:xfrm>
        </p:spPr>
        <p:txBody>
          <a:bodyPr>
            <a:normAutofit/>
          </a:bodyPr>
          <a:lstStyle/>
          <a:p>
            <a:r>
              <a:rPr lang="en-US" sz="3000" dirty="0"/>
              <a:t>Monitoring systems – EPICS (Continued)</a:t>
            </a:r>
          </a:p>
        </p:txBody>
      </p:sp>
      <p:sp>
        <p:nvSpPr>
          <p:cNvPr id="9" name="Marcador de número de diapositiva 8"/>
          <p:cNvSpPr>
            <a:spLocks noGrp="1"/>
          </p:cNvSpPr>
          <p:nvPr>
            <p:ph type="sldNum" sz="quarter" idx="12"/>
          </p:nvPr>
        </p:nvSpPr>
        <p:spPr>
          <a:xfrm>
            <a:off x="2650331" y="5761437"/>
            <a:ext cx="2057400" cy="273844"/>
          </a:xfrm>
        </p:spPr>
        <p:txBody>
          <a:bodyPr/>
          <a:lstStyle/>
          <a:p>
            <a:fld id="{A01D2112-E7F8-A344-90AE-F064829459CD}" type="slidenum">
              <a:rPr lang="en-US" b="1" smtClean="0">
                <a:solidFill>
                  <a:schemeClr val="bg1"/>
                </a:solidFill>
              </a:rPr>
              <a:t>10</a:t>
            </a:fld>
            <a:endParaRPr lang="en-US"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02" y="1610915"/>
            <a:ext cx="4791217" cy="494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5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24742" y="1003476"/>
            <a:ext cx="6473789" cy="415498"/>
          </a:xfrm>
          <a:prstGeom prst="rect">
            <a:avLst/>
          </a:prstGeom>
        </p:spPr>
        <p:txBody>
          <a:bodyPr wrap="square">
            <a:spAutoFit/>
          </a:bodyPr>
          <a:lstStyle/>
          <a:p>
            <a:pPr marL="342900" indent="-342900">
              <a:buFont typeface="Arial" panose="020B0604020202020204" pitchFamily="34" charset="0"/>
              <a:buChar char="•"/>
            </a:pPr>
            <a:r>
              <a:rPr lang="en-US" sz="2100" dirty="0"/>
              <a:t>Interlocks Status screen</a:t>
            </a:r>
          </a:p>
        </p:txBody>
      </p:sp>
      <p:sp>
        <p:nvSpPr>
          <p:cNvPr id="2" name="Título 1"/>
          <p:cNvSpPr>
            <a:spLocks noGrp="1"/>
          </p:cNvSpPr>
          <p:nvPr>
            <p:ph type="title"/>
          </p:nvPr>
        </p:nvSpPr>
        <p:spPr>
          <a:xfrm>
            <a:off x="628650" y="365126"/>
            <a:ext cx="7886700" cy="676653"/>
          </a:xfrm>
        </p:spPr>
        <p:txBody>
          <a:bodyPr>
            <a:normAutofit/>
          </a:bodyPr>
          <a:lstStyle/>
          <a:p>
            <a:r>
              <a:rPr lang="en-US" sz="3000" dirty="0"/>
              <a:t>Monitoring systems – EPICS (Continued)</a:t>
            </a:r>
          </a:p>
        </p:txBody>
      </p:sp>
      <p:sp>
        <p:nvSpPr>
          <p:cNvPr id="11" name="Marcador de número de diapositiva 10"/>
          <p:cNvSpPr>
            <a:spLocks noGrp="1"/>
          </p:cNvSpPr>
          <p:nvPr>
            <p:ph type="sldNum" sz="quarter" idx="12"/>
          </p:nvPr>
        </p:nvSpPr>
        <p:spPr>
          <a:xfrm>
            <a:off x="2671763" y="5761437"/>
            <a:ext cx="2057400" cy="273844"/>
          </a:xfrm>
        </p:spPr>
        <p:txBody>
          <a:bodyPr/>
          <a:lstStyle/>
          <a:p>
            <a:fld id="{A01D2112-E7F8-A344-90AE-F064829459CD}" type="slidenum">
              <a:rPr lang="en-US" b="1" smtClean="0">
                <a:solidFill>
                  <a:schemeClr val="bg1"/>
                </a:solidFill>
              </a:rPr>
              <a:t>11</a:t>
            </a:fld>
            <a:endParaRPr lang="en-US"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303" y="1680128"/>
            <a:ext cx="5906227" cy="449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5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69852"/>
            <a:ext cx="7886700" cy="523311"/>
          </a:xfrm>
        </p:spPr>
        <p:txBody>
          <a:bodyPr>
            <a:normAutofit fontScale="90000"/>
          </a:bodyPr>
          <a:lstStyle/>
          <a:p>
            <a:r>
              <a:rPr lang="en-US" noProof="0" dirty="0"/>
              <a:t>Magnet Instrumentation</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noProof="0" smtClean="0"/>
              <a:pPr/>
              <a:t>2</a:t>
            </a:fld>
            <a:endParaRPr lang="en-US" noProof="0" dirty="0"/>
          </a:p>
        </p:txBody>
      </p:sp>
      <p:sp>
        <p:nvSpPr>
          <p:cNvPr id="70" name="ZoneTexte 69"/>
          <p:cNvSpPr txBox="1"/>
          <p:nvPr/>
        </p:nvSpPr>
        <p:spPr>
          <a:xfrm>
            <a:off x="549031" y="824969"/>
            <a:ext cx="4719533" cy="4893647"/>
          </a:xfrm>
          <a:prstGeom prst="rect">
            <a:avLst/>
          </a:prstGeom>
          <a:noFill/>
        </p:spPr>
        <p:txBody>
          <a:bodyPr wrap="square" rtlCol="0">
            <a:spAutoFit/>
          </a:bodyPr>
          <a:lstStyle/>
          <a:p>
            <a:pPr marL="285750" indent="-285750">
              <a:buFont typeface="Arial" panose="020B0604020202020204" pitchFamily="34" charset="0"/>
              <a:buChar char="•"/>
            </a:pPr>
            <a:r>
              <a:rPr lang="en-US" sz="2400" noProof="0" dirty="0"/>
              <a:t>Voltage taps </a:t>
            </a:r>
          </a:p>
          <a:p>
            <a:pPr marL="285750" indent="-285750">
              <a:buFont typeface="Arial" panose="020B0604020202020204" pitchFamily="34" charset="0"/>
              <a:buChar char="•"/>
            </a:pPr>
            <a:r>
              <a:rPr lang="en-US" sz="2400" noProof="0" dirty="0"/>
              <a:t>Temperature sensors (4 K and 100K)</a:t>
            </a:r>
          </a:p>
          <a:p>
            <a:pPr marL="285750" indent="-285750">
              <a:buFont typeface="Arial" panose="020B0604020202020204" pitchFamily="34" charset="0"/>
              <a:buChar char="•"/>
            </a:pPr>
            <a:r>
              <a:rPr lang="en-US" sz="2400" noProof="0" dirty="0"/>
              <a:t>Strain gages ad load sensors</a:t>
            </a:r>
          </a:p>
          <a:p>
            <a:pPr marL="285750" indent="-285750">
              <a:buFont typeface="Arial" panose="020B0604020202020204" pitchFamily="34" charset="0"/>
              <a:buChar char="•"/>
            </a:pPr>
            <a:r>
              <a:rPr lang="en-US" sz="2400" noProof="0" dirty="0"/>
              <a:t>Quench detectors</a:t>
            </a:r>
          </a:p>
          <a:p>
            <a:pPr marL="285750" indent="-285750">
              <a:buFont typeface="Arial" panose="020B0604020202020204" pitchFamily="34" charset="0"/>
              <a:buChar char="•"/>
            </a:pPr>
            <a:r>
              <a:rPr lang="en-US" sz="2400" noProof="0" dirty="0"/>
              <a:t>DCCTs</a:t>
            </a:r>
          </a:p>
          <a:p>
            <a:pPr marL="285750" indent="-285750">
              <a:buFont typeface="Arial" panose="020B0604020202020204" pitchFamily="34" charset="0"/>
              <a:buChar char="•"/>
            </a:pPr>
            <a:r>
              <a:rPr lang="en-US" sz="2400" noProof="0" dirty="0"/>
              <a:t>Heaters</a:t>
            </a:r>
          </a:p>
          <a:p>
            <a:pPr marL="285750" indent="-285750">
              <a:buFont typeface="Arial" panose="020B0604020202020204" pitchFamily="34" charset="0"/>
              <a:buChar char="•"/>
            </a:pPr>
            <a:r>
              <a:rPr lang="en-US" sz="2400" noProof="0" dirty="0"/>
              <a:t>Vacuum gages</a:t>
            </a:r>
          </a:p>
          <a:p>
            <a:pPr marL="285750" indent="-285750">
              <a:buFont typeface="Arial" panose="020B0604020202020204" pitchFamily="34" charset="0"/>
              <a:buChar char="•"/>
            </a:pPr>
            <a:r>
              <a:rPr lang="en-US" sz="2400" noProof="0" dirty="0"/>
              <a:t>Flow meters</a:t>
            </a:r>
          </a:p>
          <a:p>
            <a:pPr marL="285750" indent="-285750">
              <a:buFont typeface="Arial" panose="020B0604020202020204" pitchFamily="34" charset="0"/>
              <a:buChar char="•"/>
            </a:pPr>
            <a:r>
              <a:rPr lang="en-US" sz="2400" noProof="0" dirty="0"/>
              <a:t>He level gages</a:t>
            </a:r>
          </a:p>
          <a:p>
            <a:pPr marL="285750" indent="-285750">
              <a:buFont typeface="Arial" panose="020B0604020202020204" pitchFamily="34" charset="0"/>
              <a:buChar char="•"/>
            </a:pPr>
            <a:r>
              <a:rPr lang="en-US" sz="2400" noProof="0" dirty="0"/>
              <a:t>Pressure gages</a:t>
            </a:r>
          </a:p>
          <a:p>
            <a:pPr marL="285750" indent="-285750">
              <a:buFont typeface="Arial" panose="020B0604020202020204" pitchFamily="34" charset="0"/>
              <a:buChar char="•"/>
            </a:pPr>
            <a:r>
              <a:rPr lang="en-US" sz="2400" dirty="0"/>
              <a:t>Pressure Valves</a:t>
            </a:r>
          </a:p>
          <a:p>
            <a:pPr marL="285750" indent="-285750">
              <a:buFont typeface="Arial" panose="020B0604020202020204" pitchFamily="34" charset="0"/>
              <a:buChar char="•"/>
            </a:pPr>
            <a:r>
              <a:rPr lang="en-US" sz="2400" noProof="0" dirty="0"/>
              <a:t>W</a:t>
            </a:r>
            <a:r>
              <a:rPr lang="en-US" sz="2400" dirty="0" err="1"/>
              <a:t>ater</a:t>
            </a:r>
            <a:r>
              <a:rPr lang="en-US" sz="2400" dirty="0"/>
              <a:t> pressure and temperature</a:t>
            </a:r>
            <a:endParaRPr lang="en-US" sz="2400" noProof="0" dirty="0"/>
          </a:p>
        </p:txBody>
      </p:sp>
      <p:pic>
        <p:nvPicPr>
          <p:cNvPr id="3" name="Image 2"/>
          <p:cNvPicPr>
            <a:picLocks noChangeAspect="1"/>
          </p:cNvPicPr>
          <p:nvPr/>
        </p:nvPicPr>
        <p:blipFill>
          <a:blip r:embed="rId2"/>
          <a:stretch>
            <a:fillRect/>
          </a:stretch>
        </p:blipFill>
        <p:spPr>
          <a:xfrm>
            <a:off x="5268565" y="702635"/>
            <a:ext cx="3581582" cy="2553955"/>
          </a:xfrm>
          <a:prstGeom prst="rect">
            <a:avLst/>
          </a:prstGeom>
        </p:spPr>
      </p:pic>
      <p:pic>
        <p:nvPicPr>
          <p:cNvPr id="5" name="Image 4"/>
          <p:cNvPicPr>
            <a:picLocks noChangeAspect="1"/>
          </p:cNvPicPr>
          <p:nvPr/>
        </p:nvPicPr>
        <p:blipFill>
          <a:blip r:embed="rId3"/>
          <a:stretch>
            <a:fillRect/>
          </a:stretch>
        </p:blipFill>
        <p:spPr>
          <a:xfrm>
            <a:off x="5348183" y="3256589"/>
            <a:ext cx="3422345" cy="3037851"/>
          </a:xfrm>
          <a:prstGeom prst="rect">
            <a:avLst/>
          </a:prstGeom>
        </p:spPr>
      </p:pic>
    </p:spTree>
    <p:extLst>
      <p:ext uri="{BB962C8B-B14F-4D97-AF65-F5344CB8AC3E}">
        <p14:creationId xmlns:p14="http://schemas.microsoft.com/office/powerpoint/2010/main" val="29315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6500-5D57-F092-280D-10F48C49CA0F}"/>
              </a:ext>
            </a:extLst>
          </p:cNvPr>
          <p:cNvSpPr>
            <a:spLocks noGrp="1"/>
          </p:cNvSpPr>
          <p:nvPr>
            <p:ph type="title"/>
          </p:nvPr>
        </p:nvSpPr>
        <p:spPr>
          <a:xfrm>
            <a:off x="464877" y="228649"/>
            <a:ext cx="7886700" cy="672104"/>
          </a:xfrm>
        </p:spPr>
        <p:txBody>
          <a:bodyPr/>
          <a:lstStyle/>
          <a:p>
            <a:r>
              <a:rPr lang="en-US" dirty="0"/>
              <a:t>Deliverable from the Magnet Vendor</a:t>
            </a:r>
          </a:p>
        </p:txBody>
      </p:sp>
      <p:sp>
        <p:nvSpPr>
          <p:cNvPr id="3" name="Content Placeholder 2">
            <a:extLst>
              <a:ext uri="{FF2B5EF4-FFF2-40B4-BE49-F238E27FC236}">
                <a16:creationId xmlns:a16="http://schemas.microsoft.com/office/drawing/2014/main" id="{56EEC6CF-2B8E-FCD3-7666-4769F819275A}"/>
              </a:ext>
            </a:extLst>
          </p:cNvPr>
          <p:cNvSpPr>
            <a:spLocks noGrp="1"/>
          </p:cNvSpPr>
          <p:nvPr>
            <p:ph idx="1"/>
          </p:nvPr>
        </p:nvSpPr>
        <p:spPr>
          <a:xfrm>
            <a:off x="272955" y="1009934"/>
            <a:ext cx="8725469" cy="5167029"/>
          </a:xfrm>
        </p:spPr>
        <p:txBody>
          <a:bodyPr>
            <a:normAutofit fontScale="92500" lnSpcReduction="10000"/>
          </a:bodyPr>
          <a:lstStyle/>
          <a:p>
            <a:pPr marL="0" indent="0">
              <a:buNone/>
            </a:pPr>
            <a:r>
              <a:rPr lang="en-US" b="1" dirty="0"/>
              <a:t>D3: Construction of the magnet and its ancillaries. </a:t>
            </a:r>
          </a:p>
          <a:p>
            <a:r>
              <a:rPr lang="en-US" dirty="0"/>
              <a:t>This includes activities and the materials for delivering the following components:</a:t>
            </a:r>
          </a:p>
          <a:p>
            <a:pPr lvl="1"/>
            <a:r>
              <a:rPr lang="en-US" dirty="0"/>
              <a:t>Fully functional magnet, meeting all the requirements given in the table 1,  in the vacuum vessel (cryostat), including supporting system, thermal shield and transportation tool. Vacuum vessels should be ASME stamped or all the calculations and design work needs approval from the </a:t>
            </a:r>
            <a:r>
              <a:rPr lang="en-US" dirty="0" err="1"/>
              <a:t>JLab</a:t>
            </a:r>
            <a:r>
              <a:rPr lang="en-US" dirty="0"/>
              <a:t> design authority.</a:t>
            </a:r>
          </a:p>
          <a:p>
            <a:pPr lvl="1"/>
            <a:r>
              <a:rPr lang="en-US" dirty="0"/>
              <a:t>Fully functional phase separator</a:t>
            </a:r>
          </a:p>
          <a:p>
            <a:pPr lvl="1"/>
            <a:r>
              <a:rPr lang="en-US" dirty="0"/>
              <a:t>Magnet chimney with vapor cooled installed</a:t>
            </a:r>
          </a:p>
          <a:p>
            <a:pPr lvl="1"/>
            <a:r>
              <a:rPr lang="en-US" dirty="0"/>
              <a:t>Vacuum system for cryostat insulation including pumps, valves and gauges</a:t>
            </a:r>
          </a:p>
          <a:p>
            <a:pPr lvl="1"/>
            <a:r>
              <a:rPr lang="en-US" b="1" dirty="0">
                <a:solidFill>
                  <a:srgbClr val="FF0000"/>
                </a:solidFill>
              </a:rPr>
              <a:t>All the required instrumentation</a:t>
            </a:r>
          </a:p>
          <a:p>
            <a:pPr lvl="1"/>
            <a:r>
              <a:rPr lang="en-US" b="1" dirty="0">
                <a:solidFill>
                  <a:srgbClr val="FF0000"/>
                </a:solidFill>
              </a:rPr>
              <a:t>Instrumentation racks</a:t>
            </a:r>
          </a:p>
        </p:txBody>
      </p:sp>
      <p:sp>
        <p:nvSpPr>
          <p:cNvPr id="4" name="Slide Number Placeholder 3">
            <a:extLst>
              <a:ext uri="{FF2B5EF4-FFF2-40B4-BE49-F238E27FC236}">
                <a16:creationId xmlns:a16="http://schemas.microsoft.com/office/drawing/2014/main" id="{67E9A4DB-53D7-8443-85B9-19B499D5034D}"/>
              </a:ext>
            </a:extLst>
          </p:cNvPr>
          <p:cNvSpPr>
            <a:spLocks noGrp="1"/>
          </p:cNvSpPr>
          <p:nvPr>
            <p:ph type="sldNum" sz="quarter" idx="12"/>
          </p:nvPr>
        </p:nvSpPr>
        <p:spPr/>
        <p:txBody>
          <a:bodyPr/>
          <a:lstStyle/>
          <a:p>
            <a:fld id="{893C5830-40F3-F04E-B2E3-10E6672BA8FF}" type="slidenum">
              <a:rPr lang="en-US" smtClean="0"/>
              <a:t>3</a:t>
            </a:fld>
            <a:endParaRPr lang="en-US" dirty="0"/>
          </a:p>
        </p:txBody>
      </p:sp>
    </p:spTree>
    <p:extLst>
      <p:ext uri="{BB962C8B-B14F-4D97-AF65-F5344CB8AC3E}">
        <p14:creationId xmlns:p14="http://schemas.microsoft.com/office/powerpoint/2010/main" val="149418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 117"/>
          <p:cNvPicPr>
            <a:picLocks noChangeAspect="1"/>
          </p:cNvPicPr>
          <p:nvPr/>
        </p:nvPicPr>
        <p:blipFill rotWithShape="1">
          <a:blip r:embed="rId2"/>
          <a:srcRect r="-12598" b="47033"/>
          <a:stretch/>
        </p:blipFill>
        <p:spPr>
          <a:xfrm>
            <a:off x="1592583" y="5362107"/>
            <a:ext cx="109612" cy="219545"/>
          </a:xfrm>
          <a:prstGeom prst="rect">
            <a:avLst/>
          </a:prstGeom>
        </p:spPr>
      </p:pic>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noProof="0" smtClean="0"/>
              <a:pPr/>
              <a:t>4</a:t>
            </a:fld>
            <a:endParaRPr lang="en-US" noProof="0" dirty="0"/>
          </a:p>
        </p:txBody>
      </p:sp>
      <p:sp>
        <p:nvSpPr>
          <p:cNvPr id="70" name="ZoneTexte 69"/>
          <p:cNvSpPr txBox="1"/>
          <p:nvPr/>
        </p:nvSpPr>
        <p:spPr>
          <a:xfrm>
            <a:off x="284436" y="626167"/>
            <a:ext cx="7253957" cy="1938992"/>
          </a:xfrm>
          <a:prstGeom prst="rect">
            <a:avLst/>
          </a:prstGeom>
          <a:noFill/>
        </p:spPr>
        <p:txBody>
          <a:bodyPr wrap="square" rtlCol="0">
            <a:spAutoFit/>
          </a:bodyPr>
          <a:lstStyle/>
          <a:p>
            <a:pPr marL="285750" indent="-285750">
              <a:buFont typeface="Arial" panose="020B0604020202020204" pitchFamily="34" charset="0"/>
              <a:buChar char="•"/>
            </a:pPr>
            <a:r>
              <a:rPr lang="en-US" sz="2000" noProof="0" dirty="0"/>
              <a:t>Voltage taps (eventually double for redundancy)</a:t>
            </a:r>
          </a:p>
          <a:p>
            <a:pPr marL="742950" lvl="1" indent="-285750">
              <a:buFont typeface="Arial" panose="020B0604020202020204" pitchFamily="34" charset="0"/>
              <a:buChar char="•"/>
            </a:pPr>
            <a:r>
              <a:rPr lang="en-US" sz="2000" noProof="0" dirty="0"/>
              <a:t>42 for the solenoids (21 DP)</a:t>
            </a:r>
          </a:p>
          <a:p>
            <a:pPr marL="742950" lvl="1" indent="-285750">
              <a:buFont typeface="Arial" panose="020B0604020202020204" pitchFamily="34" charset="0"/>
              <a:buChar char="•"/>
            </a:pPr>
            <a:r>
              <a:rPr lang="en-US" sz="2000" noProof="0" dirty="0"/>
              <a:t>4 for the busbars (2 DP)</a:t>
            </a:r>
          </a:p>
          <a:p>
            <a:pPr marL="742950" lvl="1" indent="-285750">
              <a:buFont typeface="Arial" panose="020B0604020202020204" pitchFamily="34" charset="0"/>
              <a:buChar char="•"/>
            </a:pPr>
            <a:r>
              <a:rPr lang="en-US" sz="2000" noProof="0" dirty="0"/>
              <a:t>4 for the current leads (2 DP)</a:t>
            </a:r>
          </a:p>
          <a:p>
            <a:pPr marL="742950" lvl="1" indent="-285750">
              <a:buFont typeface="Arial" panose="020B0604020202020204" pitchFamily="34" charset="0"/>
              <a:buChar char="•"/>
            </a:pPr>
            <a:r>
              <a:rPr lang="en-US" sz="2000" noProof="0" dirty="0"/>
              <a:t>2 for </a:t>
            </a:r>
            <a:r>
              <a:rPr lang="en-US" sz="2000" noProof="0" dirty="0" err="1"/>
              <a:t>Vtot</a:t>
            </a:r>
            <a:r>
              <a:rPr lang="en-US" sz="2000" noProof="0" dirty="0"/>
              <a:t> (1 DP)</a:t>
            </a:r>
          </a:p>
          <a:p>
            <a:pPr lvl="1"/>
            <a:r>
              <a:rPr lang="en-US" sz="2000" noProof="0" dirty="0"/>
              <a:t>  </a:t>
            </a:r>
          </a:p>
        </p:txBody>
      </p:sp>
      <p:pic>
        <p:nvPicPr>
          <p:cNvPr id="9" name="Image 8"/>
          <p:cNvPicPr>
            <a:picLocks noChangeAspect="1"/>
          </p:cNvPicPr>
          <p:nvPr/>
        </p:nvPicPr>
        <p:blipFill rotWithShape="1">
          <a:blip r:embed="rId3"/>
          <a:srcRect l="65441" t="35531"/>
          <a:stretch/>
        </p:blipFill>
        <p:spPr>
          <a:xfrm>
            <a:off x="8540088" y="4393759"/>
            <a:ext cx="573206" cy="825354"/>
          </a:xfrm>
          <a:prstGeom prst="rect">
            <a:avLst/>
          </a:prstGeom>
        </p:spPr>
      </p:pic>
      <p:grpSp>
        <p:nvGrpSpPr>
          <p:cNvPr id="11" name="Groupe 10"/>
          <p:cNvGrpSpPr/>
          <p:nvPr/>
        </p:nvGrpSpPr>
        <p:grpSpPr>
          <a:xfrm>
            <a:off x="86473" y="4384523"/>
            <a:ext cx="8460558" cy="834591"/>
            <a:chOff x="86472" y="4384523"/>
            <a:chExt cx="8743125" cy="834591"/>
          </a:xfrm>
        </p:grpSpPr>
        <p:grpSp>
          <p:nvGrpSpPr>
            <p:cNvPr id="10" name="Groupe 9"/>
            <p:cNvGrpSpPr/>
            <p:nvPr/>
          </p:nvGrpSpPr>
          <p:grpSpPr>
            <a:xfrm>
              <a:off x="86472" y="4384523"/>
              <a:ext cx="2973251" cy="834591"/>
              <a:chOff x="86471" y="3177663"/>
              <a:chExt cx="8007111" cy="1030575"/>
            </a:xfrm>
          </p:grpSpPr>
          <p:grpSp>
            <p:nvGrpSpPr>
              <p:cNvPr id="7" name="Groupe 6"/>
              <p:cNvGrpSpPr/>
              <p:nvPr/>
            </p:nvGrpSpPr>
            <p:grpSpPr>
              <a:xfrm>
                <a:off x="86471" y="3177663"/>
                <a:ext cx="6595559" cy="1030575"/>
                <a:chOff x="252713" y="4296832"/>
                <a:chExt cx="8091817" cy="1079025"/>
              </a:xfrm>
            </p:grpSpPr>
            <p:pic>
              <p:nvPicPr>
                <p:cNvPr id="5" name="Image 4"/>
                <p:cNvPicPr>
                  <a:picLocks noChangeAspect="1"/>
                </p:cNvPicPr>
                <p:nvPr/>
              </p:nvPicPr>
              <p:blipFill rotWithShape="1">
                <a:blip r:embed="rId3"/>
                <a:srcRect t="34575" r="50089"/>
                <a:stretch/>
              </p:blipFill>
              <p:spPr>
                <a:xfrm>
                  <a:off x="252713" y="4296832"/>
                  <a:ext cx="2892654" cy="1079025"/>
                </a:xfrm>
                <a:prstGeom prst="rect">
                  <a:avLst/>
                </a:prstGeom>
              </p:spPr>
            </p:pic>
            <p:pic>
              <p:nvPicPr>
                <p:cNvPr id="6" name="Image 5"/>
                <p:cNvPicPr>
                  <a:picLocks noChangeAspect="1"/>
                </p:cNvPicPr>
                <p:nvPr/>
              </p:nvPicPr>
              <p:blipFill rotWithShape="1">
                <a:blip r:embed="rId3"/>
                <a:srcRect l="65576" t="37552" r="4540"/>
                <a:stretch/>
              </p:blipFill>
              <p:spPr>
                <a:xfrm>
                  <a:off x="3145368" y="4345282"/>
                  <a:ext cx="1733054" cy="1030575"/>
                </a:xfrm>
                <a:prstGeom prst="rect">
                  <a:avLst/>
                </a:prstGeom>
              </p:spPr>
            </p:pic>
            <p:pic>
              <p:nvPicPr>
                <p:cNvPr id="83" name="Image 82"/>
                <p:cNvPicPr>
                  <a:picLocks noChangeAspect="1"/>
                </p:cNvPicPr>
                <p:nvPr/>
              </p:nvPicPr>
              <p:blipFill rotWithShape="1">
                <a:blip r:embed="rId3"/>
                <a:srcRect l="65576" t="37552" r="4540"/>
                <a:stretch/>
              </p:blipFill>
              <p:spPr>
                <a:xfrm>
                  <a:off x="4878422" y="4345281"/>
                  <a:ext cx="1733054" cy="1030575"/>
                </a:xfrm>
                <a:prstGeom prst="rect">
                  <a:avLst/>
                </a:prstGeom>
              </p:spPr>
            </p:pic>
            <p:pic>
              <p:nvPicPr>
                <p:cNvPr id="84" name="Image 83"/>
                <p:cNvPicPr>
                  <a:picLocks noChangeAspect="1"/>
                </p:cNvPicPr>
                <p:nvPr/>
              </p:nvPicPr>
              <p:blipFill rotWithShape="1">
                <a:blip r:embed="rId3"/>
                <a:srcRect l="65576" t="37552" r="4540"/>
                <a:stretch/>
              </p:blipFill>
              <p:spPr>
                <a:xfrm>
                  <a:off x="6611476" y="4345282"/>
                  <a:ext cx="1733054" cy="1030575"/>
                </a:xfrm>
                <a:prstGeom prst="rect">
                  <a:avLst/>
                </a:prstGeom>
              </p:spPr>
            </p:pic>
          </p:grpSp>
          <p:pic>
            <p:nvPicPr>
              <p:cNvPr id="100" name="Image 99"/>
              <p:cNvPicPr>
                <a:picLocks noChangeAspect="1"/>
              </p:cNvPicPr>
              <p:nvPr/>
            </p:nvPicPr>
            <p:blipFill rotWithShape="1">
              <a:blip r:embed="rId3"/>
              <a:srcRect l="65576" t="37552" r="4540"/>
              <a:stretch/>
            </p:blipFill>
            <p:spPr>
              <a:xfrm>
                <a:off x="6680987" y="3223937"/>
                <a:ext cx="1412595" cy="984300"/>
              </a:xfrm>
              <a:prstGeom prst="rect">
                <a:avLst/>
              </a:prstGeom>
            </p:spPr>
          </p:pic>
        </p:grpSp>
        <p:pic>
          <p:nvPicPr>
            <p:cNvPr id="198" name="Image 197"/>
            <p:cNvPicPr>
              <a:picLocks noChangeAspect="1"/>
            </p:cNvPicPr>
            <p:nvPr/>
          </p:nvPicPr>
          <p:blipFill rotWithShape="1">
            <a:blip r:embed="rId3"/>
            <a:srcRect l="65576" t="37552" r="4540"/>
            <a:stretch/>
          </p:blipFill>
          <p:spPr>
            <a:xfrm>
              <a:off x="3059723" y="4421998"/>
              <a:ext cx="524534" cy="797116"/>
            </a:xfrm>
            <a:prstGeom prst="rect">
              <a:avLst/>
            </a:prstGeom>
          </p:spPr>
        </p:pic>
        <p:pic>
          <p:nvPicPr>
            <p:cNvPr id="199" name="Image 198"/>
            <p:cNvPicPr>
              <a:picLocks noChangeAspect="1"/>
            </p:cNvPicPr>
            <p:nvPr/>
          </p:nvPicPr>
          <p:blipFill rotWithShape="1">
            <a:blip r:embed="rId3"/>
            <a:srcRect l="65576" t="37552" r="4540"/>
            <a:stretch/>
          </p:blipFill>
          <p:spPr>
            <a:xfrm>
              <a:off x="3584257" y="4421998"/>
              <a:ext cx="524534" cy="797116"/>
            </a:xfrm>
            <a:prstGeom prst="rect">
              <a:avLst/>
            </a:prstGeom>
          </p:spPr>
        </p:pic>
        <p:pic>
          <p:nvPicPr>
            <p:cNvPr id="200" name="Image 199"/>
            <p:cNvPicPr>
              <a:picLocks noChangeAspect="1"/>
            </p:cNvPicPr>
            <p:nvPr/>
          </p:nvPicPr>
          <p:blipFill rotWithShape="1">
            <a:blip r:embed="rId3"/>
            <a:srcRect l="65576" t="37552" r="4540"/>
            <a:stretch/>
          </p:blipFill>
          <p:spPr>
            <a:xfrm>
              <a:off x="4108791" y="4421998"/>
              <a:ext cx="524534" cy="797116"/>
            </a:xfrm>
            <a:prstGeom prst="rect">
              <a:avLst/>
            </a:prstGeom>
          </p:spPr>
        </p:pic>
        <p:pic>
          <p:nvPicPr>
            <p:cNvPr id="201" name="Image 200"/>
            <p:cNvPicPr>
              <a:picLocks noChangeAspect="1"/>
            </p:cNvPicPr>
            <p:nvPr/>
          </p:nvPicPr>
          <p:blipFill rotWithShape="1">
            <a:blip r:embed="rId3"/>
            <a:srcRect l="65576" t="37552" r="4540"/>
            <a:stretch/>
          </p:blipFill>
          <p:spPr>
            <a:xfrm>
              <a:off x="4633325" y="4421998"/>
              <a:ext cx="524534" cy="797116"/>
            </a:xfrm>
            <a:prstGeom prst="rect">
              <a:avLst/>
            </a:prstGeom>
          </p:spPr>
        </p:pic>
        <p:pic>
          <p:nvPicPr>
            <p:cNvPr id="202" name="Image 201"/>
            <p:cNvPicPr>
              <a:picLocks noChangeAspect="1"/>
            </p:cNvPicPr>
            <p:nvPr/>
          </p:nvPicPr>
          <p:blipFill rotWithShape="1">
            <a:blip r:embed="rId3"/>
            <a:srcRect l="65576" t="37552" r="4540"/>
            <a:stretch/>
          </p:blipFill>
          <p:spPr>
            <a:xfrm>
              <a:off x="5157859" y="4421998"/>
              <a:ext cx="524534" cy="797116"/>
            </a:xfrm>
            <a:prstGeom prst="rect">
              <a:avLst/>
            </a:prstGeom>
          </p:spPr>
        </p:pic>
        <p:pic>
          <p:nvPicPr>
            <p:cNvPr id="203" name="Image 202"/>
            <p:cNvPicPr>
              <a:picLocks noChangeAspect="1"/>
            </p:cNvPicPr>
            <p:nvPr/>
          </p:nvPicPr>
          <p:blipFill rotWithShape="1">
            <a:blip r:embed="rId3"/>
            <a:srcRect l="65576" t="37552" r="4540"/>
            <a:stretch/>
          </p:blipFill>
          <p:spPr>
            <a:xfrm>
              <a:off x="5682393" y="4421998"/>
              <a:ext cx="524534" cy="797116"/>
            </a:xfrm>
            <a:prstGeom prst="rect">
              <a:avLst/>
            </a:prstGeom>
          </p:spPr>
        </p:pic>
        <p:pic>
          <p:nvPicPr>
            <p:cNvPr id="204" name="Image 203"/>
            <p:cNvPicPr>
              <a:picLocks noChangeAspect="1"/>
            </p:cNvPicPr>
            <p:nvPr/>
          </p:nvPicPr>
          <p:blipFill rotWithShape="1">
            <a:blip r:embed="rId3"/>
            <a:srcRect l="65576" t="37552" r="4540"/>
            <a:stretch/>
          </p:blipFill>
          <p:spPr>
            <a:xfrm>
              <a:off x="6206927" y="4421997"/>
              <a:ext cx="524534" cy="797116"/>
            </a:xfrm>
            <a:prstGeom prst="rect">
              <a:avLst/>
            </a:prstGeom>
          </p:spPr>
        </p:pic>
        <p:pic>
          <p:nvPicPr>
            <p:cNvPr id="205" name="Image 204"/>
            <p:cNvPicPr>
              <a:picLocks noChangeAspect="1"/>
            </p:cNvPicPr>
            <p:nvPr/>
          </p:nvPicPr>
          <p:blipFill rotWithShape="1">
            <a:blip r:embed="rId3"/>
            <a:srcRect l="65576" t="37552" r="4540"/>
            <a:stretch/>
          </p:blipFill>
          <p:spPr>
            <a:xfrm>
              <a:off x="6731461" y="4421997"/>
              <a:ext cx="524534" cy="797116"/>
            </a:xfrm>
            <a:prstGeom prst="rect">
              <a:avLst/>
            </a:prstGeom>
          </p:spPr>
        </p:pic>
        <p:pic>
          <p:nvPicPr>
            <p:cNvPr id="206" name="Image 205"/>
            <p:cNvPicPr>
              <a:picLocks noChangeAspect="1"/>
            </p:cNvPicPr>
            <p:nvPr/>
          </p:nvPicPr>
          <p:blipFill rotWithShape="1">
            <a:blip r:embed="rId3"/>
            <a:srcRect l="65576" t="37552" r="4540"/>
            <a:stretch/>
          </p:blipFill>
          <p:spPr>
            <a:xfrm>
              <a:off x="7255995" y="4421997"/>
              <a:ext cx="524534" cy="797116"/>
            </a:xfrm>
            <a:prstGeom prst="rect">
              <a:avLst/>
            </a:prstGeom>
          </p:spPr>
        </p:pic>
        <p:pic>
          <p:nvPicPr>
            <p:cNvPr id="207" name="Image 206"/>
            <p:cNvPicPr>
              <a:picLocks noChangeAspect="1"/>
            </p:cNvPicPr>
            <p:nvPr/>
          </p:nvPicPr>
          <p:blipFill rotWithShape="1">
            <a:blip r:embed="rId3"/>
            <a:srcRect l="65576" t="37552" r="4540"/>
            <a:stretch/>
          </p:blipFill>
          <p:spPr>
            <a:xfrm>
              <a:off x="7780529" y="4421997"/>
              <a:ext cx="524534" cy="797116"/>
            </a:xfrm>
            <a:prstGeom prst="rect">
              <a:avLst/>
            </a:prstGeom>
          </p:spPr>
        </p:pic>
        <p:pic>
          <p:nvPicPr>
            <p:cNvPr id="208" name="Image 207"/>
            <p:cNvPicPr>
              <a:picLocks noChangeAspect="1"/>
            </p:cNvPicPr>
            <p:nvPr/>
          </p:nvPicPr>
          <p:blipFill rotWithShape="1">
            <a:blip r:embed="rId3"/>
            <a:srcRect l="65576" t="37552" r="4540"/>
            <a:stretch/>
          </p:blipFill>
          <p:spPr>
            <a:xfrm>
              <a:off x="8305063" y="4421998"/>
              <a:ext cx="524534" cy="797116"/>
            </a:xfrm>
            <a:prstGeom prst="rect">
              <a:avLst/>
            </a:prstGeom>
          </p:spPr>
        </p:pic>
      </p:grpSp>
      <p:pic>
        <p:nvPicPr>
          <p:cNvPr id="13" name="Image 12"/>
          <p:cNvPicPr>
            <a:picLocks noChangeAspect="1"/>
          </p:cNvPicPr>
          <p:nvPr/>
        </p:nvPicPr>
        <p:blipFill>
          <a:blip r:embed="rId4"/>
          <a:stretch>
            <a:fillRect/>
          </a:stretch>
        </p:blipFill>
        <p:spPr>
          <a:xfrm>
            <a:off x="716931" y="4359784"/>
            <a:ext cx="223693" cy="118130"/>
          </a:xfrm>
          <a:prstGeom prst="rect">
            <a:avLst/>
          </a:prstGeom>
        </p:spPr>
      </p:pic>
      <p:sp>
        <p:nvSpPr>
          <p:cNvPr id="14" name="Rectangle 13"/>
          <p:cNvSpPr/>
          <p:nvPr/>
        </p:nvSpPr>
        <p:spPr>
          <a:xfrm>
            <a:off x="205099" y="4477914"/>
            <a:ext cx="188008" cy="153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0" name="Rectangle 209"/>
          <p:cNvSpPr/>
          <p:nvPr/>
        </p:nvSpPr>
        <p:spPr>
          <a:xfrm>
            <a:off x="741277" y="4476407"/>
            <a:ext cx="212647" cy="153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1" name="Rectangle 210"/>
          <p:cNvSpPr/>
          <p:nvPr/>
        </p:nvSpPr>
        <p:spPr>
          <a:xfrm>
            <a:off x="1192828" y="4476405"/>
            <a:ext cx="270667" cy="19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2" name="Rectangle 211"/>
          <p:cNvSpPr/>
          <p:nvPr/>
        </p:nvSpPr>
        <p:spPr>
          <a:xfrm>
            <a:off x="1700409" y="4476406"/>
            <a:ext cx="263724" cy="198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3" name="Rectangle 212"/>
          <p:cNvSpPr/>
          <p:nvPr/>
        </p:nvSpPr>
        <p:spPr>
          <a:xfrm>
            <a:off x="2203036" y="4476405"/>
            <a:ext cx="275248" cy="19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4" name="Rectangle 213"/>
          <p:cNvSpPr/>
          <p:nvPr/>
        </p:nvSpPr>
        <p:spPr>
          <a:xfrm>
            <a:off x="2729323" y="4476405"/>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5" name="Rectangle 214"/>
          <p:cNvSpPr/>
          <p:nvPr/>
        </p:nvSpPr>
        <p:spPr>
          <a:xfrm>
            <a:off x="3221615" y="4476406"/>
            <a:ext cx="277774" cy="198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5" name="Rectangle 224"/>
          <p:cNvSpPr/>
          <p:nvPr/>
        </p:nvSpPr>
        <p:spPr>
          <a:xfrm>
            <a:off x="8298859" y="4476405"/>
            <a:ext cx="188008" cy="153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6" name="Rectangle 225"/>
          <p:cNvSpPr/>
          <p:nvPr/>
        </p:nvSpPr>
        <p:spPr>
          <a:xfrm>
            <a:off x="8783559" y="4482833"/>
            <a:ext cx="188008" cy="153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7" name="Rectangle 226"/>
          <p:cNvSpPr/>
          <p:nvPr/>
        </p:nvSpPr>
        <p:spPr>
          <a:xfrm>
            <a:off x="3754403" y="4463904"/>
            <a:ext cx="277774" cy="198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8" name="Rectangle 227"/>
          <p:cNvSpPr/>
          <p:nvPr/>
        </p:nvSpPr>
        <p:spPr>
          <a:xfrm>
            <a:off x="4256570" y="4482833"/>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9" name="Rectangle 228"/>
          <p:cNvSpPr/>
          <p:nvPr/>
        </p:nvSpPr>
        <p:spPr>
          <a:xfrm>
            <a:off x="4757431" y="4465672"/>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0" name="Rectangle 229"/>
          <p:cNvSpPr/>
          <p:nvPr/>
        </p:nvSpPr>
        <p:spPr>
          <a:xfrm>
            <a:off x="5252720" y="4482833"/>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1" name="Rectangle 230"/>
          <p:cNvSpPr/>
          <p:nvPr/>
        </p:nvSpPr>
        <p:spPr>
          <a:xfrm>
            <a:off x="5772594" y="4465672"/>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2" name="Rectangle 231"/>
          <p:cNvSpPr/>
          <p:nvPr/>
        </p:nvSpPr>
        <p:spPr>
          <a:xfrm>
            <a:off x="6267883" y="4476404"/>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3" name="Rectangle 232"/>
          <p:cNvSpPr/>
          <p:nvPr/>
        </p:nvSpPr>
        <p:spPr>
          <a:xfrm>
            <a:off x="6771993" y="4463903"/>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4" name="Rectangle 233"/>
          <p:cNvSpPr/>
          <p:nvPr/>
        </p:nvSpPr>
        <p:spPr>
          <a:xfrm>
            <a:off x="7322542" y="4463904"/>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5" name="Rectangle 234"/>
          <p:cNvSpPr/>
          <p:nvPr/>
        </p:nvSpPr>
        <p:spPr>
          <a:xfrm>
            <a:off x="7796986" y="4467638"/>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6" name="Rectangle 235"/>
          <p:cNvSpPr/>
          <p:nvPr/>
        </p:nvSpPr>
        <p:spPr>
          <a:xfrm>
            <a:off x="8337705" y="4460693"/>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7" name="Rectangle 236"/>
          <p:cNvSpPr/>
          <p:nvPr/>
        </p:nvSpPr>
        <p:spPr>
          <a:xfrm>
            <a:off x="8749414" y="4460693"/>
            <a:ext cx="255764" cy="19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Image 14"/>
          <p:cNvPicPr>
            <a:picLocks noChangeAspect="1"/>
          </p:cNvPicPr>
          <p:nvPr/>
        </p:nvPicPr>
        <p:blipFill>
          <a:blip r:embed="rId2"/>
          <a:stretch>
            <a:fillRect/>
          </a:stretch>
        </p:blipFill>
        <p:spPr>
          <a:xfrm>
            <a:off x="228065" y="4006974"/>
            <a:ext cx="112741" cy="377549"/>
          </a:xfrm>
          <a:prstGeom prst="rect">
            <a:avLst/>
          </a:prstGeom>
        </p:spPr>
      </p:pic>
      <p:pic>
        <p:nvPicPr>
          <p:cNvPr id="238" name="Image 237"/>
          <p:cNvPicPr>
            <a:picLocks noChangeAspect="1"/>
          </p:cNvPicPr>
          <p:nvPr/>
        </p:nvPicPr>
        <p:blipFill>
          <a:blip r:embed="rId2"/>
          <a:stretch>
            <a:fillRect/>
          </a:stretch>
        </p:blipFill>
        <p:spPr>
          <a:xfrm>
            <a:off x="733417" y="4006974"/>
            <a:ext cx="84921" cy="389405"/>
          </a:xfrm>
          <a:prstGeom prst="rect">
            <a:avLst/>
          </a:prstGeom>
        </p:spPr>
      </p:pic>
      <p:pic>
        <p:nvPicPr>
          <p:cNvPr id="239" name="Image 238"/>
          <p:cNvPicPr>
            <a:picLocks noChangeAspect="1"/>
          </p:cNvPicPr>
          <p:nvPr/>
        </p:nvPicPr>
        <p:blipFill>
          <a:blip r:embed="rId2"/>
          <a:stretch>
            <a:fillRect/>
          </a:stretch>
        </p:blipFill>
        <p:spPr>
          <a:xfrm>
            <a:off x="1249058" y="4006974"/>
            <a:ext cx="97348" cy="414495"/>
          </a:xfrm>
          <a:prstGeom prst="rect">
            <a:avLst/>
          </a:prstGeom>
        </p:spPr>
      </p:pic>
      <p:pic>
        <p:nvPicPr>
          <p:cNvPr id="240" name="Image 239"/>
          <p:cNvPicPr>
            <a:picLocks noChangeAspect="1"/>
          </p:cNvPicPr>
          <p:nvPr/>
        </p:nvPicPr>
        <p:blipFill>
          <a:blip r:embed="rId2"/>
          <a:stretch>
            <a:fillRect/>
          </a:stretch>
        </p:blipFill>
        <p:spPr>
          <a:xfrm>
            <a:off x="1756265" y="4007503"/>
            <a:ext cx="97348" cy="414495"/>
          </a:xfrm>
          <a:prstGeom prst="rect">
            <a:avLst/>
          </a:prstGeom>
        </p:spPr>
      </p:pic>
      <p:pic>
        <p:nvPicPr>
          <p:cNvPr id="241" name="Image 240"/>
          <p:cNvPicPr>
            <a:picLocks noChangeAspect="1"/>
          </p:cNvPicPr>
          <p:nvPr/>
        </p:nvPicPr>
        <p:blipFill>
          <a:blip r:embed="rId2"/>
          <a:stretch>
            <a:fillRect/>
          </a:stretch>
        </p:blipFill>
        <p:spPr>
          <a:xfrm>
            <a:off x="2264185" y="4004354"/>
            <a:ext cx="97348" cy="414495"/>
          </a:xfrm>
          <a:prstGeom prst="rect">
            <a:avLst/>
          </a:prstGeom>
        </p:spPr>
      </p:pic>
      <p:pic>
        <p:nvPicPr>
          <p:cNvPr id="242" name="Image 241"/>
          <p:cNvPicPr>
            <a:picLocks noChangeAspect="1"/>
          </p:cNvPicPr>
          <p:nvPr/>
        </p:nvPicPr>
        <p:blipFill>
          <a:blip r:embed="rId2"/>
          <a:stretch>
            <a:fillRect/>
          </a:stretch>
        </p:blipFill>
        <p:spPr>
          <a:xfrm>
            <a:off x="2771392" y="4007502"/>
            <a:ext cx="97348" cy="414495"/>
          </a:xfrm>
          <a:prstGeom prst="rect">
            <a:avLst/>
          </a:prstGeom>
        </p:spPr>
      </p:pic>
      <p:pic>
        <p:nvPicPr>
          <p:cNvPr id="243" name="Image 242"/>
          <p:cNvPicPr>
            <a:picLocks noChangeAspect="1"/>
          </p:cNvPicPr>
          <p:nvPr/>
        </p:nvPicPr>
        <p:blipFill>
          <a:blip r:embed="rId2"/>
          <a:stretch>
            <a:fillRect/>
          </a:stretch>
        </p:blipFill>
        <p:spPr>
          <a:xfrm>
            <a:off x="3279384" y="4005400"/>
            <a:ext cx="97348" cy="414495"/>
          </a:xfrm>
          <a:prstGeom prst="rect">
            <a:avLst/>
          </a:prstGeom>
        </p:spPr>
      </p:pic>
      <p:pic>
        <p:nvPicPr>
          <p:cNvPr id="244" name="Image 243"/>
          <p:cNvPicPr>
            <a:picLocks noChangeAspect="1"/>
          </p:cNvPicPr>
          <p:nvPr/>
        </p:nvPicPr>
        <p:blipFill>
          <a:blip r:embed="rId2"/>
          <a:stretch>
            <a:fillRect/>
          </a:stretch>
        </p:blipFill>
        <p:spPr>
          <a:xfrm>
            <a:off x="3786591" y="4005929"/>
            <a:ext cx="97348" cy="414495"/>
          </a:xfrm>
          <a:prstGeom prst="rect">
            <a:avLst/>
          </a:prstGeom>
        </p:spPr>
      </p:pic>
      <p:pic>
        <p:nvPicPr>
          <p:cNvPr id="245" name="Image 244"/>
          <p:cNvPicPr>
            <a:picLocks noChangeAspect="1"/>
          </p:cNvPicPr>
          <p:nvPr/>
        </p:nvPicPr>
        <p:blipFill>
          <a:blip r:embed="rId2"/>
          <a:stretch>
            <a:fillRect/>
          </a:stretch>
        </p:blipFill>
        <p:spPr>
          <a:xfrm>
            <a:off x="4294511" y="4002780"/>
            <a:ext cx="97348" cy="414495"/>
          </a:xfrm>
          <a:prstGeom prst="rect">
            <a:avLst/>
          </a:prstGeom>
        </p:spPr>
      </p:pic>
      <p:pic>
        <p:nvPicPr>
          <p:cNvPr id="246" name="Image 245"/>
          <p:cNvPicPr>
            <a:picLocks noChangeAspect="1"/>
          </p:cNvPicPr>
          <p:nvPr/>
        </p:nvPicPr>
        <p:blipFill>
          <a:blip r:embed="rId2"/>
          <a:stretch>
            <a:fillRect/>
          </a:stretch>
        </p:blipFill>
        <p:spPr>
          <a:xfrm>
            <a:off x="4801718" y="4005928"/>
            <a:ext cx="97348" cy="414495"/>
          </a:xfrm>
          <a:prstGeom prst="rect">
            <a:avLst/>
          </a:prstGeom>
        </p:spPr>
      </p:pic>
      <p:pic>
        <p:nvPicPr>
          <p:cNvPr id="248" name="Image 247"/>
          <p:cNvPicPr>
            <a:picLocks noChangeAspect="1"/>
          </p:cNvPicPr>
          <p:nvPr/>
        </p:nvPicPr>
        <p:blipFill>
          <a:blip r:embed="rId2"/>
          <a:stretch>
            <a:fillRect/>
          </a:stretch>
        </p:blipFill>
        <p:spPr>
          <a:xfrm>
            <a:off x="5306809" y="4011697"/>
            <a:ext cx="97348" cy="414495"/>
          </a:xfrm>
          <a:prstGeom prst="rect">
            <a:avLst/>
          </a:prstGeom>
        </p:spPr>
      </p:pic>
      <p:pic>
        <p:nvPicPr>
          <p:cNvPr id="249" name="Image 248"/>
          <p:cNvPicPr>
            <a:picLocks noChangeAspect="1"/>
          </p:cNvPicPr>
          <p:nvPr/>
        </p:nvPicPr>
        <p:blipFill>
          <a:blip r:embed="rId2"/>
          <a:stretch>
            <a:fillRect/>
          </a:stretch>
        </p:blipFill>
        <p:spPr>
          <a:xfrm>
            <a:off x="5814016" y="4012226"/>
            <a:ext cx="97348" cy="414495"/>
          </a:xfrm>
          <a:prstGeom prst="rect">
            <a:avLst/>
          </a:prstGeom>
        </p:spPr>
      </p:pic>
      <p:pic>
        <p:nvPicPr>
          <p:cNvPr id="250" name="Image 249"/>
          <p:cNvPicPr>
            <a:picLocks noChangeAspect="1"/>
          </p:cNvPicPr>
          <p:nvPr/>
        </p:nvPicPr>
        <p:blipFill>
          <a:blip r:embed="rId2"/>
          <a:stretch>
            <a:fillRect/>
          </a:stretch>
        </p:blipFill>
        <p:spPr>
          <a:xfrm>
            <a:off x="6321936" y="4009077"/>
            <a:ext cx="97348" cy="414495"/>
          </a:xfrm>
          <a:prstGeom prst="rect">
            <a:avLst/>
          </a:prstGeom>
        </p:spPr>
      </p:pic>
      <p:pic>
        <p:nvPicPr>
          <p:cNvPr id="251" name="Image 250"/>
          <p:cNvPicPr>
            <a:picLocks noChangeAspect="1"/>
          </p:cNvPicPr>
          <p:nvPr/>
        </p:nvPicPr>
        <p:blipFill>
          <a:blip r:embed="rId2"/>
          <a:stretch>
            <a:fillRect/>
          </a:stretch>
        </p:blipFill>
        <p:spPr>
          <a:xfrm>
            <a:off x="6829143" y="4012225"/>
            <a:ext cx="97348" cy="414495"/>
          </a:xfrm>
          <a:prstGeom prst="rect">
            <a:avLst/>
          </a:prstGeom>
        </p:spPr>
      </p:pic>
      <p:pic>
        <p:nvPicPr>
          <p:cNvPr id="252" name="Image 251"/>
          <p:cNvPicPr>
            <a:picLocks noChangeAspect="1"/>
          </p:cNvPicPr>
          <p:nvPr/>
        </p:nvPicPr>
        <p:blipFill>
          <a:blip r:embed="rId2"/>
          <a:stretch>
            <a:fillRect/>
          </a:stretch>
        </p:blipFill>
        <p:spPr>
          <a:xfrm>
            <a:off x="7337135" y="4010123"/>
            <a:ext cx="97348" cy="414495"/>
          </a:xfrm>
          <a:prstGeom prst="rect">
            <a:avLst/>
          </a:prstGeom>
        </p:spPr>
      </p:pic>
      <p:pic>
        <p:nvPicPr>
          <p:cNvPr id="253" name="Image 252"/>
          <p:cNvPicPr>
            <a:picLocks noChangeAspect="1"/>
          </p:cNvPicPr>
          <p:nvPr/>
        </p:nvPicPr>
        <p:blipFill>
          <a:blip r:embed="rId2"/>
          <a:stretch>
            <a:fillRect/>
          </a:stretch>
        </p:blipFill>
        <p:spPr>
          <a:xfrm>
            <a:off x="7844342" y="4010652"/>
            <a:ext cx="97348" cy="414495"/>
          </a:xfrm>
          <a:prstGeom prst="rect">
            <a:avLst/>
          </a:prstGeom>
        </p:spPr>
      </p:pic>
      <p:pic>
        <p:nvPicPr>
          <p:cNvPr id="254" name="Image 253"/>
          <p:cNvPicPr>
            <a:picLocks noChangeAspect="1"/>
          </p:cNvPicPr>
          <p:nvPr/>
        </p:nvPicPr>
        <p:blipFill>
          <a:blip r:embed="rId2"/>
          <a:stretch>
            <a:fillRect/>
          </a:stretch>
        </p:blipFill>
        <p:spPr>
          <a:xfrm>
            <a:off x="8352262" y="4007503"/>
            <a:ext cx="97348" cy="414495"/>
          </a:xfrm>
          <a:prstGeom prst="rect">
            <a:avLst/>
          </a:prstGeom>
        </p:spPr>
      </p:pic>
      <p:pic>
        <p:nvPicPr>
          <p:cNvPr id="255" name="Image 254"/>
          <p:cNvPicPr>
            <a:picLocks noChangeAspect="1"/>
          </p:cNvPicPr>
          <p:nvPr/>
        </p:nvPicPr>
        <p:blipFill>
          <a:blip r:embed="rId2"/>
          <a:stretch>
            <a:fillRect/>
          </a:stretch>
        </p:blipFill>
        <p:spPr>
          <a:xfrm>
            <a:off x="8837507" y="4018830"/>
            <a:ext cx="112741" cy="377549"/>
          </a:xfrm>
          <a:prstGeom prst="rect">
            <a:avLst/>
          </a:prstGeom>
        </p:spPr>
      </p:pic>
      <p:pic>
        <p:nvPicPr>
          <p:cNvPr id="18" name="Image 17"/>
          <p:cNvPicPr>
            <a:picLocks noChangeAspect="1"/>
          </p:cNvPicPr>
          <p:nvPr/>
        </p:nvPicPr>
        <p:blipFill>
          <a:blip r:embed="rId5"/>
          <a:stretch>
            <a:fillRect/>
          </a:stretch>
        </p:blipFill>
        <p:spPr>
          <a:xfrm>
            <a:off x="93267" y="3340012"/>
            <a:ext cx="48623" cy="1120681"/>
          </a:xfrm>
          <a:prstGeom prst="rect">
            <a:avLst/>
          </a:prstGeom>
        </p:spPr>
      </p:pic>
      <p:pic>
        <p:nvPicPr>
          <p:cNvPr id="256" name="Image 255"/>
          <p:cNvPicPr>
            <a:picLocks noChangeAspect="1"/>
          </p:cNvPicPr>
          <p:nvPr/>
        </p:nvPicPr>
        <p:blipFill>
          <a:blip r:embed="rId2"/>
          <a:stretch>
            <a:fillRect/>
          </a:stretch>
        </p:blipFill>
        <p:spPr>
          <a:xfrm rot="10800000" flipH="1">
            <a:off x="230070" y="3604033"/>
            <a:ext cx="112741" cy="427498"/>
          </a:xfrm>
          <a:prstGeom prst="rect">
            <a:avLst/>
          </a:prstGeom>
        </p:spPr>
      </p:pic>
      <p:pic>
        <p:nvPicPr>
          <p:cNvPr id="257" name="Image 256"/>
          <p:cNvPicPr>
            <a:picLocks noChangeAspect="1"/>
          </p:cNvPicPr>
          <p:nvPr/>
        </p:nvPicPr>
        <p:blipFill>
          <a:blip r:embed="rId2"/>
          <a:stretch>
            <a:fillRect/>
          </a:stretch>
        </p:blipFill>
        <p:spPr>
          <a:xfrm flipV="1">
            <a:off x="733417" y="3607391"/>
            <a:ext cx="84921" cy="430065"/>
          </a:xfrm>
          <a:prstGeom prst="rect">
            <a:avLst/>
          </a:prstGeom>
        </p:spPr>
      </p:pic>
      <p:pic>
        <p:nvPicPr>
          <p:cNvPr id="258" name="Image 257"/>
          <p:cNvPicPr>
            <a:picLocks noChangeAspect="1"/>
          </p:cNvPicPr>
          <p:nvPr/>
        </p:nvPicPr>
        <p:blipFill>
          <a:blip r:embed="rId2"/>
          <a:stretch>
            <a:fillRect/>
          </a:stretch>
        </p:blipFill>
        <p:spPr>
          <a:xfrm flipV="1">
            <a:off x="1249058" y="3615234"/>
            <a:ext cx="97348" cy="414495"/>
          </a:xfrm>
          <a:prstGeom prst="rect">
            <a:avLst/>
          </a:prstGeom>
        </p:spPr>
      </p:pic>
      <p:pic>
        <p:nvPicPr>
          <p:cNvPr id="259" name="Image 258"/>
          <p:cNvPicPr>
            <a:picLocks noChangeAspect="1"/>
          </p:cNvPicPr>
          <p:nvPr/>
        </p:nvPicPr>
        <p:blipFill>
          <a:blip r:embed="rId2"/>
          <a:stretch>
            <a:fillRect/>
          </a:stretch>
        </p:blipFill>
        <p:spPr>
          <a:xfrm flipV="1">
            <a:off x="1756265" y="3615234"/>
            <a:ext cx="97348" cy="414495"/>
          </a:xfrm>
          <a:prstGeom prst="rect">
            <a:avLst/>
          </a:prstGeom>
        </p:spPr>
      </p:pic>
      <p:pic>
        <p:nvPicPr>
          <p:cNvPr id="260" name="Image 259"/>
          <p:cNvPicPr>
            <a:picLocks noChangeAspect="1"/>
          </p:cNvPicPr>
          <p:nvPr/>
        </p:nvPicPr>
        <p:blipFill>
          <a:blip r:embed="rId2"/>
          <a:stretch>
            <a:fillRect/>
          </a:stretch>
        </p:blipFill>
        <p:spPr>
          <a:xfrm flipV="1">
            <a:off x="2264185" y="3596280"/>
            <a:ext cx="97882" cy="416769"/>
          </a:xfrm>
          <a:prstGeom prst="rect">
            <a:avLst/>
          </a:prstGeom>
        </p:spPr>
      </p:pic>
      <p:pic>
        <p:nvPicPr>
          <p:cNvPr id="261" name="Image 260"/>
          <p:cNvPicPr>
            <a:picLocks noChangeAspect="1"/>
          </p:cNvPicPr>
          <p:nvPr/>
        </p:nvPicPr>
        <p:blipFill>
          <a:blip r:embed="rId2"/>
          <a:stretch>
            <a:fillRect/>
          </a:stretch>
        </p:blipFill>
        <p:spPr>
          <a:xfrm flipV="1">
            <a:off x="2771392" y="3598555"/>
            <a:ext cx="97348" cy="414495"/>
          </a:xfrm>
          <a:prstGeom prst="rect">
            <a:avLst/>
          </a:prstGeom>
        </p:spPr>
      </p:pic>
      <p:pic>
        <p:nvPicPr>
          <p:cNvPr id="262" name="Image 261"/>
          <p:cNvPicPr>
            <a:picLocks noChangeAspect="1"/>
          </p:cNvPicPr>
          <p:nvPr/>
        </p:nvPicPr>
        <p:blipFill>
          <a:blip r:embed="rId2"/>
          <a:stretch>
            <a:fillRect/>
          </a:stretch>
        </p:blipFill>
        <p:spPr>
          <a:xfrm flipV="1">
            <a:off x="3282130" y="3604335"/>
            <a:ext cx="97348" cy="414495"/>
          </a:xfrm>
          <a:prstGeom prst="rect">
            <a:avLst/>
          </a:prstGeom>
        </p:spPr>
      </p:pic>
      <p:pic>
        <p:nvPicPr>
          <p:cNvPr id="263" name="Image 262"/>
          <p:cNvPicPr>
            <a:picLocks noChangeAspect="1"/>
          </p:cNvPicPr>
          <p:nvPr/>
        </p:nvPicPr>
        <p:blipFill>
          <a:blip r:embed="rId2"/>
          <a:stretch>
            <a:fillRect/>
          </a:stretch>
        </p:blipFill>
        <p:spPr>
          <a:xfrm flipV="1">
            <a:off x="3786164" y="3607392"/>
            <a:ext cx="94339" cy="401684"/>
          </a:xfrm>
          <a:prstGeom prst="rect">
            <a:avLst/>
          </a:prstGeom>
        </p:spPr>
      </p:pic>
      <p:pic>
        <p:nvPicPr>
          <p:cNvPr id="264" name="Image 263"/>
          <p:cNvPicPr>
            <a:picLocks noChangeAspect="1"/>
          </p:cNvPicPr>
          <p:nvPr/>
        </p:nvPicPr>
        <p:blipFill>
          <a:blip r:embed="rId2"/>
          <a:stretch>
            <a:fillRect/>
          </a:stretch>
        </p:blipFill>
        <p:spPr>
          <a:xfrm flipV="1">
            <a:off x="4293726" y="3617146"/>
            <a:ext cx="97348" cy="414495"/>
          </a:xfrm>
          <a:prstGeom prst="rect">
            <a:avLst/>
          </a:prstGeom>
        </p:spPr>
      </p:pic>
      <p:pic>
        <p:nvPicPr>
          <p:cNvPr id="265" name="Image 264"/>
          <p:cNvPicPr>
            <a:picLocks noChangeAspect="1"/>
          </p:cNvPicPr>
          <p:nvPr/>
        </p:nvPicPr>
        <p:blipFill>
          <a:blip r:embed="rId2"/>
          <a:stretch>
            <a:fillRect/>
          </a:stretch>
        </p:blipFill>
        <p:spPr>
          <a:xfrm flipV="1">
            <a:off x="4798817" y="3607393"/>
            <a:ext cx="97348" cy="414495"/>
          </a:xfrm>
          <a:prstGeom prst="rect">
            <a:avLst/>
          </a:prstGeom>
        </p:spPr>
      </p:pic>
      <p:pic>
        <p:nvPicPr>
          <p:cNvPr id="266" name="Image 265"/>
          <p:cNvPicPr>
            <a:picLocks noChangeAspect="1"/>
          </p:cNvPicPr>
          <p:nvPr/>
        </p:nvPicPr>
        <p:blipFill>
          <a:blip r:embed="rId2"/>
          <a:stretch>
            <a:fillRect/>
          </a:stretch>
        </p:blipFill>
        <p:spPr>
          <a:xfrm flipV="1">
            <a:off x="5306275" y="3618932"/>
            <a:ext cx="97348" cy="414495"/>
          </a:xfrm>
          <a:prstGeom prst="rect">
            <a:avLst/>
          </a:prstGeom>
        </p:spPr>
      </p:pic>
      <p:pic>
        <p:nvPicPr>
          <p:cNvPr id="267" name="Image 266"/>
          <p:cNvPicPr>
            <a:picLocks noChangeAspect="1"/>
          </p:cNvPicPr>
          <p:nvPr/>
        </p:nvPicPr>
        <p:blipFill>
          <a:blip r:embed="rId2"/>
          <a:stretch>
            <a:fillRect/>
          </a:stretch>
        </p:blipFill>
        <p:spPr>
          <a:xfrm flipV="1">
            <a:off x="5813944" y="3624712"/>
            <a:ext cx="97348" cy="414495"/>
          </a:xfrm>
          <a:prstGeom prst="rect">
            <a:avLst/>
          </a:prstGeom>
        </p:spPr>
      </p:pic>
      <p:pic>
        <p:nvPicPr>
          <p:cNvPr id="268" name="Image 267"/>
          <p:cNvPicPr>
            <a:picLocks noChangeAspect="1"/>
          </p:cNvPicPr>
          <p:nvPr/>
        </p:nvPicPr>
        <p:blipFill>
          <a:blip r:embed="rId2"/>
          <a:stretch>
            <a:fillRect/>
          </a:stretch>
        </p:blipFill>
        <p:spPr>
          <a:xfrm flipV="1">
            <a:off x="6318039" y="3614959"/>
            <a:ext cx="97348" cy="414495"/>
          </a:xfrm>
          <a:prstGeom prst="rect">
            <a:avLst/>
          </a:prstGeom>
        </p:spPr>
      </p:pic>
      <p:pic>
        <p:nvPicPr>
          <p:cNvPr id="269" name="Image 268"/>
          <p:cNvPicPr>
            <a:picLocks noChangeAspect="1"/>
          </p:cNvPicPr>
          <p:nvPr/>
        </p:nvPicPr>
        <p:blipFill>
          <a:blip r:embed="rId2"/>
          <a:stretch>
            <a:fillRect/>
          </a:stretch>
        </p:blipFill>
        <p:spPr>
          <a:xfrm flipV="1">
            <a:off x="6828609" y="3622962"/>
            <a:ext cx="100768" cy="429055"/>
          </a:xfrm>
          <a:prstGeom prst="rect">
            <a:avLst/>
          </a:prstGeom>
        </p:spPr>
      </p:pic>
      <p:pic>
        <p:nvPicPr>
          <p:cNvPr id="270" name="Image 269"/>
          <p:cNvPicPr>
            <a:picLocks noChangeAspect="1"/>
          </p:cNvPicPr>
          <p:nvPr/>
        </p:nvPicPr>
        <p:blipFill>
          <a:blip r:embed="rId2"/>
          <a:stretch>
            <a:fillRect/>
          </a:stretch>
        </p:blipFill>
        <p:spPr>
          <a:xfrm flipV="1">
            <a:off x="7337709" y="3615266"/>
            <a:ext cx="102203" cy="435165"/>
          </a:xfrm>
          <a:prstGeom prst="rect">
            <a:avLst/>
          </a:prstGeom>
        </p:spPr>
      </p:pic>
      <p:pic>
        <p:nvPicPr>
          <p:cNvPr id="271" name="Image 270"/>
          <p:cNvPicPr>
            <a:picLocks noChangeAspect="1"/>
          </p:cNvPicPr>
          <p:nvPr/>
        </p:nvPicPr>
        <p:blipFill>
          <a:blip r:embed="rId2"/>
          <a:stretch>
            <a:fillRect/>
          </a:stretch>
        </p:blipFill>
        <p:spPr>
          <a:xfrm flipV="1">
            <a:off x="7843032" y="3622963"/>
            <a:ext cx="97348" cy="414495"/>
          </a:xfrm>
          <a:prstGeom prst="rect">
            <a:avLst/>
          </a:prstGeom>
        </p:spPr>
      </p:pic>
      <p:pic>
        <p:nvPicPr>
          <p:cNvPr id="272" name="Image 271"/>
          <p:cNvPicPr>
            <a:picLocks noChangeAspect="1"/>
          </p:cNvPicPr>
          <p:nvPr/>
        </p:nvPicPr>
        <p:blipFill>
          <a:blip r:embed="rId2"/>
          <a:stretch>
            <a:fillRect/>
          </a:stretch>
        </p:blipFill>
        <p:spPr>
          <a:xfrm flipV="1">
            <a:off x="8349505" y="3624549"/>
            <a:ext cx="97348" cy="414495"/>
          </a:xfrm>
          <a:prstGeom prst="rect">
            <a:avLst/>
          </a:prstGeom>
        </p:spPr>
      </p:pic>
      <p:pic>
        <p:nvPicPr>
          <p:cNvPr id="273" name="Image 272"/>
          <p:cNvPicPr>
            <a:picLocks noChangeAspect="1"/>
          </p:cNvPicPr>
          <p:nvPr/>
        </p:nvPicPr>
        <p:blipFill>
          <a:blip r:embed="rId2"/>
          <a:stretch>
            <a:fillRect/>
          </a:stretch>
        </p:blipFill>
        <p:spPr>
          <a:xfrm flipV="1">
            <a:off x="8845203" y="3624712"/>
            <a:ext cx="97348" cy="414495"/>
          </a:xfrm>
          <a:prstGeom prst="rect">
            <a:avLst/>
          </a:prstGeom>
        </p:spPr>
      </p:pic>
      <p:cxnSp>
        <p:nvCxnSpPr>
          <p:cNvPr id="20" name="Connecteur droit 19"/>
          <p:cNvCxnSpPr/>
          <p:nvPr/>
        </p:nvCxnSpPr>
        <p:spPr>
          <a:xfrm>
            <a:off x="230070" y="3604033"/>
            <a:ext cx="8775108" cy="20679"/>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50374" y="3450723"/>
            <a:ext cx="8962920" cy="200055"/>
          </a:xfrm>
          <a:prstGeom prst="rect">
            <a:avLst/>
          </a:prstGeom>
          <a:noFill/>
        </p:spPr>
        <p:txBody>
          <a:bodyPr wrap="square" rtlCol="0">
            <a:spAutoFit/>
          </a:bodyPr>
          <a:lstStyle/>
          <a:p>
            <a:r>
              <a:rPr lang="en-US" sz="700" noProof="0" dirty="0"/>
              <a:t>4 7                  6 9                    8 11               10 13               12 15                14 17               16 19               18 21               20 23              22 25               24 27               26 29              28  31              30  33               32 35              34  37              36 39               38 41</a:t>
            </a:r>
          </a:p>
        </p:txBody>
      </p:sp>
      <p:pic>
        <p:nvPicPr>
          <p:cNvPr id="23" name="Image 22"/>
          <p:cNvPicPr>
            <a:picLocks noChangeAspect="1"/>
          </p:cNvPicPr>
          <p:nvPr/>
        </p:nvPicPr>
        <p:blipFill rotWithShape="1">
          <a:blip r:embed="rId6"/>
          <a:srcRect l="10619" t="26435" r="1"/>
          <a:stretch/>
        </p:blipFill>
        <p:spPr>
          <a:xfrm>
            <a:off x="9055099" y="3431540"/>
            <a:ext cx="62543" cy="984234"/>
          </a:xfrm>
          <a:prstGeom prst="rect">
            <a:avLst/>
          </a:prstGeom>
        </p:spPr>
      </p:pic>
      <p:pic>
        <p:nvPicPr>
          <p:cNvPr id="28" name="Image 27"/>
          <p:cNvPicPr>
            <a:picLocks noChangeAspect="1"/>
          </p:cNvPicPr>
          <p:nvPr/>
        </p:nvPicPr>
        <p:blipFill>
          <a:blip r:embed="rId7"/>
          <a:stretch>
            <a:fillRect/>
          </a:stretch>
        </p:blipFill>
        <p:spPr>
          <a:xfrm>
            <a:off x="660400" y="2666751"/>
            <a:ext cx="127692" cy="528903"/>
          </a:xfrm>
          <a:prstGeom prst="rect">
            <a:avLst/>
          </a:prstGeom>
        </p:spPr>
      </p:pic>
      <p:pic>
        <p:nvPicPr>
          <p:cNvPr id="27" name="Image 26"/>
          <p:cNvPicPr>
            <a:picLocks noChangeAspect="1"/>
          </p:cNvPicPr>
          <p:nvPr/>
        </p:nvPicPr>
        <p:blipFill rotWithShape="1">
          <a:blip r:embed="rId8"/>
          <a:srcRect l="10559"/>
          <a:stretch/>
        </p:blipFill>
        <p:spPr>
          <a:xfrm>
            <a:off x="707058" y="3130808"/>
            <a:ext cx="137914" cy="103145"/>
          </a:xfrm>
          <a:prstGeom prst="rect">
            <a:avLst/>
          </a:prstGeom>
        </p:spPr>
      </p:pic>
      <p:pic>
        <p:nvPicPr>
          <p:cNvPr id="29" name="Image 28"/>
          <p:cNvPicPr>
            <a:picLocks noChangeAspect="1"/>
          </p:cNvPicPr>
          <p:nvPr/>
        </p:nvPicPr>
        <p:blipFill>
          <a:blip r:embed="rId9"/>
          <a:stretch>
            <a:fillRect/>
          </a:stretch>
        </p:blipFill>
        <p:spPr>
          <a:xfrm>
            <a:off x="799198" y="2666751"/>
            <a:ext cx="82162" cy="481557"/>
          </a:xfrm>
          <a:prstGeom prst="rect">
            <a:avLst/>
          </a:prstGeom>
        </p:spPr>
      </p:pic>
      <p:pic>
        <p:nvPicPr>
          <p:cNvPr id="280" name="Image 279"/>
          <p:cNvPicPr>
            <a:picLocks noChangeAspect="1"/>
          </p:cNvPicPr>
          <p:nvPr/>
        </p:nvPicPr>
        <p:blipFill>
          <a:blip r:embed="rId10"/>
          <a:stretch>
            <a:fillRect/>
          </a:stretch>
        </p:blipFill>
        <p:spPr>
          <a:xfrm flipH="1">
            <a:off x="604506" y="2404834"/>
            <a:ext cx="128052" cy="262662"/>
          </a:xfrm>
          <a:prstGeom prst="rect">
            <a:avLst/>
          </a:prstGeom>
        </p:spPr>
      </p:pic>
      <p:sp>
        <p:nvSpPr>
          <p:cNvPr id="281" name="ZoneTexte 280"/>
          <p:cNvSpPr txBox="1"/>
          <p:nvPr/>
        </p:nvSpPr>
        <p:spPr>
          <a:xfrm>
            <a:off x="529446" y="2258284"/>
            <a:ext cx="544583" cy="200055"/>
          </a:xfrm>
          <a:prstGeom prst="rect">
            <a:avLst/>
          </a:prstGeom>
          <a:noFill/>
        </p:spPr>
        <p:txBody>
          <a:bodyPr wrap="square" rtlCol="0">
            <a:spAutoFit/>
          </a:bodyPr>
          <a:lstStyle/>
          <a:p>
            <a:r>
              <a:rPr lang="en-US" sz="700" noProof="0" dirty="0"/>
              <a:t>1</a:t>
            </a:r>
          </a:p>
        </p:txBody>
      </p:sp>
      <p:pic>
        <p:nvPicPr>
          <p:cNvPr id="282" name="Image 281"/>
          <p:cNvPicPr>
            <a:picLocks noChangeAspect="1"/>
          </p:cNvPicPr>
          <p:nvPr/>
        </p:nvPicPr>
        <p:blipFill>
          <a:blip r:embed="rId11"/>
          <a:stretch>
            <a:fillRect/>
          </a:stretch>
        </p:blipFill>
        <p:spPr>
          <a:xfrm>
            <a:off x="8183284" y="2617208"/>
            <a:ext cx="145465" cy="670754"/>
          </a:xfrm>
          <a:prstGeom prst="rect">
            <a:avLst/>
          </a:prstGeom>
        </p:spPr>
      </p:pic>
      <p:pic>
        <p:nvPicPr>
          <p:cNvPr id="283" name="Image 282"/>
          <p:cNvPicPr>
            <a:picLocks noChangeAspect="1"/>
          </p:cNvPicPr>
          <p:nvPr/>
        </p:nvPicPr>
        <p:blipFill rotWithShape="1">
          <a:blip r:embed="rId12"/>
          <a:srcRect l="1" t="15279" r="11448" b="-4984"/>
          <a:stretch/>
        </p:blipFill>
        <p:spPr>
          <a:xfrm>
            <a:off x="7976382" y="3230049"/>
            <a:ext cx="301986" cy="68062"/>
          </a:xfrm>
          <a:prstGeom prst="rect">
            <a:avLst/>
          </a:prstGeom>
        </p:spPr>
      </p:pic>
      <p:pic>
        <p:nvPicPr>
          <p:cNvPr id="284" name="Image 283"/>
          <p:cNvPicPr>
            <a:picLocks noChangeAspect="1"/>
          </p:cNvPicPr>
          <p:nvPr/>
        </p:nvPicPr>
        <p:blipFill>
          <a:blip r:embed="rId13"/>
          <a:stretch>
            <a:fillRect/>
          </a:stretch>
        </p:blipFill>
        <p:spPr>
          <a:xfrm>
            <a:off x="7983854" y="2617208"/>
            <a:ext cx="121287" cy="619428"/>
          </a:xfrm>
          <a:prstGeom prst="rect">
            <a:avLst/>
          </a:prstGeom>
        </p:spPr>
      </p:pic>
      <p:pic>
        <p:nvPicPr>
          <p:cNvPr id="285" name="Image 284"/>
          <p:cNvPicPr>
            <a:picLocks noChangeAspect="1"/>
          </p:cNvPicPr>
          <p:nvPr/>
        </p:nvPicPr>
        <p:blipFill>
          <a:blip r:embed="rId14"/>
          <a:stretch>
            <a:fillRect/>
          </a:stretch>
        </p:blipFill>
        <p:spPr>
          <a:xfrm flipH="1">
            <a:off x="8256458" y="2360765"/>
            <a:ext cx="144582" cy="251680"/>
          </a:xfrm>
          <a:prstGeom prst="rect">
            <a:avLst/>
          </a:prstGeom>
        </p:spPr>
      </p:pic>
      <p:cxnSp>
        <p:nvCxnSpPr>
          <p:cNvPr id="31" name="Connecteur droit 30"/>
          <p:cNvCxnSpPr/>
          <p:nvPr/>
        </p:nvCxnSpPr>
        <p:spPr>
          <a:xfrm>
            <a:off x="717319" y="2666751"/>
            <a:ext cx="211157" cy="0"/>
          </a:xfrm>
          <a:prstGeom prst="line">
            <a:avLst/>
          </a:prstGeom>
        </p:spPr>
        <p:style>
          <a:lnRef idx="1">
            <a:schemeClr val="accent1"/>
          </a:lnRef>
          <a:fillRef idx="0">
            <a:schemeClr val="accent1"/>
          </a:fillRef>
          <a:effectRef idx="0">
            <a:schemeClr val="accent1"/>
          </a:effectRef>
          <a:fontRef idx="minor">
            <a:schemeClr val="tx1"/>
          </a:fontRef>
        </p:style>
      </p:cxnSp>
      <p:sp>
        <p:nvSpPr>
          <p:cNvPr id="279" name="ZoneTexte 278"/>
          <p:cNvSpPr txBox="1"/>
          <p:nvPr/>
        </p:nvSpPr>
        <p:spPr>
          <a:xfrm>
            <a:off x="614148" y="2511368"/>
            <a:ext cx="544583" cy="200055"/>
          </a:xfrm>
          <a:prstGeom prst="rect">
            <a:avLst/>
          </a:prstGeom>
          <a:noFill/>
        </p:spPr>
        <p:txBody>
          <a:bodyPr wrap="square" rtlCol="0">
            <a:spAutoFit/>
          </a:bodyPr>
          <a:lstStyle/>
          <a:p>
            <a:r>
              <a:rPr lang="en-US" sz="700" noProof="0" dirty="0"/>
              <a:t>2 3 5</a:t>
            </a:r>
          </a:p>
        </p:txBody>
      </p:sp>
      <p:cxnSp>
        <p:nvCxnSpPr>
          <p:cNvPr id="287" name="Connecteur droit 286"/>
          <p:cNvCxnSpPr>
            <a:endCxn id="285" idx="2"/>
          </p:cNvCxnSpPr>
          <p:nvPr/>
        </p:nvCxnSpPr>
        <p:spPr>
          <a:xfrm>
            <a:off x="8015331" y="2612445"/>
            <a:ext cx="313418" cy="0"/>
          </a:xfrm>
          <a:prstGeom prst="line">
            <a:avLst/>
          </a:prstGeom>
        </p:spPr>
        <p:style>
          <a:lnRef idx="1">
            <a:schemeClr val="accent1"/>
          </a:lnRef>
          <a:fillRef idx="0">
            <a:schemeClr val="accent1"/>
          </a:fillRef>
          <a:effectRef idx="0">
            <a:schemeClr val="accent1"/>
          </a:effectRef>
          <a:fontRef idx="minor">
            <a:schemeClr val="tx1"/>
          </a:fontRef>
        </p:style>
      </p:cxnSp>
      <p:sp>
        <p:nvSpPr>
          <p:cNvPr id="288" name="ZoneTexte 287"/>
          <p:cNvSpPr txBox="1"/>
          <p:nvPr/>
        </p:nvSpPr>
        <p:spPr>
          <a:xfrm>
            <a:off x="8238696" y="2209905"/>
            <a:ext cx="276654" cy="200055"/>
          </a:xfrm>
          <a:prstGeom prst="rect">
            <a:avLst/>
          </a:prstGeom>
          <a:noFill/>
        </p:spPr>
        <p:txBody>
          <a:bodyPr wrap="square" rtlCol="0">
            <a:spAutoFit/>
          </a:bodyPr>
          <a:lstStyle/>
          <a:p>
            <a:r>
              <a:rPr lang="en-US" sz="700" noProof="0" dirty="0"/>
              <a:t>44</a:t>
            </a:r>
          </a:p>
        </p:txBody>
      </p:sp>
      <p:sp>
        <p:nvSpPr>
          <p:cNvPr id="289" name="ZoneTexte 288"/>
          <p:cNvSpPr txBox="1"/>
          <p:nvPr/>
        </p:nvSpPr>
        <p:spPr>
          <a:xfrm>
            <a:off x="7895067" y="2464951"/>
            <a:ext cx="544583" cy="200055"/>
          </a:xfrm>
          <a:prstGeom prst="rect">
            <a:avLst/>
          </a:prstGeom>
          <a:noFill/>
        </p:spPr>
        <p:txBody>
          <a:bodyPr wrap="square" rtlCol="0">
            <a:spAutoFit/>
          </a:bodyPr>
          <a:lstStyle/>
          <a:p>
            <a:r>
              <a:rPr lang="en-US" sz="700" noProof="0" dirty="0"/>
              <a:t>40 42 43</a:t>
            </a:r>
          </a:p>
        </p:txBody>
      </p:sp>
      <p:pic>
        <p:nvPicPr>
          <p:cNvPr id="65" name="Image 64"/>
          <p:cNvPicPr>
            <a:picLocks noChangeAspect="1"/>
          </p:cNvPicPr>
          <p:nvPr/>
        </p:nvPicPr>
        <p:blipFill>
          <a:blip r:embed="rId15"/>
          <a:stretch>
            <a:fillRect/>
          </a:stretch>
        </p:blipFill>
        <p:spPr>
          <a:xfrm>
            <a:off x="81353" y="3192180"/>
            <a:ext cx="683187" cy="154142"/>
          </a:xfrm>
          <a:prstGeom prst="rect">
            <a:avLst/>
          </a:prstGeom>
        </p:spPr>
      </p:pic>
      <p:pic>
        <p:nvPicPr>
          <p:cNvPr id="66" name="Image 65"/>
          <p:cNvPicPr>
            <a:picLocks noChangeAspect="1"/>
          </p:cNvPicPr>
          <p:nvPr/>
        </p:nvPicPr>
        <p:blipFill>
          <a:blip r:embed="rId16"/>
          <a:stretch>
            <a:fillRect/>
          </a:stretch>
        </p:blipFill>
        <p:spPr>
          <a:xfrm>
            <a:off x="8232465" y="3288441"/>
            <a:ext cx="885177" cy="142960"/>
          </a:xfrm>
          <a:prstGeom prst="rect">
            <a:avLst/>
          </a:prstGeom>
        </p:spPr>
      </p:pic>
      <p:sp>
        <p:nvSpPr>
          <p:cNvPr id="16" name="ZoneTexte 15"/>
          <p:cNvSpPr txBox="1"/>
          <p:nvPr/>
        </p:nvSpPr>
        <p:spPr>
          <a:xfrm>
            <a:off x="4250200" y="2491153"/>
            <a:ext cx="649841" cy="369332"/>
          </a:xfrm>
          <a:prstGeom prst="rect">
            <a:avLst/>
          </a:prstGeom>
          <a:noFill/>
        </p:spPr>
        <p:txBody>
          <a:bodyPr wrap="square" rtlCol="0">
            <a:spAutoFit/>
          </a:bodyPr>
          <a:lstStyle/>
          <a:p>
            <a:r>
              <a:rPr lang="en-US" noProof="0" dirty="0"/>
              <a:t>1’ 2’</a:t>
            </a:r>
          </a:p>
        </p:txBody>
      </p:sp>
      <p:sp>
        <p:nvSpPr>
          <p:cNvPr id="17" name="Forme libre 16"/>
          <p:cNvSpPr/>
          <p:nvPr/>
        </p:nvSpPr>
        <p:spPr>
          <a:xfrm>
            <a:off x="672662" y="2307557"/>
            <a:ext cx="3594538" cy="383091"/>
          </a:xfrm>
          <a:custGeom>
            <a:avLst/>
            <a:gdLst>
              <a:gd name="connsiteX0" fmla="*/ 0 w 3594538"/>
              <a:gd name="connsiteY0" fmla="*/ 288498 h 383091"/>
              <a:gd name="connsiteX1" fmla="*/ 136635 w 3594538"/>
              <a:gd name="connsiteY1" fmla="*/ 25740 h 383091"/>
              <a:gd name="connsiteX2" fmla="*/ 578069 w 3594538"/>
              <a:gd name="connsiteY2" fmla="*/ 46760 h 383091"/>
              <a:gd name="connsiteX3" fmla="*/ 1807779 w 3594538"/>
              <a:gd name="connsiteY3" fmla="*/ 351560 h 383091"/>
              <a:gd name="connsiteX4" fmla="*/ 3594538 w 3594538"/>
              <a:gd name="connsiteY4" fmla="*/ 383091 h 38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538" h="383091">
                <a:moveTo>
                  <a:pt x="0" y="288498"/>
                </a:moveTo>
                <a:cubicBezTo>
                  <a:pt x="20145" y="177264"/>
                  <a:pt x="40290" y="66030"/>
                  <a:pt x="136635" y="25740"/>
                </a:cubicBezTo>
                <a:cubicBezTo>
                  <a:pt x="232980" y="-14550"/>
                  <a:pt x="299545" y="-7543"/>
                  <a:pt x="578069" y="46760"/>
                </a:cubicBezTo>
                <a:cubicBezTo>
                  <a:pt x="856593" y="101063"/>
                  <a:pt x="1305034" y="295505"/>
                  <a:pt x="1807779" y="351560"/>
                </a:cubicBezTo>
                <a:cubicBezTo>
                  <a:pt x="2310524" y="407615"/>
                  <a:pt x="3286235" y="358567"/>
                  <a:pt x="3594538" y="383091"/>
                </a:cubicBezTo>
              </a:path>
            </a:pathLst>
          </a:custGeom>
          <a:noFill/>
          <a:ln w="19050">
            <a:solidFill>
              <a:srgbClr val="DD5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9" name="Forme libre 108"/>
          <p:cNvSpPr/>
          <p:nvPr/>
        </p:nvSpPr>
        <p:spPr>
          <a:xfrm flipH="1">
            <a:off x="4716175" y="2312265"/>
            <a:ext cx="3594538" cy="383091"/>
          </a:xfrm>
          <a:custGeom>
            <a:avLst/>
            <a:gdLst>
              <a:gd name="connsiteX0" fmla="*/ 0 w 3594538"/>
              <a:gd name="connsiteY0" fmla="*/ 288498 h 383091"/>
              <a:gd name="connsiteX1" fmla="*/ 136635 w 3594538"/>
              <a:gd name="connsiteY1" fmla="*/ 25740 h 383091"/>
              <a:gd name="connsiteX2" fmla="*/ 578069 w 3594538"/>
              <a:gd name="connsiteY2" fmla="*/ 46760 h 383091"/>
              <a:gd name="connsiteX3" fmla="*/ 1807779 w 3594538"/>
              <a:gd name="connsiteY3" fmla="*/ 351560 h 383091"/>
              <a:gd name="connsiteX4" fmla="*/ 3594538 w 3594538"/>
              <a:gd name="connsiteY4" fmla="*/ 383091 h 38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538" h="383091">
                <a:moveTo>
                  <a:pt x="0" y="288498"/>
                </a:moveTo>
                <a:cubicBezTo>
                  <a:pt x="20145" y="177264"/>
                  <a:pt x="40290" y="66030"/>
                  <a:pt x="136635" y="25740"/>
                </a:cubicBezTo>
                <a:cubicBezTo>
                  <a:pt x="232980" y="-14550"/>
                  <a:pt x="299545" y="-7543"/>
                  <a:pt x="578069" y="46760"/>
                </a:cubicBezTo>
                <a:cubicBezTo>
                  <a:pt x="856593" y="101063"/>
                  <a:pt x="1305034" y="295505"/>
                  <a:pt x="1807779" y="351560"/>
                </a:cubicBezTo>
                <a:cubicBezTo>
                  <a:pt x="2310524" y="407615"/>
                  <a:pt x="3286235" y="358567"/>
                  <a:pt x="3594538" y="383091"/>
                </a:cubicBezTo>
              </a:path>
            </a:pathLst>
          </a:custGeom>
          <a:noFill/>
          <a:ln w="19050">
            <a:solidFill>
              <a:srgbClr val="DD5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6"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523311"/>
          </a:xfrm>
        </p:spPr>
        <p:txBody>
          <a:bodyPr>
            <a:normAutofit/>
          </a:bodyPr>
          <a:lstStyle/>
          <a:p>
            <a:r>
              <a:rPr lang="en-US" sz="3000" noProof="0" dirty="0"/>
              <a:t>Voltage Instrumentation and protection</a:t>
            </a:r>
          </a:p>
        </p:txBody>
      </p:sp>
      <p:cxnSp>
        <p:nvCxnSpPr>
          <p:cNvPr id="110" name="Connecteur droit 109"/>
          <p:cNvCxnSpPr/>
          <p:nvPr/>
        </p:nvCxnSpPr>
        <p:spPr>
          <a:xfrm>
            <a:off x="3146925" y="4844368"/>
            <a:ext cx="2153" cy="517741"/>
          </a:xfrm>
          <a:prstGeom prst="line">
            <a:avLst/>
          </a:prstGeom>
          <a:ln w="5080">
            <a:solidFill>
              <a:srgbClr val="0000FF"/>
            </a:solidFill>
            <a:prstDash val="dashDot"/>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105273" y="4822467"/>
            <a:ext cx="12305" cy="539642"/>
          </a:xfrm>
          <a:prstGeom prst="line">
            <a:avLst/>
          </a:prstGeom>
          <a:ln w="5080">
            <a:solidFill>
              <a:srgbClr val="FF0A0A"/>
            </a:solidFill>
            <a:prstDash val="dashDot"/>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a:endCxn id="118" idx="0"/>
          </p:cNvCxnSpPr>
          <p:nvPr/>
        </p:nvCxnSpPr>
        <p:spPr>
          <a:xfrm flipV="1">
            <a:off x="119537" y="5362107"/>
            <a:ext cx="1527852" cy="2"/>
          </a:xfrm>
          <a:prstGeom prst="line">
            <a:avLst/>
          </a:prstGeom>
          <a:ln w="5080">
            <a:solidFill>
              <a:srgbClr val="FF0A0A"/>
            </a:solidFill>
            <a:prstDash val="dashDot"/>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a:stCxn id="118" idx="0"/>
          </p:cNvCxnSpPr>
          <p:nvPr/>
        </p:nvCxnSpPr>
        <p:spPr>
          <a:xfrm>
            <a:off x="1647389" y="5362107"/>
            <a:ext cx="1506839" cy="0"/>
          </a:xfrm>
          <a:prstGeom prst="line">
            <a:avLst/>
          </a:prstGeom>
          <a:ln w="5080">
            <a:solidFill>
              <a:srgbClr val="0000FF"/>
            </a:solidFill>
            <a:prstDash val="dashDot"/>
          </a:ln>
        </p:spPr>
        <p:style>
          <a:lnRef idx="1">
            <a:schemeClr val="accent1"/>
          </a:lnRef>
          <a:fillRef idx="0">
            <a:schemeClr val="accent1"/>
          </a:fillRef>
          <a:effectRef idx="0">
            <a:schemeClr val="accent1"/>
          </a:effectRef>
          <a:fontRef idx="minor">
            <a:schemeClr val="tx1"/>
          </a:fontRef>
        </p:style>
      </p:cxnSp>
      <p:pic>
        <p:nvPicPr>
          <p:cNvPr id="128" name="Image 127"/>
          <p:cNvPicPr>
            <a:picLocks noChangeAspect="1"/>
          </p:cNvPicPr>
          <p:nvPr/>
        </p:nvPicPr>
        <p:blipFill rotWithShape="1">
          <a:blip r:embed="rId2"/>
          <a:srcRect r="-12598" b="47033"/>
          <a:stretch/>
        </p:blipFill>
        <p:spPr>
          <a:xfrm>
            <a:off x="4531235" y="5368091"/>
            <a:ext cx="109612" cy="219545"/>
          </a:xfrm>
          <a:prstGeom prst="rect">
            <a:avLst/>
          </a:prstGeom>
        </p:spPr>
      </p:pic>
      <p:cxnSp>
        <p:nvCxnSpPr>
          <p:cNvPr id="129" name="Connecteur droit 128"/>
          <p:cNvCxnSpPr/>
          <p:nvPr/>
        </p:nvCxnSpPr>
        <p:spPr>
          <a:xfrm flipH="1">
            <a:off x="6163592" y="4844368"/>
            <a:ext cx="1" cy="517739"/>
          </a:xfrm>
          <a:prstGeom prst="line">
            <a:avLst/>
          </a:prstGeom>
          <a:ln w="5080">
            <a:solidFill>
              <a:srgbClr val="0000FF"/>
            </a:solidFill>
            <a:prstDash val="dashDot"/>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a:off x="3043925" y="4828451"/>
            <a:ext cx="12305" cy="539642"/>
          </a:xfrm>
          <a:prstGeom prst="line">
            <a:avLst/>
          </a:prstGeom>
          <a:ln w="5080">
            <a:solidFill>
              <a:srgbClr val="FF0A0A"/>
            </a:solidFill>
            <a:prstDash val="dashDot"/>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a:endCxn id="128" idx="0"/>
          </p:cNvCxnSpPr>
          <p:nvPr/>
        </p:nvCxnSpPr>
        <p:spPr>
          <a:xfrm flipV="1">
            <a:off x="3058189" y="5368091"/>
            <a:ext cx="1527852" cy="2"/>
          </a:xfrm>
          <a:prstGeom prst="line">
            <a:avLst/>
          </a:prstGeom>
          <a:ln w="5080">
            <a:solidFill>
              <a:srgbClr val="FF0A0A"/>
            </a:solidFill>
            <a:prstDash val="dashDot"/>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a:stCxn id="128" idx="0"/>
          </p:cNvCxnSpPr>
          <p:nvPr/>
        </p:nvCxnSpPr>
        <p:spPr>
          <a:xfrm flipV="1">
            <a:off x="4586041" y="5362107"/>
            <a:ext cx="1577552" cy="5984"/>
          </a:xfrm>
          <a:prstGeom prst="line">
            <a:avLst/>
          </a:prstGeom>
          <a:ln w="5080">
            <a:solidFill>
              <a:srgbClr val="0000FF"/>
            </a:solidFill>
            <a:prstDash val="dashDot"/>
          </a:ln>
        </p:spPr>
        <p:style>
          <a:lnRef idx="1">
            <a:schemeClr val="accent1"/>
          </a:lnRef>
          <a:fillRef idx="0">
            <a:schemeClr val="accent1"/>
          </a:fillRef>
          <a:effectRef idx="0">
            <a:schemeClr val="accent1"/>
          </a:effectRef>
          <a:fontRef idx="minor">
            <a:schemeClr val="tx1"/>
          </a:fontRef>
        </p:style>
      </p:cxnSp>
      <p:pic>
        <p:nvPicPr>
          <p:cNvPr id="138" name="Image 137"/>
          <p:cNvPicPr>
            <a:picLocks noChangeAspect="1"/>
          </p:cNvPicPr>
          <p:nvPr/>
        </p:nvPicPr>
        <p:blipFill rotWithShape="1">
          <a:blip r:embed="rId2"/>
          <a:srcRect r="-12598" b="47033"/>
          <a:stretch/>
        </p:blipFill>
        <p:spPr>
          <a:xfrm>
            <a:off x="7553778" y="5361517"/>
            <a:ext cx="109612" cy="219545"/>
          </a:xfrm>
          <a:prstGeom prst="rect">
            <a:avLst/>
          </a:prstGeom>
        </p:spPr>
      </p:pic>
      <p:cxnSp>
        <p:nvCxnSpPr>
          <p:cNvPr id="139" name="Connecteur droit 138"/>
          <p:cNvCxnSpPr/>
          <p:nvPr/>
        </p:nvCxnSpPr>
        <p:spPr>
          <a:xfrm>
            <a:off x="9086371" y="4821877"/>
            <a:ext cx="0" cy="539639"/>
          </a:xfrm>
          <a:prstGeom prst="line">
            <a:avLst/>
          </a:prstGeom>
          <a:ln w="5080">
            <a:solidFill>
              <a:srgbClr val="0000FF"/>
            </a:solidFill>
            <a:prstDash val="dashDot"/>
          </a:ln>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6066468" y="4821877"/>
            <a:ext cx="12305" cy="539642"/>
          </a:xfrm>
          <a:prstGeom prst="line">
            <a:avLst/>
          </a:prstGeom>
          <a:ln w="5080">
            <a:solidFill>
              <a:srgbClr val="FF0A0A"/>
            </a:solidFill>
            <a:prstDash val="dashDot"/>
          </a:ln>
        </p:spPr>
        <p:style>
          <a:lnRef idx="1">
            <a:schemeClr val="accent1"/>
          </a:lnRef>
          <a:fillRef idx="0">
            <a:schemeClr val="accent1"/>
          </a:fillRef>
          <a:effectRef idx="0">
            <a:schemeClr val="accent1"/>
          </a:effectRef>
          <a:fontRef idx="minor">
            <a:schemeClr val="tx1"/>
          </a:fontRef>
        </p:style>
      </p:cxnSp>
      <p:cxnSp>
        <p:nvCxnSpPr>
          <p:cNvPr id="141" name="Connecteur droit 140"/>
          <p:cNvCxnSpPr>
            <a:endCxn id="138" idx="0"/>
          </p:cNvCxnSpPr>
          <p:nvPr/>
        </p:nvCxnSpPr>
        <p:spPr>
          <a:xfrm flipV="1">
            <a:off x="6080732" y="5361517"/>
            <a:ext cx="1527852" cy="2"/>
          </a:xfrm>
          <a:prstGeom prst="line">
            <a:avLst/>
          </a:prstGeom>
          <a:ln w="5080">
            <a:solidFill>
              <a:srgbClr val="FF0A0A"/>
            </a:solidFill>
            <a:prstDash val="dashDot"/>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a:stCxn id="138" idx="0"/>
          </p:cNvCxnSpPr>
          <p:nvPr/>
        </p:nvCxnSpPr>
        <p:spPr>
          <a:xfrm>
            <a:off x="7608584" y="5361517"/>
            <a:ext cx="1475005" cy="592"/>
          </a:xfrm>
          <a:prstGeom prst="line">
            <a:avLst/>
          </a:prstGeom>
          <a:ln w="5080">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149" name="ZoneTexte 148"/>
          <p:cNvSpPr txBox="1"/>
          <p:nvPr/>
        </p:nvSpPr>
        <p:spPr>
          <a:xfrm>
            <a:off x="1451462" y="5525538"/>
            <a:ext cx="6490228" cy="200055"/>
          </a:xfrm>
          <a:prstGeom prst="rect">
            <a:avLst/>
          </a:prstGeom>
          <a:noFill/>
        </p:spPr>
        <p:txBody>
          <a:bodyPr wrap="square" rtlCol="0">
            <a:spAutoFit/>
          </a:bodyPr>
          <a:lstStyle/>
          <a:p>
            <a:r>
              <a:rPr lang="en-US" sz="700" noProof="0" dirty="0"/>
              <a:t>45 47                                                                                                                                    46  49                                                                                                                                         48 50                                                                                                                                           </a:t>
            </a:r>
          </a:p>
        </p:txBody>
      </p:sp>
    </p:spTree>
    <p:extLst>
      <p:ext uri="{BB962C8B-B14F-4D97-AF65-F5344CB8AC3E}">
        <p14:creationId xmlns:p14="http://schemas.microsoft.com/office/powerpoint/2010/main" val="35248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132" y1="37185" x2="8113" y2="8015"/>
                        <a14:foregroundMark x1="7119" y1="12302" x2="45778" y2="10345"/>
                        <a14:foregroundMark x1="47848" y1="6244" x2="48758" y2="16030"/>
                        <a14:foregroundMark x1="47848" y1="13886" x2="23262" y2="16775"/>
                        <a14:foregroundMark x1="14156" y1="3169" x2="16060" y2="20130"/>
                        <a14:foregroundMark x1="2070" y1="4473" x2="26904" y2="49487"/>
                        <a14:foregroundMark x1="3808" y1="49021" x2="4139" y2="7269"/>
                        <a14:foregroundMark x1="7781" y1="47530" x2="12831" y2="11184"/>
                        <a14:foregroundMark x1="828" y1="1771" x2="25000" y2="14259"/>
                        <a14:foregroundMark x1="2235" y1="1398" x2="32616" y2="2144"/>
                        <a14:foregroundMark x1="18709" y1="7269" x2="20281" y2="1957"/>
                        <a14:foregroundMark x1="1325" y1="8574" x2="1490" y2="56850"/>
                        <a14:foregroundMark x1="4305" y1="65517" x2="50166" y2="17428"/>
                        <a14:foregroundMark x1="15066" y1="22833" x2="47517" y2="24977"/>
                        <a14:foregroundMark x1="18377" y1="71948" x2="51490" y2="59459"/>
                        <a14:foregroundMark x1="23924" y1="81547" x2="43543" y2="86580"/>
                        <a14:foregroundMark x1="31209" y1="95806" x2="29470" y2="38677"/>
                        <a14:foregroundMark x1="28394" y1="44175" x2="85679" y2="95433"/>
                        <a14:foregroundMark x1="35513" y1="97763" x2="86755" y2="85182"/>
                        <a14:foregroundMark x1="36424" y1="93849" x2="84023" y2="93663"/>
                        <a14:foregroundMark x1="35762" y1="2516" x2="78974" y2="8947"/>
                        <a14:foregroundMark x1="31871" y1="23486" x2="80877" y2="8574"/>
                        <a14:foregroundMark x1="51904" y1="13141" x2="68377" y2="6617"/>
                        <a14:foregroundMark x1="21440" y1="18733" x2="35348" y2="19571"/>
                        <a14:foregroundMark x1="32285" y1="2889" x2="40232" y2="559"/>
                        <a14:foregroundMark x1="44619" y1="1584" x2="66060" y2="5685"/>
                        <a14:foregroundMark x1="12252" y1="25815" x2="16142" y2="33644"/>
                        <a14:foregroundMark x1="12417" y1="29077" x2="12997" y2="35135"/>
                        <a14:foregroundMark x1="7781" y1="43616" x2="28974" y2="42777"/>
                        <a14:foregroundMark x1="18543" y1="27400" x2="32285" y2="29730"/>
                        <a14:foregroundMark x1="23924" y1="32246" x2="29139" y2="32992"/>
                        <a14:foregroundMark x1="89901" y1="73905" x2="92715" y2="84436"/>
                      </a14:backgroundRemoval>
                    </a14:imgEffect>
                  </a14:imgLayer>
                </a14:imgProps>
              </a:ext>
            </a:extLst>
          </a:blip>
          <a:stretch>
            <a:fillRect/>
          </a:stretch>
        </p:blipFill>
        <p:spPr>
          <a:xfrm>
            <a:off x="628650" y="847725"/>
            <a:ext cx="6020002" cy="5347237"/>
          </a:xfrm>
          <a:prstGeom prst="rect">
            <a:avLst/>
          </a:prstGeom>
        </p:spPr>
      </p:pic>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523311"/>
          </a:xfrm>
        </p:spPr>
        <p:txBody>
          <a:bodyPr>
            <a:normAutofit fontScale="90000"/>
          </a:bodyPr>
          <a:lstStyle/>
          <a:p>
            <a:r>
              <a:rPr lang="en-US" noProof="0" dirty="0"/>
              <a:t>Temperature Instrumentation</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noProof="0" smtClean="0"/>
              <a:pPr/>
              <a:t>5</a:t>
            </a:fld>
            <a:endParaRPr lang="en-US" noProof="0" dirty="0"/>
          </a:p>
        </p:txBody>
      </p:sp>
      <p:sp>
        <p:nvSpPr>
          <p:cNvPr id="25" name="Losange 24"/>
          <p:cNvSpPr/>
          <p:nvPr/>
        </p:nvSpPr>
        <p:spPr>
          <a:xfrm>
            <a:off x="7606522" y="5227640"/>
            <a:ext cx="249382" cy="2401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ZoneTexte 25"/>
          <p:cNvSpPr txBox="1"/>
          <p:nvPr/>
        </p:nvSpPr>
        <p:spPr>
          <a:xfrm>
            <a:off x="7939032" y="5163047"/>
            <a:ext cx="1801091" cy="369332"/>
          </a:xfrm>
          <a:prstGeom prst="rect">
            <a:avLst/>
          </a:prstGeom>
          <a:noFill/>
        </p:spPr>
        <p:txBody>
          <a:bodyPr wrap="square" rtlCol="0">
            <a:spAutoFit/>
          </a:bodyPr>
          <a:lstStyle/>
          <a:p>
            <a:r>
              <a:rPr lang="en-US" noProof="0" dirty="0" err="1"/>
              <a:t>Cernox</a:t>
            </a:r>
            <a:endParaRPr lang="en-US" noProof="0" dirty="0"/>
          </a:p>
        </p:txBody>
      </p:sp>
      <p:sp>
        <p:nvSpPr>
          <p:cNvPr id="189" name="Losange 188"/>
          <p:cNvSpPr/>
          <p:nvPr/>
        </p:nvSpPr>
        <p:spPr>
          <a:xfrm>
            <a:off x="7606522" y="5600354"/>
            <a:ext cx="249382" cy="240146"/>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0" name="ZoneTexte 189"/>
          <p:cNvSpPr txBox="1"/>
          <p:nvPr/>
        </p:nvSpPr>
        <p:spPr>
          <a:xfrm>
            <a:off x="7939031" y="5532379"/>
            <a:ext cx="1801091" cy="369332"/>
          </a:xfrm>
          <a:prstGeom prst="rect">
            <a:avLst/>
          </a:prstGeom>
          <a:noFill/>
        </p:spPr>
        <p:txBody>
          <a:bodyPr wrap="square" rtlCol="0">
            <a:spAutoFit/>
          </a:bodyPr>
          <a:lstStyle/>
          <a:p>
            <a:r>
              <a:rPr lang="en-US" noProof="0" dirty="0"/>
              <a:t>PT100</a:t>
            </a:r>
          </a:p>
        </p:txBody>
      </p:sp>
      <p:sp>
        <p:nvSpPr>
          <p:cNvPr id="30" name="Rectangle 29"/>
          <p:cNvSpPr/>
          <p:nvPr/>
        </p:nvSpPr>
        <p:spPr>
          <a:xfrm>
            <a:off x="3880164" y="656310"/>
            <a:ext cx="5044761" cy="2308324"/>
          </a:xfrm>
          <a:prstGeom prst="rect">
            <a:avLst/>
          </a:prstGeom>
        </p:spPr>
        <p:txBody>
          <a:bodyPr wrap="square">
            <a:spAutoFit/>
          </a:bodyPr>
          <a:lstStyle/>
          <a:p>
            <a:r>
              <a:rPr lang="en-US" noProof="0" dirty="0"/>
              <a:t>PT 100 thermal sensors:</a:t>
            </a:r>
          </a:p>
          <a:p>
            <a:pPr marL="742950" lvl="1" indent="-285750">
              <a:buFont typeface="Arial" panose="020B0604020202020204" pitchFamily="34" charset="0"/>
              <a:buChar char="•"/>
            </a:pPr>
            <a:r>
              <a:rPr lang="en-US" noProof="0" dirty="0"/>
              <a:t>10 on the thermal shield</a:t>
            </a:r>
          </a:p>
          <a:p>
            <a:pPr marL="742950" lvl="1" indent="-285750">
              <a:buFont typeface="Arial" panose="020B0604020202020204" pitchFamily="34" charset="0"/>
              <a:buChar char="•"/>
            </a:pPr>
            <a:r>
              <a:rPr lang="en-US" noProof="0" dirty="0"/>
              <a:t>6 on the current leads</a:t>
            </a:r>
          </a:p>
          <a:p>
            <a:r>
              <a:rPr lang="en-US" noProof="0" dirty="0"/>
              <a:t>CERNOX thermal sensors:</a:t>
            </a:r>
          </a:p>
          <a:p>
            <a:pPr marL="742950" lvl="1" indent="-285750">
              <a:buFont typeface="Arial" panose="020B0604020202020204" pitchFamily="34" charset="0"/>
              <a:buChar char="•"/>
            </a:pPr>
            <a:r>
              <a:rPr lang="en-US" noProof="0" dirty="0"/>
              <a:t>12 distributed on the magnet and the shell</a:t>
            </a:r>
          </a:p>
          <a:p>
            <a:pPr marL="742950" lvl="1" indent="-285750">
              <a:buFont typeface="Arial" panose="020B0604020202020204" pitchFamily="34" charset="0"/>
              <a:buChar char="•"/>
            </a:pPr>
            <a:r>
              <a:rPr lang="en-US" noProof="0" dirty="0"/>
              <a:t>6 on the phase separator and  thermosiphon inlet and outlet</a:t>
            </a:r>
          </a:p>
          <a:p>
            <a:pPr lvl="1"/>
            <a:endParaRPr lang="en-US" noProof="0" dirty="0"/>
          </a:p>
        </p:txBody>
      </p:sp>
      <p:sp>
        <p:nvSpPr>
          <p:cNvPr id="40" name="Losange 39"/>
          <p:cNvSpPr/>
          <p:nvPr/>
        </p:nvSpPr>
        <p:spPr>
          <a:xfrm>
            <a:off x="2632959" y="2829917"/>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Losange 40"/>
          <p:cNvSpPr/>
          <p:nvPr/>
        </p:nvSpPr>
        <p:spPr>
          <a:xfrm>
            <a:off x="2553628" y="5760263"/>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Losange 41"/>
          <p:cNvSpPr/>
          <p:nvPr/>
        </p:nvSpPr>
        <p:spPr>
          <a:xfrm>
            <a:off x="3703368" y="5762071"/>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Losange 42"/>
          <p:cNvSpPr/>
          <p:nvPr/>
        </p:nvSpPr>
        <p:spPr>
          <a:xfrm>
            <a:off x="3682543" y="2845551"/>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Losange 43"/>
          <p:cNvSpPr/>
          <p:nvPr/>
        </p:nvSpPr>
        <p:spPr>
          <a:xfrm>
            <a:off x="4795930" y="2845551"/>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Losange 44"/>
          <p:cNvSpPr/>
          <p:nvPr/>
        </p:nvSpPr>
        <p:spPr>
          <a:xfrm>
            <a:off x="4762968" y="5762071"/>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Losange 45"/>
          <p:cNvSpPr/>
          <p:nvPr/>
        </p:nvSpPr>
        <p:spPr>
          <a:xfrm>
            <a:off x="5896845" y="5771231"/>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Losange 46"/>
          <p:cNvSpPr/>
          <p:nvPr/>
        </p:nvSpPr>
        <p:spPr>
          <a:xfrm>
            <a:off x="5909317" y="2843469"/>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Losange 47"/>
          <p:cNvSpPr/>
          <p:nvPr/>
        </p:nvSpPr>
        <p:spPr>
          <a:xfrm>
            <a:off x="3109245" y="2718418"/>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Losange 48"/>
          <p:cNvSpPr/>
          <p:nvPr/>
        </p:nvSpPr>
        <p:spPr>
          <a:xfrm>
            <a:off x="4231402" y="2731602"/>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Losange 49"/>
          <p:cNvSpPr/>
          <p:nvPr/>
        </p:nvSpPr>
        <p:spPr>
          <a:xfrm>
            <a:off x="5398833" y="2743072"/>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Losange 50"/>
          <p:cNvSpPr/>
          <p:nvPr/>
        </p:nvSpPr>
        <p:spPr>
          <a:xfrm>
            <a:off x="3140730" y="5808090"/>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Losange 51"/>
          <p:cNvSpPr/>
          <p:nvPr/>
        </p:nvSpPr>
        <p:spPr>
          <a:xfrm>
            <a:off x="4293678" y="5813788"/>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Losange 52"/>
          <p:cNvSpPr/>
          <p:nvPr/>
        </p:nvSpPr>
        <p:spPr>
          <a:xfrm>
            <a:off x="5330879" y="5808090"/>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Losange 54"/>
          <p:cNvSpPr/>
          <p:nvPr/>
        </p:nvSpPr>
        <p:spPr>
          <a:xfrm>
            <a:off x="2261792" y="1492730"/>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Losange 55"/>
          <p:cNvSpPr/>
          <p:nvPr/>
        </p:nvSpPr>
        <p:spPr>
          <a:xfrm>
            <a:off x="3238616" y="1027857"/>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Losange 56"/>
          <p:cNvSpPr/>
          <p:nvPr/>
        </p:nvSpPr>
        <p:spPr>
          <a:xfrm>
            <a:off x="3238616" y="1702835"/>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Losange 57"/>
          <p:cNvSpPr/>
          <p:nvPr/>
        </p:nvSpPr>
        <p:spPr>
          <a:xfrm>
            <a:off x="1854302" y="1027857"/>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Losange 58"/>
          <p:cNvSpPr/>
          <p:nvPr/>
        </p:nvSpPr>
        <p:spPr>
          <a:xfrm>
            <a:off x="947351" y="2843468"/>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Losange 59"/>
          <p:cNvSpPr/>
          <p:nvPr/>
        </p:nvSpPr>
        <p:spPr>
          <a:xfrm>
            <a:off x="1182702" y="2662835"/>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Losange 60"/>
          <p:cNvSpPr/>
          <p:nvPr/>
        </p:nvSpPr>
        <p:spPr>
          <a:xfrm>
            <a:off x="1074292" y="2443351"/>
            <a:ext cx="158662" cy="16047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Losange 61"/>
          <p:cNvSpPr/>
          <p:nvPr/>
        </p:nvSpPr>
        <p:spPr>
          <a:xfrm>
            <a:off x="896151" y="2392816"/>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Losange 62"/>
          <p:cNvSpPr/>
          <p:nvPr/>
        </p:nvSpPr>
        <p:spPr>
          <a:xfrm>
            <a:off x="884906" y="1862661"/>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Losange 63"/>
          <p:cNvSpPr/>
          <p:nvPr/>
        </p:nvSpPr>
        <p:spPr>
          <a:xfrm>
            <a:off x="878528" y="1383682"/>
            <a:ext cx="158662" cy="160473"/>
          </a:xfrm>
          <a:prstGeom prst="diamond">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8234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4365" y1="97285" x2="92893" y2="66116"/>
                        <a14:foregroundMark x1="24365" y1="78394" x2="91709" y2="90673"/>
                        <a14:foregroundMark x1="25212" y1="86777" x2="92555" y2="77332"/>
                        <a14:foregroundMark x1="94585" y1="76505" x2="94585" y2="90555"/>
                        <a14:foregroundMark x1="23689" y1="77922" x2="23858" y2="87249"/>
                        <a14:foregroundMark x1="32826" y1="77332" x2="88325" y2="82054"/>
                        <a14:foregroundMark x1="80372" y1="85714" x2="90863" y2="83589"/>
                        <a14:foregroundMark x1="92555" y1="80874" x2="92047" y2="86541"/>
                        <a14:foregroundMark x1="23689" y1="76623" x2="23858" y2="88666"/>
                        <a14:foregroundMark x1="23858" y1="88666" x2="98139" y2="1417"/>
                        <a14:foregroundMark x1="1015" y1="2125" x2="1523" y2="75443"/>
                        <a14:foregroundMark x1="2369" y1="75561" x2="30118" y2="80519"/>
                        <a14:foregroundMark x1="30288" y1="80519" x2="99831" y2="68359"/>
                        <a14:foregroundMark x1="27750" y1="63282" x2="89509" y2="62574"/>
                        <a14:foregroundMark x1="4230" y1="21370" x2="86125" y2="70720"/>
                        <a14:foregroundMark x1="33333" y1="10626" x2="92217" y2="60685"/>
                        <a14:foregroundMark x1="93232" y1="57969" x2="94585" y2="15230"/>
                        <a14:foregroundMark x1="60914" y1="9681" x2="80880" y2="5785"/>
                        <a14:foregroundMark x1="7445" y1="10744" x2="78680" y2="43802"/>
                        <a14:foregroundMark x1="14552" y1="5313" x2="98477" y2="6021"/>
                        <a14:foregroundMark x1="846" y1="42975" x2="91540" y2="16057"/>
                        <a14:foregroundMark x1="1015" y1="31641" x2="81557" y2="8973"/>
                        <a14:foregroundMark x1="16074" y1="22904" x2="66836" y2="7084"/>
                        <a14:foregroundMark x1="37394" y1="34120" x2="79865" y2="10744"/>
                        <a14:foregroundMark x1="53976" y1="45218" x2="80203" y2="20307"/>
                        <a14:foregroundMark x1="21997" y1="40732" x2="82403" y2="26446"/>
                        <a14:foregroundMark x1="14213" y1="45218" x2="63452" y2="38017"/>
                        <a14:foregroundMark x1="24873" y1="64345" x2="70897" y2="53719"/>
                        <a14:foregroundMark x1="6768" y1="41204" x2="57022" y2="64817"/>
                        <a14:foregroundMark x1="22335" y1="57497" x2="34856" y2="64345"/>
                        <a14:foregroundMark x1="9645" y1="46871" x2="28765" y2="44392"/>
                        <a14:foregroundMark x1="81726" y1="53719" x2="92893" y2="25620"/>
                        <a14:foregroundMark x1="77665" y1="41677" x2="90017" y2="25030"/>
                        <a14:foregroundMark x1="95431" y1="54782" x2="97124" y2="10980"/>
                        <a14:foregroundMark x1="96108" y1="68359" x2="98816" y2="55018"/>
                        <a14:foregroundMark x1="33503" y1="4723" x2="60914" y2="118"/>
                        <a14:foregroundMark x1="16074" y1="14286" x2="44162" y2="4368"/>
                        <a14:foregroundMark x1="25550" y1="18654" x2="65651" y2="5549"/>
                        <a14:foregroundMark x1="23350" y1="11098" x2="65990" y2="6375"/>
                        <a14:foregroundMark x1="11844" y1="7792" x2="41963" y2="4250"/>
                        <a14:foregroundMark x1="10152" y1="3778" x2="86971" y2="1417"/>
                        <a14:foregroundMark x1="6430" y1="2479" x2="11337" y2="13459"/>
                        <a14:foregroundMark x1="8799" y1="1063" x2="90017" y2="118"/>
                        <a14:foregroundMark x1="6091" y1="4132" x2="48054" y2="25974"/>
                        <a14:foregroundMark x1="91709" y1="95632" x2="94924" y2="95514"/>
                        <a14:foregroundMark x1="94247" y1="96340" x2="93570" y2="97757"/>
                        <a14:foregroundMark x1="72758" y1="97403" x2="74619" y2="97757"/>
                        <a14:foregroundMark x1="69374" y1="97757" x2="72589" y2="97403"/>
                        <a14:foregroundMark x1="23689" y1="93625" x2="24535" y2="96812"/>
                        <a14:foregroundMark x1="26565" y1="97875" x2="35702" y2="97993"/>
                        <a14:foregroundMark x1="36210" y1="97993" x2="47208" y2="97403"/>
                        <a14:foregroundMark x1="93401" y1="71429" x2="96108" y2="75207"/>
                        <a14:backgroundMark x1="32995" y1="99174" x2="36717" y2="99055"/>
                      </a14:backgroundRemoval>
                    </a14:imgEffect>
                  </a14:imgLayer>
                </a14:imgProps>
              </a:ext>
            </a:extLst>
          </a:blip>
          <a:stretch>
            <a:fillRect/>
          </a:stretch>
        </p:blipFill>
        <p:spPr>
          <a:xfrm>
            <a:off x="5004937" y="901210"/>
            <a:ext cx="3603048" cy="5163760"/>
          </a:xfrm>
          <a:prstGeom prst="rect">
            <a:avLst/>
          </a:prstGeom>
        </p:spPr>
      </p:pic>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8792" y="140923"/>
            <a:ext cx="7886700" cy="523311"/>
          </a:xfrm>
        </p:spPr>
        <p:txBody>
          <a:bodyPr>
            <a:normAutofit/>
          </a:bodyPr>
          <a:lstStyle/>
          <a:p>
            <a:r>
              <a:rPr lang="en-US" sz="2800" noProof="0" dirty="0"/>
              <a:t>Cryogenic and Mechanical Instrumentation</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noProof="0" smtClean="0"/>
              <a:pPr/>
              <a:t>6</a:t>
            </a:fld>
            <a:endParaRPr lang="en-US" noProof="0" dirty="0"/>
          </a:p>
        </p:txBody>
      </p:sp>
      <p:sp>
        <p:nvSpPr>
          <p:cNvPr id="30" name="Rectangle 29"/>
          <p:cNvSpPr/>
          <p:nvPr/>
        </p:nvSpPr>
        <p:spPr>
          <a:xfrm>
            <a:off x="630107" y="860593"/>
            <a:ext cx="3740442" cy="4093428"/>
          </a:xfrm>
          <a:prstGeom prst="rect">
            <a:avLst/>
          </a:prstGeom>
        </p:spPr>
        <p:txBody>
          <a:bodyPr wrap="square">
            <a:spAutoFit/>
          </a:bodyPr>
          <a:lstStyle/>
          <a:p>
            <a:pPr marL="285750" indent="-285750">
              <a:buFont typeface="Arial" panose="020B0604020202020204" pitchFamily="34" charset="0"/>
              <a:buChar char="•"/>
            </a:pPr>
            <a:r>
              <a:rPr lang="en-US" sz="2000" noProof="0" dirty="0"/>
              <a:t>Flow meter:</a:t>
            </a:r>
          </a:p>
          <a:p>
            <a:pPr marL="742950" lvl="1" indent="-285750">
              <a:buFont typeface="Arial" panose="020B0604020202020204" pitchFamily="34" charset="0"/>
              <a:buChar char="•"/>
            </a:pPr>
            <a:r>
              <a:rPr lang="en-US" sz="2000" noProof="0" dirty="0"/>
              <a:t>2 for the current leads</a:t>
            </a:r>
          </a:p>
          <a:p>
            <a:pPr marL="742950" lvl="1" indent="-285750">
              <a:buFont typeface="Arial" panose="020B0604020202020204" pitchFamily="34" charset="0"/>
              <a:buChar char="•"/>
            </a:pPr>
            <a:r>
              <a:rPr lang="en-US" sz="2000" noProof="0" dirty="0"/>
              <a:t>2 to 4 for the thermosiphons inlet and outlet</a:t>
            </a:r>
          </a:p>
          <a:p>
            <a:pPr marL="742950" lvl="1" indent="-285750">
              <a:buFont typeface="Arial" panose="020B0604020202020204" pitchFamily="34" charset="0"/>
              <a:buChar char="•"/>
            </a:pPr>
            <a:r>
              <a:rPr lang="en-US" sz="2000" noProof="0" dirty="0"/>
              <a:t>2 for the 50 K shield inlet and outlet</a:t>
            </a:r>
          </a:p>
          <a:p>
            <a:pPr marL="285750" indent="-285750">
              <a:buFont typeface="Arial" panose="020B0604020202020204" pitchFamily="34" charset="0"/>
              <a:buChar char="•"/>
            </a:pPr>
            <a:r>
              <a:rPr lang="en-US" sz="2000" noProof="0" dirty="0"/>
              <a:t>1 or 2 He level gages</a:t>
            </a:r>
          </a:p>
          <a:p>
            <a:pPr marL="285750" indent="-285750">
              <a:buFont typeface="Arial" panose="020B0604020202020204" pitchFamily="34" charset="0"/>
              <a:buChar char="•"/>
            </a:pPr>
            <a:r>
              <a:rPr lang="en-US" sz="2000" noProof="0" dirty="0"/>
              <a:t>2 Pressure gages</a:t>
            </a:r>
          </a:p>
          <a:p>
            <a:pPr marL="285750" indent="-285750">
              <a:buFont typeface="Arial" panose="020B0604020202020204" pitchFamily="34" charset="0"/>
              <a:buChar char="•"/>
            </a:pPr>
            <a:r>
              <a:rPr lang="en-US" sz="2000" noProof="0" dirty="0"/>
              <a:t>3 Heaters</a:t>
            </a:r>
          </a:p>
          <a:p>
            <a:pPr marL="285750" indent="-285750">
              <a:buFont typeface="Arial" panose="020B0604020202020204" pitchFamily="34" charset="0"/>
              <a:buChar char="•"/>
            </a:pPr>
            <a:r>
              <a:rPr lang="en-US" sz="2000" noProof="0" dirty="0"/>
              <a:t>2 Vacuum gages</a:t>
            </a:r>
          </a:p>
          <a:p>
            <a:pPr marL="285750" indent="-285750">
              <a:buFont typeface="Arial" panose="020B0604020202020204" pitchFamily="34" charset="0"/>
              <a:buChar char="•"/>
            </a:pPr>
            <a:r>
              <a:rPr lang="en-US" sz="2000" noProof="0" dirty="0"/>
              <a:t>Load sensors</a:t>
            </a:r>
          </a:p>
          <a:p>
            <a:endParaRPr lang="en-US" sz="2000" noProof="0" dirty="0"/>
          </a:p>
        </p:txBody>
      </p:sp>
      <p:sp>
        <p:nvSpPr>
          <p:cNvPr id="7" name="ZoneTexte 6"/>
          <p:cNvSpPr txBox="1"/>
          <p:nvPr/>
        </p:nvSpPr>
        <p:spPr>
          <a:xfrm>
            <a:off x="4399693" y="2568377"/>
            <a:ext cx="674176" cy="400110"/>
          </a:xfrm>
          <a:prstGeom prst="rect">
            <a:avLst/>
          </a:prstGeom>
          <a:noFill/>
        </p:spPr>
        <p:txBody>
          <a:bodyPr wrap="square" rtlCol="0">
            <a:spAutoFit/>
          </a:bodyPr>
          <a:lstStyle/>
          <a:p>
            <a:pPr algn="l"/>
            <a:r>
              <a:rPr lang="en-US" sz="1000" i="1" noProof="0" dirty="0"/>
              <a:t>Current leads</a:t>
            </a:r>
          </a:p>
        </p:txBody>
      </p:sp>
      <p:cxnSp>
        <p:nvCxnSpPr>
          <p:cNvPr id="9" name="Connecteur droit avec flèche 8"/>
          <p:cNvCxnSpPr>
            <a:stCxn id="7" idx="2"/>
          </p:cNvCxnSpPr>
          <p:nvPr/>
        </p:nvCxnSpPr>
        <p:spPr>
          <a:xfrm>
            <a:off x="4736781" y="2968487"/>
            <a:ext cx="505361" cy="1916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0"/>
          <p:cNvSpPr txBox="1"/>
          <p:nvPr/>
        </p:nvSpPr>
        <p:spPr>
          <a:xfrm>
            <a:off x="8068168" y="2351121"/>
            <a:ext cx="986444" cy="553998"/>
          </a:xfrm>
          <a:prstGeom prst="rect">
            <a:avLst/>
          </a:prstGeom>
          <a:noFill/>
        </p:spPr>
        <p:txBody>
          <a:bodyPr wrap="square" rtlCol="0">
            <a:spAutoFit/>
          </a:bodyPr>
          <a:lstStyle/>
          <a:p>
            <a:pPr algn="l"/>
            <a:r>
              <a:rPr lang="en-US" sz="1000" i="1" noProof="0" dirty="0"/>
              <a:t>Phase separator tank</a:t>
            </a:r>
          </a:p>
          <a:p>
            <a:pPr algn="l"/>
            <a:r>
              <a:rPr lang="en-US" sz="1000" i="1" noProof="0" dirty="0"/>
              <a:t>+ cold valves</a:t>
            </a:r>
          </a:p>
        </p:txBody>
      </p:sp>
      <p:cxnSp>
        <p:nvCxnSpPr>
          <p:cNvPr id="14" name="Connecteur droit avec flèche 11"/>
          <p:cNvCxnSpPr>
            <a:stCxn id="13" idx="1"/>
          </p:cNvCxnSpPr>
          <p:nvPr/>
        </p:nvCxnSpPr>
        <p:spPr>
          <a:xfrm flipH="1">
            <a:off x="7202717" y="2628120"/>
            <a:ext cx="865451" cy="468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5"/>
          <p:cNvSpPr txBox="1"/>
          <p:nvPr/>
        </p:nvSpPr>
        <p:spPr>
          <a:xfrm>
            <a:off x="8000560" y="3763074"/>
            <a:ext cx="1214849" cy="553998"/>
          </a:xfrm>
          <a:prstGeom prst="rect">
            <a:avLst/>
          </a:prstGeom>
          <a:noFill/>
        </p:spPr>
        <p:txBody>
          <a:bodyPr wrap="square" rtlCol="0">
            <a:spAutoFit/>
          </a:bodyPr>
          <a:lstStyle/>
          <a:p>
            <a:pPr algn="l"/>
            <a:r>
              <a:rPr lang="en-US" sz="1000" i="1" noProof="0" dirty="0"/>
              <a:t>Thermosiphon</a:t>
            </a:r>
          </a:p>
          <a:p>
            <a:pPr algn="l"/>
            <a:r>
              <a:rPr lang="en-US" sz="1000" i="1" noProof="0" dirty="0"/>
              <a:t>Heat exchanger tubes</a:t>
            </a:r>
          </a:p>
        </p:txBody>
      </p:sp>
      <p:cxnSp>
        <p:nvCxnSpPr>
          <p:cNvPr id="16" name="Connecteur droit avec flèche 16"/>
          <p:cNvCxnSpPr>
            <a:stCxn id="15" idx="1"/>
          </p:cNvCxnSpPr>
          <p:nvPr/>
        </p:nvCxnSpPr>
        <p:spPr>
          <a:xfrm flipH="1">
            <a:off x="7941035" y="4040073"/>
            <a:ext cx="59525" cy="482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6461197" y="2169682"/>
            <a:ext cx="0" cy="11656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rot="16200000">
            <a:off x="7547999" y="1581774"/>
            <a:ext cx="1583008" cy="307777"/>
          </a:xfrm>
          <a:prstGeom prst="rect">
            <a:avLst/>
          </a:prstGeom>
          <a:noFill/>
        </p:spPr>
        <p:txBody>
          <a:bodyPr wrap="square" rtlCol="0">
            <a:spAutoFit/>
          </a:bodyPr>
          <a:lstStyle/>
          <a:p>
            <a:pPr algn="ctr"/>
            <a:r>
              <a:rPr lang="en-US" sz="1400" noProof="0" dirty="0"/>
              <a:t>He level gages</a:t>
            </a:r>
          </a:p>
        </p:txBody>
      </p:sp>
      <p:grpSp>
        <p:nvGrpSpPr>
          <p:cNvPr id="17" name="Groupe 16"/>
          <p:cNvGrpSpPr/>
          <p:nvPr/>
        </p:nvGrpSpPr>
        <p:grpSpPr>
          <a:xfrm flipH="1">
            <a:off x="7941034" y="3232825"/>
            <a:ext cx="215436" cy="134266"/>
            <a:chOff x="4578577" y="3529002"/>
            <a:chExt cx="215436" cy="134266"/>
          </a:xfrm>
        </p:grpSpPr>
        <p:cxnSp>
          <p:nvCxnSpPr>
            <p:cNvPr id="44" name="Connecteur droit 43"/>
            <p:cNvCxnSpPr/>
            <p:nvPr/>
          </p:nvCxnSpPr>
          <p:spPr>
            <a:xfrm>
              <a:off x="4578577" y="3597128"/>
              <a:ext cx="2154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Ellipse 44"/>
            <p:cNvSpPr/>
            <p:nvPr/>
          </p:nvSpPr>
          <p:spPr>
            <a:xfrm>
              <a:off x="4578577" y="3529002"/>
              <a:ext cx="124950" cy="134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cxnSp>
        <p:nvCxnSpPr>
          <p:cNvPr id="29" name="Connecteur droit 50"/>
          <p:cNvCxnSpPr/>
          <p:nvPr/>
        </p:nvCxnSpPr>
        <p:spPr>
          <a:xfrm rot="16200000">
            <a:off x="5535680" y="4914717"/>
            <a:ext cx="2154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Ellipse 51"/>
          <p:cNvSpPr/>
          <p:nvPr/>
        </p:nvSpPr>
        <p:spPr>
          <a:xfrm rot="16200000">
            <a:off x="5550537" y="4975730"/>
            <a:ext cx="203200" cy="186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ZoneTexte 45"/>
          <p:cNvSpPr txBox="1"/>
          <p:nvPr/>
        </p:nvSpPr>
        <p:spPr>
          <a:xfrm>
            <a:off x="4887437" y="4822380"/>
            <a:ext cx="755961" cy="400110"/>
          </a:xfrm>
          <a:prstGeom prst="rect">
            <a:avLst/>
          </a:prstGeom>
          <a:noFill/>
        </p:spPr>
        <p:txBody>
          <a:bodyPr wrap="square" rtlCol="0">
            <a:spAutoFit/>
          </a:bodyPr>
          <a:lstStyle/>
          <a:p>
            <a:pPr algn="ctr"/>
            <a:r>
              <a:rPr lang="en-US" sz="1000" i="1" noProof="0" dirty="0"/>
              <a:t>Vacuum</a:t>
            </a:r>
          </a:p>
          <a:p>
            <a:pPr algn="ctr"/>
            <a:r>
              <a:rPr lang="en-US" sz="1000" i="1" noProof="0" dirty="0"/>
              <a:t> gages</a:t>
            </a:r>
          </a:p>
        </p:txBody>
      </p:sp>
      <p:sp>
        <p:nvSpPr>
          <p:cNvPr id="28" name="ZoneTexte 45"/>
          <p:cNvSpPr txBox="1"/>
          <p:nvPr/>
        </p:nvSpPr>
        <p:spPr>
          <a:xfrm>
            <a:off x="8035180" y="2995542"/>
            <a:ext cx="755961" cy="400110"/>
          </a:xfrm>
          <a:prstGeom prst="rect">
            <a:avLst/>
          </a:prstGeom>
          <a:noFill/>
        </p:spPr>
        <p:txBody>
          <a:bodyPr wrap="square" rtlCol="0">
            <a:spAutoFit/>
          </a:bodyPr>
          <a:lstStyle/>
          <a:p>
            <a:pPr algn="ctr"/>
            <a:r>
              <a:rPr lang="en-US" sz="1000" i="1" noProof="0" dirty="0"/>
              <a:t>Vacuum</a:t>
            </a:r>
          </a:p>
          <a:p>
            <a:pPr algn="ctr"/>
            <a:r>
              <a:rPr lang="en-US" sz="1000" i="1" noProof="0" dirty="0"/>
              <a:t> gages</a:t>
            </a:r>
          </a:p>
        </p:txBody>
      </p:sp>
      <p:cxnSp>
        <p:nvCxnSpPr>
          <p:cNvPr id="23" name="Connecteur droit avec flèche 22"/>
          <p:cNvCxnSpPr/>
          <p:nvPr/>
        </p:nvCxnSpPr>
        <p:spPr>
          <a:xfrm flipH="1">
            <a:off x="5643398" y="4086972"/>
            <a:ext cx="2008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e 36"/>
          <p:cNvGrpSpPr/>
          <p:nvPr/>
        </p:nvGrpSpPr>
        <p:grpSpPr>
          <a:xfrm>
            <a:off x="5538098" y="3912807"/>
            <a:ext cx="151075" cy="490491"/>
            <a:chOff x="3792772" y="4206240"/>
            <a:chExt cx="153725" cy="578442"/>
          </a:xfrm>
        </p:grpSpPr>
        <p:cxnSp>
          <p:nvCxnSpPr>
            <p:cNvPr id="34" name="Connecteur droit 33"/>
            <p:cNvCxnSpPr/>
            <p:nvPr/>
          </p:nvCxnSpPr>
          <p:spPr>
            <a:xfrm>
              <a:off x="3792772" y="4206240"/>
              <a:ext cx="151075" cy="11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3792772" y="4317072"/>
              <a:ext cx="151075" cy="879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3794097" y="4394917"/>
              <a:ext cx="151075" cy="11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3794097" y="4505749"/>
              <a:ext cx="151075" cy="879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795422" y="4585899"/>
              <a:ext cx="151075" cy="1108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3795422" y="4696731"/>
              <a:ext cx="151075" cy="879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Connecteur droit avec flèche 7"/>
          <p:cNvCxnSpPr/>
          <p:nvPr/>
        </p:nvCxnSpPr>
        <p:spPr>
          <a:xfrm>
            <a:off x="2451025" y="4522137"/>
            <a:ext cx="1350528" cy="4454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579" y1="52000" x2="54545" y2="80000"/>
                        <a14:foregroundMark x1="52479" y1="29200" x2="92769" y2="28800"/>
                        <a14:foregroundMark x1="90289" y1="20000" x2="90289" y2="28000"/>
                        <a14:foregroundMark x1="84091" y1="16400" x2="89876" y2="18000"/>
                        <a14:foregroundMark x1="86570" y1="35600" x2="89050" y2="35600"/>
                      </a14:backgroundRemoval>
                    </a14:imgEffect>
                  </a14:imgLayer>
                </a14:imgProps>
              </a:ext>
            </a:extLst>
          </a:blip>
          <a:stretch>
            <a:fillRect/>
          </a:stretch>
        </p:blipFill>
        <p:spPr>
          <a:xfrm>
            <a:off x="2269180" y="4709835"/>
            <a:ext cx="2179640" cy="1125847"/>
          </a:xfrm>
          <a:prstGeom prst="rect">
            <a:avLst/>
          </a:prstGeom>
        </p:spPr>
      </p:pic>
      <p:cxnSp>
        <p:nvCxnSpPr>
          <p:cNvPr id="35" name="Connecteur droit avec flèche 34"/>
          <p:cNvCxnSpPr/>
          <p:nvPr/>
        </p:nvCxnSpPr>
        <p:spPr>
          <a:xfrm>
            <a:off x="2459013" y="4522137"/>
            <a:ext cx="325376" cy="8983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a:off x="6475770" y="1758118"/>
            <a:ext cx="1680700" cy="7907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60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7B1D-1A16-EF57-497B-002F64F60449}"/>
              </a:ext>
            </a:extLst>
          </p:cNvPr>
          <p:cNvSpPr>
            <a:spLocks noGrp="1"/>
          </p:cNvSpPr>
          <p:nvPr>
            <p:ph type="title"/>
          </p:nvPr>
        </p:nvSpPr>
        <p:spPr>
          <a:xfrm>
            <a:off x="719635" y="142212"/>
            <a:ext cx="7886700" cy="740343"/>
          </a:xfrm>
        </p:spPr>
        <p:txBody>
          <a:bodyPr/>
          <a:lstStyle/>
          <a:p>
            <a:r>
              <a:rPr lang="en-US" dirty="0"/>
              <a:t>Data sampling speed</a:t>
            </a:r>
          </a:p>
        </p:txBody>
      </p:sp>
      <p:sp>
        <p:nvSpPr>
          <p:cNvPr id="3" name="Content Placeholder 2">
            <a:extLst>
              <a:ext uri="{FF2B5EF4-FFF2-40B4-BE49-F238E27FC236}">
                <a16:creationId xmlns:a16="http://schemas.microsoft.com/office/drawing/2014/main" id="{607EBD88-4361-A743-E932-F49F44758EA9}"/>
              </a:ext>
            </a:extLst>
          </p:cNvPr>
          <p:cNvSpPr>
            <a:spLocks noGrp="1"/>
          </p:cNvSpPr>
          <p:nvPr>
            <p:ph idx="1"/>
          </p:nvPr>
        </p:nvSpPr>
        <p:spPr>
          <a:xfrm>
            <a:off x="227463" y="1141863"/>
            <a:ext cx="8520751" cy="5035100"/>
          </a:xfrm>
        </p:spPr>
        <p:txBody>
          <a:bodyPr>
            <a:normAutofit/>
          </a:bodyPr>
          <a:lstStyle/>
          <a:p>
            <a:pPr marL="342900" indent="-342900" fontAlgn="base">
              <a:spcBef>
                <a:spcPts val="600"/>
              </a:spcBef>
              <a:spcAft>
                <a:spcPts val="300"/>
              </a:spcAft>
              <a:buFont typeface="+mj-lt"/>
              <a:buAutoNum type="arabicParenR"/>
            </a:pPr>
            <a:r>
              <a:rPr lang="en-US" sz="2200" dirty="0">
                <a:latin typeface="Calibri" panose="020F0502020204030204" pitchFamily="34" charset="0"/>
                <a:ea typeface="Calibri" panose="020F0502020204030204" pitchFamily="34" charset="0"/>
                <a:cs typeface="Calibri" panose="020F0502020204030204" pitchFamily="34" charset="0"/>
              </a:rPr>
              <a:t>Voltage taps: </a:t>
            </a:r>
          </a:p>
          <a:p>
            <a:pPr lvl="1" fontAlgn="base">
              <a:spcBef>
                <a:spcPts val="600"/>
              </a:spcBef>
              <a:spcAft>
                <a:spcPts val="300"/>
              </a:spcAft>
            </a:pPr>
            <a:r>
              <a:rPr lang="en-US" sz="1800" dirty="0">
                <a:latin typeface="Calibri" panose="020F0502020204030204" pitchFamily="34" charset="0"/>
                <a:ea typeface="Calibri" panose="020F0502020204030204" pitchFamily="34" charset="0"/>
                <a:cs typeface="Calibri" panose="020F0502020204030204" pitchFamily="34" charset="0"/>
              </a:rPr>
              <a:t>5 kHz to 10 </a:t>
            </a:r>
            <a:r>
              <a:rPr lang="en-US" sz="1800" dirty="0" err="1">
                <a:latin typeface="Calibri" panose="020F0502020204030204" pitchFamily="34" charset="0"/>
                <a:ea typeface="Calibri" panose="020F0502020204030204" pitchFamily="34" charset="0"/>
                <a:cs typeface="Calibri" panose="020F0502020204030204" pitchFamily="34" charset="0"/>
              </a:rPr>
              <a:t>KHz</a:t>
            </a:r>
            <a:r>
              <a:rPr lang="en-US" sz="1800" dirty="0">
                <a:latin typeface="Calibri" panose="020F0502020204030204" pitchFamily="34" charset="0"/>
                <a:ea typeface="Calibri" panose="020F0502020204030204" pitchFamily="34" charset="0"/>
                <a:cs typeface="Calibri" panose="020F0502020204030204" pitchFamily="34" charset="0"/>
              </a:rPr>
              <a:t> Fast DAQ</a:t>
            </a:r>
          </a:p>
          <a:p>
            <a:pPr lvl="1" fontAlgn="base">
              <a:spcBef>
                <a:spcPts val="600"/>
              </a:spcBef>
              <a:spcAft>
                <a:spcPts val="300"/>
              </a:spcAft>
            </a:pPr>
            <a:r>
              <a:rPr lang="en-US" sz="1800" dirty="0">
                <a:latin typeface="Calibri" panose="020F0502020204030204" pitchFamily="34" charset="0"/>
                <a:ea typeface="Calibri" panose="020F0502020204030204" pitchFamily="34" charset="0"/>
                <a:cs typeface="Calibri" panose="020F0502020204030204" pitchFamily="34" charset="0"/>
              </a:rPr>
              <a:t>5Hz for slow data</a:t>
            </a:r>
          </a:p>
          <a:p>
            <a:pPr marL="342900" indent="-342900" fontAlgn="base">
              <a:spcBef>
                <a:spcPts val="600"/>
              </a:spcBef>
              <a:spcAft>
                <a:spcPts val="300"/>
              </a:spcAft>
              <a:buFont typeface="+mj-lt"/>
              <a:buAutoNum type="arabicParenR"/>
            </a:pPr>
            <a:r>
              <a:rPr lang="en-US" sz="2200" dirty="0">
                <a:latin typeface="Calibri" panose="020F0502020204030204" pitchFamily="34" charset="0"/>
                <a:ea typeface="Calibri" panose="020F0502020204030204" pitchFamily="34" charset="0"/>
                <a:cs typeface="Calibri" panose="020F0502020204030204" pitchFamily="34" charset="0"/>
              </a:rPr>
              <a:t>Temperature monitoring/control (4.2K, 80K, and 300K) - 4.2 K: Temperature monitoring/control (4.2K at 100 Hz; 80/77-300 K: PT-100 temp sensors at 100 Hz</a:t>
            </a:r>
          </a:p>
          <a:p>
            <a:endParaRPr lang="en-US" dirty="0"/>
          </a:p>
        </p:txBody>
      </p:sp>
      <p:sp>
        <p:nvSpPr>
          <p:cNvPr id="4" name="Slide Number Placeholder 3">
            <a:extLst>
              <a:ext uri="{FF2B5EF4-FFF2-40B4-BE49-F238E27FC236}">
                <a16:creationId xmlns:a16="http://schemas.microsoft.com/office/drawing/2014/main" id="{6EC55CC6-219B-9D2A-1C14-0D100AAF7A07}"/>
              </a:ext>
            </a:extLst>
          </p:cNvPr>
          <p:cNvSpPr>
            <a:spLocks noGrp="1"/>
          </p:cNvSpPr>
          <p:nvPr>
            <p:ph type="sldNum" sz="quarter" idx="12"/>
          </p:nvPr>
        </p:nvSpPr>
        <p:spPr/>
        <p:txBody>
          <a:bodyPr/>
          <a:lstStyle/>
          <a:p>
            <a:fld id="{893C5830-40F3-F04E-B2E3-10E6672BA8FF}" type="slidenum">
              <a:rPr lang="en-US" smtClean="0"/>
              <a:t>7</a:t>
            </a:fld>
            <a:endParaRPr lang="en-US" dirty="0"/>
          </a:p>
        </p:txBody>
      </p:sp>
    </p:spTree>
    <p:extLst>
      <p:ext uri="{BB962C8B-B14F-4D97-AF65-F5344CB8AC3E}">
        <p14:creationId xmlns:p14="http://schemas.microsoft.com/office/powerpoint/2010/main" val="277390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7A3A-D52F-5022-4F46-3B86F865C1C2}"/>
              </a:ext>
            </a:extLst>
          </p:cNvPr>
          <p:cNvSpPr>
            <a:spLocks noGrp="1"/>
          </p:cNvSpPr>
          <p:nvPr>
            <p:ph type="title"/>
          </p:nvPr>
        </p:nvSpPr>
        <p:spPr>
          <a:xfrm>
            <a:off x="191069" y="365127"/>
            <a:ext cx="8863543" cy="804032"/>
          </a:xfrm>
        </p:spPr>
        <p:txBody>
          <a:bodyPr>
            <a:normAutofit fontScale="90000"/>
          </a:bodyPr>
          <a:lstStyle/>
          <a:p>
            <a:r>
              <a:rPr lang="en-US" sz="3200" dirty="0"/>
              <a:t>Monitoring Systems-EPICS from Hall B Solenoid</a:t>
            </a:r>
          </a:p>
        </p:txBody>
      </p:sp>
      <p:sp>
        <p:nvSpPr>
          <p:cNvPr id="3" name="Content Placeholder 2">
            <a:extLst>
              <a:ext uri="{FF2B5EF4-FFF2-40B4-BE49-F238E27FC236}">
                <a16:creationId xmlns:a16="http://schemas.microsoft.com/office/drawing/2014/main" id="{F2BFCF7B-C832-143C-2823-B91B1E223353}"/>
              </a:ext>
            </a:extLst>
          </p:cNvPr>
          <p:cNvSpPr>
            <a:spLocks noGrp="1"/>
          </p:cNvSpPr>
          <p:nvPr>
            <p:ph idx="1"/>
          </p:nvPr>
        </p:nvSpPr>
        <p:spPr>
          <a:xfrm>
            <a:off x="423933" y="1253331"/>
            <a:ext cx="8483506" cy="4546968"/>
          </a:xfrm>
        </p:spPr>
        <p:txBody>
          <a:bodyPr>
            <a:normAutofit fontScale="62500" lnSpcReduction="20000"/>
          </a:bodyPr>
          <a:lstStyle/>
          <a:p>
            <a:pPr marL="0" indent="0">
              <a:buNone/>
            </a:pPr>
            <a:r>
              <a:rPr lang="en-US" dirty="0"/>
              <a:t>EPICS is used as follows:</a:t>
            </a:r>
          </a:p>
          <a:p>
            <a:r>
              <a:rPr lang="en-US" dirty="0"/>
              <a:t>Graphical User Interface (GUI)</a:t>
            </a:r>
          </a:p>
          <a:p>
            <a:pPr lvl="1">
              <a:lnSpc>
                <a:spcPct val="110000"/>
              </a:lnSpc>
              <a:buFont typeface="Wingdings" panose="05000000000000000000" pitchFamily="2" charset="2"/>
              <a:buChar char="§"/>
            </a:pPr>
            <a:r>
              <a:rPr lang="en-US" sz="2600" dirty="0"/>
              <a:t>Operator interfaces with screens.</a:t>
            </a:r>
          </a:p>
          <a:p>
            <a:pPr lvl="1">
              <a:lnSpc>
                <a:spcPct val="110000"/>
              </a:lnSpc>
              <a:buFont typeface="Wingdings" panose="05000000000000000000" pitchFamily="2" charset="2"/>
              <a:buChar char="§"/>
            </a:pPr>
            <a:r>
              <a:rPr lang="en-US" sz="2600" dirty="0"/>
              <a:t>Displays actual value of configured EPICS PVs(process variables).</a:t>
            </a:r>
          </a:p>
          <a:p>
            <a:pPr lvl="1">
              <a:lnSpc>
                <a:spcPct val="110000"/>
              </a:lnSpc>
              <a:buFont typeface="Wingdings" panose="05000000000000000000" pitchFamily="2" charset="2"/>
              <a:buChar char="§"/>
            </a:pPr>
            <a:r>
              <a:rPr lang="en-US" sz="2600" dirty="0"/>
              <a:t>Provides ability to send values to PLC (i.e. valve position).</a:t>
            </a:r>
          </a:p>
          <a:p>
            <a:r>
              <a:rPr lang="en-US" dirty="0"/>
              <a:t>Archiver</a:t>
            </a:r>
          </a:p>
          <a:p>
            <a:pPr lvl="1">
              <a:lnSpc>
                <a:spcPct val="110000"/>
              </a:lnSpc>
              <a:buFont typeface="Wingdings" panose="05000000000000000000" pitchFamily="2" charset="2"/>
              <a:buChar char="§"/>
            </a:pPr>
            <a:r>
              <a:rPr lang="en-US" sz="2600" dirty="0"/>
              <a:t>Utilizing Accelerator Mya archiver and Mya Viewer.</a:t>
            </a:r>
          </a:p>
          <a:p>
            <a:pPr lvl="1">
              <a:lnSpc>
                <a:spcPct val="110000"/>
              </a:lnSpc>
              <a:buFont typeface="Wingdings" panose="05000000000000000000" pitchFamily="2" charset="2"/>
              <a:buChar char="§"/>
            </a:pPr>
            <a:r>
              <a:rPr lang="en-US" sz="2600" dirty="0"/>
              <a:t>Most tags visible on GUI screens will be archived.</a:t>
            </a:r>
          </a:p>
          <a:p>
            <a:pPr lvl="2">
              <a:lnSpc>
                <a:spcPct val="110000"/>
              </a:lnSpc>
              <a:buFont typeface="Garamond" panose="02020404030301010803" pitchFamily="18" charset="0"/>
              <a:buChar char="*"/>
            </a:pPr>
            <a:r>
              <a:rPr lang="en-US" dirty="0"/>
              <a:t>Absolute (specific amount)</a:t>
            </a:r>
          </a:p>
          <a:p>
            <a:pPr lvl="2">
              <a:lnSpc>
                <a:spcPct val="110000"/>
              </a:lnSpc>
              <a:buFont typeface="Garamond" panose="02020404030301010803" pitchFamily="18" charset="0"/>
              <a:buChar char="*"/>
            </a:pPr>
            <a:r>
              <a:rPr lang="en-US" dirty="0"/>
              <a:t>Relative (specific percentage) </a:t>
            </a:r>
          </a:p>
          <a:p>
            <a:r>
              <a:rPr lang="en-US" dirty="0"/>
              <a:t>Alarm Handler</a:t>
            </a:r>
          </a:p>
          <a:p>
            <a:pPr lvl="1">
              <a:lnSpc>
                <a:spcPct val="110000"/>
              </a:lnSpc>
              <a:buFont typeface="Wingdings" panose="05000000000000000000" pitchFamily="2" charset="2"/>
              <a:buChar char="§"/>
            </a:pPr>
            <a:r>
              <a:rPr lang="en-US" sz="2600" dirty="0"/>
              <a:t>Global alarm handler runs 24/7, monitoring alarm-configured PVs.</a:t>
            </a:r>
          </a:p>
          <a:p>
            <a:pPr lvl="1">
              <a:lnSpc>
                <a:spcPct val="110000"/>
              </a:lnSpc>
              <a:buFont typeface="Wingdings" panose="05000000000000000000" pitchFamily="2" charset="2"/>
              <a:buChar char="§"/>
            </a:pPr>
            <a:r>
              <a:rPr lang="en-US" sz="2600" dirty="0"/>
              <a:t>Alarm handler can be configured to alert operators by:</a:t>
            </a:r>
          </a:p>
          <a:p>
            <a:pPr lvl="2">
              <a:lnSpc>
                <a:spcPct val="110000"/>
              </a:lnSpc>
              <a:buFont typeface="Garamond" panose="02020404030301010803" pitchFamily="18" charset="0"/>
              <a:buChar char="*"/>
            </a:pPr>
            <a:r>
              <a:rPr lang="en-US" dirty="0"/>
              <a:t>Local enunciator, pager, email, text message.</a:t>
            </a:r>
          </a:p>
          <a:p>
            <a:pPr lvl="1">
              <a:lnSpc>
                <a:spcPct val="110000"/>
              </a:lnSpc>
              <a:buFont typeface="Wingdings" panose="05000000000000000000" pitchFamily="2" charset="2"/>
              <a:buChar char="§"/>
            </a:pPr>
            <a:r>
              <a:rPr lang="en-US" sz="2600" dirty="0"/>
              <a:t>Alarm status logged.</a:t>
            </a:r>
          </a:p>
          <a:p>
            <a:endParaRPr lang="en-US" dirty="0"/>
          </a:p>
        </p:txBody>
      </p:sp>
      <p:sp>
        <p:nvSpPr>
          <p:cNvPr id="4" name="Slide Number Placeholder 3">
            <a:extLst>
              <a:ext uri="{FF2B5EF4-FFF2-40B4-BE49-F238E27FC236}">
                <a16:creationId xmlns:a16="http://schemas.microsoft.com/office/drawing/2014/main" id="{BA5782DF-B126-3701-D623-FBBBE7595DB5}"/>
              </a:ext>
            </a:extLst>
          </p:cNvPr>
          <p:cNvSpPr>
            <a:spLocks noGrp="1"/>
          </p:cNvSpPr>
          <p:nvPr>
            <p:ph type="sldNum" sz="quarter" idx="12"/>
          </p:nvPr>
        </p:nvSpPr>
        <p:spPr/>
        <p:txBody>
          <a:bodyPr/>
          <a:lstStyle/>
          <a:p>
            <a:fld id="{893C5830-40F3-F04E-B2E3-10E6672BA8FF}" type="slidenum">
              <a:rPr lang="en-US" smtClean="0"/>
              <a:t>8</a:t>
            </a:fld>
            <a:endParaRPr lang="en-US" dirty="0"/>
          </a:p>
        </p:txBody>
      </p:sp>
    </p:spTree>
    <p:extLst>
      <p:ext uri="{BB962C8B-B14F-4D97-AF65-F5344CB8AC3E}">
        <p14:creationId xmlns:p14="http://schemas.microsoft.com/office/powerpoint/2010/main" val="16866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04DC-DB98-C4AC-B31E-45AEA8959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755FD-DE89-60FB-2BBF-3159697CFF4E}"/>
              </a:ext>
            </a:extLst>
          </p:cNvPr>
          <p:cNvSpPr>
            <a:spLocks noGrp="1"/>
          </p:cNvSpPr>
          <p:nvPr>
            <p:ph type="title"/>
          </p:nvPr>
        </p:nvSpPr>
        <p:spPr>
          <a:xfrm>
            <a:off x="191069" y="365127"/>
            <a:ext cx="8863543" cy="804032"/>
          </a:xfrm>
        </p:spPr>
        <p:txBody>
          <a:bodyPr>
            <a:normAutofit fontScale="90000"/>
          </a:bodyPr>
          <a:lstStyle/>
          <a:p>
            <a:r>
              <a:rPr lang="en-US" sz="3200" dirty="0"/>
              <a:t>Monitoring Systems-EPICS from Hall B Solenoid</a:t>
            </a:r>
          </a:p>
        </p:txBody>
      </p:sp>
      <p:sp>
        <p:nvSpPr>
          <p:cNvPr id="4" name="Slide Number Placeholder 3">
            <a:extLst>
              <a:ext uri="{FF2B5EF4-FFF2-40B4-BE49-F238E27FC236}">
                <a16:creationId xmlns:a16="http://schemas.microsoft.com/office/drawing/2014/main" id="{80C2C6F3-1AB9-5DBC-08BD-A91C0BD1211C}"/>
              </a:ext>
            </a:extLst>
          </p:cNvPr>
          <p:cNvSpPr>
            <a:spLocks noGrp="1"/>
          </p:cNvSpPr>
          <p:nvPr>
            <p:ph type="sldNum" sz="quarter" idx="12"/>
          </p:nvPr>
        </p:nvSpPr>
        <p:spPr/>
        <p:txBody>
          <a:bodyPr/>
          <a:lstStyle/>
          <a:p>
            <a:fld id="{893C5830-40F3-F04E-B2E3-10E6672BA8FF}" type="slidenum">
              <a:rPr lang="en-US" smtClean="0"/>
              <a:t>9</a:t>
            </a:fld>
            <a:endParaRPr lang="en-US" dirty="0"/>
          </a:p>
        </p:txBody>
      </p:sp>
      <p:graphicFrame>
        <p:nvGraphicFramePr>
          <p:cNvPr id="7" name="Content Placeholder 3">
            <a:extLst>
              <a:ext uri="{FF2B5EF4-FFF2-40B4-BE49-F238E27FC236}">
                <a16:creationId xmlns:a16="http://schemas.microsoft.com/office/drawing/2014/main" id="{D196B878-0034-46AA-13CC-A91EF1A9EBF8}"/>
              </a:ext>
            </a:extLst>
          </p:cNvPr>
          <p:cNvGraphicFramePr>
            <a:graphicFrameLocks noGrp="1"/>
          </p:cNvGraphicFramePr>
          <p:nvPr>
            <p:ph idx="1"/>
            <p:extLst>
              <p:ext uri="{D42A27DB-BD31-4B8C-83A1-F6EECF244321}">
                <p14:modId xmlns:p14="http://schemas.microsoft.com/office/powerpoint/2010/main" val="2816639734"/>
              </p:ext>
            </p:extLst>
          </p:nvPr>
        </p:nvGraphicFramePr>
        <p:xfrm>
          <a:off x="191069" y="1401091"/>
          <a:ext cx="8452513" cy="4743529"/>
        </p:xfrm>
        <a:graphic>
          <a:graphicData uri="http://schemas.openxmlformats.org/drawingml/2006/table">
            <a:tbl>
              <a:tblPr firstRow="1" firstCol="1" bandRow="1">
                <a:tableStyleId>{BDBED569-4797-4DF1-A0F4-6AAB3CD982D8}</a:tableStyleId>
              </a:tblPr>
              <a:tblGrid>
                <a:gridCol w="356319">
                  <a:extLst>
                    <a:ext uri="{9D8B030D-6E8A-4147-A177-3AD203B41FA5}">
                      <a16:colId xmlns:a16="http://schemas.microsoft.com/office/drawing/2014/main" val="20000"/>
                    </a:ext>
                  </a:extLst>
                </a:gridCol>
                <a:gridCol w="1806134">
                  <a:extLst>
                    <a:ext uri="{9D8B030D-6E8A-4147-A177-3AD203B41FA5}">
                      <a16:colId xmlns:a16="http://schemas.microsoft.com/office/drawing/2014/main" val="20001"/>
                    </a:ext>
                  </a:extLst>
                </a:gridCol>
                <a:gridCol w="6290060">
                  <a:extLst>
                    <a:ext uri="{9D8B030D-6E8A-4147-A177-3AD203B41FA5}">
                      <a16:colId xmlns:a16="http://schemas.microsoft.com/office/drawing/2014/main" val="20002"/>
                    </a:ext>
                  </a:extLst>
                </a:gridCol>
              </a:tblGrid>
              <a:tr h="245305">
                <a:tc>
                  <a:txBody>
                    <a:bodyPr/>
                    <a:lstStyle/>
                    <a:p>
                      <a:pPr marL="457200" marR="0" indent="-457200" algn="ctr" hangingPunct="0">
                        <a:spcBef>
                          <a:spcPts val="0"/>
                        </a:spcBef>
                        <a:spcAft>
                          <a:spcPts val="0"/>
                        </a:spcAft>
                      </a:pPr>
                      <a:r>
                        <a:rPr lang="en-US" sz="1400" dirty="0">
                          <a:effectLst/>
                        </a:rPr>
                        <a:t>No</a:t>
                      </a:r>
                      <a:endParaRPr lang="en-US" sz="1400" dirty="0">
                        <a:effectLst/>
                        <a:latin typeface="Times"/>
                        <a:ea typeface="Times New Roman"/>
                        <a:cs typeface="Times New Roman"/>
                      </a:endParaRPr>
                    </a:p>
                  </a:txBody>
                  <a:tcPr marL="46201" marR="46201" marT="0" marB="0" anchor="ctr"/>
                </a:tc>
                <a:tc>
                  <a:txBody>
                    <a:bodyPr/>
                    <a:lstStyle/>
                    <a:p>
                      <a:pPr marL="457200" marR="0" indent="-457200" algn="ctr" hangingPunct="0">
                        <a:spcBef>
                          <a:spcPts val="0"/>
                        </a:spcBef>
                        <a:spcAft>
                          <a:spcPts val="0"/>
                        </a:spcAft>
                      </a:pPr>
                      <a:r>
                        <a:rPr lang="en-US" sz="1400" dirty="0">
                          <a:effectLst/>
                        </a:rPr>
                        <a:t>Screen Name</a:t>
                      </a:r>
                      <a:endParaRPr lang="en-US" sz="1400" dirty="0">
                        <a:effectLst/>
                        <a:latin typeface="Times"/>
                        <a:ea typeface="Times New Roman"/>
                        <a:cs typeface="Times New Roman"/>
                      </a:endParaRPr>
                    </a:p>
                  </a:txBody>
                  <a:tcPr marL="46201" marR="46201" marT="0" marB="0" anchor="ctr"/>
                </a:tc>
                <a:tc>
                  <a:txBody>
                    <a:bodyPr/>
                    <a:lstStyle/>
                    <a:p>
                      <a:pPr marL="457200" marR="0" indent="-457200" algn="ctr" hangingPunct="0">
                        <a:spcBef>
                          <a:spcPts val="0"/>
                        </a:spcBef>
                        <a:spcAft>
                          <a:spcPts val="0"/>
                        </a:spcAft>
                      </a:pPr>
                      <a:r>
                        <a:rPr lang="en-US" sz="1400" dirty="0">
                          <a:effectLst/>
                        </a:rPr>
                        <a:t>Description</a:t>
                      </a:r>
                      <a:endParaRPr lang="en-US" sz="1400" dirty="0">
                        <a:effectLst/>
                        <a:latin typeface="Times"/>
                        <a:ea typeface="Times New Roman"/>
                        <a:cs typeface="Times New Roman"/>
                      </a:endParaRPr>
                    </a:p>
                  </a:txBody>
                  <a:tcPr marL="46201" marR="46201" marT="0" marB="0" anchor="ctr"/>
                </a:tc>
                <a:extLst>
                  <a:ext uri="{0D108BD9-81ED-4DB2-BD59-A6C34878D82A}">
                    <a16:rowId xmlns:a16="http://schemas.microsoft.com/office/drawing/2014/main" val="10000"/>
                  </a:ext>
                </a:extLst>
              </a:tr>
              <a:tr h="245305">
                <a:tc>
                  <a:txBody>
                    <a:bodyPr/>
                    <a:lstStyle/>
                    <a:p>
                      <a:pPr marL="0" marR="0" hangingPunct="0">
                        <a:spcBef>
                          <a:spcPts val="0"/>
                        </a:spcBef>
                        <a:spcAft>
                          <a:spcPts val="0"/>
                        </a:spcAft>
                      </a:pPr>
                      <a:r>
                        <a:rPr lang="en-US" sz="1400" dirty="0">
                          <a:effectLst/>
                        </a:rPr>
                        <a:t>1</a:t>
                      </a:r>
                      <a:endParaRPr lang="en-US" sz="1400" dirty="0">
                        <a:effectLst/>
                        <a:latin typeface="Times"/>
                        <a:ea typeface="Times New Roman"/>
                        <a:cs typeface="Times New Roman"/>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err="1">
                          <a:effectLst/>
                        </a:rPr>
                        <a:t>Cryo</a:t>
                      </a:r>
                      <a:r>
                        <a:rPr lang="en-US" sz="1400" kern="1200" dirty="0">
                          <a:effectLst/>
                        </a:rPr>
                        <a:t> DBX</a:t>
                      </a:r>
                      <a:endParaRPr lang="en-US" sz="1400" kern="1200" dirty="0">
                        <a:solidFill>
                          <a:schemeClr val="tx1"/>
                        </a:solidFill>
                        <a:effectLst/>
                        <a:latin typeface="+mn-lt"/>
                        <a:ea typeface="+mn-ea"/>
                        <a:cs typeface="+mn-cs"/>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a:effectLst/>
                        </a:rPr>
                        <a:t>DBX cryogenics He and N2 circuits</a:t>
                      </a:r>
                      <a:endParaRPr lang="en-US" sz="1400" kern="1200" dirty="0">
                        <a:solidFill>
                          <a:schemeClr val="tx1"/>
                        </a:solidFill>
                        <a:effectLst/>
                        <a:latin typeface="+mn-lt"/>
                        <a:ea typeface="+mn-ea"/>
                        <a:cs typeface="+mn-cs"/>
                      </a:endParaRPr>
                    </a:p>
                  </a:txBody>
                  <a:tcPr marL="46201" marR="46201" marT="0" marB="0" anchor="ctr"/>
                </a:tc>
                <a:extLst>
                  <a:ext uri="{0D108BD9-81ED-4DB2-BD59-A6C34878D82A}">
                    <a16:rowId xmlns:a16="http://schemas.microsoft.com/office/drawing/2014/main" val="10001"/>
                  </a:ext>
                </a:extLst>
              </a:tr>
              <a:tr h="245305">
                <a:tc>
                  <a:txBody>
                    <a:bodyPr/>
                    <a:lstStyle/>
                    <a:p>
                      <a:pPr marL="0" marR="0" hangingPunct="0">
                        <a:spcBef>
                          <a:spcPts val="0"/>
                        </a:spcBef>
                        <a:spcAft>
                          <a:spcPts val="0"/>
                        </a:spcAft>
                      </a:pPr>
                      <a:r>
                        <a:rPr lang="en-US" sz="1400" dirty="0">
                          <a:effectLst/>
                        </a:rPr>
                        <a:t>2</a:t>
                      </a:r>
                      <a:endParaRPr lang="en-US" sz="1400" dirty="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Quench Detection </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Solenoid voltage taps in coils 1–4 and splices, total of 21 VT displayed on screen</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02"/>
                  </a:ext>
                </a:extLst>
              </a:tr>
              <a:tr h="245305">
                <a:tc>
                  <a:txBody>
                    <a:bodyPr/>
                    <a:lstStyle/>
                    <a:p>
                      <a:pPr marL="0" marR="0" hangingPunct="0">
                        <a:spcBef>
                          <a:spcPts val="0"/>
                        </a:spcBef>
                        <a:spcAft>
                          <a:spcPts val="0"/>
                        </a:spcAft>
                      </a:pPr>
                      <a:r>
                        <a:rPr lang="en-US" sz="1400" dirty="0">
                          <a:effectLst/>
                        </a:rPr>
                        <a:t>3</a:t>
                      </a:r>
                      <a:endParaRPr lang="en-US" sz="1400" dirty="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Fast DAQ</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Records data and saves Root files from fast DAQ  during energization of Solenoid</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03"/>
                  </a:ext>
                </a:extLst>
              </a:tr>
              <a:tr h="245305">
                <a:tc>
                  <a:txBody>
                    <a:bodyPr/>
                    <a:lstStyle/>
                    <a:p>
                      <a:pPr marL="0" marR="0" hangingPunct="0">
                        <a:spcBef>
                          <a:spcPts val="0"/>
                        </a:spcBef>
                        <a:spcAft>
                          <a:spcPts val="0"/>
                        </a:spcAft>
                      </a:pPr>
                      <a:r>
                        <a:rPr lang="en-US" sz="1400" dirty="0">
                          <a:effectLst/>
                        </a:rPr>
                        <a:t>4</a:t>
                      </a:r>
                      <a:endParaRPr lang="en-US" sz="1400" dirty="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Voltage Tap Statistics </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Max, Min and average of 21 VT </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04"/>
                  </a:ext>
                </a:extLst>
              </a:tr>
              <a:tr h="245305">
                <a:tc>
                  <a:txBody>
                    <a:bodyPr/>
                    <a:lstStyle/>
                    <a:p>
                      <a:pPr marL="0" marR="0" hangingPunct="0">
                        <a:spcBef>
                          <a:spcPts val="0"/>
                        </a:spcBef>
                        <a:spcAft>
                          <a:spcPts val="0"/>
                        </a:spcAft>
                      </a:pPr>
                      <a:r>
                        <a:rPr lang="en-US" sz="1400" dirty="0">
                          <a:effectLst/>
                        </a:rPr>
                        <a:t>5</a:t>
                      </a:r>
                      <a:endParaRPr lang="en-US" sz="1400" dirty="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Voltage Tap Calculations</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Voltages definition used to calculate software comparators to quench detection</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05"/>
                  </a:ext>
                </a:extLst>
              </a:tr>
              <a:tr h="245305">
                <a:tc>
                  <a:txBody>
                    <a:bodyPr/>
                    <a:lstStyle/>
                    <a:p>
                      <a:pPr marL="0" marR="0" hangingPunct="0">
                        <a:spcBef>
                          <a:spcPts val="0"/>
                        </a:spcBef>
                        <a:spcAft>
                          <a:spcPts val="0"/>
                        </a:spcAft>
                      </a:pPr>
                      <a:r>
                        <a:rPr lang="en-US" sz="1400" dirty="0">
                          <a:effectLst/>
                        </a:rPr>
                        <a:t>6</a:t>
                      </a:r>
                      <a:endParaRPr lang="en-US" sz="1400" dirty="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Fast DAQ Live </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Displays voltage taps data readouts of </a:t>
                      </a:r>
                      <a:r>
                        <a:rPr lang="en-US" sz="1400" dirty="0" err="1">
                          <a:effectLst/>
                        </a:rPr>
                        <a:t>cRIO</a:t>
                      </a:r>
                      <a:r>
                        <a:rPr lang="en-US" sz="1400" dirty="0">
                          <a:effectLst/>
                        </a:rPr>
                        <a:t> systems in real time </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06"/>
                  </a:ext>
                </a:extLst>
              </a:tr>
              <a:tr h="245305">
                <a:tc>
                  <a:txBody>
                    <a:bodyPr/>
                    <a:lstStyle/>
                    <a:p>
                      <a:pPr marL="0" marR="0" hangingPunct="0">
                        <a:spcBef>
                          <a:spcPts val="0"/>
                        </a:spcBef>
                        <a:spcAft>
                          <a:spcPts val="0"/>
                        </a:spcAft>
                      </a:pPr>
                      <a:r>
                        <a:rPr lang="en-US" sz="1400" dirty="0">
                          <a:effectLst/>
                        </a:rPr>
                        <a:t>7</a:t>
                      </a:r>
                      <a:endParaRPr lang="en-US" sz="1400" dirty="0">
                        <a:effectLst/>
                        <a:latin typeface="Times"/>
                        <a:ea typeface="Times New Roman"/>
                        <a:cs typeface="Times New Roman"/>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a:effectLst/>
                        </a:rPr>
                        <a:t>Helium SST</a:t>
                      </a:r>
                      <a:endParaRPr lang="en-US" sz="1400" kern="1200" dirty="0">
                        <a:solidFill>
                          <a:schemeClr val="tx1"/>
                        </a:solidFill>
                        <a:effectLst/>
                        <a:latin typeface="+mn-lt"/>
                        <a:ea typeface="+mn-ea"/>
                        <a:cs typeface="+mn-cs"/>
                      </a:endParaRPr>
                    </a:p>
                  </a:txBody>
                  <a:tcPr marL="46201" marR="46201" marT="0" marB="0" anchor="ctr">
                    <a:solidFill>
                      <a:srgbClr val="FFFF00"/>
                    </a:solidFill>
                  </a:tcPr>
                </a:tc>
                <a:tc>
                  <a:txBody>
                    <a:bodyPr/>
                    <a:lstStyle/>
                    <a:p>
                      <a:pPr marL="0" marR="0" algn="l" defTabSz="914400" rtl="0" eaLnBrk="1" latinLnBrk="0" hangingPunct="0">
                        <a:spcBef>
                          <a:spcPts val="0"/>
                        </a:spcBef>
                        <a:spcAft>
                          <a:spcPts val="0"/>
                        </a:spcAft>
                      </a:pPr>
                      <a:r>
                        <a:rPr lang="en-US" sz="1400" kern="1200" dirty="0">
                          <a:effectLst/>
                        </a:rPr>
                        <a:t>He cryogenics circuit with main values for instrumentation in Solenoid Service Tower</a:t>
                      </a:r>
                      <a:endParaRPr lang="en-US" sz="1400" kern="1200" dirty="0">
                        <a:solidFill>
                          <a:schemeClr val="tx1"/>
                        </a:solidFill>
                        <a:effectLst/>
                        <a:latin typeface="+mn-lt"/>
                        <a:ea typeface="+mn-ea"/>
                        <a:cs typeface="+mn-cs"/>
                      </a:endParaRPr>
                    </a:p>
                  </a:txBody>
                  <a:tcPr marL="46201" marR="46201" marT="0" marB="0" anchor="ctr">
                    <a:solidFill>
                      <a:srgbClr val="FFFF00"/>
                    </a:solidFill>
                  </a:tcPr>
                </a:tc>
                <a:extLst>
                  <a:ext uri="{0D108BD9-81ED-4DB2-BD59-A6C34878D82A}">
                    <a16:rowId xmlns:a16="http://schemas.microsoft.com/office/drawing/2014/main" val="10007"/>
                  </a:ext>
                </a:extLst>
              </a:tr>
              <a:tr h="245305">
                <a:tc>
                  <a:txBody>
                    <a:bodyPr/>
                    <a:lstStyle/>
                    <a:p>
                      <a:pPr marL="0" marR="0" hangingPunct="0">
                        <a:spcBef>
                          <a:spcPts val="0"/>
                        </a:spcBef>
                        <a:spcAft>
                          <a:spcPts val="0"/>
                        </a:spcAft>
                      </a:pPr>
                      <a:r>
                        <a:rPr lang="en-US" sz="1400">
                          <a:effectLst/>
                        </a:rPr>
                        <a:t>8</a:t>
                      </a:r>
                      <a:endParaRPr lang="en-US" sz="1400">
                        <a:effectLst/>
                        <a:latin typeface="Times"/>
                        <a:ea typeface="Times New Roman"/>
                        <a:cs typeface="Times New Roman"/>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err="1">
                          <a:effectLst/>
                        </a:rPr>
                        <a:t>Cooldown</a:t>
                      </a:r>
                      <a:r>
                        <a:rPr lang="en-US" sz="1400" kern="1200" dirty="0">
                          <a:effectLst/>
                        </a:rPr>
                        <a:t> Parameters</a:t>
                      </a:r>
                      <a:endParaRPr lang="en-US" sz="1400" kern="1200" dirty="0">
                        <a:solidFill>
                          <a:schemeClr val="tx1"/>
                        </a:solidFill>
                        <a:effectLst/>
                        <a:latin typeface="+mn-lt"/>
                        <a:ea typeface="+mn-ea"/>
                        <a:cs typeface="+mn-cs"/>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a:effectLst/>
                        </a:rPr>
                        <a:t>Main temperature differentials in Solenoid during cooldown operation</a:t>
                      </a:r>
                      <a:endParaRPr lang="en-US" sz="1400" kern="1200" dirty="0">
                        <a:solidFill>
                          <a:schemeClr val="tx1"/>
                        </a:solidFill>
                        <a:effectLst/>
                        <a:latin typeface="+mn-lt"/>
                        <a:ea typeface="+mn-ea"/>
                        <a:cs typeface="+mn-cs"/>
                      </a:endParaRPr>
                    </a:p>
                  </a:txBody>
                  <a:tcPr marL="46201" marR="46201" marT="0" marB="0" anchor="ctr"/>
                </a:tc>
                <a:extLst>
                  <a:ext uri="{0D108BD9-81ED-4DB2-BD59-A6C34878D82A}">
                    <a16:rowId xmlns:a16="http://schemas.microsoft.com/office/drawing/2014/main" val="10008"/>
                  </a:ext>
                </a:extLst>
              </a:tr>
              <a:tr h="245305">
                <a:tc>
                  <a:txBody>
                    <a:bodyPr/>
                    <a:lstStyle/>
                    <a:p>
                      <a:pPr marL="0" marR="0" hangingPunct="0">
                        <a:spcBef>
                          <a:spcPts val="0"/>
                        </a:spcBef>
                        <a:spcAft>
                          <a:spcPts val="0"/>
                        </a:spcAft>
                      </a:pPr>
                      <a:r>
                        <a:rPr lang="en-US" sz="1400">
                          <a:effectLst/>
                        </a:rPr>
                        <a:t>9</a:t>
                      </a:r>
                      <a:endParaRPr lang="en-US" sz="1400">
                        <a:effectLst/>
                        <a:latin typeface="Times"/>
                        <a:ea typeface="Times New Roman"/>
                        <a:cs typeface="Times New Roman"/>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err="1">
                          <a:effectLst/>
                        </a:rPr>
                        <a:t>Cooldown</a:t>
                      </a:r>
                      <a:r>
                        <a:rPr lang="en-US" sz="1400" kern="1200" dirty="0">
                          <a:effectLst/>
                        </a:rPr>
                        <a:t> Interlocks </a:t>
                      </a:r>
                      <a:endParaRPr lang="en-US" sz="1400" kern="1200" dirty="0">
                        <a:solidFill>
                          <a:schemeClr val="tx1"/>
                        </a:solidFill>
                        <a:effectLst/>
                        <a:latin typeface="+mn-lt"/>
                        <a:ea typeface="+mn-ea"/>
                        <a:cs typeface="+mn-cs"/>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a:effectLst/>
                        </a:rPr>
                        <a:t>Status and thresholds of </a:t>
                      </a:r>
                      <a:r>
                        <a:rPr lang="en-US" sz="1400" kern="1200" dirty="0" err="1">
                          <a:effectLst/>
                        </a:rPr>
                        <a:t>cooldown</a:t>
                      </a:r>
                      <a:r>
                        <a:rPr lang="en-US" sz="1400" kern="1200" dirty="0">
                          <a:effectLst/>
                        </a:rPr>
                        <a:t> interlocks </a:t>
                      </a:r>
                      <a:endParaRPr lang="en-US" sz="1400" kern="1200" dirty="0">
                        <a:solidFill>
                          <a:schemeClr val="tx1"/>
                        </a:solidFill>
                        <a:effectLst/>
                        <a:latin typeface="+mn-lt"/>
                        <a:ea typeface="+mn-ea"/>
                        <a:cs typeface="+mn-cs"/>
                      </a:endParaRPr>
                    </a:p>
                  </a:txBody>
                  <a:tcPr marL="46201" marR="46201" marT="0" marB="0" anchor="ctr"/>
                </a:tc>
                <a:extLst>
                  <a:ext uri="{0D108BD9-81ED-4DB2-BD59-A6C34878D82A}">
                    <a16:rowId xmlns:a16="http://schemas.microsoft.com/office/drawing/2014/main" val="10009"/>
                  </a:ext>
                </a:extLst>
              </a:tr>
              <a:tr h="245305">
                <a:tc>
                  <a:txBody>
                    <a:bodyPr/>
                    <a:lstStyle/>
                    <a:p>
                      <a:pPr marL="0" marR="0" hangingPunct="0">
                        <a:spcBef>
                          <a:spcPts val="0"/>
                        </a:spcBef>
                        <a:spcAft>
                          <a:spcPts val="0"/>
                        </a:spcAft>
                      </a:pPr>
                      <a:r>
                        <a:rPr lang="en-US" sz="1400">
                          <a:effectLst/>
                        </a:rPr>
                        <a:t>10</a:t>
                      </a:r>
                      <a:endParaRPr lang="en-US" sz="140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err="1">
                          <a:effectLst/>
                        </a:rPr>
                        <a:t>Cryocon</a:t>
                      </a:r>
                      <a:r>
                        <a:rPr lang="en-US" sz="1400" dirty="0">
                          <a:effectLst/>
                        </a:rPr>
                        <a:t> Status</a:t>
                      </a:r>
                      <a:endParaRPr lang="en-US" sz="1400" dirty="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Connection</a:t>
                      </a:r>
                      <a:r>
                        <a:rPr lang="en-US" sz="1400" baseline="0" dirty="0">
                          <a:effectLst/>
                        </a:rPr>
                        <a:t> Status </a:t>
                      </a:r>
                      <a:r>
                        <a:rPr lang="en-US" sz="1400" dirty="0">
                          <a:effectLst/>
                        </a:rPr>
                        <a:t>of </a:t>
                      </a:r>
                      <a:r>
                        <a:rPr lang="en-US" sz="1400" dirty="0" err="1">
                          <a:effectLst/>
                        </a:rPr>
                        <a:t>Cryocon</a:t>
                      </a:r>
                      <a:r>
                        <a:rPr lang="en-US" sz="1400" dirty="0">
                          <a:effectLst/>
                        </a:rPr>
                        <a:t> temperature monitors 1 and 2; reset option</a:t>
                      </a:r>
                      <a:endParaRPr lang="en-US" sz="1400" dirty="0">
                        <a:effectLst/>
                        <a:latin typeface="Times"/>
                        <a:ea typeface="Times New Roman"/>
                        <a:cs typeface="Times New Roman"/>
                      </a:endParaRPr>
                    </a:p>
                  </a:txBody>
                  <a:tcPr marL="46201" marR="46201" marT="0" marB="0" anchor="ctr"/>
                </a:tc>
                <a:extLst>
                  <a:ext uri="{0D108BD9-81ED-4DB2-BD59-A6C34878D82A}">
                    <a16:rowId xmlns:a16="http://schemas.microsoft.com/office/drawing/2014/main" val="10010"/>
                  </a:ext>
                </a:extLst>
              </a:tr>
              <a:tr h="408841">
                <a:tc>
                  <a:txBody>
                    <a:bodyPr/>
                    <a:lstStyle/>
                    <a:p>
                      <a:pPr marL="0" marR="0" hangingPunct="0">
                        <a:spcBef>
                          <a:spcPts val="0"/>
                        </a:spcBef>
                        <a:spcAft>
                          <a:spcPts val="0"/>
                        </a:spcAft>
                      </a:pPr>
                      <a:r>
                        <a:rPr lang="en-US" sz="1400">
                          <a:effectLst/>
                        </a:rPr>
                        <a:t>11</a:t>
                      </a:r>
                      <a:endParaRPr lang="en-US" sz="1400">
                        <a:effectLst/>
                        <a:latin typeface="Times"/>
                        <a:ea typeface="Times New Roman"/>
                        <a:cs typeface="Times New Roman"/>
                      </a:endParaRPr>
                    </a:p>
                  </a:txBody>
                  <a:tcPr marL="46201" marR="46201" marT="0" marB="0" anchor="ctr"/>
                </a:tc>
                <a:tc>
                  <a:txBody>
                    <a:bodyPr/>
                    <a:lstStyle/>
                    <a:p>
                      <a:pPr marL="0" marR="0" algn="l" defTabSz="914400" rtl="0" eaLnBrk="1" latinLnBrk="0" hangingPunct="0">
                        <a:spcBef>
                          <a:spcPts val="0"/>
                        </a:spcBef>
                        <a:spcAft>
                          <a:spcPts val="0"/>
                        </a:spcAft>
                      </a:pPr>
                      <a:r>
                        <a:rPr lang="en-US" sz="1400" kern="1200" dirty="0">
                          <a:effectLst/>
                        </a:rPr>
                        <a:t>Helium - Solenoid Temps</a:t>
                      </a:r>
                      <a:endParaRPr lang="en-US" sz="1400" kern="1200" dirty="0">
                        <a:solidFill>
                          <a:schemeClr val="tx1"/>
                        </a:solidFill>
                        <a:effectLst/>
                        <a:latin typeface="+mn-lt"/>
                        <a:ea typeface="+mn-ea"/>
                        <a:cs typeface="+mn-cs"/>
                      </a:endParaRPr>
                    </a:p>
                  </a:txBody>
                  <a:tcPr marL="46201" marR="46201" marT="0" marB="0" anchor="ctr">
                    <a:solidFill>
                      <a:srgbClr val="FFFF00"/>
                    </a:solidFill>
                  </a:tcPr>
                </a:tc>
                <a:tc>
                  <a:txBody>
                    <a:bodyPr/>
                    <a:lstStyle/>
                    <a:p>
                      <a:pPr marL="0" marR="0" algn="l" defTabSz="914400" rtl="0" eaLnBrk="1" latinLnBrk="0" hangingPunct="0">
                        <a:spcBef>
                          <a:spcPts val="0"/>
                        </a:spcBef>
                        <a:spcAft>
                          <a:spcPts val="0"/>
                        </a:spcAft>
                      </a:pPr>
                      <a:r>
                        <a:rPr lang="en-US" sz="1400" kern="1200" dirty="0">
                          <a:effectLst/>
                        </a:rPr>
                        <a:t>Temperatures detail in Solenoid. Temperatures in coils, splices, </a:t>
                      </a:r>
                      <a:r>
                        <a:rPr lang="en-US" sz="1400" kern="1200" dirty="0" err="1">
                          <a:effectLst/>
                        </a:rPr>
                        <a:t>LHe</a:t>
                      </a:r>
                      <a:r>
                        <a:rPr lang="en-US" sz="1400" kern="1200" dirty="0">
                          <a:effectLst/>
                        </a:rPr>
                        <a:t> channels, shields, and suspension</a:t>
                      </a:r>
                      <a:endParaRPr lang="en-US" sz="1400" kern="1200" dirty="0">
                        <a:solidFill>
                          <a:schemeClr val="tx1"/>
                        </a:solidFill>
                        <a:effectLst/>
                        <a:latin typeface="+mn-lt"/>
                        <a:ea typeface="+mn-ea"/>
                        <a:cs typeface="+mn-cs"/>
                      </a:endParaRPr>
                    </a:p>
                  </a:txBody>
                  <a:tcPr marL="46201" marR="46201" marT="0" marB="0" anchor="ctr">
                    <a:solidFill>
                      <a:srgbClr val="FFFF00"/>
                    </a:solidFill>
                  </a:tcPr>
                </a:tc>
                <a:extLst>
                  <a:ext uri="{0D108BD9-81ED-4DB2-BD59-A6C34878D82A}">
                    <a16:rowId xmlns:a16="http://schemas.microsoft.com/office/drawing/2014/main" val="10011"/>
                  </a:ext>
                </a:extLst>
              </a:tr>
              <a:tr h="245305">
                <a:tc>
                  <a:txBody>
                    <a:bodyPr/>
                    <a:lstStyle/>
                    <a:p>
                      <a:pPr marL="0" marR="0" hangingPunct="0">
                        <a:spcBef>
                          <a:spcPts val="0"/>
                        </a:spcBef>
                        <a:spcAft>
                          <a:spcPts val="0"/>
                        </a:spcAft>
                      </a:pPr>
                      <a:r>
                        <a:rPr lang="en-US" sz="1400">
                          <a:effectLst/>
                        </a:rPr>
                        <a:t>12</a:t>
                      </a:r>
                      <a:endParaRPr lang="en-US" sz="140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a:effectLst/>
                        </a:rPr>
                        <a:t>Magnet Power Supply</a:t>
                      </a:r>
                      <a:endParaRPr lang="en-US" sz="140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Controls MPS, set and read status of MPS during ramp up/down of Solenoid</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12"/>
                  </a:ext>
                </a:extLst>
              </a:tr>
              <a:tr h="245305">
                <a:tc>
                  <a:txBody>
                    <a:bodyPr/>
                    <a:lstStyle/>
                    <a:p>
                      <a:pPr marL="0" marR="0" hangingPunct="0">
                        <a:spcBef>
                          <a:spcPts val="0"/>
                        </a:spcBef>
                        <a:spcAft>
                          <a:spcPts val="0"/>
                        </a:spcAft>
                      </a:pPr>
                      <a:r>
                        <a:rPr lang="en-US" sz="1400">
                          <a:effectLst/>
                        </a:rPr>
                        <a:t>13</a:t>
                      </a:r>
                      <a:endParaRPr lang="en-US" sz="140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a:effectLst/>
                        </a:rPr>
                        <a:t>Interlock Status</a:t>
                      </a:r>
                      <a:endParaRPr lang="en-US" sz="140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Solenoid MPS interlock status – fast dump and controlled ramp down status </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13"/>
                  </a:ext>
                </a:extLst>
              </a:tr>
              <a:tr h="245305">
                <a:tc>
                  <a:txBody>
                    <a:bodyPr/>
                    <a:lstStyle/>
                    <a:p>
                      <a:pPr marL="0" marR="0" hangingPunct="0">
                        <a:spcBef>
                          <a:spcPts val="0"/>
                        </a:spcBef>
                        <a:spcAft>
                          <a:spcPts val="0"/>
                        </a:spcAft>
                      </a:pPr>
                      <a:r>
                        <a:rPr lang="en-US" sz="1400">
                          <a:effectLst/>
                        </a:rPr>
                        <a:t>14</a:t>
                      </a:r>
                      <a:endParaRPr lang="en-US" sz="140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Vacuum System </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Displays vacuum readouts for gauges, status of turbo pump and main gate vacuum valve </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14"/>
                  </a:ext>
                </a:extLst>
              </a:tr>
              <a:tr h="245305">
                <a:tc>
                  <a:txBody>
                    <a:bodyPr/>
                    <a:lstStyle/>
                    <a:p>
                      <a:pPr marL="0" marR="0" hangingPunct="0">
                        <a:spcBef>
                          <a:spcPts val="0"/>
                        </a:spcBef>
                        <a:spcAft>
                          <a:spcPts val="0"/>
                        </a:spcAft>
                      </a:pPr>
                      <a:r>
                        <a:rPr lang="en-US" sz="1400">
                          <a:effectLst/>
                        </a:rPr>
                        <a:t>15</a:t>
                      </a:r>
                      <a:endParaRPr lang="en-US" sz="1400">
                        <a:effectLst/>
                        <a:latin typeface="Times"/>
                        <a:ea typeface="Times New Roman"/>
                        <a:cs typeface="Times New Roman"/>
                      </a:endParaRPr>
                    </a:p>
                  </a:txBody>
                  <a:tcPr marL="46201" marR="46201" marT="0" marB="0" anchor="ctr"/>
                </a:tc>
                <a:tc>
                  <a:txBody>
                    <a:bodyPr/>
                    <a:lstStyle/>
                    <a:p>
                      <a:pPr marL="0" marR="0" hangingPunct="0">
                        <a:spcBef>
                          <a:spcPts val="0"/>
                        </a:spcBef>
                        <a:spcAft>
                          <a:spcPts val="0"/>
                        </a:spcAft>
                      </a:pPr>
                      <a:r>
                        <a:rPr lang="en-US" sz="1400" dirty="0">
                          <a:effectLst/>
                        </a:rPr>
                        <a:t>Load Cells</a:t>
                      </a:r>
                      <a:endParaRPr lang="en-US" sz="1400" dirty="0">
                        <a:effectLst/>
                        <a:latin typeface="Times"/>
                        <a:ea typeface="Times New Roman"/>
                        <a:cs typeface="Times New Roman"/>
                      </a:endParaRPr>
                    </a:p>
                  </a:txBody>
                  <a:tcPr marL="46201" marR="46201" marT="0" marB="0" anchor="ctr">
                    <a:solidFill>
                      <a:srgbClr val="FFFF00"/>
                    </a:solidFill>
                  </a:tcPr>
                </a:tc>
                <a:tc>
                  <a:txBody>
                    <a:bodyPr/>
                    <a:lstStyle/>
                    <a:p>
                      <a:pPr marL="0" marR="0" hangingPunct="0">
                        <a:spcBef>
                          <a:spcPts val="0"/>
                        </a:spcBef>
                        <a:spcAft>
                          <a:spcPts val="0"/>
                        </a:spcAft>
                      </a:pPr>
                      <a:r>
                        <a:rPr lang="en-US" sz="1400" dirty="0">
                          <a:effectLst/>
                        </a:rPr>
                        <a:t>Radial and axial load cells forces in </a:t>
                      </a:r>
                      <a:r>
                        <a:rPr lang="en-US" sz="1400" dirty="0" err="1">
                          <a:effectLst/>
                        </a:rPr>
                        <a:t>lb</a:t>
                      </a:r>
                      <a:r>
                        <a:rPr lang="en-US" sz="1400" dirty="0">
                          <a:effectLst/>
                        </a:rPr>
                        <a:t> are displayed</a:t>
                      </a:r>
                      <a:endParaRPr lang="en-US" sz="1400" dirty="0">
                        <a:effectLst/>
                        <a:latin typeface="Times"/>
                        <a:ea typeface="Times New Roman"/>
                        <a:cs typeface="Times New Roman"/>
                      </a:endParaRPr>
                    </a:p>
                  </a:txBody>
                  <a:tcPr marL="46201" marR="46201" marT="0" marB="0" anchor="ctr">
                    <a:solidFill>
                      <a:srgbClr val="FFFF00"/>
                    </a:solidFill>
                  </a:tcPr>
                </a:tc>
                <a:extLst>
                  <a:ext uri="{0D108BD9-81ED-4DB2-BD59-A6C34878D82A}">
                    <a16:rowId xmlns:a16="http://schemas.microsoft.com/office/drawing/2014/main" val="10015"/>
                  </a:ext>
                </a:extLst>
              </a:tr>
              <a:tr h="274404">
                <a:tc>
                  <a:txBody>
                    <a:bodyPr/>
                    <a:lstStyle/>
                    <a:p>
                      <a:pPr marL="0" marR="0" hangingPunct="0">
                        <a:spcBef>
                          <a:spcPts val="0"/>
                        </a:spcBef>
                        <a:spcAft>
                          <a:spcPts val="0"/>
                        </a:spcAft>
                      </a:pPr>
                      <a:r>
                        <a:rPr lang="en-US" sz="1400" dirty="0">
                          <a:effectLst/>
                        </a:rPr>
                        <a:t>16</a:t>
                      </a:r>
                    </a:p>
                  </a:txBody>
                  <a:tcPr marL="46201" marR="46201" marT="0" marB="0" anchor="ctr"/>
                </a:tc>
                <a:tc>
                  <a:txBody>
                    <a:bodyPr/>
                    <a:lstStyle/>
                    <a:p>
                      <a:pPr marL="0" marR="0" hangingPunct="0">
                        <a:spcBef>
                          <a:spcPts val="0"/>
                        </a:spcBef>
                        <a:spcAft>
                          <a:spcPts val="0"/>
                        </a:spcAft>
                      </a:pPr>
                      <a:r>
                        <a:rPr lang="en-US" sz="1400" dirty="0">
                          <a:effectLst/>
                        </a:rPr>
                        <a:t>EM Forces </a:t>
                      </a:r>
                      <a:endParaRPr lang="en-US" sz="1400" dirty="0">
                        <a:effectLst/>
                        <a:latin typeface="Times"/>
                        <a:ea typeface="Times New Roman"/>
                        <a:cs typeface="Times New Roman"/>
                      </a:endParaRPr>
                    </a:p>
                  </a:txBody>
                  <a:tcPr marL="46201" marR="46201" marT="0" marB="0" anchor="ctr">
                    <a:noFill/>
                  </a:tcPr>
                </a:tc>
                <a:tc>
                  <a:txBody>
                    <a:bodyPr/>
                    <a:lstStyle/>
                    <a:p>
                      <a:pPr marL="0" marR="0" hangingPunct="0">
                        <a:spcBef>
                          <a:spcPts val="0"/>
                        </a:spcBef>
                        <a:spcAft>
                          <a:spcPts val="0"/>
                        </a:spcAft>
                      </a:pPr>
                      <a:r>
                        <a:rPr lang="en-US" sz="1400" dirty="0">
                          <a:effectLst/>
                        </a:rPr>
                        <a:t>Shows limits of</a:t>
                      </a:r>
                      <a:r>
                        <a:rPr lang="en-US" sz="1400" baseline="0" dirty="0">
                          <a:effectLst/>
                        </a:rPr>
                        <a:t> for Load Cells and Imbalance forces in the Axial and Radial supports.</a:t>
                      </a:r>
                      <a:endParaRPr lang="en-US" sz="1400" dirty="0">
                        <a:effectLst/>
                        <a:latin typeface="Times"/>
                        <a:ea typeface="Times New Roman"/>
                        <a:cs typeface="Times New Roman"/>
                      </a:endParaRPr>
                    </a:p>
                  </a:txBody>
                  <a:tcPr marL="46201" marR="46201" marT="0" marB="0" anchor="c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656628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DB9FA33F6D874F964E15E106538C08" ma:contentTypeVersion="3" ma:contentTypeDescription="Create a new document." ma:contentTypeScope="" ma:versionID="3134bdf27a81a108ac7b9f85ef2615c5">
  <xsd:schema xmlns:xsd="http://www.w3.org/2001/XMLSchema" xmlns:xs="http://www.w3.org/2001/XMLSchema" xmlns:p="http://schemas.microsoft.com/office/2006/metadata/properties" xmlns:ns2="b979ea44-5eaf-4c8d-9fdc-da8f362cdbda" targetNamespace="http://schemas.microsoft.com/office/2006/metadata/properties" ma:root="true" ma:fieldsID="bce4a0e36249584da0d334e8424fb79c" ns2:_="">
    <xsd:import namespace="b979ea44-5eaf-4c8d-9fdc-da8f362cdbd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9ea44-5eaf-4c8d-9fdc-da8f362cdb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98C05-5760-4FD2-B85E-2A9CB1A90B2B}">
  <ds:schemaRefs>
    <ds:schemaRef ds:uri="http://schemas.microsoft.com/office/2006/metadata/properties"/>
    <ds:schemaRef ds:uri="http://schemas.microsoft.com/office/2006/documentManagement/types"/>
    <ds:schemaRef ds:uri="http://www.w3.org/XML/1998/namespace"/>
    <ds:schemaRef ds:uri="3bfd71d5-c7ac-4dca-b865-a609d1eb4074"/>
    <ds:schemaRef ds:uri="http://purl.org/dc/elements/1.1/"/>
    <ds:schemaRef ds:uri="http://purl.org/dc/terms/"/>
    <ds:schemaRef ds:uri="http://purl.org/dc/dcmitype/"/>
    <ds:schemaRef ds:uri="89c029bb-e1fc-4b6d-9491-61eb24d9ec27"/>
    <ds:schemaRef ds:uri="http://schemas.microsoft.com/office/infopath/2007/PartnerControls"/>
    <ds:schemaRef ds:uri="http://schemas.openxmlformats.org/package/2006/metadata/core-properties"/>
    <ds:schemaRef ds:uri="dd7425a4-fa23-406d-b478-3c2992d2d4ba"/>
  </ds:schemaRefs>
</ds:datastoreItem>
</file>

<file path=customXml/itemProps2.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3.xml><?xml version="1.0" encoding="utf-8"?>
<ds:datastoreItem xmlns:ds="http://schemas.openxmlformats.org/officeDocument/2006/customXml" ds:itemID="{A6E687D1-ADA2-445C-8A75-B0E10832A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9ea44-5eaf-4c8d-9fdc-da8f362cd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15550</TotalTime>
  <Words>812</Words>
  <Application>Microsoft Office PowerPoint</Application>
  <PresentationFormat>On-screen Show (4:3)</PresentationFormat>
  <Paragraphs>155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Times</vt:lpstr>
      <vt:lpstr>Wingdings</vt:lpstr>
      <vt:lpstr>Office Theme</vt:lpstr>
      <vt:lpstr>MARCO Magnet Instrumentation  </vt:lpstr>
      <vt:lpstr>Magnet Instrumentation</vt:lpstr>
      <vt:lpstr>Deliverable from the Magnet Vendor</vt:lpstr>
      <vt:lpstr>Voltage Instrumentation and protection</vt:lpstr>
      <vt:lpstr>Temperature Instrumentation</vt:lpstr>
      <vt:lpstr>Cryogenic and Mechanical Instrumentation</vt:lpstr>
      <vt:lpstr>Data sampling speed</vt:lpstr>
      <vt:lpstr>Monitoring Systems-EPICS from Hall B Solenoid</vt:lpstr>
      <vt:lpstr>Monitoring Systems-EPICS from Hall B Solenoid</vt:lpstr>
      <vt:lpstr>Monitoring systems – EPICS (Continued)</vt:lpstr>
      <vt:lpstr>Monitoring systems – EPICS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Renuka Rajput-Ghoshal</cp:lastModifiedBy>
  <cp:revision>516</cp:revision>
  <cp:lastPrinted>2020-03-09T20:35:13Z</cp:lastPrinted>
  <dcterms:created xsi:type="dcterms:W3CDTF">2020-03-08T15:15:52Z</dcterms:created>
  <dcterms:modified xsi:type="dcterms:W3CDTF">2025-11-13T15:33:38Z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0x010100A4DB9FA33F6D874F964E15E106538C08</vt:lpwstr>
  </property>
  <property fmtid="{D5CDD505-2E9C-101B-9397-08002B2CF9AE}" pid="3" name="Order">
    <vt:r8>40000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Presenter">
    <vt:lpwstr/>
  </property>
</Properties>
</file>