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6" r:id="rId2"/>
    <p:sldId id="287" r:id="rId3"/>
    <p:sldId id="289" r:id="rId4"/>
    <p:sldId id="28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AC"/>
    <a:srgbClr val="DE50F6"/>
    <a:srgbClr val="00F302"/>
    <a:srgbClr val="EEE061"/>
    <a:srgbClr val="E73C23"/>
    <a:srgbClr val="FFF9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E6D0F8-FFF1-41D6-B937-1DF62637F82C}" v="16" dt="2025-11-10T00:34:47.4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24"/>
    <p:restoredTop sz="97099" autoAdjust="0"/>
  </p:normalViewPr>
  <p:slideViewPr>
    <p:cSldViewPr snapToGrid="0" snapToObjects="1">
      <p:cViewPr varScale="1">
        <p:scale>
          <a:sx n="127" d="100"/>
          <a:sy n="127" d="100"/>
        </p:scale>
        <p:origin x="784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Kevin Jones" userId="S::jones@jlab.org::62a2c8ff-e3e7-45d1-a725-c15156f15382" providerId="AD" clId="Web-{11E6D0F8-FFF1-41D6-B937-1DF62637F82C}"/>
    <pc:docChg chg="modSld">
      <pc:chgData name="Mark Kevin Jones" userId="S::jones@jlab.org::62a2c8ff-e3e7-45d1-a725-c15156f15382" providerId="AD" clId="Web-{11E6D0F8-FFF1-41D6-B937-1DF62637F82C}" dt="2025-11-10T00:34:44.802" v="6" actId="20577"/>
      <pc:docMkLst>
        <pc:docMk/>
      </pc:docMkLst>
      <pc:sldChg chg="modSp">
        <pc:chgData name="Mark Kevin Jones" userId="S::jones@jlab.org::62a2c8ff-e3e7-45d1-a725-c15156f15382" providerId="AD" clId="Web-{11E6D0F8-FFF1-41D6-B937-1DF62637F82C}" dt="2025-11-10T00:34:44.802" v="6" actId="20577"/>
        <pc:sldMkLst>
          <pc:docMk/>
          <pc:sldMk cId="4089049033" sldId="267"/>
        </pc:sldMkLst>
        <pc:spChg chg="mod">
          <ac:chgData name="Mark Kevin Jones" userId="S::jones@jlab.org::62a2c8ff-e3e7-45d1-a725-c15156f15382" providerId="AD" clId="Web-{11E6D0F8-FFF1-41D6-B937-1DF62637F82C}" dt="2025-11-10T00:34:44.802" v="6" actId="20577"/>
          <ac:spMkLst>
            <pc:docMk/>
            <pc:sldMk cId="4089049033" sldId="267"/>
            <ac:spMk id="6" creationId="{79B25103-01A0-FD00-018B-29D2FF32767B}"/>
          </ac:spMkLst>
        </pc:spChg>
      </pc:sldChg>
      <pc:sldChg chg="modSp">
        <pc:chgData name="Mark Kevin Jones" userId="S::jones@jlab.org::62a2c8ff-e3e7-45d1-a725-c15156f15382" providerId="AD" clId="Web-{11E6D0F8-FFF1-41D6-B937-1DF62637F82C}" dt="2025-11-10T00:34:10.567" v="0" actId="20577"/>
        <pc:sldMkLst>
          <pc:docMk/>
          <pc:sldMk cId="3906507688" sldId="288"/>
        </pc:sldMkLst>
        <pc:spChg chg="mod">
          <ac:chgData name="Mark Kevin Jones" userId="S::jones@jlab.org::62a2c8ff-e3e7-45d1-a725-c15156f15382" providerId="AD" clId="Web-{11E6D0F8-FFF1-41D6-B937-1DF62637F82C}" dt="2025-11-10T00:34:10.567" v="0" actId="20577"/>
          <ac:spMkLst>
            <pc:docMk/>
            <pc:sldMk cId="3906507688" sldId="288"/>
            <ac:spMk id="15" creationId="{DCCE384D-3FF5-4DCB-417C-E7628E2E3F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B3E07-1025-4447-967E-394123C6EB6C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24DF2-0D92-964D-A1BF-EE945F4A30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1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804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45810"/>
            <a:ext cx="10972800" cy="4880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F058-31C7-0541-992A-FF6B18E67362}" type="datetimeFigureOut">
              <a:rPr lang="en-US" smtClean="0"/>
              <a:pPr/>
              <a:t>11/13/25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61420" y="641289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7CCCF-424A-304E-A351-6F93D137BA2B}" type="slidenum">
              <a:rPr lang="en-US" sz="1800" smtClean="0">
                <a:latin typeface="Arial"/>
                <a:cs typeface="Arial"/>
              </a:rPr>
              <a:pPr marL="0" marR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800" dirty="0">
              <a:latin typeface="Arial"/>
              <a:cs typeface="Arial"/>
            </a:endParaRPr>
          </a:p>
        </p:txBody>
      </p:sp>
      <p:pic>
        <p:nvPicPr>
          <p:cNvPr id="8" name="Picture 7" descr="JLab_logo_white1.jpg">
            <a:extLst>
              <a:ext uri="{FF2B5EF4-FFF2-40B4-BE49-F238E27FC236}">
                <a16:creationId xmlns:a16="http://schemas.microsoft.com/office/drawing/2014/main" id="{59DB738C-E628-7929-13A0-E1379186145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160" y="6394510"/>
            <a:ext cx="1463040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5D5A0-CD04-5969-D632-FC5755EAB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 Storage Ring Polarimeter</a:t>
            </a:r>
          </a:p>
        </p:txBody>
      </p:sp>
      <p:pic>
        <p:nvPicPr>
          <p:cNvPr id="4" name="Picture 3" descr="A long red blue and yellow object&#10;&#10;Description automatically generated">
            <a:extLst>
              <a:ext uri="{FF2B5EF4-FFF2-40B4-BE49-F238E27FC236}">
                <a16:creationId xmlns:a16="http://schemas.microsoft.com/office/drawing/2014/main" id="{B044BC87-8251-B072-0A5B-B64F6495CC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206" y="1405312"/>
            <a:ext cx="9412943" cy="38072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F4616F-C01D-9CE3-F1AA-CD223A34ED6D}"/>
              </a:ext>
            </a:extLst>
          </p:cNvPr>
          <p:cNvSpPr txBox="1"/>
          <p:nvPr/>
        </p:nvSpPr>
        <p:spPr>
          <a:xfrm>
            <a:off x="6076163" y="4334290"/>
            <a:ext cx="5642047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/>
              <a:t>Polarimeter Components: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dirty="0"/>
              <a:t>RF-pulsed laser system (under development)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dirty="0"/>
              <a:t>Position sensitive detectors (diamond strips) for scattered electrons and backscattered photons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dirty="0"/>
              <a:t>Calorimeter for backscattered photons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21F3B59-3948-2097-FC52-8BB099E571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12602"/>
              </p:ext>
            </p:extLst>
          </p:nvPr>
        </p:nvGraphicFramePr>
        <p:xfrm>
          <a:off x="524327" y="1607365"/>
          <a:ext cx="3374909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5925">
                  <a:extLst>
                    <a:ext uri="{9D8B030D-6E8A-4147-A177-3AD203B41FA5}">
                      <a16:colId xmlns:a16="http://schemas.microsoft.com/office/drawing/2014/main" val="4173067496"/>
                    </a:ext>
                  </a:extLst>
                </a:gridCol>
                <a:gridCol w="936729">
                  <a:extLst>
                    <a:ext uri="{9D8B030D-6E8A-4147-A177-3AD203B41FA5}">
                      <a16:colId xmlns:a16="http://schemas.microsoft.com/office/drawing/2014/main" val="1473942221"/>
                    </a:ext>
                  </a:extLst>
                </a:gridCol>
                <a:gridCol w="842255">
                  <a:extLst>
                    <a:ext uri="{9D8B030D-6E8A-4147-A177-3AD203B41FA5}">
                      <a16:colId xmlns:a16="http://schemas.microsoft.com/office/drawing/2014/main" val="9671369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/>
                        <a:t>Beam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</a:t>
                      </a:r>
                      <a:r>
                        <a:rPr lang="en-US" sz="1600" baseline="-2500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</a:t>
                      </a:r>
                      <a:r>
                        <a:rPr lang="en-US" sz="1600" baseline="-2500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485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5 GeV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99.1%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13.2%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059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10 GeV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96.5%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26.2%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04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/>
                        <a:t>18 GeV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89.0%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45.6%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42249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8F6B45A-634D-D4BF-B1A6-E7959BEEC061}"/>
              </a:ext>
            </a:extLst>
          </p:cNvPr>
          <p:cNvSpPr txBox="1"/>
          <p:nvPr/>
        </p:nvSpPr>
        <p:spPr>
          <a:xfrm>
            <a:off x="433730" y="1250360"/>
            <a:ext cx="3715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accent1">
                    <a:lumMod val="50000"/>
                  </a:schemeClr>
                </a:solidFill>
              </a:rPr>
              <a:t>Polarization components at Laser IP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0229AD-8736-D946-FA3F-5B40D393FB08}"/>
              </a:ext>
            </a:extLst>
          </p:cNvPr>
          <p:cNvSpPr txBox="1"/>
          <p:nvPr/>
        </p:nvSpPr>
        <p:spPr>
          <a:xfrm>
            <a:off x="9111553" y="143321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Crab cavity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AE6AE1-6F5F-6EE4-20E5-F4C741A59DA1}"/>
              </a:ext>
            </a:extLst>
          </p:cNvPr>
          <p:cNvSpPr txBox="1"/>
          <p:nvPr/>
        </p:nvSpPr>
        <p:spPr>
          <a:xfrm>
            <a:off x="6098611" y="1469098"/>
            <a:ext cx="2300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Photon Detector</a:t>
            </a:r>
          </a:p>
          <a:p>
            <a:r>
              <a:rPr lang="en-US"/>
              <a:t>(30 m from Laser IP)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7A6941-745C-22ED-8CF3-6A0CB868BD9B}"/>
              </a:ext>
            </a:extLst>
          </p:cNvPr>
          <p:cNvSpPr txBox="1"/>
          <p:nvPr/>
        </p:nvSpPr>
        <p:spPr>
          <a:xfrm>
            <a:off x="4272768" y="3871889"/>
            <a:ext cx="324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00FA00"/>
                </a:solidFill>
              </a:rPr>
              <a:t>*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2402B71-0DF7-D048-8DC1-E39B7598B97C}"/>
              </a:ext>
            </a:extLst>
          </p:cNvPr>
          <p:cNvCxnSpPr>
            <a:cxnSpLocks/>
          </p:cNvCxnSpPr>
          <p:nvPr/>
        </p:nvCxnSpPr>
        <p:spPr>
          <a:xfrm flipV="1">
            <a:off x="3669070" y="4194049"/>
            <a:ext cx="702090" cy="1260927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9ECD7AC-7883-F676-419A-81B48E2DFE7E}"/>
              </a:ext>
            </a:extLst>
          </p:cNvPr>
          <p:cNvSpPr txBox="1"/>
          <p:nvPr/>
        </p:nvSpPr>
        <p:spPr>
          <a:xfrm>
            <a:off x="3835206" y="3277078"/>
            <a:ext cx="96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D4EF</a:t>
            </a:r>
          </a:p>
          <a:p>
            <a:r>
              <a:rPr lang="en-US" sz="1400" err="1">
                <a:latin typeface="Symbol" pitchFamily="2" charset="2"/>
              </a:rPr>
              <a:t>q</a:t>
            </a:r>
            <a:r>
              <a:rPr lang="en-US" sz="1400" baseline="-25000" err="1"/>
              <a:t>B</a:t>
            </a:r>
            <a:r>
              <a:rPr lang="en-US" sz="1400"/>
              <a:t>=1.5 </a:t>
            </a:r>
            <a:r>
              <a:rPr lang="en-US" sz="1400" err="1"/>
              <a:t>mr</a:t>
            </a:r>
            <a:endParaRPr lang="en-US" sz="1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EEB3A4-072B-0ADC-4C20-E7B0C652F1CB}"/>
              </a:ext>
            </a:extLst>
          </p:cNvPr>
          <p:cNvSpPr txBox="1"/>
          <p:nvPr/>
        </p:nvSpPr>
        <p:spPr>
          <a:xfrm>
            <a:off x="4171138" y="4374064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Q9EF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1BA52D-AC76-68B1-2D19-8913DB508EBC}"/>
              </a:ext>
            </a:extLst>
          </p:cNvPr>
          <p:cNvSpPr txBox="1"/>
          <p:nvPr/>
        </p:nvSpPr>
        <p:spPr>
          <a:xfrm>
            <a:off x="3000801" y="3644112"/>
            <a:ext cx="96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D5EF</a:t>
            </a:r>
          </a:p>
          <a:p>
            <a:r>
              <a:rPr lang="en-US" sz="1400" err="1">
                <a:latin typeface="Symbol" pitchFamily="2" charset="2"/>
              </a:rPr>
              <a:t>q</a:t>
            </a:r>
            <a:r>
              <a:rPr lang="en-US" sz="1400" baseline="-25000" err="1"/>
              <a:t>B</a:t>
            </a:r>
            <a:r>
              <a:rPr lang="en-US" sz="1400"/>
              <a:t>=1.5 </a:t>
            </a:r>
            <a:r>
              <a:rPr lang="en-US" sz="1400" err="1"/>
              <a:t>mr</a:t>
            </a:r>
            <a:endParaRPr lang="en-US" sz="14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101257-1795-662E-395E-316167F93F68}"/>
              </a:ext>
            </a:extLst>
          </p:cNvPr>
          <p:cNvSpPr txBox="1"/>
          <p:nvPr/>
        </p:nvSpPr>
        <p:spPr>
          <a:xfrm>
            <a:off x="2110086" y="4035640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D6EF</a:t>
            </a:r>
          </a:p>
          <a:p>
            <a:r>
              <a:rPr lang="en-US" sz="1400" err="1">
                <a:latin typeface="Symbol" pitchFamily="2" charset="2"/>
              </a:rPr>
              <a:t>q</a:t>
            </a:r>
            <a:r>
              <a:rPr lang="en-US" sz="1400" baseline="-25000" err="1"/>
              <a:t>B</a:t>
            </a:r>
            <a:r>
              <a:rPr lang="en-US" sz="1400"/>
              <a:t>=12 </a:t>
            </a:r>
            <a:r>
              <a:rPr lang="en-US" sz="1400" err="1"/>
              <a:t>mr</a:t>
            </a:r>
            <a:endParaRPr lang="en-US" sz="1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93965B-7AB6-995D-EB49-854444C7431B}"/>
              </a:ext>
            </a:extLst>
          </p:cNvPr>
          <p:cNvSpPr txBox="1"/>
          <p:nvPr/>
        </p:nvSpPr>
        <p:spPr>
          <a:xfrm>
            <a:off x="3116827" y="4619210"/>
            <a:ext cx="7521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Q10EF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7646D78-4624-2AA4-2761-11FBD9FF465B}"/>
              </a:ext>
            </a:extLst>
          </p:cNvPr>
          <p:cNvSpPr txBox="1"/>
          <p:nvPr/>
        </p:nvSpPr>
        <p:spPr>
          <a:xfrm>
            <a:off x="5130771" y="3861481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Q8EF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9A41B6-FD0E-78B9-5614-BCB4A785FCF2}"/>
              </a:ext>
            </a:extLst>
          </p:cNvPr>
          <p:cNvSpPr txBox="1"/>
          <p:nvPr/>
        </p:nvSpPr>
        <p:spPr>
          <a:xfrm>
            <a:off x="6098611" y="3558177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Q7EF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389CE7-6F7A-6EF3-E1EA-A8BCB81798C9}"/>
              </a:ext>
            </a:extLst>
          </p:cNvPr>
          <p:cNvSpPr txBox="1"/>
          <p:nvPr/>
        </p:nvSpPr>
        <p:spPr>
          <a:xfrm>
            <a:off x="7027868" y="3241068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Q6EF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D1443D-03A6-AE31-242C-CA4E439355A5}"/>
              </a:ext>
            </a:extLst>
          </p:cNvPr>
          <p:cNvSpPr txBox="1"/>
          <p:nvPr/>
        </p:nvSpPr>
        <p:spPr>
          <a:xfrm>
            <a:off x="7864693" y="2912605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Q5EF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94B5C6-6321-F0E5-FE82-BCA76F748026}"/>
              </a:ext>
            </a:extLst>
          </p:cNvPr>
          <p:cNvSpPr txBox="1"/>
          <p:nvPr/>
        </p:nvSpPr>
        <p:spPr>
          <a:xfrm>
            <a:off x="8828548" y="2641897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Q4EF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B8B470-21D3-EA5E-2855-E5B86BB1B341}"/>
              </a:ext>
            </a:extLst>
          </p:cNvPr>
          <p:cNvSpPr txBox="1"/>
          <p:nvPr/>
        </p:nvSpPr>
        <p:spPr>
          <a:xfrm>
            <a:off x="9317814" y="2391463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Q3EF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940E9F-809E-866A-EB62-1C112D80DEC1}"/>
              </a:ext>
            </a:extLst>
          </p:cNvPr>
          <p:cNvSpPr txBox="1"/>
          <p:nvPr/>
        </p:nvSpPr>
        <p:spPr>
          <a:xfrm>
            <a:off x="4905913" y="2899827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D3EF</a:t>
            </a:r>
          </a:p>
          <a:p>
            <a:r>
              <a:rPr lang="en-US" sz="1400" err="1">
                <a:latin typeface="Symbol" pitchFamily="2" charset="2"/>
              </a:rPr>
              <a:t>q</a:t>
            </a:r>
            <a:r>
              <a:rPr lang="en-US" sz="1400" baseline="-25000" err="1"/>
              <a:t>B</a:t>
            </a:r>
            <a:r>
              <a:rPr lang="en-US" sz="1400"/>
              <a:t>=13 </a:t>
            </a:r>
            <a:r>
              <a:rPr lang="en-US" sz="1400" err="1"/>
              <a:t>mr</a:t>
            </a:r>
            <a:endParaRPr lang="en-US" sz="14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9D9F5B-07CE-5582-E23F-2A3F1A6AB404}"/>
              </a:ext>
            </a:extLst>
          </p:cNvPr>
          <p:cNvSpPr txBox="1"/>
          <p:nvPr/>
        </p:nvSpPr>
        <p:spPr>
          <a:xfrm>
            <a:off x="10443745" y="2124647"/>
            <a:ext cx="64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D2EF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578009F-B90F-AA3F-3981-AA68E8B76866}"/>
              </a:ext>
            </a:extLst>
          </p:cNvPr>
          <p:cNvCxnSpPr>
            <a:cxnSpLocks/>
          </p:cNvCxnSpPr>
          <p:nvPr/>
        </p:nvCxnSpPr>
        <p:spPr>
          <a:xfrm flipH="1" flipV="1">
            <a:off x="8399241" y="1935605"/>
            <a:ext cx="952285" cy="261403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DE8D1F3-1BCC-D9C6-5B2E-667378F55FD1}"/>
              </a:ext>
            </a:extLst>
          </p:cNvPr>
          <p:cNvSpPr txBox="1"/>
          <p:nvPr/>
        </p:nvSpPr>
        <p:spPr>
          <a:xfrm>
            <a:off x="4466484" y="217316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Electron Detector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06FCA37-38A6-417D-8D61-BF4EAE49F028}"/>
              </a:ext>
            </a:extLst>
          </p:cNvPr>
          <p:cNvCxnSpPr>
            <a:cxnSpLocks/>
          </p:cNvCxnSpPr>
          <p:nvPr/>
        </p:nvCxnSpPr>
        <p:spPr>
          <a:xfrm flipH="1" flipV="1">
            <a:off x="6220595" y="2600223"/>
            <a:ext cx="574911" cy="521911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200761F-C475-0F81-3ECD-6B914D43BDD7}"/>
              </a:ext>
            </a:extLst>
          </p:cNvPr>
          <p:cNvSpPr txBox="1"/>
          <p:nvPr/>
        </p:nvSpPr>
        <p:spPr>
          <a:xfrm>
            <a:off x="1858489" y="5454976"/>
            <a:ext cx="2743199" cy="6565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>
              <a:lnSpc>
                <a:spcPts val="2336"/>
              </a:lnSpc>
            </a:pPr>
            <a:r>
              <a:rPr lang="en-US" b="1" i="0" u="none" strike="noStrike" baseline="0">
                <a:solidFill>
                  <a:srgbClr val="000000"/>
                </a:solidFill>
                <a:latin typeface="Arial"/>
              </a:rPr>
              <a:t>Laser IP</a:t>
            </a:r>
            <a:r>
              <a:rPr lang="en-US" b="0" i="0">
                <a:latin typeface="Arial"/>
              </a:rPr>
              <a:t>​</a:t>
            </a:r>
          </a:p>
          <a:p>
            <a:pPr algn="ctr" rtl="0">
              <a:lnSpc>
                <a:spcPts val="2076"/>
              </a:lnSpc>
            </a:pPr>
            <a:r>
              <a:rPr lang="en-US" b="0" i="0" u="none" strike="noStrike" baseline="0">
                <a:solidFill>
                  <a:srgbClr val="000000"/>
                </a:solidFill>
                <a:latin typeface="Arial"/>
              </a:rPr>
              <a:t>74 m upstream of IP-6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7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37B59-AB39-59DE-3D27-C7B6080A4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ESR Information Needed for Compton Polarimeter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DE9BF-80FD-A054-C746-496145BF2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Beam position at laser IP and just before electron detector</a:t>
            </a:r>
          </a:p>
          <a:p>
            <a:pPr lvl="1"/>
            <a:r>
              <a:rPr lang="en-US" dirty="0"/>
              <a:t>Position “lock” at laser IP possible?  Maybe AI based incorporating </a:t>
            </a:r>
            <a:r>
              <a:rPr lang="en-US"/>
              <a:t>detector rates?</a:t>
            </a:r>
            <a:endParaRPr lang="en-US" dirty="0"/>
          </a:p>
          <a:p>
            <a:r>
              <a:rPr lang="en-US" dirty="0"/>
              <a:t>Beam current/charge information</a:t>
            </a:r>
          </a:p>
          <a:p>
            <a:pPr lvl="1"/>
            <a:r>
              <a:rPr lang="en-US" dirty="0"/>
              <a:t>Track correlation of polarization with bunch charge</a:t>
            </a:r>
          </a:p>
          <a:p>
            <a:r>
              <a:rPr lang="en-US" dirty="0"/>
              <a:t>Magnet currents/</a:t>
            </a:r>
            <a:r>
              <a:rPr lang="en-US" dirty="0" err="1"/>
              <a:t>BdL</a:t>
            </a:r>
            <a:r>
              <a:rPr lang="en-US" dirty="0"/>
              <a:t> between laser IP and electron detector</a:t>
            </a:r>
          </a:p>
          <a:p>
            <a:pPr lvl="1"/>
            <a:r>
              <a:rPr lang="en-US" dirty="0"/>
              <a:t>Needed to map asymmetry vs. position at detector</a:t>
            </a:r>
          </a:p>
          <a:p>
            <a:r>
              <a:rPr lang="en-US" dirty="0"/>
              <a:t>Spin rotator settings upstream of laser IP, magnet currents/</a:t>
            </a:r>
            <a:r>
              <a:rPr lang="en-US" dirty="0" err="1"/>
              <a:t>BdL</a:t>
            </a:r>
            <a:endParaRPr lang="en-US" dirty="0"/>
          </a:p>
          <a:p>
            <a:pPr lvl="1"/>
            <a:r>
              <a:rPr lang="en-US" dirty="0"/>
              <a:t>Monitor spin direction</a:t>
            </a:r>
          </a:p>
          <a:p>
            <a:r>
              <a:rPr lang="en-US" dirty="0"/>
              <a:t>Bunch identifier, polarization state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19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5EB1-71D1-D9ED-0C43-C980F9AF4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CB4F2-DE25-D8A7-3872-14DA66BA0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Controls that don’t interface with the beam</a:t>
            </a:r>
          </a:p>
          <a:p>
            <a:pPr lvl="1"/>
            <a:r>
              <a:rPr lang="en-US" dirty="0"/>
              <a:t>Laser system</a:t>
            </a:r>
          </a:p>
          <a:p>
            <a:pPr lvl="2"/>
            <a:r>
              <a:rPr lang="en-US" dirty="0"/>
              <a:t>Seed laser, amplifier</a:t>
            </a:r>
          </a:p>
          <a:p>
            <a:pPr lvl="2"/>
            <a:r>
              <a:rPr lang="en-US" dirty="0"/>
              <a:t>Remote stages (rotation, mirrors)</a:t>
            </a:r>
          </a:p>
          <a:p>
            <a:pPr lvl="2"/>
            <a:r>
              <a:rPr lang="en-US" dirty="0"/>
              <a:t>Readback of power meters, photodiodes and quad-photodiodes</a:t>
            </a:r>
          </a:p>
          <a:p>
            <a:pPr lvl="1"/>
            <a:r>
              <a:rPr lang="en-US" dirty="0"/>
              <a:t>Photon detector </a:t>
            </a:r>
            <a:r>
              <a:rPr lang="en-US" dirty="0">
                <a:sym typeface="Wingdings" pitchFamily="2" charset="2"/>
              </a:rPr>
              <a:t> remote motion control to center detector on backscattered photon cone</a:t>
            </a:r>
          </a:p>
          <a:p>
            <a:pPr lvl="1"/>
            <a:r>
              <a:rPr lang="en-US" dirty="0">
                <a:sym typeface="Wingdings" pitchFamily="2" charset="2"/>
              </a:rPr>
              <a:t>Electron detector  remote motion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24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FBEA-62D0-C4AA-8986-0F6E445F0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RCS Compton Polarimeter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C5F28E-B3FD-CF39-7D79-427BB7834B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495" r="13768"/>
          <a:stretch>
            <a:fillRect/>
          </a:stretch>
        </p:blipFill>
        <p:spPr>
          <a:xfrm>
            <a:off x="5797899" y="1539693"/>
            <a:ext cx="5315579" cy="46912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0290F8-C5C4-6C38-7CBF-E966881D5710}"/>
              </a:ext>
            </a:extLst>
          </p:cNvPr>
          <p:cNvSpPr txBox="1"/>
          <p:nvPr/>
        </p:nvSpPr>
        <p:spPr>
          <a:xfrm>
            <a:off x="361741" y="1539693"/>
            <a:ext cx="54361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Compton polarimeter will also be used in RCS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Will use commercial, low-duty laser, operate in multi-photon mode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Photon detector only – no electron detector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Similar beam information needed: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Beam position information at laser (and position lock?)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n-US" dirty="0">
                <a:sym typeface="Wingdings" pitchFamily="2" charset="2"/>
              </a:rPr>
              <a:t>Bunch intensity</a:t>
            </a:r>
          </a:p>
          <a:p>
            <a:pPr marL="285750" indent="-285750">
              <a:buFont typeface="Wingdings" pitchFamily="2" charset="2"/>
              <a:buChar char="à"/>
            </a:pP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Due to vertical polarization, don’t need as much information about magnet currents,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30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97254</TotalTime>
  <Words>301</Words>
  <Application>Microsoft Macintosh PowerPoint</Application>
  <PresentationFormat>Widescreen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Wingdings</vt:lpstr>
      <vt:lpstr>Office Theme</vt:lpstr>
      <vt:lpstr>Electron Storage Ring Polarimeter</vt:lpstr>
      <vt:lpstr>ESR Information Needed for Compton Polarimeter</vt:lpstr>
      <vt:lpstr>Other Controls</vt:lpstr>
      <vt:lpstr>RCS Compton Polarimeter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David Gaskell</dc:creator>
  <cp:keywords/>
  <dc:description/>
  <cp:lastModifiedBy>Dave Gaskell</cp:lastModifiedBy>
  <cp:revision>1004</cp:revision>
  <cp:lastPrinted>2017-09-13T15:07:11Z</cp:lastPrinted>
  <dcterms:created xsi:type="dcterms:W3CDTF">2013-04-11T11:39:33Z</dcterms:created>
  <dcterms:modified xsi:type="dcterms:W3CDTF">2025-11-13T14:27:58Z</dcterms:modified>
  <cp:category/>
</cp:coreProperties>
</file>