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2"/>
    <p:restoredTop sz="94626"/>
  </p:normalViewPr>
  <p:slideViewPr>
    <p:cSldViewPr snapToGrid="0" showGuides="1">
      <p:cViewPr varScale="1">
        <p:scale>
          <a:sx n="116" d="100"/>
          <a:sy n="116" d="100"/>
        </p:scale>
        <p:origin x="74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E792B-B0DC-C148-ACEF-B76B02278C8A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EFD8F-7A6E-0A46-BA98-E21C7284C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211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64163-A399-CA29-679D-631F26BB4A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CE5E90-3BF2-628A-A191-D530383985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D4959-A9DC-1561-69E0-BE1C9B87F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E08B0-0650-5429-7E1B-4FE0B48BA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98B8F-5434-6262-5C36-F822980C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2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F607B-6E22-54E0-5D05-39778A0D8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B06DD-36B5-2B12-0779-1B56674814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0A8BC-63D3-4335-4E67-C35B47157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D5D6F-A7AD-3B0E-6432-286B3AA31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73B16-67CB-1104-C012-B711981C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3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BA59BF-D7D8-A3D6-F717-629A0F6A74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0C18B6-8F24-4DA2-A447-BE3E1A155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36AA9-107B-660F-3B57-648098891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11782-BC91-9BE0-A8E7-EE5E6F7C0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F1DEE-1B9F-6DB0-BF1A-337CB07C7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1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88B3F-5E27-684A-E9B5-74CAA0034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BC596-CFBA-1F2F-D945-168AC3D79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74B12-B00C-2D2D-4B20-111B12228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/>
          <a:p>
            <a:r>
              <a:rPr lang="en-US"/>
              <a:t>13 November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801E5-50B5-CD5E-74E1-34AEFBE3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/>
          <a:p>
            <a:r>
              <a:rPr lang="en-US"/>
              <a:t>F. Rathmann     EIC  Slow controls mtg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AB437-CB51-51DB-5312-E3D138EE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/>
            </a:lvl1pPr>
          </a:lstStyle>
          <a:p>
            <a:fld id="{FCFC5555-902F-1845-BFE6-5D2BF7055B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7931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FA0C4-4D12-C73D-84D7-FB396EC71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BE3DC-84A9-ECF7-3DEE-A30561326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53D7A-C4E6-70D9-9103-864E0F72E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16732-5102-90FA-7311-2564A5B5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8F5C9-614F-C573-4988-6FA65ECFC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40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7FD6C-F2BD-6114-BEF5-E389D9E0D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2B602-AC95-4ED7-5441-C2840288BB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99AD4-41C4-5909-BE23-94CF3F074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87FB2B-5087-9D6B-8089-B7DCF969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8232A-2110-FF58-EA65-D619A6852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32748-4476-45C2-43EE-280D96BA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6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2618E-5F55-2A08-0436-1500E4F2A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8D7D1-7788-E0DC-ED10-6E12D9AA8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3D91D0-5ABE-42A7-718F-2B4B32E30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B4A9A2-95CC-54B2-191E-119D30A824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63543C-1F60-9BF5-3132-83CA72967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162FFD-E827-273E-7081-C34974824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32CBBE-93A7-ABC2-BFFB-3C6F92214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D394E7-85F5-912A-68CE-308B3D1E2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8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23FF1-1D18-1830-7A52-533D3D374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189BDA-1625-6FDE-67F6-637143599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33D11D-920E-2511-6B73-51BCB0B21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1B0B9-A63B-29F8-D8D7-828D631A4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05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8650BC-B87F-0090-CCB6-77DF3C38A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188F21-5B54-DE72-8BDE-2F9D0D12A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140C4-BB35-1B9C-5380-A88AD7E7A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8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A680-6F4F-5435-8F26-5A5C212B7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FFDB9-CDD1-7379-E66A-74F6FA5FB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AFE390-F980-8C00-8558-1D09E88A8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40A767-6B2E-6F8E-D236-D4610B0F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F9E83-3892-D3F2-F55C-5EFA36987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23DFF9-086A-09CC-BC37-75E6A6D36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26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4DEC-A769-56CC-E0D6-53784FA72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46CF76-CF63-A296-486D-FF46C2B351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DBDC13-D78F-9C78-BF53-55E6249A0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DEA94-5982-170F-F24A-46D4A2B9B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039C2-04F7-5D37-8963-5CFAF1CCD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F40966-28FE-5A15-F6BE-38E1E6389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19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685A2F-E217-3C80-8E1A-922B541D6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B81ED-C080-F697-DCA6-6D513CC4B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AEEFD-96BB-AA3B-6612-CFFAA9403E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13 November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33B05-0F86-6FD6-AC7A-5892DA86F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F. Rathmann     EIC  Slow controls mtg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AFFA0-DCB4-DA96-F2D8-BCC6499429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18DBAE-DE97-9A4B-84CF-24F38ECD3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8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B5153-FE0A-7FAD-8E40-DBA72C7740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241" y="803864"/>
            <a:ext cx="10755517" cy="3365108"/>
          </a:xfrm>
        </p:spPr>
        <p:txBody>
          <a:bodyPr>
            <a:normAutofit/>
          </a:bodyPr>
          <a:lstStyle/>
          <a:p>
            <a:r>
              <a:rPr lang="en-US" dirty="0"/>
              <a:t>Slow control</a:t>
            </a:r>
            <a:br>
              <a:rPr lang="en-US" dirty="0"/>
            </a:br>
            <a:r>
              <a:rPr lang="en-US" dirty="0"/>
              <a:t>EIC Hadron Polarimetry</a:t>
            </a:r>
            <a:br>
              <a:rPr lang="en-US" dirty="0"/>
            </a:br>
            <a:br>
              <a:rPr lang="en-US" sz="2400" dirty="0"/>
            </a:br>
            <a:br>
              <a:rPr lang="en-US" sz="1800" dirty="0"/>
            </a:br>
            <a:r>
              <a:rPr lang="en-US" sz="3600" dirty="0"/>
              <a:t>Frank Rathmann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194B0-7472-738B-A91A-E50392895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1582"/>
            <a:ext cx="9144000" cy="1655762"/>
          </a:xfrm>
        </p:spPr>
        <p:txBody>
          <a:bodyPr anchor="ctr"/>
          <a:lstStyle/>
          <a:p>
            <a:r>
              <a:rPr lang="en-US" dirty="0"/>
              <a:t>EIC, Slow Controls workshop</a:t>
            </a:r>
          </a:p>
          <a:p>
            <a:r>
              <a:rPr lang="en-US" dirty="0"/>
              <a:t>November 13, 2025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A8B77B-1890-086A-C38F-7EC7809BA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CFCBE6-0486-DFA0-EC97-EF8F3A5AC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3DAFD-CA94-D8D7-A4E7-2DC38CDF5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8DBAE-DE97-9A4B-84CF-24F38ECD33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8A6D8-D51D-6B1F-36E4-0859ED3C0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76" y="199997"/>
            <a:ext cx="10515600" cy="803799"/>
          </a:xfrm>
        </p:spPr>
        <p:txBody>
          <a:bodyPr>
            <a:normAutofit/>
          </a:bodyPr>
          <a:lstStyle/>
          <a:p>
            <a:r>
              <a:rPr lang="en-US" sz="3600" dirty="0"/>
              <a:t>Two primary polarimeter systems</a:t>
            </a:r>
          </a:p>
        </p:txBody>
      </p:sp>
      <p:pic>
        <p:nvPicPr>
          <p:cNvPr id="5" name="Picture 4" descr="Diagram, schematic&#10;&#10;AI-generated content may be incorrect.">
            <a:extLst>
              <a:ext uri="{FF2B5EF4-FFF2-40B4-BE49-F238E27FC236}">
                <a16:creationId xmlns:a16="http://schemas.microsoft.com/office/drawing/2014/main" id="{24E956CB-A521-3F3E-440A-44070850EA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2097" y="1698520"/>
            <a:ext cx="2706225" cy="4340419"/>
          </a:xfrm>
          <a:prstGeom prst="rect">
            <a:avLst/>
          </a:prstGeom>
        </p:spPr>
      </p:pic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79161A7-2C12-F04C-0DB6-38E5FF1B6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4584728-7341-2864-FE1B-A7C95F3FF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197" y="1698521"/>
            <a:ext cx="6248294" cy="434041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242C633-D606-879B-589A-EF967E4B556A}"/>
              </a:ext>
            </a:extLst>
          </p:cNvPr>
          <p:cNvSpPr txBox="1"/>
          <p:nvPr/>
        </p:nvSpPr>
        <p:spPr>
          <a:xfrm>
            <a:off x="240376" y="1175301"/>
            <a:ext cx="5405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HJET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FAA19A-DDA5-51B4-43D8-9B19E1F82CDA}"/>
              </a:ext>
            </a:extLst>
          </p:cNvPr>
          <p:cNvSpPr txBox="1"/>
          <p:nvPr/>
        </p:nvSpPr>
        <p:spPr>
          <a:xfrm>
            <a:off x="7615724" y="1003796"/>
            <a:ext cx="2575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/>
              <a:t>pC</a:t>
            </a:r>
            <a:endParaRPr lang="en-US" sz="2800" b="1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8F0C44F7-2743-5B38-21ED-818007F579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71686" y="6356350"/>
            <a:ext cx="2743200" cy="365125"/>
          </a:xfrm>
        </p:spPr>
        <p:txBody>
          <a:bodyPr/>
          <a:lstStyle/>
          <a:p>
            <a:r>
              <a:rPr lang="en-US"/>
              <a:t>13 November 2025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E7FCF12-E770-A60B-2E8A-AADE913F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5555-902F-1845-BFE6-5D2BF7055B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696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0B724B-2DCB-F02B-7937-147E01881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04528-4F22-A4C8-AC4E-42F75992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13 November 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63813-7438-DE52-D977-EBF98458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5555-902F-1845-BFE6-5D2BF7055B0C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C9A3987-E8EF-EBDB-3446-8CCE9760C168}"/>
              </a:ext>
            </a:extLst>
          </p:cNvPr>
          <p:cNvGrpSpPr/>
          <p:nvPr/>
        </p:nvGrpSpPr>
        <p:grpSpPr>
          <a:xfrm>
            <a:off x="7890849" y="242707"/>
            <a:ext cx="4182701" cy="6458006"/>
            <a:chOff x="7595857" y="199997"/>
            <a:chExt cx="3956365" cy="623701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366C47D-7BD5-8B43-A849-D6931DB2E744}"/>
                </a:ext>
              </a:extLst>
            </p:cNvPr>
            <p:cNvSpPr/>
            <p:nvPr/>
          </p:nvSpPr>
          <p:spPr>
            <a:xfrm>
              <a:off x="7595857" y="199997"/>
              <a:ext cx="3956365" cy="6237017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Diagram, schematic&#10;&#10;AI-generated content may be incorrect.">
              <a:extLst>
                <a:ext uri="{FF2B5EF4-FFF2-40B4-BE49-F238E27FC236}">
                  <a16:creationId xmlns:a16="http://schemas.microsoft.com/office/drawing/2014/main" id="{A9FCFAFB-CA9E-5A0D-30AB-FD0688FA97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664563" y="305291"/>
              <a:ext cx="3816769" cy="6035212"/>
            </a:xfrm>
            <a:prstGeom prst="rect">
              <a:avLst/>
            </a:prstGeom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4F14EBFE-576D-CE68-2ACD-68232B5E7327}"/>
              </a:ext>
            </a:extLst>
          </p:cNvPr>
          <p:cNvSpPr txBox="1">
            <a:spLocks/>
          </p:cNvSpPr>
          <p:nvPr/>
        </p:nvSpPr>
        <p:spPr>
          <a:xfrm>
            <a:off x="315321" y="157287"/>
            <a:ext cx="10515600" cy="803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HJET subsystems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F8C452-34EB-BCD3-9F3E-20ECDC3EA8DB}"/>
              </a:ext>
            </a:extLst>
          </p:cNvPr>
          <p:cNvSpPr txBox="1"/>
          <p:nvPr/>
        </p:nvSpPr>
        <p:spPr>
          <a:xfrm>
            <a:off x="4703986" y="193048"/>
            <a:ext cx="32231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rgbClr val="C00000"/>
                </a:solidFill>
              </a:rPr>
              <a:t>H. Kleines et al. , NIM A 560 (2006) 503 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659968-9D9B-6616-EBE2-A7EBA47D9477}"/>
              </a:ext>
            </a:extLst>
          </p:cNvPr>
          <p:cNvSpPr txBox="1"/>
          <p:nvPr/>
        </p:nvSpPr>
        <p:spPr>
          <a:xfrm>
            <a:off x="356310" y="961086"/>
            <a:ext cx="6439492" cy="526297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ABS (Atomic Beam Source)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Vacuum and interlock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Gas supply system H</a:t>
            </a:r>
            <a:r>
              <a:rPr lang="en-US" baseline="-25000" dirty="0"/>
              <a:t>2</a:t>
            </a:r>
            <a:r>
              <a:rPr lang="en-US" dirty="0"/>
              <a:t>, O</a:t>
            </a:r>
            <a:r>
              <a:rPr lang="en-US" baseline="-25000" dirty="0"/>
              <a:t>2</a:t>
            </a:r>
            <a:r>
              <a:rPr lang="en-US" dirty="0"/>
              <a:t>, N</a:t>
            </a:r>
            <a:r>
              <a:rPr lang="en-US" baseline="-25000" dirty="0"/>
              <a:t>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RF dissociator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PID loops for temperature and chopper 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RF Transition units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WFT and SFT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Holding field magnet 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r>
              <a:rPr lang="en-US" b="1" dirty="0"/>
              <a:t>BRP (Breit-Rabi Polarimeter)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Vacuum and interlock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QMA (Quadrupole mass analyzer)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H</a:t>
            </a:r>
            <a:r>
              <a:rPr lang="en-US" baseline="-25000" dirty="0"/>
              <a:t>1</a:t>
            </a:r>
            <a:r>
              <a:rPr lang="en-US" dirty="0"/>
              <a:t> and H</a:t>
            </a:r>
            <a:r>
              <a:rPr lang="en-US" baseline="-25000" dirty="0"/>
              <a:t>2</a:t>
            </a:r>
            <a:r>
              <a:rPr lang="en-US" dirty="0"/>
              <a:t> transverse beam profiles (</a:t>
            </a:r>
            <a:r>
              <a:rPr lang="en-US" dirty="0" err="1"/>
              <a:t>xy</a:t>
            </a:r>
            <a:r>
              <a:rPr lang="en-US" dirty="0"/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Rest gas analysis at target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Stepper motor 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RF Transition units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WFT and SFT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Chopper 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Ion gauge signal detector</a:t>
            </a:r>
          </a:p>
        </p:txBody>
      </p:sp>
    </p:spTree>
    <p:extLst>
      <p:ext uri="{BB962C8B-B14F-4D97-AF65-F5344CB8AC3E}">
        <p14:creationId xmlns:p14="http://schemas.microsoft.com/office/powerpoint/2010/main" val="1661402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1AFDF96-15DA-A2C8-1A7D-B1DFE2939391}"/>
              </a:ext>
            </a:extLst>
          </p:cNvPr>
          <p:cNvSpPr/>
          <p:nvPr/>
        </p:nvSpPr>
        <p:spPr>
          <a:xfrm>
            <a:off x="470780" y="895545"/>
            <a:ext cx="11199137" cy="555957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C72625-D26B-E368-1588-D32D84806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5378CE-73E2-E5BC-9A36-E655627CB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8969E-725C-24DE-0380-8F530D914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5555-902F-1845-BFE6-5D2BF7055B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C55BD70-4FD4-5635-257A-BD73ADDA720A}"/>
              </a:ext>
            </a:extLst>
          </p:cNvPr>
          <p:cNvSpPr txBox="1">
            <a:spLocks/>
          </p:cNvSpPr>
          <p:nvPr/>
        </p:nvSpPr>
        <p:spPr>
          <a:xfrm>
            <a:off x="186055" y="117057"/>
            <a:ext cx="10515600" cy="803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Structure HJET control system</a:t>
            </a:r>
          </a:p>
        </p:txBody>
      </p:sp>
      <p:pic>
        <p:nvPicPr>
          <p:cNvPr id="9" name="Picture 8" descr="Diagram&#10;&#10;AI-generated content may be incorrect.">
            <a:extLst>
              <a:ext uri="{FF2B5EF4-FFF2-40B4-BE49-F238E27FC236}">
                <a16:creationId xmlns:a16="http://schemas.microsoft.com/office/drawing/2014/main" id="{130B67B1-7A31-4EB4-FFBD-7D7FF17B5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782" y="1011711"/>
            <a:ext cx="10950435" cy="535255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818F4A6-73DE-9835-17AE-591B875A22AE}"/>
              </a:ext>
            </a:extLst>
          </p:cNvPr>
          <p:cNvSpPr txBox="1"/>
          <p:nvPr/>
        </p:nvSpPr>
        <p:spPr>
          <a:xfrm>
            <a:off x="8153400" y="556991"/>
            <a:ext cx="406500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H. Kleines et al. , NIM A 560 (2006) 503 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60010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ECEC2-96EB-C52F-B32E-C46FE30F5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2220E-5D83-621B-955D-FE391D88C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3DD59-D2AE-D8E6-E315-053DE98C8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5555-902F-1845-BFE6-5D2BF7055B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F2A8B77-B56F-3003-3FFF-F73753532DF5}"/>
              </a:ext>
            </a:extLst>
          </p:cNvPr>
          <p:cNvSpPr txBox="1">
            <a:spLocks/>
          </p:cNvSpPr>
          <p:nvPr/>
        </p:nvSpPr>
        <p:spPr>
          <a:xfrm>
            <a:off x="315321" y="157287"/>
            <a:ext cx="10515600" cy="803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/>
              <a:t>pC</a:t>
            </a:r>
            <a:r>
              <a:rPr lang="en-US" sz="3600" dirty="0"/>
              <a:t> subsystems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029B6F-CA61-9C8B-CF52-24454069ACF1}"/>
              </a:ext>
            </a:extLst>
          </p:cNvPr>
          <p:cNvSpPr txBox="1"/>
          <p:nvPr/>
        </p:nvSpPr>
        <p:spPr>
          <a:xfrm>
            <a:off x="2123204" y="1458115"/>
            <a:ext cx="7945592" cy="440120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pC</a:t>
            </a:r>
            <a:r>
              <a:rPr lang="en-US" sz="2000" b="1"/>
              <a:t> polarimeter </a:t>
            </a:r>
            <a:endParaRPr lang="en-US" sz="20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Positioning of C targets in beam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Stepper motor control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QMA (future)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Rest gas analysis of chamber vacuum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Temperature readout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C targets (in progress, difficult)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Holders (future, easy)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b="1" dirty="0"/>
              <a:t>Vacuum transfer chamber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Vacuum and interlock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QMA (Quadrupole mass analyzer)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Rest gas analysis to ensure C targets are clean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Stepper motor control linear drive</a:t>
            </a:r>
          </a:p>
        </p:txBody>
      </p:sp>
    </p:spTree>
    <p:extLst>
      <p:ext uri="{BB962C8B-B14F-4D97-AF65-F5344CB8AC3E}">
        <p14:creationId xmlns:p14="http://schemas.microsoft.com/office/powerpoint/2010/main" val="812031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D46C2-E122-A2D1-B000-D48D69DEF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376" y="1286501"/>
            <a:ext cx="5644376" cy="3613471"/>
          </a:xfrm>
          <a:ln w="38100">
            <a:solidFill>
              <a:schemeClr val="accent1"/>
            </a:solidFill>
          </a:ln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HJET</a:t>
            </a:r>
          </a:p>
          <a:p>
            <a:pPr lvl="1"/>
            <a:r>
              <a:rPr lang="en-US" sz="2000" dirty="0"/>
              <a:t>Total number of HJET process variables (PV) logged in EPICS ~ 500</a:t>
            </a:r>
          </a:p>
          <a:p>
            <a:pPr lvl="1"/>
            <a:r>
              <a:rPr lang="en-US" sz="2000" dirty="0"/>
              <a:t>Most of these PVs are slow -&gt; 0.1s update</a:t>
            </a:r>
          </a:p>
          <a:p>
            <a:pPr lvl="1"/>
            <a:r>
              <a:rPr lang="en-US" sz="2000" dirty="0"/>
              <a:t>All PVs go to EPICS database</a:t>
            </a:r>
          </a:p>
          <a:p>
            <a:pPr lvl="1"/>
            <a:r>
              <a:rPr lang="en-US" sz="2000" dirty="0"/>
              <a:t>CS Studio application for HJET</a:t>
            </a:r>
          </a:p>
          <a:p>
            <a:pPr lvl="1"/>
            <a:r>
              <a:rPr lang="en-US" sz="2000" dirty="0"/>
              <a:t>Some subsystems require fast feedback loops (e.g., SFTs)</a:t>
            </a:r>
          </a:p>
          <a:p>
            <a:pPr lvl="1"/>
            <a:r>
              <a:rPr lang="en-US" sz="2000" dirty="0"/>
              <a:t>Valve control to ring interlocked with ring vacuum</a:t>
            </a:r>
          </a:p>
          <a:p>
            <a:pPr lvl="1"/>
            <a:r>
              <a:rPr lang="en-US" sz="2000" dirty="0"/>
              <a:t>Polarization + detector system info -&gt; EPICS</a:t>
            </a:r>
          </a:p>
          <a:p>
            <a:pPr lvl="2"/>
            <a:r>
              <a:rPr lang="en-US" sz="1800" dirty="0"/>
              <a:t>Info time stamped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F5D74-3362-EAC9-C232-A18CC238A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13 November 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D6DD2-2868-BF3B-3D36-3CCDDDAA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F. Rathmann     EIC  Slow controls mtg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4120F-DE8B-F834-92B7-435648BBE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C5555-902F-1845-BFE6-5D2BF7055B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58C6CF-0FD4-9BB3-B647-CECA6CF8D25B}"/>
              </a:ext>
            </a:extLst>
          </p:cNvPr>
          <p:cNvSpPr txBox="1">
            <a:spLocks/>
          </p:cNvSpPr>
          <p:nvPr/>
        </p:nvSpPr>
        <p:spPr>
          <a:xfrm>
            <a:off x="240376" y="199997"/>
            <a:ext cx="10515600" cy="803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Comments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69B09E2-0C04-5E56-9888-F6FBB3BFEC01}"/>
              </a:ext>
            </a:extLst>
          </p:cNvPr>
          <p:cNvSpPr txBox="1">
            <a:spLocks/>
          </p:cNvSpPr>
          <p:nvPr/>
        </p:nvSpPr>
        <p:spPr>
          <a:xfrm>
            <a:off x="6307248" y="1279957"/>
            <a:ext cx="5644376" cy="3620015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err="1"/>
              <a:t>pC</a:t>
            </a:r>
            <a:endParaRPr lang="en-US" b="1" dirty="0"/>
          </a:p>
          <a:p>
            <a:pPr lvl="1"/>
            <a:r>
              <a:rPr lang="en-US" sz="2000" dirty="0"/>
              <a:t>Control system will get a similar architecture as HJET</a:t>
            </a:r>
          </a:p>
          <a:p>
            <a:pPr lvl="1"/>
            <a:r>
              <a:rPr lang="en-US" sz="2000" dirty="0"/>
              <a:t>Focus on stepper motor control for C target movement </a:t>
            </a:r>
          </a:p>
          <a:p>
            <a:pPr lvl="2"/>
            <a:r>
              <a:rPr lang="en-US" sz="1800" dirty="0"/>
              <a:t>Valve control for target transfer interlocked with ring vacuum</a:t>
            </a:r>
          </a:p>
          <a:p>
            <a:pPr lvl="1"/>
            <a:r>
              <a:rPr lang="en-US" sz="2000" dirty="0"/>
              <a:t>Total number of PVs around 200</a:t>
            </a:r>
          </a:p>
          <a:p>
            <a:pPr lvl="1"/>
            <a:r>
              <a:rPr lang="en-US" sz="2000" dirty="0"/>
              <a:t>CS Studio application for </a:t>
            </a:r>
            <a:r>
              <a:rPr lang="en-US" sz="2000" dirty="0" err="1"/>
              <a:t>pC</a:t>
            </a:r>
            <a:endParaRPr lang="en-US" sz="2000" dirty="0"/>
          </a:p>
          <a:p>
            <a:pPr lvl="1"/>
            <a:r>
              <a:rPr lang="en-US" sz="2000" dirty="0"/>
              <a:t>Polarization + detector system info -&gt; EPICS</a:t>
            </a:r>
          </a:p>
          <a:p>
            <a:pPr lvl="2"/>
            <a:r>
              <a:rPr lang="en-US" sz="1800" dirty="0"/>
              <a:t>Info time stamped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8AA124-3E13-8F19-3AE8-2ECBF6E6B9A3}"/>
              </a:ext>
            </a:extLst>
          </p:cNvPr>
          <p:cNvSpPr txBox="1"/>
          <p:nvPr/>
        </p:nvSpPr>
        <p:spPr>
          <a:xfrm>
            <a:off x="1166555" y="5156021"/>
            <a:ext cx="9858889" cy="113877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EIC control room </a:t>
            </a:r>
            <a:r>
              <a:rPr lang="en-US" sz="2400" dirty="0"/>
              <a:t>talks to polarimetry equipment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Convenient to communicate directly via PVs through EPICS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need to </a:t>
            </a:r>
            <a:r>
              <a:rPr lang="en-US" sz="2000"/>
              <a:t>provide specific timing sequences </a:t>
            </a:r>
            <a:r>
              <a:rPr lang="en-US" sz="2000" dirty="0"/>
              <a:t>for certain tasks</a:t>
            </a:r>
          </a:p>
        </p:txBody>
      </p:sp>
    </p:spTree>
    <p:extLst>
      <p:ext uri="{BB962C8B-B14F-4D97-AF65-F5344CB8AC3E}">
        <p14:creationId xmlns:p14="http://schemas.microsoft.com/office/powerpoint/2010/main" val="3173185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410</Words>
  <Application>Microsoft Macintosh PowerPoint</Application>
  <PresentationFormat>Widescreen</PresentationFormat>
  <Paragraphs>83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Slow control EIC Hadron Polarimetry   Frank Rathmann</vt:lpstr>
      <vt:lpstr>Two primary polarimeter systems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Rathmann, Frank</dc:creator>
  <cp:lastModifiedBy>Rathmann, Frank</cp:lastModifiedBy>
  <cp:revision>5</cp:revision>
  <dcterms:created xsi:type="dcterms:W3CDTF">2025-11-05T14:05:39Z</dcterms:created>
  <dcterms:modified xsi:type="dcterms:W3CDTF">2025-11-24T13:25:01Z</dcterms:modified>
</cp:coreProperties>
</file>