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88E154-2CC8-4CD0-865E-F7FD2A8CC8B0}" v="2" dt="2025-11-05T17:49:13.9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01" d="100"/>
          <a:sy n="101" d="100"/>
        </p:scale>
        <p:origin x="24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1C7CC-F6EF-F31B-3652-644DED2D48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E21F2C-2353-E90B-D551-73B76D736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1B7159-AD38-7D0F-D602-370C1737491A}"/>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66E2846F-8681-D920-E1C9-E91AC2347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63D325-F30F-5AF5-AF17-C50FD783578C}"/>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13467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5D3BE-DAFA-DAAC-2046-4514DED892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F51922-39FC-92CC-FF72-76EDEFA349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3C5EE7-AFD2-D163-1939-ED3C8801F269}"/>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9FD593B0-1599-18B5-91E3-84A22EDDF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C30B50-E964-8FFE-3647-3597AF969DF8}"/>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128614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46AB9-C7BA-20E3-BABE-53922FEF14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A7D861-723B-D2CB-09E5-64B7C110D7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F8E9F3-4C3F-A31F-AD48-3526E47EC8F5}"/>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EEA1E475-21D0-6A1F-3B27-08DDEC2AE2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1053B-938B-9348-2B69-E54EB4E24CA7}"/>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3250633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624E3-D5E4-E849-92B7-629236C96A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176789-BEF9-2502-32A2-E872FE6AC2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3ED40C-60A3-8A24-D1FE-C3D27322FF84}"/>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D6EDD17B-558C-55A9-EC26-6C2891086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3358B-428D-0765-35E4-3F1C2CBABDA8}"/>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790832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22BFB-2EFA-C211-E943-530C867306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C085EA-14CB-DC05-8838-23728E11A4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843AD0-1F3D-4F0F-E4EC-0AEC0010E59D}"/>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BF12B75B-0535-7A6E-E1FF-81BCB53519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65AC62-2E21-ED9F-9EAF-780115ADAD9A}"/>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1473088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708CC-C3B2-9287-42E7-D5F207C7C8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B2DA82-542D-2EF3-21E3-FE3F54BD53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774CD3-0F5F-FA88-B45A-9F5088D7A0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C3EE76-11B6-8AD5-6B29-F14F17E9862B}"/>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6" name="Footer Placeholder 5">
            <a:extLst>
              <a:ext uri="{FF2B5EF4-FFF2-40B4-BE49-F238E27FC236}">
                <a16:creationId xmlns:a16="http://schemas.microsoft.com/office/drawing/2014/main" id="{4469977E-0E78-793B-91EB-7A79F0A0A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B664B-969C-430F-6300-0BF11FC2C1D4}"/>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192533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81E65-1FDE-CAED-B23C-F4844906D9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6C43C7-C0BB-D05D-5F7B-FCA46D961F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14087B-B872-7884-075C-C8ADD020F5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DF482D-B4F2-80C5-236A-9D332318EB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C8A012-A167-48FA-D454-3EC623807C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60626F-AFDB-DB00-0A02-E2E30290C2AC}"/>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8" name="Footer Placeholder 7">
            <a:extLst>
              <a:ext uri="{FF2B5EF4-FFF2-40B4-BE49-F238E27FC236}">
                <a16:creationId xmlns:a16="http://schemas.microsoft.com/office/drawing/2014/main" id="{8EF3DFDB-5370-CACC-FB46-78159B86FB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0189F3-95A2-EED2-BCDA-E3A089335A2F}"/>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3391223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BAC16-801A-3F11-E8B1-EC150CA96F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4431AC-6670-6D24-A96A-B93A604DC507}"/>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4" name="Footer Placeholder 3">
            <a:extLst>
              <a:ext uri="{FF2B5EF4-FFF2-40B4-BE49-F238E27FC236}">
                <a16:creationId xmlns:a16="http://schemas.microsoft.com/office/drawing/2014/main" id="{271607A4-3F42-D52F-4A85-D970FA37E4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74FF2D-476A-32F6-4AE6-00B4954E0F76}"/>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2634618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966B9B-8A94-7E66-28F3-EF356AB8DAE9}"/>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3" name="Footer Placeholder 2">
            <a:extLst>
              <a:ext uri="{FF2B5EF4-FFF2-40B4-BE49-F238E27FC236}">
                <a16:creationId xmlns:a16="http://schemas.microsoft.com/office/drawing/2014/main" id="{4EFF47EC-E9FD-90B1-3850-8CB8D3EE88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B126E2-11E3-9A65-A55A-1EF2F82D6C55}"/>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3612448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4B77-4C6E-3611-BCFD-CEC71A132E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12DD04-C6C1-55C9-62DA-B0E87D1897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2CB82F-3315-42BA-660E-1F1D0970D0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D8E8BD-021D-91A9-9CCF-BC88C96B8669}"/>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6" name="Footer Placeholder 5">
            <a:extLst>
              <a:ext uri="{FF2B5EF4-FFF2-40B4-BE49-F238E27FC236}">
                <a16:creationId xmlns:a16="http://schemas.microsoft.com/office/drawing/2014/main" id="{9E58AF84-AEB3-951B-C207-5B17C81223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08BE31-8DD6-9849-61C0-9A7418024A8A}"/>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26522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E4C56-06CF-F13E-FFC1-2781C053B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93CB9D-4819-5085-0250-321A59B6B7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ED56C77-A759-1C40-52A0-5A6B119A76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226761-E93F-026D-C1AC-5D7F6F39DF7E}"/>
              </a:ext>
            </a:extLst>
          </p:cNvPr>
          <p:cNvSpPr>
            <a:spLocks noGrp="1"/>
          </p:cNvSpPr>
          <p:nvPr>
            <p:ph type="dt" sz="half" idx="10"/>
          </p:nvPr>
        </p:nvSpPr>
        <p:spPr/>
        <p:txBody>
          <a:bodyPr/>
          <a:lstStyle/>
          <a:p>
            <a:fld id="{52355CD9-9482-4079-BA6A-A810B83F0AC3}" type="datetimeFigureOut">
              <a:rPr lang="en-US" smtClean="0"/>
              <a:t>11/5/2025</a:t>
            </a:fld>
            <a:endParaRPr lang="en-US"/>
          </a:p>
        </p:txBody>
      </p:sp>
      <p:sp>
        <p:nvSpPr>
          <p:cNvPr id="6" name="Footer Placeholder 5">
            <a:extLst>
              <a:ext uri="{FF2B5EF4-FFF2-40B4-BE49-F238E27FC236}">
                <a16:creationId xmlns:a16="http://schemas.microsoft.com/office/drawing/2014/main" id="{C61392CB-811C-123E-4E1C-FAE839D493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FE685C-4078-7F08-3D65-7E7D1A4A880F}"/>
              </a:ext>
            </a:extLst>
          </p:cNvPr>
          <p:cNvSpPr>
            <a:spLocks noGrp="1"/>
          </p:cNvSpPr>
          <p:nvPr>
            <p:ph type="sldNum" sz="quarter" idx="12"/>
          </p:nvPr>
        </p:nvSpPr>
        <p:spPr/>
        <p:txBody>
          <a:bodyPr/>
          <a:lstStyle/>
          <a:p>
            <a:fld id="{102CD63B-CEF2-48A8-BB5A-3634D893D19F}" type="slidenum">
              <a:rPr lang="en-US" smtClean="0"/>
              <a:t>‹#›</a:t>
            </a:fld>
            <a:endParaRPr lang="en-US"/>
          </a:p>
        </p:txBody>
      </p:sp>
    </p:spTree>
    <p:extLst>
      <p:ext uri="{BB962C8B-B14F-4D97-AF65-F5344CB8AC3E}">
        <p14:creationId xmlns:p14="http://schemas.microsoft.com/office/powerpoint/2010/main" val="58676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1D5FB8-CD8D-A2C6-4695-E3BAC576C2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00514A-AA38-6F76-929E-744BA56930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26B647-AEF7-0605-D231-F956B71033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355CD9-9482-4079-BA6A-A810B83F0AC3}" type="datetimeFigureOut">
              <a:rPr lang="en-US" smtClean="0"/>
              <a:t>11/5/2025</a:t>
            </a:fld>
            <a:endParaRPr lang="en-US"/>
          </a:p>
        </p:txBody>
      </p:sp>
      <p:sp>
        <p:nvSpPr>
          <p:cNvPr id="5" name="Footer Placeholder 4">
            <a:extLst>
              <a:ext uri="{FF2B5EF4-FFF2-40B4-BE49-F238E27FC236}">
                <a16:creationId xmlns:a16="http://schemas.microsoft.com/office/drawing/2014/main" id="{83F32778-620B-BFD3-F852-990418C7A0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41DF90B-2E9C-B9B5-5BAF-B10328C7D1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2CD63B-CEF2-48A8-BB5A-3634D893D19F}" type="slidenum">
              <a:rPr lang="en-US" smtClean="0"/>
              <a:t>‹#›</a:t>
            </a:fld>
            <a:endParaRPr lang="en-US"/>
          </a:p>
        </p:txBody>
      </p:sp>
    </p:spTree>
    <p:extLst>
      <p:ext uri="{BB962C8B-B14F-4D97-AF65-F5344CB8AC3E}">
        <p14:creationId xmlns:p14="http://schemas.microsoft.com/office/powerpoint/2010/main" val="1608940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7225E5-611A-CB82-1A21-F22BB9E8CD37}"/>
              </a:ext>
            </a:extLst>
          </p:cNvPr>
          <p:cNvSpPr>
            <a:spLocks noGrp="1"/>
          </p:cNvSpPr>
          <p:nvPr>
            <p:ph type="title"/>
          </p:nvPr>
        </p:nvSpPr>
        <p:spPr>
          <a:xfrm>
            <a:off x="0" y="0"/>
            <a:ext cx="10515600" cy="877266"/>
          </a:xfrm>
        </p:spPr>
        <p:txBody>
          <a:bodyPr>
            <a:normAutofit fontScale="90000"/>
          </a:bodyPr>
          <a:lstStyle/>
          <a:p>
            <a:r>
              <a:rPr lang="en-US" dirty="0"/>
              <a:t>HRPPD B-Field Study Prep Update (Nov. 5, 2025)</a:t>
            </a:r>
          </a:p>
        </p:txBody>
      </p:sp>
      <p:sp>
        <p:nvSpPr>
          <p:cNvPr id="5" name="TextBox 4">
            <a:extLst>
              <a:ext uri="{FF2B5EF4-FFF2-40B4-BE49-F238E27FC236}">
                <a16:creationId xmlns:a16="http://schemas.microsoft.com/office/drawing/2014/main" id="{132CD5F2-E786-9330-084C-50A2B36307B3}"/>
              </a:ext>
            </a:extLst>
          </p:cNvPr>
          <p:cNvSpPr txBox="1"/>
          <p:nvPr/>
        </p:nvSpPr>
        <p:spPr>
          <a:xfrm>
            <a:off x="404907" y="778412"/>
            <a:ext cx="11529918" cy="6463308"/>
          </a:xfrm>
          <a:prstGeom prst="rect">
            <a:avLst/>
          </a:prstGeom>
          <a:noFill/>
        </p:spPr>
        <p:txBody>
          <a:bodyPr wrap="square" rtlCol="0">
            <a:spAutoFit/>
          </a:bodyPr>
          <a:lstStyle/>
          <a:p>
            <a:pPr marL="285750" indent="-285750">
              <a:buFont typeface="Arial" panose="020B0604020202020204" pitchFamily="34" charset="0"/>
              <a:buChar char="•"/>
            </a:pPr>
            <a:r>
              <a:rPr lang="en-US" dirty="0"/>
              <a:t>We needed to redesign the HRPPD holding fixture to accommodate sliding in and out of the magnet bore easily and placing it in the bore reproducibly</a:t>
            </a:r>
          </a:p>
          <a:p>
            <a:pPr marL="742950" lvl="1" indent="-285750">
              <a:buFont typeface="Arial" panose="020B0604020202020204" pitchFamily="34" charset="0"/>
              <a:buChar char="•"/>
            </a:pPr>
            <a:r>
              <a:rPr lang="en-US" dirty="0"/>
              <a:t>The new design features 10 ft rails on which the HRPPD fixture will effortlessly slide and allows us to slide the HRPPD enclosure fully out of the bore and beyond the “&gt;5G” line to change the angle (big improvement!)</a:t>
            </a:r>
          </a:p>
          <a:p>
            <a:pPr marL="742950" lvl="1" indent="-285750">
              <a:buFont typeface="Arial" panose="020B0604020202020204" pitchFamily="34" charset="0"/>
              <a:buChar char="•"/>
            </a:pPr>
            <a:r>
              <a:rPr lang="en-US" dirty="0"/>
              <a:t>The parts of the holding fixture needed to be disassembled, machined, and reassembled to ensure parallelism to avoid binding on the rails</a:t>
            </a:r>
          </a:p>
          <a:p>
            <a:pPr marL="742950" lvl="1" indent="-285750">
              <a:buFont typeface="Arial" panose="020B0604020202020204" pitchFamily="34" charset="0"/>
              <a:buChar char="•"/>
            </a:pPr>
            <a:r>
              <a:rPr lang="en-US" dirty="0"/>
              <a:t>Waiting for hardware to complete some of the assembly; should be here in the next day or so</a:t>
            </a:r>
          </a:p>
          <a:p>
            <a:pPr marL="742950" lvl="1" indent="-285750">
              <a:buFont typeface="Arial" panose="020B0604020202020204" pitchFamily="34" charset="0"/>
              <a:buChar char="•"/>
            </a:pPr>
            <a:r>
              <a:rPr lang="en-US" dirty="0"/>
              <a:t>Also needed to have the corners of HRPPD 3D-printed enclosure “shaved down” to accommodate a 25</a:t>
            </a:r>
            <a:r>
              <a:rPr lang="en-US" baseline="30000" dirty="0"/>
              <a:t>o</a:t>
            </a:r>
            <a:r>
              <a:rPr lang="en-US" dirty="0"/>
              <a:t> rotation in the field (about both axes in X-Y projection)</a:t>
            </a:r>
          </a:p>
          <a:p>
            <a:pPr marL="742950" lvl="1" indent="-285750">
              <a:buFont typeface="Arial" panose="020B0604020202020204" pitchFamily="34" charset="0"/>
              <a:buChar char="•"/>
            </a:pPr>
            <a:r>
              <a:rPr lang="en-US" dirty="0"/>
              <a:t>Bill Lenz and Bob will go to SMD to make sure the new design fits well with the setup at the dipole (today or tomorrow); may find that other adjustments are needed</a:t>
            </a:r>
          </a:p>
          <a:p>
            <a:pPr lvl="1"/>
            <a:endParaRPr lang="en-US" dirty="0"/>
          </a:p>
          <a:p>
            <a:pPr marL="285750" indent="-285750">
              <a:buFont typeface="Arial" panose="020B0604020202020204" pitchFamily="34" charset="0"/>
              <a:buChar char="•"/>
            </a:pPr>
            <a:r>
              <a:rPr lang="en-US" dirty="0"/>
              <a:t>Depending on when we actually get the additional parts needed, the new holding fixture + rail system may not be ready till the middle of next week (but that should be Ok, since we can do other preparatory tests in the meantime)</a:t>
            </a:r>
          </a:p>
          <a:p>
            <a:endParaRPr lang="en-US" dirty="0"/>
          </a:p>
          <a:p>
            <a:pPr marL="285750" indent="-285750">
              <a:buFont typeface="Arial" panose="020B0604020202020204" pitchFamily="34" charset="0"/>
              <a:buChar char="•"/>
            </a:pPr>
            <a:r>
              <a:rPr lang="en-US" dirty="0"/>
              <a:t>In parallel, Alexander is finalizing the HRPPD test enclosure to make sure all the optics/mechanics are Ok</a:t>
            </a:r>
          </a:p>
          <a:p>
            <a:endParaRPr lang="en-US" dirty="0"/>
          </a:p>
          <a:p>
            <a:pPr marL="285750" indent="-285750">
              <a:buFont typeface="Arial" panose="020B0604020202020204" pitchFamily="34" charset="0"/>
              <a:buChar char="•"/>
            </a:pPr>
            <a:r>
              <a:rPr lang="en-US" dirty="0"/>
              <a:t>We are now prepping to do the initial tests in our lab of the HRPPD tile that will be used for the magnet tests, which will include the electronics and the laser we plan to use</a:t>
            </a:r>
          </a:p>
          <a:p>
            <a:pPr marL="742950" lvl="1" indent="-285750">
              <a:buFont typeface="Arial" panose="020B0604020202020204" pitchFamily="34" charset="0"/>
              <a:buChar char="•"/>
            </a:pPr>
            <a:r>
              <a:rPr lang="en-US" dirty="0"/>
              <a:t>These tests should be complete (hopefully by this week) before we go to SMD early next week for our “dry run”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96218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TotalTime>
  <Words>316</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HRPPD B-Field Study Prep Update (Nov. 5,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Azmoun, Bob</dc:creator>
  <cp:lastModifiedBy>Azmoun, Bob</cp:lastModifiedBy>
  <cp:revision>3</cp:revision>
  <dcterms:created xsi:type="dcterms:W3CDTF">2025-11-05T17:21:08Z</dcterms:created>
  <dcterms:modified xsi:type="dcterms:W3CDTF">2025-11-05T18:03:40Z</dcterms:modified>
</cp:coreProperties>
</file>