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9.jpg" ContentType="image/tif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sldIdLst>
    <p:sldId id="405" r:id="rId2"/>
    <p:sldId id="3297" r:id="rId3"/>
    <p:sldId id="3348" r:id="rId4"/>
    <p:sldId id="3319" r:id="rId5"/>
    <p:sldId id="418" r:id="rId6"/>
    <p:sldId id="3296" r:id="rId7"/>
    <p:sldId id="3303" r:id="rId8"/>
    <p:sldId id="357" r:id="rId9"/>
    <p:sldId id="3337" r:id="rId10"/>
    <p:sldId id="3295" r:id="rId11"/>
    <p:sldId id="3320" r:id="rId12"/>
    <p:sldId id="3299" r:id="rId13"/>
    <p:sldId id="3298" r:id="rId14"/>
    <p:sldId id="350" r:id="rId15"/>
    <p:sldId id="3301" r:id="rId16"/>
    <p:sldId id="3302" r:id="rId17"/>
    <p:sldId id="3321" r:id="rId18"/>
    <p:sldId id="297" r:id="rId19"/>
    <p:sldId id="3343" r:id="rId20"/>
    <p:sldId id="479" r:id="rId21"/>
    <p:sldId id="3306" r:id="rId22"/>
    <p:sldId id="3307" r:id="rId23"/>
    <p:sldId id="3322" r:id="rId24"/>
    <p:sldId id="3323" r:id="rId25"/>
    <p:sldId id="3324" r:id="rId26"/>
    <p:sldId id="3349" r:id="rId27"/>
    <p:sldId id="3326" r:id="rId28"/>
    <p:sldId id="3327" r:id="rId29"/>
    <p:sldId id="3328" r:id="rId30"/>
    <p:sldId id="3308" r:id="rId31"/>
    <p:sldId id="3347" r:id="rId32"/>
    <p:sldId id="3350" r:id="rId33"/>
    <p:sldId id="3329" r:id="rId34"/>
    <p:sldId id="3330" r:id="rId35"/>
    <p:sldId id="3310" r:id="rId36"/>
    <p:sldId id="3334" r:id="rId37"/>
    <p:sldId id="3355" r:id="rId38"/>
    <p:sldId id="3356" r:id="rId39"/>
    <p:sldId id="3335" r:id="rId40"/>
    <p:sldId id="3351" r:id="rId41"/>
    <p:sldId id="3336" r:id="rId42"/>
    <p:sldId id="3341" r:id="rId43"/>
    <p:sldId id="3354" r:id="rId44"/>
    <p:sldId id="455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_1" id="{F593CFBE-06E3-1D44-86D6-C61441599DD5}">
          <p14:sldIdLst>
            <p14:sldId id="405"/>
            <p14:sldId id="3297"/>
            <p14:sldId id="3348"/>
            <p14:sldId id="3319"/>
            <p14:sldId id="418"/>
            <p14:sldId id="3296"/>
            <p14:sldId id="3303"/>
            <p14:sldId id="357"/>
            <p14:sldId id="3337"/>
            <p14:sldId id="3295"/>
            <p14:sldId id="3320"/>
            <p14:sldId id="3299"/>
            <p14:sldId id="3298"/>
            <p14:sldId id="350"/>
            <p14:sldId id="3301"/>
            <p14:sldId id="3302"/>
            <p14:sldId id="3321"/>
            <p14:sldId id="297"/>
            <p14:sldId id="3343"/>
            <p14:sldId id="479"/>
            <p14:sldId id="3306"/>
            <p14:sldId id="3307"/>
            <p14:sldId id="3322"/>
            <p14:sldId id="3323"/>
            <p14:sldId id="3324"/>
            <p14:sldId id="3349"/>
            <p14:sldId id="3326"/>
            <p14:sldId id="3327"/>
            <p14:sldId id="3328"/>
            <p14:sldId id="3308"/>
            <p14:sldId id="3347"/>
            <p14:sldId id="3350"/>
            <p14:sldId id="3329"/>
            <p14:sldId id="3330"/>
            <p14:sldId id="3310"/>
            <p14:sldId id="3334"/>
            <p14:sldId id="3355"/>
            <p14:sldId id="3356"/>
            <p14:sldId id="3335"/>
            <p14:sldId id="3351"/>
            <p14:sldId id="3336"/>
            <p14:sldId id="3341"/>
            <p14:sldId id="3354"/>
            <p14:sldId id="455"/>
          </p14:sldIdLst>
        </p14:section>
        <p14:section name="Additional / in question" id="{E70581A6-DEF2-5143-839C-17DB537A943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720" userDrawn="1">
          <p15:clr>
            <a:srgbClr val="A4A3A4"/>
          </p15:clr>
        </p15:guide>
        <p15:guide id="4" pos="312" userDrawn="1">
          <p15:clr>
            <a:srgbClr val="A4A3A4"/>
          </p15:clr>
        </p15:guide>
        <p15:guide id="5" pos="73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C5D551-A4D8-FAD9-9B18-DF750FB03E0F}" name="Ewa Lopienska" initials="EL" userId="S::ewa.lopienska@cern.ch::26242e06-16ac-4066-9bc0-ef4c8b68249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63" clrIdx="0">
    <p:extLst>
      <p:ext uri="{19B8F6BF-5375-455C-9EA6-DF929625EA0E}">
        <p15:presenceInfo xmlns:p15="http://schemas.microsoft.com/office/powerpoint/2012/main" userId="Ana Godinho" providerId="None"/>
      </p:ext>
    </p:extLst>
  </p:cmAuthor>
  <p:cmAuthor id="2" name="Microsoft Office User" initials="MOU" lastIdx="54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Pippa Wells" initials="PW" lastIdx="11" clrIdx="2">
    <p:extLst>
      <p:ext uri="{19B8F6BF-5375-455C-9EA6-DF929625EA0E}">
        <p15:presenceInfo xmlns:p15="http://schemas.microsoft.com/office/powerpoint/2012/main" userId="S::pippa.wells@cern.ch::41c0e9d8-dc70-414a-b3b7-1203085110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3D8"/>
    <a:srgbClr val="202020"/>
    <a:srgbClr val="141414"/>
    <a:srgbClr val="1C446B"/>
    <a:srgbClr val="FF5301"/>
    <a:srgbClr val="9AA6BB"/>
    <a:srgbClr val="23C2F1"/>
    <a:srgbClr val="C313D8"/>
    <a:srgbClr val="AD2FB3"/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06"/>
    <p:restoredTop sz="95479"/>
  </p:normalViewPr>
  <p:slideViewPr>
    <p:cSldViewPr snapToGrid="0" snapToObjects="1">
      <p:cViewPr varScale="1">
        <p:scale>
          <a:sx n="121" d="100"/>
          <a:sy n="121" d="100"/>
        </p:scale>
        <p:origin x="616" y="176"/>
      </p:cViewPr>
      <p:guideLst>
        <p:guide orient="horz" pos="4020"/>
        <p:guide pos="3840"/>
        <p:guide orient="horz" pos="720"/>
        <p:guide pos="312"/>
        <p:guide pos="7344"/>
      </p:guideLst>
    </p:cSldViewPr>
  </p:slideViewPr>
  <p:outlineViewPr>
    <p:cViewPr>
      <p:scale>
        <a:sx n="33" d="100"/>
        <a:sy n="33" d="100"/>
      </p:scale>
      <p:origin x="0" y="-1304"/>
    </p:cViewPr>
    <p:sldLst>
      <p:sld r:id="rId1" collapse="1"/>
    </p:sldLst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C7E2F-BA7B-0749-B123-03CFF78731D1}" type="datetimeFigureOut">
              <a:rPr lang="fr-FR" smtClean="0"/>
              <a:t>21/11/2025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49E03-5E61-9344-9F2B-A7AC2BD1FB60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847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8879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6128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8582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D8F6F-BD00-0804-FDEB-DA9C3A442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40D7F2-DF43-C273-26B8-CDF6071A2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2F92AF-8524-C956-71A3-B889926D0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1617B-D160-6B8E-F9CC-3730E0A20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17</a:t>
            </a:fld>
            <a:endParaRPr 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E151A-ABBB-2CC4-9E4F-AEB894032C6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D9623AA-AAAC-D842-BB0D-8A0B802E1B10}" type="datetime1">
              <a:rPr lang="en-US" smtClean="0"/>
              <a:t>11/21/25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81164-9308-35CA-D31A-A86337E976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87EE8E71-0040-94A6-A668-23A6B9C9A6F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1493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3635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901F3-581A-3A58-5460-E5ECDF663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35A394-1571-9876-5339-3D9D050B88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90770-A80F-56D1-F4EF-E0192FFB2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94D5F-57C9-9020-3427-F52A1BF811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847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3388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6544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B19E1-1507-B98C-94A8-FC9B89B16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1409D9-7E82-E0A9-1756-D1846C2198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188756-C6E1-DE0F-5F2E-EEA03BFC0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CB582-5DC4-EBF1-1508-6181587EB6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23</a:t>
            </a:fld>
            <a:endParaRPr 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5ECE8-48EE-5A9E-6C1C-20D2F1AA3C4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453FB5-8D72-D84A-9D51-488C55270A47}" type="datetime1">
              <a:rPr lang="en-US" smtClean="0"/>
              <a:t>11/21/25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F2EBC-A56E-C901-D652-911EBEAE11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A3323B4A-CB2B-510D-6230-477D70F65DD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415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F0F85-38E7-1F7C-8482-1956F314F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7818C4-F542-DBDF-0DA9-5A01C10ABF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F93C66-68D0-21A1-182A-9B2670CB3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6328B-C3BD-49B7-BD0F-CA23BDD53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24</a:t>
            </a:fld>
            <a:endParaRPr 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8DD3D-073D-016C-4480-1378AFCE82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7F75224-C177-8740-A7B5-A5C96A6F2FA1}" type="datetime1">
              <a:rPr lang="en-US" smtClean="0"/>
              <a:t>11/21/25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B3412-FC1F-FFC7-A49C-A9D6218DAD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5DA3F031-C802-72CA-79DE-E3852CB1DD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018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39740-6BE4-C40A-1B9C-A2809490C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23B397-92D5-A15B-8E2E-6D5895870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E7908-AD3A-9A09-0FEF-4B275A1DE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5414F-0BDD-69FF-254E-39EC94D399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25</a:t>
            </a:fld>
            <a:endParaRPr 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333B4-5E48-F99F-1000-BF572C415BE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111B0B4-B823-694D-8B8C-4E9D7FFF41F6}" type="datetime1">
              <a:rPr lang="en-US" smtClean="0"/>
              <a:t>11/21/25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2049C-3A8D-AD2A-258D-6CC4C8D3FF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A4A4D8C8-FE49-072E-16C4-8052F292C18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5562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97C56-5376-36F9-A30E-31086EFC6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FB6C52-143B-0292-3102-9548757B0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72033E-A5BD-C81D-D39C-B4601D9C0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09961-C41E-2A3D-07FE-9017777D52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</a:t>
            </a:fld>
            <a:endParaRPr 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8626E-BE9A-39EA-13DF-C597B22E49C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E3B7FE3-625F-224D-900D-BE5561FF9F0D}" type="datetime1">
              <a:rPr lang="en-US" smtClean="0"/>
              <a:t>11/21/25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D57D6-B182-BCBE-A414-31C075702D3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6372BA78-4A84-ABBF-EC8E-1D8693A8B73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08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46D95-D5AF-0935-3FC8-A7E76834C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234497-43F5-B660-CCC9-66592FAD2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E28B0-CDB2-1A31-DBB0-0D5274914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B43FA-46CF-5AC7-35BE-0601034263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26</a:t>
            </a:fld>
            <a:endParaRPr 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3E27F-22A9-0861-1C4A-D098487ED54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111B0B4-B823-694D-8B8C-4E9D7FFF41F6}" type="datetime1">
              <a:rPr lang="en-US" smtClean="0"/>
              <a:t>11/21/25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977C1-E49C-F402-916B-F546FA2408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B224472-07ED-E4E6-DDB4-F33A19E8BAB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256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7ED23-AE95-4235-6D4D-09A497689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FF3AD-426C-4641-D248-BE8483AD3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DC8D9F-1FCD-46F2-6FA4-766DBABE3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A58CD-F3B5-197F-4706-9601F0D3A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27</a:t>
            </a:fld>
            <a:endParaRPr 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5B414-89E7-1B85-FE69-13617FD8F0C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20A22D5-9586-CB4B-B621-C0C3883362D6}" type="datetime1">
              <a:rPr lang="en-US" smtClean="0"/>
              <a:t>11/21/25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65A60-614D-A08A-4393-AE46B46055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4605F6D-8D38-7144-18C7-D89292BB169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4584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28</a:t>
            </a:fld>
            <a:endParaRPr 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6D2D9-DC89-2232-4A7B-C5E6F9D351A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4FEF9FA-84AA-7040-AE00-8F96B2313189}" type="datetime1">
              <a:rPr lang="en-US" smtClean="0"/>
              <a:t>11/21/25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60CF9-D67A-1B37-501E-37005E5A6E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F8E49DCF-81B1-B306-1201-1C8D952C6CE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4962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26289-2832-B45A-C752-60326D540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D3EFF-DF75-D578-0C32-829FD0F58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C8648D-D1F2-4D3D-B9DF-A40CFB1FA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C5339-BA1D-0B07-87B2-221A721C54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29</a:t>
            </a:fld>
            <a:endParaRPr 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0DA61-9F47-2F28-93DC-57BA8BB2161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EE5967F-FF02-134F-8C5C-AD16CF03649A}" type="datetime1">
              <a:rPr lang="en-US" smtClean="0"/>
              <a:t>11/21/25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21A34-4BB8-7C34-8321-C0187FAF28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293FFE0-E8F3-0A4A-EF7E-60D7471785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612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24786-BA6A-7FEE-7A16-85A3BB91E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1763E3-8E51-AE3C-7B86-613F4A036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06CFC8-88B4-C10A-8790-8555E376E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9F0F7-2A1E-C87D-300C-2A1CDFB9D0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35</a:t>
            </a:fld>
            <a:endParaRPr 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978BD-7926-6507-C8AF-DAF895F17BD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D5EE70-A125-2643-A8A7-CCC84ABF700A}" type="datetime1">
              <a:rPr lang="en-US" smtClean="0"/>
              <a:t>11/21/25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021E7-EA2F-BE4F-479E-CBE8F72B77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6F1024B1-4728-DA66-4551-032AAF37279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3383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93627-17E7-CFEE-E8A1-3F62EAD80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D12DA-64B4-8F99-142D-010644603C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8726F2-65E5-BE22-396B-9ACBA6218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60978-F337-BC08-9A11-62649528AD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42</a:t>
            </a:fld>
            <a:endParaRPr 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64C98-855C-492F-35F2-6F7179A0B00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DEBE575-89CE-1242-8020-11BDBD75A2FE}" type="datetime1">
              <a:rPr lang="en-US" smtClean="0"/>
              <a:t>11/21/25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2F6EC-E647-9C59-383D-719EC49933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F7AEF84-C141-E20B-BF64-DAD7D45278A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4272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356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0425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B500F-D846-42B2-C56D-84506C252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B7291-C813-87CA-FD5D-46FEC789FA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98AA98-17E0-CFBB-D7DE-D2BFB511B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FE01C-2A73-D8AC-701A-3BFC226408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4610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3980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370D5-09C0-C569-DC37-3E97F5128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6B503C-E9D0-68B7-C3D7-FB1A2DA4EB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B3CC2-6E0A-696C-D7D1-BD4B09DEE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9480B-6253-6C90-7A6F-D8345032CC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054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381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11</a:t>
            </a:fld>
            <a:endParaRPr 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D8593-1794-F398-44E1-678E710B919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EB04EA-2BBB-1D40-98B0-C1792315D5B1}" type="datetime1">
              <a:rPr lang="en-US" smtClean="0"/>
              <a:t>11/21/25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C5F6A-5BE0-8CE2-496C-9B1721224A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1FE036B-7A7C-0C63-35C3-6838EAEDD29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663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E811-DBDC-A10A-633C-659793BB3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DE99D1C8-B85A-15D1-D25F-0DB866750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2B61D2E-7CE7-2E44-8B76-481DE504F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449D2F-F490-60CD-E386-C93C70EC23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256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34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F6DFD144-A768-8D59-C21C-C338A7AE1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FB1B488F-A1D1-097D-95CE-207D114D7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1" name="Connecteur droit 12">
            <a:extLst>
              <a:ext uri="{FF2B5EF4-FFF2-40B4-BE49-F238E27FC236}">
                <a16:creationId xmlns:a16="http://schemas.microsoft.com/office/drawing/2014/main" id="{BAB30263-8E47-8A84-4C2E-2433C858868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8FBB14DD-0A13-8147-405A-BC1B64D0C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15981" y="6527542"/>
            <a:ext cx="2388832" cy="15388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363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55E9C9EE-CAEE-E45F-D3D5-2B4532F75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8C7CCCE-47A4-AC97-5AF0-444DC1897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0" name="Connecteur droit 12">
            <a:extLst>
              <a:ext uri="{FF2B5EF4-FFF2-40B4-BE49-F238E27FC236}">
                <a16:creationId xmlns:a16="http://schemas.microsoft.com/office/drawing/2014/main" id="{7B5714B3-9634-CD56-AF2F-16B382420DD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3E689E2E-5DCE-9F73-5C8C-38202055B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15981" y="6527542"/>
            <a:ext cx="2388832" cy="15388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Particle Physics: Today and Tomorrow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27E98988-7AF3-B04A-0329-90BED38F5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1362A150-75D5-8FE5-70EB-D3D3B557A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7310" y="6392409"/>
            <a:ext cx="4615542" cy="28902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7A3D305F-CB8F-61A1-7712-8AA0A5EC2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8" name="Connecteur droit 12">
            <a:extLst>
              <a:ext uri="{FF2B5EF4-FFF2-40B4-BE49-F238E27FC236}">
                <a16:creationId xmlns:a16="http://schemas.microsoft.com/office/drawing/2014/main" id="{885C8BF7-5307-31B7-7E18-B64C54409A4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CD6AC240-4FE4-1168-30E3-7805BE89C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7365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rstGeom prst="rect">
            <a:avLst/>
          </a:prstGeo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 dirty="0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rstGeom prst="rect">
            <a:avLst/>
          </a:prstGeo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 dirty="0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rstGeom prst="rect">
            <a:avLst/>
          </a:prstGeo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 dirty="0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rstGeom prst="rect">
            <a:avLst/>
          </a:prstGeo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 dirty="0"/>
          </a:p>
        </p:txBody>
      </p:sp>
      <p:cxnSp>
        <p:nvCxnSpPr>
          <p:cNvPr id="10" name="Connecteur droit 12">
            <a:extLst>
              <a:ext uri="{FF2B5EF4-FFF2-40B4-BE49-F238E27FC236}">
                <a16:creationId xmlns:a16="http://schemas.microsoft.com/office/drawing/2014/main" id="{7B5714B3-9634-CD56-AF2F-16B382420DD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FD200F59-BEC0-CD96-A235-A90C4D834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18400" y="661700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4FBA3438-5CD5-338D-7BD1-8D0B55F6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9710" y="6567669"/>
            <a:ext cx="4615542" cy="28902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6853FA46-9CF7-DA12-EE16-3EA37EE06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467" y="661700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9" name="Connecteur droit 12">
            <a:extLst>
              <a:ext uri="{FF2B5EF4-FFF2-40B4-BE49-F238E27FC236}">
                <a16:creationId xmlns:a16="http://schemas.microsoft.com/office/drawing/2014/main" id="{DB0F17AA-9CBA-8E4B-A4A5-8D95538E7EC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23638" y="673357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000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97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52451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915981" y="6527542"/>
            <a:ext cx="2388832" cy="15388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5034" y="6527542"/>
            <a:ext cx="981304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1000" dirty="0"/>
              <a:t>Mark Thomson</a:t>
            </a:r>
          </a:p>
        </p:txBody>
      </p: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4128B1BF-846D-3644-9C11-D98A5A5179E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45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63" r:id="rId3"/>
    <p:sldLayoutId id="2147483764" r:id="rId4"/>
    <p:sldLayoutId id="2147483765" r:id="rId5"/>
    <p:sldLayoutId id="2147483766" r:id="rId6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8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0A3C26-4361-E94D-8F83-F396723C28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92" r="10673" b="31172"/>
          <a:stretch/>
        </p:blipFill>
        <p:spPr>
          <a:xfrm>
            <a:off x="-1" y="218394"/>
            <a:ext cx="13151397" cy="4428708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0F822C-BDE2-514A-8E12-5AF713C047A0}"/>
              </a:ext>
            </a:extLst>
          </p:cNvPr>
          <p:cNvSpPr/>
          <p:nvPr/>
        </p:nvSpPr>
        <p:spPr>
          <a:xfrm>
            <a:off x="1262742" y="3352800"/>
            <a:ext cx="9633857" cy="1156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2116" y="3431686"/>
            <a:ext cx="9906000" cy="59284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Particle Physics: </a:t>
            </a:r>
            <a:br>
              <a:rPr lang="en-GB" b="1" dirty="0"/>
            </a:br>
            <a:r>
              <a:rPr lang="en-GB" b="1" dirty="0"/>
              <a:t>Today and Tomorrow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35352" y="4852642"/>
            <a:ext cx="10799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Mark Thomson</a:t>
            </a:r>
            <a:endParaRPr lang="en-GB" sz="2600" dirty="0">
              <a:solidFill>
                <a:schemeClr val="tx2">
                  <a:lumMod val="90000"/>
                  <a:lumOff val="10000"/>
                </a:schemeClr>
              </a:solidFill>
              <a:effectLst/>
            </a:endParaRPr>
          </a:p>
          <a:p>
            <a:pPr algn="ctr"/>
            <a:r>
              <a:rPr lang="en-GB" dirty="0"/>
              <a:t>CERN</a:t>
            </a:r>
            <a:endParaRPr lang="en-GB" dirty="0">
              <a:effectLst/>
            </a:endParaRPr>
          </a:p>
          <a:p>
            <a:pPr algn="ctr"/>
            <a:r>
              <a:rPr lang="en-GB" sz="1600" dirty="0">
                <a:effectLst/>
              </a:rPr>
              <a:t>University of </a:t>
            </a:r>
            <a:r>
              <a:rPr lang="en-GB" sz="1600" dirty="0"/>
              <a:t>Cambridge </a:t>
            </a:r>
            <a:endParaRPr lang="en-GB" sz="1600" dirty="0">
              <a:effectLst/>
            </a:endParaRPr>
          </a:p>
          <a:p>
            <a:pPr algn="ctr"/>
            <a:endParaRPr lang="en-GB" dirty="0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3304EE-48B5-A11E-893B-9657DA6C1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0299" y="6316305"/>
            <a:ext cx="205699" cy="365125"/>
          </a:xfrm>
        </p:spPr>
        <p:txBody>
          <a:bodyPr/>
          <a:lstStyle/>
          <a:p>
            <a:fld id="{490AA3F6-1618-3548-975A-DD1A2939A246}" type="slidenum">
              <a:rPr lang="en-GB" smtClean="0"/>
              <a:t>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FE1E9-E075-5FF8-DEE9-382AEC121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en-GB"/>
              <a:t>Particle Physics: Today and Tomorrow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837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 CERN we use very advanced technology</a:t>
            </a:r>
            <a:endParaRPr lang="fr-FR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EE6FF0C-AD9C-4E49-9E34-743686972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2521744"/>
            <a:ext cx="3962400" cy="3276600"/>
          </a:xfrm>
        </p:spPr>
      </p:pic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154962-DEDB-38A6-E305-F89DE25A4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9A94A-40D1-FF2F-643C-DC3880612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10</a:t>
            </a:fld>
            <a:endParaRPr lang="fr-FR" dirty="0"/>
          </a:p>
        </p:txBody>
      </p:sp>
      <p:pic>
        <p:nvPicPr>
          <p:cNvPr id="12" name="Espace réservé pour une image  11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2775" y="2509838"/>
            <a:ext cx="3959225" cy="3278187"/>
          </a:xfrm>
        </p:spPr>
      </p:pic>
      <p:pic>
        <p:nvPicPr>
          <p:cNvPr id="7" name="Espace réservé pour une image  6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7500" y="2509838"/>
            <a:ext cx="3959225" cy="3278187"/>
          </a:xfrm>
        </p:spPr>
      </p:pic>
      <p:sp>
        <p:nvSpPr>
          <p:cNvPr id="17" name="ZoneTexte 16"/>
          <p:cNvSpPr txBox="1"/>
          <p:nvPr/>
        </p:nvSpPr>
        <p:spPr>
          <a:xfrm>
            <a:off x="4116000" y="5790622"/>
            <a:ext cx="3960000" cy="4154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DETECTORS</a:t>
            </a:r>
            <a:endParaRPr lang="fr-FR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232000" y="5790622"/>
            <a:ext cx="3960000" cy="4154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COMPUTING</a:t>
            </a:r>
            <a:endParaRPr lang="fr-FR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16">
            <a:extLst>
              <a:ext uri="{FF2B5EF4-FFF2-40B4-BE49-F238E27FC236}">
                <a16:creationId xmlns:a16="http://schemas.microsoft.com/office/drawing/2014/main" id="{E3925A9E-DAF0-5DCA-9AC6-61A9C3D316AE}"/>
              </a:ext>
            </a:extLst>
          </p:cNvPr>
          <p:cNvSpPr txBox="1"/>
          <p:nvPr/>
        </p:nvSpPr>
        <p:spPr>
          <a:xfrm>
            <a:off x="0" y="5790622"/>
            <a:ext cx="3960000" cy="4154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ACCELERATORS</a:t>
            </a:r>
            <a:endParaRPr lang="fr-FR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34198-424B-3124-6E8F-663D05AD78EA}"/>
              </a:ext>
            </a:extLst>
          </p:cNvPr>
          <p:cNvSpPr/>
          <p:nvPr/>
        </p:nvSpPr>
        <p:spPr>
          <a:xfrm>
            <a:off x="497909" y="1140343"/>
            <a:ext cx="11166863" cy="843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and </a:t>
            </a:r>
            <a:r>
              <a:rPr lang="en-US" sz="2400" b="1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en-US" sz="24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driver for discovery in fundamental science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constantly pushing the boundaries beyond what exists today…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52BBE4-B2D7-C714-8FFC-795A5F7D8E92}"/>
              </a:ext>
            </a:extLst>
          </p:cNvPr>
          <p:cNvSpPr/>
          <p:nvPr/>
        </p:nvSpPr>
        <p:spPr>
          <a:xfrm>
            <a:off x="497909" y="2003943"/>
            <a:ext cx="11166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CERN there are three central technology areas</a:t>
            </a:r>
          </a:p>
        </p:txBody>
      </p:sp>
    </p:spTree>
    <p:extLst>
      <p:ext uri="{BB962C8B-B14F-4D97-AF65-F5344CB8AC3E}">
        <p14:creationId xmlns:p14="http://schemas.microsoft.com/office/powerpoint/2010/main" val="5635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Long shot of a long blue machine&#10;&#10;Description automatically generated">
            <a:extLst>
              <a:ext uri="{FF2B5EF4-FFF2-40B4-BE49-F238E27FC236}">
                <a16:creationId xmlns:a16="http://schemas.microsoft.com/office/drawing/2014/main" id="{93901ABD-D462-A2AE-EEB6-3F3EDC32447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9091" b="9091"/>
          <a:stretch>
            <a:fillRect/>
          </a:stretch>
        </p:blipFill>
        <p:spPr>
          <a:xfrm>
            <a:off x="0" y="223838"/>
            <a:ext cx="12192000" cy="6634162"/>
          </a:xfrm>
          <a:prstGeom prst="rect">
            <a:avLst/>
          </a:prstGeom>
        </p:spPr>
      </p:pic>
      <p:sp>
        <p:nvSpPr>
          <p:cNvPr id="4" name="Larme 10"/>
          <p:cNvSpPr/>
          <p:nvPr/>
        </p:nvSpPr>
        <p:spPr>
          <a:xfrm>
            <a:off x="7780843" y="1086533"/>
            <a:ext cx="4411157" cy="4411157"/>
          </a:xfrm>
          <a:prstGeom prst="teardrop">
            <a:avLst/>
          </a:prstGeom>
          <a:solidFill>
            <a:schemeClr val="accent3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Larme 11"/>
          <p:cNvSpPr/>
          <p:nvPr/>
        </p:nvSpPr>
        <p:spPr>
          <a:xfrm>
            <a:off x="8019622" y="1086531"/>
            <a:ext cx="4172378" cy="4172378"/>
          </a:xfrm>
          <a:prstGeom prst="teardrop">
            <a:avLst/>
          </a:prstGeom>
          <a:solidFill>
            <a:srgbClr val="173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13"/>
          <p:cNvSpPr txBox="1"/>
          <p:nvPr/>
        </p:nvSpPr>
        <p:spPr>
          <a:xfrm flipH="1">
            <a:off x="8457597" y="1730573"/>
            <a:ext cx="33721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Large Hadron Collider at CERN</a:t>
            </a:r>
            <a:endParaRPr lang="fr-FR"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2D9BAF-DD89-F2A9-97A9-2B9F002851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DE2BA9-3BC1-FF7F-1B43-381B1A051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928B-0BDA-1604-A570-2E9D12D83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1905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E02C1-FA01-C6C9-F85A-AA0B22896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327E5-F081-AA1C-F115-9E4C84CE2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800000" cy="1116849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The Large Hadron Collider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F10ED-9A31-F4C1-C115-A6CDFBEBE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CC980-B1E1-88F1-32F5-7A88E47D21D3}"/>
              </a:ext>
            </a:extLst>
          </p:cNvPr>
          <p:cNvSpPr/>
          <p:nvPr/>
        </p:nvSpPr>
        <p:spPr>
          <a:xfrm>
            <a:off x="501590" y="1147620"/>
            <a:ext cx="5571550" cy="4641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most powerful “tool” to understand the “particle-verse”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Large: </a:t>
            </a:r>
            <a:r>
              <a:rPr lang="en-US" sz="22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km </a:t>
            </a:r>
            <a:r>
              <a:rPr lang="en-US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circumference ring of superconducting magnets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en-US" sz="22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accelerates protons (hadrons) to almost the speed of light… </a:t>
            </a:r>
            <a:r>
              <a:rPr lang="en-US" sz="2200" kern="1200" dirty="0">
                <a:solidFill>
                  <a:srgbClr val="1C446B"/>
                </a:solidFill>
                <a:effectLst/>
                <a:latin typeface="+mj-lt"/>
                <a:ea typeface="+mn-ea"/>
                <a:cs typeface="+mn-cs"/>
              </a:rPr>
              <a:t>99.9999991%</a:t>
            </a:r>
            <a:endParaRPr lang="en-US" sz="2200" dirty="0">
              <a:solidFill>
                <a:srgbClr val="1C446B"/>
              </a:solidFill>
              <a:latin typeface="+mj-lt"/>
              <a:cs typeface="Arial" panose="020B0604020202020204" pitchFamily="34" charset="0"/>
            </a:endParaRP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Collider: </a:t>
            </a:r>
            <a:r>
              <a:rPr lang="en-US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proton beams collide 40 million times a second at four points around the ring where the fragments are “photographed” with </a:t>
            </a:r>
            <a:r>
              <a:rPr lang="en-US" sz="22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 imaging detectors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15CA5C2-5AA9-6FDB-7654-C5F8A9327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55" r="22649"/>
          <a:stretch/>
        </p:blipFill>
        <p:spPr>
          <a:xfrm>
            <a:off x="6283600" y="1153458"/>
            <a:ext cx="5158175" cy="4882405"/>
          </a:xfrm>
          <a:prstGeom prst="rect">
            <a:avLst/>
          </a:prstGeom>
        </p:spPr>
      </p:pic>
      <p:sp>
        <p:nvSpPr>
          <p:cNvPr id="30" name="Espace réservé de la date 1">
            <a:extLst>
              <a:ext uri="{FF2B5EF4-FFF2-40B4-BE49-F238E27FC236}">
                <a16:creationId xmlns:a16="http://schemas.microsoft.com/office/drawing/2014/main" id="{31DF2C83-BDF1-C9FA-1FE9-F2FE099BE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8298D9AF-4F60-4669-545F-85AA150F6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</p:spPr>
        <p:txBody>
          <a:bodyPr/>
          <a:lstStyle/>
          <a:p>
            <a:fld id="{490AA3F6-1618-3548-975A-DD1A2939A246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5560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34CC1-8192-C665-0D0A-0D50B15BE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4F9869D-6D23-99D4-6F62-ACED24B326E0}"/>
              </a:ext>
            </a:extLst>
          </p:cNvPr>
          <p:cNvSpPr/>
          <p:nvPr/>
        </p:nvSpPr>
        <p:spPr>
          <a:xfrm>
            <a:off x="511749" y="1144883"/>
            <a:ext cx="6612826" cy="2858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LHC is the most powerful collider ever built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truly remarkable feat of engineering</a:t>
            </a:r>
            <a:endParaRPr lang="en-GB" sz="2200" b="1" baseline="30000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</a:t>
            </a:r>
            <a:r>
              <a:rPr lang="en-GB" sz="22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close to the speed of light and steer them around the 17 mile ring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proton beams brought into collision in four detectors areas 40 million times a second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 descr="8">
            <a:extLst>
              <a:ext uri="{FF2B5EF4-FFF2-40B4-BE49-F238E27FC236}">
                <a16:creationId xmlns:a16="http://schemas.microsoft.com/office/drawing/2014/main" id="{F963B29E-11BC-815B-565E-2946C62D1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8965"/>
          <a:stretch>
            <a:fillRect/>
          </a:stretch>
        </p:blipFill>
        <p:spPr bwMode="auto">
          <a:xfrm>
            <a:off x="7277102" y="1137552"/>
            <a:ext cx="4088949" cy="27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5FF3D0D-AE94-E259-D66E-C26F15793EE2}"/>
              </a:ext>
            </a:extLst>
          </p:cNvPr>
          <p:cNvSpPr/>
          <p:nvPr/>
        </p:nvSpPr>
        <p:spPr>
          <a:xfrm>
            <a:off x="511749" y="3559534"/>
            <a:ext cx="6529493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stored is huge: ~350 MJ </a:t>
            </a:r>
          </a:p>
        </p:txBody>
      </p:sp>
      <p:pic>
        <p:nvPicPr>
          <p:cNvPr id="31" name="Picture 30" descr="How to Survive an Elephant Stampede | What If Show">
            <a:extLst>
              <a:ext uri="{FF2B5EF4-FFF2-40B4-BE49-F238E27FC236}">
                <a16:creationId xmlns:a16="http://schemas.microsoft.com/office/drawing/2014/main" id="{3E597940-9C11-8273-C22B-8D617A4CF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449" y="3988707"/>
            <a:ext cx="4073237" cy="22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re 1">
            <a:extLst>
              <a:ext uri="{FF2B5EF4-FFF2-40B4-BE49-F238E27FC236}">
                <a16:creationId xmlns:a16="http://schemas.microsoft.com/office/drawing/2014/main" id="{2B5E82AC-B04C-0092-3BEB-98C937B54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800000" cy="1116849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The LHC is Incredible</a:t>
            </a:r>
            <a:endParaRPr lang="fr-FR" dirty="0"/>
          </a:p>
        </p:txBody>
      </p:sp>
      <p:sp>
        <p:nvSpPr>
          <p:cNvPr id="36" name="Espace réservé de la date 1">
            <a:extLst>
              <a:ext uri="{FF2B5EF4-FFF2-40B4-BE49-F238E27FC236}">
                <a16:creationId xmlns:a16="http://schemas.microsoft.com/office/drawing/2014/main" id="{2E2471D6-EF7D-6A57-F39D-8EA1B8147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C68D386B-25EA-D3BA-B774-6D38BFEE9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</p:spPr>
        <p:txBody>
          <a:bodyPr/>
          <a:lstStyle/>
          <a:p>
            <a:fld id="{490AA3F6-1618-3548-975A-DD1A2939A246}" type="slidenum">
              <a:rPr lang="fr-FR" smtClean="0"/>
              <a:t>13</a:t>
            </a:fld>
            <a:endParaRPr lang="fr-FR" dirty="0"/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2A0403B7-F760-2DE4-210D-A75933C6B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42CF6C-5851-E9E6-6758-11812E465C8E}"/>
              </a:ext>
            </a:extLst>
          </p:cNvPr>
          <p:cNvSpPr/>
          <p:nvPr/>
        </p:nvSpPr>
        <p:spPr>
          <a:xfrm>
            <a:off x="664149" y="3551291"/>
            <a:ext cx="6529493" cy="2993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fontAlgn="base">
              <a:lnSpc>
                <a:spcPct val="110000"/>
              </a:lnSpc>
              <a:spcAft>
                <a:spcPts val="300"/>
              </a:spcAft>
            </a:pPr>
            <a:r>
              <a:rPr lang="en-GB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 to the kinetic energy of 1000 stampeding African elephants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equivalently, the kinetic energy of a Boeing 777 aircraft as it lands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equivalently, more than enough energy to melt tonnes of Copper…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72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re 4">
            <a:extLst>
              <a:ext uri="{FF2B5EF4-FFF2-40B4-BE49-F238E27FC236}">
                <a16:creationId xmlns:a16="http://schemas.microsoft.com/office/drawing/2014/main" id="{2504E1AE-6BD9-1A4E-A96E-261CC220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33507"/>
            <a:ext cx="10800000" cy="1116849"/>
          </a:xfrm>
        </p:spPr>
        <p:txBody>
          <a:bodyPr>
            <a:noAutofit/>
          </a:bodyPr>
          <a:lstStyle/>
          <a:p>
            <a:r>
              <a:rPr lang="en-US" dirty="0"/>
              <a:t>Giant detectors record the particles formed </a:t>
            </a:r>
            <a:br>
              <a:rPr lang="en-US" dirty="0"/>
            </a:br>
            <a:r>
              <a:rPr lang="en-US" dirty="0"/>
              <a:t>at the four collision points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31A6C-0D8C-E247-954D-C14D6BC9D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7402164-C1B3-5558-5942-2DFEA4835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6000" y="6316306"/>
            <a:ext cx="3608877" cy="365125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4B36E-82E0-E69E-FF21-B1DCA81DA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0299" y="6316305"/>
            <a:ext cx="205699" cy="365125"/>
          </a:xfrm>
        </p:spPr>
        <p:txBody>
          <a:bodyPr/>
          <a:lstStyle/>
          <a:p>
            <a:fld id="{490AA3F6-1618-3548-975A-DD1A2939A246}" type="slidenum">
              <a:rPr lang="fr-FR" smtClean="0"/>
              <a:t>14</a:t>
            </a:fld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EAB8B3-4A68-E94F-92A0-61800C95DE46}"/>
              </a:ext>
            </a:extLst>
          </p:cNvPr>
          <p:cNvSpPr/>
          <p:nvPr/>
        </p:nvSpPr>
        <p:spPr>
          <a:xfrm>
            <a:off x="8232000" y="1582439"/>
            <a:ext cx="3960000" cy="52755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7A6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670452-5817-454D-9783-AABE758A8BB6}"/>
              </a:ext>
            </a:extLst>
          </p:cNvPr>
          <p:cNvGrpSpPr/>
          <p:nvPr/>
        </p:nvGrpSpPr>
        <p:grpSpPr>
          <a:xfrm>
            <a:off x="4069826" y="2013766"/>
            <a:ext cx="684915" cy="363003"/>
            <a:chOff x="4069826" y="2013766"/>
            <a:chExt cx="684915" cy="36300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FF5A940-A9FF-5241-976F-21FF25E86BF5}"/>
                </a:ext>
              </a:extLst>
            </p:cNvPr>
            <p:cNvSpPr txBox="1"/>
            <p:nvPr/>
          </p:nvSpPr>
          <p:spPr>
            <a:xfrm>
              <a:off x="4069826" y="2013766"/>
              <a:ext cx="684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CMS</a:t>
              </a:r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53764BFA-B1BA-FE4A-AB23-9E6B6CBE445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354500" y="2304769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E2E6B7-007E-434E-899A-12D66953CAA0}"/>
              </a:ext>
            </a:extLst>
          </p:cNvPr>
          <p:cNvGrpSpPr/>
          <p:nvPr/>
        </p:nvGrpSpPr>
        <p:grpSpPr>
          <a:xfrm>
            <a:off x="3131858" y="5622632"/>
            <a:ext cx="894376" cy="340245"/>
            <a:chOff x="3131858" y="5622632"/>
            <a:chExt cx="894376" cy="340245"/>
          </a:xfrm>
        </p:grpSpPr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4455A660-7B6C-7D43-9392-7AADD7A1B1F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519613" y="5890877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3FCBBDE-5E18-7242-BCD2-0332B74735DC}"/>
                </a:ext>
              </a:extLst>
            </p:cNvPr>
            <p:cNvSpPr txBox="1"/>
            <p:nvPr/>
          </p:nvSpPr>
          <p:spPr>
            <a:xfrm>
              <a:off x="3131858" y="5622632"/>
              <a:ext cx="894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ATLAS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CAC118-4885-2C46-AAAD-D3A5CA711B9F}"/>
              </a:ext>
            </a:extLst>
          </p:cNvPr>
          <p:cNvGrpSpPr/>
          <p:nvPr/>
        </p:nvGrpSpPr>
        <p:grpSpPr>
          <a:xfrm>
            <a:off x="4940376" y="5800822"/>
            <a:ext cx="744403" cy="180110"/>
            <a:chOff x="4973280" y="5801366"/>
            <a:chExt cx="744403" cy="290069"/>
          </a:xfrm>
        </p:grpSpPr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11BEFBCB-70D3-7A43-8E5E-AE6521ECAF14}"/>
                </a:ext>
              </a:extLst>
            </p:cNvPr>
            <p:cNvSpPr>
              <a:spLocks noChangeAspect="1"/>
            </p:cNvSpPr>
            <p:nvPr/>
          </p:nvSpPr>
          <p:spPr>
            <a:xfrm rot="10800000" flipV="1">
              <a:off x="5292594" y="5801366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C5F4551-B962-5049-B85B-A3150EC9BA05}"/>
                </a:ext>
              </a:extLst>
            </p:cNvPr>
            <p:cNvSpPr txBox="1"/>
            <p:nvPr/>
          </p:nvSpPr>
          <p:spPr>
            <a:xfrm>
              <a:off x="4973280" y="5860198"/>
              <a:ext cx="744403" cy="23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LHCb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CC28327-C0A5-A74D-81F0-BA270D1E0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850" y="5622632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30CEAC-2689-DB41-A1B9-E91971CFC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850" y="3012293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758004-AC9F-FB4C-8ACC-4C0E9F9FC042}"/>
              </a:ext>
            </a:extLst>
          </p:cNvPr>
          <p:cNvGrpSpPr/>
          <p:nvPr/>
        </p:nvGrpSpPr>
        <p:grpSpPr>
          <a:xfrm>
            <a:off x="1688068" y="5274592"/>
            <a:ext cx="894376" cy="351017"/>
            <a:chOff x="1688068" y="5274592"/>
            <a:chExt cx="894376" cy="351017"/>
          </a:xfrm>
        </p:grpSpPr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274ADCA1-4F60-DE4F-939A-3AC14AE947B4}"/>
                </a:ext>
              </a:extLst>
            </p:cNvPr>
            <p:cNvSpPr>
              <a:spLocks noChangeAspect="1"/>
            </p:cNvSpPr>
            <p:nvPr/>
          </p:nvSpPr>
          <p:spPr>
            <a:xfrm rot="10800000" flipV="1">
              <a:off x="2086788" y="5274592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B793F8-4BEB-4845-9924-E2CDA0BBF6B1}"/>
                </a:ext>
              </a:extLst>
            </p:cNvPr>
            <p:cNvSpPr txBox="1"/>
            <p:nvPr/>
          </p:nvSpPr>
          <p:spPr>
            <a:xfrm>
              <a:off x="1688068" y="5317832"/>
              <a:ext cx="894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ALICE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9AA59FC-6621-164D-8D96-D8310AF4E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850" y="4329185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900E1-9A6C-E149-97BF-98153DD37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6850" y="1689539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4" name="ZoneTexte 45">
            <a:extLst>
              <a:ext uri="{FF2B5EF4-FFF2-40B4-BE49-F238E27FC236}">
                <a16:creationId xmlns:a16="http://schemas.microsoft.com/office/drawing/2014/main" id="{C4E89365-EA7A-1F46-837F-5FAA86CB7B4E}"/>
              </a:ext>
            </a:extLst>
          </p:cNvPr>
          <p:cNvSpPr txBox="1"/>
          <p:nvPr/>
        </p:nvSpPr>
        <p:spPr>
          <a:xfrm>
            <a:off x="11388725" y="3037692"/>
            <a:ext cx="658425" cy="2714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ATLAS</a:t>
            </a:r>
          </a:p>
        </p:txBody>
      </p:sp>
      <p:sp>
        <p:nvSpPr>
          <p:cNvPr id="25" name="ZoneTexte 45">
            <a:extLst>
              <a:ext uri="{FF2B5EF4-FFF2-40B4-BE49-F238E27FC236}">
                <a16:creationId xmlns:a16="http://schemas.microsoft.com/office/drawing/2014/main" id="{90C1BBA3-D9AC-464F-B84A-9D17398AAFAE}"/>
              </a:ext>
            </a:extLst>
          </p:cNvPr>
          <p:cNvSpPr txBox="1"/>
          <p:nvPr/>
        </p:nvSpPr>
        <p:spPr>
          <a:xfrm>
            <a:off x="11388724" y="4329184"/>
            <a:ext cx="658425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sp>
        <p:nvSpPr>
          <p:cNvPr id="26" name="ZoneTexte 47">
            <a:extLst>
              <a:ext uri="{FF2B5EF4-FFF2-40B4-BE49-F238E27FC236}">
                <a16:creationId xmlns:a16="http://schemas.microsoft.com/office/drawing/2014/main" id="{B3741C3D-63D7-644A-B12B-572938470E29}"/>
              </a:ext>
            </a:extLst>
          </p:cNvPr>
          <p:cNvSpPr txBox="1"/>
          <p:nvPr/>
        </p:nvSpPr>
        <p:spPr>
          <a:xfrm>
            <a:off x="11388724" y="1689538"/>
            <a:ext cx="658425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CMS</a:t>
            </a:r>
          </a:p>
        </p:txBody>
      </p:sp>
      <p:sp>
        <p:nvSpPr>
          <p:cNvPr id="27" name="ZoneTexte 48">
            <a:extLst>
              <a:ext uri="{FF2B5EF4-FFF2-40B4-BE49-F238E27FC236}">
                <a16:creationId xmlns:a16="http://schemas.microsoft.com/office/drawing/2014/main" id="{B6467FEB-5DC7-CA47-A1E5-02852FEFDA42}"/>
              </a:ext>
            </a:extLst>
          </p:cNvPr>
          <p:cNvSpPr txBox="1"/>
          <p:nvPr/>
        </p:nvSpPr>
        <p:spPr>
          <a:xfrm>
            <a:off x="11404902" y="5622632"/>
            <a:ext cx="642248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LHCb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5C0573-17D2-E970-7DEB-616C2337D0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86"/>
          <a:stretch/>
        </p:blipFill>
        <p:spPr>
          <a:xfrm>
            <a:off x="-24063" y="1582439"/>
            <a:ext cx="8990163" cy="52736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37E49-0633-C96C-06B6-571DABDAB5CC}"/>
              </a:ext>
            </a:extLst>
          </p:cNvPr>
          <p:cNvGrpSpPr/>
          <p:nvPr/>
        </p:nvGrpSpPr>
        <p:grpSpPr>
          <a:xfrm>
            <a:off x="4091599" y="2035538"/>
            <a:ext cx="684915" cy="363003"/>
            <a:chOff x="4069826" y="2013766"/>
            <a:chExt cx="684915" cy="36300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716D41-4D41-F69C-5D21-A60B842FA5F5}"/>
                </a:ext>
              </a:extLst>
            </p:cNvPr>
            <p:cNvSpPr txBox="1"/>
            <p:nvPr/>
          </p:nvSpPr>
          <p:spPr>
            <a:xfrm>
              <a:off x="4069826" y="2013766"/>
              <a:ext cx="684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CMS</a:t>
              </a:r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B69E6B14-2D6B-5E74-DA0B-3382216E744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354500" y="2304769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74D78D-E30A-685E-B7C3-509783FE12AA}"/>
              </a:ext>
            </a:extLst>
          </p:cNvPr>
          <p:cNvGrpSpPr/>
          <p:nvPr/>
        </p:nvGrpSpPr>
        <p:grpSpPr>
          <a:xfrm>
            <a:off x="3129879" y="5632528"/>
            <a:ext cx="894376" cy="340245"/>
            <a:chOff x="3131858" y="5622632"/>
            <a:chExt cx="894376" cy="340245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6D676DBD-12B2-C3FC-E92C-4B4E677397E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519613" y="5890877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27CFF2-2704-F886-A7E8-A9C36A7365EC}"/>
                </a:ext>
              </a:extLst>
            </p:cNvPr>
            <p:cNvSpPr txBox="1"/>
            <p:nvPr/>
          </p:nvSpPr>
          <p:spPr>
            <a:xfrm>
              <a:off x="3131858" y="5622632"/>
              <a:ext cx="894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ATLAS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1A48F9-1F1F-1FE8-7A7A-F29752B36618}"/>
              </a:ext>
            </a:extLst>
          </p:cNvPr>
          <p:cNvGrpSpPr/>
          <p:nvPr/>
        </p:nvGrpSpPr>
        <p:grpSpPr>
          <a:xfrm>
            <a:off x="4950272" y="5822593"/>
            <a:ext cx="744403" cy="180110"/>
            <a:chOff x="4973280" y="5801366"/>
            <a:chExt cx="744403" cy="290069"/>
          </a:xfrm>
        </p:grpSpPr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3CFCFE76-DFF3-0637-BE21-86115208BE3D}"/>
                </a:ext>
              </a:extLst>
            </p:cNvPr>
            <p:cNvSpPr>
              <a:spLocks noChangeAspect="1"/>
            </p:cNvSpPr>
            <p:nvPr/>
          </p:nvSpPr>
          <p:spPr>
            <a:xfrm rot="10800000" flipV="1">
              <a:off x="5292594" y="5801366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5D64AB-42B5-9A9E-B3B5-BB64B2C515BA}"/>
                </a:ext>
              </a:extLst>
            </p:cNvPr>
            <p:cNvSpPr txBox="1"/>
            <p:nvPr/>
          </p:nvSpPr>
          <p:spPr>
            <a:xfrm>
              <a:off x="4973280" y="5860198"/>
              <a:ext cx="744403" cy="23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LHCb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04C5BA-2424-8833-3213-F256D8836513}"/>
              </a:ext>
            </a:extLst>
          </p:cNvPr>
          <p:cNvGrpSpPr/>
          <p:nvPr/>
        </p:nvGrpSpPr>
        <p:grpSpPr>
          <a:xfrm>
            <a:off x="1650463" y="5331990"/>
            <a:ext cx="894376" cy="351017"/>
            <a:chOff x="1688068" y="5274592"/>
            <a:chExt cx="894376" cy="351017"/>
          </a:xfrm>
        </p:grpSpPr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8BEACF4D-477C-A52E-D168-17BCECF79D43}"/>
                </a:ext>
              </a:extLst>
            </p:cNvPr>
            <p:cNvSpPr>
              <a:spLocks noChangeAspect="1"/>
            </p:cNvSpPr>
            <p:nvPr/>
          </p:nvSpPr>
          <p:spPr>
            <a:xfrm rot="10800000" flipV="1">
              <a:off x="2086788" y="5274592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9C17141-B909-065A-5CBE-35305707A59E}"/>
                </a:ext>
              </a:extLst>
            </p:cNvPr>
            <p:cNvSpPr txBox="1"/>
            <p:nvPr/>
          </p:nvSpPr>
          <p:spPr>
            <a:xfrm>
              <a:off x="1688068" y="5317832"/>
              <a:ext cx="894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ALICE</a:t>
              </a:r>
            </a:p>
          </p:txBody>
        </p:sp>
      </p:grpSp>
      <p:sp>
        <p:nvSpPr>
          <p:cNvPr id="32" name="Arc 31">
            <a:extLst>
              <a:ext uri="{FF2B5EF4-FFF2-40B4-BE49-F238E27FC236}">
                <a16:creationId xmlns:a16="http://schemas.microsoft.com/office/drawing/2014/main" id="{D1F0EF24-BEA5-2ABB-CBBB-127AEFCFE61A}"/>
              </a:ext>
            </a:extLst>
          </p:cNvPr>
          <p:cNvSpPr/>
          <p:nvPr/>
        </p:nvSpPr>
        <p:spPr>
          <a:xfrm>
            <a:off x="1828590" y="2374790"/>
            <a:ext cx="4394077" cy="4180390"/>
          </a:xfrm>
          <a:prstGeom prst="arc">
            <a:avLst>
              <a:gd name="adj1" fmla="val 15311939"/>
              <a:gd name="adj2" fmla="val 16518895"/>
            </a:avLst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8061AEEA-706B-8456-9647-00ED26402416}"/>
              </a:ext>
            </a:extLst>
          </p:cNvPr>
          <p:cNvSpPr/>
          <p:nvPr/>
        </p:nvSpPr>
        <p:spPr>
          <a:xfrm>
            <a:off x="1980988" y="2420311"/>
            <a:ext cx="4394077" cy="4180390"/>
          </a:xfrm>
          <a:prstGeom prst="arc">
            <a:avLst>
              <a:gd name="adj1" fmla="val 16963206"/>
              <a:gd name="adj2" fmla="val 17979466"/>
            </a:avLst>
          </a:prstGeom>
          <a:ln w="34925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13A03A3-5C80-AC99-0178-8736A995382B}"/>
              </a:ext>
            </a:extLst>
          </p:cNvPr>
          <p:cNvSpPr/>
          <p:nvPr/>
        </p:nvSpPr>
        <p:spPr>
          <a:xfrm rot="1724054">
            <a:off x="5085273" y="2588821"/>
            <a:ext cx="128363" cy="950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6B60BD5-872A-6860-C922-75EA4BAE3FCB}"/>
              </a:ext>
            </a:extLst>
          </p:cNvPr>
          <p:cNvSpPr/>
          <p:nvPr/>
        </p:nvSpPr>
        <p:spPr>
          <a:xfrm>
            <a:off x="3456374" y="2373089"/>
            <a:ext cx="128363" cy="950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3932A61-8386-043C-DBA9-8A0DF4A05DEC}"/>
              </a:ext>
            </a:extLst>
          </p:cNvPr>
          <p:cNvSpPr/>
          <p:nvPr/>
        </p:nvSpPr>
        <p:spPr>
          <a:xfrm rot="1959499">
            <a:off x="5320800" y="2741221"/>
            <a:ext cx="128363" cy="950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25AE125-A8AB-7D16-3F14-F422052868C6}"/>
              </a:ext>
            </a:extLst>
          </p:cNvPr>
          <p:cNvSpPr/>
          <p:nvPr/>
        </p:nvSpPr>
        <p:spPr>
          <a:xfrm rot="2930219">
            <a:off x="5532577" y="2905494"/>
            <a:ext cx="128363" cy="950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6AF3D75-0410-E70B-508D-ED8726105AF4}"/>
              </a:ext>
            </a:extLst>
          </p:cNvPr>
          <p:cNvSpPr/>
          <p:nvPr/>
        </p:nvSpPr>
        <p:spPr>
          <a:xfrm rot="20292113">
            <a:off x="3167408" y="2440377"/>
            <a:ext cx="128363" cy="950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964E1C0-E74D-B060-3FBC-2669758BD980}"/>
              </a:ext>
            </a:extLst>
          </p:cNvPr>
          <p:cNvSpPr/>
          <p:nvPr/>
        </p:nvSpPr>
        <p:spPr>
          <a:xfrm rot="19756998">
            <a:off x="2856673" y="2592777"/>
            <a:ext cx="128363" cy="950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02770-BA49-B430-6B2D-1ED35D599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05AF8983-D259-1292-2C20-A5BADF28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800000" cy="1116849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The LHC Detectors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D71C88C-086B-A901-4723-0D743F744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F87AE7E-39F6-14E4-2A97-87A21411A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</p:spPr>
        <p:txBody>
          <a:bodyPr/>
          <a:lstStyle/>
          <a:p>
            <a:fld id="{490AA3F6-1618-3548-975A-DD1A2939A246}" type="slidenum">
              <a:rPr lang="fr-FR" smtClean="0"/>
              <a:t>15</a:t>
            </a:fld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B7A50-3020-6D41-13AD-A7EFB98A1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038" y="3595633"/>
            <a:ext cx="3557092" cy="2415578"/>
          </a:xfrm>
          <a:prstGeom prst="rect">
            <a:avLst/>
          </a:prstGeom>
        </p:spPr>
      </p:pic>
      <p:pic>
        <p:nvPicPr>
          <p:cNvPr id="6" name="Picture 5" descr="A group of people in a building&#10;&#10;Description automatically generated with low confidence">
            <a:extLst>
              <a:ext uri="{FF2B5EF4-FFF2-40B4-BE49-F238E27FC236}">
                <a16:creationId xmlns:a16="http://schemas.microsoft.com/office/drawing/2014/main" id="{AFB50ADD-1AD8-5A41-5FDC-0850C687C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232" y="1142020"/>
            <a:ext cx="3545997" cy="2363999"/>
          </a:xfrm>
          <a:prstGeom prst="rect">
            <a:avLst/>
          </a:prstGeom>
        </p:spPr>
      </p:pic>
      <p:pic>
        <p:nvPicPr>
          <p:cNvPr id="7" name="Picture 6" descr="A picture containing ride&#10;&#10;Description automatically generated">
            <a:extLst>
              <a:ext uri="{FF2B5EF4-FFF2-40B4-BE49-F238E27FC236}">
                <a16:creationId xmlns:a16="http://schemas.microsoft.com/office/drawing/2014/main" id="{6E2C0EED-7C8A-EE97-A358-71B5A7E43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668" y="3595632"/>
            <a:ext cx="3619598" cy="2415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462965-8186-D415-5D52-28C41F4D6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816" y="1139216"/>
            <a:ext cx="3633450" cy="23668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1CF98AF-AE42-2CE3-758C-48FA18154632}"/>
              </a:ext>
            </a:extLst>
          </p:cNvPr>
          <p:cNvGrpSpPr/>
          <p:nvPr/>
        </p:nvGrpSpPr>
        <p:grpSpPr>
          <a:xfrm>
            <a:off x="1142995" y="1721471"/>
            <a:ext cx="10020305" cy="4652983"/>
            <a:chOff x="1142995" y="1721471"/>
            <a:chExt cx="10020305" cy="4652983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01B4390C-5521-18CE-3B87-51B2EC00F2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6113" y="1721471"/>
              <a:ext cx="5396465" cy="3404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A5C95B-2C3B-4FBC-808B-DC78E0EB9B47}"/>
                </a:ext>
              </a:extLst>
            </p:cNvPr>
            <p:cNvSpPr txBox="1"/>
            <p:nvPr/>
          </p:nvSpPr>
          <p:spPr>
            <a:xfrm>
              <a:off x="1142995" y="5851234"/>
              <a:ext cx="10020305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</a:rPr>
                <a:t>Giant cameras operating at 40,000,000 frames per second</a:t>
              </a:r>
            </a:p>
          </p:txBody>
        </p:sp>
      </p:grp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033E5FDF-B3FC-CED4-CD8A-C2914C1A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23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1A0BF-546D-2589-58B6-2BCA6DD94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1A695853-DCC4-8553-3938-1C942D6F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800000" cy="1116849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The LHC Detectors are also incredible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2F565-E8EC-01ED-61ED-462BC070995F}"/>
              </a:ext>
            </a:extLst>
          </p:cNvPr>
          <p:cNvSpPr/>
          <p:nvPr/>
        </p:nvSpPr>
        <p:spPr>
          <a:xfrm>
            <a:off x="499049" y="1157583"/>
            <a:ext cx="11151613" cy="4670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latin typeface="Arial"/>
                <a:cs typeface="Arial"/>
              </a:rPr>
              <a:t>The most complex detector systems ever built - a remarkable achievement </a:t>
            </a:r>
            <a:endParaRPr lang="en-GB" sz="2200" dirty="0"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45FD8F-8EC7-F663-7D67-592DF0DED05C}"/>
              </a:ext>
            </a:extLst>
          </p:cNvPr>
          <p:cNvSpPr/>
          <p:nvPr/>
        </p:nvSpPr>
        <p:spPr>
          <a:xfrm>
            <a:off x="511748" y="1752633"/>
            <a:ext cx="11151613" cy="880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challenges (are many)…</a:t>
            </a:r>
            <a:endParaRPr lang="en-GB" sz="2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24">
            <a:extLst>
              <a:ext uri="{FF2B5EF4-FFF2-40B4-BE49-F238E27FC236}">
                <a16:creationId xmlns:a16="http://schemas.microsoft.com/office/drawing/2014/main" id="{AC06A6F4-6C30-56D7-A3B3-F54194F36100}"/>
              </a:ext>
            </a:extLst>
          </p:cNvPr>
          <p:cNvGrpSpPr>
            <a:grpSpLocks/>
          </p:cNvGrpSpPr>
          <p:nvPr/>
        </p:nvGrpSpPr>
        <p:grpSpPr bwMode="auto">
          <a:xfrm>
            <a:off x="1358040" y="2206113"/>
            <a:ext cx="4474727" cy="3726613"/>
            <a:chOff x="-801" y="1680"/>
            <a:chExt cx="3345" cy="3035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478088C4-CFC1-42B9-7919-197AFC16A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1" y="1680"/>
              <a:ext cx="3278" cy="3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9BAB6FF9-DE1A-787D-8514-874869334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776"/>
              <a:ext cx="960" cy="15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29E9A420-BF5C-40F0-2423-25D838D04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1" y="3744"/>
              <a:ext cx="378" cy="9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</p:grpSp>
      <p:sp>
        <p:nvSpPr>
          <p:cNvPr id="18" name="Rectangle 14">
            <a:extLst>
              <a:ext uri="{FF2B5EF4-FFF2-40B4-BE49-F238E27FC236}">
                <a16:creationId xmlns:a16="http://schemas.microsoft.com/office/drawing/2014/main" id="{D65718A8-72D9-6113-80A6-75A4FB4DC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4592" y="2332780"/>
            <a:ext cx="5904492" cy="74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en-US" sz="2000" b="0" dirty="0">
                <a:solidFill>
                  <a:schemeClr val="accent3"/>
                </a:solidFill>
              </a:rPr>
              <a:t>Proton/Proton collisions, with 10</a:t>
            </a:r>
            <a:r>
              <a:rPr lang="en-US" altLang="en-US" sz="2000" b="0" baseline="30000" dirty="0">
                <a:solidFill>
                  <a:schemeClr val="accent3"/>
                </a:solidFill>
              </a:rPr>
              <a:t>11</a:t>
            </a:r>
            <a:r>
              <a:rPr lang="en-US" altLang="en-US" sz="2000" b="0" dirty="0">
                <a:solidFill>
                  <a:schemeClr val="accent3"/>
                </a:solidFill>
              </a:rPr>
              <a:t> protons per bunch every, 25 ns</a:t>
            </a:r>
            <a:endParaRPr lang="en-US" altLang="en-US" sz="1400" dirty="0">
              <a:solidFill>
                <a:schemeClr val="accent3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2DBDE4-C489-C076-7B9C-6736FD567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299" y="3261037"/>
            <a:ext cx="5904492" cy="74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en-US" sz="2000" b="0" dirty="0">
                <a:solidFill>
                  <a:schemeClr val="accent3"/>
                </a:solidFill>
              </a:rPr>
              <a:t>Very high event rate 1,000,000,000+ pp interactions per second </a:t>
            </a:r>
            <a:endParaRPr lang="en-US" altLang="en-US" sz="1400" dirty="0">
              <a:solidFill>
                <a:schemeClr val="accent3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036BC1-1ED7-761E-BBE1-A9418B820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153" y="4147732"/>
            <a:ext cx="5904492" cy="74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en-US" sz="2000" b="0" dirty="0">
                <a:solidFill>
                  <a:schemeClr val="accent3"/>
                </a:solidFill>
              </a:rPr>
              <a:t>“the most interesting events” are very rare: 1 in 10,000,000,000,000 interactions </a:t>
            </a:r>
            <a:endParaRPr lang="en-US" altLang="en-US" sz="1400" dirty="0">
              <a:solidFill>
                <a:schemeClr val="accent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473C0E-F558-8597-8AB9-1649E446411D}"/>
              </a:ext>
            </a:extLst>
          </p:cNvPr>
          <p:cNvSpPr/>
          <p:nvPr/>
        </p:nvSpPr>
        <p:spPr>
          <a:xfrm>
            <a:off x="5747610" y="5040769"/>
            <a:ext cx="6053154" cy="1279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Detectors designed to image these “events” in great detail and identify the “rare ones” 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13297265-DFCE-0353-8F41-CA955A28AF1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00000">
            <a:off x="4076698" y="2836560"/>
            <a:ext cx="850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9900"/>
                </a:solidFill>
              </a:rPr>
              <a:t>25 ns</a:t>
            </a:r>
          </a:p>
        </p:txBody>
      </p:sp>
      <p:sp>
        <p:nvSpPr>
          <p:cNvPr id="23" name="Line 9">
            <a:extLst>
              <a:ext uri="{FF2B5EF4-FFF2-40B4-BE49-F238E27FC236}">
                <a16:creationId xmlns:a16="http://schemas.microsoft.com/office/drawing/2014/main" id="{B1A4AD04-75F2-126A-3295-9A65D7AE11C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500000">
            <a:off x="4057275" y="2851333"/>
            <a:ext cx="433100" cy="99838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3012B271-C5FB-02B6-4B33-212927284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33EE4AB-1AC4-F849-2E5B-BF1FE5ED4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</p:spPr>
        <p:txBody>
          <a:bodyPr/>
          <a:lstStyle/>
          <a:p>
            <a:fld id="{490AA3F6-1618-3548-975A-DD1A2939A246}" type="slidenum">
              <a:rPr lang="fr-FR" smtClean="0"/>
              <a:t>16</a:t>
            </a:fld>
            <a:endParaRPr lang="fr-FR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2ED71567-BC7C-CD6E-2C56-C4BD58B23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8916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98B91-59C9-8E4E-DCF3-F4D9E809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ide&#10;&#10;Description automatically generated">
            <a:extLst>
              <a:ext uri="{FF2B5EF4-FFF2-40B4-BE49-F238E27FC236}">
                <a16:creationId xmlns:a16="http://schemas.microsoft.com/office/drawing/2014/main" id="{83E06AC7-4D43-A388-888A-73B952B79C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-573" b="19133"/>
          <a:stretch>
            <a:fillRect/>
          </a:stretch>
        </p:blipFill>
        <p:spPr>
          <a:xfrm>
            <a:off x="-1" y="224205"/>
            <a:ext cx="12362689" cy="6633796"/>
          </a:xfrm>
          <a:prstGeom prst="rect">
            <a:avLst/>
          </a:prstGeom>
        </p:spPr>
      </p:pic>
      <p:sp>
        <p:nvSpPr>
          <p:cNvPr id="4" name="Larme 10">
            <a:extLst>
              <a:ext uri="{FF2B5EF4-FFF2-40B4-BE49-F238E27FC236}">
                <a16:creationId xmlns:a16="http://schemas.microsoft.com/office/drawing/2014/main" id="{BB66CE34-E8D8-F02F-4C83-C5C96D5D90EB}"/>
              </a:ext>
            </a:extLst>
          </p:cNvPr>
          <p:cNvSpPr/>
          <p:nvPr/>
        </p:nvSpPr>
        <p:spPr>
          <a:xfrm>
            <a:off x="7780843" y="1086533"/>
            <a:ext cx="4411157" cy="4411157"/>
          </a:xfrm>
          <a:prstGeom prst="teardrop">
            <a:avLst/>
          </a:prstGeom>
          <a:solidFill>
            <a:schemeClr val="accent3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Larme 11">
            <a:extLst>
              <a:ext uri="{FF2B5EF4-FFF2-40B4-BE49-F238E27FC236}">
                <a16:creationId xmlns:a16="http://schemas.microsoft.com/office/drawing/2014/main" id="{D18BE76F-1AC3-1013-D8C6-DD01067D7ED6}"/>
              </a:ext>
            </a:extLst>
          </p:cNvPr>
          <p:cNvSpPr/>
          <p:nvPr/>
        </p:nvSpPr>
        <p:spPr>
          <a:xfrm>
            <a:off x="8019622" y="1086531"/>
            <a:ext cx="4172378" cy="4172378"/>
          </a:xfrm>
          <a:prstGeom prst="teardrop">
            <a:avLst/>
          </a:prstGeom>
          <a:solidFill>
            <a:srgbClr val="173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6" name="ZoneTexte 13">
            <a:extLst>
              <a:ext uri="{FF2B5EF4-FFF2-40B4-BE49-F238E27FC236}">
                <a16:creationId xmlns:a16="http://schemas.microsoft.com/office/drawing/2014/main" id="{67CE8842-EF25-32E7-AB2A-38C5E6BB7B7B}"/>
              </a:ext>
            </a:extLst>
          </p:cNvPr>
          <p:cNvSpPr txBox="1"/>
          <p:nvPr/>
        </p:nvSpPr>
        <p:spPr>
          <a:xfrm flipH="1">
            <a:off x="8492318" y="2035372"/>
            <a:ext cx="3372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Higgs Boson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Special</a:t>
            </a:r>
            <a:endParaRPr lang="fr-FR"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CB4AF-8839-1E8D-A9F8-6874A3F263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3F786-FF72-00D1-9D5E-91008C3A3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BEA10-46F0-D990-1BFB-35F69B46F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1741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8578" y="452891"/>
            <a:ext cx="10800000" cy="1116849"/>
          </a:xfrm>
          <a:noFill/>
        </p:spPr>
        <p:txBody>
          <a:bodyPr>
            <a:normAutofit/>
          </a:bodyPr>
          <a:lstStyle/>
          <a:p>
            <a:r>
              <a:rPr lang="en-US" dirty="0"/>
              <a:t>What is the universe made of</a:t>
            </a:r>
            <a:r>
              <a:rPr lang="fr-FR" dirty="0"/>
              <a:t>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136AE0-1B12-4B64-BF24-50D59E9D0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ADB09-945B-1315-C1C7-ECA8B70B2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18</a:t>
            </a:fld>
            <a:endParaRPr lang="fr-FR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58F8AD-06D4-C049-B812-A2A17ED6BE8B}"/>
              </a:ext>
            </a:extLst>
          </p:cNvPr>
          <p:cNvCxnSpPr>
            <a:cxnSpLocks/>
          </p:cNvCxnSpPr>
          <p:nvPr/>
        </p:nvCxnSpPr>
        <p:spPr>
          <a:xfrm flipH="1" flipV="1">
            <a:off x="5720623" y="5892015"/>
            <a:ext cx="386828" cy="48934"/>
          </a:xfrm>
          <a:prstGeom prst="straightConnector1">
            <a:avLst/>
          </a:prstGeom>
          <a:ln w="12700">
            <a:solidFill>
              <a:schemeClr val="bg2"/>
            </a:solidFill>
            <a:miter lim="800000"/>
            <a:headEnd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35FF2A8B-A767-0544-9BC6-680CB637A4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043" b="11245"/>
          <a:stretch/>
        </p:blipFill>
        <p:spPr>
          <a:xfrm>
            <a:off x="0" y="3680183"/>
            <a:ext cx="12192000" cy="269804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378363" y="5699241"/>
            <a:ext cx="9923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Matter</a:t>
            </a:r>
          </a:p>
          <a:p>
            <a:r>
              <a:rPr lang="uk-UA" sz="1600" dirty="0">
                <a:solidFill>
                  <a:schemeClr val="bg1"/>
                </a:solidFill>
              </a:rPr>
              <a:t>0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r>
              <a:rPr lang="uk-UA" sz="1600" dirty="0">
                <a:solidFill>
                  <a:schemeClr val="bg1"/>
                </a:solidFill>
              </a:rPr>
              <a:t>1 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296762" y="5699241"/>
            <a:ext cx="11235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Atom</a:t>
            </a:r>
          </a:p>
          <a:p>
            <a:r>
              <a:rPr lang="en-US" sz="1600" dirty="0">
                <a:solidFill>
                  <a:schemeClr val="bg1"/>
                </a:solidFill>
              </a:rPr>
              <a:t>~10</a:t>
            </a:r>
            <a:r>
              <a:rPr lang="en-US" sz="1600" baseline="30000" dirty="0">
                <a:solidFill>
                  <a:schemeClr val="bg1"/>
                </a:solidFill>
              </a:rPr>
              <a:t>-10</a:t>
            </a:r>
            <a:r>
              <a:rPr lang="en-US" sz="1600" dirty="0">
                <a:solidFill>
                  <a:schemeClr val="bg1"/>
                </a:solidFill>
              </a:rPr>
              <a:t> 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587165" y="5699241"/>
            <a:ext cx="12150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Nucleus</a:t>
            </a:r>
          </a:p>
          <a:p>
            <a:r>
              <a:rPr lang="cs-CZ" sz="1600" dirty="0">
                <a:solidFill>
                  <a:schemeClr val="bg1"/>
                </a:solidFill>
              </a:rPr>
              <a:t>~10</a:t>
            </a:r>
            <a:r>
              <a:rPr lang="cs-CZ" sz="1600" baseline="30000" dirty="0">
                <a:solidFill>
                  <a:schemeClr val="bg1"/>
                </a:solidFill>
              </a:rPr>
              <a:t>-14</a:t>
            </a:r>
            <a:r>
              <a:rPr lang="cs-CZ" sz="1600" dirty="0">
                <a:solidFill>
                  <a:schemeClr val="bg1"/>
                </a:solidFill>
              </a:rPr>
              <a:t> 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837871" y="5699241"/>
            <a:ext cx="11064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Proton</a:t>
            </a:r>
          </a:p>
          <a:p>
            <a:r>
              <a:rPr lang="cs-CZ" sz="1600" dirty="0">
                <a:solidFill>
                  <a:schemeClr val="bg1"/>
                </a:solidFill>
              </a:rPr>
              <a:t>~</a:t>
            </a:r>
            <a:r>
              <a:rPr lang="mr-IN" sz="1600" dirty="0">
                <a:solidFill>
                  <a:schemeClr val="bg1"/>
                </a:solidFill>
              </a:rPr>
              <a:t>10</a:t>
            </a:r>
            <a:r>
              <a:rPr lang="mr-IN" sz="1600" baseline="30000" dirty="0">
                <a:solidFill>
                  <a:schemeClr val="bg1"/>
                </a:solidFill>
              </a:rPr>
              <a:t>-15</a:t>
            </a:r>
            <a:r>
              <a:rPr lang="fr-CH" sz="1600" dirty="0">
                <a:solidFill>
                  <a:schemeClr val="bg1"/>
                </a:solidFill>
              </a:rPr>
              <a:t> </a:t>
            </a:r>
            <a:r>
              <a:rPr lang="mr-IN" sz="1600" dirty="0">
                <a:solidFill>
                  <a:schemeClr val="bg1"/>
                </a:solidFill>
              </a:rPr>
              <a:t>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0703741" y="5699241"/>
            <a:ext cx="11089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Quark</a:t>
            </a:r>
          </a:p>
          <a:p>
            <a:r>
              <a:rPr lang="en-US" sz="1600" dirty="0">
                <a:solidFill>
                  <a:schemeClr val="bg1"/>
                </a:solidFill>
              </a:rPr>
              <a:t>&lt;10</a:t>
            </a:r>
            <a:r>
              <a:rPr lang="en-US" sz="1600" baseline="30000" dirty="0">
                <a:solidFill>
                  <a:schemeClr val="bg1"/>
                </a:solidFill>
              </a:rPr>
              <a:t>-18</a:t>
            </a:r>
            <a:r>
              <a:rPr lang="en-US" sz="1600" dirty="0">
                <a:solidFill>
                  <a:schemeClr val="bg1"/>
                </a:solidFill>
              </a:rPr>
              <a:t> 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9" name="ZoneTexte 12">
            <a:extLst>
              <a:ext uri="{FF2B5EF4-FFF2-40B4-BE49-F238E27FC236}">
                <a16:creationId xmlns:a16="http://schemas.microsoft.com/office/drawing/2014/main" id="{9C529853-C367-EF48-B19F-C7CEB1875FBB}"/>
              </a:ext>
            </a:extLst>
          </p:cNvPr>
          <p:cNvSpPr txBox="1"/>
          <p:nvPr/>
        </p:nvSpPr>
        <p:spPr>
          <a:xfrm>
            <a:off x="5136074" y="5364456"/>
            <a:ext cx="971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Electron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486986-34DC-C84D-8709-074AF7A59F6F}"/>
              </a:ext>
            </a:extLst>
          </p:cNvPr>
          <p:cNvCxnSpPr>
            <a:cxnSpLocks/>
          </p:cNvCxnSpPr>
          <p:nvPr/>
        </p:nvCxnSpPr>
        <p:spPr>
          <a:xfrm>
            <a:off x="2836190" y="4732769"/>
            <a:ext cx="1567535" cy="631687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5B4FBD-BE83-514A-9F09-0BEB902113E0}"/>
              </a:ext>
            </a:extLst>
          </p:cNvPr>
          <p:cNvCxnSpPr>
            <a:cxnSpLocks/>
          </p:cNvCxnSpPr>
          <p:nvPr/>
        </p:nvCxnSpPr>
        <p:spPr>
          <a:xfrm flipV="1">
            <a:off x="2836190" y="4147238"/>
            <a:ext cx="1579488" cy="469478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85D85F3-3812-754C-9F90-3C0816DFD42D}"/>
              </a:ext>
            </a:extLst>
          </p:cNvPr>
          <p:cNvCxnSpPr>
            <a:cxnSpLocks/>
          </p:cNvCxnSpPr>
          <p:nvPr/>
        </p:nvCxnSpPr>
        <p:spPr>
          <a:xfrm>
            <a:off x="4788976" y="4825759"/>
            <a:ext cx="1875295" cy="461724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4F1D3B-BE53-F248-A35D-4356126025BF}"/>
              </a:ext>
            </a:extLst>
          </p:cNvPr>
          <p:cNvCxnSpPr>
            <a:cxnSpLocks/>
          </p:cNvCxnSpPr>
          <p:nvPr/>
        </p:nvCxnSpPr>
        <p:spPr>
          <a:xfrm flipV="1">
            <a:off x="4788976" y="4270182"/>
            <a:ext cx="1875295" cy="454703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195127-8552-A044-8796-0CE0BD0FC437}"/>
              </a:ext>
            </a:extLst>
          </p:cNvPr>
          <p:cNvCxnSpPr>
            <a:cxnSpLocks/>
          </p:cNvCxnSpPr>
          <p:nvPr/>
        </p:nvCxnSpPr>
        <p:spPr>
          <a:xfrm>
            <a:off x="7136971" y="4825759"/>
            <a:ext cx="1975278" cy="379479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F57A4D-AF99-C442-8470-A73EAFB2B083}"/>
              </a:ext>
            </a:extLst>
          </p:cNvPr>
          <p:cNvCxnSpPr>
            <a:cxnSpLocks/>
          </p:cNvCxnSpPr>
          <p:nvPr/>
        </p:nvCxnSpPr>
        <p:spPr>
          <a:xfrm flipV="1">
            <a:off x="7136971" y="4361306"/>
            <a:ext cx="1975278" cy="36358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53F5682-229E-8B4F-8C5C-0C9F5C0DFBF3}"/>
              </a:ext>
            </a:extLst>
          </p:cNvPr>
          <p:cNvCxnSpPr>
            <a:cxnSpLocks/>
          </p:cNvCxnSpPr>
          <p:nvPr/>
        </p:nvCxnSpPr>
        <p:spPr>
          <a:xfrm>
            <a:off x="9449782" y="4751670"/>
            <a:ext cx="1542068" cy="371745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144028B-B831-F140-B0FC-1994AC5CA61D}"/>
              </a:ext>
            </a:extLst>
          </p:cNvPr>
          <p:cNvCxnSpPr>
            <a:cxnSpLocks/>
          </p:cNvCxnSpPr>
          <p:nvPr/>
        </p:nvCxnSpPr>
        <p:spPr>
          <a:xfrm flipV="1">
            <a:off x="9449782" y="4407735"/>
            <a:ext cx="1561764" cy="253357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1BACA3A-CF3C-E744-BA5E-1498741D7E91}"/>
              </a:ext>
            </a:extLst>
          </p:cNvPr>
          <p:cNvCxnSpPr>
            <a:cxnSpLocks/>
          </p:cNvCxnSpPr>
          <p:nvPr/>
        </p:nvCxnSpPr>
        <p:spPr>
          <a:xfrm flipH="1" flipV="1">
            <a:off x="5136074" y="5056621"/>
            <a:ext cx="322046" cy="294654"/>
          </a:xfrm>
          <a:prstGeom prst="straightConnector1">
            <a:avLst/>
          </a:prstGeom>
          <a:ln w="12700">
            <a:solidFill>
              <a:schemeClr val="bg2"/>
            </a:solidFill>
            <a:miter lim="800000"/>
            <a:headEnd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848C62A-CD3C-BE90-0D2E-BC38407E254D}"/>
              </a:ext>
            </a:extLst>
          </p:cNvPr>
          <p:cNvSpPr/>
          <p:nvPr/>
        </p:nvSpPr>
        <p:spPr>
          <a:xfrm>
            <a:off x="497909" y="1153043"/>
            <a:ext cx="11166863" cy="1566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basic building blocks of most of the “low-energy” universe 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electrons: </a:t>
            </a:r>
            <a:r>
              <a:rPr lang="en-US" sz="20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orbit the nucleus in atoms : determines chemical properties 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“up-quarks” and “down-quarks”: </a:t>
            </a:r>
            <a:r>
              <a:rPr lang="en-US" sz="20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building blocks of protons and neutrons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neutrino: </a:t>
            </a:r>
            <a:r>
              <a:rPr lang="en-US" sz="20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weakly interacting almost massless particles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534182-DFFB-5630-FA6F-9F5F3D2C6977}"/>
              </a:ext>
            </a:extLst>
          </p:cNvPr>
          <p:cNvSpPr/>
          <p:nvPr/>
        </p:nvSpPr>
        <p:spPr>
          <a:xfrm>
            <a:off x="492263" y="2731069"/>
            <a:ext cx="11166863" cy="843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reality is somewhat (but not very much) more complex, e.g. 3 generations  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want to know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“why the universe is as it is?” </a:t>
            </a:r>
            <a:r>
              <a:rPr lang="en-US" sz="20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here there are many questions</a:t>
            </a:r>
          </a:p>
        </p:txBody>
      </p:sp>
    </p:spTree>
    <p:extLst>
      <p:ext uri="{BB962C8B-B14F-4D97-AF65-F5344CB8AC3E}">
        <p14:creationId xmlns:p14="http://schemas.microsoft.com/office/powerpoint/2010/main" val="1750268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29FA9-AED3-224F-7F7E-7954EA347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EA1838F9-7309-EB9E-FD0F-3C1D4B441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Cooking the Standard Model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8737B1-5132-2445-308F-D439E034C615}"/>
              </a:ext>
            </a:extLst>
          </p:cNvPr>
          <p:cNvSpPr/>
          <p:nvPr/>
        </p:nvSpPr>
        <p:spPr>
          <a:xfrm>
            <a:off x="504434" y="1144883"/>
            <a:ext cx="5919226" cy="3988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b="1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Theoretical Concepts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Einstein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Special Relativity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Schrödinger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+… :  Quantum Mechanics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Dirac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relativistic theory of QM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Spin and anti-matter 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Feynman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… : Quantum Field Theory 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Particles are excitations of fields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Gauge symmetry principle 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the forces: QED, …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Brout–Englert–Higgs mechanism</a:t>
            </a:r>
            <a:endParaRPr lang="en-GB" sz="22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-Shirt black formula">
            <a:extLst>
              <a:ext uri="{FF2B5EF4-FFF2-40B4-BE49-F238E27FC236}">
                <a16:creationId xmlns:a16="http://schemas.microsoft.com/office/drawing/2014/main" id="{D59ACE1D-A2FD-EA80-16EF-83AFB7E0F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6" r="22812"/>
          <a:stretch/>
        </p:blipFill>
        <p:spPr bwMode="auto">
          <a:xfrm>
            <a:off x="6755130" y="2141220"/>
            <a:ext cx="4629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F64F80-8F50-BA95-7C97-DC029C27714A}"/>
              </a:ext>
            </a:extLst>
          </p:cNvPr>
          <p:cNvSpPr/>
          <p:nvPr/>
        </p:nvSpPr>
        <p:spPr>
          <a:xfrm>
            <a:off x="496814" y="5103473"/>
            <a:ext cx="5599186" cy="127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b="1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Observations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particles and types of force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parameters, e.g. masses</a:t>
            </a:r>
          </a:p>
        </p:txBody>
      </p:sp>
      <p:pic>
        <p:nvPicPr>
          <p:cNvPr id="2052" name="Picture 4" descr="Ballon whisk in batter">
            <a:extLst>
              <a:ext uri="{FF2B5EF4-FFF2-40B4-BE49-F238E27FC236}">
                <a16:creationId xmlns:a16="http://schemas.microsoft.com/office/drawing/2014/main" id="{3F657859-3DAD-3CC1-68BB-B5447798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096770"/>
            <a:ext cx="4903470" cy="385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E66EEC-627F-E357-D091-2B51629968F5}"/>
              </a:ext>
            </a:extLst>
          </p:cNvPr>
          <p:cNvSpPr/>
          <p:nvPr/>
        </p:nvSpPr>
        <p:spPr>
          <a:xfrm>
            <a:off x="7240514" y="1548743"/>
            <a:ext cx="3686566" cy="529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800" b="1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Standard Model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D307198D-9FAC-BC25-BFC7-D5340C3DE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5ABD506-205E-FC34-37D1-B4B5ECFBA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</p:spPr>
        <p:txBody>
          <a:bodyPr/>
          <a:lstStyle/>
          <a:p>
            <a:fld id="{490AA3F6-1618-3548-975A-DD1A2939A246}" type="slidenum">
              <a:rPr lang="fr-FR" smtClean="0"/>
              <a:t>19</a:t>
            </a:fld>
            <a:endParaRPr lang="fr-FR" dirty="0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E791EF52-B091-B907-3209-74E108244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32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3AABC-899F-94B5-644B-75C1B7C44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AA0A-E52B-E390-0FF0-21555522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words about 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89C70-D428-DA1B-B630-B9582E6196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9C0F1-B388-DA92-883B-9FF007CCF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5457B-5DC3-EB24-0B51-24E515BBD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C3C2C1-27A5-E9A4-56BD-6732E95852F8}"/>
              </a:ext>
            </a:extLst>
          </p:cNvPr>
          <p:cNvSpPr/>
          <p:nvPr/>
        </p:nvSpPr>
        <p:spPr>
          <a:xfrm>
            <a:off x="512255" y="1158372"/>
            <a:ext cx="9348601" cy="4978158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– …  : Professor of Experimental Particle Physics at the University of Cambridge in the UK</a:t>
            </a:r>
          </a:p>
          <a:p>
            <a:pPr marL="864000" lvl="1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 collider physics, with a strong focus on electron-positron physics at CERN in Switzerland and, more recently neutrino physics in the US, first spokesperson of the Deep Underground Neutrino Experiment</a:t>
            </a: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2013: published Modern Particle Physics</a:t>
            </a:r>
            <a:endParaRPr lang="en-GB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,Sans-Serif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2024: Executive Chair of the UK Science and Technology Facilities Council </a:t>
            </a:r>
            <a:r>
              <a:rPr lang="en-GB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200" b="1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</a:t>
            </a:r>
            <a:r>
              <a:rPr lang="en-GB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dirty="0">
              <a:solidFill>
                <a:srgbClr val="1F1F1F"/>
              </a:solidFill>
              <a:latin typeface="Arial"/>
              <a:cs typeface="Arial"/>
            </a:endParaRPr>
          </a:p>
          <a:p>
            <a:pPr marL="8640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Funder of UK particle physics, nuclear physics and astronomy</a:t>
            </a:r>
          </a:p>
          <a:p>
            <a:pPr marL="8640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Operated national infrastructure such as light and neutron sources</a:t>
            </a:r>
          </a:p>
          <a:p>
            <a:pPr marL="8640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 two Research and Innovation Campuses (Harwell and Daresbury) </a:t>
            </a: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,Sans-Serif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2024: Selected as next Director General of CERN, starting </a:t>
            </a:r>
            <a:r>
              <a:rPr lang="en-GB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2026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733D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64000" marR="0" lvl="1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at CERN since January</a:t>
            </a:r>
          </a:p>
        </p:txBody>
      </p:sp>
      <p:pic>
        <p:nvPicPr>
          <p:cNvPr id="8" name="Picture 2" descr="Thomson, M.">
            <a:extLst>
              <a:ext uri="{FF2B5EF4-FFF2-40B4-BE49-F238E27FC236}">
                <a16:creationId xmlns:a16="http://schemas.microsoft.com/office/drawing/2014/main" id="{1A5FE40E-832C-3519-D050-43B3CF678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738">
            <a:off x="9905779" y="2121686"/>
            <a:ext cx="2255400" cy="29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486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66DEE-7430-67BC-BC85-5E0DADD8C9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1C3EEE-AD77-AA8A-662B-30CC298F9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A9218-1AC8-D662-C038-0BA7DF592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6799EB5-A2F9-35E2-CDC2-463633D98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The Higgs Boson is Special</a:t>
            </a:r>
            <a:endParaRPr lang="fr-FR" dirty="0"/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0D19A1B-7BE9-3E51-B4DB-61618F9B6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674" y="2287824"/>
            <a:ext cx="5380506" cy="33564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56B452-B066-1EE2-16A6-75B6E654AD10}"/>
              </a:ext>
            </a:extLst>
          </p:cNvPr>
          <p:cNvSpPr/>
          <p:nvPr/>
        </p:nvSpPr>
        <p:spPr>
          <a:xfrm>
            <a:off x="511749" y="1144883"/>
            <a:ext cx="11151613" cy="2521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Higgs Boson was and is a key component of the LHC science case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just “another” particle </a:t>
            </a:r>
          </a:p>
          <a:p>
            <a:pPr fontAlgn="base">
              <a:spcAft>
                <a:spcPts val="300"/>
              </a:spcAft>
            </a:pP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Standard Model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(SM) building blocks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matter particles (fermions)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 force particles (bosons)</a:t>
            </a:r>
          </a:p>
          <a:p>
            <a:pPr marL="288000" fontAlgn="base">
              <a:lnSpc>
                <a:spcPct val="110000"/>
              </a:lnSpc>
              <a:spcAft>
                <a:spcPts val="300"/>
              </a:spcAft>
            </a:pPr>
            <a:endParaRPr lang="en-GB" sz="22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A22E45-F16A-A111-948E-F788F2C9CFBB}"/>
              </a:ext>
            </a:extLst>
          </p:cNvPr>
          <p:cNvSpPr/>
          <p:nvPr/>
        </p:nvSpPr>
        <p:spPr>
          <a:xfrm>
            <a:off x="511745" y="3639361"/>
            <a:ext cx="5789929" cy="274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Universe is a strange place…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far as we know, fundamental particles have no size – pin pricks in space-time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some “magic”, the SM would only work for massless particles – but we know they are not massless…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AE1161-39F8-21D9-7063-00EBFCAC2F2B}"/>
              </a:ext>
            </a:extLst>
          </p:cNvPr>
          <p:cNvSpPr/>
          <p:nvPr/>
        </p:nvSpPr>
        <p:spPr>
          <a:xfrm>
            <a:off x="8462983" y="3393212"/>
            <a:ext cx="1175657" cy="1284512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17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E9677-AFBE-B88E-7A88-80F0B9179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97C3DA-856E-E93E-CC87-9E0D7E9A3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169D9CD-E219-2887-2B0B-9AE74BF93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</p:spPr>
        <p:txBody>
          <a:bodyPr/>
          <a:lstStyle/>
          <a:p>
            <a:fld id="{490AA3F6-1618-3548-975A-DD1A2939A246}" type="slidenum">
              <a:rPr lang="fr-FR" smtClean="0"/>
              <a:t>21</a:t>
            </a:fld>
            <a:endParaRPr lang="fr-FR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781D4F16-9B29-67AC-A241-43B401068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CBD8B1A-9AB9-95CF-FE9B-D4CDAA9C4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The Higgs Boson is Special</a:t>
            </a:r>
            <a:endParaRPr lang="fr-FR" dirty="0"/>
          </a:p>
        </p:txBody>
      </p:sp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72208D0-7493-19E5-4806-CD83864BC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674" y="2287824"/>
            <a:ext cx="5380506" cy="33564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FBF921-7BF3-1F27-4EF3-08AE46D5FE80}"/>
              </a:ext>
            </a:extLst>
          </p:cNvPr>
          <p:cNvSpPr/>
          <p:nvPr/>
        </p:nvSpPr>
        <p:spPr>
          <a:xfrm>
            <a:off x="511749" y="1144883"/>
            <a:ext cx="11151613" cy="2521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Higgs Boson was and is a key component of the LHC science case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just “another” particle </a:t>
            </a:r>
          </a:p>
          <a:p>
            <a:pPr fontAlgn="base">
              <a:spcAft>
                <a:spcPts val="300"/>
              </a:spcAft>
            </a:pP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Standard Model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(SM) building blocks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matter particles (fermions)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 force particles (bosons)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Higgs boson (a scalar field!)</a:t>
            </a:r>
            <a:endParaRPr lang="en-GB" sz="22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39DAB-3FFC-945B-266D-6461E77D261B}"/>
              </a:ext>
            </a:extLst>
          </p:cNvPr>
          <p:cNvSpPr/>
          <p:nvPr/>
        </p:nvSpPr>
        <p:spPr>
          <a:xfrm>
            <a:off x="511745" y="3639361"/>
            <a:ext cx="5620767" cy="274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Universe is a strange place indeed!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far as we know, fundamental particles have no size – pin pricks in space-time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Particles, in some sense, are massless, but the Higgs field gives all particles their (apparent) masses</a:t>
            </a:r>
          </a:p>
        </p:txBody>
      </p:sp>
    </p:spTree>
    <p:extLst>
      <p:ext uri="{BB962C8B-B14F-4D97-AF65-F5344CB8AC3E}">
        <p14:creationId xmlns:p14="http://schemas.microsoft.com/office/powerpoint/2010/main" val="709078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D28D5-F9FD-69A5-7844-B337C9964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B5AF16BA-1B61-9BFD-097B-F6D5326EA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The Higgs Boson – a dubious analogy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5440CC3-E734-257F-A937-F50AA60C5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D1A8C66-37B1-A696-7FE5-3F6325D7D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</p:spPr>
        <p:txBody>
          <a:bodyPr/>
          <a:lstStyle/>
          <a:p>
            <a:fld id="{490AA3F6-1618-3548-975A-DD1A2939A246}" type="slidenum">
              <a:rPr lang="fr-FR" smtClean="0"/>
              <a:t>22</a:t>
            </a:fld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8DAAB9-CF7A-C7E4-712B-A8B9AC67FD92}"/>
              </a:ext>
            </a:extLst>
          </p:cNvPr>
          <p:cNvSpPr/>
          <p:nvPr/>
        </p:nvSpPr>
        <p:spPr>
          <a:xfrm>
            <a:off x="511749" y="1144883"/>
            <a:ext cx="11151613" cy="2059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 think of the Higgs “field” as a property of the vacuum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GB" sz="2200" i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 have a zero “vacuum expectation value”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makes sense – it is the vacuum, there is nothing there 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this is not the case for the Higgs “field”… 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in some sense it is always there – a non-zero vacuum expectation value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1FEF1AA0-0B4A-F288-422A-DB8A027CC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20" y="3873359"/>
            <a:ext cx="3939505" cy="221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E1D506-D309-6A78-0E3B-5B7C7A1919B2}"/>
              </a:ext>
            </a:extLst>
          </p:cNvPr>
          <p:cNvSpPr/>
          <p:nvPr/>
        </p:nvSpPr>
        <p:spPr>
          <a:xfrm>
            <a:off x="513727" y="3286889"/>
            <a:ext cx="7382540" cy="309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1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Higgs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makes the vacuum “sticky”</a:t>
            </a:r>
          </a:p>
          <a:p>
            <a:pPr marL="576000" indent="-288000" fontAlgn="base">
              <a:lnSpc>
                <a:spcPct val="11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particles feel the presence of Higgs field as they wander through space: this gives them inertia, a.k.a.</a:t>
            </a:r>
            <a:r>
              <a:rPr lang="en-GB" sz="22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mass  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generates a “Lagrangian” term that looks like mass </a:t>
            </a:r>
          </a:p>
          <a:p>
            <a:pPr marL="576000" indent="-288000" fontAlgn="base">
              <a:lnSpc>
                <a:spcPct val="11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collide particles hard enough, they can cause ripples in the Higgs Field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the Higgs Bosons that we can detect at the LHC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1DAD3A-36B1-C807-C4F4-394639FDB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18" y="3892701"/>
            <a:ext cx="3926180" cy="222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85C3DA-CA47-9649-50E0-10D25F11C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61" y="3897168"/>
            <a:ext cx="3939505" cy="221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107A9D44-3870-426C-8E49-B95EA6EE0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08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FCB43-2C49-8159-EEF1-0E32669C2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building&#10;&#10;Description automatically generated with low confidence">
            <a:extLst>
              <a:ext uri="{FF2B5EF4-FFF2-40B4-BE49-F238E27FC236}">
                <a16:creationId xmlns:a16="http://schemas.microsoft.com/office/drawing/2014/main" id="{928B2C71-DDBA-0795-9A79-E8FF47C747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749"/>
          <a:stretch>
            <a:fillRect/>
          </a:stretch>
        </p:blipFill>
        <p:spPr>
          <a:xfrm>
            <a:off x="0" y="215303"/>
            <a:ext cx="12192000" cy="6929210"/>
          </a:xfrm>
          <a:prstGeom prst="rect">
            <a:avLst/>
          </a:prstGeom>
        </p:spPr>
      </p:pic>
      <p:sp>
        <p:nvSpPr>
          <p:cNvPr id="4" name="Larme 10">
            <a:extLst>
              <a:ext uri="{FF2B5EF4-FFF2-40B4-BE49-F238E27FC236}">
                <a16:creationId xmlns:a16="http://schemas.microsoft.com/office/drawing/2014/main" id="{E2410FD1-B92B-5B91-3106-75B606BD5730}"/>
              </a:ext>
            </a:extLst>
          </p:cNvPr>
          <p:cNvSpPr/>
          <p:nvPr/>
        </p:nvSpPr>
        <p:spPr>
          <a:xfrm>
            <a:off x="7780843" y="1086533"/>
            <a:ext cx="4411157" cy="4411157"/>
          </a:xfrm>
          <a:prstGeom prst="teardrop">
            <a:avLst/>
          </a:prstGeom>
          <a:solidFill>
            <a:schemeClr val="accent3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Larme 11">
            <a:extLst>
              <a:ext uri="{FF2B5EF4-FFF2-40B4-BE49-F238E27FC236}">
                <a16:creationId xmlns:a16="http://schemas.microsoft.com/office/drawing/2014/main" id="{2220F3B9-FAB4-BC75-C033-894E42166BB3}"/>
              </a:ext>
            </a:extLst>
          </p:cNvPr>
          <p:cNvSpPr/>
          <p:nvPr/>
        </p:nvSpPr>
        <p:spPr>
          <a:xfrm>
            <a:off x="8019622" y="1086531"/>
            <a:ext cx="4172378" cy="4172378"/>
          </a:xfrm>
          <a:prstGeom prst="teardrop">
            <a:avLst/>
          </a:prstGeom>
          <a:solidFill>
            <a:srgbClr val="173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13">
            <a:extLst>
              <a:ext uri="{FF2B5EF4-FFF2-40B4-BE49-F238E27FC236}">
                <a16:creationId xmlns:a16="http://schemas.microsoft.com/office/drawing/2014/main" id="{A755225E-989F-7CDB-9CF2-675755B0BAB6}"/>
              </a:ext>
            </a:extLst>
          </p:cNvPr>
          <p:cNvSpPr txBox="1"/>
          <p:nvPr/>
        </p:nvSpPr>
        <p:spPr>
          <a:xfrm flipH="1">
            <a:off x="8492318" y="2197420"/>
            <a:ext cx="3372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LHC Physics Today</a:t>
            </a:r>
            <a:endParaRPr lang="fr-FR"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A0A9B0-E564-904C-700E-13B4F64B1C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0DE137-FA0E-487A-EA59-429CB50A9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E43DD4-8614-C8BB-E00A-72DFD2B22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6893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67CA6-CB09-315E-2B52-01B8F9B94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F4B5E058-5E08-2CCD-B6A8-3410B3854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77167"/>
            <a:ext cx="10800000" cy="665834"/>
          </a:xfrm>
          <a:noFill/>
        </p:spPr>
        <p:txBody>
          <a:bodyPr>
            <a:normAutofit/>
          </a:bodyPr>
          <a:lstStyle/>
          <a:p>
            <a:r>
              <a:rPr lang="en-US" sz="4400" dirty="0"/>
              <a:t>Many</a:t>
            </a:r>
            <a:r>
              <a:rPr lang="en-US" dirty="0"/>
              <a:t> discoveries and new measurements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EC0676-3322-F256-C9E2-65C299EC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1709DB6-83E0-FB6C-7971-61E91911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25547-AD1F-6147-3100-6F2AC86AD7A9}"/>
              </a:ext>
            </a:extLst>
          </p:cNvPr>
          <p:cNvSpPr/>
          <p:nvPr/>
        </p:nvSpPr>
        <p:spPr>
          <a:xfrm>
            <a:off x="503667" y="1149831"/>
            <a:ext cx="5405295" cy="6449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Covering a vast range of topics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 boson discovery in 2012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 boson properties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fifty new hadronic states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decays like Z→eeμμ and B</a:t>
            </a:r>
            <a:r>
              <a:rPr lang="en-GB" sz="2400" baseline="-250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μμ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 violation in the charm sector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quenching in heavy ions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VVHH Higgs four-boson coupling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 galore: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experiments ~4000 publications !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fontAlgn="base">
              <a:lnSpc>
                <a:spcPct val="110000"/>
              </a:lnSpc>
              <a:spcAft>
                <a:spcPts val="300"/>
              </a:spcAft>
            </a:pPr>
            <a:endParaRPr lang="en-GB" sz="2400" baseline="30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4DD25-605C-1C5E-BC53-0B6DD5CC779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77690" y="2358731"/>
            <a:ext cx="3266944" cy="2360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8318DA-E6A1-F64C-5C79-287A98A1D50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1" y="1132381"/>
            <a:ext cx="2691244" cy="261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8C9B5-BCA0-C73D-864D-CBC126C0D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927" y="3655430"/>
            <a:ext cx="3169230" cy="285549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4F775119-67F2-4F96-C872-94EB45AA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61" y="1554834"/>
            <a:ext cx="647832" cy="63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A224E68A-6EC1-CF94-F5BD-D2BABAE0E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8219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D770C-48FE-9194-6BA1-DE083D77C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E595DEAD-3588-FA48-F9CD-FAD118F7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65591"/>
            <a:ext cx="11182494" cy="1116849"/>
          </a:xfrm>
          <a:noFill/>
        </p:spPr>
        <p:txBody>
          <a:bodyPr>
            <a:noAutofit/>
          </a:bodyPr>
          <a:lstStyle/>
          <a:p>
            <a:r>
              <a:rPr lang="en-US" sz="4400" dirty="0"/>
              <a:t>The Standard Model remains in good shape</a:t>
            </a:r>
            <a:br>
              <a:rPr lang="en-US" sz="4400" dirty="0"/>
            </a:br>
            <a:br>
              <a:rPr lang="en-US" sz="4400" dirty="0"/>
            </a:br>
            <a:endParaRPr lang="fr-FR" sz="44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8AD7DF9-14EA-04AA-4A7E-392CF3FCA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30FF91B-D554-0F7F-F254-991A472F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A58598-4F65-661F-1279-0ACB16B57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455" y="1374620"/>
            <a:ext cx="6707253" cy="4985979"/>
          </a:xfrm>
          <a:prstGeom prst="rect">
            <a:avLst/>
          </a:prstGeom>
        </p:spPr>
      </p:pic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B953B536-00D4-E963-CD98-E373F313C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D4E636-F002-9430-CE41-3C9C0AB2FD3C}"/>
              </a:ext>
            </a:extLst>
          </p:cNvPr>
          <p:cNvSpPr/>
          <p:nvPr/>
        </p:nvSpPr>
        <p:spPr>
          <a:xfrm>
            <a:off x="503666" y="1149831"/>
            <a:ext cx="3753779" cy="5012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precision achieved is an incredible achievement many scientists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(usually) surpassing the original design goals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Despite occasional anomalies, the Standard Model of particle physics remains in very good health</a:t>
            </a:r>
          </a:p>
        </p:txBody>
      </p:sp>
    </p:spTree>
    <p:extLst>
      <p:ext uri="{BB962C8B-B14F-4D97-AF65-F5344CB8AC3E}">
        <p14:creationId xmlns:p14="http://schemas.microsoft.com/office/powerpoint/2010/main" val="329674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9DF14-7CE7-5D4E-F19B-2CE4902FA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115E6E-419A-BDCE-6249-549E7ED5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4ABCC87-0788-9B93-4255-A22113E4A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6FE913F9-9068-59CC-E253-4AF73C20A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BEDC4CC-6D08-76DC-9246-83EEC266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65591"/>
            <a:ext cx="11182494" cy="1116849"/>
          </a:xfrm>
          <a:noFill/>
        </p:spPr>
        <p:txBody>
          <a:bodyPr>
            <a:noAutofit/>
          </a:bodyPr>
          <a:lstStyle/>
          <a:p>
            <a:r>
              <a:rPr lang="en-US" sz="4400" dirty="0"/>
              <a:t>We continue to search far and wide</a:t>
            </a:r>
            <a:br>
              <a:rPr lang="en-US" sz="4400" dirty="0"/>
            </a:br>
            <a:br>
              <a:rPr lang="en-US" sz="4400" dirty="0"/>
            </a:br>
            <a:endParaRPr lang="fr-FR" sz="4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A3805F-4AD8-B984-7B0B-B7C3968298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815" r="60149"/>
          <a:stretch/>
        </p:blipFill>
        <p:spPr>
          <a:xfrm>
            <a:off x="5034986" y="1564931"/>
            <a:ext cx="6632565" cy="42312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9DB5A7-83EF-4101-440F-061423BAB4CB}"/>
              </a:ext>
            </a:extLst>
          </p:cNvPr>
          <p:cNvSpPr/>
          <p:nvPr/>
        </p:nvSpPr>
        <p:spPr>
          <a:xfrm>
            <a:off x="524449" y="1149831"/>
            <a:ext cx="4500294" cy="4821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Precision measurements complemented by searches for a wide range of BSM phenomena 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Despite occasional hints, no strong signals for the manifestation of BSM physics (yet)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Probing scales in the range of 1 – 10 TeV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SUSY to ~1 TeV 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few blind spots </a:t>
            </a:r>
          </a:p>
        </p:txBody>
      </p:sp>
    </p:spTree>
    <p:extLst>
      <p:ext uri="{BB962C8B-B14F-4D97-AF65-F5344CB8AC3E}">
        <p14:creationId xmlns:p14="http://schemas.microsoft.com/office/powerpoint/2010/main" val="1366399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75E32-D54F-BFA4-BDE3-5404DCEDA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5E696BFF-0C6A-3233-7097-490FF63D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65591"/>
            <a:ext cx="11182494" cy="1116849"/>
          </a:xfrm>
          <a:noFill/>
        </p:spPr>
        <p:txBody>
          <a:bodyPr>
            <a:noAutofit/>
          </a:bodyPr>
          <a:lstStyle/>
          <a:p>
            <a:r>
              <a:rPr lang="en-US" sz="4400" dirty="0"/>
              <a:t>The Higgs Boson as a probe of BSM</a:t>
            </a:r>
            <a:br>
              <a:rPr lang="en-US" sz="4400" dirty="0"/>
            </a:br>
            <a:br>
              <a:rPr lang="en-US" sz="4400" dirty="0"/>
            </a:br>
            <a:endParaRPr lang="fr-FR" sz="44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766A3CA-42E5-C13F-A8EC-1D3641E60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81C66F1-316C-6EC3-B2C1-A7849075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34E37-8429-11D0-10D2-7E9D2973E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75" y="1107791"/>
            <a:ext cx="5333012" cy="5278686"/>
          </a:xfrm>
          <a:prstGeom prst="rect">
            <a:avLst/>
          </a:prstGeom>
        </p:spPr>
      </p:pic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EE91DBB5-A1D6-0FB5-EFF1-87E2CB452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5D42D5-A1F8-B49F-4A0A-2584BAB9B997}"/>
              </a:ext>
            </a:extLst>
          </p:cNvPr>
          <p:cNvSpPr/>
          <p:nvPr/>
        </p:nvSpPr>
        <p:spPr>
          <a:xfrm>
            <a:off x="506743" y="1151811"/>
            <a:ext cx="5571551" cy="5339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Probing couplings over a mass-range of ~3 orders of magnitude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far, couplings look as expected, but we have just started to scratch the surface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typically, measurements at the 5% – 10% level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from the end of the story…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for the Higgs mechanism to “do its job” there are strong constraints on the size and nature of possible BSM deviations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need to be aiming for 1% level precision or better</a:t>
            </a:r>
          </a:p>
        </p:txBody>
      </p:sp>
    </p:spTree>
    <p:extLst>
      <p:ext uri="{BB962C8B-B14F-4D97-AF65-F5344CB8AC3E}">
        <p14:creationId xmlns:p14="http://schemas.microsoft.com/office/powerpoint/2010/main" val="2745560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9">
            <a:extLst>
              <a:ext uri="{FF2B5EF4-FFF2-40B4-BE49-F238E27FC236}">
                <a16:creationId xmlns:a16="http://schemas.microsoft.com/office/drawing/2014/main" id="{1C11E36D-9281-B841-8F59-266032EDD7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71340"/>
            <a:ext cx="12192000" cy="525016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51B52D-1EE4-A24A-93C2-ABAC978FD975}"/>
              </a:ext>
            </a:extLst>
          </p:cNvPr>
          <p:cNvSpPr txBox="1"/>
          <p:nvPr/>
        </p:nvSpPr>
        <p:spPr>
          <a:xfrm>
            <a:off x="1456003" y="1707060"/>
            <a:ext cx="929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…there are many deep mysteries, including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5232DE-DE2B-C040-A705-2B12B506FA7C}"/>
              </a:ext>
            </a:extLst>
          </p:cNvPr>
          <p:cNvSpPr txBox="1"/>
          <p:nvPr/>
        </p:nvSpPr>
        <p:spPr bwMode="auto">
          <a:xfrm>
            <a:off x="3436781" y="2561298"/>
            <a:ext cx="2604737" cy="1672764"/>
          </a:xfrm>
          <a:prstGeom prst="rect">
            <a:avLst/>
          </a:prstGeom>
          <a:solidFill>
            <a:schemeClr val="accent3"/>
          </a:solidFill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What is the unknown 95% of the mass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and energy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of the universe?</a:t>
            </a:r>
          </a:p>
        </p:txBody>
      </p:sp>
      <p:sp>
        <p:nvSpPr>
          <p:cNvPr id="11" name="ZoneTexte 12">
            <a:extLst>
              <a:ext uri="{FF2B5EF4-FFF2-40B4-BE49-F238E27FC236}">
                <a16:creationId xmlns:a16="http://schemas.microsoft.com/office/drawing/2014/main" id="{85335768-A652-FD4B-8A31-3B63643822E6}"/>
              </a:ext>
            </a:extLst>
          </p:cNvPr>
          <p:cNvSpPr txBox="1"/>
          <p:nvPr/>
        </p:nvSpPr>
        <p:spPr bwMode="auto">
          <a:xfrm>
            <a:off x="777523" y="2565655"/>
            <a:ext cx="2604737" cy="1670923"/>
          </a:xfrm>
          <a:prstGeom prst="rect">
            <a:avLst/>
          </a:prstGeom>
          <a:solidFill>
            <a:schemeClr val="accent3"/>
          </a:solidFill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Why is the universe made only of matter, with hardly any antimatter?</a:t>
            </a:r>
          </a:p>
        </p:txBody>
      </p:sp>
      <p:sp>
        <p:nvSpPr>
          <p:cNvPr id="12" name="ZoneTexte 15">
            <a:extLst>
              <a:ext uri="{FF2B5EF4-FFF2-40B4-BE49-F238E27FC236}">
                <a16:creationId xmlns:a16="http://schemas.microsoft.com/office/drawing/2014/main" id="{CE5B8CBE-2DAC-FD44-9A4A-851B113DDAFB}"/>
              </a:ext>
            </a:extLst>
          </p:cNvPr>
          <p:cNvSpPr txBox="1"/>
          <p:nvPr/>
        </p:nvSpPr>
        <p:spPr bwMode="auto">
          <a:xfrm>
            <a:off x="775248" y="4277187"/>
            <a:ext cx="2620620" cy="1672763"/>
          </a:xfrm>
          <a:prstGeom prst="rect">
            <a:avLst/>
          </a:prstGeom>
          <a:solidFill>
            <a:schemeClr val="accent3"/>
          </a:solidFill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Unification and why is gravity so weak compared to the other forces?</a:t>
            </a:r>
          </a:p>
        </p:txBody>
      </p:sp>
      <p:sp>
        <p:nvSpPr>
          <p:cNvPr id="13" name="ZoneTexte 15">
            <a:extLst>
              <a:ext uri="{FF2B5EF4-FFF2-40B4-BE49-F238E27FC236}">
                <a16:creationId xmlns:a16="http://schemas.microsoft.com/office/drawing/2014/main" id="{C3206628-D58E-4B46-994B-99CF0C2EA2A4}"/>
              </a:ext>
            </a:extLst>
          </p:cNvPr>
          <p:cNvSpPr txBox="1"/>
          <p:nvPr/>
        </p:nvSpPr>
        <p:spPr bwMode="auto">
          <a:xfrm>
            <a:off x="6145430" y="2567783"/>
            <a:ext cx="2620619" cy="1672763"/>
          </a:xfrm>
          <a:prstGeom prst="rect">
            <a:avLst/>
          </a:prstGeom>
          <a:solidFill>
            <a:schemeClr val="accent3"/>
          </a:solidFill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Does the Higgs boson interact with dark matter?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DB6EDD3-5E03-D434-FC6E-BDE7743F5ACA}"/>
              </a:ext>
            </a:extLst>
          </p:cNvPr>
          <p:cNvSpPr txBox="1">
            <a:spLocks/>
          </p:cNvSpPr>
          <p:nvPr/>
        </p:nvSpPr>
        <p:spPr>
          <a:xfrm>
            <a:off x="769378" y="465591"/>
            <a:ext cx="10777421" cy="677409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next?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2C2A8-88EE-7554-A476-E30E33577135}"/>
              </a:ext>
            </a:extLst>
          </p:cNvPr>
          <p:cNvSpPr/>
          <p:nvPr/>
        </p:nvSpPr>
        <p:spPr>
          <a:xfrm>
            <a:off x="511749" y="1144883"/>
            <a:ext cx="11151613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We know a vast amount about the nature of the universe, but…</a:t>
            </a:r>
          </a:p>
        </p:txBody>
      </p:sp>
      <p:sp>
        <p:nvSpPr>
          <p:cNvPr id="8" name="ZoneTexte 15">
            <a:extLst>
              <a:ext uri="{FF2B5EF4-FFF2-40B4-BE49-F238E27FC236}">
                <a16:creationId xmlns:a16="http://schemas.microsoft.com/office/drawing/2014/main" id="{51CB5FFA-DA41-00F2-C57B-9B4AF98AAC87}"/>
              </a:ext>
            </a:extLst>
          </p:cNvPr>
          <p:cNvSpPr txBox="1"/>
          <p:nvPr/>
        </p:nvSpPr>
        <p:spPr bwMode="auto">
          <a:xfrm>
            <a:off x="6157901" y="4289887"/>
            <a:ext cx="2620620" cy="1672763"/>
          </a:xfrm>
          <a:prstGeom prst="rect">
            <a:avLst/>
          </a:prstGeom>
          <a:solidFill>
            <a:schemeClr val="accent3"/>
          </a:solidFill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What determines the hierarchy of masses of the particles?</a:t>
            </a:r>
          </a:p>
        </p:txBody>
      </p:sp>
      <p:sp>
        <p:nvSpPr>
          <p:cNvPr id="9" name="ZoneTexte 15">
            <a:extLst>
              <a:ext uri="{FF2B5EF4-FFF2-40B4-BE49-F238E27FC236}">
                <a16:creationId xmlns:a16="http://schemas.microsoft.com/office/drawing/2014/main" id="{0AC0182C-DE50-DA07-4443-9EDA90F9BE13}"/>
              </a:ext>
            </a:extLst>
          </p:cNvPr>
          <p:cNvSpPr txBox="1"/>
          <p:nvPr/>
        </p:nvSpPr>
        <p:spPr bwMode="auto">
          <a:xfrm>
            <a:off x="8821069" y="2567513"/>
            <a:ext cx="2620619" cy="1672763"/>
          </a:xfrm>
          <a:prstGeom prst="rect">
            <a:avLst/>
          </a:prstGeom>
          <a:solidFill>
            <a:schemeClr val="accent3"/>
          </a:solidFill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Is the Higgs Boson a fundamental particle?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202183-AD34-3E73-5E93-8F8D52319D3A}"/>
              </a:ext>
            </a:extLst>
          </p:cNvPr>
          <p:cNvSpPr txBox="1"/>
          <p:nvPr/>
        </p:nvSpPr>
        <p:spPr>
          <a:xfrm>
            <a:off x="8326817" y="3827415"/>
            <a:ext cx="35137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BE8E5-5287-0707-6A63-3BCEA07C381F}"/>
              </a:ext>
            </a:extLst>
          </p:cNvPr>
          <p:cNvSpPr txBox="1"/>
          <p:nvPr/>
        </p:nvSpPr>
        <p:spPr>
          <a:xfrm>
            <a:off x="8308963" y="5534300"/>
            <a:ext cx="35137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B889DA-EC80-0343-224F-E23BD0F5DA57}"/>
              </a:ext>
            </a:extLst>
          </p:cNvPr>
          <p:cNvSpPr txBox="1"/>
          <p:nvPr/>
        </p:nvSpPr>
        <p:spPr>
          <a:xfrm>
            <a:off x="11028808" y="3811948"/>
            <a:ext cx="35137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</a:t>
            </a:r>
          </a:p>
        </p:txBody>
      </p:sp>
      <p:sp>
        <p:nvSpPr>
          <p:cNvPr id="5" name="ZoneTexte 15">
            <a:extLst>
              <a:ext uri="{FF2B5EF4-FFF2-40B4-BE49-F238E27FC236}">
                <a16:creationId xmlns:a16="http://schemas.microsoft.com/office/drawing/2014/main" id="{2AC3094E-CB78-7C31-A95F-E261B2AF07B0}"/>
              </a:ext>
            </a:extLst>
          </p:cNvPr>
          <p:cNvSpPr txBox="1"/>
          <p:nvPr/>
        </p:nvSpPr>
        <p:spPr bwMode="auto">
          <a:xfrm>
            <a:off x="8824900" y="4298140"/>
            <a:ext cx="2620620" cy="1672763"/>
          </a:xfrm>
          <a:prstGeom prst="rect">
            <a:avLst/>
          </a:prstGeom>
          <a:solidFill>
            <a:schemeClr val="accent3"/>
          </a:solidFill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What is the nature and stability of the Higgs potential</a:t>
            </a:r>
          </a:p>
        </p:txBody>
      </p:sp>
      <p:sp>
        <p:nvSpPr>
          <p:cNvPr id="19" name="ZoneTexte 15">
            <a:extLst>
              <a:ext uri="{FF2B5EF4-FFF2-40B4-BE49-F238E27FC236}">
                <a16:creationId xmlns:a16="http://schemas.microsoft.com/office/drawing/2014/main" id="{88401065-E73A-3C7F-A972-8EB9A44C6523}"/>
              </a:ext>
            </a:extLst>
          </p:cNvPr>
          <p:cNvSpPr txBox="1"/>
          <p:nvPr/>
        </p:nvSpPr>
        <p:spPr bwMode="auto">
          <a:xfrm>
            <a:off x="3434260" y="4278217"/>
            <a:ext cx="2620619" cy="1672763"/>
          </a:xfrm>
          <a:prstGeom prst="rect">
            <a:avLst/>
          </a:prstGeom>
          <a:solidFill>
            <a:schemeClr val="accent3"/>
          </a:solidFill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Why three generations and are there more?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0B4E3A-B2E1-A51F-69F8-CAEA753DA957}"/>
              </a:ext>
            </a:extLst>
          </p:cNvPr>
          <p:cNvSpPr txBox="1"/>
          <p:nvPr/>
        </p:nvSpPr>
        <p:spPr>
          <a:xfrm>
            <a:off x="10975962" y="5562008"/>
            <a:ext cx="35137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082451-3997-FA7A-D0E1-A701F58390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F969F-C506-8D69-6B1A-B58F8087F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0B995-6C4C-26E2-4B89-1AF6EA45D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012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8" grpId="0" animBg="1"/>
      <p:bldP spid="9" grpId="0" animBg="1"/>
      <p:bldP spid="16" grpId="0" animBg="1"/>
      <p:bldP spid="17" grpId="0" animBg="1"/>
      <p:bldP spid="18" grpId="0" animBg="1"/>
      <p:bldP spid="5" grpId="0" animBg="1"/>
      <p:bldP spid="19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AFFD8-BAE1-EA85-29C7-21B7EE24A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76675C-BE4F-9184-1B17-B7673F013B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74" b="6068"/>
          <a:stretch>
            <a:fillRect/>
          </a:stretch>
        </p:blipFill>
        <p:spPr>
          <a:xfrm>
            <a:off x="0" y="-109729"/>
            <a:ext cx="12192000" cy="6967729"/>
          </a:xfrm>
          <a:prstGeom prst="rect">
            <a:avLst/>
          </a:prstGeom>
        </p:spPr>
      </p:pic>
      <p:sp>
        <p:nvSpPr>
          <p:cNvPr id="4" name="Larme 10">
            <a:extLst>
              <a:ext uri="{FF2B5EF4-FFF2-40B4-BE49-F238E27FC236}">
                <a16:creationId xmlns:a16="http://schemas.microsoft.com/office/drawing/2014/main" id="{6AC5383D-2AFE-5584-BB26-6E3F2B771F81}"/>
              </a:ext>
            </a:extLst>
          </p:cNvPr>
          <p:cNvSpPr/>
          <p:nvPr/>
        </p:nvSpPr>
        <p:spPr>
          <a:xfrm>
            <a:off x="7780843" y="1086533"/>
            <a:ext cx="4411157" cy="4411157"/>
          </a:xfrm>
          <a:prstGeom prst="teardrop">
            <a:avLst/>
          </a:prstGeom>
          <a:solidFill>
            <a:schemeClr val="accent3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Larme 11">
            <a:extLst>
              <a:ext uri="{FF2B5EF4-FFF2-40B4-BE49-F238E27FC236}">
                <a16:creationId xmlns:a16="http://schemas.microsoft.com/office/drawing/2014/main" id="{437BB338-B6F9-DED3-2DA9-F5AD3B2C45D6}"/>
              </a:ext>
            </a:extLst>
          </p:cNvPr>
          <p:cNvSpPr/>
          <p:nvPr/>
        </p:nvSpPr>
        <p:spPr>
          <a:xfrm>
            <a:off x="8019622" y="1086531"/>
            <a:ext cx="4172378" cy="4172378"/>
          </a:xfrm>
          <a:prstGeom prst="teardrop">
            <a:avLst/>
          </a:prstGeom>
          <a:solidFill>
            <a:srgbClr val="173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13">
            <a:extLst>
              <a:ext uri="{FF2B5EF4-FFF2-40B4-BE49-F238E27FC236}">
                <a16:creationId xmlns:a16="http://schemas.microsoft.com/office/drawing/2014/main" id="{C0338597-D462-6688-E636-D40018C298EA}"/>
              </a:ext>
            </a:extLst>
          </p:cNvPr>
          <p:cNvSpPr txBox="1"/>
          <p:nvPr/>
        </p:nvSpPr>
        <p:spPr>
          <a:xfrm flipH="1">
            <a:off x="8489190" y="2737097"/>
            <a:ext cx="337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 Next?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C4AFFD-B24C-6AE4-5BBE-45CDA49C67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326A80-6E61-CA9D-C3AB-603CD3175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B15E98-C7BD-FD55-F07B-93332C162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924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B1A36-946B-BA84-256E-16BEBB554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C3F44-380B-18F1-12AF-898F9B5299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85996-6EAC-7329-0500-3A4E6BBCE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D97A8-F26B-07DD-3223-A473EC35B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78D8B-97AA-8FE8-7BA0-C68370B61B26}"/>
              </a:ext>
            </a:extLst>
          </p:cNvPr>
          <p:cNvSpPr/>
          <p:nvPr/>
        </p:nvSpPr>
        <p:spPr>
          <a:xfrm>
            <a:off x="509199" y="1153043"/>
            <a:ext cx="11166863" cy="1615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US" sz="2400" b="1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</a:t>
            </a:r>
            <a:r>
              <a:rPr lang="en-US" sz="24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 on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 are today with particle physics</a:t>
            </a:r>
          </a:p>
          <a:p>
            <a:pPr marL="57600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 next ten years might bring </a:t>
            </a:r>
          </a:p>
          <a:p>
            <a:pPr marL="57600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then what?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F041A5-9C6F-E0CC-0A30-2F6CADD6AD7E}"/>
              </a:ext>
            </a:extLst>
          </p:cNvPr>
          <p:cNvSpPr/>
          <p:nvPr/>
        </p:nvSpPr>
        <p:spPr>
          <a:xfrm>
            <a:off x="506360" y="2691538"/>
            <a:ext cx="11166863" cy="340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sz="24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back 30 years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very massive top quark had just been discovered (1995)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Neutrinos were usually considered massless (although there was some evidence to the contrary) until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energy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 – 2013 –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Brout–Englert–Higgs mechanism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a beautiful theoretical idea (until the Higgs boson was discovered in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Gravitational waves had yet to be observed (until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8000" lvl="0">
              <a:lnSpc>
                <a:spcPct val="110000"/>
              </a:lnSpc>
              <a:spcAft>
                <a:spcPts val="300"/>
              </a:spcAft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profound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discovery every 5–10 years… not bad!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592C84-5E72-E532-4171-43C62DC0A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77167"/>
            <a:ext cx="10800000" cy="665834"/>
          </a:xfrm>
        </p:spPr>
        <p:txBody>
          <a:bodyPr/>
          <a:lstStyle/>
          <a:p>
            <a:r>
              <a:rPr lang="en-US" dirty="0"/>
              <a:t>Today’s </a:t>
            </a:r>
            <a:r>
              <a:rPr lang="en-US" sz="4400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69456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3261-2B8F-F2F3-72C9-DBD6562CD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2B7EA50-7C79-B769-E8AE-30D0F1A83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972D39A-5542-DE4C-AFAC-5BA710CC0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</p:spPr>
        <p:txBody>
          <a:bodyPr/>
          <a:lstStyle/>
          <a:p>
            <a:fld id="{490AA3F6-1618-3548-975A-DD1A2939A246}" type="slidenum">
              <a:rPr lang="fr-FR" smtClean="0"/>
              <a:t>30</a:t>
            </a:fld>
            <a:endParaRPr lang="fr-FR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64C1F674-8A74-8D63-7416-D19CF453D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78FB1AD5-8B2D-206B-C4E7-5AF6E9FD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65591"/>
            <a:ext cx="11182494" cy="1116849"/>
          </a:xfrm>
          <a:noFill/>
        </p:spPr>
        <p:txBody>
          <a:bodyPr>
            <a:noAutofit/>
          </a:bodyPr>
          <a:lstStyle/>
          <a:p>
            <a:r>
              <a:rPr lang="en-US" sz="4400" dirty="0"/>
              <a:t>The next major discoveries?</a:t>
            </a:r>
            <a:br>
              <a:rPr lang="en-US" sz="4400" dirty="0"/>
            </a:br>
            <a:br>
              <a:rPr lang="en-US" sz="4400" dirty="0"/>
            </a:br>
            <a:endParaRPr lang="fr-FR" sz="4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F0B5E5-2718-2A18-F86B-A935DEEA1D90}"/>
              </a:ext>
            </a:extLst>
          </p:cNvPr>
          <p:cNvSpPr/>
          <p:nvPr/>
        </p:nvSpPr>
        <p:spPr>
          <a:xfrm>
            <a:off x="520216" y="1157148"/>
            <a:ext cx="11166863" cy="82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 will the next breakthroughs/discoveries come from? </a:t>
            </a:r>
          </a:p>
          <a:p>
            <a:pPr marL="57600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Obviously, we don’t know – and that’s OK, if we knew they wouldn’t be discoveries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3CF93A-93D5-F5A4-7A81-EAF6F18EE9D1}"/>
              </a:ext>
            </a:extLst>
          </p:cNvPr>
          <p:cNvSpPr/>
          <p:nvPr/>
        </p:nvSpPr>
        <p:spPr>
          <a:xfrm>
            <a:off x="518379" y="2036664"/>
            <a:ext cx="11166863" cy="2797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in the next ~10 years we are looking in the right places </a:t>
            </a:r>
          </a:p>
          <a:p>
            <a:pPr marL="57600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HL-LHC: Higgs and more</a:t>
            </a:r>
          </a:p>
          <a:p>
            <a:pPr marL="57600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Searches for Dark Matter – we know it is out there…</a:t>
            </a:r>
          </a:p>
          <a:p>
            <a:pPr marL="57600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neutrino experiments</a:t>
            </a:r>
          </a:p>
          <a:p>
            <a:pPr marL="57600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 sector (LHCb, Belle-II, mu2e, …)</a:t>
            </a:r>
          </a:p>
          <a:p>
            <a:pPr marL="57600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Cosmology/astrophysics</a:t>
            </a:r>
          </a:p>
          <a:p>
            <a:pPr marL="57600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BB89E1-3482-6029-78AF-525EF0B78F60}"/>
              </a:ext>
            </a:extLst>
          </p:cNvPr>
          <p:cNvSpPr/>
          <p:nvPr/>
        </p:nvSpPr>
        <p:spPr>
          <a:xfrm>
            <a:off x="506776" y="4769921"/>
            <a:ext cx="11166863" cy="1615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we are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necessarily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planning for the very long term </a:t>
            </a:r>
          </a:p>
          <a:p>
            <a:pPr marL="57600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 factory – e.g. FCC-ee</a:t>
            </a:r>
          </a:p>
          <a:p>
            <a:pPr marL="57600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Pushing the energy frontier for discovery – e.g. FCC-hh and/or a muon collider</a:t>
            </a:r>
          </a:p>
          <a:p>
            <a:pPr marL="57600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396149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BFF7B-54B9-1FD4-0B7D-BA4EFEAE5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red tanks on a conveyor belt&#10;&#10;AI-generated content may be incorrect.">
            <a:extLst>
              <a:ext uri="{FF2B5EF4-FFF2-40B4-BE49-F238E27FC236}">
                <a16:creationId xmlns:a16="http://schemas.microsoft.com/office/drawing/2014/main" id="{84669769-3C55-E9AA-EE4F-E12043168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190" y="2527459"/>
            <a:ext cx="6835140" cy="3844766"/>
          </a:xfrm>
          <a:prstGeom prst="rect">
            <a:avLst/>
          </a:prstGeom>
        </p:spPr>
      </p:pic>
      <p:sp>
        <p:nvSpPr>
          <p:cNvPr id="32" name="Titre 1">
            <a:extLst>
              <a:ext uri="{FF2B5EF4-FFF2-40B4-BE49-F238E27FC236}">
                <a16:creationId xmlns:a16="http://schemas.microsoft.com/office/drawing/2014/main" id="{AE09F790-F2A9-8E3D-DD82-EB4325EE4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What Next for CERN? HL-LHC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D482E21-1C49-577E-7125-B549B0407E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C0475BC-FE1F-26DB-0E60-0757178AB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</p:spPr>
        <p:txBody>
          <a:bodyPr/>
          <a:lstStyle/>
          <a:p>
            <a:fld id="{490AA3F6-1618-3548-975A-DD1A2939A246}" type="slidenum">
              <a:rPr lang="fr-FR" smtClean="0"/>
              <a:t>31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CB858-6206-F5E0-AFAF-7AE681B25E0E}"/>
              </a:ext>
            </a:extLst>
          </p:cNvPr>
          <p:cNvSpPr/>
          <p:nvPr/>
        </p:nvSpPr>
        <p:spPr>
          <a:xfrm>
            <a:off x="513265" y="1153578"/>
            <a:ext cx="11165470" cy="1254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High-Luminosity LHC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ajor “upgrade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of the LHC,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starting operations ~2030 and running until 2041</a:t>
            </a: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new cutting-edge technology that didn’t exist when the LHC was built</a:t>
            </a:r>
            <a:endParaRPr lang="en-GB" sz="2400" b="1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22B24-D349-4BD2-0E03-0FDFCD33BDBC}"/>
              </a:ext>
            </a:extLst>
          </p:cNvPr>
          <p:cNvSpPr txBox="1"/>
          <p:nvPr/>
        </p:nvSpPr>
        <p:spPr>
          <a:xfrm>
            <a:off x="1270986" y="4875490"/>
            <a:ext cx="9715558" cy="1384995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 fontAlgn="base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HL-LHC is an incredible scientific opportunity</a:t>
            </a:r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a lot more data, even better detectors, new techniques </a:t>
            </a:r>
          </a:p>
          <a:p>
            <a:pPr algn="l" fontAlgn="base"/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discovery potential!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A2CE9D-5575-6209-C8E7-DD2279769AEE}"/>
              </a:ext>
            </a:extLst>
          </p:cNvPr>
          <p:cNvSpPr/>
          <p:nvPr/>
        </p:nvSpPr>
        <p:spPr>
          <a:xfrm>
            <a:off x="1124677" y="2351005"/>
            <a:ext cx="10554058" cy="2481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With 10 times increased “brightness” compared to the LHC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we are just at the start of the LHC/HL-LHC journey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Meanwhile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detectors and triggers become ever more capable</a:t>
            </a: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wider range of processes targeted more precisely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never forget the people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Brilliant young researchers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aided by AI tools, will give ever greater power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2DFF1E38-0A32-F7C2-1113-1FA4BDA81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764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8C413-2A21-E005-01B5-ED2CBA070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79B66DA0-4654-3639-2534-52B22D1C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2) Neutrinos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3F6CE08-E4F3-F6DA-3F69-2DEEAC8CA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2188FED-B606-838F-DE27-727802E27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</p:spPr>
        <p:txBody>
          <a:bodyPr/>
          <a:lstStyle/>
          <a:p>
            <a:fld id="{490AA3F6-1618-3548-975A-DD1A2939A246}" type="slidenum">
              <a:rPr lang="fr-FR" smtClean="0"/>
              <a:t>32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F5C974-DB24-B323-9006-A00407A38957}"/>
              </a:ext>
            </a:extLst>
          </p:cNvPr>
          <p:cNvSpPr/>
          <p:nvPr/>
        </p:nvSpPr>
        <p:spPr>
          <a:xfrm>
            <a:off x="510593" y="1137958"/>
            <a:ext cx="9955431" cy="1665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Three big questions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masses (mass ordering and absolute scale)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 violation in the neutrino sector?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neutrinos Majorana particles?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DB4CD-D7C1-C3E7-466C-00B8AE5AD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58" y="3196263"/>
            <a:ext cx="5400588" cy="1760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2784A6-CF88-06BB-EB06-980B2E3C1C9F}"/>
              </a:ext>
            </a:extLst>
          </p:cNvPr>
          <p:cNvSpPr txBox="1"/>
          <p:nvPr/>
        </p:nvSpPr>
        <p:spPr>
          <a:xfrm>
            <a:off x="4744278" y="5538127"/>
            <a:ext cx="684803" cy="492443"/>
          </a:xfrm>
          <a:prstGeom prst="rect">
            <a:avLst/>
          </a:prstGeom>
          <a:solidFill>
            <a:srgbClr val="1733D8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 fontAlgn="base"/>
            <a:r>
              <a:rPr lang="en-US"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3D1A07-97DF-2E5B-1E3A-4A3C6A2E2B3D}"/>
              </a:ext>
            </a:extLst>
          </p:cNvPr>
          <p:cNvSpPr txBox="1"/>
          <p:nvPr/>
        </p:nvSpPr>
        <p:spPr>
          <a:xfrm>
            <a:off x="6818242" y="5531502"/>
            <a:ext cx="537327" cy="492443"/>
          </a:xfrm>
          <a:prstGeom prst="rect">
            <a:avLst/>
          </a:prstGeom>
          <a:solidFill>
            <a:srgbClr val="1733D8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 fontAlgn="base"/>
            <a:r>
              <a:rPr lang="en-US"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D963F3-381A-BB30-4FD0-2165BCF52DDC}"/>
              </a:ext>
            </a:extLst>
          </p:cNvPr>
          <p:cNvCxnSpPr>
            <a:cxnSpLocks/>
          </p:cNvCxnSpPr>
          <p:nvPr/>
        </p:nvCxnSpPr>
        <p:spPr>
          <a:xfrm flipV="1">
            <a:off x="3087757" y="2849218"/>
            <a:ext cx="0" cy="27962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242F02-7D86-45B8-5456-2A41AA86C2ED}"/>
              </a:ext>
            </a:extLst>
          </p:cNvPr>
          <p:cNvCxnSpPr>
            <a:cxnSpLocks/>
          </p:cNvCxnSpPr>
          <p:nvPr/>
        </p:nvCxnSpPr>
        <p:spPr>
          <a:xfrm flipV="1">
            <a:off x="2908852" y="5465240"/>
            <a:ext cx="6606208" cy="145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BD11E3-6FC0-5C09-F725-04D9F0E0CD02}"/>
              </a:ext>
            </a:extLst>
          </p:cNvPr>
          <p:cNvCxnSpPr>
            <a:cxnSpLocks/>
          </p:cNvCxnSpPr>
          <p:nvPr/>
        </p:nvCxnSpPr>
        <p:spPr>
          <a:xfrm>
            <a:off x="8918713" y="4797287"/>
            <a:ext cx="0" cy="6414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9FBFCAB-E0D2-FC6C-44DB-8D9918908D05}"/>
              </a:ext>
            </a:extLst>
          </p:cNvPr>
          <p:cNvSpPr txBox="1"/>
          <p:nvPr/>
        </p:nvSpPr>
        <p:spPr>
          <a:xfrm>
            <a:off x="9104243" y="4915275"/>
            <a:ext cx="388248" cy="492443"/>
          </a:xfrm>
          <a:prstGeom prst="rect">
            <a:avLst/>
          </a:prstGeom>
          <a:solidFill>
            <a:srgbClr val="1733D8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 fontAlgn="base"/>
            <a:r>
              <a:rPr lang="en-US"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2CD867B7-8D39-05CA-BDD2-44341B0D7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1737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FC669-1A80-3171-4ED7-D14C5F7FE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BF6533B1-6BEF-D72E-FC59-7B2FA70E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2) Neutrinos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F6BF18-5930-6825-F3D4-BB5E7EF55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7BEFBF5-8407-B578-8F9F-814836321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</p:spPr>
        <p:txBody>
          <a:bodyPr/>
          <a:lstStyle/>
          <a:p>
            <a:fld id="{490AA3F6-1618-3548-975A-DD1A2939A246}" type="slidenum">
              <a:rPr lang="fr-FR" smtClean="0"/>
              <a:t>33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BB3232-4908-9B29-2D0C-B54D8564C31F}"/>
              </a:ext>
            </a:extLst>
          </p:cNvPr>
          <p:cNvSpPr/>
          <p:nvPr/>
        </p:nvSpPr>
        <p:spPr>
          <a:xfrm>
            <a:off x="510593" y="1148349"/>
            <a:ext cx="11165470" cy="2042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 be confident that we will have some answers in the next 10 years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building the right experiments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e.g. DUNE in the US and Hyper-Kamiokande in Japan</a:t>
            </a: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2035, </a:t>
            </a:r>
            <a:r>
              <a:rPr lang="en-GB" sz="22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know 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mass ordering and a lot more about CP violation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… and there could be surprises</a:t>
            </a:r>
          </a:p>
        </p:txBody>
      </p:sp>
      <p:pic>
        <p:nvPicPr>
          <p:cNvPr id="7" name="Picture 6" descr="A tunnel with lights and scaffolding&#10;&#10;Description automatically generated">
            <a:extLst>
              <a:ext uri="{FF2B5EF4-FFF2-40B4-BE49-F238E27FC236}">
                <a16:creationId xmlns:a16="http://schemas.microsoft.com/office/drawing/2014/main" id="{87859911-900D-8A39-6EB8-8B54D0814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79" y="3175702"/>
            <a:ext cx="5893450" cy="3313997"/>
          </a:xfrm>
          <a:prstGeom prst="rect">
            <a:avLst/>
          </a:prstGeom>
        </p:spPr>
      </p:pic>
      <p:pic>
        <p:nvPicPr>
          <p:cNvPr id="8" name="Picture 7" descr="A person standing in a room with gold squares&#10;&#10;Description automatically generated">
            <a:extLst>
              <a:ext uri="{FF2B5EF4-FFF2-40B4-BE49-F238E27FC236}">
                <a16:creationId xmlns:a16="http://schemas.microsoft.com/office/drawing/2014/main" id="{6950765A-E989-8004-7257-364DC800A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450" y="3180353"/>
            <a:ext cx="4964018" cy="33093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FA8C4-9F8B-186F-CF7B-5459EA9B8042}"/>
              </a:ext>
            </a:extLst>
          </p:cNvPr>
          <p:cNvGrpSpPr/>
          <p:nvPr/>
        </p:nvGrpSpPr>
        <p:grpSpPr>
          <a:xfrm>
            <a:off x="3013554" y="4835026"/>
            <a:ext cx="3577896" cy="1432495"/>
            <a:chOff x="3013554" y="4835026"/>
            <a:chExt cx="3577896" cy="1432495"/>
          </a:xfrm>
        </p:grpSpPr>
        <p:pic>
          <p:nvPicPr>
            <p:cNvPr id="17" name="Picture 16" descr="A person standing in a room with gold squares&#10;&#10;Description automatically generated">
              <a:extLst>
                <a:ext uri="{FF2B5EF4-FFF2-40B4-BE49-F238E27FC236}">
                  <a16:creationId xmlns:a16="http://schemas.microsoft.com/office/drawing/2014/main" id="{39C7AA28-11B7-4BB5-87FE-592C49671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3554" y="5852160"/>
              <a:ext cx="623041" cy="415361"/>
            </a:xfrm>
            <a:prstGeom prst="rect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3EB7385-0813-1B8C-3BA3-58C5822BA2DF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3694176" y="4835026"/>
              <a:ext cx="2897274" cy="1114670"/>
            </a:xfrm>
            <a:prstGeom prst="straightConnector1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group of people in a tunnel&#10;&#10;AI-generated content may be incorrect.">
            <a:extLst>
              <a:ext uri="{FF2B5EF4-FFF2-40B4-BE49-F238E27FC236}">
                <a16:creationId xmlns:a16="http://schemas.microsoft.com/office/drawing/2014/main" id="{66D37F00-50D8-10DF-57D1-43153F539B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6" b="37501"/>
          <a:stretch>
            <a:fillRect/>
          </a:stretch>
        </p:blipFill>
        <p:spPr>
          <a:xfrm>
            <a:off x="2545155" y="3154479"/>
            <a:ext cx="7123101" cy="3343857"/>
          </a:xfrm>
          <a:prstGeom prst="rect">
            <a:avLst/>
          </a:prstGeom>
        </p:spPr>
      </p:pic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39831729-7FEC-8BD5-AC10-8A53AFC49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422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AE1CA-349A-CBAA-7E7A-177EB863C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7FF35834-39E7-E862-27B9-FE9552A9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3) Cosmology: DESI, EUCLID, …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C16FC6F-4E57-E5E4-7E29-2ABFD0F78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7362BC2-CE43-D776-BFC7-AA4AAC838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</p:spPr>
        <p:txBody>
          <a:bodyPr/>
          <a:lstStyle/>
          <a:p>
            <a:fld id="{490AA3F6-1618-3548-975A-DD1A2939A246}" type="slidenum">
              <a:rPr lang="fr-FR" smtClean="0"/>
              <a:t>34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7318B5-BB73-421F-A05A-29931E9AF4FD}"/>
              </a:ext>
            </a:extLst>
          </p:cNvPr>
          <p:cNvSpPr/>
          <p:nvPr/>
        </p:nvSpPr>
        <p:spPr>
          <a:xfrm>
            <a:off x="511218" y="1137958"/>
            <a:ext cx="11139601" cy="203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Current and next generation ground-based and space-based galaxy surveys looking at large-scale structure will increase knowledge of (for example) 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energy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particle physics</a:t>
            </a:r>
          </a:p>
          <a:p>
            <a:pPr marL="288000" fontAlgn="base">
              <a:lnSpc>
                <a:spcPct val="110000"/>
              </a:lnSpc>
              <a:spcAft>
                <a:spcPts val="300"/>
              </a:spcAft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0" name="Picture 9" descr="A diagram of a rainbow&#10;&#10;Description automatically generated">
            <a:extLst>
              <a:ext uri="{FF2B5EF4-FFF2-40B4-BE49-F238E27FC236}">
                <a16:creationId xmlns:a16="http://schemas.microsoft.com/office/drawing/2014/main" id="{E196B1D0-6F8D-FC6C-BA44-4012C19E0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364" y="2849415"/>
            <a:ext cx="4417456" cy="34897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06E9772-5490-40AD-07DB-32A5EAFC41FD}"/>
              </a:ext>
            </a:extLst>
          </p:cNvPr>
          <p:cNvGrpSpPr/>
          <p:nvPr/>
        </p:nvGrpSpPr>
        <p:grpSpPr>
          <a:xfrm>
            <a:off x="498133" y="2794301"/>
            <a:ext cx="6526121" cy="3678251"/>
            <a:chOff x="487742" y="3013994"/>
            <a:chExt cx="6526121" cy="36782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9D78FE-3EDC-32F8-CC67-1D6F1B24E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7623" y="5507773"/>
              <a:ext cx="2769344" cy="2953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ED9AF07-52D1-C137-87DF-A1167E0C0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2151" y="4715244"/>
              <a:ext cx="2258350" cy="29539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8CF9B7-1F3F-B135-0714-BDC385019D06}"/>
                </a:ext>
              </a:extLst>
            </p:cNvPr>
            <p:cNvSpPr/>
            <p:nvPr/>
          </p:nvSpPr>
          <p:spPr>
            <a:xfrm>
              <a:off x="487742" y="3013994"/>
              <a:ext cx="6526121" cy="3678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Aft>
                  <a:spcPts val="300"/>
                </a:spcAft>
              </a:pPr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For example: Dark Energy Spectroscopic Instrument (DESI) Year 1 results</a:t>
              </a:r>
            </a:p>
            <a:p>
              <a:pPr marL="576000" indent="-288000" fontAlgn="base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rgbClr val="4A4A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600,000 “local” galaxies</a:t>
              </a:r>
            </a:p>
            <a:p>
              <a:pPr marL="576000" indent="-288000" fontAlgn="base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rgbClr val="4A4A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Indirect measurement of neutrino masses</a:t>
              </a:r>
            </a:p>
            <a:p>
              <a:pPr marL="1033200" lvl="1" indent="-288000" fontAlgn="base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rgbClr val="4A4A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576000" indent="-288000" fontAlgn="base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rgbClr val="4A4A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Compared to what we know from oscillations</a:t>
              </a:r>
            </a:p>
            <a:p>
              <a:pPr marL="1033200" lvl="1" indent="-288000" fontAlgn="base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rgbClr val="4A4A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576000" indent="-288000" fontAlgn="base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A4A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GB" sz="2200" dirty="0">
                  <a:solidFill>
                    <a:srgbClr val="4A4A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Taken at face value…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A4A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1033200" lvl="1" indent="-288000" fontAlgn="base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But in the future, could see tensions </a:t>
              </a:r>
            </a:p>
          </p:txBody>
        </p:sp>
      </p:grp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B9CD55FF-47FD-4269-97BD-A86410621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663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2CCB7-EA5A-39AD-3311-2709D860E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2">
            <a:extLst>
              <a:ext uri="{FF2B5EF4-FFF2-40B4-BE49-F238E27FC236}">
                <a16:creationId xmlns:a16="http://schemas.microsoft.com/office/drawing/2014/main" id="{8C33B1BC-70C3-9022-F219-29646A2EC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7" t="2623"/>
          <a:stretch>
            <a:fillRect/>
          </a:stretch>
        </p:blipFill>
        <p:spPr>
          <a:xfrm>
            <a:off x="-85345" y="182880"/>
            <a:ext cx="17212073" cy="6675120"/>
          </a:xfrm>
          <a:prstGeom prst="rect">
            <a:avLst/>
          </a:prstGeom>
        </p:spPr>
      </p:pic>
      <p:sp>
        <p:nvSpPr>
          <p:cNvPr id="4" name="Larme 10">
            <a:extLst>
              <a:ext uri="{FF2B5EF4-FFF2-40B4-BE49-F238E27FC236}">
                <a16:creationId xmlns:a16="http://schemas.microsoft.com/office/drawing/2014/main" id="{1680257A-54DE-FA0A-6047-827D5459A068}"/>
              </a:ext>
            </a:extLst>
          </p:cNvPr>
          <p:cNvSpPr/>
          <p:nvPr/>
        </p:nvSpPr>
        <p:spPr>
          <a:xfrm>
            <a:off x="7780843" y="1086533"/>
            <a:ext cx="4411157" cy="4411157"/>
          </a:xfrm>
          <a:prstGeom prst="teardrop">
            <a:avLst/>
          </a:prstGeom>
          <a:solidFill>
            <a:schemeClr val="accent3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Larme 11">
            <a:extLst>
              <a:ext uri="{FF2B5EF4-FFF2-40B4-BE49-F238E27FC236}">
                <a16:creationId xmlns:a16="http://schemas.microsoft.com/office/drawing/2014/main" id="{B6BE6C8D-C637-EA3C-D07C-EF767E9B0868}"/>
              </a:ext>
            </a:extLst>
          </p:cNvPr>
          <p:cNvSpPr/>
          <p:nvPr/>
        </p:nvSpPr>
        <p:spPr>
          <a:xfrm>
            <a:off x="8019622" y="1086531"/>
            <a:ext cx="4172378" cy="4172378"/>
          </a:xfrm>
          <a:prstGeom prst="teardrop">
            <a:avLst/>
          </a:prstGeom>
          <a:solidFill>
            <a:srgbClr val="173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13">
            <a:extLst>
              <a:ext uri="{FF2B5EF4-FFF2-40B4-BE49-F238E27FC236}">
                <a16:creationId xmlns:a16="http://schemas.microsoft.com/office/drawing/2014/main" id="{745E4E63-E5D4-7B58-7C9B-6C492CDB8237}"/>
              </a:ext>
            </a:extLst>
          </p:cNvPr>
          <p:cNvSpPr txBox="1"/>
          <p:nvPr/>
        </p:nvSpPr>
        <p:spPr>
          <a:xfrm flipH="1">
            <a:off x="8468378" y="1625983"/>
            <a:ext cx="33721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FCC and the European Strategy</a:t>
            </a:r>
            <a:endParaRPr lang="fr-FR"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24623-5044-071A-5E52-11CCA3181A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18365-62E6-4E9D-9425-EBE3C9422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2D848-99F1-E1A7-D55A-F69976E66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7521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E2F40-9D3C-DBD6-CCFE-170FAA701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3E543EB6-559C-B672-050F-58EEC9C88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86373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CERN’s </a:t>
            </a:r>
            <a:r>
              <a:rPr lang="en-US" sz="4400" dirty="0"/>
              <a:t>long-term</a:t>
            </a:r>
            <a:r>
              <a:rPr lang="en-US" dirty="0"/>
              <a:t> vision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DFD29D-44E7-6FDF-98B2-643F1AE8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CFF70BC-3887-165C-8901-AA07B96A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4F417F7B-5575-8208-20AD-197CAD60C2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8400" y="2446241"/>
            <a:ext cx="4140199" cy="28135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D35721-B00D-E5AF-5A53-5C258D492DB7}"/>
              </a:ext>
            </a:extLst>
          </p:cNvPr>
          <p:cNvSpPr/>
          <p:nvPr/>
        </p:nvSpPr>
        <p:spPr>
          <a:xfrm>
            <a:off x="500564" y="2461678"/>
            <a:ext cx="7322636" cy="2898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“Future Circular Collider” (FCC)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91km ring</a:t>
            </a: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stage collides </a:t>
            </a:r>
            <a:r>
              <a:rPr lang="en-GB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 &amp; positrons: </a:t>
            </a:r>
            <a:r>
              <a:rPr lang="en-GB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FCC-ee</a:t>
            </a: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ambitious and exciting scientific programme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Higgs and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much more (Z, flavour, …)</a:t>
            </a: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Targeting start of operations in ~2045-2048</a:t>
            </a: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 over ~15 years of about 15 BCHF…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F3B91F-A013-F32D-F16E-703758F46C01}"/>
              </a:ext>
            </a:extLst>
          </p:cNvPr>
          <p:cNvSpPr/>
          <p:nvPr/>
        </p:nvSpPr>
        <p:spPr>
          <a:xfrm>
            <a:off x="513264" y="5382678"/>
            <a:ext cx="11145336" cy="843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It is incredibly exciting and is a suitably ambitious next project for CERN 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yet approved, but we are hoping for a positive decision in ~2028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63C0D3-D28E-17D2-459A-DD2F431851C1}"/>
              </a:ext>
            </a:extLst>
          </p:cNvPr>
          <p:cNvSpPr/>
          <p:nvPr/>
        </p:nvSpPr>
        <p:spPr>
          <a:xfrm>
            <a:off x="513264" y="1153578"/>
            <a:ext cx="11145335" cy="1285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Higgs Boson is a genuinely new and unique type of matter 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very strange – and may well provide a new window for discovery</a:t>
            </a:r>
            <a:endParaRPr lang="en-GB" sz="2200" b="1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strong scientific case for </a:t>
            </a: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new “Higgs Factory” machine to study it in 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detail 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615DCF65-89A6-6248-37A3-F29759DD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4884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F7AFC-DD93-6C88-1213-E0E2D22ED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132DBBB5-E776-365C-8505-99493A9C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86373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FCC-ee Physics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42CE59A-1FD2-2E26-9DFE-B50E2959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3549DE3-FBA9-2E93-37EE-6499B971E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EDD188-6AD7-DCD6-5362-476F89604E08}"/>
              </a:ext>
            </a:extLst>
          </p:cNvPr>
          <p:cNvSpPr/>
          <p:nvPr/>
        </p:nvSpPr>
        <p:spPr>
          <a:xfrm>
            <a:off x="513264" y="1153578"/>
            <a:ext cx="11276400" cy="1254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Flexible exploration of the Higgs and the wider electro-weak sector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 to run at Z, WW and ZH and subsequently top-pair production</a:t>
            </a:r>
            <a:endParaRPr lang="en-GB" sz="2200" b="1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noProof="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Huge event samples for incredible precision – e.g. 10</a:t>
            </a:r>
            <a:r>
              <a:rPr lang="en-GB" sz="2200" baseline="30000" noProof="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sz="2200" noProof="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bosons = 1,000,000 x LEP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A diagram of physics and physics&#10;&#10;AI-generated content may be incorrect.">
            <a:extLst>
              <a:ext uri="{FF2B5EF4-FFF2-40B4-BE49-F238E27FC236}">
                <a16:creationId xmlns:a16="http://schemas.microsoft.com/office/drawing/2014/main" id="{7AD10F0F-C07D-DD7A-6157-2576009CA0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9" r="1006"/>
          <a:stretch>
            <a:fillRect/>
          </a:stretch>
        </p:blipFill>
        <p:spPr>
          <a:xfrm>
            <a:off x="1036320" y="2560320"/>
            <a:ext cx="10180320" cy="3850930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F811A2F3-8718-DBD3-88E7-2C34B5C1B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0261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B2039-D61E-BFA3-D15F-595D8BF8E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2665F6C3-94AD-961E-D20A-CD8EDECD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86373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FCC-ee Physics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DB5E14B-34B5-73CE-A419-63C5AFE8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9BC3BD5-3608-03BE-89C6-E6FCC211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9A152C-8F6B-6885-8CB8-A4CF70357A66}"/>
              </a:ext>
            </a:extLst>
          </p:cNvPr>
          <p:cNvSpPr/>
          <p:nvPr/>
        </p:nvSpPr>
        <p:spPr>
          <a:xfrm>
            <a:off x="513264" y="1153578"/>
            <a:ext cx="11276400" cy="1254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large step-change in precision!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Model-independent Higgs couplings at the sub-1% level </a:t>
            </a:r>
            <a:endParaRPr lang="en-GB" sz="2200" b="1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marR="0" lvl="0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Three-orders of magnitude improvement </a:t>
            </a:r>
            <a:r>
              <a:rPr lang="en-GB" sz="2200" dirty="0" err="1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w.r.t.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LEP</a:t>
            </a:r>
            <a:r>
              <a:rPr lang="en-GB" sz="2200" noProof="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paradigm change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diagram of a bar graph&#10;&#10;AI-generated content may be incorrect.">
            <a:extLst>
              <a:ext uri="{FF2B5EF4-FFF2-40B4-BE49-F238E27FC236}">
                <a16:creationId xmlns:a16="http://schemas.microsoft.com/office/drawing/2014/main" id="{E4F3922B-1363-24AB-83D7-C5B92D88B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602" y="2365696"/>
            <a:ext cx="4294886" cy="4084263"/>
          </a:xfrm>
          <a:prstGeom prst="rect">
            <a:avLst/>
          </a:prstGeom>
        </p:spPr>
      </p:pic>
      <p:pic>
        <p:nvPicPr>
          <p:cNvPr id="6" name="Picture 5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DC7E7F6D-9F59-3C2F-B8FE-2417E7F4F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685" y="2377440"/>
            <a:ext cx="4298308" cy="4114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1A32DF-D55A-93B5-1F76-D862C997CF35}"/>
              </a:ext>
            </a:extLst>
          </p:cNvPr>
          <p:cNvSpPr/>
          <p:nvPr/>
        </p:nvSpPr>
        <p:spPr>
          <a:xfrm>
            <a:off x="1085088" y="2950464"/>
            <a:ext cx="841248" cy="15727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2920D135-11EF-A6B1-4764-885F6EFC9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7041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0072C-60AA-61AF-895A-2AD290368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09461C8E-6546-5733-6063-D4FC5FFA2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86373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CERN’s </a:t>
            </a:r>
            <a:r>
              <a:rPr lang="en-US" sz="4400" dirty="0"/>
              <a:t>long-term</a:t>
            </a:r>
            <a:r>
              <a:rPr lang="en-US" dirty="0"/>
              <a:t> vision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7B972B-92C3-72DC-FA47-B167FF12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FB51CDC-6AE8-CDC3-737B-55CD58B8D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B4490D-9D6C-A2B1-A0E3-A97A72FE0A26}"/>
              </a:ext>
            </a:extLst>
          </p:cNvPr>
          <p:cNvSpPr/>
          <p:nvPr/>
        </p:nvSpPr>
        <p:spPr>
          <a:xfrm>
            <a:off x="510591" y="1139442"/>
            <a:ext cx="9455341" cy="5204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2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FCC and the “FCC Feasibility Study”: 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an exciting scientific vision for CERN’s future…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stage: a luminosity-frontier electron-positron collider (FCC-ee)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second stage: an energy-frontier hadron collider (FCC-hh)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FCC-ee: a precision instrument to study the </a:t>
            </a:r>
            <a:r>
              <a:rPr lang="en-GB" sz="23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GB" sz="23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W, </a:t>
            </a:r>
            <a:r>
              <a:rPr lang="en-GB" sz="23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</a:t>
            </a:r>
            <a:r>
              <a:rPr lang="en-GB" sz="23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top particles, direct and indirect sensitivity to new physics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A precision Higgs factory and much more</a:t>
            </a:r>
          </a:p>
          <a:p>
            <a:pPr marL="576000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FCC-hh: at some stage (I believe) we are going to want/need a very high energy hadron collider to explore new mass scales…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Much of the FCC-ee infrastructure could be reused (2060+) to provide p-p collisions at a centre-of-mass energy of ~100 TeV</a:t>
            </a:r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lvl="1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FCC the right option for the next collider at CERN?</a:t>
            </a:r>
          </a:p>
          <a:p>
            <a:pPr marL="1033200" lvl="2" indent="-288000" fontAlgn="base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main topics for the ESPPU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044EAF-F959-2DC6-A36B-2A7B78419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932" y="1439294"/>
            <a:ext cx="1787703" cy="2545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20E266-4D6A-3B26-E7D9-6562AAC49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932" y="4322167"/>
            <a:ext cx="1787703" cy="1672028"/>
          </a:xfrm>
          <a:prstGeom prst="rect">
            <a:avLst/>
          </a:prstGeom>
        </p:spPr>
      </p:pic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29FB2EB9-609E-4F0C-34C4-F86ECDF94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4B4281-5103-5FB2-7133-7F3130812213}"/>
              </a:ext>
            </a:extLst>
          </p:cNvPr>
          <p:cNvSpPr txBox="1"/>
          <p:nvPr/>
        </p:nvSpPr>
        <p:spPr>
          <a:xfrm>
            <a:off x="5622327" y="5876061"/>
            <a:ext cx="6104238" cy="4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5200" marR="0" lvl="2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in my view YES</a:t>
            </a:r>
          </a:p>
        </p:txBody>
      </p:sp>
    </p:spTree>
    <p:extLst>
      <p:ext uri="{BB962C8B-B14F-4D97-AF65-F5344CB8AC3E}">
        <p14:creationId xmlns:p14="http://schemas.microsoft.com/office/powerpoint/2010/main" val="12462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ADDFC-7791-3005-7D3B-FF7C81603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7C0798A-CB39-5522-405A-1ECBA774EF6C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0" y="223282"/>
            <a:ext cx="12192000" cy="66347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2D228-8F3F-4E0C-375F-8136877255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3283"/>
            <a:ext cx="12192000" cy="6634717"/>
          </a:xfrm>
          <a:prstGeom prst="rect">
            <a:avLst/>
          </a:prstGeom>
        </p:spPr>
      </p:pic>
      <p:sp>
        <p:nvSpPr>
          <p:cNvPr id="4" name="Larme 10">
            <a:extLst>
              <a:ext uri="{FF2B5EF4-FFF2-40B4-BE49-F238E27FC236}">
                <a16:creationId xmlns:a16="http://schemas.microsoft.com/office/drawing/2014/main" id="{FD5DD44A-80B9-77A1-E843-383B2E947C8B}"/>
              </a:ext>
            </a:extLst>
          </p:cNvPr>
          <p:cNvSpPr/>
          <p:nvPr/>
        </p:nvSpPr>
        <p:spPr>
          <a:xfrm>
            <a:off x="7780843" y="1086533"/>
            <a:ext cx="4411157" cy="4411157"/>
          </a:xfrm>
          <a:prstGeom prst="teardrop">
            <a:avLst/>
          </a:prstGeom>
          <a:solidFill>
            <a:schemeClr val="accent3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Larme 11">
            <a:extLst>
              <a:ext uri="{FF2B5EF4-FFF2-40B4-BE49-F238E27FC236}">
                <a16:creationId xmlns:a16="http://schemas.microsoft.com/office/drawing/2014/main" id="{A344E29A-4F82-20A8-FA92-2891227E89BD}"/>
              </a:ext>
            </a:extLst>
          </p:cNvPr>
          <p:cNvSpPr/>
          <p:nvPr/>
        </p:nvSpPr>
        <p:spPr>
          <a:xfrm>
            <a:off x="8019622" y="1086531"/>
            <a:ext cx="4172378" cy="4172378"/>
          </a:xfrm>
          <a:prstGeom prst="teardrop">
            <a:avLst/>
          </a:prstGeom>
          <a:solidFill>
            <a:srgbClr val="173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13">
            <a:extLst>
              <a:ext uri="{FF2B5EF4-FFF2-40B4-BE49-F238E27FC236}">
                <a16:creationId xmlns:a16="http://schemas.microsoft.com/office/drawing/2014/main" id="{76E6E3A0-7F7D-E8FA-7741-1D8422704B7F}"/>
              </a:ext>
            </a:extLst>
          </p:cNvPr>
          <p:cNvSpPr txBox="1"/>
          <p:nvPr/>
        </p:nvSpPr>
        <p:spPr>
          <a:xfrm flipH="1">
            <a:off x="8446019" y="1685720"/>
            <a:ext cx="33721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Exploring the  universe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Today</a:t>
            </a:r>
            <a:endParaRPr lang="fr-FR"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18C19B-8CDC-9547-65F8-AA57DA8874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681030-40F5-4365-51ED-9E74A7343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5B402C-6300-57F3-17BA-D655ACF41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2878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A35D8-9C6E-61F9-F2F0-48C1E8D1B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E0E5FD1-E9C5-BC83-8372-2AEBA536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0B657B2-AD19-4B00-711E-DFD49BFD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78599C-1D2A-A09A-B014-2F7FECCEA4E5}"/>
              </a:ext>
            </a:extLst>
          </p:cNvPr>
          <p:cNvSpPr/>
          <p:nvPr/>
        </p:nvSpPr>
        <p:spPr>
          <a:xfrm>
            <a:off x="487733" y="1139442"/>
            <a:ext cx="11165470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 are part way through the ~18-month process: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95651981-B341-87C3-183C-1390E15EB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19286" r="162" b="12436"/>
          <a:stretch>
            <a:fillRect/>
          </a:stretch>
        </p:blipFill>
        <p:spPr>
          <a:xfrm>
            <a:off x="560070" y="1657349"/>
            <a:ext cx="11044267" cy="4284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D54E09-03B6-5583-A4E9-C32C2CD45D8C}"/>
              </a:ext>
            </a:extLst>
          </p:cNvPr>
          <p:cNvSpPr txBox="1"/>
          <p:nvPr/>
        </p:nvSpPr>
        <p:spPr>
          <a:xfrm rot="19266753">
            <a:off x="2400300" y="3691890"/>
            <a:ext cx="1838965" cy="369332"/>
          </a:xfrm>
          <a:prstGeom prst="rect">
            <a:avLst/>
          </a:prstGeom>
          <a:solidFill>
            <a:srgbClr val="1733D8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Scientific 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736E65-EAE3-DE9A-D2AE-25BB13A4726D}"/>
              </a:ext>
            </a:extLst>
          </p:cNvPr>
          <p:cNvSpPr txBox="1"/>
          <p:nvPr/>
        </p:nvSpPr>
        <p:spPr>
          <a:xfrm rot="19266753">
            <a:off x="3204768" y="3798570"/>
            <a:ext cx="1723549" cy="369332"/>
          </a:xfrm>
          <a:prstGeom prst="rect">
            <a:avLst/>
          </a:prstGeom>
          <a:solidFill>
            <a:srgbClr val="1733D8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National input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218C3-68EB-8381-E232-E60AA98175D0}"/>
              </a:ext>
            </a:extLst>
          </p:cNvPr>
          <p:cNvSpPr txBox="1"/>
          <p:nvPr/>
        </p:nvSpPr>
        <p:spPr>
          <a:xfrm rot="19266753">
            <a:off x="4139704" y="3699510"/>
            <a:ext cx="1941557" cy="369332"/>
          </a:xfrm>
          <a:prstGeom prst="rect">
            <a:avLst/>
          </a:prstGeom>
          <a:solidFill>
            <a:srgbClr val="1733D8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“Open Meeting”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C690A-1245-6804-153A-24275263E073}"/>
              </a:ext>
            </a:extLst>
          </p:cNvPr>
          <p:cNvSpPr txBox="1"/>
          <p:nvPr/>
        </p:nvSpPr>
        <p:spPr>
          <a:xfrm rot="19266753">
            <a:off x="7516480" y="3737610"/>
            <a:ext cx="1710725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Draft Strategy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5FF603-91E6-ECE8-41F3-08227777B388}"/>
              </a:ext>
            </a:extLst>
          </p:cNvPr>
          <p:cNvSpPr txBox="1"/>
          <p:nvPr/>
        </p:nvSpPr>
        <p:spPr>
          <a:xfrm rot="19266753">
            <a:off x="10126332" y="3695700"/>
            <a:ext cx="1184940" cy="36933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Approval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525D880C-B994-CBD5-CE07-9E2CABF5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86373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ESPP Update – European Strategy</a:t>
            </a:r>
            <a:endParaRPr lang="fr-FR" dirty="0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E244BEF1-FAEB-8F1D-DAEF-35DF1F99D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870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6EB8C-963F-0D0E-780B-33F14520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E25B9B7-244D-0D46-8283-33299B4E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9557DF-3F60-FD40-AA2F-BD85A12D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6FB31E-62A9-9E96-E844-7FFD8B3C2CE8}"/>
              </a:ext>
            </a:extLst>
          </p:cNvPr>
          <p:cNvSpPr/>
          <p:nvPr/>
        </p:nvSpPr>
        <p:spPr>
          <a:xfrm>
            <a:off x="499163" y="1139442"/>
            <a:ext cx="11165470" cy="5095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 where are we today ?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2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Venice Open Symposium </a:t>
            </a: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in June was an important step</a:t>
            </a:r>
          </a:p>
          <a:p>
            <a:pPr marL="1033200" marR="0" lvl="1" indent="-2880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Excellent presentations and wide-ranging discussion</a:t>
            </a:r>
            <a:endParaRPr lang="en-GB" sz="2200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it was just a step, so it is currently premature to pre-judge the outcome of the ESPPU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Nevertheless, at that stage there were already a few clear themes: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Scientifically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the Future Circular Collider (FCC) is widely viewed as the preferred option for the next collider at CERN. The question is mostly cost / affordability</a:t>
            </a:r>
          </a:p>
          <a:p>
            <a:pPr marL="1490400" lvl="2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case for TeraZ (electroweak + flavour), WW, Higgs &amp; top is seen as compelling</a:t>
            </a:r>
          </a:p>
          <a:p>
            <a:pPr marL="1490400" lvl="2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provides a possible path (tunnel) to a 100 TeV-scale hadron-hadron collider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FCC-ee is not feasible either technically or financially (or from an environmental perspective), the path forward </a:t>
            </a:r>
            <a:r>
              <a:rPr lang="en-GB" sz="2100" b="1" i="1" dirty="0">
                <a:latin typeface="Arial" panose="020B0604020202020204" pitchFamily="34" charset="0"/>
                <a:cs typeface="Arial" panose="020B0604020202020204" pitchFamily="34" charset="0"/>
              </a:rPr>
              <a:t>is less clear – no strong consensus yet</a:t>
            </a:r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BAB41BE-A449-C44C-6FA8-7AD023E8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677409"/>
          </a:xfrm>
          <a:noFill/>
        </p:spPr>
        <p:txBody>
          <a:bodyPr>
            <a:normAutofit/>
          </a:bodyPr>
          <a:lstStyle/>
          <a:p>
            <a:r>
              <a:rPr lang="en-US" dirty="0"/>
              <a:t>Update on the ESPP Update</a:t>
            </a:r>
            <a:endParaRPr lang="fr-FR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86AE3DF6-33D8-4281-4E0C-755EF7C3A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8904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DA056-B95D-2954-9D8D-3298F08B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>
            <a:extLst>
              <a:ext uri="{FF2B5EF4-FFF2-40B4-BE49-F238E27FC236}">
                <a16:creationId xmlns:a16="http://schemas.microsoft.com/office/drawing/2014/main" id="{9E46A461-0E6F-9901-9B43-2C8EB63D4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206" y="196769"/>
            <a:ext cx="13980048" cy="6795893"/>
          </a:xfrm>
          <a:prstGeom prst="rect">
            <a:avLst/>
          </a:prstGeom>
        </p:spPr>
      </p:pic>
      <p:sp>
        <p:nvSpPr>
          <p:cNvPr id="4" name="Larme 10">
            <a:extLst>
              <a:ext uri="{FF2B5EF4-FFF2-40B4-BE49-F238E27FC236}">
                <a16:creationId xmlns:a16="http://schemas.microsoft.com/office/drawing/2014/main" id="{8E41D6DA-99F8-D9D8-AB14-359CDE3CBFF2}"/>
              </a:ext>
            </a:extLst>
          </p:cNvPr>
          <p:cNvSpPr/>
          <p:nvPr/>
        </p:nvSpPr>
        <p:spPr>
          <a:xfrm>
            <a:off x="7780843" y="1086533"/>
            <a:ext cx="4411157" cy="4411157"/>
          </a:xfrm>
          <a:prstGeom prst="teardrop">
            <a:avLst/>
          </a:prstGeom>
          <a:solidFill>
            <a:schemeClr val="accent3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Larme 11">
            <a:extLst>
              <a:ext uri="{FF2B5EF4-FFF2-40B4-BE49-F238E27FC236}">
                <a16:creationId xmlns:a16="http://schemas.microsoft.com/office/drawing/2014/main" id="{A9DE3AEE-F6D5-0ED4-2289-C66DE3415B3D}"/>
              </a:ext>
            </a:extLst>
          </p:cNvPr>
          <p:cNvSpPr/>
          <p:nvPr/>
        </p:nvSpPr>
        <p:spPr>
          <a:xfrm>
            <a:off x="8019622" y="1086531"/>
            <a:ext cx="4172378" cy="4172378"/>
          </a:xfrm>
          <a:prstGeom prst="teardrop">
            <a:avLst/>
          </a:prstGeom>
          <a:solidFill>
            <a:srgbClr val="173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13">
            <a:extLst>
              <a:ext uri="{FF2B5EF4-FFF2-40B4-BE49-F238E27FC236}">
                <a16:creationId xmlns:a16="http://schemas.microsoft.com/office/drawing/2014/main" id="{9F4985BE-6537-6DA0-2F3E-2B49BF533814}"/>
              </a:ext>
            </a:extLst>
          </p:cNvPr>
          <p:cNvSpPr txBox="1"/>
          <p:nvPr/>
        </p:nvSpPr>
        <p:spPr>
          <a:xfrm flipH="1">
            <a:off x="8447254" y="2597024"/>
            <a:ext cx="3372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Final Words</a:t>
            </a:r>
            <a:endParaRPr lang="fr-FR"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6947BD-FF2F-8C2D-A26E-01959CCA7A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6157F0-4C1A-5271-1980-8514DC09B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64E9B6-CF4C-1F97-429D-F42B20FCA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3159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92D05-13A8-08CB-A62B-34CAECCAB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2082987A-AE5C-E8DE-2843-F868DE87C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777421" cy="677409"/>
          </a:xfrm>
          <a:noFill/>
        </p:spPr>
        <p:txBody>
          <a:bodyPr>
            <a:normAutofit/>
          </a:bodyPr>
          <a:lstStyle/>
          <a:p>
            <a:r>
              <a:rPr lang="en-US" sz="4400" dirty="0"/>
              <a:t>Final</a:t>
            </a:r>
            <a:r>
              <a:rPr lang="en-US" dirty="0"/>
              <a:t> Words 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AD661D-D0E8-051A-336C-277B9EC23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19AA0AF-EFFC-9ECF-690A-28ADEA7FA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F640B2-DD4B-8C28-1A79-79F0440E91EC}"/>
              </a:ext>
            </a:extLst>
          </p:cNvPr>
          <p:cNvSpPr/>
          <p:nvPr/>
        </p:nvSpPr>
        <p:spPr>
          <a:xfrm>
            <a:off x="500828" y="1137958"/>
            <a:ext cx="11154453" cy="162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future of particle physics is incredibly exciting – we should not forget this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going to address some profound fundamental questions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the next breakthrough could come from many places, so it is essential that we keep asking the right questions and pursuing multiple approaches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7B094-ABE2-18D7-3C36-27E11C8DF250}"/>
              </a:ext>
            </a:extLst>
          </p:cNvPr>
          <p:cNvSpPr/>
          <p:nvPr/>
        </p:nvSpPr>
        <p:spPr>
          <a:xfrm>
            <a:off x="510007" y="2695623"/>
            <a:ext cx="11154453" cy="2026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HL-LHC will be amazing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HL-LHC will be a giant leap forward in capability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~10x the current LHC integrated luminosity, upgraded detectors, AI, …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Precision measurements (Higgs and more) 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Higgs self-coupling + genuine opportunity for BSM discovery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B71664-D5D8-6BF7-EDF6-01E83A60A820}"/>
              </a:ext>
            </a:extLst>
          </p:cNvPr>
          <p:cNvSpPr/>
          <p:nvPr/>
        </p:nvSpPr>
        <p:spPr>
          <a:xfrm>
            <a:off x="508169" y="4750837"/>
            <a:ext cx="11154453" cy="1665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Planning for next major collider facility is moving at pace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ESPPU is well underway </a:t>
            </a:r>
          </a:p>
          <a:p>
            <a:pPr marL="576000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believe the FCC is a truly outstanding scientific opportunity</a:t>
            </a:r>
          </a:p>
          <a:p>
            <a:pPr marL="1033200" lvl="1" indent="-288000" fontAlgn="base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make the strongest possible case (science + </a:t>
            </a:r>
            <a:r>
              <a:rPr lang="en-GB" sz="2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 – </a:t>
            </a:r>
            <a:r>
              <a:rPr lang="en-GB" sz="22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be well worth it!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9E7EA6A8-93F8-D34A-20A0-B0E17676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7310" y="6392409"/>
            <a:ext cx="4615542" cy="28902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r-FR"/>
            </a:defPPr>
            <a:lvl1pPr marL="0" algn="l" defTabSz="914400" rtl="0" eaLnBrk="1" latinLnBrk="0" hangingPunct="1"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396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EA5E065-953B-B20E-727B-848B9722C2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778" y="2340571"/>
            <a:ext cx="3087926" cy="32049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D3A42A-2BFD-C460-9CBF-277A6C3CBAF5}"/>
              </a:ext>
            </a:extLst>
          </p:cNvPr>
          <p:cNvSpPr txBox="1"/>
          <p:nvPr/>
        </p:nvSpPr>
        <p:spPr>
          <a:xfrm>
            <a:off x="4749800" y="1155699"/>
            <a:ext cx="3109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03459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contenu 2"/>
          <p:cNvSpPr>
            <a:spLocks noGrp="1"/>
          </p:cNvSpPr>
          <p:nvPr>
            <p:ph idx="1"/>
          </p:nvPr>
        </p:nvSpPr>
        <p:spPr>
          <a:xfrm>
            <a:off x="8689228" y="3059084"/>
            <a:ext cx="2990154" cy="33256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We reproduce the conditions a fraction of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a second after the Big Bang, to gain insight into the structure and evolution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of the universe.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</p:spPr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36CE819-245B-E0D1-1169-F41088CFF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6000" y="6316306"/>
            <a:ext cx="3608877" cy="365125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E95AE-E98E-0D1C-675B-046C88002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0299" y="6316305"/>
            <a:ext cx="205699" cy="365125"/>
          </a:xfrm>
        </p:spPr>
        <p:txBody>
          <a:bodyPr/>
          <a:lstStyle/>
          <a:p>
            <a:fld id="{490AA3F6-1618-3548-975A-DD1A2939A246}" type="slidenum">
              <a:rPr lang="fr-FR" smtClean="0"/>
              <a:t>5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-87085" y="1984039"/>
            <a:ext cx="12281334" cy="488740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3777" y="2177446"/>
            <a:ext cx="8153401" cy="3963480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056423" y="3177896"/>
            <a:ext cx="14176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Big Bang</a:t>
            </a:r>
            <a:endParaRPr lang="de-DE" sz="2000" dirty="0">
              <a:solidFill>
                <a:schemeClr val="bg1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5873F2-C32F-274A-931C-452581DE8117}"/>
              </a:ext>
            </a:extLst>
          </p:cNvPr>
          <p:cNvGrpSpPr/>
          <p:nvPr/>
        </p:nvGrpSpPr>
        <p:grpSpPr>
          <a:xfrm>
            <a:off x="3548017" y="5509385"/>
            <a:ext cx="5893587" cy="946444"/>
            <a:chOff x="1746117" y="5119422"/>
            <a:chExt cx="5893587" cy="946444"/>
          </a:xfrm>
        </p:grpSpPr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6611004" y="5411629"/>
              <a:ext cx="1028700" cy="457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Today</a:t>
              </a: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2921814" y="5119422"/>
              <a:ext cx="2543175" cy="463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13.8 Billion Years</a:t>
              </a: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3577452" y="5608666"/>
              <a:ext cx="1236663" cy="457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de-D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10</a:t>
              </a:r>
              <a:r>
                <a:rPr lang="de-DE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28</a:t>
              </a:r>
              <a:r>
                <a:rPr lang="de-D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 cm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grpSp>
          <p:nvGrpSpPr>
            <p:cNvPr id="8" name="Grouper 7"/>
            <p:cNvGrpSpPr/>
            <p:nvPr/>
          </p:nvGrpSpPr>
          <p:grpSpPr>
            <a:xfrm>
              <a:off x="1746117" y="5464407"/>
              <a:ext cx="4965768" cy="164910"/>
              <a:chOff x="1746117" y="5464407"/>
              <a:chExt cx="4965768" cy="164910"/>
            </a:xfrm>
          </p:grpSpPr>
          <p:sp>
            <p:nvSpPr>
              <p:cNvPr id="14" name="Line 7"/>
              <p:cNvSpPr>
                <a:spLocks noChangeShapeType="1"/>
              </p:cNvSpPr>
              <p:nvPr/>
            </p:nvSpPr>
            <p:spPr bwMode="auto">
              <a:xfrm>
                <a:off x="1746117" y="5593708"/>
                <a:ext cx="4965768" cy="8387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wrap="none" lIns="90000" tIns="46800" rIns="90000" bIns="46800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>
                <a:off x="1746117" y="5464407"/>
                <a:ext cx="0" cy="16491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8D21DD-3097-D44D-B6F4-7624A352FD7F}"/>
              </a:ext>
            </a:extLst>
          </p:cNvPr>
          <p:cNvGrpSpPr/>
          <p:nvPr/>
        </p:nvGrpSpPr>
        <p:grpSpPr>
          <a:xfrm>
            <a:off x="2438127" y="3551236"/>
            <a:ext cx="1177222" cy="1023958"/>
            <a:chOff x="695708" y="4042933"/>
            <a:chExt cx="1177222" cy="10239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D9473C-47BA-3340-9A29-D4AE90FFE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316" y="4042933"/>
              <a:ext cx="609240" cy="808661"/>
            </a:xfrm>
            <a:prstGeom prst="rect">
              <a:avLst/>
            </a:prstGeom>
          </p:spPr>
        </p:pic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9F13BFE1-1865-A44D-9050-5434332E3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708" y="4756933"/>
              <a:ext cx="1177222" cy="30995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GB" sz="1400" dirty="0">
                  <a:solidFill>
                    <a:schemeClr val="bg1"/>
                  </a:solidFill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Accelerators</a:t>
              </a:r>
              <a:endParaRPr lang="de-DE" sz="1400" dirty="0">
                <a:solidFill>
                  <a:schemeClr val="bg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DC9E1879-44C0-D84A-9803-8C85AE977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771" y="5485853"/>
            <a:ext cx="1345539" cy="3099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chemeClr val="accent4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380 000 years</a:t>
            </a:r>
            <a:endParaRPr lang="de-DE" sz="1400" b="1" dirty="0">
              <a:solidFill>
                <a:schemeClr val="accent4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A43579-FDDF-D14A-B168-129A2D0968DC}"/>
              </a:ext>
            </a:extLst>
          </p:cNvPr>
          <p:cNvCxnSpPr>
            <a:cxnSpLocks/>
          </p:cNvCxnSpPr>
          <p:nvPr/>
        </p:nvCxnSpPr>
        <p:spPr>
          <a:xfrm flipV="1">
            <a:off x="3756001" y="4959348"/>
            <a:ext cx="0" cy="561114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">
            <a:extLst>
              <a:ext uri="{FF2B5EF4-FFF2-40B4-BE49-F238E27FC236}">
                <a16:creationId xmlns:a16="http://schemas.microsoft.com/office/drawing/2014/main" id="{BF8E8482-7B7B-9444-B6FA-A071B3F9B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9135" y="3362333"/>
            <a:ext cx="1141444" cy="3099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chemeClr val="accent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Telescopes</a:t>
            </a:r>
            <a:endParaRPr lang="de-DE" sz="1400" b="1" dirty="0">
              <a:solidFill>
                <a:schemeClr val="accent2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D0DAFB-F57F-5596-BC02-2566754384A0}"/>
              </a:ext>
            </a:extLst>
          </p:cNvPr>
          <p:cNvSpPr txBox="1">
            <a:spLocks/>
          </p:cNvSpPr>
          <p:nvPr/>
        </p:nvSpPr>
        <p:spPr>
          <a:xfrm>
            <a:off x="718578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Uncovering the Secrets of the Universe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CBFB26-5759-7B55-295F-0B4CCC4ECABA}"/>
              </a:ext>
            </a:extLst>
          </p:cNvPr>
          <p:cNvSpPr/>
          <p:nvPr/>
        </p:nvSpPr>
        <p:spPr>
          <a:xfrm>
            <a:off x="509199" y="1153043"/>
            <a:ext cx="11166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physics: aim to understand the Universe from the Big Bang to the stars and galaxies we see 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ECD2A0-C425-A26C-6F01-7F5D22A9AAA8}"/>
              </a:ext>
            </a:extLst>
          </p:cNvPr>
          <p:cNvSpPr txBox="1"/>
          <p:nvPr/>
        </p:nvSpPr>
        <p:spPr>
          <a:xfrm>
            <a:off x="4188941" y="234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4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9DC32-42F5-867C-4CF8-A816D5A3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78" y="465591"/>
            <a:ext cx="10800000" cy="1116849"/>
          </a:xfrm>
        </p:spPr>
        <p:txBody>
          <a:bodyPr/>
          <a:lstStyle/>
          <a:p>
            <a:r>
              <a:rPr lang="en-US" dirty="0"/>
              <a:t>Uncovering the Secrets of the Universe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9B0B0-0129-F9A4-2261-CB05420F35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A9962-F1C1-7CA4-16F5-F326698A1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CF69C-CA65-2539-0825-E34D6A06E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95E880D2-D7AA-F2E7-DE35-5AC411742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882" r="3120" b="11241"/>
          <a:stretch/>
        </p:blipFill>
        <p:spPr bwMode="auto">
          <a:xfrm>
            <a:off x="8835157" y="3631812"/>
            <a:ext cx="2844209" cy="193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43273C-1F28-BC6E-0539-4B887C6A6C02}"/>
              </a:ext>
            </a:extLst>
          </p:cNvPr>
          <p:cNvSpPr/>
          <p:nvPr/>
        </p:nvSpPr>
        <p:spPr>
          <a:xfrm>
            <a:off x="509199" y="1153043"/>
            <a:ext cx="11166863" cy="203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physics: aim to understand the Universe from the Big Bang to the stars and galaxies we see today. 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questions such as: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building blocks of the Universe: </a:t>
            </a:r>
            <a:r>
              <a:rPr lang="en-US" sz="22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particles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Universe “work”: </a:t>
            </a:r>
            <a:r>
              <a:rPr lang="en-US" sz="22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forces, ultimately including gravity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the Universe evolve: </a:t>
            </a:r>
            <a:r>
              <a:rPr lang="en-US" sz="2200" dirty="0">
                <a:solidFill>
                  <a:srgbClr val="1733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holes, stars, galaxies, and role of Dark Matter</a:t>
            </a:r>
          </a:p>
        </p:txBody>
      </p:sp>
      <p:pic>
        <p:nvPicPr>
          <p:cNvPr id="12" name="Picture 2" descr="A model of the expanding universe opening up from the viewer's left, facing the viewer in a 3/4 pose.">
            <a:extLst>
              <a:ext uri="{FF2B5EF4-FFF2-40B4-BE49-F238E27FC236}">
                <a16:creationId xmlns:a16="http://schemas.microsoft.com/office/drawing/2014/main" id="{F11EA26F-DDC7-4580-6015-674786684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5" y="3327069"/>
            <a:ext cx="3991735" cy="26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A08F76-C20A-4FA3-7815-DC5E81236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97" y="3635020"/>
            <a:ext cx="2951573" cy="192263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D46F15-ED44-B709-3039-70D81ADE7DEB}"/>
              </a:ext>
            </a:extLst>
          </p:cNvPr>
          <p:cNvCxnSpPr>
            <a:stCxn id="13" idx="3"/>
          </p:cNvCxnSpPr>
          <p:nvPr/>
        </p:nvCxnSpPr>
        <p:spPr>
          <a:xfrm flipV="1">
            <a:off x="3477070" y="4587836"/>
            <a:ext cx="1261185" cy="85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88E7D9-9025-B8F0-F0B0-31F37D558920}"/>
              </a:ext>
            </a:extLst>
          </p:cNvPr>
          <p:cNvCxnSpPr>
            <a:cxnSpLocks/>
          </p:cNvCxnSpPr>
          <p:nvPr/>
        </p:nvCxnSpPr>
        <p:spPr>
          <a:xfrm flipH="1">
            <a:off x="7633855" y="4624047"/>
            <a:ext cx="1204911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66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76921-7A23-B961-2368-F280223E5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A3C5F9-E04E-F6E5-FE66-97E11AB028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86"/>
          <a:stretch/>
        </p:blipFill>
        <p:spPr>
          <a:xfrm>
            <a:off x="-24063" y="-716249"/>
            <a:ext cx="12908790" cy="7572370"/>
          </a:xfrm>
          <a:prstGeom prst="rect">
            <a:avLst/>
          </a:prstGeom>
        </p:spPr>
      </p:pic>
      <p:sp>
        <p:nvSpPr>
          <p:cNvPr id="4" name="Larme 10">
            <a:extLst>
              <a:ext uri="{FF2B5EF4-FFF2-40B4-BE49-F238E27FC236}">
                <a16:creationId xmlns:a16="http://schemas.microsoft.com/office/drawing/2014/main" id="{E7D69CD3-2B04-3BAB-2D00-76EB0EC1BC0B}"/>
              </a:ext>
            </a:extLst>
          </p:cNvPr>
          <p:cNvSpPr/>
          <p:nvPr/>
        </p:nvSpPr>
        <p:spPr>
          <a:xfrm>
            <a:off x="7780843" y="1086533"/>
            <a:ext cx="4411157" cy="4411157"/>
          </a:xfrm>
          <a:prstGeom prst="teardrop">
            <a:avLst/>
          </a:prstGeom>
          <a:solidFill>
            <a:schemeClr val="accent3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Larme 11">
            <a:extLst>
              <a:ext uri="{FF2B5EF4-FFF2-40B4-BE49-F238E27FC236}">
                <a16:creationId xmlns:a16="http://schemas.microsoft.com/office/drawing/2014/main" id="{B1D6AA4F-8E8E-E49D-0465-E1EEFBEDE8A2}"/>
              </a:ext>
            </a:extLst>
          </p:cNvPr>
          <p:cNvSpPr/>
          <p:nvPr/>
        </p:nvSpPr>
        <p:spPr>
          <a:xfrm>
            <a:off x="8019622" y="1086531"/>
            <a:ext cx="4172378" cy="4172378"/>
          </a:xfrm>
          <a:prstGeom prst="teardrop">
            <a:avLst/>
          </a:prstGeom>
          <a:solidFill>
            <a:srgbClr val="173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13">
            <a:extLst>
              <a:ext uri="{FF2B5EF4-FFF2-40B4-BE49-F238E27FC236}">
                <a16:creationId xmlns:a16="http://schemas.microsoft.com/office/drawing/2014/main" id="{014B2094-A150-F837-CEE8-1D4152946391}"/>
              </a:ext>
            </a:extLst>
          </p:cNvPr>
          <p:cNvSpPr txBox="1"/>
          <p:nvPr/>
        </p:nvSpPr>
        <p:spPr>
          <a:xfrm flipH="1">
            <a:off x="8295549" y="2594332"/>
            <a:ext cx="337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CERN</a:t>
            </a:r>
            <a:endParaRPr lang="fr-FR"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28A6D-B156-A41D-5786-70A19B5DD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C9E04-5393-E913-F0CB-22D0108A4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1A06ABC-4E9A-DF7B-A48C-0929F1EB9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7482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8D790F-ACAE-0242-BFDE-4108271E38C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8603" y="1154194"/>
            <a:ext cx="10458403" cy="5703806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F32078-C3B2-2B3C-F5A0-779F655A96A3}"/>
              </a:ext>
            </a:extLst>
          </p:cNvPr>
          <p:cNvGrpSpPr/>
          <p:nvPr/>
        </p:nvGrpSpPr>
        <p:grpSpPr>
          <a:xfrm>
            <a:off x="7717366" y="3711791"/>
            <a:ext cx="4487333" cy="1636930"/>
            <a:chOff x="7704666" y="2581491"/>
            <a:chExt cx="4487333" cy="16369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F412CD-289F-2942-806A-F92101D4D7C6}"/>
                </a:ext>
              </a:extLst>
            </p:cNvPr>
            <p:cNvSpPr/>
            <p:nvPr/>
          </p:nvSpPr>
          <p:spPr>
            <a:xfrm>
              <a:off x="7704666" y="2581491"/>
              <a:ext cx="4487333" cy="1636930"/>
            </a:xfrm>
            <a:prstGeom prst="rect">
              <a:avLst/>
            </a:prstGeom>
            <a:solidFill>
              <a:schemeClr val="tx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7A6"/>
                </a:solidFill>
              </a:endParaRPr>
            </a:p>
          </p:txBody>
        </p:sp>
        <p:sp>
          <p:nvSpPr>
            <p:cNvPr id="6" name="ZoneTexte 10">
              <a:extLst>
                <a:ext uri="{FF2B5EF4-FFF2-40B4-BE49-F238E27FC236}">
                  <a16:creationId xmlns:a16="http://schemas.microsoft.com/office/drawing/2014/main" id="{4ABD68E3-21F0-714D-8084-98EC31A2C117}"/>
                </a:ext>
              </a:extLst>
            </p:cNvPr>
            <p:cNvSpPr txBox="1"/>
            <p:nvPr/>
          </p:nvSpPr>
          <p:spPr>
            <a:xfrm>
              <a:off x="8064500" y="2648761"/>
              <a:ext cx="4114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Our mission is to understand the most fundamental particles and laws </a:t>
              </a:r>
              <a:b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of the universe.</a:t>
              </a:r>
              <a:endParaRPr lang="fr-F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7BF65F-7945-CD49-CF35-56B5041F7FAC}"/>
              </a:ext>
            </a:extLst>
          </p:cNvPr>
          <p:cNvGrpSpPr/>
          <p:nvPr/>
        </p:nvGrpSpPr>
        <p:grpSpPr>
          <a:xfrm>
            <a:off x="7704667" y="1157621"/>
            <a:ext cx="4487333" cy="1334870"/>
            <a:chOff x="7704667" y="1170321"/>
            <a:chExt cx="4487333" cy="13348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BA2F55-BD1B-2C4D-BF71-51ECEF7BDBB5}"/>
                </a:ext>
              </a:extLst>
            </p:cNvPr>
            <p:cNvSpPr/>
            <p:nvPr/>
          </p:nvSpPr>
          <p:spPr>
            <a:xfrm>
              <a:off x="7704667" y="1170321"/>
              <a:ext cx="4487333" cy="1334870"/>
            </a:xfrm>
            <a:prstGeom prst="rect">
              <a:avLst/>
            </a:prstGeom>
            <a:solidFill>
              <a:schemeClr val="tx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7A6"/>
                </a:solidFill>
              </a:endParaRPr>
            </a:p>
          </p:txBody>
        </p:sp>
        <p:sp>
          <p:nvSpPr>
            <p:cNvPr id="8" name="ZoneTexte 2">
              <a:extLst>
                <a:ext uri="{FF2B5EF4-FFF2-40B4-BE49-F238E27FC236}">
                  <a16:creationId xmlns:a16="http://schemas.microsoft.com/office/drawing/2014/main" id="{25E21975-8FE6-3B48-A87E-E4BBC264700A}"/>
                </a:ext>
              </a:extLst>
            </p:cNvPr>
            <p:cNvSpPr txBox="1"/>
            <p:nvPr/>
          </p:nvSpPr>
          <p:spPr>
            <a:xfrm>
              <a:off x="8039100" y="1256856"/>
              <a:ext cx="39549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CERN is the world’s biggest laboratory </a:t>
              </a:r>
              <a:b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for particle physics</a:t>
              </a:r>
              <a:r>
                <a:rPr lang="fr-FR" sz="2400" dirty="0">
                  <a:solidFill>
                    <a:schemeClr val="bg1"/>
                  </a:solidFill>
                </a:rPr>
                <a:t>.</a:t>
              </a:r>
              <a:endParaRPr lang="fr-F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4FDD523-8F25-A234-ADDA-45CC9C2E6132}"/>
              </a:ext>
            </a:extLst>
          </p:cNvPr>
          <p:cNvSpPr txBox="1">
            <a:spLocks/>
          </p:cNvSpPr>
          <p:nvPr/>
        </p:nvSpPr>
        <p:spPr>
          <a:xfrm>
            <a:off x="718578" y="465591"/>
            <a:ext cx="10800000" cy="111684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CERN</a:t>
            </a:r>
            <a:endParaRPr lang="fr-FR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EE6F30-82C0-678F-40F1-1C643F6F921B}"/>
              </a:ext>
            </a:extLst>
          </p:cNvPr>
          <p:cNvGrpSpPr/>
          <p:nvPr/>
        </p:nvGrpSpPr>
        <p:grpSpPr>
          <a:xfrm>
            <a:off x="7717366" y="5438991"/>
            <a:ext cx="4487333" cy="1429788"/>
            <a:chOff x="7717366" y="4257891"/>
            <a:chExt cx="4487333" cy="142978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F204FC3-8FDD-4D57-3EEF-331C50C8FB17}"/>
                </a:ext>
              </a:extLst>
            </p:cNvPr>
            <p:cNvSpPr/>
            <p:nvPr/>
          </p:nvSpPr>
          <p:spPr>
            <a:xfrm>
              <a:off x="7717366" y="4257891"/>
              <a:ext cx="4487333" cy="1429788"/>
            </a:xfrm>
            <a:prstGeom prst="rect">
              <a:avLst/>
            </a:prstGeom>
            <a:solidFill>
              <a:schemeClr val="tx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7A6"/>
                </a:solidFill>
              </a:endParaRPr>
            </a:p>
          </p:txBody>
        </p:sp>
        <p:sp>
          <p:nvSpPr>
            <p:cNvPr id="4" name="ZoneTexte 10">
              <a:extLst>
                <a:ext uri="{FF2B5EF4-FFF2-40B4-BE49-F238E27FC236}">
                  <a16:creationId xmlns:a16="http://schemas.microsoft.com/office/drawing/2014/main" id="{CAE5243C-B137-19A6-F6E3-826ACAB80BE4}"/>
                </a:ext>
              </a:extLst>
            </p:cNvPr>
            <p:cNvSpPr txBox="1"/>
            <p:nvPr/>
          </p:nvSpPr>
          <p:spPr>
            <a:xfrm>
              <a:off x="8077200" y="4325161"/>
              <a:ext cx="3911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Built on over 70 years of deep international collaboration</a:t>
              </a:r>
              <a:endParaRPr lang="fr-F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D7D5A3-5AFC-FE27-2357-108D783EE3D6}"/>
              </a:ext>
            </a:extLst>
          </p:cNvPr>
          <p:cNvGrpSpPr/>
          <p:nvPr/>
        </p:nvGrpSpPr>
        <p:grpSpPr>
          <a:xfrm>
            <a:off x="7704667" y="2592721"/>
            <a:ext cx="4487333" cy="1028249"/>
            <a:chOff x="7704667" y="1170321"/>
            <a:chExt cx="4487333" cy="102824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0CFB628-5919-F280-5A1D-320C347FDC1F}"/>
                </a:ext>
              </a:extLst>
            </p:cNvPr>
            <p:cNvSpPr/>
            <p:nvPr/>
          </p:nvSpPr>
          <p:spPr>
            <a:xfrm>
              <a:off x="7704667" y="1170321"/>
              <a:ext cx="4487333" cy="1028249"/>
            </a:xfrm>
            <a:prstGeom prst="rect">
              <a:avLst/>
            </a:prstGeom>
            <a:solidFill>
              <a:schemeClr val="tx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7A6"/>
                </a:solidFill>
              </a:endParaRPr>
            </a:p>
          </p:txBody>
        </p:sp>
        <p:sp>
          <p:nvSpPr>
            <p:cNvPr id="15" name="ZoneTexte 2">
              <a:extLst>
                <a:ext uri="{FF2B5EF4-FFF2-40B4-BE49-F238E27FC236}">
                  <a16:creationId xmlns:a16="http://schemas.microsoft.com/office/drawing/2014/main" id="{EF4995D4-FFEE-5297-FC0B-1CCBB1A8D8AA}"/>
                </a:ext>
              </a:extLst>
            </p:cNvPr>
            <p:cNvSpPr txBox="1"/>
            <p:nvPr/>
          </p:nvSpPr>
          <p:spPr>
            <a:xfrm>
              <a:off x="8039100" y="1256856"/>
              <a:ext cx="39549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Straddles the French – Swiss border near Geneva</a:t>
              </a:r>
              <a:endParaRPr lang="fr-F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F02BC4-6CE4-7DA7-F183-D16C43CEC030}"/>
              </a:ext>
            </a:extLst>
          </p:cNvPr>
          <p:cNvGrpSpPr/>
          <p:nvPr/>
        </p:nvGrpSpPr>
        <p:grpSpPr>
          <a:xfrm>
            <a:off x="6350322" y="1151397"/>
            <a:ext cx="1354345" cy="1360270"/>
            <a:chOff x="6350322" y="2180097"/>
            <a:chExt cx="1354345" cy="13602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813407-EB5C-1828-2D4E-21C4E6854C6C}"/>
                </a:ext>
              </a:extLst>
            </p:cNvPr>
            <p:cNvSpPr/>
            <p:nvPr/>
          </p:nvSpPr>
          <p:spPr>
            <a:xfrm>
              <a:off x="6350322" y="2180097"/>
              <a:ext cx="1354345" cy="13156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84C2ABA1-B7C9-E7B8-EEBC-DF9BEE8E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2700" y="2189987"/>
              <a:ext cx="1301076" cy="135038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03136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B3777-30B8-7F42-16F7-BAE5A023E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AB45B-C988-A11C-CFCF-B8AF44B41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77167"/>
            <a:ext cx="11000700" cy="673538"/>
          </a:xfrm>
        </p:spPr>
        <p:txBody>
          <a:bodyPr>
            <a:noAutofit/>
          </a:bodyPr>
          <a:lstStyle/>
          <a:p>
            <a:r>
              <a:rPr lang="en-US" dirty="0"/>
              <a:t>Science for peace</a:t>
            </a:r>
            <a:br>
              <a:rPr lang="en-US" sz="3800" dirty="0"/>
            </a:br>
            <a:br>
              <a:rPr lang="en-US" sz="2600" dirty="0"/>
            </a:br>
            <a:br>
              <a:rPr lang="en-US" sz="2600" dirty="0"/>
            </a:br>
            <a:endParaRPr lang="en-US" sz="2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CED29-F586-A43B-1D94-9EA46BE7A9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 November 2025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7848B0-AEA3-C745-CD6E-DC2FA425F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9</a:t>
            </a:fld>
            <a:endParaRPr lang="fr-FR" dirty="0"/>
          </a:p>
        </p:txBody>
      </p:sp>
      <p:pic>
        <p:nvPicPr>
          <p:cNvPr id="11" name="Picture 10" descr="A map of the world&#10;&#10;Description automatically generated">
            <a:extLst>
              <a:ext uri="{FF2B5EF4-FFF2-40B4-BE49-F238E27FC236}">
                <a16:creationId xmlns:a16="http://schemas.microsoft.com/office/drawing/2014/main" id="{7B403D84-FD68-43FC-C3AF-CD44183C5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823" y="1282376"/>
            <a:ext cx="7772400" cy="4432060"/>
          </a:xfrm>
          <a:prstGeom prst="rect">
            <a:avLst/>
          </a:prstGeom>
        </p:spPr>
      </p:pic>
      <p:sp>
        <p:nvSpPr>
          <p:cNvPr id="195" name="AutoShape 3">
            <a:extLst>
              <a:ext uri="{FF2B5EF4-FFF2-40B4-BE49-F238E27FC236}">
                <a16:creationId xmlns:a16="http://schemas.microsoft.com/office/drawing/2014/main" id="{F2577347-38B8-01A4-DED1-6E264307833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478016" y="1603222"/>
            <a:ext cx="6707775" cy="331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1" name="ZoneTexte 15">
            <a:extLst>
              <a:ext uri="{FF2B5EF4-FFF2-40B4-BE49-F238E27FC236}">
                <a16:creationId xmlns:a16="http://schemas.microsoft.com/office/drawing/2014/main" id="{36182514-C0F6-0379-2BC3-A12B6A9F1835}"/>
              </a:ext>
            </a:extLst>
          </p:cNvPr>
          <p:cNvSpPr txBox="1"/>
          <p:nvPr/>
        </p:nvSpPr>
        <p:spPr>
          <a:xfrm>
            <a:off x="695317" y="2299246"/>
            <a:ext cx="4871116" cy="10359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>
                <a:solidFill>
                  <a:srgbClr val="1733D8"/>
                </a:solidFill>
              </a:rPr>
              <a:t>25 </a:t>
            </a:r>
            <a:r>
              <a:rPr lang="en-US" sz="3200" b="1" dirty="0">
                <a:solidFill>
                  <a:srgbClr val="1733D8"/>
                </a:solidFill>
                <a:latin typeface="Arial" charset="0"/>
                <a:ea typeface="Arial" charset="0"/>
                <a:cs typeface="Arial" charset="0"/>
              </a:rPr>
              <a:t>Member States</a:t>
            </a:r>
          </a:p>
          <a:p>
            <a:r>
              <a:rPr lang="en-US" sz="1600" dirty="0">
                <a:solidFill>
                  <a:srgbClr val="1733D8"/>
                </a:solidFill>
              </a:rPr>
              <a:t>Austria – Belgium – Bulgaria – Czech Republic </a:t>
            </a:r>
            <a:br>
              <a:rPr lang="en-US" sz="1600" dirty="0">
                <a:solidFill>
                  <a:srgbClr val="1733D8"/>
                </a:solidFill>
              </a:rPr>
            </a:br>
            <a:r>
              <a:rPr lang="en-US" sz="1600" dirty="0">
                <a:solidFill>
                  <a:srgbClr val="1733D8"/>
                </a:solidFill>
              </a:rPr>
              <a:t>Denmark – Estonia – Finland – France – Germany </a:t>
            </a:r>
          </a:p>
          <a:p>
            <a:r>
              <a:rPr lang="en-US" sz="1600" dirty="0">
                <a:solidFill>
                  <a:srgbClr val="1733D8"/>
                </a:solidFill>
              </a:rPr>
              <a:t>Greece – Hungary – Israel – Italy – Netherlands </a:t>
            </a:r>
          </a:p>
          <a:p>
            <a:r>
              <a:rPr lang="en-US" sz="1600" dirty="0">
                <a:solidFill>
                  <a:srgbClr val="1733D8"/>
                </a:solidFill>
              </a:rPr>
              <a:t>Norway – Poland – Portugal – Romania – Serbia </a:t>
            </a:r>
          </a:p>
          <a:p>
            <a:r>
              <a:rPr lang="en-US" sz="1600" dirty="0">
                <a:solidFill>
                  <a:srgbClr val="1733D8"/>
                </a:solidFill>
              </a:rPr>
              <a:t>Slovakia – Slovenia – Spain – Sweden – Switzerland – United Kingdom</a:t>
            </a:r>
            <a:endParaRPr lang="en-US" sz="3200" dirty="0">
              <a:solidFill>
                <a:srgbClr val="1733D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" name="ZoneTexte 15">
            <a:extLst>
              <a:ext uri="{FF2B5EF4-FFF2-40B4-BE49-F238E27FC236}">
                <a16:creationId xmlns:a16="http://schemas.microsoft.com/office/drawing/2014/main" id="{B2F213FC-5FEC-FE51-0125-58A1B4FEC758}"/>
              </a:ext>
            </a:extLst>
          </p:cNvPr>
          <p:cNvSpPr txBox="1"/>
          <p:nvPr/>
        </p:nvSpPr>
        <p:spPr>
          <a:xfrm>
            <a:off x="363960" y="4422168"/>
            <a:ext cx="3710481" cy="1255098"/>
          </a:xfrm>
          <a:prstGeom prst="rect">
            <a:avLst/>
          </a:prstGeom>
          <a:noFill/>
        </p:spPr>
        <p:txBody>
          <a:bodyPr wrap="square" lIns="324000" rIns="72000" rtlCol="0">
            <a:noAutofit/>
          </a:bodyPr>
          <a:lstStyle/>
          <a:p>
            <a:r>
              <a:rPr lang="fr-FR" b="1" dirty="0">
                <a:solidFill>
                  <a:srgbClr val="FF5301"/>
                </a:solidFill>
                <a:latin typeface="Arial" charset="0"/>
                <a:ea typeface="Arial" charset="0"/>
                <a:cs typeface="Arial" charset="0"/>
              </a:rPr>
              <a:t>11 Associate Member States</a:t>
            </a:r>
          </a:p>
          <a:p>
            <a:r>
              <a:rPr lang="en-US" sz="1050" dirty="0">
                <a:solidFill>
                  <a:srgbClr val="FF5301"/>
                </a:solidFill>
              </a:rPr>
              <a:t>Brazil – Croatia – Cyprus – India – Ireland – Latvia – Lithuania Pakistan – Türkiye – Ukraine</a:t>
            </a:r>
          </a:p>
          <a:p>
            <a:endParaRPr lang="en-US" sz="1050" b="1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2400" b="1" dirty="0">
                <a:solidFill>
                  <a:srgbClr val="23C2F1"/>
                </a:solidFill>
                <a:latin typeface="Arial" charset="0"/>
                <a:ea typeface="Arial" charset="0"/>
                <a:cs typeface="Arial" charset="0"/>
              </a:rPr>
              <a:t>4 Observers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3C2F1"/>
                </a:solidFill>
              </a:rPr>
              <a:t>Japan – USA – European Union – UNESCO</a:t>
            </a:r>
          </a:p>
          <a:p>
            <a:r>
              <a:rPr lang="en-US" sz="1200" dirty="0">
                <a:solidFill>
                  <a:srgbClr val="A8CEE3"/>
                </a:solidFill>
              </a:rPr>
              <a:t> </a:t>
            </a:r>
            <a:endParaRPr lang="en-US" sz="1050" dirty="0">
              <a:solidFill>
                <a:srgbClr val="A8CEE3"/>
              </a:solidFill>
            </a:endParaRP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9728BA35-AC79-9247-DFC7-30610EA9F7F1}"/>
              </a:ext>
            </a:extLst>
          </p:cNvPr>
          <p:cNvSpPr/>
          <p:nvPr/>
        </p:nvSpPr>
        <p:spPr>
          <a:xfrm>
            <a:off x="7929985" y="2385528"/>
            <a:ext cx="4268569" cy="1432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3" name="ZoneTexte 2">
            <a:extLst>
              <a:ext uri="{FF2B5EF4-FFF2-40B4-BE49-F238E27FC236}">
                <a16:creationId xmlns:a16="http://schemas.microsoft.com/office/drawing/2014/main" id="{9B5F4A78-A989-5D2E-8146-BCFF553CEE6F}"/>
              </a:ext>
            </a:extLst>
          </p:cNvPr>
          <p:cNvSpPr txBox="1"/>
          <p:nvPr/>
        </p:nvSpPr>
        <p:spPr>
          <a:xfrm>
            <a:off x="8090556" y="2410036"/>
            <a:ext cx="3967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CERN’s annual budget </a:t>
            </a:r>
            <a:b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1200 MCHF (1.5 B$) –  equivalent to a medium-sized European university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B1C8A9-FF08-8140-13BC-64C88C19C2C7}"/>
              </a:ext>
            </a:extLst>
          </p:cNvPr>
          <p:cNvGrpSpPr/>
          <p:nvPr/>
        </p:nvGrpSpPr>
        <p:grpSpPr>
          <a:xfrm>
            <a:off x="7940206" y="3908239"/>
            <a:ext cx="4268569" cy="1466362"/>
            <a:chOff x="9530741" y="2650255"/>
            <a:chExt cx="3386196" cy="11093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DC2DCC-6EAD-CD0F-A237-9B5548AAB5F4}"/>
                </a:ext>
              </a:extLst>
            </p:cNvPr>
            <p:cNvSpPr/>
            <p:nvPr/>
          </p:nvSpPr>
          <p:spPr>
            <a:xfrm>
              <a:off x="9530741" y="2650255"/>
              <a:ext cx="3386196" cy="11093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ZoneTexte 2">
              <a:extLst>
                <a:ext uri="{FF2B5EF4-FFF2-40B4-BE49-F238E27FC236}">
                  <a16:creationId xmlns:a16="http://schemas.microsoft.com/office/drawing/2014/main" id="{07A0E011-C0D6-98F4-384D-6BAC5AC337E5}"/>
                </a:ext>
              </a:extLst>
            </p:cNvPr>
            <p:cNvSpPr txBox="1"/>
            <p:nvPr/>
          </p:nvSpPr>
          <p:spPr>
            <a:xfrm>
              <a:off x="9667938" y="2720172"/>
              <a:ext cx="3054346" cy="954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20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Employees:</a:t>
              </a: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    ~2700 </a:t>
              </a:r>
              <a:r>
                <a:rPr lang="en-US" sz="20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staff, ~</a:t>
              </a:r>
              <a:r>
                <a:rPr lang="en-US" sz="20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1200</a:t>
              </a:r>
              <a:r>
                <a:rPr lang="en-US" sz="20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</a:rPr>
                <a:t>graduates</a:t>
              </a: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2000" dirty="0">
                  <a:solidFill>
                    <a:schemeClr val="bg2"/>
                  </a:solidFill>
                </a:rPr>
                <a:t>Associates:</a:t>
              </a:r>
              <a:r>
                <a:rPr lang="en-US" sz="2000" b="1" dirty="0">
                  <a:solidFill>
                    <a:schemeClr val="bg2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    </a:t>
              </a: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    12 000+ </a:t>
              </a:r>
              <a:r>
                <a:rPr lang="en-US" sz="20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users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38FC67F-FA9C-FB9D-AA31-0AAB6BEB73E0}"/>
              </a:ext>
            </a:extLst>
          </p:cNvPr>
          <p:cNvSpPr/>
          <p:nvPr/>
        </p:nvSpPr>
        <p:spPr>
          <a:xfrm>
            <a:off x="497909" y="1131098"/>
            <a:ext cx="11166863" cy="843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CERN was founded in 1954 with 12 European Member States</a:t>
            </a:r>
          </a:p>
          <a:p>
            <a:pPr marL="576000" lvl="0" indent="-288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built on long-term international collaboration in science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8E9FB04F-F302-3E48-1748-0EC9779AC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60365" y="6441742"/>
            <a:ext cx="4117760" cy="239688"/>
          </a:xfrm>
        </p:spPr>
        <p:txBody>
          <a:bodyPr/>
          <a:lstStyle/>
          <a:p>
            <a:r>
              <a:rPr lang="fr-FR"/>
              <a:t>Particle Physics: Today and 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5670594"/>
      </p:ext>
    </p:extLst>
  </p:cSld>
  <p:clrMapOvr>
    <a:masterClrMapping/>
  </p:clrMapOvr>
</p:sld>
</file>

<file path=ppt/theme/theme1.xml><?xml version="1.0" encoding="utf-8"?>
<a:theme xmlns:a="http://schemas.openxmlformats.org/drawingml/2006/main" name="CERN_Corporate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E0AEF679-98C1-AB42-B5BE-2ED16A1D638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CERN_New_Corporate_proposition</Template>
  <TotalTime>30493</TotalTime>
  <Words>3366</Words>
  <Application>Microsoft Macintosh PowerPoint</Application>
  <PresentationFormat>Widescreen</PresentationFormat>
  <Paragraphs>512</Paragraphs>
  <Slides>44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Arial,Sans-Serif</vt:lpstr>
      <vt:lpstr>Calibri</vt:lpstr>
      <vt:lpstr>CERN_Corporate</vt:lpstr>
      <vt:lpstr>Particle Physics:  Today and Tomorrow</vt:lpstr>
      <vt:lpstr>A few words about me</vt:lpstr>
      <vt:lpstr>Today’s Presentation</vt:lpstr>
      <vt:lpstr>PowerPoint Presentation</vt:lpstr>
      <vt:lpstr>PowerPoint Presentation</vt:lpstr>
      <vt:lpstr>Uncovering the Secrets of the Universe</vt:lpstr>
      <vt:lpstr>PowerPoint Presentation</vt:lpstr>
      <vt:lpstr>PowerPoint Presentation</vt:lpstr>
      <vt:lpstr>Science for peace   </vt:lpstr>
      <vt:lpstr>At CERN we use very advanced technology</vt:lpstr>
      <vt:lpstr>PowerPoint Presentation</vt:lpstr>
      <vt:lpstr>The Large Hadron Collider</vt:lpstr>
      <vt:lpstr>The LHC is Incredible</vt:lpstr>
      <vt:lpstr>Giant detectors record the particles formed  at the four collision points</vt:lpstr>
      <vt:lpstr>The LHC Detectors</vt:lpstr>
      <vt:lpstr>The LHC Detectors are also incredible</vt:lpstr>
      <vt:lpstr>PowerPoint Presentation</vt:lpstr>
      <vt:lpstr>What is the universe made of?</vt:lpstr>
      <vt:lpstr>Cooking the Standard Model</vt:lpstr>
      <vt:lpstr>The Higgs Boson is Special</vt:lpstr>
      <vt:lpstr>The Higgs Boson is Special</vt:lpstr>
      <vt:lpstr>The Higgs Boson – a dubious analogy</vt:lpstr>
      <vt:lpstr>PowerPoint Presentation</vt:lpstr>
      <vt:lpstr>Many discoveries and new measurements</vt:lpstr>
      <vt:lpstr>The Standard Model remains in good shape  </vt:lpstr>
      <vt:lpstr>We continue to search far and wide  </vt:lpstr>
      <vt:lpstr>The Higgs Boson as a probe of BSM  </vt:lpstr>
      <vt:lpstr>PowerPoint Presentation</vt:lpstr>
      <vt:lpstr>PowerPoint Presentation</vt:lpstr>
      <vt:lpstr>The next major discoveries?  </vt:lpstr>
      <vt:lpstr>What Next for CERN? HL-LHC</vt:lpstr>
      <vt:lpstr>2) Neutrinos</vt:lpstr>
      <vt:lpstr>2) Neutrinos</vt:lpstr>
      <vt:lpstr>3) Cosmology: DESI, EUCLID, …</vt:lpstr>
      <vt:lpstr>PowerPoint Presentation</vt:lpstr>
      <vt:lpstr>CERN’s long-term vision</vt:lpstr>
      <vt:lpstr>FCC-ee Physics</vt:lpstr>
      <vt:lpstr>FCC-ee Physics</vt:lpstr>
      <vt:lpstr>CERN’s long-term vision</vt:lpstr>
      <vt:lpstr>ESPP Update – European Strategy</vt:lpstr>
      <vt:lpstr>Update on the ESPP Update</vt:lpstr>
      <vt:lpstr>PowerPoint Presentation</vt:lpstr>
      <vt:lpstr>Final Words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Ewa Lopienska</dc:creator>
  <cp:lastModifiedBy>M. A. Thomson</cp:lastModifiedBy>
  <cp:revision>1238</cp:revision>
  <cp:lastPrinted>2022-07-14T12:37:43Z</cp:lastPrinted>
  <dcterms:created xsi:type="dcterms:W3CDTF">2017-12-12T17:17:03Z</dcterms:created>
  <dcterms:modified xsi:type="dcterms:W3CDTF">2025-11-21T22:48:29Z</dcterms:modified>
</cp:coreProperties>
</file>