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58" r:id="rId5"/>
    <p:sldId id="262" r:id="rId6"/>
    <p:sldId id="263" r:id="rId7"/>
    <p:sldId id="264" r:id="rId8"/>
    <p:sldId id="266" r:id="rId9"/>
    <p:sldId id="260" r:id="rId10"/>
    <p:sldId id="261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FCD745-659F-4412-B4D8-4A3EE07ECE79}">
          <p14:sldIdLst>
            <p14:sldId id="256"/>
            <p14:sldId id="257"/>
            <p14:sldId id="259"/>
            <p14:sldId id="258"/>
            <p14:sldId id="262"/>
            <p14:sldId id="263"/>
            <p14:sldId id="264"/>
            <p14:sldId id="266"/>
            <p14:sldId id="260"/>
            <p14:sldId id="261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8FC"/>
    <a:srgbClr val="5B9BD5"/>
    <a:srgbClr val="D2DEEF"/>
    <a:srgbClr val="EAEFF7"/>
    <a:srgbClr val="FFFFFF"/>
    <a:srgbClr val="4472C4"/>
    <a:srgbClr val="ABABAB"/>
    <a:srgbClr val="FF9933"/>
    <a:srgbClr val="699B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48294-1B3F-46C7-8501-273AD7D79B4F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F2F4C-E58C-4CCD-AFD6-611CFE2E22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07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7556" y="1508257"/>
            <a:ext cx="9144000" cy="2387600"/>
          </a:xfrm>
        </p:spPr>
        <p:txBody>
          <a:bodyPr anchor="b"/>
          <a:lstStyle>
            <a:lvl1pPr algn="ctr">
              <a:defRPr sz="6000" b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7556" y="398793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FBF77B-003A-4E1A-898E-FBE7F15C7ACD}"/>
              </a:ext>
            </a:extLst>
          </p:cNvPr>
          <p:cNvGrpSpPr/>
          <p:nvPr userDrawn="1"/>
        </p:nvGrpSpPr>
        <p:grpSpPr>
          <a:xfrm>
            <a:off x="-109438" y="5643694"/>
            <a:ext cx="2515109" cy="1440000"/>
            <a:chOff x="-109438" y="5643694"/>
            <a:chExt cx="2515109" cy="144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0356C3-1559-4CEC-9ADF-910395CF2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9438" y="5643694"/>
              <a:ext cx="1839581" cy="1440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0A1CDC-2BBF-4AD9-B5B5-2E07FBF48821}"/>
                </a:ext>
              </a:extLst>
            </p:cNvPr>
            <p:cNvSpPr txBox="1"/>
            <p:nvPr/>
          </p:nvSpPr>
          <p:spPr>
            <a:xfrm>
              <a:off x="1441946" y="6014987"/>
              <a:ext cx="96372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UK</a:t>
              </a:r>
              <a:endParaRPr lang="en-GB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F12490-59CD-452F-B02D-F2D799164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3408" y="6356350"/>
            <a:ext cx="662731" cy="29669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</a:lstStyle>
          <a:p>
            <a:fld id="{1CA36EEA-5A28-4A70-BCAC-0B68DA8D36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567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61439" cy="743504"/>
          </a:xfrm>
        </p:spPr>
        <p:txBody>
          <a:bodyPr/>
          <a:lstStyle>
            <a:lvl1pPr algn="ctr">
              <a:defRPr b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0445"/>
            <a:ext cx="10515600" cy="473651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  <a:lvl2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2pPr>
            <a:lvl3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3pPr>
            <a:lvl4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4pPr>
            <a:lvl5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13408" y="6356350"/>
            <a:ext cx="662731" cy="29669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</a:lstStyle>
          <a:p>
            <a:fld id="{1CA36EEA-5A28-4A70-BCAC-0B68DA8D366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21453" y="1237683"/>
            <a:ext cx="10754686" cy="0"/>
          </a:xfrm>
          <a:prstGeom prst="line">
            <a:avLst/>
          </a:prstGeom>
          <a:ln w="38100">
            <a:solidFill>
              <a:srgbClr val="280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21453" y="1313897"/>
            <a:ext cx="10754686" cy="0"/>
          </a:xfrm>
          <a:prstGeom prst="line">
            <a:avLst/>
          </a:prstGeom>
          <a:ln w="38100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E649DFF-E639-4E02-86CC-A533CCEFA814}"/>
              </a:ext>
            </a:extLst>
          </p:cNvPr>
          <p:cNvGrpSpPr/>
          <p:nvPr userDrawn="1"/>
        </p:nvGrpSpPr>
        <p:grpSpPr>
          <a:xfrm>
            <a:off x="9555853" y="16878"/>
            <a:ext cx="2515109" cy="1440000"/>
            <a:chOff x="-109438" y="5643694"/>
            <a:chExt cx="2515109" cy="144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36AF2B-5CDB-4DCA-B86E-19B109862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9438" y="5643694"/>
              <a:ext cx="1839581" cy="144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6F51D6-9453-4ECC-9762-441C75CAD0A1}"/>
                </a:ext>
              </a:extLst>
            </p:cNvPr>
            <p:cNvSpPr txBox="1"/>
            <p:nvPr/>
          </p:nvSpPr>
          <p:spPr>
            <a:xfrm>
              <a:off x="1441946" y="6014987"/>
              <a:ext cx="96372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UK</a:t>
              </a:r>
              <a:endParaRPr lang="en-GB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728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FFFFFF"/>
            </a:gs>
            <a:gs pos="0">
              <a:schemeClr val="accent1">
                <a:lumMod val="20000"/>
                <a:lumOff val="80000"/>
              </a:schemeClr>
            </a:gs>
            <a:gs pos="81000">
              <a:srgbClr val="FFFFFF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36EEA-5A28-4A70-BCAC-0B68DA8D3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58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D206-3AAC-A3F8-283C-1F66CF1989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OB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D3F069-5877-70EB-8B08-321585566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3934" y="4203085"/>
            <a:ext cx="7891244" cy="1655762"/>
          </a:xfrm>
        </p:spPr>
        <p:txBody>
          <a:bodyPr/>
          <a:lstStyle/>
          <a:p>
            <a:r>
              <a:rPr lang="en-GB" dirty="0"/>
              <a:t>With input from Marcello Borri, Ken Davies, James Glover, Adam Huddart</a:t>
            </a:r>
          </a:p>
        </p:txBody>
      </p:sp>
    </p:spTree>
    <p:extLst>
      <p:ext uri="{BB962C8B-B14F-4D97-AF65-F5344CB8AC3E}">
        <p14:creationId xmlns:p14="http://schemas.microsoft.com/office/powerpoint/2010/main" val="3289935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09B70-F0CD-098C-EBA3-FB882A2D3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GelPak</a:t>
            </a:r>
            <a:r>
              <a:rPr lang="en-GB" dirty="0"/>
              <a:t> removal</a:t>
            </a:r>
          </a:p>
        </p:txBody>
      </p:sp>
      <p:pic>
        <p:nvPicPr>
          <p:cNvPr id="5" name="ManualPick+Place">
            <a:hlinkClick r:id="" action="ppaction://media"/>
            <a:extLst>
              <a:ext uri="{FF2B5EF4-FFF2-40B4-BE49-F238E27FC236}">
                <a16:creationId xmlns:a16="http://schemas.microsoft.com/office/drawing/2014/main" id="{1DB1DB3E-E911-C521-130E-0549699EDF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439863"/>
            <a:ext cx="8421688" cy="47371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3183C-4004-5930-3112-3E27D48BB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921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BCE1B-5346-74C4-025E-4D42EC53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Stave design</a:t>
            </a:r>
          </a:p>
        </p:txBody>
      </p:sp>
      <p:pic>
        <p:nvPicPr>
          <p:cNvPr id="6" name="Content Placeholder 5" descr="A diagram of a satellite&#10;&#10;AI-generated content may be incorrect.">
            <a:extLst>
              <a:ext uri="{FF2B5EF4-FFF2-40B4-BE49-F238E27FC236}">
                <a16:creationId xmlns:a16="http://schemas.microsoft.com/office/drawing/2014/main" id="{590626D8-013C-9F4B-A20D-41579A8F2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>
            <a:fillRect/>
          </a:stretch>
        </p:blipFill>
        <p:spPr>
          <a:xfrm>
            <a:off x="0" y="1063138"/>
            <a:ext cx="12192000" cy="57948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A2DEB-F3C0-828C-D71F-D97013015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713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2A748-3FB8-EEAF-3049-0FBA1A5B3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6ECE0-9F66-ACE2-B250-8924503D1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Current work on module tooling is for flat modules</a:t>
            </a:r>
          </a:p>
          <a:p>
            <a:pPr lvl="1"/>
            <a:r>
              <a:rPr lang="en-GB" dirty="0"/>
              <a:t>For a curved stave module would need to be built curved and jigs would need to be modified accordingly</a:t>
            </a:r>
          </a:p>
          <a:p>
            <a:pPr lvl="1"/>
            <a:r>
              <a:rPr lang="en-GB" dirty="0"/>
              <a:t>Prototype module assembly jig has been designed</a:t>
            </a:r>
          </a:p>
          <a:p>
            <a:pPr lvl="1"/>
            <a:r>
              <a:rPr lang="en-GB" dirty="0"/>
              <a:t>Currently scraping together funds for procuring parts &amp; bondable dummy sensors and </a:t>
            </a:r>
            <a:r>
              <a:rPr lang="en-GB" dirty="0" err="1"/>
              <a:t>AncASICs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A2203-6BE5-7787-4733-2B1CDF085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4A6CE-142C-77EE-C211-6378BD792B0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4358" y="4149604"/>
            <a:ext cx="3683189" cy="23432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18B270-B2DB-933B-FD11-20F28CABC5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219162" y="4149604"/>
            <a:ext cx="3812831" cy="2295789"/>
          </a:xfrm>
          <a:custGeom>
            <a:avLst/>
            <a:gdLst>
              <a:gd name="connsiteX0" fmla="*/ 3812831 w 3812831"/>
              <a:gd name="connsiteY0" fmla="*/ 2257674 h 2295789"/>
              <a:gd name="connsiteX1" fmla="*/ 3812831 w 3812831"/>
              <a:gd name="connsiteY1" fmla="*/ 2295789 h 2295789"/>
              <a:gd name="connsiteX2" fmla="*/ 3767016 w 3812831"/>
              <a:gd name="connsiteY2" fmla="*/ 2295789 h 2295789"/>
              <a:gd name="connsiteX3" fmla="*/ 0 w 3812831"/>
              <a:gd name="connsiteY3" fmla="*/ 0 h 2295789"/>
              <a:gd name="connsiteX4" fmla="*/ 3430192 w 3812831"/>
              <a:gd name="connsiteY4" fmla="*/ 0 h 2295789"/>
              <a:gd name="connsiteX5" fmla="*/ 3812831 w 3812831"/>
              <a:gd name="connsiteY5" fmla="*/ 382639 h 2295789"/>
              <a:gd name="connsiteX6" fmla="*/ 3812831 w 3812831"/>
              <a:gd name="connsiteY6" fmla="*/ 933883 h 2295789"/>
              <a:gd name="connsiteX7" fmla="*/ 2620214 w 3812831"/>
              <a:gd name="connsiteY7" fmla="*/ 1926073 h 2295789"/>
              <a:gd name="connsiteX8" fmla="*/ 2927797 w 3812831"/>
              <a:gd name="connsiteY8" fmla="*/ 2295789 h 2295789"/>
              <a:gd name="connsiteX9" fmla="*/ 0 w 3812831"/>
              <a:gd name="connsiteY9" fmla="*/ 2295789 h 229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12831" h="2295789">
                <a:moveTo>
                  <a:pt x="3812831" y="2257674"/>
                </a:moveTo>
                <a:lnTo>
                  <a:pt x="3812831" y="2295789"/>
                </a:lnTo>
                <a:lnTo>
                  <a:pt x="3767016" y="2295789"/>
                </a:lnTo>
                <a:close/>
                <a:moveTo>
                  <a:pt x="0" y="0"/>
                </a:moveTo>
                <a:lnTo>
                  <a:pt x="3430192" y="0"/>
                </a:lnTo>
                <a:lnTo>
                  <a:pt x="3812831" y="382639"/>
                </a:lnTo>
                <a:lnTo>
                  <a:pt x="3812831" y="933883"/>
                </a:lnTo>
                <a:lnTo>
                  <a:pt x="2620214" y="1926073"/>
                </a:lnTo>
                <a:lnTo>
                  <a:pt x="2927797" y="2295789"/>
                </a:lnTo>
                <a:lnTo>
                  <a:pt x="0" y="2295789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A3285-BD19-2C00-3C68-656031DAD0E2}"/>
              </a:ext>
            </a:extLst>
          </p:cNvPr>
          <p:cNvSpPr txBox="1"/>
          <p:nvPr/>
        </p:nvSpPr>
        <p:spPr>
          <a:xfrm>
            <a:off x="6096000" y="4117338"/>
            <a:ext cx="22053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Prototype FPC jig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1E163C-47C2-ACD4-9D58-E84186F632F0}"/>
              </a:ext>
            </a:extLst>
          </p:cNvPr>
          <p:cNvSpPr txBox="1"/>
          <p:nvPr/>
        </p:nvSpPr>
        <p:spPr>
          <a:xfrm>
            <a:off x="838200" y="4117338"/>
            <a:ext cx="4204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Prototype LAS jig</a:t>
            </a:r>
          </a:p>
        </p:txBody>
      </p:sp>
    </p:spTree>
    <p:extLst>
      <p:ext uri="{BB962C8B-B14F-4D97-AF65-F5344CB8AC3E}">
        <p14:creationId xmlns:p14="http://schemas.microsoft.com/office/powerpoint/2010/main" val="1335248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C94BA-3C3C-F4B8-6500-7A1F1D784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Module assembly jig details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1B71345-A7C7-D41A-366D-CD886697A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0981" y="1375790"/>
            <a:ext cx="5664491" cy="25972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09F35-2A10-288E-BF6A-0A87479F3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9D652A-8B7D-6E22-FC6D-9CA059D232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8887" y="1375790"/>
            <a:ext cx="5833193" cy="5383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FF5C3D-8211-245F-7053-B099FEA1D3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4424" y="4105119"/>
            <a:ext cx="3198894" cy="1926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41BAEF-D4FA-16BC-1B32-E55A306D6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5174" y="5260766"/>
            <a:ext cx="2785203" cy="15409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BCA880-6FD8-37D4-5B0A-39191ED15846}"/>
              </a:ext>
            </a:extLst>
          </p:cNvPr>
          <p:cNvSpPr txBox="1"/>
          <p:nvPr/>
        </p:nvSpPr>
        <p:spPr>
          <a:xfrm>
            <a:off x="9653560" y="4240233"/>
            <a:ext cx="2070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14x locating pins for</a:t>
            </a:r>
          </a:p>
          <a:p>
            <a:r>
              <a:rPr lang="en-GB" dirty="0"/>
              <a:t>module FPC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7FBC84E-D510-2EB2-833F-8EBDCEC6F4EE}"/>
              </a:ext>
            </a:extLst>
          </p:cNvPr>
          <p:cNvCxnSpPr/>
          <p:nvPr/>
        </p:nvCxnSpPr>
        <p:spPr>
          <a:xfrm>
            <a:off x="10183906" y="4823012"/>
            <a:ext cx="528918" cy="183003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07DC52B-6A4B-FD61-60DC-8F395860A5A5}"/>
              </a:ext>
            </a:extLst>
          </p:cNvPr>
          <p:cNvCxnSpPr>
            <a:cxnSpLocks/>
          </p:cNvCxnSpPr>
          <p:nvPr/>
        </p:nvCxnSpPr>
        <p:spPr>
          <a:xfrm flipH="1">
            <a:off x="9583271" y="4823012"/>
            <a:ext cx="600635" cy="183003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40F7281-C02F-3204-7F4A-990150EBB1D7}"/>
              </a:ext>
            </a:extLst>
          </p:cNvPr>
          <p:cNvCxnSpPr>
            <a:cxnSpLocks/>
          </p:cNvCxnSpPr>
          <p:nvPr/>
        </p:nvCxnSpPr>
        <p:spPr>
          <a:xfrm flipH="1">
            <a:off x="8525435" y="4823012"/>
            <a:ext cx="1658471" cy="120823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FBC300-AB40-FB2E-9B35-ADE208469F20}"/>
              </a:ext>
            </a:extLst>
          </p:cNvPr>
          <p:cNvCxnSpPr>
            <a:cxnSpLocks/>
          </p:cNvCxnSpPr>
          <p:nvPr/>
        </p:nvCxnSpPr>
        <p:spPr>
          <a:xfrm flipH="1">
            <a:off x="8598564" y="4823012"/>
            <a:ext cx="1585342" cy="52891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35A3B23-0EBA-41BA-6144-072E857037E1}"/>
              </a:ext>
            </a:extLst>
          </p:cNvPr>
          <p:cNvSpPr txBox="1"/>
          <p:nvPr/>
        </p:nvSpPr>
        <p:spPr>
          <a:xfrm>
            <a:off x="5903797" y="6185097"/>
            <a:ext cx="2276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FPC sucked down by vacuum</a:t>
            </a:r>
          </a:p>
        </p:txBody>
      </p:sp>
    </p:spTree>
    <p:extLst>
      <p:ext uri="{BB962C8B-B14F-4D97-AF65-F5344CB8AC3E}">
        <p14:creationId xmlns:p14="http://schemas.microsoft.com/office/powerpoint/2010/main" val="3335161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309F3-8939-30CE-AA02-EB4FEF29F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Dummy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74549-ADA1-342E-0B7B-250256690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4"/>
            <a:ext cx="8673661" cy="216460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Pure silicon dummy sensors</a:t>
            </a:r>
          </a:p>
          <a:p>
            <a:pPr lvl="1"/>
            <a:r>
              <a:rPr lang="en-GB" dirty="0"/>
              <a:t>Removed from backing foil at CERN, then shipped to UK</a:t>
            </a:r>
          </a:p>
          <a:p>
            <a:pPr lvl="2"/>
            <a:r>
              <a:rPr lang="en-GB" dirty="0"/>
              <a:t>Use membrane boxes and </a:t>
            </a:r>
            <a:r>
              <a:rPr lang="en-GB" dirty="0" err="1"/>
              <a:t>gelpaks</a:t>
            </a:r>
            <a:endParaRPr lang="en-GB" dirty="0"/>
          </a:p>
          <a:p>
            <a:pPr lvl="2"/>
            <a:r>
              <a:rPr lang="en-GB" dirty="0"/>
              <a:t>No breakages</a:t>
            </a:r>
          </a:p>
          <a:p>
            <a:pPr lvl="3"/>
            <a:r>
              <a:rPr lang="en-GB" dirty="0"/>
              <a:t>Modules have moved in membrane boxes</a:t>
            </a:r>
          </a:p>
          <a:p>
            <a:pPr lvl="3"/>
            <a:r>
              <a:rPr lang="en-GB" dirty="0"/>
              <a:t>Removal from </a:t>
            </a:r>
            <a:r>
              <a:rPr lang="en-GB" dirty="0" err="1"/>
              <a:t>gelpaks</a:t>
            </a:r>
            <a:r>
              <a:rPr lang="en-GB" dirty="0"/>
              <a:t> in vacuum jig, using suction cups worked (more than one suction cup is better)</a:t>
            </a:r>
          </a:p>
          <a:p>
            <a:r>
              <a:rPr lang="en-GB" dirty="0"/>
              <a:t>Encapsulated silicon dummies have arrived in UK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3ED69-7198-16ED-CF69-2CD8081E5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9001F442-9A49-D4C7-F858-1127383FDCBF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2" t="29746" r="5050" b="7144"/>
          <a:stretch>
            <a:fillRect/>
          </a:stretch>
        </p:blipFill>
        <p:spPr bwMode="auto">
          <a:xfrm>
            <a:off x="0" y="3725695"/>
            <a:ext cx="4872318" cy="2927350"/>
          </a:xfrm>
          <a:prstGeom prst="rect">
            <a:avLst/>
          </a:prstGeom>
        </p:spPr>
      </p:pic>
      <p:pic>
        <p:nvPicPr>
          <p:cNvPr id="6" name="ApplyingVacuum_x16">
            <a:hlinkClick r:id="" action="ppaction://media"/>
            <a:extLst>
              <a:ext uri="{FF2B5EF4-FFF2-40B4-BE49-F238E27FC236}">
                <a16:creationId xmlns:a16="http://schemas.microsoft.com/office/drawing/2014/main" id="{59776D8F-59C5-740C-4C21-2632B03F10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10" r="8144"/>
          <a:stretch>
            <a:fillRect/>
          </a:stretch>
        </p:blipFill>
        <p:spPr>
          <a:xfrm>
            <a:off x="4971392" y="3725695"/>
            <a:ext cx="4540469" cy="2927350"/>
          </a:xfrm>
          <a:prstGeom prst="rect">
            <a:avLst/>
          </a:prstGeom>
        </p:spPr>
      </p:pic>
      <p:pic>
        <p:nvPicPr>
          <p:cNvPr id="8" name="Picture 7" descr="A group of rectangular objects on a white surface&#10;&#10;AI-generated content may be incorrect.">
            <a:extLst>
              <a:ext uri="{FF2B5EF4-FFF2-40B4-BE49-F238E27FC236}">
                <a16:creationId xmlns:a16="http://schemas.microsoft.com/office/drawing/2014/main" id="{76BECF59-7FAA-37CF-A098-1E1DB1AE7F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t="11532" b="13065"/>
          <a:stretch>
            <a:fillRect/>
          </a:stretch>
        </p:blipFill>
        <p:spPr>
          <a:xfrm rot="5400000">
            <a:off x="8980344" y="2953381"/>
            <a:ext cx="3762700" cy="2501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6AAB21-6D73-2345-6B2C-0BBC234E8C4A}"/>
              </a:ext>
            </a:extLst>
          </p:cNvPr>
          <p:cNvSpPr txBox="1"/>
          <p:nvPr/>
        </p:nvSpPr>
        <p:spPr>
          <a:xfrm>
            <a:off x="9511861" y="1953457"/>
            <a:ext cx="2353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Encapsulated dummies</a:t>
            </a:r>
          </a:p>
        </p:txBody>
      </p:sp>
    </p:spTree>
    <p:extLst>
      <p:ext uri="{BB962C8B-B14F-4D97-AF65-F5344CB8AC3E}">
        <p14:creationId xmlns:p14="http://schemas.microsoft.com/office/powerpoint/2010/main" val="651287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5F93E-7B31-C563-6AF5-D661E288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Stave &amp; FIB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56289-130F-06AB-110B-65BE81372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5"/>
            <a:ext cx="3901966" cy="2437872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Design stave support with minimal z-extension</a:t>
            </a:r>
          </a:p>
          <a:p>
            <a:r>
              <a:rPr lang="en-GB" dirty="0"/>
              <a:t>Investigating banjo bolts </a:t>
            </a:r>
          </a:p>
          <a:p>
            <a:pPr lvl="1"/>
            <a:r>
              <a:rPr lang="en-GB" dirty="0"/>
              <a:t>Hollow bolts for air flow</a:t>
            </a:r>
          </a:p>
          <a:p>
            <a:pPr lvl="1"/>
            <a:r>
              <a:rPr lang="en-GB" dirty="0"/>
              <a:t>Still investigating how to supply counter-flow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B38E8-4459-BFA3-7699-B21853976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1B83EB-8C47-5D72-61A5-CF125781E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352" y="1440445"/>
            <a:ext cx="6737816" cy="47909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6A1B8B-FB09-C471-6969-B660A5E24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6" y="3989818"/>
            <a:ext cx="4733163" cy="285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53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2E2E-ADF5-6A5A-64BD-46CCDDA45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FIB 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46630-35A7-658A-FC2C-AC93FDB17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5"/>
            <a:ext cx="4805855" cy="4736518"/>
          </a:xfrm>
        </p:spPr>
        <p:txBody>
          <a:bodyPr/>
          <a:lstStyle/>
          <a:p>
            <a:r>
              <a:rPr lang="en-GB" dirty="0"/>
              <a:t>FIB design ongoing, but currently single FIBs too wide</a:t>
            </a:r>
          </a:p>
          <a:p>
            <a:pPr lvl="1"/>
            <a:r>
              <a:rPr lang="en-GB" dirty="0"/>
              <a:t>Mostly driven by MTP connectors</a:t>
            </a:r>
          </a:p>
          <a:p>
            <a:r>
              <a:rPr lang="en-GB" dirty="0"/>
              <a:t>Investigating double-FIB 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E89C6-7342-B2E8-9FB4-C8DD35997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E2E087-B88E-63AC-2EEE-97D28D405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40445"/>
            <a:ext cx="6088506" cy="4915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62D53C-F828-36A0-40DC-E6F9FEC59CF7}"/>
              </a:ext>
            </a:extLst>
          </p:cNvPr>
          <p:cNvSpPr txBox="1"/>
          <p:nvPr/>
        </p:nvSpPr>
        <p:spPr>
          <a:xfrm>
            <a:off x="8618483" y="1828800"/>
            <a:ext cx="3402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Previous iteration of FIB: too small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7FB652-29AD-9BE6-187A-3297628DBF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38200" y="4107555"/>
            <a:ext cx="4590561" cy="2620000"/>
          </a:xfrm>
          <a:custGeom>
            <a:avLst/>
            <a:gdLst>
              <a:gd name="connsiteX0" fmla="*/ 1293886 w 4590561"/>
              <a:gd name="connsiteY0" fmla="*/ 0 h 2620000"/>
              <a:gd name="connsiteX1" fmla="*/ 4590561 w 4590561"/>
              <a:gd name="connsiteY1" fmla="*/ 0 h 2620000"/>
              <a:gd name="connsiteX2" fmla="*/ 4590561 w 4590561"/>
              <a:gd name="connsiteY2" fmla="*/ 1484886 h 2620000"/>
              <a:gd name="connsiteX3" fmla="*/ 4142790 w 4590561"/>
              <a:gd name="connsiteY3" fmla="*/ 1484886 h 2620000"/>
              <a:gd name="connsiteX4" fmla="*/ 4142790 w 4590561"/>
              <a:gd name="connsiteY4" fmla="*/ 2620000 h 2620000"/>
              <a:gd name="connsiteX5" fmla="*/ 223011 w 4590561"/>
              <a:gd name="connsiteY5" fmla="*/ 2620000 h 2620000"/>
              <a:gd name="connsiteX6" fmla="*/ 223011 w 4590561"/>
              <a:gd name="connsiteY6" fmla="*/ 1905300 h 2620000"/>
              <a:gd name="connsiteX7" fmla="*/ 0 w 4590561"/>
              <a:gd name="connsiteY7" fmla="*/ 1905300 h 2620000"/>
              <a:gd name="connsiteX8" fmla="*/ 0 w 4590561"/>
              <a:gd name="connsiteY8" fmla="*/ 1237315 h 2620000"/>
              <a:gd name="connsiteX9" fmla="*/ 1475906 w 4590561"/>
              <a:gd name="connsiteY9" fmla="*/ 280881 h 2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0561" h="2620000">
                <a:moveTo>
                  <a:pt x="1293886" y="0"/>
                </a:moveTo>
                <a:lnTo>
                  <a:pt x="4590561" y="0"/>
                </a:lnTo>
                <a:lnTo>
                  <a:pt x="4590561" y="1484886"/>
                </a:lnTo>
                <a:lnTo>
                  <a:pt x="4142790" y="1484886"/>
                </a:lnTo>
                <a:lnTo>
                  <a:pt x="4142790" y="2620000"/>
                </a:lnTo>
                <a:lnTo>
                  <a:pt x="223011" y="2620000"/>
                </a:lnTo>
                <a:lnTo>
                  <a:pt x="223011" y="1905300"/>
                </a:lnTo>
                <a:lnTo>
                  <a:pt x="0" y="1905300"/>
                </a:lnTo>
                <a:lnTo>
                  <a:pt x="0" y="1237315"/>
                </a:lnTo>
                <a:lnTo>
                  <a:pt x="1475906" y="2808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8276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F838B-9A65-2AC9-EFA6-CEBC2A3B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Stave prototyping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D4E86-2C7F-0DF2-5F92-5AF47FEB0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are now working on completing a full length L4 stave</a:t>
            </a:r>
          </a:p>
          <a:p>
            <a:pPr lvl="1"/>
            <a:r>
              <a:rPr lang="en-GB" dirty="0"/>
              <a:t>Materials (CF prepreg, K9 foam) are scraps/rejects/expired from ATLAS</a:t>
            </a:r>
          </a:p>
          <a:p>
            <a:pPr lvl="2"/>
            <a:r>
              <a:rPr lang="en-GB" dirty="0"/>
              <a:t>In this stave some substitute foam pieces (actually will allow us to look at effects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E3F07-C584-D91C-12D7-B253F2CEE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6" name="Picture 5" descr="A black rectangular object with yellow text&#10;&#10;AI-generated content may be incorrect.">
            <a:extLst>
              <a:ext uri="{FF2B5EF4-FFF2-40B4-BE49-F238E27FC236}">
                <a16:creationId xmlns:a16="http://schemas.microsoft.com/office/drawing/2014/main" id="{D1837299-580C-4A37-4021-2A8A943675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86" b="47433"/>
          <a:stretch>
            <a:fillRect/>
          </a:stretch>
        </p:blipFill>
        <p:spPr>
          <a:xfrm>
            <a:off x="4853" y="3313827"/>
            <a:ext cx="12187147" cy="998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474925-E1A4-28CE-62B5-10FDB076D034}"/>
              </a:ext>
            </a:extLst>
          </p:cNvPr>
          <p:cNvSpPr txBox="1"/>
          <p:nvPr/>
        </p:nvSpPr>
        <p:spPr>
          <a:xfrm>
            <a:off x="0" y="4359050"/>
            <a:ext cx="2049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3D-printed end pieces with optimised air flow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22E74-0E75-B3CC-F898-6B4B7561FDB9}"/>
              </a:ext>
            </a:extLst>
          </p:cNvPr>
          <p:cNvSpPr txBox="1"/>
          <p:nvPr/>
        </p:nvSpPr>
        <p:spPr>
          <a:xfrm>
            <a:off x="3994338" y="4882673"/>
            <a:ext cx="136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K9 cross-ribs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2C5D0-D056-6A57-93F8-A481AEA18663}"/>
              </a:ext>
            </a:extLst>
          </p:cNvPr>
          <p:cNvSpPr txBox="1"/>
          <p:nvPr/>
        </p:nvSpPr>
        <p:spPr>
          <a:xfrm>
            <a:off x="7725104" y="4882673"/>
            <a:ext cx="261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Non-conductive cross-ribs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274A53-3C7E-0916-7A48-0888008113DA}"/>
              </a:ext>
            </a:extLst>
          </p:cNvPr>
          <p:cNvCxnSpPr>
            <a:cxnSpLocks/>
          </p:cNvCxnSpPr>
          <p:nvPr/>
        </p:nvCxnSpPr>
        <p:spPr>
          <a:xfrm flipH="1" flipV="1">
            <a:off x="6022428" y="3999628"/>
            <a:ext cx="2711669" cy="9376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3FE18F-614D-7E4E-27A6-4F47061DB460}"/>
              </a:ext>
            </a:extLst>
          </p:cNvPr>
          <p:cNvCxnSpPr>
            <a:cxnSpLocks/>
          </p:cNvCxnSpPr>
          <p:nvPr/>
        </p:nvCxnSpPr>
        <p:spPr>
          <a:xfrm flipV="1">
            <a:off x="8734097" y="3933164"/>
            <a:ext cx="945931" cy="10149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D506E3F-7570-3D5F-11BE-8260D9BCE488}"/>
              </a:ext>
            </a:extLst>
          </p:cNvPr>
          <p:cNvCxnSpPr>
            <a:cxnSpLocks/>
          </p:cNvCxnSpPr>
          <p:nvPr/>
        </p:nvCxnSpPr>
        <p:spPr>
          <a:xfrm flipV="1">
            <a:off x="8743294" y="3988842"/>
            <a:ext cx="2240016" cy="9592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4769F3-A7AE-DAD7-C125-CC94A4BECDF0}"/>
              </a:ext>
            </a:extLst>
          </p:cNvPr>
          <p:cNvCxnSpPr>
            <a:cxnSpLocks/>
          </p:cNvCxnSpPr>
          <p:nvPr/>
        </p:nvCxnSpPr>
        <p:spPr>
          <a:xfrm flipH="1" flipV="1">
            <a:off x="1273472" y="4030152"/>
            <a:ext cx="3258012" cy="8525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E80713C-9BC8-16F1-CACD-698054D8AB0D}"/>
              </a:ext>
            </a:extLst>
          </p:cNvPr>
          <p:cNvCxnSpPr>
            <a:cxnSpLocks/>
          </p:cNvCxnSpPr>
          <p:nvPr/>
        </p:nvCxnSpPr>
        <p:spPr>
          <a:xfrm flipH="1" flipV="1">
            <a:off x="2320566" y="4070716"/>
            <a:ext cx="2220115" cy="7888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7F34308-61C9-BB08-ED9A-3F38FD5B60BA}"/>
              </a:ext>
            </a:extLst>
          </p:cNvPr>
          <p:cNvCxnSpPr>
            <a:cxnSpLocks/>
          </p:cNvCxnSpPr>
          <p:nvPr/>
        </p:nvCxnSpPr>
        <p:spPr>
          <a:xfrm flipH="1" flipV="1">
            <a:off x="3554119" y="4070716"/>
            <a:ext cx="977365" cy="8119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8A041C9-E1F8-4537-18C9-0A568C498208}"/>
              </a:ext>
            </a:extLst>
          </p:cNvPr>
          <p:cNvCxnSpPr>
            <a:cxnSpLocks/>
          </p:cNvCxnSpPr>
          <p:nvPr/>
        </p:nvCxnSpPr>
        <p:spPr>
          <a:xfrm flipV="1">
            <a:off x="4540681" y="4070716"/>
            <a:ext cx="143203" cy="7888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98CBF9C-8282-0CE0-D64E-1A2BF712DEC5}"/>
              </a:ext>
            </a:extLst>
          </p:cNvPr>
          <p:cNvCxnSpPr>
            <a:cxnSpLocks/>
          </p:cNvCxnSpPr>
          <p:nvPr/>
        </p:nvCxnSpPr>
        <p:spPr>
          <a:xfrm flipV="1">
            <a:off x="4531484" y="4030152"/>
            <a:ext cx="2711669" cy="8090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ECCA014-ADBD-EAE1-2776-D0BC6D077BFC}"/>
              </a:ext>
            </a:extLst>
          </p:cNvPr>
          <p:cNvCxnSpPr>
            <a:cxnSpLocks/>
          </p:cNvCxnSpPr>
          <p:nvPr/>
        </p:nvCxnSpPr>
        <p:spPr>
          <a:xfrm flipV="1">
            <a:off x="4540681" y="3999628"/>
            <a:ext cx="3913782" cy="8701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481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78957-9E7C-134D-F5EC-B3A58A5EA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Stave prototyping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6255F-BCF2-C22C-8B96-8E72475A8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29" y="1364874"/>
            <a:ext cx="8561438" cy="288054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GB" dirty="0"/>
              <a:t>Several issues during cure: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Material not tacky: thin parts at the edge of cut-outs have moved</a:t>
            </a:r>
          </a:p>
          <a:p>
            <a:pPr lvl="2">
              <a:lnSpc>
                <a:spcPct val="100000"/>
              </a:lnSpc>
            </a:pPr>
            <a:r>
              <a:rPr lang="en-GB" dirty="0"/>
              <a:t>Could be caused by humidity – will try to keep material drier in the future, but the material is expired…</a:t>
            </a:r>
          </a:p>
          <a:p>
            <a:pPr lvl="2">
              <a:lnSpc>
                <a:spcPct val="100000"/>
              </a:lnSpc>
            </a:pPr>
            <a:r>
              <a:rPr lang="en-GB" dirty="0"/>
              <a:t>Alternative is that we keep the thin parts in place using </a:t>
            </a:r>
            <a:r>
              <a:rPr lang="en-GB" dirty="0" err="1"/>
              <a:t>flashbreaker</a:t>
            </a:r>
            <a:r>
              <a:rPr lang="en-GB" dirty="0"/>
              <a:t> tape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Inner and outer mould parts stuck in stave</a:t>
            </a:r>
          </a:p>
          <a:p>
            <a:pPr lvl="2">
              <a:lnSpc>
                <a:spcPct val="100000"/>
              </a:lnSpc>
            </a:pPr>
            <a:r>
              <a:rPr lang="en-GB" dirty="0"/>
              <a:t>Baked into surface and also glue seeping between the mould parts – cannot be removed without damaging stave…</a:t>
            </a:r>
          </a:p>
          <a:p>
            <a:pPr lvl="2">
              <a:lnSpc>
                <a:spcPct val="100000"/>
              </a:lnSpc>
            </a:pPr>
            <a:r>
              <a:rPr lang="en-GB" dirty="0"/>
              <a:t>We have used mould release agent</a:t>
            </a:r>
          </a:p>
          <a:p>
            <a:pPr lvl="2">
              <a:lnSpc>
                <a:spcPct val="100000"/>
              </a:lnSpc>
            </a:pPr>
            <a:r>
              <a:rPr lang="en-GB" dirty="0"/>
              <a:t>Need to find another solution (e.g. use </a:t>
            </a:r>
            <a:r>
              <a:rPr lang="en-GB" dirty="0" err="1"/>
              <a:t>flashbreaker</a:t>
            </a:r>
            <a:r>
              <a:rPr lang="en-GB" dirty="0"/>
              <a:t> tape, alternative material like PTFE…)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3E57A-7F67-2AC5-E115-231EB663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8</a:t>
            </a:fld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6D9F57-3CC3-9263-991F-FD5E07FAAA56}"/>
              </a:ext>
            </a:extLst>
          </p:cNvPr>
          <p:cNvGrpSpPr/>
          <p:nvPr/>
        </p:nvGrpSpPr>
        <p:grpSpPr>
          <a:xfrm>
            <a:off x="79244" y="4203763"/>
            <a:ext cx="12033511" cy="1014774"/>
            <a:chOff x="-2" y="2230230"/>
            <a:chExt cx="12033511" cy="10147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76B1E4-0491-19C0-E6BB-8A4F4C3D5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382" b="23712"/>
            <a:stretch>
              <a:fillRect/>
            </a:stretch>
          </p:blipFill>
          <p:spPr>
            <a:xfrm rot="10800000">
              <a:off x="-2" y="2230243"/>
              <a:ext cx="2873179" cy="101476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6B4D553-6344-68B4-2FFF-75846A023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68" b="22246"/>
            <a:stretch>
              <a:fillRect/>
            </a:stretch>
          </p:blipFill>
          <p:spPr>
            <a:xfrm rot="10800000">
              <a:off x="2199781" y="2230239"/>
              <a:ext cx="2995845" cy="1014764"/>
            </a:xfrm>
            <a:prstGeom prst="rect">
              <a:avLst/>
            </a:prstGeom>
          </p:spPr>
        </p:pic>
        <p:pic>
          <p:nvPicPr>
            <p:cNvPr id="14" name="Picture 13" descr="A close up of a ruler&#10;&#10;AI-generated content may be incorrect.">
              <a:extLst>
                <a:ext uri="{FF2B5EF4-FFF2-40B4-BE49-F238E27FC236}">
                  <a16:creationId xmlns:a16="http://schemas.microsoft.com/office/drawing/2014/main" id="{BF51D6B5-CD70-3956-A869-C19E4B4AF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09" b="18328"/>
            <a:stretch>
              <a:fillRect/>
            </a:stretch>
          </p:blipFill>
          <p:spPr>
            <a:xfrm rot="10800000">
              <a:off x="4894541" y="2230235"/>
              <a:ext cx="3100884" cy="101476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CBD54E2-A10C-EF91-8208-B0FCA5EDF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55" b="20391"/>
            <a:stretch>
              <a:fillRect/>
            </a:stretch>
          </p:blipFill>
          <p:spPr>
            <a:xfrm rot="10800000">
              <a:off x="8910440" y="2230230"/>
              <a:ext cx="3123069" cy="10147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BE86F-8FF0-85F7-1B47-38E9BB3A6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30" b="18021"/>
            <a:stretch>
              <a:fillRect/>
            </a:stretch>
          </p:blipFill>
          <p:spPr>
            <a:xfrm rot="10800000">
              <a:off x="7236053" y="2230231"/>
              <a:ext cx="3235924" cy="101477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E2A9B-4FAE-BFDA-F625-2CABCA013085}"/>
              </a:ext>
            </a:extLst>
          </p:cNvPr>
          <p:cNvGrpSpPr/>
          <p:nvPr/>
        </p:nvGrpSpPr>
        <p:grpSpPr>
          <a:xfrm>
            <a:off x="-1" y="5941293"/>
            <a:ext cx="12033511" cy="933450"/>
            <a:chOff x="-2" y="4972042"/>
            <a:chExt cx="11027646" cy="923933"/>
          </a:xfrm>
        </p:grpSpPr>
        <p:pic>
          <p:nvPicPr>
            <p:cNvPr id="20" name="Picture 19" descr="A piece of wood on a cutting mat&#10;&#10;AI-generated content may be incorrect.">
              <a:extLst>
                <a:ext uri="{FF2B5EF4-FFF2-40B4-BE49-F238E27FC236}">
                  <a16:creationId xmlns:a16="http://schemas.microsoft.com/office/drawing/2014/main" id="{474778E6-CE61-4A03-2F19-460CA8D06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78" b="30079"/>
            <a:stretch>
              <a:fillRect/>
            </a:stretch>
          </p:blipFill>
          <p:spPr>
            <a:xfrm rot="10800000">
              <a:off x="5496893" y="4972043"/>
              <a:ext cx="3167213" cy="92392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03C2A5D-02B6-9FFC-930C-33076E98C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365" b="26750"/>
            <a:stretch>
              <a:fillRect/>
            </a:stretch>
          </p:blipFill>
          <p:spPr>
            <a:xfrm rot="10800000">
              <a:off x="-2" y="4972049"/>
              <a:ext cx="3419475" cy="92392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961911-A1C7-133F-83F9-1D77AEEDD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86" b="28229"/>
            <a:stretch>
              <a:fillRect/>
            </a:stretch>
          </p:blipFill>
          <p:spPr>
            <a:xfrm rot="10800000">
              <a:off x="2762246" y="4972045"/>
              <a:ext cx="3419475" cy="92392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424217F-BB19-3FCC-612A-0EA36F6F7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41" b="23073"/>
            <a:stretch>
              <a:fillRect/>
            </a:stretch>
          </p:blipFill>
          <p:spPr>
            <a:xfrm rot="10800000">
              <a:off x="8231539" y="4972042"/>
              <a:ext cx="2796105" cy="923926"/>
            </a:xfrm>
            <a:prstGeom prst="rect">
              <a:avLst/>
            </a:prstGeom>
          </p:spPr>
        </p:pic>
      </p:grpSp>
      <p:pic>
        <p:nvPicPr>
          <p:cNvPr id="27" name="Picture 26" descr="A close up of a ruler&#10;&#10;AI-generated content may be incorrect.">
            <a:extLst>
              <a:ext uri="{FF2B5EF4-FFF2-40B4-BE49-F238E27FC236}">
                <a16:creationId xmlns:a16="http://schemas.microsoft.com/office/drawing/2014/main" id="{50EFA059-05C0-9547-E720-96A9970E7B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9" t="45089" r="23879" b="46464"/>
          <a:stretch>
            <a:fillRect/>
          </a:stretch>
        </p:blipFill>
        <p:spPr>
          <a:xfrm rot="10800000">
            <a:off x="4937341" y="5296989"/>
            <a:ext cx="3556713" cy="47512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EA5A4A5-BA92-7A02-947B-71FD1D513953}"/>
              </a:ext>
            </a:extLst>
          </p:cNvPr>
          <p:cNvSpPr/>
          <p:nvPr/>
        </p:nvSpPr>
        <p:spPr>
          <a:xfrm>
            <a:off x="5710518" y="4867835"/>
            <a:ext cx="1717636" cy="25997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BDE92FF-7160-F9F4-3BE5-2645357ECBD3}"/>
              </a:ext>
            </a:extLst>
          </p:cNvPr>
          <p:cNvCxnSpPr>
            <a:cxnSpLocks/>
            <a:stCxn id="28" idx="2"/>
            <a:endCxn id="27" idx="2"/>
          </p:cNvCxnSpPr>
          <p:nvPr/>
        </p:nvCxnSpPr>
        <p:spPr>
          <a:xfrm>
            <a:off x="6569336" y="5127812"/>
            <a:ext cx="146361" cy="16917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988D19C6-A399-5C28-FAA6-3DE7B37072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29" y="1403726"/>
            <a:ext cx="2876148" cy="2578345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F859EAA-F5A6-BC6F-20C6-C7C20DA8EB59}"/>
              </a:ext>
            </a:extLst>
          </p:cNvPr>
          <p:cNvCxnSpPr>
            <a:cxnSpLocks/>
          </p:cNvCxnSpPr>
          <p:nvPr/>
        </p:nvCxnSpPr>
        <p:spPr>
          <a:xfrm>
            <a:off x="10004612" y="3376613"/>
            <a:ext cx="0" cy="27202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A36090B-6C8E-CC1C-176C-51F626F98704}"/>
              </a:ext>
            </a:extLst>
          </p:cNvPr>
          <p:cNvCxnSpPr>
            <a:cxnSpLocks/>
          </p:cNvCxnSpPr>
          <p:nvPr/>
        </p:nvCxnSpPr>
        <p:spPr>
          <a:xfrm>
            <a:off x="10004612" y="3376613"/>
            <a:ext cx="152399" cy="5238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3B972B1-AC10-08D4-6E0E-329E1140B6FE}"/>
              </a:ext>
            </a:extLst>
          </p:cNvPr>
          <p:cNvCxnSpPr>
            <a:cxnSpLocks/>
          </p:cNvCxnSpPr>
          <p:nvPr/>
        </p:nvCxnSpPr>
        <p:spPr>
          <a:xfrm>
            <a:off x="10142538" y="3429000"/>
            <a:ext cx="0" cy="14287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EC3185D-6260-CC45-7503-E2B9FB35DBAE}"/>
              </a:ext>
            </a:extLst>
          </p:cNvPr>
          <p:cNvCxnSpPr>
            <a:cxnSpLocks/>
          </p:cNvCxnSpPr>
          <p:nvPr/>
        </p:nvCxnSpPr>
        <p:spPr>
          <a:xfrm>
            <a:off x="10142538" y="3556000"/>
            <a:ext cx="184150" cy="6508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99A56D2-EF8B-4E5F-FA13-6E9C7E8BD0C2}"/>
              </a:ext>
            </a:extLst>
          </p:cNvPr>
          <p:cNvCxnSpPr>
            <a:cxnSpLocks/>
          </p:cNvCxnSpPr>
          <p:nvPr/>
        </p:nvCxnSpPr>
        <p:spPr>
          <a:xfrm flipH="1">
            <a:off x="10326687" y="3608388"/>
            <a:ext cx="1" cy="15875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D64E2BC-DB94-9FB1-7B37-6637188A1D27}"/>
              </a:ext>
            </a:extLst>
          </p:cNvPr>
          <p:cNvCxnSpPr>
            <a:cxnSpLocks/>
          </p:cNvCxnSpPr>
          <p:nvPr/>
        </p:nvCxnSpPr>
        <p:spPr>
          <a:xfrm>
            <a:off x="10004612" y="3648635"/>
            <a:ext cx="322074" cy="11850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B6C4DA2-E10F-BAE0-D682-769717CD46A2}"/>
              </a:ext>
            </a:extLst>
          </p:cNvPr>
          <p:cNvCxnSpPr>
            <a:cxnSpLocks/>
          </p:cNvCxnSpPr>
          <p:nvPr/>
        </p:nvCxnSpPr>
        <p:spPr>
          <a:xfrm>
            <a:off x="10585637" y="3725863"/>
            <a:ext cx="0" cy="12382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CCD189C-029B-55E8-1788-9812CB49BA20}"/>
              </a:ext>
            </a:extLst>
          </p:cNvPr>
          <p:cNvCxnSpPr>
            <a:cxnSpLocks/>
          </p:cNvCxnSpPr>
          <p:nvPr/>
        </p:nvCxnSpPr>
        <p:spPr>
          <a:xfrm>
            <a:off x="10585637" y="3836988"/>
            <a:ext cx="469713" cy="10318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410BF45-0178-17BD-023C-C58FB89E4791}"/>
              </a:ext>
            </a:extLst>
          </p:cNvPr>
          <p:cNvCxnSpPr>
            <a:cxnSpLocks/>
          </p:cNvCxnSpPr>
          <p:nvPr/>
        </p:nvCxnSpPr>
        <p:spPr>
          <a:xfrm>
            <a:off x="11057124" y="3836988"/>
            <a:ext cx="0" cy="11644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3BA63B3-B334-809B-3A8C-8974F3C7BA7E}"/>
              </a:ext>
            </a:extLst>
          </p:cNvPr>
          <p:cNvCxnSpPr>
            <a:cxnSpLocks/>
          </p:cNvCxnSpPr>
          <p:nvPr/>
        </p:nvCxnSpPr>
        <p:spPr>
          <a:xfrm>
            <a:off x="10813408" y="3720541"/>
            <a:ext cx="253055" cy="11644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2C5287F-7AD5-625E-48E7-A2C9262B6B00}"/>
              </a:ext>
            </a:extLst>
          </p:cNvPr>
          <p:cNvCxnSpPr>
            <a:cxnSpLocks/>
          </p:cNvCxnSpPr>
          <p:nvPr/>
        </p:nvCxnSpPr>
        <p:spPr>
          <a:xfrm>
            <a:off x="10825349" y="3720541"/>
            <a:ext cx="0" cy="931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F39E935-51D1-AED7-0F0B-63434783E039}"/>
              </a:ext>
            </a:extLst>
          </p:cNvPr>
          <p:cNvCxnSpPr>
            <a:cxnSpLocks/>
          </p:cNvCxnSpPr>
          <p:nvPr/>
        </p:nvCxnSpPr>
        <p:spPr>
          <a:xfrm>
            <a:off x="10599738" y="3720541"/>
            <a:ext cx="225610" cy="8152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992DC57-5AE7-051C-55FB-C1CB16C2A005}"/>
              </a:ext>
            </a:extLst>
          </p:cNvPr>
          <p:cNvCxnSpPr>
            <a:cxnSpLocks/>
          </p:cNvCxnSpPr>
          <p:nvPr/>
        </p:nvCxnSpPr>
        <p:spPr>
          <a:xfrm>
            <a:off x="10172700" y="3429000"/>
            <a:ext cx="640707" cy="291541"/>
          </a:xfrm>
          <a:prstGeom prst="line">
            <a:avLst/>
          </a:prstGeom>
          <a:ln w="28575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AD09DBC-333B-7C3E-59BD-F9C49477D1FA}"/>
              </a:ext>
            </a:extLst>
          </p:cNvPr>
          <p:cNvCxnSpPr>
            <a:cxnSpLocks/>
          </p:cNvCxnSpPr>
          <p:nvPr/>
        </p:nvCxnSpPr>
        <p:spPr>
          <a:xfrm>
            <a:off x="10317349" y="3765818"/>
            <a:ext cx="254188" cy="78080"/>
          </a:xfrm>
          <a:prstGeom prst="line">
            <a:avLst/>
          </a:prstGeom>
          <a:ln w="28575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564223B-9632-6A37-8256-C669FE56883C}"/>
              </a:ext>
            </a:extLst>
          </p:cNvPr>
          <p:cNvCxnSpPr>
            <a:cxnSpLocks/>
          </p:cNvCxnSpPr>
          <p:nvPr/>
        </p:nvCxnSpPr>
        <p:spPr>
          <a:xfrm>
            <a:off x="10154480" y="3429551"/>
            <a:ext cx="0" cy="110574"/>
          </a:xfrm>
          <a:prstGeom prst="line">
            <a:avLst/>
          </a:prstGeom>
          <a:ln w="28575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8AEB7AD-2A6A-5C42-29EB-04F13147EEF7}"/>
              </a:ext>
            </a:extLst>
          </p:cNvPr>
          <p:cNvCxnSpPr>
            <a:cxnSpLocks/>
          </p:cNvCxnSpPr>
          <p:nvPr/>
        </p:nvCxnSpPr>
        <p:spPr>
          <a:xfrm>
            <a:off x="10144257" y="3533775"/>
            <a:ext cx="211952" cy="80223"/>
          </a:xfrm>
          <a:prstGeom prst="line">
            <a:avLst/>
          </a:prstGeom>
          <a:ln w="28575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411608F-9F16-A02E-31E5-A3084C43C662}"/>
              </a:ext>
            </a:extLst>
          </p:cNvPr>
          <p:cNvCxnSpPr>
            <a:cxnSpLocks/>
          </p:cNvCxnSpPr>
          <p:nvPr/>
        </p:nvCxnSpPr>
        <p:spPr>
          <a:xfrm>
            <a:off x="10339739" y="3615295"/>
            <a:ext cx="0" cy="140171"/>
          </a:xfrm>
          <a:prstGeom prst="line">
            <a:avLst/>
          </a:prstGeom>
          <a:ln w="28575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A61BC6B-B9E8-86E6-1B49-78C7F3A7FE2F}"/>
              </a:ext>
            </a:extLst>
          </p:cNvPr>
          <p:cNvCxnSpPr>
            <a:cxnSpLocks/>
          </p:cNvCxnSpPr>
          <p:nvPr/>
        </p:nvCxnSpPr>
        <p:spPr>
          <a:xfrm>
            <a:off x="10577792" y="3685380"/>
            <a:ext cx="0" cy="158571"/>
          </a:xfrm>
          <a:prstGeom prst="line">
            <a:avLst/>
          </a:prstGeom>
          <a:ln w="28575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38490D-F558-2918-C1FB-D1EE0136FE65}"/>
              </a:ext>
            </a:extLst>
          </p:cNvPr>
          <p:cNvCxnSpPr>
            <a:cxnSpLocks/>
          </p:cNvCxnSpPr>
          <p:nvPr/>
        </p:nvCxnSpPr>
        <p:spPr>
          <a:xfrm>
            <a:off x="10569254" y="3691905"/>
            <a:ext cx="244153" cy="86859"/>
          </a:xfrm>
          <a:prstGeom prst="line">
            <a:avLst/>
          </a:prstGeom>
          <a:ln w="28575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5294D9C-55CB-7ED4-6A74-CC1C307B5396}"/>
              </a:ext>
            </a:extLst>
          </p:cNvPr>
          <p:cNvCxnSpPr>
            <a:cxnSpLocks/>
          </p:cNvCxnSpPr>
          <p:nvPr/>
        </p:nvCxnSpPr>
        <p:spPr>
          <a:xfrm>
            <a:off x="10799307" y="3715668"/>
            <a:ext cx="7051" cy="67010"/>
          </a:xfrm>
          <a:prstGeom prst="line">
            <a:avLst/>
          </a:prstGeom>
          <a:ln w="28575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816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985FC5-410D-4B3C-0164-13EC60BD9D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Further material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0396D42-2C45-1B35-D96B-6B7E13D1AD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A69B3-E058-88D8-7DDC-5B46192A6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528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33151</TotalTime>
  <Words>375</Words>
  <Application>Microsoft Office PowerPoint</Application>
  <PresentationFormat>Widescreen</PresentationFormat>
  <Paragraphs>67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Palatino Linotype</vt:lpstr>
      <vt:lpstr>Verdana</vt:lpstr>
      <vt:lpstr>Office Theme</vt:lpstr>
      <vt:lpstr>OB update</vt:lpstr>
      <vt:lpstr>Modules</vt:lpstr>
      <vt:lpstr>Module assembly jig details</vt:lpstr>
      <vt:lpstr>Dummy sensors</vt:lpstr>
      <vt:lpstr>Stave &amp; FIB support</vt:lpstr>
      <vt:lpstr>FIB placement</vt:lpstr>
      <vt:lpstr>Stave prototyping</vt:lpstr>
      <vt:lpstr>Stave prototyping II</vt:lpstr>
      <vt:lpstr>Further material</vt:lpstr>
      <vt:lpstr>GelPak removal</vt:lpstr>
      <vt:lpstr>Stave design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 Viehhauser</dc:creator>
  <cp:lastModifiedBy>Georg Viehhauser</cp:lastModifiedBy>
  <cp:revision>1267</cp:revision>
  <dcterms:created xsi:type="dcterms:W3CDTF">2018-10-16T11:54:38Z</dcterms:created>
  <dcterms:modified xsi:type="dcterms:W3CDTF">2025-11-11T13:53:34Z</dcterms:modified>
</cp:coreProperties>
</file>