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6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7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8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660" r:id="rId2"/>
    <p:sldMasterId id="2147483672" r:id="rId3"/>
    <p:sldMasterId id="2147483697" r:id="rId4"/>
    <p:sldMasterId id="2147483708" r:id="rId5"/>
    <p:sldMasterId id="2147483720" r:id="rId6"/>
    <p:sldMasterId id="2147483726" r:id="rId7"/>
    <p:sldMasterId id="2147483738" r:id="rId8"/>
    <p:sldMasterId id="2147483750" r:id="rId9"/>
  </p:sldMasterIdLst>
  <p:notesMasterIdLst>
    <p:notesMasterId r:id="rId36"/>
  </p:notesMasterIdLst>
  <p:sldIdLst>
    <p:sldId id="4729" r:id="rId10"/>
    <p:sldId id="2147469609" r:id="rId11"/>
    <p:sldId id="2147469617" r:id="rId12"/>
    <p:sldId id="2147375332" r:id="rId13"/>
    <p:sldId id="2147469538" r:id="rId14"/>
    <p:sldId id="2147469545" r:id="rId15"/>
    <p:sldId id="2147469605" r:id="rId16"/>
    <p:sldId id="2147469621" r:id="rId17"/>
    <p:sldId id="2147469602" r:id="rId18"/>
    <p:sldId id="2147469611" r:id="rId19"/>
    <p:sldId id="2147469613" r:id="rId20"/>
    <p:sldId id="2147469615" r:id="rId21"/>
    <p:sldId id="2147469608" r:id="rId22"/>
    <p:sldId id="2147469616" r:id="rId23"/>
    <p:sldId id="2147469614" r:id="rId24"/>
    <p:sldId id="258" r:id="rId25"/>
    <p:sldId id="2147469603" r:id="rId26"/>
    <p:sldId id="2147469599" r:id="rId27"/>
    <p:sldId id="4770" r:id="rId28"/>
    <p:sldId id="2147469620" r:id="rId29"/>
    <p:sldId id="2147375348" r:id="rId30"/>
    <p:sldId id="2147375462" r:id="rId31"/>
    <p:sldId id="293" r:id="rId32"/>
    <p:sldId id="5821" r:id="rId33"/>
    <p:sldId id="5759" r:id="rId34"/>
    <p:sldId id="2147375434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418" autoAdjust="0"/>
    <p:restoredTop sz="94632" autoAdjust="0"/>
  </p:normalViewPr>
  <p:slideViewPr>
    <p:cSldViewPr snapToGrid="0">
      <p:cViewPr varScale="1">
        <p:scale>
          <a:sx n="118" d="100"/>
          <a:sy n="118" d="100"/>
        </p:scale>
        <p:origin x="114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88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theme" Target="theme/theme1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657B3B-ED67-469A-B307-86F7A39C9689}" type="datetimeFigureOut">
              <a:rPr lang="en-US" smtClean="0"/>
              <a:t>1/20/2026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06A0A4-0EE3-4D82-BAB3-ED3AA258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9340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27E3DE-8F3D-4442-9E56-0EDB4E26FAF2}" type="slidenum">
              <a:rPr kumimoji="0" lang="en-US" sz="15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05931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27E3DE-8F3D-4442-9E56-0EDB4E26FAF2}" type="slidenum">
              <a:rPr kumimoji="0" lang="en-US" sz="15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67281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2c3868f8fcd_1_7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g2c3868f8fcd_1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900334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6.emf"/><Relationship Id="rId4" Type="http://schemas.openxmlformats.org/officeDocument/2006/relationships/image" Target="../media/image7.emf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9.png"/><Relationship Id="rId4" Type="http://schemas.openxmlformats.org/officeDocument/2006/relationships/image" Target="../media/image6.emf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9.png"/><Relationship Id="rId4" Type="http://schemas.openxmlformats.org/officeDocument/2006/relationships/image" Target="../media/image6.emf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9.png"/><Relationship Id="rId4" Type="http://schemas.openxmlformats.org/officeDocument/2006/relationships/image" Target="../media/image6.emf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alphaModFix amt="30000"/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56B845-9551-8488-0E95-7AF95F7281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D57D4D-66DD-A196-D0A8-8805CE5058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40ADDD-5152-73DD-11CC-AFBE08298D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1/20/2026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59CBD8-7511-A28A-2586-7ABB5F707A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Collaboration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0AD182-9F01-4238-3E61-32F245760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2288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A8EAA9-FD5C-FB10-5E29-583D9563D9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2E0C21-CAF2-8240-D002-C94BB8AD4A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D8ADFB-0727-ACB3-0B41-39AEC1F32A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1/20/2026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41AE20-ACDE-5B8A-6842-D0FD18AA2E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Collaboration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C6B906-77A9-191C-0750-487D682D1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1160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570B496-BCD1-C439-2F1B-3F41C2831F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7ECC6F7-725F-20A8-3417-6C523576E0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40F375-C9CC-DEF1-A546-790055B0B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1/20/2026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3C2972-7336-1AFA-EC13-399387419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Collaboration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788EB3-F852-190D-3BEB-C3CCF3CC04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9782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02921" y="1174478"/>
            <a:ext cx="10962105" cy="1240412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algn="l">
              <a:lnSpc>
                <a:spcPct val="100000"/>
              </a:lnSpc>
              <a:defRPr sz="44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L2Ms Monthly Reporting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2921" y="3288714"/>
            <a:ext cx="10962105" cy="4489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800" b="1">
                <a:solidFill>
                  <a:schemeClr val="bg1"/>
                </a:solidFill>
              </a:defRPr>
            </a:lvl1pPr>
            <a:lvl2pPr marL="342900" indent="0">
              <a:buFontTx/>
              <a:buNone/>
              <a:defRPr sz="1500"/>
            </a:lvl2pPr>
            <a:lvl3pPr marL="685800" indent="0">
              <a:buFontTx/>
              <a:buNone/>
              <a:defRPr sz="1500"/>
            </a:lvl3pPr>
            <a:lvl4pPr marL="1028700" indent="0">
              <a:buFontTx/>
              <a:buNone/>
              <a:defRPr sz="1500"/>
            </a:lvl4pPr>
            <a:lvl5pPr marL="1371600" indent="0">
              <a:buFontTx/>
              <a:buNone/>
              <a:defRPr sz="1500"/>
            </a:lvl5pPr>
          </a:lstStyle>
          <a:p>
            <a:pPr lvl="0"/>
            <a:r>
              <a:rPr lang="en-US"/>
              <a:t>Presenter Name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99D03B-F4BD-85C1-5955-B2BB7ACF4A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26315" y="472833"/>
            <a:ext cx="1632203" cy="457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76D9F0E-4B80-0FD1-A24A-1C1B60A4BB4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566183" y="472833"/>
            <a:ext cx="1787236" cy="457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0496317-0189-6060-26F4-32FD0508897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067686" y="472833"/>
            <a:ext cx="1825604" cy="457200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FD74062-0C2E-090F-07DF-75D428DE15D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2921" y="4233687"/>
            <a:ext cx="10962105" cy="37954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  <a:lvl2pPr>
              <a:defRPr sz="1500">
                <a:solidFill>
                  <a:schemeClr val="bg1"/>
                </a:solidFill>
              </a:defRPr>
            </a:lvl2pPr>
            <a:lvl3pPr>
              <a:defRPr sz="1500">
                <a:solidFill>
                  <a:schemeClr val="bg1"/>
                </a:solidFill>
              </a:defRPr>
            </a:lvl3pPr>
            <a:lvl4pPr>
              <a:defRPr sz="1500">
                <a:solidFill>
                  <a:schemeClr val="bg1"/>
                </a:solidFill>
              </a:defRPr>
            </a:lvl4pPr>
            <a:lvl5pPr>
              <a:defRPr sz="15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DFAD954-7DFC-3150-35B3-444AB26BD58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2921" y="3738425"/>
            <a:ext cx="10962105" cy="47783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2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 (If Needed)</a:t>
            </a:r>
          </a:p>
        </p:txBody>
      </p:sp>
    </p:spTree>
    <p:extLst>
      <p:ext uri="{BB962C8B-B14F-4D97-AF65-F5344CB8AC3E}">
        <p14:creationId xmlns:p14="http://schemas.microsoft.com/office/powerpoint/2010/main" val="8758103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>
          <p15:clr>
            <a:srgbClr val="FBAE40"/>
          </p15:clr>
        </p15:guide>
        <p15:guide id="8" pos="5120">
          <p15:clr>
            <a:srgbClr val="FBAE40"/>
          </p15:clr>
        </p15:guide>
        <p15:guide id="9" orient="horz" pos="3888">
          <p15:clr>
            <a:srgbClr val="FBAE40"/>
          </p15:clr>
        </p15:guide>
        <p15:guide id="10" pos="480">
          <p15:clr>
            <a:srgbClr val="FBAE40"/>
          </p15:clr>
        </p15:guide>
        <p15:guide id="11" pos="9760">
          <p15:clr>
            <a:srgbClr val="FBAE40"/>
          </p15:clr>
        </p15:guide>
        <p15:guide id="12" orient="horz" pos="398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out 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56E40-B484-1283-A234-15FBD88553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Outline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7E89AC-E876-D4E3-122F-C3259C4670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1963" y="930274"/>
            <a:ext cx="11521440" cy="5212080"/>
          </a:xfrm>
        </p:spPr>
        <p:txBody>
          <a:bodyPr/>
          <a:lstStyle>
            <a:lvl1pPr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Level 1 – Arial 20</a:t>
            </a:r>
          </a:p>
          <a:p>
            <a:pPr lvl="1"/>
            <a:r>
              <a:rPr lang="en-US"/>
              <a:t>Level 2 – Arial 16</a:t>
            </a:r>
          </a:p>
          <a:p>
            <a:pPr lvl="2"/>
            <a:r>
              <a:rPr lang="en-US"/>
              <a:t>Level 3 – Arial 16</a:t>
            </a:r>
          </a:p>
          <a:p>
            <a:pPr lvl="3"/>
            <a:r>
              <a:rPr lang="en-US"/>
              <a:t>Level 4 – Arial 16</a:t>
            </a:r>
          </a:p>
          <a:p>
            <a:pPr lvl="4"/>
            <a:r>
              <a:rPr lang="en-US"/>
              <a:t>Level 5 – Arial 16</a:t>
            </a:r>
          </a:p>
        </p:txBody>
      </p:sp>
    </p:spTree>
    <p:extLst>
      <p:ext uri="{BB962C8B-B14F-4D97-AF65-F5344CB8AC3E}">
        <p14:creationId xmlns:p14="http://schemas.microsoft.com/office/powerpoint/2010/main" val="39226105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 - Bul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56E40-B484-1283-A234-15FBD88553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Slide Title [Layout: Content 1 – Bulleted]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7E89AC-E876-D4E3-122F-C3259C4670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1963" y="930274"/>
            <a:ext cx="11521440" cy="5212080"/>
          </a:xfrm>
        </p:spPr>
        <p:txBody>
          <a:bodyPr/>
          <a:lstStyle>
            <a:lvl1pPr>
              <a:defRPr/>
            </a:lvl1pPr>
            <a:lvl2pPr marL="386954" indent="-171450">
              <a:defRPr/>
            </a:lvl2pPr>
            <a:lvl3pPr marL="558404" indent="-127397">
              <a:defRPr/>
            </a:lvl3pPr>
            <a:lvl4pPr marL="729854" indent="-127397">
              <a:defRPr/>
            </a:lvl4pPr>
            <a:lvl5pPr marL="901304" indent="-127397">
              <a:defRPr/>
            </a:lvl5pPr>
          </a:lstStyle>
          <a:p>
            <a:pPr lvl="0"/>
            <a:r>
              <a:rPr lang="en-US"/>
              <a:t>Level 1 – Arial 24</a:t>
            </a:r>
          </a:p>
          <a:p>
            <a:pPr lvl="1"/>
            <a:r>
              <a:rPr lang="en-US"/>
              <a:t>Level 2 – Arial 20</a:t>
            </a:r>
          </a:p>
          <a:p>
            <a:pPr lvl="2"/>
            <a:r>
              <a:rPr lang="en-US"/>
              <a:t>Level 3 – Arial 18</a:t>
            </a:r>
          </a:p>
          <a:p>
            <a:pPr lvl="3"/>
            <a:r>
              <a:rPr lang="en-US"/>
              <a:t>Level 4 – Arial 16</a:t>
            </a:r>
          </a:p>
          <a:p>
            <a:pPr lvl="4"/>
            <a:r>
              <a:rPr lang="en-US"/>
              <a:t>Level 5 – Arial 16</a:t>
            </a:r>
          </a:p>
        </p:txBody>
      </p:sp>
    </p:spTree>
    <p:extLst>
      <p:ext uri="{BB962C8B-B14F-4D97-AF65-F5344CB8AC3E}">
        <p14:creationId xmlns:p14="http://schemas.microsoft.com/office/powerpoint/2010/main" val="20590506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08D91B-7801-B3EC-7CA4-44C5BF1D94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1963" y="0"/>
            <a:ext cx="11499235" cy="52341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Title Only</a:t>
            </a:r>
          </a:p>
        </p:txBody>
      </p:sp>
    </p:spTree>
    <p:extLst>
      <p:ext uri="{BB962C8B-B14F-4D97-AF65-F5344CB8AC3E}">
        <p14:creationId xmlns:p14="http://schemas.microsoft.com/office/powerpoint/2010/main" val="29198041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00421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eparat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7E89AC-E876-D4E3-122F-C3259C4670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1963" y="930274"/>
            <a:ext cx="11521440" cy="5212080"/>
          </a:xfr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70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Section Separator – Title Line 1</a:t>
            </a:r>
          </a:p>
          <a:p>
            <a:pPr lvl="0"/>
            <a:r>
              <a:rPr lang="en-US"/>
              <a:t>Section Separator – Title Line 2</a:t>
            </a:r>
          </a:p>
          <a:p>
            <a:pPr lvl="0"/>
            <a:r>
              <a:rPr lang="en-US"/>
              <a:t>Section Separator – Title Line 3</a:t>
            </a:r>
          </a:p>
        </p:txBody>
      </p:sp>
    </p:spTree>
    <p:extLst>
      <p:ext uri="{BB962C8B-B14F-4D97-AF65-F5344CB8AC3E}">
        <p14:creationId xmlns:p14="http://schemas.microsoft.com/office/powerpoint/2010/main" val="27708707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alphaModFix amt="30000"/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56B845-9551-8488-0E95-7AF95F7281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D57D4D-66DD-A196-D0A8-8805CE5058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40ADDD-5152-73DD-11CC-AFBE08298D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1/20/2026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59CBD8-7511-A28A-2586-7ABB5F707A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Collaboration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0AD182-9F01-4238-3E61-32F245760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0383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6BE01F-402B-896B-075E-8B52C03B85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5BD732-D622-D697-7848-0C60AE57E0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0CEBB6-0851-0996-41E2-CD4C20193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1/20/2026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4A2124-1FF5-0D00-9D1D-75F1B6E5E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Collaboration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0A1524-79FD-873B-B8AB-264A11B39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646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6BE01F-402B-896B-075E-8B52C03B85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5BD732-D622-D697-7848-0C60AE57E0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0CEBB6-0851-0996-41E2-CD4C20193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1/20/2026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4A2124-1FF5-0D00-9D1D-75F1B6E5E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Collaboration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0A1524-79FD-873B-B8AB-264A11B39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1896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6397D3-26E5-3B41-5D7F-5E9416CBCE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84A382-22CC-D083-9CD5-3AB354029F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3C9DF4-3875-85D0-B28E-94494689C5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1/20/2026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D3D6A2-64B4-C0E6-A47B-5E668C4634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Collaboration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4AB46D-86E4-4FA0-0887-108854F98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7038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C991E8-7E58-9C8E-1D32-516EC26D88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82D4AF-133D-18E9-CF22-2098E9C07D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F322A9-3784-C2C4-38FB-C81DBCD294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B25AEC-0412-98AB-FD28-7EFA775271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1/20/2026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CD1176-F8FD-2CB4-4AD9-9C103A665B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Collaboration Meeting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CB3C3D-1318-EFDB-C2F7-549844E5C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1332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D2FC24-176B-5708-56AB-20547320AA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75511F-C5BC-D4A0-5CDB-7008E780CC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67D202-A3AD-C87E-E899-06F554BA29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DDCB123-703D-2800-97F4-A2467204A5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48AFE6E-4586-3040-72DD-058A028F8F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F855D26-1F68-200C-91E8-DD30A7C850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1/20/2026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CEC0213-F391-E86F-E0D7-F9080ACDBF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Collaboration Meeting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F01F6C0-C02E-41F7-7624-1F211EE10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2986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ECC3C1-03E4-626B-6509-5FCF893713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54602D-309E-D848-B30A-670F020C34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1/20/2026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50CDDC2-FA23-DA00-4444-2D07EAF24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Collaboration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966360-FD7F-85A3-F579-AA3338FEC7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8277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F4B827B-B882-EF08-B94B-BC4EC3D6F5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1/20/2026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1B89B48-3C65-1306-B9D4-327B80F52A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Collaboration Meeting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6D6E66-4D34-308B-F928-8D840B0E3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75776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3FB975-3C76-A5B6-03AA-7AC63BB7BD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908828-AC71-580F-80EF-6A433FFFFA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97CEB2-9E6E-C5BF-873F-165920CCA4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534356-4E42-BF9D-CB81-6773A644B9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1/20/2026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2E8D09-8B4B-D8F3-D8D7-4F1FCA329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Collaboration Meeting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522E60-46A7-473C-0F1F-79037FEDC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33698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C90046-A409-B36B-0483-B5070C3D93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F34E26B-AE0F-8A59-618E-10CEDDB264E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06652A-0F6C-C445-0475-70FA071341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3A17E3-2E60-0D8A-A502-DE4F23B450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1/20/2026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EAC12B-5593-0FAE-01CA-06B9DBCE89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Collaboration Meeting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03083A-0444-8F96-5D17-8A51D0FF2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7454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A8EAA9-FD5C-FB10-5E29-583D9563D9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2E0C21-CAF2-8240-D002-C94BB8AD4A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D8ADFB-0727-ACB3-0B41-39AEC1F32A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1/20/2026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41AE20-ACDE-5B8A-6842-D0FD18AA2E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Collaboration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C6B906-77A9-191C-0750-487D682D1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80524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570B496-BCD1-C439-2F1B-3F41C2831F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7ECC6F7-725F-20A8-3417-6C523576E0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40F375-C9CC-DEF1-A546-790055B0B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1/20/2026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3C2972-7336-1AFA-EC13-399387419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Collaboration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788EB3-F852-190D-3BEB-C3CCF3CC04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61002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OLD 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1481540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75" y="4712963"/>
            <a:ext cx="10334625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3441178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99D03B-F4BD-85C1-5955-B2BB7ACF4A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26314" y="472833"/>
            <a:ext cx="1632203" cy="457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76D9F0E-4B80-0FD1-A24A-1C1B60A4BB4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566183" y="472833"/>
            <a:ext cx="1787236" cy="457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0496317-0189-6060-26F4-32FD0508897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067685" y="472833"/>
            <a:ext cx="1825604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7996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>
          <p15:clr>
            <a:srgbClr val="FBAE40"/>
          </p15:clr>
        </p15:guide>
        <p15:guide id="8" pos="3840">
          <p15:clr>
            <a:srgbClr val="FBAE40"/>
          </p15:clr>
        </p15:guide>
        <p15:guide id="9" orient="horz" pos="3888">
          <p15:clr>
            <a:srgbClr val="FBAE40"/>
          </p15:clr>
        </p15:guide>
        <p15:guide id="10" pos="360">
          <p15:clr>
            <a:srgbClr val="FBAE40"/>
          </p15:clr>
        </p15:guide>
        <p15:guide id="11" pos="7320">
          <p15:clr>
            <a:srgbClr val="FBAE40"/>
          </p15:clr>
        </p15:guide>
        <p15:guide id="12" orient="horz" pos="3984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6397D3-26E5-3B41-5D7F-5E9416CBCE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84A382-22CC-D083-9CD5-3AB354029F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3C9DF4-3875-85D0-B28E-94494689C5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1/20/2026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D3D6A2-64B4-C0E6-A47B-5E668C4634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Collaboration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4AB46D-86E4-4FA0-0887-108854F98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22399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1481540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75" y="4712963"/>
            <a:ext cx="10334625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3441178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76D9F0E-4B80-0FD1-A24A-1C1B60A4BB4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983308" y="450531"/>
            <a:ext cx="1787236" cy="457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0496317-0189-6060-26F4-32FD0508897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655554" y="457965"/>
            <a:ext cx="1825604" cy="457200"/>
          </a:xfrm>
          <a:prstGeom prst="rect">
            <a:avLst/>
          </a:prstGeom>
        </p:spPr>
      </p:pic>
      <p:pic>
        <p:nvPicPr>
          <p:cNvPr id="7" name="Picture 6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2C982CCA-1B74-BF6E-B229-11EF11E8D20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294996" y="480267"/>
            <a:ext cx="2309706" cy="408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5144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>
          <p15:clr>
            <a:srgbClr val="FBAE40"/>
          </p15:clr>
        </p15:guide>
        <p15:guide id="8" pos="3840">
          <p15:clr>
            <a:srgbClr val="FBAE40"/>
          </p15:clr>
        </p15:guide>
        <p15:guide id="9" orient="horz" pos="3888">
          <p15:clr>
            <a:srgbClr val="FBAE40"/>
          </p15:clr>
        </p15:guide>
        <p15:guide id="10" pos="360">
          <p15:clr>
            <a:srgbClr val="FBAE40"/>
          </p15:clr>
        </p15:guide>
        <p15:guide id="11" pos="7320">
          <p15:clr>
            <a:srgbClr val="FBAE40"/>
          </p15:clr>
        </p15:guide>
        <p15:guide id="12" orient="horz" pos="3984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4785F67-179E-4145-8BCB-4A0C61A894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1649" y="6533724"/>
            <a:ext cx="432486" cy="294041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7E7747BA-6145-3552-2339-5F4BF5DF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579" y="0"/>
            <a:ext cx="11499925" cy="8251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C65258C7-5BE3-51E9-6313-6F03042F38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579" y="975365"/>
            <a:ext cx="11499925" cy="48658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43A592-2C2C-1149-FE30-72A494F2779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1422" y="6534374"/>
            <a:ext cx="4509516" cy="294041"/>
          </a:xfrm>
        </p:spPr>
        <p:txBody>
          <a:bodyPr>
            <a:no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EIC CD-3B Director’s Review, October 22-24, 2024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30C71E18-8584-A0E2-3682-9547339B30E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01373" y="6534374"/>
            <a:ext cx="3151015" cy="294041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Presenter First Initial, Last Name</a:t>
            </a:r>
          </a:p>
        </p:txBody>
      </p:sp>
    </p:spTree>
    <p:extLst>
      <p:ext uri="{BB962C8B-B14F-4D97-AF65-F5344CB8AC3E}">
        <p14:creationId xmlns:p14="http://schemas.microsoft.com/office/powerpoint/2010/main" val="175851986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B965E-00C4-6F4C-8817-84A69C14D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8926A3-B154-C14C-BFED-E141D3C8B7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2579" y="975360"/>
            <a:ext cx="5524500" cy="489111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40C922-34CF-D846-A402-06F51B1894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04923" y="975360"/>
            <a:ext cx="5755084" cy="489111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F058090-69E1-4C76-B04E-24949BD11A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1649" y="6533724"/>
            <a:ext cx="432486" cy="294041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B42B81B-128F-476E-A68E-8CDACD50C94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1422" y="6534374"/>
            <a:ext cx="4509516" cy="294041"/>
          </a:xfrm>
        </p:spPr>
        <p:txBody>
          <a:bodyPr>
            <a:no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EIC CD-3B Director’s Review, October 22-24, 2024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C0171F31-104B-4D09-AAF4-2CA962F380F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01373" y="6534374"/>
            <a:ext cx="3151015" cy="294041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Presenter First Initial, Last Name</a:t>
            </a:r>
          </a:p>
        </p:txBody>
      </p:sp>
    </p:spTree>
    <p:extLst>
      <p:ext uri="{BB962C8B-B14F-4D97-AF65-F5344CB8AC3E}">
        <p14:creationId xmlns:p14="http://schemas.microsoft.com/office/powerpoint/2010/main" val="388038411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D45B976-F9BD-96F9-4119-FEAF693C373D}"/>
              </a:ext>
            </a:extLst>
          </p:cNvPr>
          <p:cNvCxnSpPr/>
          <p:nvPr userDrawn="1"/>
        </p:nvCxnSpPr>
        <p:spPr>
          <a:xfrm>
            <a:off x="462579" y="6111240"/>
            <a:ext cx="1149992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B69E67-D399-4DBB-BAA8-0F33523D2B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1649" y="6533724"/>
            <a:ext cx="432486" cy="294041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46D2D2E4-6E67-48B3-BA12-35766E148F5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1422" y="6534374"/>
            <a:ext cx="4509516" cy="294041"/>
          </a:xfrm>
        </p:spPr>
        <p:txBody>
          <a:bodyPr>
            <a:no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EIC CD-3B Director’s Review, October 22-24, 2024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F2B1FEBD-D691-4390-9587-AA03ECE9CA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01373" y="6534374"/>
            <a:ext cx="3151015" cy="294041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Presenter First Initial, Last Name</a:t>
            </a:r>
          </a:p>
        </p:txBody>
      </p:sp>
    </p:spTree>
    <p:extLst>
      <p:ext uri="{BB962C8B-B14F-4D97-AF65-F5344CB8AC3E}">
        <p14:creationId xmlns:p14="http://schemas.microsoft.com/office/powerpoint/2010/main" val="364026103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2A8EE2B-35DF-D1DC-583B-BB2801AD4856}"/>
              </a:ext>
            </a:extLst>
          </p:cNvPr>
          <p:cNvSpPr txBox="1">
            <a:spLocks/>
          </p:cNvSpPr>
          <p:nvPr userDrawn="1"/>
        </p:nvSpPr>
        <p:spPr>
          <a:xfrm>
            <a:off x="11451649" y="6533724"/>
            <a:ext cx="432486" cy="294041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25746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  <a:lvl2pPr>
              <a:defRPr>
                <a:latin typeface="Arial" charset="0"/>
                <a:ea typeface="Arial" charset="0"/>
                <a:cs typeface="Arial" charset="0"/>
              </a:defRPr>
            </a:lvl2pPr>
            <a:lvl3pPr>
              <a:defRPr>
                <a:latin typeface="Arial" charset="0"/>
                <a:ea typeface="Arial" charset="0"/>
                <a:cs typeface="Arial" charset="0"/>
              </a:defRPr>
            </a:lvl3pPr>
            <a:lvl4pPr>
              <a:defRPr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184639" y="6492875"/>
            <a:ext cx="2743200" cy="365125"/>
          </a:xfrm>
        </p:spPr>
        <p:txBody>
          <a:bodyPr/>
          <a:lstStyle>
            <a:lvl1pPr algn="ctr">
              <a:defRPr/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83C26E3D-943D-5D33-8717-659567690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6340553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1 - Bul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56E40-B484-1283-A234-15FBD88553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Slide Title [Layout: Content 1 – Bulleted]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7E89AC-E876-D4E3-122F-C3259C4670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1963" y="930274"/>
            <a:ext cx="11521440" cy="5212080"/>
          </a:xfrm>
        </p:spPr>
        <p:txBody>
          <a:bodyPr/>
          <a:lstStyle>
            <a:lvl1pPr>
              <a:defRPr/>
            </a:lvl1pPr>
            <a:lvl2pPr marL="515938" indent="-228600">
              <a:defRPr/>
            </a:lvl2pPr>
            <a:lvl3pPr marL="744538" indent="-169863">
              <a:defRPr/>
            </a:lvl3pPr>
            <a:lvl4pPr marL="973138" indent="-169863">
              <a:defRPr/>
            </a:lvl4pPr>
            <a:lvl5pPr marL="1201738" indent="-169863">
              <a:defRPr/>
            </a:lvl5pPr>
          </a:lstStyle>
          <a:p>
            <a:pPr lvl="0"/>
            <a:r>
              <a:rPr lang="en-US"/>
              <a:t>Level 1 – Arial 24</a:t>
            </a:r>
          </a:p>
          <a:p>
            <a:pPr lvl="1"/>
            <a:r>
              <a:rPr lang="en-US"/>
              <a:t>Level 2 – Arial 20</a:t>
            </a:r>
          </a:p>
          <a:p>
            <a:pPr lvl="2"/>
            <a:r>
              <a:rPr lang="en-US"/>
              <a:t>Level 3 – Arial 18</a:t>
            </a:r>
          </a:p>
          <a:p>
            <a:pPr lvl="3"/>
            <a:r>
              <a:rPr lang="en-US"/>
              <a:t>Level 4 – Arial 16</a:t>
            </a:r>
          </a:p>
          <a:p>
            <a:pPr lvl="4"/>
            <a:r>
              <a:rPr lang="en-US"/>
              <a:t>Level 5 – Arial 16</a:t>
            </a:r>
          </a:p>
        </p:txBody>
      </p:sp>
    </p:spTree>
    <p:extLst>
      <p:ext uri="{BB962C8B-B14F-4D97-AF65-F5344CB8AC3E}">
        <p14:creationId xmlns:p14="http://schemas.microsoft.com/office/powerpoint/2010/main" val="208706205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4785F67-179E-4145-8BCB-4A0C61A894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30018" y="6316595"/>
            <a:ext cx="432486" cy="36512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000"/>
            </a:lvl1pPr>
          </a:lstStyle>
          <a:p>
            <a:pPr algn="ctr"/>
            <a:fld id="{933A556B-7C63-244D-9B7C-B0EA8042B330}" type="slidenum">
              <a:rPr lang="en-US" smtClean="0"/>
              <a:pPr algn="ctr"/>
              <a:t>‹#›</a:t>
            </a:fld>
            <a:endParaRPr lang="en-US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7E7747BA-6145-3552-2339-5F4BF5DF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579" y="0"/>
            <a:ext cx="11499925" cy="8251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54C6E50E-3840-229D-97E9-6585956B40D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1963" y="981075"/>
            <a:ext cx="11499850" cy="50657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6707824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724400" y="6218237"/>
            <a:ext cx="2743200" cy="365125"/>
          </a:xfrm>
        </p:spPr>
        <p:txBody>
          <a:bodyPr/>
          <a:lstStyle>
            <a:lvl1pPr algn="ctr">
              <a:defRPr/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32959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55AB34-511A-FD0A-45FB-B3D367E76A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947CD7-C734-21F6-81DC-8290AD7215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45552A-C9A1-3B8D-7A2D-F5441EEA6A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1/20/2026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07893C-2C1F-EBE1-FB9B-B608C6848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Collaboration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856ED7-D41B-2D16-06CA-A7C673BE3C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14187-AF44-4271-AA62-1C5C376B8E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4918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C991E8-7E58-9C8E-1D32-516EC26D88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82D4AF-133D-18E9-CF22-2098E9C07D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F322A9-3784-C2C4-38FB-C81DBCD294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B25AEC-0412-98AB-FD28-7EFA775271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1/20/2026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CD1176-F8FD-2CB4-4AD9-9C103A665B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Collaboration Meeting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CB3C3D-1318-EFDB-C2F7-549844E5C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53398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CEBA92-7908-1273-E767-7B2A32132E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54B9B4-47EF-CC1D-C064-45CA347A2E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C63157-7AFE-02D8-18E0-37EED59654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1/20/2026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3DEC48-4944-1100-0E64-1C1DB3CCDB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Collaboration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60AB3E-0CF0-B66D-CA0A-3C4AA0A736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14187-AF44-4271-AA62-1C5C376B8E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89608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E69262-B510-C432-D04D-8499F967DC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94D96B-5635-2E89-C26B-ACC811BE17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62199A-CBEA-7765-2943-D1FF7675EA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1/20/2026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8D99E3-67B5-E122-9252-424B616A7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Collaboration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2C15FD-16DF-FC3D-4F1B-9BFF1310DA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14187-AF44-4271-AA62-1C5C376B8E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67203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4D5E06-5C5A-4089-57EC-176D40AC42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BF8A1A-0A38-BD51-B130-3E61C224E7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58B401-440A-2CFD-4FAD-13FC6AC691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EFB9E2-BA7B-0D56-B8F3-60E2AB38DD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1/20/2026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B24088-5AEC-4DA0-5C47-F543B1B48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Collaboration Meeting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1F257F-693C-3229-7620-D94FA6D81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14187-AF44-4271-AA62-1C5C376B8E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2424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A14561-025E-004B-C7A8-4739232C9A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AC9AB3-9AAD-BAA5-E760-92E2508A39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B52426-AE55-6BE5-ADC7-2590154B6F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49B071D-0BA2-447D-120F-23A5BE6F9A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5DFD439-6179-397E-53A2-0C9D40C576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862BBDD-4F03-E7A6-7A03-86CB71834B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1/20/2026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437E2B5-E85C-FFB5-7CB4-227258449C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Collaboration Meeting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7ED8C27-580B-ECD0-7760-DB9DF74B0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14187-AF44-4271-AA62-1C5C376B8E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43566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681C7B-176A-7987-56DF-4FB1FF9844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2DB5906-75B8-CA47-90FF-B40E10E463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1/20/2026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F0E031-C721-04CB-329B-5C3D894CCC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Collaboration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F6CBF7-6901-0C83-6C7C-815088464A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14187-AF44-4271-AA62-1C5C376B8E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85056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20E1C9B-B735-78AF-127B-A74A000FB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1/20/2026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608120-3DBA-5C15-1F08-AAD72542C0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Collaboration Meeting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305029-1627-473B-0BAB-1C2F32714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14187-AF44-4271-AA62-1C5C376B8E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13413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8A2A3A-ED7F-C1A1-3087-72B30DE6FD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4F622D-E5C4-97C5-3E1F-B8EA3C7139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26DACA-02F4-D01D-3321-F37E2906D0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0041F7-FB4D-016B-36A3-3AAEAF741D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1/20/2026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469B2C-598D-7489-04C4-53A0E599E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Collaboration Meeting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DFCB9C-A0FF-8B09-B7F6-0AE1B6242C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14187-AF44-4271-AA62-1C5C376B8E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58031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AD3AD-A53C-9FD4-318C-1F4BA8DA0C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6E6B677-3CCB-AAD5-582C-4375F193A3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99CB5C-76BD-9AED-2315-60B5A0F1F3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673BD1-9B5C-105B-746B-AB71A89897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1/20/2026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9F82F6-6F88-C36E-4EA2-B88F37AF8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Collaboration Meeting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082276-A3E9-F29D-EF5F-FBAE65D27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14187-AF44-4271-AA62-1C5C376B8E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49003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5E58DC-EC7D-1AAE-FC0C-EFA2DBBA96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B119D6F-A165-85EA-8148-8317F9EDFE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650DB6-7CEF-B406-D3D9-151521C949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1/20/2026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E2322C-6410-55F0-D892-B131B69979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Collaboration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8312EE-FC0C-F3A3-E0D7-778686D8C3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14187-AF44-4271-AA62-1C5C376B8E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97093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F399AC2-BF2C-3B86-904C-346D92D26B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EC373F-E4F1-6A11-3C23-AEBA271E78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A73865-0919-6864-3097-95B6E7972E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1/20/2026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A333B7-AA9C-C8D3-A171-FE697565EE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Collaboration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9917D7-4F3D-F06C-89C8-B22ED90660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14187-AF44-4271-AA62-1C5C376B8E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9920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D2FC24-176B-5708-56AB-20547320AA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75511F-C5BC-D4A0-5CDB-7008E780CC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67D202-A3AD-C87E-E899-06F554BA29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DDCB123-703D-2800-97F4-A2467204A5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48AFE6E-4586-3040-72DD-058A028F8F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F855D26-1F68-200C-91E8-DD30A7C850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1/20/2026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CEC0213-F391-E86F-E0D7-F9080ACDBF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Collaboration Meeting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F01F6C0-C02E-41F7-7624-1F211EE10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50044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1481540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75" y="4712963"/>
            <a:ext cx="10334625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3441178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76D9F0E-4B80-0FD1-A24A-1C1B60A4BB4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983308" y="450531"/>
            <a:ext cx="1787236" cy="457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0496317-0189-6060-26F4-32FD0508897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655554" y="457965"/>
            <a:ext cx="1825604" cy="457200"/>
          </a:xfrm>
          <a:prstGeom prst="rect">
            <a:avLst/>
          </a:prstGeom>
        </p:spPr>
      </p:pic>
      <p:pic>
        <p:nvPicPr>
          <p:cNvPr id="7" name="Picture 6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2C982CCA-1B74-BF6E-B229-11EF11E8D20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294996" y="480267"/>
            <a:ext cx="2309706" cy="408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5089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>
          <p15:clr>
            <a:srgbClr val="FBAE40"/>
          </p15:clr>
        </p15:guide>
        <p15:guide id="8" pos="3840">
          <p15:clr>
            <a:srgbClr val="FBAE40"/>
          </p15:clr>
        </p15:guide>
        <p15:guide id="9" orient="horz" pos="3888">
          <p15:clr>
            <a:srgbClr val="FBAE40"/>
          </p15:clr>
        </p15:guide>
        <p15:guide id="10" pos="360">
          <p15:clr>
            <a:srgbClr val="FBAE40"/>
          </p15:clr>
        </p15:guide>
        <p15:guide id="11" pos="7320">
          <p15:clr>
            <a:srgbClr val="FBAE40"/>
          </p15:clr>
        </p15:guide>
        <p15:guide id="12" orient="horz" pos="3984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7E7747BA-6145-3552-2339-5F4BF5DF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579" y="0"/>
            <a:ext cx="11499925" cy="6061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C65258C7-5BE3-51E9-6313-6F03042F38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579" y="975365"/>
            <a:ext cx="11499925" cy="48658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2483620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CD9BCDB3-24E9-1B4D-0A74-4298674A99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27522" y="6316595"/>
            <a:ext cx="432486" cy="36512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000"/>
            </a:lvl1pPr>
          </a:lstStyle>
          <a:p>
            <a:pPr algn="ctr"/>
            <a:fld id="{933A556B-7C63-244D-9B7C-B0EA8042B330}" type="slidenum">
              <a:rPr lang="en-US" smtClean="0"/>
              <a:pPr algn="ctr"/>
              <a:t>‹#›</a:t>
            </a:fld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D45B976-F9BD-96F9-4119-FEAF693C373D}"/>
              </a:ext>
            </a:extLst>
          </p:cNvPr>
          <p:cNvCxnSpPr/>
          <p:nvPr userDrawn="1"/>
        </p:nvCxnSpPr>
        <p:spPr>
          <a:xfrm>
            <a:off x="462579" y="6318410"/>
            <a:ext cx="1149992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4074F84E-EF76-CA39-E301-A3348DE274D5}"/>
              </a:ext>
            </a:extLst>
          </p:cNvPr>
          <p:cNvSpPr txBox="1">
            <a:spLocks/>
          </p:cNvSpPr>
          <p:nvPr userDrawn="1"/>
        </p:nvSpPr>
        <p:spPr>
          <a:xfrm>
            <a:off x="8841202" y="6328469"/>
            <a:ext cx="2648199" cy="3651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R. Ent, E.C. </a:t>
            </a:r>
            <a:r>
              <a:rPr lang="en-US" dirty="0" err="1"/>
              <a:t>Aschenauer</a:t>
            </a:r>
            <a:endParaRPr lang="en-US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84606582-D36F-CC3D-2707-211D1BDF8842}"/>
              </a:ext>
            </a:extLst>
          </p:cNvPr>
          <p:cNvSpPr txBox="1">
            <a:spLocks/>
          </p:cNvSpPr>
          <p:nvPr userDrawn="1"/>
        </p:nvSpPr>
        <p:spPr>
          <a:xfrm>
            <a:off x="369000" y="6511032"/>
            <a:ext cx="10841306" cy="24602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Incremental Preliminary Design and Safety Review of the EIC Detector DAQ and Electronics, September 3 &amp; 4, 2025</a:t>
            </a:r>
          </a:p>
        </p:txBody>
      </p:sp>
    </p:spTree>
    <p:extLst>
      <p:ext uri="{BB962C8B-B14F-4D97-AF65-F5344CB8AC3E}">
        <p14:creationId xmlns:p14="http://schemas.microsoft.com/office/powerpoint/2010/main" val="128761431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h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92B54326-9283-87C5-2211-07467D15288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1963" y="930274"/>
            <a:ext cx="11521440" cy="5212080"/>
          </a:xfrm>
        </p:spPr>
        <p:txBody>
          <a:bodyPr>
            <a:normAutofit/>
          </a:bodyPr>
          <a:lstStyle>
            <a:lvl1pPr marL="346075" indent="-346075">
              <a:buFont typeface="+mj-lt"/>
              <a:buAutoNum type="arabicPeriod"/>
              <a:defRPr sz="2000"/>
            </a:lvl1pPr>
            <a:lvl2pPr marL="684212" indent="-457200">
              <a:buFont typeface="+mj-lt"/>
              <a:buAutoNum type="alphaUcPeriod"/>
              <a:defRPr/>
            </a:lvl2pPr>
            <a:lvl3pPr marL="803275" indent="-342900">
              <a:buFont typeface="+mj-lt"/>
              <a:buAutoNum type="romanLcPeriod"/>
              <a:defRPr/>
            </a:lvl3pPr>
            <a:lvl4pPr marL="1030287" indent="-342900">
              <a:buFont typeface="+mj-lt"/>
              <a:buAutoNum type="alphaLcPeriod"/>
              <a:defRPr/>
            </a:lvl4pPr>
            <a:lvl5pPr marL="12573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en-US"/>
              <a:t>Charges – Arial 20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B03C22F-5552-870B-477F-48CD037483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1963" y="0"/>
            <a:ext cx="11499234" cy="534256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Charge Questions Addressed</a:t>
            </a:r>
          </a:p>
        </p:txBody>
      </p:sp>
    </p:spTree>
    <p:extLst>
      <p:ext uri="{BB962C8B-B14F-4D97-AF65-F5344CB8AC3E}">
        <p14:creationId xmlns:p14="http://schemas.microsoft.com/office/powerpoint/2010/main" val="145443581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08D91B-7801-B3EC-7CA4-44C5BF1D94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1963" y="35169"/>
            <a:ext cx="11499234" cy="480349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Title Only</a:t>
            </a:r>
          </a:p>
        </p:txBody>
      </p:sp>
    </p:spTree>
    <p:extLst>
      <p:ext uri="{BB962C8B-B14F-4D97-AF65-F5344CB8AC3E}">
        <p14:creationId xmlns:p14="http://schemas.microsoft.com/office/powerpoint/2010/main" val="377799854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55AB34-511A-FD0A-45FB-B3D367E76A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947CD7-C734-21F6-81DC-8290AD7215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45552A-C9A1-3B8D-7A2D-F5441EEA6A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1/20/2026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07893C-2C1F-EBE1-FB9B-B608C6848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Collaboration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856ED7-D41B-2D16-06CA-A7C673BE3C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14187-AF44-4271-AA62-1C5C376B8E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74742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CEBA92-7908-1273-E767-7B2A32132E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54B9B4-47EF-CC1D-C064-45CA347A2E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C63157-7AFE-02D8-18E0-37EED59654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1/20/2026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3DEC48-4944-1100-0E64-1C1DB3CCDB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Collaboration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60AB3E-0CF0-B66D-CA0A-3C4AA0A736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14187-AF44-4271-AA62-1C5C376B8E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35438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E69262-B510-C432-D04D-8499F967DC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94D96B-5635-2E89-C26B-ACC811BE17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62199A-CBEA-7765-2943-D1FF7675EA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1/20/2026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8D99E3-67B5-E122-9252-424B616A7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Collaboration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2C15FD-16DF-FC3D-4F1B-9BFF1310DA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14187-AF44-4271-AA62-1C5C376B8E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16518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4D5E06-5C5A-4089-57EC-176D40AC42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BF8A1A-0A38-BD51-B130-3E61C224E7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58B401-440A-2CFD-4FAD-13FC6AC691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EFB9E2-BA7B-0D56-B8F3-60E2AB38DD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1/20/2026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B24088-5AEC-4DA0-5C47-F543B1B48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Collaboration Meeting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1F257F-693C-3229-7620-D94FA6D81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14187-AF44-4271-AA62-1C5C376B8E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97569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A14561-025E-004B-C7A8-4739232C9A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AC9AB3-9AAD-BAA5-E760-92E2508A39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B52426-AE55-6BE5-ADC7-2590154B6F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49B071D-0BA2-447D-120F-23A5BE6F9A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5DFD439-6179-397E-53A2-0C9D40C576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862BBDD-4F03-E7A6-7A03-86CB71834B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1/20/2026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437E2B5-E85C-FFB5-7CB4-227258449C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Collaboration Meeting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7ED8C27-580B-ECD0-7760-DB9DF74B0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14187-AF44-4271-AA62-1C5C376B8E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7508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ECC3C1-03E4-626B-6509-5FCF893713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54602D-309E-D848-B30A-670F020C34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1/20/2026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50CDDC2-FA23-DA00-4444-2D07EAF24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Collaboration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966360-FD7F-85A3-F579-AA3338FEC7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03956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681C7B-176A-7987-56DF-4FB1FF9844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2DB5906-75B8-CA47-90FF-B40E10E463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1/20/2026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F0E031-C721-04CB-329B-5C3D894CCC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Collaboration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F6CBF7-6901-0C83-6C7C-815088464A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14187-AF44-4271-AA62-1C5C376B8E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03458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20E1C9B-B735-78AF-127B-A74A000FB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1/20/2026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608120-3DBA-5C15-1F08-AAD72542C0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Collaboration Meeting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305029-1627-473B-0BAB-1C2F32714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14187-AF44-4271-AA62-1C5C376B8E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68851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8A2A3A-ED7F-C1A1-3087-72B30DE6FD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4F622D-E5C4-97C5-3E1F-B8EA3C7139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26DACA-02F4-D01D-3321-F37E2906D0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0041F7-FB4D-016B-36A3-3AAEAF741D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1/20/2026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469B2C-598D-7489-04C4-53A0E599E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Collaboration Meeting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DFCB9C-A0FF-8B09-B7F6-0AE1B6242C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14187-AF44-4271-AA62-1C5C376B8E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5999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AD3AD-A53C-9FD4-318C-1F4BA8DA0C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6E6B677-3CCB-AAD5-582C-4375F193A3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99CB5C-76BD-9AED-2315-60B5A0F1F3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673BD1-9B5C-105B-746B-AB71A89897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1/20/2026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9F82F6-6F88-C36E-4EA2-B88F37AF8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Collaboration Meeting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082276-A3E9-F29D-EF5F-FBAE65D27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14187-AF44-4271-AA62-1C5C376B8E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54037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5E58DC-EC7D-1AAE-FC0C-EFA2DBBA96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B119D6F-A165-85EA-8148-8317F9EDFE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650DB6-7CEF-B406-D3D9-151521C949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1/20/2026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E2322C-6410-55F0-D892-B131B69979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Collaboration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8312EE-FC0C-F3A3-E0D7-778686D8C3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14187-AF44-4271-AA62-1C5C376B8E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52295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F399AC2-BF2C-3B86-904C-346D92D26B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EC373F-E4F1-6A11-3C23-AEBA271E78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A73865-0919-6864-3097-95B6E7972E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1/20/2026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A333B7-AA9C-C8D3-A171-FE697565EE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Collaboration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9917D7-4F3D-F06C-89C8-B22ED90660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14187-AF44-4271-AA62-1C5C376B8E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93854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alphaModFix amt="30000"/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56B845-9551-8488-0E95-7AF95F7281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D57D4D-66DD-A196-D0A8-8805CE5058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40ADDD-5152-73DD-11CC-AFBE08298D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1/20/2026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59CBD8-7511-A28A-2586-7ABB5F707A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Collaboration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0AD182-9F01-4238-3E61-32F245760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39192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6BE01F-402B-896B-075E-8B52C03B85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5BD732-D622-D697-7848-0C60AE57E0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0CEBB6-0851-0996-41E2-CD4C20193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1/20/2026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4A2124-1FF5-0D00-9D1D-75F1B6E5E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Collaboration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0A1524-79FD-873B-B8AB-264A11B39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11508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6397D3-26E5-3B41-5D7F-5E9416CBCE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84A382-22CC-D083-9CD5-3AB354029F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3C9DF4-3875-85D0-B28E-94494689C5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1/20/2026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D3D6A2-64B4-C0E6-A47B-5E668C4634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Collaboration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4AB46D-86E4-4FA0-0887-108854F98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32931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C991E8-7E58-9C8E-1D32-516EC26D88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82D4AF-133D-18E9-CF22-2098E9C07D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F322A9-3784-C2C4-38FB-C81DBCD294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B25AEC-0412-98AB-FD28-7EFA775271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1/20/2026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CD1176-F8FD-2CB4-4AD9-9C103A665B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Collaboration Meeting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CB3C3D-1318-EFDB-C2F7-549844E5C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102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F4B827B-B882-EF08-B94B-BC4EC3D6F5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1/20/2026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1B89B48-3C65-1306-B9D4-327B80F52A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Collaboration Meeting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6D6E66-4D34-308B-F928-8D840B0E3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44268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D2FC24-176B-5708-56AB-20547320AA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75511F-C5BC-D4A0-5CDB-7008E780CC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67D202-A3AD-C87E-E899-06F554BA29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DDCB123-703D-2800-97F4-A2467204A5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48AFE6E-4586-3040-72DD-058A028F8F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F855D26-1F68-200C-91E8-DD30A7C850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1/20/2026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CEC0213-F391-E86F-E0D7-F9080ACDBF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Collaboration Meeting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F01F6C0-C02E-41F7-7624-1F211EE10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76116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ECC3C1-03E4-626B-6509-5FCF893713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54602D-309E-D848-B30A-670F020C34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1/20/2026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50CDDC2-FA23-DA00-4444-2D07EAF24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Collaboration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966360-FD7F-85A3-F579-AA3338FEC7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55029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F4B827B-B882-EF08-B94B-BC4EC3D6F5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1/20/2026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1B89B48-3C65-1306-B9D4-327B80F52A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Collaboration Meeting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6D6E66-4D34-308B-F928-8D840B0E3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38104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3FB975-3C76-A5B6-03AA-7AC63BB7BD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908828-AC71-580F-80EF-6A433FFFFA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97CEB2-9E6E-C5BF-873F-165920CCA4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534356-4E42-BF9D-CB81-6773A644B9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1/20/2026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2E8D09-8B4B-D8F3-D8D7-4F1FCA329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Collaboration Meeting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522E60-46A7-473C-0F1F-79037FEDC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42455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C90046-A409-B36B-0483-B5070C3D93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F34E26B-AE0F-8A59-618E-10CEDDB264E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06652A-0F6C-C445-0475-70FA071341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3A17E3-2E60-0D8A-A502-DE4F23B450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1/20/2026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EAC12B-5593-0FAE-01CA-06B9DBCE89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Collaboration Meeting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03083A-0444-8F96-5D17-8A51D0FF2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65152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A8EAA9-FD5C-FB10-5E29-583D9563D9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2E0C21-CAF2-8240-D002-C94BB8AD4A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D8ADFB-0727-ACB3-0B41-39AEC1F32A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1/20/2026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41AE20-ACDE-5B8A-6842-D0FD18AA2E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Collaboration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C6B906-77A9-191C-0750-487D682D1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11702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570B496-BCD1-C439-2F1B-3F41C2831F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7ECC6F7-725F-20A8-3417-6C523576E0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40F375-C9CC-DEF1-A546-790055B0B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1/20/2026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3C2972-7336-1AFA-EC13-399387419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Collaboration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788EB3-F852-190D-3BEB-C3CCF3CC04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78590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1481540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75" y="4712963"/>
            <a:ext cx="10334625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3441178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76D9F0E-4B80-0FD1-A24A-1C1B60A4BB4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983308" y="450531"/>
            <a:ext cx="1787236" cy="457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0496317-0189-6060-26F4-32FD0508897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655554" y="457965"/>
            <a:ext cx="1825604" cy="457200"/>
          </a:xfrm>
          <a:prstGeom prst="rect">
            <a:avLst/>
          </a:prstGeom>
        </p:spPr>
      </p:pic>
      <p:pic>
        <p:nvPicPr>
          <p:cNvPr id="7" name="Picture 6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2C982CCA-1B74-BF6E-B229-11EF11E8D20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294996" y="480267"/>
            <a:ext cx="2309706" cy="408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328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>
          <p15:clr>
            <a:srgbClr val="FBAE40"/>
          </p15:clr>
        </p15:guide>
        <p15:guide id="8" pos="3840">
          <p15:clr>
            <a:srgbClr val="FBAE40"/>
          </p15:clr>
        </p15:guide>
        <p15:guide id="9" orient="horz" pos="3888">
          <p15:clr>
            <a:srgbClr val="FBAE40"/>
          </p15:clr>
        </p15:guide>
        <p15:guide id="10" pos="360">
          <p15:clr>
            <a:srgbClr val="FBAE40"/>
          </p15:clr>
        </p15:guide>
        <p15:guide id="11" pos="7320">
          <p15:clr>
            <a:srgbClr val="FBAE40"/>
          </p15:clr>
        </p15:guide>
        <p15:guide id="12" orient="horz" pos="3984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4785F67-179E-4145-8BCB-4A0C61A894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30018" y="6316595"/>
            <a:ext cx="432486" cy="36512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000"/>
            </a:lvl1pPr>
          </a:lstStyle>
          <a:p>
            <a:pPr algn="ctr"/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7E7747BA-6145-3552-2339-5F4BF5DF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579" y="0"/>
            <a:ext cx="11499925" cy="8251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C65258C7-5BE3-51E9-6313-6F03042F38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579" y="975365"/>
            <a:ext cx="11499925" cy="48658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43A592-2C2C-1149-FE30-72A494F2779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85192" y="6316595"/>
            <a:ext cx="2659380" cy="365125"/>
          </a:xfrm>
        </p:spPr>
        <p:txBody>
          <a:bodyPr>
            <a:noAutofit/>
          </a:bodyPr>
          <a:lstStyle>
            <a:lvl1pPr marL="0" indent="0" algn="ctr">
              <a:buNone/>
              <a:defRPr sz="12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dirty="0"/>
              <a:t>Title of Meeting/Review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30C71E18-8584-A0E2-3682-9547339B30E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94220" y="6316595"/>
            <a:ext cx="2659380" cy="365125"/>
          </a:xfrm>
        </p:spPr>
        <p:txBody>
          <a:bodyPr>
            <a:noAutofit/>
          </a:bodyPr>
          <a:lstStyle>
            <a:lvl1pPr marL="0" indent="0" algn="ctr">
              <a:buNone/>
              <a:defRPr sz="12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dirty="0"/>
              <a:t>Name of Presenter</a:t>
            </a:r>
          </a:p>
        </p:txBody>
      </p:sp>
    </p:spTree>
    <p:extLst>
      <p:ext uri="{BB962C8B-B14F-4D97-AF65-F5344CB8AC3E}">
        <p14:creationId xmlns:p14="http://schemas.microsoft.com/office/powerpoint/2010/main" val="360878088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B965E-00C4-6F4C-8817-84A69C14D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8926A3-B154-C14C-BFED-E141D3C8B7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2579" y="975360"/>
            <a:ext cx="5524500" cy="489111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40C922-34CF-D846-A402-06F51B1894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04923" y="975360"/>
            <a:ext cx="5755084" cy="489111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1868AE-308B-D548-82A1-318656FC55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27522" y="6316595"/>
            <a:ext cx="432486" cy="36512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000"/>
            </a:lvl1pPr>
          </a:lstStyle>
          <a:p>
            <a:pPr algn="ctr"/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0CFA25C5-6468-E921-5CC9-27F4A33A76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85192" y="6316595"/>
            <a:ext cx="2659380" cy="365125"/>
          </a:xfrm>
        </p:spPr>
        <p:txBody>
          <a:bodyPr>
            <a:noAutofit/>
          </a:bodyPr>
          <a:lstStyle>
            <a:lvl1pPr marL="0" indent="0" algn="ctr">
              <a:buNone/>
              <a:defRPr sz="12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dirty="0"/>
              <a:t>Title of Meeting/Review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6395F968-4504-BF25-C965-31E73F66167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94220" y="6316595"/>
            <a:ext cx="2659380" cy="365125"/>
          </a:xfrm>
        </p:spPr>
        <p:txBody>
          <a:bodyPr>
            <a:noAutofit/>
          </a:bodyPr>
          <a:lstStyle>
            <a:lvl1pPr marL="0" indent="0" algn="ctr">
              <a:buNone/>
              <a:defRPr sz="12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dirty="0"/>
              <a:t>Name of Presenter</a:t>
            </a:r>
          </a:p>
        </p:txBody>
      </p:sp>
    </p:spTree>
    <p:extLst>
      <p:ext uri="{BB962C8B-B14F-4D97-AF65-F5344CB8AC3E}">
        <p14:creationId xmlns:p14="http://schemas.microsoft.com/office/powerpoint/2010/main" val="22809405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3FB975-3C76-A5B6-03AA-7AC63BB7BD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908828-AC71-580F-80EF-6A433FFFFA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97CEB2-9E6E-C5BF-873F-165920CCA4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534356-4E42-BF9D-CB81-6773A644B9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1/20/2026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2E8D09-8B4B-D8F3-D8D7-4F1FCA329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Collaboration Meeting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522E60-46A7-473C-0F1F-79037FEDC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04960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CD9BCDB3-24E9-1B4D-0A74-4298674A99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27522" y="6316595"/>
            <a:ext cx="432486" cy="36512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000"/>
            </a:lvl1pPr>
          </a:lstStyle>
          <a:p>
            <a:pPr algn="ctr"/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8DB6E2-DDA3-22B8-7251-F0B132B676A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85192" y="6316595"/>
            <a:ext cx="2659380" cy="365125"/>
          </a:xfrm>
        </p:spPr>
        <p:txBody>
          <a:bodyPr>
            <a:noAutofit/>
          </a:bodyPr>
          <a:lstStyle>
            <a:lvl1pPr marL="0" indent="0" algn="ctr">
              <a:buNone/>
              <a:defRPr sz="12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dirty="0"/>
              <a:t>Title of Meeting/Review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E439522C-42D3-98C9-C46E-2F2D03D4359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94220" y="6316595"/>
            <a:ext cx="2659380" cy="365125"/>
          </a:xfrm>
        </p:spPr>
        <p:txBody>
          <a:bodyPr>
            <a:noAutofit/>
          </a:bodyPr>
          <a:lstStyle>
            <a:lvl1pPr marL="0" indent="0" algn="ctr">
              <a:buNone/>
              <a:defRPr sz="12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dirty="0"/>
              <a:t>Name of Presenter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D45B976-F9BD-96F9-4119-FEAF693C373D}"/>
              </a:ext>
            </a:extLst>
          </p:cNvPr>
          <p:cNvCxnSpPr/>
          <p:nvPr userDrawn="1"/>
        </p:nvCxnSpPr>
        <p:spPr>
          <a:xfrm>
            <a:off x="462579" y="6111240"/>
            <a:ext cx="1149992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25645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C90046-A409-B36B-0483-B5070C3D93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F34E26B-AE0F-8A59-618E-10CEDDB264E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06652A-0F6C-C445-0475-70FA071341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3A17E3-2E60-0D8A-A502-DE4F23B450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1/20/2026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EAC12B-5593-0FAE-01CA-06B9DBCE89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Collaboration Meeting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03083A-0444-8F96-5D17-8A51D0FF2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3464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image" Target="../media/image2.jpeg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2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54.xml"/><Relationship Id="rId4" Type="http://schemas.openxmlformats.org/officeDocument/2006/relationships/slideLayout" Target="../slideLayouts/slideLayout5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9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2.jpeg"/><Relationship Id="rId5" Type="http://schemas.openxmlformats.org/officeDocument/2006/relationships/theme" Target="../theme/theme9.xml"/><Relationship Id="rId4" Type="http://schemas.openxmlformats.org/officeDocument/2006/relationships/slideLayout" Target="../slideLayouts/slideLayout8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5EC1EDF-F53A-8614-E2FA-B871C3053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505D3D-7C3F-7375-EC7E-52A2761C92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C25882-7DBE-EFFF-5353-4511D27DB6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1/20/2026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290A07-1EA6-5554-A455-D032D0D07E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ePIC Collaboration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76ABC7-A4A4-DA95-22A1-6A8E3308C4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8949A8-7CCD-4D90-AA9A-1451BFC6F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164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AB150B5-704F-CF21-3183-8DB97C07706C}"/>
              </a:ext>
            </a:extLst>
          </p:cNvPr>
          <p:cNvCxnSpPr>
            <a:cxnSpLocks/>
          </p:cNvCxnSpPr>
          <p:nvPr userDrawn="1"/>
        </p:nvCxnSpPr>
        <p:spPr>
          <a:xfrm>
            <a:off x="456274" y="535093"/>
            <a:ext cx="11499925" cy="0"/>
          </a:xfrm>
          <a:prstGeom prst="line">
            <a:avLst/>
          </a:prstGeom>
          <a:ln w="25400">
            <a:gradFill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3BCFEFF2-44B8-687E-DAB3-7026DB467298}"/>
              </a:ext>
            </a:extLst>
          </p:cNvPr>
          <p:cNvSpPr txBox="1"/>
          <p:nvPr userDrawn="1"/>
        </p:nvSpPr>
        <p:spPr>
          <a:xfrm>
            <a:off x="365760" y="6490194"/>
            <a:ext cx="11043139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EIC L2Ms Monthly Reporting, February 25, 2025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AB3137-4B00-CEAB-DCD1-3B470E06EA17}"/>
              </a:ext>
            </a:extLst>
          </p:cNvPr>
          <p:cNvSpPr txBox="1"/>
          <p:nvPr userDrawn="1"/>
        </p:nvSpPr>
        <p:spPr>
          <a:xfrm>
            <a:off x="11541501" y="6517123"/>
            <a:ext cx="513209" cy="253916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E7E6BA-9547-40BA-BC84-EED48D8D50C1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893395C-F7F6-5A6A-DA24-169AA14F65DF}"/>
              </a:ext>
            </a:extLst>
          </p:cNvPr>
          <p:cNvCxnSpPr/>
          <p:nvPr userDrawn="1"/>
        </p:nvCxnSpPr>
        <p:spPr>
          <a:xfrm>
            <a:off x="461963" y="6260638"/>
            <a:ext cx="1149923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Placeholder 9">
            <a:extLst>
              <a:ext uri="{FF2B5EF4-FFF2-40B4-BE49-F238E27FC236}">
                <a16:creationId xmlns:a16="http://schemas.microsoft.com/office/drawing/2014/main" id="{E7866077-7D9B-4430-B0C0-7F253295F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63" y="0"/>
            <a:ext cx="11499235" cy="5044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CB0C19D-3CAB-5E13-FAF8-C95DA56F6F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2578" y="908852"/>
            <a:ext cx="11498620" cy="525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51920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600" b="1" u="none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345281" indent="-175022" algn="l" defTabSz="6858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515541" indent="-170260" algn="l" defTabSz="6858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indent="-170260" algn="l" defTabSz="6858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856060" indent="-170260" algn="l" defTabSz="6858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7" orient="horz" pos="2160">
          <p15:clr>
            <a:srgbClr val="F26B43"/>
          </p15:clr>
        </p15:guide>
        <p15:guide id="8" pos="5120">
          <p15:clr>
            <a:srgbClr val="F26B43"/>
          </p15:clr>
        </p15:guide>
        <p15:guide id="9" pos="480">
          <p15:clr>
            <a:srgbClr val="F26B43"/>
          </p15:clr>
        </p15:guide>
        <p15:guide id="10" orient="horz" pos="3888">
          <p15:clr>
            <a:srgbClr val="F26B43"/>
          </p15:clr>
        </p15:guide>
        <p15:guide id="11" pos="9760">
          <p15:clr>
            <a:srgbClr val="F26B43"/>
          </p15:clr>
        </p15:guide>
        <p15:guide id="12" orient="horz" pos="4128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5EC1EDF-F53A-8614-E2FA-B871C3053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505D3D-7C3F-7375-EC7E-52A2761C92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C25882-7DBE-EFFF-5353-4511D27DB6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1/20/2026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290A07-1EA6-5554-A455-D032D0D07E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ePIC Collaboration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76ABC7-A4A4-DA95-22A1-6A8E3308C4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8949A8-7CCD-4D90-AA9A-1451BFC6F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712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7DAAA2-8718-2247-8539-9A0DC22C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579" y="0"/>
            <a:ext cx="11499925" cy="8251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3056FE-C136-A54B-9DE3-EACD8E08FE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2579" y="975365"/>
            <a:ext cx="11499925" cy="48658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AB150B5-704F-CF21-3183-8DB97C07706C}"/>
              </a:ext>
            </a:extLst>
          </p:cNvPr>
          <p:cNvCxnSpPr>
            <a:cxnSpLocks/>
          </p:cNvCxnSpPr>
          <p:nvPr userDrawn="1"/>
        </p:nvCxnSpPr>
        <p:spPr>
          <a:xfrm>
            <a:off x="462579" y="825178"/>
            <a:ext cx="11499925" cy="0"/>
          </a:xfrm>
          <a:prstGeom prst="line">
            <a:avLst/>
          </a:prstGeom>
          <a:ln w="25400">
            <a:gradFill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958D2D7-4525-7982-81CE-BAFE8EFB999D}"/>
              </a:ext>
            </a:extLst>
          </p:cNvPr>
          <p:cNvCxnSpPr/>
          <p:nvPr userDrawn="1"/>
        </p:nvCxnSpPr>
        <p:spPr>
          <a:xfrm>
            <a:off x="462579" y="6111240"/>
            <a:ext cx="1149992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B2AFF6D-0928-4D72-853B-80E1EFEDB3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1649" y="6381258"/>
            <a:ext cx="432486" cy="294041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000">
                <a:solidFill>
                  <a:schemeClr val="bg2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E51EB3C1-1414-4721-B9A9-43D43377DAF1}"/>
              </a:ext>
            </a:extLst>
          </p:cNvPr>
          <p:cNvSpPr txBox="1">
            <a:spLocks/>
          </p:cNvSpPr>
          <p:nvPr userDrawn="1"/>
        </p:nvSpPr>
        <p:spPr>
          <a:xfrm>
            <a:off x="6902772" y="6298491"/>
            <a:ext cx="3151015" cy="29404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S. Nagaitsev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246E6618-67D7-01F6-31A5-72D284364AF0}"/>
              </a:ext>
            </a:extLst>
          </p:cNvPr>
          <p:cNvSpPr txBox="1">
            <a:spLocks/>
          </p:cNvSpPr>
          <p:nvPr userDrawn="1"/>
        </p:nvSpPr>
        <p:spPr>
          <a:xfrm>
            <a:off x="3934327" y="6316595"/>
            <a:ext cx="2857499" cy="3651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EIC Project Strategy Workshop   December 4, 2025</a:t>
            </a:r>
          </a:p>
        </p:txBody>
      </p:sp>
    </p:spTree>
    <p:extLst>
      <p:ext uri="{BB962C8B-B14F-4D97-AF65-F5344CB8AC3E}">
        <p14:creationId xmlns:p14="http://schemas.microsoft.com/office/powerpoint/2010/main" val="735315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u="none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7" orient="horz" pos="2160">
          <p15:clr>
            <a:srgbClr val="F26B43"/>
          </p15:clr>
        </p15:guide>
        <p15:guide id="8" pos="3840">
          <p15:clr>
            <a:srgbClr val="F26B43"/>
          </p15:clr>
        </p15:guide>
        <p15:guide id="9" pos="360">
          <p15:clr>
            <a:srgbClr val="F26B43"/>
          </p15:clr>
        </p15:guide>
        <p15:guide id="10" orient="horz" pos="3888">
          <p15:clr>
            <a:srgbClr val="F26B43"/>
          </p15:clr>
        </p15:guide>
        <p15:guide id="11" pos="7320">
          <p15:clr>
            <a:srgbClr val="F26B43"/>
          </p15:clr>
        </p15:guide>
        <p15:guide id="12" orient="horz" pos="4128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5EBB4CE-BDD6-0140-7004-520D4D62AC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65F9E5-1D88-D574-889C-49955B5818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39A1C8-C595-E3AC-0813-004238830A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1/20/2026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E72998-AA47-DCE8-6929-79E93B1702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ePIC Collaboration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F8CAE8-F96F-3E9F-7C41-E6C6FBAE85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A14187-AF44-4271-AA62-1C5C376B8E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989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7DAAA2-8718-2247-8539-9A0DC22C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579" y="0"/>
            <a:ext cx="11499925" cy="5551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3056FE-C136-A54B-9DE3-EACD8E08FE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2579" y="667824"/>
            <a:ext cx="11499925" cy="54434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F13863-74DF-E737-6E5D-784BD5DB11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1/20/2026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84809B9-BF30-8113-3D67-0C84444E3A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ePIC Collaboration Meeting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D4F7F87-12A5-D87B-B1F0-9FF0F30812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A14187-AF44-4271-AA62-1C5C376B8E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2811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u="none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7" orient="horz" pos="2160">
          <p15:clr>
            <a:srgbClr val="F26B43"/>
          </p15:clr>
        </p15:guide>
        <p15:guide id="8" pos="3840">
          <p15:clr>
            <a:srgbClr val="F26B43"/>
          </p15:clr>
        </p15:guide>
        <p15:guide id="9" pos="360">
          <p15:clr>
            <a:srgbClr val="F26B43"/>
          </p15:clr>
        </p15:guide>
        <p15:guide id="10" orient="horz" pos="3888">
          <p15:clr>
            <a:srgbClr val="F26B43"/>
          </p15:clr>
        </p15:guide>
        <p15:guide id="11" pos="7320">
          <p15:clr>
            <a:srgbClr val="F26B43"/>
          </p15:clr>
        </p15:guide>
        <p15:guide id="12" orient="horz" pos="4128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5EBB4CE-BDD6-0140-7004-520D4D62AC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65F9E5-1D88-D574-889C-49955B5818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39A1C8-C595-E3AC-0813-004238830A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1/20/2026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E72998-AA47-DCE8-6929-79E93B1702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ePIC Collaboration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F8CAE8-F96F-3E9F-7C41-E6C6FBAE85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A14187-AF44-4271-AA62-1C5C376B8E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587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5EC1EDF-F53A-8614-E2FA-B871C3053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505D3D-7C3F-7375-EC7E-52A2761C92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C25882-7DBE-EFFF-5353-4511D27DB6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1/20/2026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290A07-1EA6-5554-A455-D032D0D07E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ePIC Collaboration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76ABC7-A4A4-DA95-22A1-6A8E3308C4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8949A8-7CCD-4D90-AA9A-1451BFC6F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654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7DAAA2-8718-2247-8539-9A0DC22C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579" y="0"/>
            <a:ext cx="11499925" cy="8251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3056FE-C136-A54B-9DE3-EACD8E08FE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2579" y="975365"/>
            <a:ext cx="11499925" cy="48658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25833E0-DD3D-DF4F-9316-F67B7A80E3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30018" y="6316595"/>
            <a:ext cx="432486" cy="36512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100" b="1">
                <a:solidFill>
                  <a:schemeClr val="bg2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AB150B5-704F-CF21-3183-8DB97C07706C}"/>
              </a:ext>
            </a:extLst>
          </p:cNvPr>
          <p:cNvCxnSpPr>
            <a:cxnSpLocks/>
          </p:cNvCxnSpPr>
          <p:nvPr userDrawn="1"/>
        </p:nvCxnSpPr>
        <p:spPr>
          <a:xfrm>
            <a:off x="462579" y="825178"/>
            <a:ext cx="11499925" cy="0"/>
          </a:xfrm>
          <a:prstGeom prst="line">
            <a:avLst/>
          </a:prstGeom>
          <a:ln w="25400">
            <a:gradFill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958D2D7-4525-7982-81CE-BAFE8EFB999D}"/>
              </a:ext>
            </a:extLst>
          </p:cNvPr>
          <p:cNvCxnSpPr/>
          <p:nvPr userDrawn="1"/>
        </p:nvCxnSpPr>
        <p:spPr>
          <a:xfrm>
            <a:off x="462579" y="6111240"/>
            <a:ext cx="1149992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9317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u="none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7" orient="horz" pos="2160">
          <p15:clr>
            <a:srgbClr val="F26B43"/>
          </p15:clr>
        </p15:guide>
        <p15:guide id="8" pos="3840">
          <p15:clr>
            <a:srgbClr val="F26B43"/>
          </p15:clr>
        </p15:guide>
        <p15:guide id="9" pos="360">
          <p15:clr>
            <a:srgbClr val="F26B43"/>
          </p15:clr>
        </p15:guide>
        <p15:guide id="10" orient="horz" pos="3888">
          <p15:clr>
            <a:srgbClr val="F26B43"/>
          </p15:clr>
        </p15:guide>
        <p15:guide id="11" pos="7320">
          <p15:clr>
            <a:srgbClr val="F26B43"/>
          </p15:clr>
        </p15:guide>
        <p15:guide id="12" orient="horz" pos="412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bnl.gov/event/31005/" TargetMode="Externa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lajoiejg@ornl.gov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forms.gle/PmA5enfvNKNqunJi7" TargetMode="Externa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44.emf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8.png"/><Relationship Id="rId7" Type="http://schemas.openxmlformats.org/officeDocument/2006/relationships/image" Target="../media/image51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50.jpg"/><Relationship Id="rId5" Type="http://schemas.openxmlformats.org/officeDocument/2006/relationships/image" Target="../media/image10.png"/><Relationship Id="rId4" Type="http://schemas.openxmlformats.org/officeDocument/2006/relationships/image" Target="../media/image49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5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10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image" Target="../media/image56.png"/><Relationship Id="rId7" Type="http://schemas.openxmlformats.org/officeDocument/2006/relationships/image" Target="../media/image59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4.x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58.png"/><Relationship Id="rId4" Type="http://schemas.openxmlformats.org/officeDocument/2006/relationships/image" Target="../media/image57.png"/><Relationship Id="rId9" Type="http://schemas.openxmlformats.org/officeDocument/2006/relationships/image" Target="../media/image60.w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s://eic.github.io/documentation/tutorials.html" TargetMode="External"/><Relationship Id="rId3" Type="http://schemas.openxmlformats.org/officeDocument/2006/relationships/hyperlink" Target="https://lists.bnl.gov/mailman/listinfo" TargetMode="External"/><Relationship Id="rId7" Type="http://schemas.openxmlformats.org/officeDocument/2006/relationships/hyperlink" Target="https://eic.github.io/documentation/landingpage.html" TargetMode="External"/><Relationship Id="rId2" Type="http://schemas.openxmlformats.org/officeDocument/2006/relationships/hyperlink" Target="https://www.bnl.gov/eic/epic.php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iki.bnl.gov/EPIC/index.php?title=Early-Career_Election" TargetMode="External"/><Relationship Id="rId11" Type="http://schemas.openxmlformats.org/officeDocument/2006/relationships/image" Target="../media/image10.png"/><Relationship Id="rId5" Type="http://schemas.openxmlformats.org/officeDocument/2006/relationships/hyperlink" Target="https://indico.bnl.gov/category/435/" TargetMode="External"/><Relationship Id="rId10" Type="http://schemas.openxmlformats.org/officeDocument/2006/relationships/hyperlink" Target="https://zenodo.org/communities/epic" TargetMode="External"/><Relationship Id="rId4" Type="http://schemas.openxmlformats.org/officeDocument/2006/relationships/hyperlink" Target="https://indico.bnl.gov/category/402/" TargetMode="External"/><Relationship Id="rId9" Type="http://schemas.openxmlformats.org/officeDocument/2006/relationships/hyperlink" Target="https://chat.epic-eic.org/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icug.org/content/join.html" TargetMode="External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greybook.cern.ch/experiment/recognized" TargetMode="External"/><Relationship Id="rId7" Type="http://schemas.openxmlformats.org/officeDocument/2006/relationships/image" Target="../media/image10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Relationship Id="rId6" Type="http://schemas.openxmlformats.org/officeDocument/2006/relationships/hyperlink" Target="mailto:Users.Office@cern.ch" TargetMode="External"/><Relationship Id="rId5" Type="http://schemas.openxmlformats.org/officeDocument/2006/relationships/hyperlink" Target="https://usersoffice.web.cern.ch/team-leaders-corner" TargetMode="External"/><Relationship Id="rId4" Type="http://schemas.openxmlformats.org/officeDocument/2006/relationships/hyperlink" Target="https://usersoffice.web.cern.ch/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emf"/><Relationship Id="rId3" Type="http://schemas.openxmlformats.org/officeDocument/2006/relationships/image" Target="../media/image17.jpg"/><Relationship Id="rId7" Type="http://schemas.openxmlformats.org/officeDocument/2006/relationships/image" Target="../media/image21.em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D6D571-64DA-59D8-BC2D-1823DE1E19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3012" y="1018047"/>
            <a:ext cx="5429865" cy="3012858"/>
          </a:xfrm>
          <a:ln>
            <a:noFill/>
          </a:ln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Status of the </a:t>
            </a:r>
            <a:br>
              <a:rPr lang="en-US" b="1" dirty="0">
                <a:solidFill>
                  <a:schemeClr val="accent1"/>
                </a:solidFill>
                <a:latin typeface="+mn-lt"/>
              </a:rPr>
            </a:br>
            <a:br>
              <a:rPr lang="en-US" b="1" dirty="0">
                <a:solidFill>
                  <a:schemeClr val="accent1"/>
                </a:solidFill>
                <a:latin typeface="+mn-lt"/>
              </a:rPr>
            </a:br>
            <a:br>
              <a:rPr lang="en-US" b="1" dirty="0">
                <a:solidFill>
                  <a:schemeClr val="accent1"/>
                </a:solidFill>
                <a:latin typeface="+mn-lt"/>
              </a:rPr>
            </a:br>
            <a:r>
              <a:rPr lang="en-US" b="1" dirty="0">
                <a:solidFill>
                  <a:schemeClr val="accent1"/>
                </a:solidFill>
                <a:latin typeface="+mn-lt"/>
              </a:rPr>
              <a:t>Collaboration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B1727CA-4AC4-2EC8-0469-970BF3E2EB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5570" y="4390141"/>
            <a:ext cx="4804747" cy="1302572"/>
          </a:xfrm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John Lajoie</a:t>
            </a:r>
          </a:p>
          <a:p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Silvia Dalla Torre</a:t>
            </a:r>
          </a:p>
          <a:p>
            <a:r>
              <a:rPr lang="en-US" i="1" dirty="0">
                <a:solidFill>
                  <a:schemeClr val="bg2">
                    <a:lumMod val="75000"/>
                  </a:schemeClr>
                </a:solidFill>
              </a:rPr>
              <a:t>January 20, 2026</a:t>
            </a: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C7C64AE8-6DD8-3DB7-CF47-F3E3DC98D2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4404" y="1634693"/>
            <a:ext cx="2314876" cy="16663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86F358B-1178-214A-1EA0-9636B2BE9C1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621953" y="793618"/>
            <a:ext cx="6067035" cy="5014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037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25C52B-7F68-7EF3-8102-AFEBDF3CA9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06475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Tuesday: Plenary I and II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B22D6D-27CB-47D1-419A-1A2F375FBB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1/20/2026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2FD984-9EF4-DDDF-8C82-4033068C1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Collaboration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D0F41B-DA7A-81B6-B649-B54A7EF8F5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10</a:t>
            </a:fld>
            <a:endParaRPr lang="en-US"/>
          </a:p>
        </p:txBody>
      </p:sp>
      <p:pic>
        <p:nvPicPr>
          <p:cNvPr id="8" name="Picture 7" descr="Graphical user interface&#10;&#10;AI-generated content may be incorrect.">
            <a:extLst>
              <a:ext uri="{FF2B5EF4-FFF2-40B4-BE49-F238E27FC236}">
                <a16:creationId xmlns:a16="http://schemas.microsoft.com/office/drawing/2014/main" id="{D0DF8F03-3198-828D-9D2C-82814B7592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234" y="2165324"/>
            <a:ext cx="5689159" cy="3463316"/>
          </a:xfrm>
          <a:prstGeom prst="rect">
            <a:avLst/>
          </a:prstGeom>
        </p:spPr>
      </p:pic>
      <p:pic>
        <p:nvPicPr>
          <p:cNvPr id="10" name="Picture 9" descr="Table&#10;&#10;AI-generated content may be incorrect.">
            <a:extLst>
              <a:ext uri="{FF2B5EF4-FFF2-40B4-BE49-F238E27FC236}">
                <a16:creationId xmlns:a16="http://schemas.microsoft.com/office/drawing/2014/main" id="{4595730F-D29D-91F2-CC36-D39C78CDC5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4866" y="2165324"/>
            <a:ext cx="5862900" cy="346331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1B70036-547B-7275-E897-AF4957127909}"/>
              </a:ext>
            </a:extLst>
          </p:cNvPr>
          <p:cNvSpPr txBox="1"/>
          <p:nvPr/>
        </p:nvSpPr>
        <p:spPr>
          <a:xfrm>
            <a:off x="1742303" y="1583110"/>
            <a:ext cx="1989438" cy="370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Morning: Plenary I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8CAABBD-A026-8A9C-075E-3CDB20A37B9E}"/>
              </a:ext>
            </a:extLst>
          </p:cNvPr>
          <p:cNvSpPr txBox="1"/>
          <p:nvPr/>
        </p:nvSpPr>
        <p:spPr>
          <a:xfrm>
            <a:off x="8153399" y="1642869"/>
            <a:ext cx="22962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Afternoon: Plenary II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41D5204-E0E4-B60A-E986-45DEBD716985}"/>
              </a:ext>
            </a:extLst>
          </p:cNvPr>
          <p:cNvSpPr txBox="1"/>
          <p:nvPr/>
        </p:nvSpPr>
        <p:spPr>
          <a:xfrm>
            <a:off x="261966" y="5840151"/>
            <a:ext cx="5862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Status Reports from the </a:t>
            </a:r>
            <a:r>
              <a:rPr lang="en-US" dirty="0" err="1"/>
              <a:t>ePIC</a:t>
            </a:r>
            <a:r>
              <a:rPr lang="en-US" dirty="0"/>
              <a:t> Collaboration and EIC Project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918A1EF-D14B-ED29-8E77-7F64025DA256}"/>
              </a:ext>
            </a:extLst>
          </p:cNvPr>
          <p:cNvSpPr txBox="1"/>
          <p:nvPr/>
        </p:nvSpPr>
        <p:spPr>
          <a:xfrm>
            <a:off x="7848700" y="5807829"/>
            <a:ext cx="2905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Special S&amp;C Plenary Session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80185E8-5E70-2197-B835-2AD88DDDCF21}"/>
              </a:ext>
            </a:extLst>
          </p:cNvPr>
          <p:cNvSpPr/>
          <p:nvPr/>
        </p:nvSpPr>
        <p:spPr>
          <a:xfrm>
            <a:off x="557048" y="4414344"/>
            <a:ext cx="5423338" cy="121429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94EEB9F-D3E0-13E1-71A3-49FFFB16DA61}"/>
              </a:ext>
            </a:extLst>
          </p:cNvPr>
          <p:cNvSpPr/>
          <p:nvPr/>
        </p:nvSpPr>
        <p:spPr>
          <a:xfrm>
            <a:off x="6564428" y="3150748"/>
            <a:ext cx="5423338" cy="247789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663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83E007-89F2-154C-BDD3-9AFDC07259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9CA59D-E97B-0E36-A724-4521CFCB6E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06475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Wednesday: </a:t>
            </a:r>
            <a:r>
              <a:rPr lang="en-US" b="1" dirty="0" err="1">
                <a:solidFill>
                  <a:schemeClr val="accent1"/>
                </a:solidFill>
              </a:rPr>
              <a:t>Workfests</a:t>
            </a:r>
            <a:r>
              <a:rPr lang="en-US" b="1" dirty="0">
                <a:solidFill>
                  <a:schemeClr val="accent1"/>
                </a:solidFill>
              </a:rPr>
              <a:t> I &amp; II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71EFC7-4E6B-98B1-6ED7-D26E9A6393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1/20/2026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E5F41F-1115-E3CF-587E-8FDF59C28B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Collaboration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6A15D9-DC01-CE9B-6446-51B613437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11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A6DF980-F7AA-F0C7-BA27-A6AE798E64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199" y="1942781"/>
            <a:ext cx="5515211" cy="3749718"/>
          </a:xfrm>
          <a:prstGeom prst="rect">
            <a:avLst/>
          </a:prstGeom>
        </p:spPr>
      </p:pic>
      <p:pic>
        <p:nvPicPr>
          <p:cNvPr id="10" name="Picture 9" descr="Timeline&#10;&#10;AI-generated content may be incorrect.">
            <a:extLst>
              <a:ext uri="{FF2B5EF4-FFF2-40B4-BE49-F238E27FC236}">
                <a16:creationId xmlns:a16="http://schemas.microsoft.com/office/drawing/2014/main" id="{ECEE7719-C227-0F6A-6755-1C5734C44C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5270" y="1942781"/>
            <a:ext cx="5515210" cy="404707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EBCB2AB-0580-2401-8E26-D75885700FFB}"/>
              </a:ext>
            </a:extLst>
          </p:cNvPr>
          <p:cNvSpPr txBox="1"/>
          <p:nvPr/>
        </p:nvSpPr>
        <p:spPr>
          <a:xfrm>
            <a:off x="1742303" y="1472524"/>
            <a:ext cx="22962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Morning: </a:t>
            </a:r>
            <a:r>
              <a:rPr lang="en-US" b="1" dirty="0" err="1"/>
              <a:t>Workfest</a:t>
            </a:r>
            <a:r>
              <a:rPr lang="en-US" b="1" dirty="0"/>
              <a:t> I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F15EBB8-F683-FB5E-BF5A-EF97D2026FED}"/>
              </a:ext>
            </a:extLst>
          </p:cNvPr>
          <p:cNvSpPr txBox="1"/>
          <p:nvPr/>
        </p:nvSpPr>
        <p:spPr>
          <a:xfrm>
            <a:off x="8153400" y="1472524"/>
            <a:ext cx="24981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Afternoon: </a:t>
            </a:r>
            <a:r>
              <a:rPr lang="en-US" b="1" dirty="0" err="1"/>
              <a:t>Workfest</a:t>
            </a:r>
            <a:r>
              <a:rPr lang="en-US" b="1" dirty="0"/>
              <a:t> II</a:t>
            </a:r>
          </a:p>
        </p:txBody>
      </p:sp>
    </p:spTree>
    <p:extLst>
      <p:ext uri="{BB962C8B-B14F-4D97-AF65-F5344CB8AC3E}">
        <p14:creationId xmlns:p14="http://schemas.microsoft.com/office/powerpoint/2010/main" val="12971330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7C94AC-9D4C-ABC2-DFA8-AC05124E98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9800" y="67745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Thursday: CC Meeting and Plenary III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AC4F3A-5881-7E97-0001-56F5B97BBA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1/20/2026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366CC1-8C99-1519-6165-D4F29FC229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Collaboration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CAD676-F321-5BD8-B148-63DD705A9F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12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E8F984F-2B1F-7BED-3D62-C6917E2B1F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1157" y="1854060"/>
            <a:ext cx="6436061" cy="433891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9FC5AFD-F4D9-AC82-DB2D-6636A9580343}"/>
              </a:ext>
            </a:extLst>
          </p:cNvPr>
          <p:cNvSpPr txBox="1"/>
          <p:nvPr/>
        </p:nvSpPr>
        <p:spPr>
          <a:xfrm>
            <a:off x="7819767" y="1393308"/>
            <a:ext cx="22962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Afternoon: Plenary III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2CF0125-8106-1637-70ED-4AF70C0D10C9}"/>
              </a:ext>
            </a:extLst>
          </p:cNvPr>
          <p:cNvSpPr txBox="1"/>
          <p:nvPr/>
        </p:nvSpPr>
        <p:spPr>
          <a:xfrm>
            <a:off x="454782" y="1391663"/>
            <a:ext cx="450088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Collaboration Council meeting Thursday AM:  </a:t>
            </a:r>
            <a:br>
              <a:rPr lang="en-US" dirty="0"/>
            </a:br>
            <a:r>
              <a:rPr lang="en-US" dirty="0">
                <a:hlinkClick r:id="rId3"/>
              </a:rPr>
              <a:t>https://indico.bnl.gov/event/31005/</a:t>
            </a:r>
            <a:endParaRPr lang="en-US" dirty="0"/>
          </a:p>
          <a:p>
            <a:endParaRPr lang="en-US" dirty="0"/>
          </a:p>
          <a:p>
            <a:r>
              <a:rPr lang="en-US" dirty="0"/>
              <a:t>The afternoon plenary will consist a presentation from Jim Yeck followed by two panel discussions: </a:t>
            </a:r>
          </a:p>
          <a:p>
            <a:endParaRPr lang="en-US" dirty="0"/>
          </a:p>
          <a:p>
            <a:r>
              <a:rPr lang="en-US" b="1" dirty="0"/>
              <a:t>Panel #1: EIC Project </a:t>
            </a:r>
          </a:p>
          <a:p>
            <a:r>
              <a:rPr lang="en-US" dirty="0"/>
              <a:t>Moderator: Thomas Ullrich</a:t>
            </a:r>
          </a:p>
          <a:p>
            <a:r>
              <a:rPr lang="en-US" dirty="0"/>
              <a:t>Panel Members:  Jim Yeck, Kevin Smith, Elke Aschenauer, Rolf Ent, Abhay Deshpande</a:t>
            </a:r>
          </a:p>
          <a:p>
            <a:endParaRPr lang="en-US" dirty="0"/>
          </a:p>
          <a:p>
            <a:r>
              <a:rPr lang="en-US" b="1" dirty="0"/>
              <a:t>Panel #2: </a:t>
            </a:r>
            <a:r>
              <a:rPr lang="en-US" b="1" dirty="0" err="1"/>
              <a:t>ePIC</a:t>
            </a:r>
            <a:r>
              <a:rPr lang="en-US" b="1" dirty="0"/>
              <a:t> Leadership</a:t>
            </a:r>
          </a:p>
          <a:p>
            <a:r>
              <a:rPr lang="en-US" dirty="0"/>
              <a:t>Moderator: Rolf Ent</a:t>
            </a:r>
          </a:p>
          <a:p>
            <a:r>
              <a:rPr lang="en-US" dirty="0"/>
              <a:t>Panel Members: John Lajoie, Silvia Dalla Torre, Markus Diefenthaler, Salvatore Fazio, Rachel Montgomery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87F6BE8-E85C-0D47-120F-4897864F68EF}"/>
              </a:ext>
            </a:extLst>
          </p:cNvPr>
          <p:cNvCxnSpPr/>
          <p:nvPr/>
        </p:nvCxnSpPr>
        <p:spPr>
          <a:xfrm flipV="1">
            <a:off x="4038600" y="3429000"/>
            <a:ext cx="2057400" cy="919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00CFAE8-2A04-5688-13BA-AC91DEE593E8}"/>
              </a:ext>
            </a:extLst>
          </p:cNvPr>
          <p:cNvCxnSpPr/>
          <p:nvPr/>
        </p:nvCxnSpPr>
        <p:spPr>
          <a:xfrm>
            <a:off x="4038600" y="5002924"/>
            <a:ext cx="197331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04AF34F-533F-E4F0-6056-DFB6D1854109}"/>
              </a:ext>
            </a:extLst>
          </p:cNvPr>
          <p:cNvGrpSpPr/>
          <p:nvPr/>
        </p:nvGrpSpPr>
        <p:grpSpPr>
          <a:xfrm>
            <a:off x="7134225" y="5350407"/>
            <a:ext cx="3715264" cy="1200329"/>
            <a:chOff x="7134225" y="5350407"/>
            <a:chExt cx="3715264" cy="1200329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58AE371-2814-E234-1C18-034001315463}"/>
                </a:ext>
              </a:extLst>
            </p:cNvPr>
            <p:cNvSpPr txBox="1"/>
            <p:nvPr/>
          </p:nvSpPr>
          <p:spPr>
            <a:xfrm>
              <a:off x="7810756" y="5350407"/>
              <a:ext cx="3038733" cy="120032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A small amount of time is available for contributions – email </a:t>
              </a:r>
              <a:r>
                <a:rPr lang="en-US" dirty="0">
                  <a:hlinkClick r:id="rId4"/>
                </a:rPr>
                <a:t>lajoiejg@ornl.gov</a:t>
              </a:r>
              <a:r>
                <a:rPr lang="en-US" dirty="0"/>
                <a:t> to be added to the agenda. 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B0DA6AD3-D304-E918-951B-5711A3116427}"/>
                </a:ext>
              </a:extLst>
            </p:cNvPr>
            <p:cNvCxnSpPr/>
            <p:nvPr/>
          </p:nvCxnSpPr>
          <p:spPr>
            <a:xfrm flipH="1" flipV="1">
              <a:off x="7134225" y="5753100"/>
              <a:ext cx="685542" cy="20002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61663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7745BF-3223-6F42-102B-E658925A6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82955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Questions for the Panels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87C080-1700-BA68-1D6F-67E0416045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1/20/2026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B07A39-5F15-2F31-B1AA-096D31E1E9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Collaboration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86C512-5067-85CF-14BC-5816440F0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13</a:t>
            </a:fld>
            <a:endParaRPr lang="en-US"/>
          </a:p>
        </p:txBody>
      </p:sp>
      <p:pic>
        <p:nvPicPr>
          <p:cNvPr id="8" name="Picture 7" descr="Graphical user interface, text, application, email&#10;&#10;AI-generated content may be incorrect.">
            <a:extLst>
              <a:ext uri="{FF2B5EF4-FFF2-40B4-BE49-F238E27FC236}">
                <a16:creationId xmlns:a16="http://schemas.microsoft.com/office/drawing/2014/main" id="{C8C4A19D-F98F-BF5E-024A-C7BEF00DA0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229728"/>
            <a:ext cx="7335274" cy="382958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E3FA15C-C742-9D79-C9EF-E6D0AB398F10}"/>
              </a:ext>
            </a:extLst>
          </p:cNvPr>
          <p:cNvSpPr txBox="1"/>
          <p:nvPr/>
        </p:nvSpPr>
        <p:spPr>
          <a:xfrm>
            <a:off x="3820160" y="5153833"/>
            <a:ext cx="3931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3"/>
              </a:rPr>
              <a:t>https://forms.gle/PmA5enfvNKNqunJi7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3C1DE64-2335-2906-AD13-4501C9E64C1B}"/>
              </a:ext>
            </a:extLst>
          </p:cNvPr>
          <p:cNvSpPr txBox="1"/>
          <p:nvPr/>
        </p:nvSpPr>
        <p:spPr>
          <a:xfrm>
            <a:off x="1005840" y="5678147"/>
            <a:ext cx="1051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Please submit your questions by Thursday morning, January 22</a:t>
            </a:r>
            <a:r>
              <a:rPr lang="en-US" sz="2800" baseline="30000" dirty="0"/>
              <a:t>nd</a:t>
            </a:r>
            <a:r>
              <a:rPr lang="en-US" sz="28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0688338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1DE38D-295A-36B4-B74E-58A659CB35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26795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Friday Morning: Plenary IV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075A33-5344-1B28-FD15-453C63F304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1/20/2026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B3865C-A0C2-A900-EFDD-D640B36033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Collaboration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3CBF9F-FB0B-FCC6-E861-09593B2E1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14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CC7433A-E9D6-92BC-4181-C257ABC5D9AA}"/>
              </a:ext>
            </a:extLst>
          </p:cNvPr>
          <p:cNvSpPr txBox="1"/>
          <p:nvPr/>
        </p:nvSpPr>
        <p:spPr>
          <a:xfrm>
            <a:off x="8153400" y="2185577"/>
            <a:ext cx="350257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individual coordination offices will discuss their priorities in the talks today.  This is to allow discussion and feedback throughout the week. </a:t>
            </a:r>
          </a:p>
          <a:p>
            <a:endParaRPr lang="en-US" dirty="0"/>
          </a:p>
          <a:p>
            <a:r>
              <a:rPr lang="en-US" dirty="0"/>
              <a:t>In the Friday plenary session we will pull this all together and discuss collaboration priorities for the coming year. </a:t>
            </a:r>
          </a:p>
        </p:txBody>
      </p:sp>
      <p:pic>
        <p:nvPicPr>
          <p:cNvPr id="9" name="Picture 8" descr="A picture containing application&#10;&#10;AI-generated content may be incorrect.">
            <a:extLst>
              <a:ext uri="{FF2B5EF4-FFF2-40B4-BE49-F238E27FC236}">
                <a16:creationId xmlns:a16="http://schemas.microsoft.com/office/drawing/2014/main" id="{A883600A-B31F-DAF0-73AE-FD11ECE277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201" y="1747758"/>
            <a:ext cx="7894797" cy="4252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3684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E03034-93B8-96A9-34F0-4325FE4842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Friday Afternoon: </a:t>
            </a:r>
            <a:r>
              <a:rPr lang="en-US" b="1" dirty="0" err="1">
                <a:solidFill>
                  <a:schemeClr val="accent1"/>
                </a:solidFill>
              </a:rPr>
              <a:t>Workfests</a:t>
            </a:r>
            <a:r>
              <a:rPr lang="en-US" b="1" dirty="0">
                <a:solidFill>
                  <a:schemeClr val="accent1"/>
                </a:solidFill>
              </a:rPr>
              <a:t> and Excursion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BF28FE-B5EF-06BA-4AD9-40FCB9BDC0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1/20/2026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60C881-BF73-1AEF-BC42-3A95D7AC15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Collaboration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C54AE3-C245-0706-E8A8-3287A7C75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15</a:t>
            </a:fld>
            <a:endParaRPr lang="en-US"/>
          </a:p>
        </p:txBody>
      </p:sp>
      <p:pic>
        <p:nvPicPr>
          <p:cNvPr id="8" name="Picture 7" descr="Chart, treemap chart&#10;&#10;AI-generated content may be incorrect.">
            <a:extLst>
              <a:ext uri="{FF2B5EF4-FFF2-40B4-BE49-F238E27FC236}">
                <a16:creationId xmlns:a16="http://schemas.microsoft.com/office/drawing/2014/main" id="{506D3D1E-7FE9-661D-E1A0-5D2E65F2A6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3305" y="1565369"/>
            <a:ext cx="6227028" cy="425454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AB4E15A-8395-5222-DFE1-6F2CDA1302BF}"/>
              </a:ext>
            </a:extLst>
          </p:cNvPr>
          <p:cNvSpPr txBox="1"/>
          <p:nvPr/>
        </p:nvSpPr>
        <p:spPr>
          <a:xfrm>
            <a:off x="838200" y="2175641"/>
            <a:ext cx="36392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 hope everyone will take advantage of the Friday </a:t>
            </a:r>
            <a:r>
              <a:rPr lang="en-US" dirty="0" err="1"/>
              <a:t>workfests</a:t>
            </a:r>
            <a:r>
              <a:rPr lang="en-US" dirty="0"/>
              <a:t> and/or the tour!</a:t>
            </a:r>
          </a:p>
        </p:txBody>
      </p:sp>
    </p:spTree>
    <p:extLst>
      <p:ext uri="{BB962C8B-B14F-4D97-AF65-F5344CB8AC3E}">
        <p14:creationId xmlns:p14="http://schemas.microsoft.com/office/powerpoint/2010/main" val="19265871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906902D-327E-A150-853A-A765EAF5C7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EIC Social Media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052CEC-A96A-D713-C089-D9A8C23871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6565" y="1027680"/>
            <a:ext cx="5755084" cy="4891110"/>
          </a:xfrm>
        </p:spPr>
        <p:txBody>
          <a:bodyPr>
            <a:normAutofit/>
          </a:bodyPr>
          <a:lstStyle/>
          <a:p>
            <a:r>
              <a:rPr lang="en-US" sz="2000" b="1" dirty="0"/>
              <a:t>We want to shine a light on you! </a:t>
            </a:r>
            <a:r>
              <a:rPr lang="en-US" sz="2000" dirty="0"/>
              <a:t>Stop by registration in the lobby on </a:t>
            </a:r>
            <a:r>
              <a:rPr lang="en-US" sz="2000" b="1" dirty="0"/>
              <a:t>Thursday, Jan. 22 </a:t>
            </a:r>
            <a:r>
              <a:rPr lang="en-US" sz="2000" dirty="0"/>
              <a:t>during the </a:t>
            </a:r>
            <a:r>
              <a:rPr lang="en-US" sz="2000" b="1" dirty="0"/>
              <a:t>AM and PM coffee breaks</a:t>
            </a:r>
            <a:r>
              <a:rPr lang="en-US" sz="2000" dirty="0"/>
              <a:t>. </a:t>
            </a:r>
          </a:p>
          <a:p>
            <a:r>
              <a:rPr lang="en-US" sz="2000" dirty="0"/>
              <a:t>We will conduct “pop-up” interviews with collaborators for social media. </a:t>
            </a:r>
          </a:p>
          <a:p>
            <a:r>
              <a:rPr lang="en-US" sz="2000" dirty="0"/>
              <a:t>Reminders: </a:t>
            </a:r>
          </a:p>
          <a:p>
            <a:pPr lvl="1"/>
            <a:r>
              <a:rPr lang="en-US" sz="1800" dirty="0"/>
              <a:t>When posting about EIC on your own socials, remember to use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#ElectronIonCollider</a:t>
            </a:r>
            <a:endPara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r>
              <a:rPr lang="en-US" sz="1800" dirty="0"/>
              <a:t>Help us stay informed! Fill out the </a:t>
            </a:r>
            <a:r>
              <a:rPr lang="en-US" sz="1800" b="1" dirty="0"/>
              <a:t>EIC Profile Form </a:t>
            </a:r>
            <a:r>
              <a:rPr lang="en-US" sz="1800" dirty="0"/>
              <a:t>online or contact ePIC Outreach or aaponte@bnl</a:t>
            </a:r>
            <a:r>
              <a:rPr lang="en-US" sz="1800"/>
              <a:t>.gov.</a:t>
            </a:r>
            <a:endParaRPr lang="en-US" sz="2000" dirty="0"/>
          </a:p>
          <a:p>
            <a:endParaRPr lang="en-US" sz="20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0455894-6BDB-16B0-6752-A1DD503E75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3A556B-7C63-244D-9B7C-B0EA8042B330}" type="slidenum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00ACDB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00ACDB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8ABD850-96F6-E469-F8A5-112F76C66F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ePIC Collaboration Meeting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09DAD89-9E00-2271-060D-66B71FB8D56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January 2026</a:t>
            </a:r>
          </a:p>
        </p:txBody>
      </p:sp>
      <p:pic>
        <p:nvPicPr>
          <p:cNvPr id="11" name="Picture 10" descr="Graphical user interface, application&#10;&#10;AI-generated content may be incorrect.">
            <a:extLst>
              <a:ext uri="{FF2B5EF4-FFF2-40B4-BE49-F238E27FC236}">
                <a16:creationId xmlns:a16="http://schemas.microsoft.com/office/drawing/2014/main" id="{E1C3E177-37A6-7B2C-06CE-79E15D8A58E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1395" t="24623" r="37540" b="25511"/>
          <a:stretch>
            <a:fillRect/>
          </a:stretch>
        </p:blipFill>
        <p:spPr>
          <a:xfrm>
            <a:off x="6361138" y="1661088"/>
            <a:ext cx="3114711" cy="3200280"/>
          </a:xfrm>
          <a:prstGeom prst="rect">
            <a:avLst/>
          </a:prstGeom>
        </p:spPr>
      </p:pic>
      <p:pic>
        <p:nvPicPr>
          <p:cNvPr id="13" name="Picture 12" descr="Graphical user interface, application&#10;&#10;AI-generated content may be incorrect.">
            <a:extLst>
              <a:ext uri="{FF2B5EF4-FFF2-40B4-BE49-F238E27FC236}">
                <a16:creationId xmlns:a16="http://schemas.microsoft.com/office/drawing/2014/main" id="{4E040A92-8622-51A1-2ADD-70B1A2E0E46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1794" t="38667" r="37597" b="37066"/>
          <a:stretch>
            <a:fillRect/>
          </a:stretch>
        </p:blipFill>
        <p:spPr>
          <a:xfrm>
            <a:off x="7918493" y="4393584"/>
            <a:ext cx="4353894" cy="2209317"/>
          </a:xfrm>
          <a:prstGeom prst="rect">
            <a:avLst/>
          </a:prstGeom>
        </p:spPr>
      </p:pic>
      <p:pic>
        <p:nvPicPr>
          <p:cNvPr id="15" name="Picture 14" descr="Graphical user interface, application&#10;&#10;AI-generated content may be incorrect.">
            <a:extLst>
              <a:ext uri="{FF2B5EF4-FFF2-40B4-BE49-F238E27FC236}">
                <a16:creationId xmlns:a16="http://schemas.microsoft.com/office/drawing/2014/main" id="{233A95D7-0EE7-4A37-223B-3638833A24F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1282" t="34045" r="37881" b="19644"/>
          <a:stretch>
            <a:fillRect/>
          </a:stretch>
        </p:blipFill>
        <p:spPr>
          <a:xfrm>
            <a:off x="8944357" y="255099"/>
            <a:ext cx="3160279" cy="3037832"/>
          </a:xfrm>
          <a:prstGeom prst="rect">
            <a:avLst/>
          </a:prstGeom>
        </p:spPr>
      </p:pic>
      <p:pic>
        <p:nvPicPr>
          <p:cNvPr id="9" name="Content Placeholder 8" descr="Graphical user interface&#10;&#10;AI-generated content may be incorrect.">
            <a:extLst>
              <a:ext uri="{FF2B5EF4-FFF2-40B4-BE49-F238E27FC236}">
                <a16:creationId xmlns:a16="http://schemas.microsoft.com/office/drawing/2014/main" id="{B92FB38A-7E9E-9155-52A5-A75C6A8584A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5"/>
          <a:stretch>
            <a:fillRect/>
          </a:stretch>
        </p:blipFill>
        <p:spPr>
          <a:xfrm>
            <a:off x="3784170" y="4243781"/>
            <a:ext cx="3742944" cy="2495296"/>
          </a:xfr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1973CAA-01DE-7169-C142-191C136E53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56943" y="4541679"/>
            <a:ext cx="1473435" cy="148135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D474350-7564-9576-73A0-F4619E05A3A4}"/>
              </a:ext>
            </a:extLst>
          </p:cNvPr>
          <p:cNvSpPr txBox="1"/>
          <p:nvPr/>
        </p:nvSpPr>
        <p:spPr>
          <a:xfrm>
            <a:off x="5575475" y="208712"/>
            <a:ext cx="30374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Amber Aponte</a:t>
            </a:r>
          </a:p>
          <a:p>
            <a:r>
              <a:rPr lang="en-US" sz="1200" dirty="0"/>
              <a:t>BNL Media &amp; Communications Office</a:t>
            </a:r>
          </a:p>
        </p:txBody>
      </p:sp>
    </p:spTree>
    <p:extLst>
      <p:ext uri="{BB962C8B-B14F-4D97-AF65-F5344CB8AC3E}">
        <p14:creationId xmlns:p14="http://schemas.microsoft.com/office/powerpoint/2010/main" val="11231094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8470D4-4F36-5F3D-212B-979BA5C5B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72004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Parting Thoughts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A2BE0A-7E55-C171-92C4-EEE57318AA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55464"/>
            <a:ext cx="10515600" cy="4821499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It is critically important that we work </a:t>
            </a:r>
            <a:r>
              <a:rPr lang="en-US" i="1" dirty="0"/>
              <a:t>as a collaboration </a:t>
            </a:r>
            <a:r>
              <a:rPr lang="en-US" dirty="0"/>
              <a:t>along with the EIC project to establish the project baseline. </a:t>
            </a:r>
          </a:p>
          <a:p>
            <a:pPr lvl="1"/>
            <a:r>
              <a:rPr lang="en-US" dirty="0"/>
              <a:t>The EIC project must transition to a construction project this year</a:t>
            </a:r>
          </a:p>
          <a:p>
            <a:pPr lvl="1"/>
            <a:r>
              <a:rPr lang="en-US" dirty="0"/>
              <a:t>A well advanced </a:t>
            </a:r>
            <a:r>
              <a:rPr lang="en-US" dirty="0" err="1"/>
              <a:t>pTDR</a:t>
            </a:r>
            <a:r>
              <a:rPr lang="en-US" dirty="0"/>
              <a:t> is an </a:t>
            </a:r>
            <a:r>
              <a:rPr lang="en-US"/>
              <a:t>important contribution</a:t>
            </a:r>
            <a:endParaRPr lang="en-US" dirty="0"/>
          </a:p>
          <a:p>
            <a:r>
              <a:rPr lang="en-US" dirty="0"/>
              <a:t>It is critically important that we work </a:t>
            </a:r>
            <a:r>
              <a:rPr lang="en-US" i="1" dirty="0"/>
              <a:t>as a collaboration </a:t>
            </a:r>
            <a:r>
              <a:rPr lang="en-US" dirty="0"/>
              <a:t>to communicate the importance of EIC science.</a:t>
            </a:r>
          </a:p>
          <a:p>
            <a:pPr lvl="1"/>
            <a:r>
              <a:rPr lang="en-US" dirty="0"/>
              <a:t>The Early Science whitepaper will be even more important in </a:t>
            </a:r>
            <a:br>
              <a:rPr lang="en-US" dirty="0"/>
            </a:br>
            <a:r>
              <a:rPr lang="en-US" dirty="0"/>
              <a:t>light of the new baseline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i="1" dirty="0">
                <a:solidFill>
                  <a:schemeClr val="accent1"/>
                </a:solidFill>
              </a:rPr>
              <a:t>We have to stay the course on what has been a successful path and continue to work united to maximize EIC science.  </a:t>
            </a:r>
            <a:r>
              <a:rPr lang="en-US" dirty="0"/>
              <a:t>This will take time, patience, and fortitude. </a:t>
            </a:r>
          </a:p>
          <a:p>
            <a:pPr lvl="1"/>
            <a:r>
              <a:rPr lang="en-US" dirty="0"/>
              <a:t>Stay committed to the </a:t>
            </a:r>
            <a:r>
              <a:rPr lang="en-US" u="sng" dirty="0"/>
              <a:t>full</a:t>
            </a:r>
            <a:r>
              <a:rPr lang="en-US" dirty="0"/>
              <a:t> EIC science program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D8162B-CBA0-6AD0-56B4-C71D696665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1/20/2026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7068FB-EF5F-1238-3773-3475D5BFF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Collaboration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3C1B97-EB63-2F5A-6083-E4C8CDF42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2826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67E364-8FB0-926F-0F6B-6CC3A39D93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91142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1"/>
                </a:solidFill>
              </a:rPr>
              <a:t>Looking forward to an exciting meeting!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4ED8B7-6579-FE86-6344-7F56F0B6C8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1/20/2026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88EBBF-42C2-EB29-AEB7-FBE0B4D2BD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Collaboration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27063A-5570-D34D-7D75-0F466AB7C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18</a:t>
            </a:fld>
            <a:endParaRPr lang="en-US"/>
          </a:p>
        </p:txBody>
      </p:sp>
      <p:pic>
        <p:nvPicPr>
          <p:cNvPr id="8" name="Picture 7" descr="Logo&#10;&#10;AI-generated content may be incorrect.">
            <a:extLst>
              <a:ext uri="{FF2B5EF4-FFF2-40B4-BE49-F238E27FC236}">
                <a16:creationId xmlns:a16="http://schemas.microsoft.com/office/drawing/2014/main" id="{EB946030-8194-968A-AECA-1C44A6FE16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6254" y="1284288"/>
            <a:ext cx="5821345" cy="483808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EE7D52D-CE90-B619-87C0-6F73D8F824B3}"/>
              </a:ext>
            </a:extLst>
          </p:cNvPr>
          <p:cNvSpPr txBox="1"/>
          <p:nvPr/>
        </p:nvSpPr>
        <p:spPr>
          <a:xfrm>
            <a:off x="9499600" y="4003040"/>
            <a:ext cx="22047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Thanks again to Oskar Hartbrich for the sticker design!</a:t>
            </a:r>
          </a:p>
        </p:txBody>
      </p:sp>
    </p:spTree>
    <p:extLst>
      <p:ext uri="{BB962C8B-B14F-4D97-AF65-F5344CB8AC3E}">
        <p14:creationId xmlns:p14="http://schemas.microsoft.com/office/powerpoint/2010/main" val="7541656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435FE5CE-15BE-8B4A-54CC-D52C7DCC0F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9327" y="2112150"/>
            <a:ext cx="9053345" cy="263370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BC7A3F4-3753-8E74-B80F-E4A0CDA88D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1/20/2026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BD81DA-5D9A-F679-21B5-3F001B09C4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Collaboration Meeting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0BE84E-7880-E27B-720E-10DA6AD73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3066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Brookhaven chosen to host major US nuclear physics facility – Physics World">
            <a:extLst>
              <a:ext uri="{FF2B5EF4-FFF2-40B4-BE49-F238E27FC236}">
                <a16:creationId xmlns:a16="http://schemas.microsoft.com/office/drawing/2014/main" id="{34C208EC-EB04-2228-34D1-C99889D646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847" y="1561003"/>
            <a:ext cx="6489829" cy="4380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FD176D2-255F-3D6D-2A33-FCC9C85BC8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644" y="994085"/>
            <a:ext cx="3011077" cy="1133836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</a:rPr>
              <a:t>Welcome to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58D871-4366-42AF-9C98-EDA5899D08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1/20/2026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8FCE07-CE6F-5303-E051-148D502731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Collaboration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91E715-FFFA-52F6-BE55-6058D5325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2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C508459-C78D-EA17-CCAC-888CA5450478}"/>
              </a:ext>
            </a:extLst>
          </p:cNvPr>
          <p:cNvSpPr txBox="1"/>
          <p:nvPr/>
        </p:nvSpPr>
        <p:spPr>
          <a:xfrm>
            <a:off x="1758916" y="6056238"/>
            <a:ext cx="9001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 huge THANK YOU to the local organizers for pulling everything together on short notice!</a:t>
            </a:r>
          </a:p>
        </p:txBody>
      </p:sp>
      <p:pic>
        <p:nvPicPr>
          <p:cNvPr id="10" name="Picture 9" descr="A picture containing shape&#10;&#10;AI-generated content may be incorrect.">
            <a:extLst>
              <a:ext uri="{FF2B5EF4-FFF2-40B4-BE49-F238E27FC236}">
                <a16:creationId xmlns:a16="http://schemas.microsoft.com/office/drawing/2014/main" id="{37C729B8-10D4-D7B5-32A3-838C3BEFA9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953466">
            <a:off x="7230576" y="381190"/>
            <a:ext cx="1624659" cy="235962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EC28F32-BBA9-3E47-4F61-C5E0040AB40F}"/>
              </a:ext>
            </a:extLst>
          </p:cNvPr>
          <p:cNvSpPr txBox="1"/>
          <p:nvPr/>
        </p:nvSpPr>
        <p:spPr>
          <a:xfrm rot="1092410">
            <a:off x="7495762" y="615230"/>
            <a:ext cx="13152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FF0000"/>
                </a:solidFill>
              </a:rPr>
              <a:t>Future home of the Electron-Ion Collider!</a:t>
            </a:r>
          </a:p>
        </p:txBody>
      </p:sp>
      <p:pic>
        <p:nvPicPr>
          <p:cNvPr id="11" name="Picture 4" descr="BNL | Brand Center | Logo">
            <a:extLst>
              <a:ext uri="{FF2B5EF4-FFF2-40B4-BE49-F238E27FC236}">
                <a16:creationId xmlns:a16="http://schemas.microsoft.com/office/drawing/2014/main" id="{BF113C92-0673-8A84-600B-6545A85041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851575"/>
            <a:ext cx="2600325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E71E657-D079-81FA-A8C0-3BE97A7221D4}"/>
              </a:ext>
            </a:extLst>
          </p:cNvPr>
          <p:cNvSpPr txBox="1"/>
          <p:nvPr/>
        </p:nvSpPr>
        <p:spPr>
          <a:xfrm>
            <a:off x="240122" y="4241598"/>
            <a:ext cx="372066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…and the Jan 2026 </a:t>
            </a:r>
            <a:r>
              <a:rPr lang="en-US" dirty="0" err="1"/>
              <a:t>ePIC</a:t>
            </a:r>
            <a:r>
              <a:rPr lang="en-US" dirty="0"/>
              <a:t> collaboration meeting!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143+ in-person</a:t>
            </a:r>
          </a:p>
          <a:p>
            <a:pPr algn="ctr"/>
            <a:r>
              <a:rPr lang="en-US"/>
              <a:t>200+ </a:t>
            </a:r>
            <a:r>
              <a:rPr lang="en-US" dirty="0"/>
              <a:t>online</a:t>
            </a:r>
          </a:p>
        </p:txBody>
      </p:sp>
    </p:spTree>
    <p:extLst>
      <p:ext uri="{BB962C8B-B14F-4D97-AF65-F5344CB8AC3E}">
        <p14:creationId xmlns:p14="http://schemas.microsoft.com/office/powerpoint/2010/main" val="4037874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D85358-FD13-C8FD-87A2-BD25F2F6BD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43261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NIMA Special Issue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920B1E-4D84-5A76-DD0E-E994BD3C70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08386"/>
            <a:ext cx="10515600" cy="464245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NIMA Special will open March 2026</a:t>
            </a:r>
          </a:p>
          <a:p>
            <a:pPr lvl="1"/>
            <a:r>
              <a:rPr lang="en-US" dirty="0"/>
              <a:t>Open through October 2026</a:t>
            </a:r>
          </a:p>
          <a:p>
            <a:pPr lvl="1"/>
            <a:r>
              <a:rPr lang="en-US" dirty="0"/>
              <a:t>Coordinators to act as Guest Editors</a:t>
            </a:r>
          </a:p>
          <a:p>
            <a:pPr lvl="1"/>
            <a:r>
              <a:rPr lang="en-US" dirty="0"/>
              <a:t>Goal of the issue is a comprehensive overview of </a:t>
            </a:r>
            <a:r>
              <a:rPr lang="en-US" dirty="0" err="1"/>
              <a:t>ePIC</a:t>
            </a:r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Plan to publish a super-set of the material prepared for the </a:t>
            </a:r>
            <a:r>
              <a:rPr lang="en-US" dirty="0" err="1"/>
              <a:t>pTDR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Subsystem technical papers derived from </a:t>
            </a:r>
            <a:r>
              <a:rPr lang="en-US" dirty="0" err="1"/>
              <a:t>pTDR</a:t>
            </a:r>
            <a:endParaRPr lang="en-US" dirty="0"/>
          </a:p>
          <a:p>
            <a:pPr lvl="1"/>
            <a:r>
              <a:rPr lang="en-US" dirty="0"/>
              <a:t>Physics performance paper spin-off from </a:t>
            </a:r>
            <a:r>
              <a:rPr lang="en-US" dirty="0" err="1"/>
              <a:t>pTDR</a:t>
            </a:r>
            <a:r>
              <a:rPr lang="en-US" dirty="0"/>
              <a:t>*</a:t>
            </a:r>
          </a:p>
          <a:p>
            <a:pPr lvl="1"/>
            <a:r>
              <a:rPr lang="en-US" dirty="0"/>
              <a:t>Early Science whitepaper*</a:t>
            </a:r>
          </a:p>
          <a:p>
            <a:pPr lvl="1"/>
            <a:r>
              <a:rPr lang="en-US" dirty="0"/>
              <a:t>Exclusive, Diffraction and Tagging paper</a:t>
            </a:r>
          </a:p>
          <a:p>
            <a:pPr lvl="1"/>
            <a:r>
              <a:rPr lang="en-US" dirty="0"/>
              <a:t>Streaming Computing Model*</a:t>
            </a:r>
          </a:p>
          <a:p>
            <a:pPr lvl="1"/>
            <a:r>
              <a:rPr lang="en-US" dirty="0"/>
              <a:t>Planning for publications to be Open Access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E74DD5-9B35-B6FC-6ADC-A048720A6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1/20/2026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1F5B96-ED45-D90C-9E0C-526C7769A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ePIC</a:t>
            </a:r>
            <a:r>
              <a:rPr lang="en-US" dirty="0"/>
              <a:t> Collaboration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3DF0F7-3470-FE7C-6FB1-CC7D9316E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20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776DA98-CADB-A5A5-4895-36452903D3BF}"/>
              </a:ext>
            </a:extLst>
          </p:cNvPr>
          <p:cNvSpPr txBox="1"/>
          <p:nvPr/>
        </p:nvSpPr>
        <p:spPr>
          <a:xfrm>
            <a:off x="7575885" y="6123543"/>
            <a:ext cx="34450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* Full collaboration author list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D3BCEB-06F0-1E52-AC7C-A96C0C810DC7}"/>
              </a:ext>
            </a:extLst>
          </p:cNvPr>
          <p:cNvSpPr txBox="1"/>
          <p:nvPr/>
        </p:nvSpPr>
        <p:spPr>
          <a:xfrm>
            <a:off x="8153400" y="669722"/>
            <a:ext cx="3394242" cy="147732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This Special Issue will be an important tool to communicate to the NP community the depth, breadth and excitement for EIC science. </a:t>
            </a:r>
          </a:p>
        </p:txBody>
      </p:sp>
    </p:spTree>
    <p:extLst>
      <p:ext uri="{BB962C8B-B14F-4D97-AF65-F5344CB8AC3E}">
        <p14:creationId xmlns:p14="http://schemas.microsoft.com/office/powerpoint/2010/main" val="3017773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33C96C0C-C80B-786F-71CF-6F1D4469B1EA}"/>
              </a:ext>
            </a:extLst>
          </p:cNvPr>
          <p:cNvGrpSpPr/>
          <p:nvPr/>
        </p:nvGrpSpPr>
        <p:grpSpPr>
          <a:xfrm>
            <a:off x="4604495" y="1023950"/>
            <a:ext cx="7542712" cy="3159278"/>
            <a:chOff x="4604495" y="1023950"/>
            <a:chExt cx="7542712" cy="3159278"/>
          </a:xfrm>
        </p:grpSpPr>
        <p:pic>
          <p:nvPicPr>
            <p:cNvPr id="13" name="Picture 12" descr="A large group of people walking&#10;&#10;Description automatically generated with medium confidence">
              <a:extLst>
                <a:ext uri="{FF2B5EF4-FFF2-40B4-BE49-F238E27FC236}">
                  <a16:creationId xmlns:a16="http://schemas.microsoft.com/office/drawing/2014/main" id="{765A675B-27A9-37C1-872A-BBDF3D9DB0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04495" y="1023950"/>
              <a:ext cx="7508076" cy="3159278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8B0574A-0FC6-F94B-625A-F570A0C372E9}"/>
                </a:ext>
              </a:extLst>
            </p:cNvPr>
            <p:cNvSpPr txBox="1"/>
            <p:nvPr/>
          </p:nvSpPr>
          <p:spPr>
            <a:xfrm>
              <a:off x="10192901" y="1156533"/>
              <a:ext cx="195430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Warsaw, July 2023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9037ACF-CCFD-EEA1-23B0-B6CCDFF478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970" y="175906"/>
            <a:ext cx="10515600" cy="852961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The             Collaboration</a:t>
            </a:r>
          </a:p>
        </p:txBody>
      </p:sp>
      <p:pic>
        <p:nvPicPr>
          <p:cNvPr id="9" name="Content Placeholder 8" descr="A group of people sitting in a room&#10;&#10;Description automatically generated with medium confidence">
            <a:extLst>
              <a:ext uri="{FF2B5EF4-FFF2-40B4-BE49-F238E27FC236}">
                <a16:creationId xmlns:a16="http://schemas.microsoft.com/office/drawing/2014/main" id="{E495F920-2BAE-7BD7-045B-F123841E7D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793345" y="3669675"/>
            <a:ext cx="9197788" cy="3051800"/>
          </a:xfr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DA27A7C1-9DA2-D60E-B490-5B8E64A69DD1}"/>
              </a:ext>
            </a:extLst>
          </p:cNvPr>
          <p:cNvGrpSpPr/>
          <p:nvPr/>
        </p:nvGrpSpPr>
        <p:grpSpPr>
          <a:xfrm>
            <a:off x="552230" y="1180661"/>
            <a:ext cx="4239353" cy="3090292"/>
            <a:chOff x="560410" y="1180662"/>
            <a:chExt cx="4239353" cy="3090292"/>
          </a:xfrm>
        </p:grpSpPr>
        <p:pic>
          <p:nvPicPr>
            <p:cNvPr id="14" name="Picture 13" descr="A group of people posing for a photo&#10;&#10;Description automatically generated">
              <a:extLst>
                <a:ext uri="{FF2B5EF4-FFF2-40B4-BE49-F238E27FC236}">
                  <a16:creationId xmlns:a16="http://schemas.microsoft.com/office/drawing/2014/main" id="{CF11FFA9-CF24-A601-B346-BE0BA99C801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0410" y="1531272"/>
              <a:ext cx="4239353" cy="2739682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AC41EEE-2600-6DBA-D586-3A72256914BD}"/>
                </a:ext>
              </a:extLst>
            </p:cNvPr>
            <p:cNvSpPr txBox="1"/>
            <p:nvPr/>
          </p:nvSpPr>
          <p:spPr>
            <a:xfrm>
              <a:off x="2650189" y="1180662"/>
              <a:ext cx="195430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JLab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 Jan. 2023</a:t>
              </a:r>
            </a:p>
          </p:txBody>
        </p:sp>
      </p:grpSp>
      <p:pic>
        <p:nvPicPr>
          <p:cNvPr id="22" name="Picture 21" descr="Logo&#10;&#10;Description automatically generated">
            <a:extLst>
              <a:ext uri="{FF2B5EF4-FFF2-40B4-BE49-F238E27FC236}">
                <a16:creationId xmlns:a16="http://schemas.microsoft.com/office/drawing/2014/main" id="{51F23E86-2ACC-81AC-BC99-B3E7A91F07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4005" y="63407"/>
            <a:ext cx="1314575" cy="946278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0F9FF67A-AC92-8886-F863-48142E6051D2}"/>
              </a:ext>
            </a:extLst>
          </p:cNvPr>
          <p:cNvSpPr txBox="1"/>
          <p:nvPr/>
        </p:nvSpPr>
        <p:spPr>
          <a:xfrm>
            <a:off x="94114" y="4413151"/>
            <a:ext cx="2580467" cy="23083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ePIC is a community of scientists dedicated to realizing the EIC science mission.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ePIC Collaboration is as unique as the ePIC detector.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19D4638-EAD6-2458-11EE-1B2B363BB6EE}"/>
              </a:ext>
            </a:extLst>
          </p:cNvPr>
          <p:cNvSpPr txBox="1"/>
          <p:nvPr/>
        </p:nvSpPr>
        <p:spPr>
          <a:xfrm>
            <a:off x="10084976" y="6272859"/>
            <a:ext cx="17730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ANL, Jan 2024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8B62BB5-A789-9D56-D1AB-7BB35283EFBA}"/>
              </a:ext>
            </a:extLst>
          </p:cNvPr>
          <p:cNvGrpSpPr/>
          <p:nvPr/>
        </p:nvGrpSpPr>
        <p:grpSpPr>
          <a:xfrm>
            <a:off x="285970" y="1807800"/>
            <a:ext cx="10080774" cy="3523732"/>
            <a:chOff x="419100" y="1615440"/>
            <a:chExt cx="11353800" cy="4011230"/>
          </a:xfrm>
        </p:grpSpPr>
        <p:pic>
          <p:nvPicPr>
            <p:cNvPr id="7" name="Picture 6" descr="A group of people standing in a field&#10;&#10;Description automatically generated">
              <a:extLst>
                <a:ext uri="{FF2B5EF4-FFF2-40B4-BE49-F238E27FC236}">
                  <a16:creationId xmlns:a16="http://schemas.microsoft.com/office/drawing/2014/main" id="{9B6016D1-C9E8-A898-6F24-2AEE310FAA9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19100" y="1615440"/>
              <a:ext cx="11353800" cy="4005762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8CD9EE6-C4D8-BC0F-F3DE-1CBF2C4D63AF}"/>
                </a:ext>
              </a:extLst>
            </p:cNvPr>
            <p:cNvSpPr txBox="1"/>
            <p:nvPr/>
          </p:nvSpPr>
          <p:spPr>
            <a:xfrm>
              <a:off x="6611561" y="5206242"/>
              <a:ext cx="4916023" cy="4204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EICUG/ePIC Meeting – Lehigh, July 2024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8109470-7FAA-B3B1-1E80-6888A379E992}"/>
              </a:ext>
            </a:extLst>
          </p:cNvPr>
          <p:cNvGrpSpPr/>
          <p:nvPr/>
        </p:nvGrpSpPr>
        <p:grpSpPr>
          <a:xfrm>
            <a:off x="4978257" y="913908"/>
            <a:ext cx="6635507" cy="4412821"/>
            <a:chOff x="1897192" y="1023950"/>
            <a:chExt cx="6635507" cy="4412821"/>
          </a:xfrm>
        </p:grpSpPr>
        <p:pic>
          <p:nvPicPr>
            <p:cNvPr id="6" name="Picture 5" descr="A group of people posing for a photo in front of a building&#10;&#10;Description automatically generated">
              <a:extLst>
                <a:ext uri="{FF2B5EF4-FFF2-40B4-BE49-F238E27FC236}">
                  <a16:creationId xmlns:a16="http://schemas.microsoft.com/office/drawing/2014/main" id="{CD0B9EF9-DAC8-6AE1-A315-1AA67A7AD0E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97192" y="1023950"/>
              <a:ext cx="6635507" cy="4412821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ED54C68-ABBF-7746-2363-DD58E06580B4}"/>
                </a:ext>
              </a:extLst>
            </p:cNvPr>
            <p:cNvSpPr txBox="1"/>
            <p:nvPr/>
          </p:nvSpPr>
          <p:spPr>
            <a:xfrm>
              <a:off x="6041069" y="4735779"/>
              <a:ext cx="23660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Frascati, January 2025</a:t>
              </a:r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ACE348-5ACF-0424-7E3B-FC909B1B9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ePIC Collaboration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65B8C2-702B-6D03-7A66-2E0DFEFB50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A14187-AF44-4271-AA62-1C5C376B8E7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487146C-B51D-1CD5-ADF7-D50B2ADB9621}"/>
              </a:ext>
            </a:extLst>
          </p:cNvPr>
          <p:cNvGrpSpPr/>
          <p:nvPr/>
        </p:nvGrpSpPr>
        <p:grpSpPr>
          <a:xfrm>
            <a:off x="1825256" y="1171065"/>
            <a:ext cx="8126606" cy="5313025"/>
            <a:chOff x="1825256" y="1171065"/>
            <a:chExt cx="8126606" cy="5313025"/>
          </a:xfrm>
        </p:grpSpPr>
        <p:pic>
          <p:nvPicPr>
            <p:cNvPr id="21" name="Picture 20" descr="A large group of people posing for a photo&#10;&#10;AI-generated content may be incorrect.">
              <a:extLst>
                <a:ext uri="{FF2B5EF4-FFF2-40B4-BE49-F238E27FC236}">
                  <a16:creationId xmlns:a16="http://schemas.microsoft.com/office/drawing/2014/main" id="{C4A77455-950E-F0A2-88CC-363FF5E6590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825256" y="1171065"/>
              <a:ext cx="8126606" cy="5313025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EF84C8D-E0EC-FD35-1CFB-C5DC1ADBA71E}"/>
                </a:ext>
              </a:extLst>
            </p:cNvPr>
            <p:cNvSpPr txBox="1"/>
            <p:nvPr/>
          </p:nvSpPr>
          <p:spPr>
            <a:xfrm>
              <a:off x="4860773" y="5944092"/>
              <a:ext cx="24704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Jefferson Lab, July 2025</a:t>
              </a:r>
            </a:p>
          </p:txBody>
        </p:sp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59A2AC-DD6B-1278-45DF-026812EDD1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1/20/2026</a:t>
            </a:r>
          </a:p>
        </p:txBody>
      </p:sp>
    </p:spTree>
    <p:extLst>
      <p:ext uri="{BB962C8B-B14F-4D97-AF65-F5344CB8AC3E}">
        <p14:creationId xmlns:p14="http://schemas.microsoft.com/office/powerpoint/2010/main" val="1366569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Map&#10;&#10;AI-generated content may be incorrect.">
            <a:extLst>
              <a:ext uri="{FF2B5EF4-FFF2-40B4-BE49-F238E27FC236}">
                <a16:creationId xmlns:a16="http://schemas.microsoft.com/office/drawing/2014/main" id="{B41D32BD-2A36-97C8-60A2-DAFA796B18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8272" y="0"/>
            <a:ext cx="7985435" cy="5181211"/>
          </a:xfrm>
          <a:prstGeom prst="rect">
            <a:avLst/>
          </a:prstGeom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B5C24F37-D63E-40B4-5573-2477C2784283}"/>
              </a:ext>
            </a:extLst>
          </p:cNvPr>
          <p:cNvGrpSpPr/>
          <p:nvPr/>
        </p:nvGrpSpPr>
        <p:grpSpPr>
          <a:xfrm>
            <a:off x="621000" y="341573"/>
            <a:ext cx="4021012" cy="2160793"/>
            <a:chOff x="2741443" y="4474838"/>
            <a:chExt cx="4021012" cy="2160793"/>
          </a:xfrm>
        </p:grpSpPr>
        <p:pic>
          <p:nvPicPr>
            <p:cNvPr id="13" name="Picture 12" descr="Chart, pie chart&#10;&#10;AI-generated content may be incorrect.">
              <a:extLst>
                <a:ext uri="{FF2B5EF4-FFF2-40B4-BE49-F238E27FC236}">
                  <a16:creationId xmlns:a16="http://schemas.microsoft.com/office/drawing/2014/main" id="{6BDED916-C868-2DEA-02CB-163E6A19C2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41443" y="4771509"/>
              <a:ext cx="2143089" cy="1864122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B0C679AF-E916-2373-2615-668146527165}"/>
                </a:ext>
              </a:extLst>
            </p:cNvPr>
            <p:cNvSpPr txBox="1"/>
            <p:nvPr/>
          </p:nvSpPr>
          <p:spPr>
            <a:xfrm>
              <a:off x="2741444" y="4474838"/>
              <a:ext cx="135652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Institutions: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C6136C71-6596-45EF-6BD1-A769FBD7B78D}"/>
                </a:ext>
              </a:extLst>
            </p:cNvPr>
            <p:cNvSpPr txBox="1"/>
            <p:nvPr/>
          </p:nvSpPr>
          <p:spPr>
            <a:xfrm>
              <a:off x="4884532" y="4474838"/>
              <a:ext cx="135652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Collaborators:</a:t>
              </a:r>
            </a:p>
          </p:txBody>
        </p:sp>
        <p:pic>
          <p:nvPicPr>
            <p:cNvPr id="49" name="Picture 48" descr="A picture containing text, device, meter&#10;&#10;AI-generated content may be incorrect.">
              <a:extLst>
                <a:ext uri="{FF2B5EF4-FFF2-40B4-BE49-F238E27FC236}">
                  <a16:creationId xmlns:a16="http://schemas.microsoft.com/office/drawing/2014/main" id="{8BFDB525-5D53-4200-0B69-432CB2F863E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925605" y="4771509"/>
              <a:ext cx="1836850" cy="1864122"/>
            </a:xfrm>
            <a:prstGeom prst="rect">
              <a:avLst/>
            </a:prstGeom>
          </p:spPr>
        </p:pic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61AA95BF-203F-101F-F8E7-39AE53E0C52A}"/>
              </a:ext>
            </a:extLst>
          </p:cNvPr>
          <p:cNvSpPr txBox="1"/>
          <p:nvPr/>
        </p:nvSpPr>
        <p:spPr>
          <a:xfrm>
            <a:off x="8615989" y="592653"/>
            <a:ext cx="2919005" cy="646331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1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&gt;1100 collaborators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18</a:t>
            </a:r>
            <a:r>
              <a:rPr lang="en-US" kern="100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kumimoji="0" lang="en-US" sz="1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institutions, 25 countries</a:t>
            </a:r>
          </a:p>
        </p:txBody>
      </p: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CBE5FA54-1B2F-49A0-EA26-D89AE0920A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22015" y="66638"/>
            <a:ext cx="1721204" cy="1238984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9402CEC7-CADE-212F-E4F6-DB375E5D0030}"/>
              </a:ext>
            </a:extLst>
          </p:cNvPr>
          <p:cNvGrpSpPr/>
          <p:nvPr/>
        </p:nvGrpSpPr>
        <p:grpSpPr>
          <a:xfrm>
            <a:off x="5758360" y="4014062"/>
            <a:ext cx="6346128" cy="2657959"/>
            <a:chOff x="5633624" y="4069411"/>
            <a:chExt cx="6530083" cy="2788589"/>
          </a:xfrm>
        </p:grpSpPr>
        <p:pic>
          <p:nvPicPr>
            <p:cNvPr id="17" name="Picture 16" descr="A large group of people posing for a photo&#10;&#10;AI-generated content may be incorrect.">
              <a:extLst>
                <a:ext uri="{FF2B5EF4-FFF2-40B4-BE49-F238E27FC236}">
                  <a16:creationId xmlns:a16="http://schemas.microsoft.com/office/drawing/2014/main" id="{5AAE719B-2F23-14FE-FADC-796A8AC7804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3624" y="4069411"/>
              <a:ext cx="6530083" cy="2788589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1A502A7-1B21-3903-B045-D671436B7803}"/>
                </a:ext>
              </a:extLst>
            </p:cNvPr>
            <p:cNvSpPr txBox="1"/>
            <p:nvPr/>
          </p:nvSpPr>
          <p:spPr>
            <a:xfrm>
              <a:off x="7262192" y="6488668"/>
              <a:ext cx="3048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ePIC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Collaboration - July 2025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DF84926-7CDF-3B85-4D67-50AB4B8E882D}"/>
              </a:ext>
            </a:extLst>
          </p:cNvPr>
          <p:cNvSpPr txBox="1"/>
          <p:nvPr/>
        </p:nvSpPr>
        <p:spPr>
          <a:xfrm>
            <a:off x="212867" y="3424428"/>
            <a:ext cx="573006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ePIC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Collaboration is strong, active and growing: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CERN Recognized Experiment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Adding new collaborating institutions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Ongoing subdetector design reviews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2025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Collaboration Priorities: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Writing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ePIC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pTDR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Developing the EIC Early Science plan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Supporting baselining for the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ePIC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detector in 2026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145DBA6-6CD3-59CB-8413-62B0494761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1/20/2026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6D4664-4BE3-C032-EEF3-1C937E9E1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A14187-AF44-4271-AA62-1C5C376B8E7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E3EEE6-E84C-B29B-0AE9-E9402F4EF8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ePIC Collaboration Meeting</a:t>
            </a:r>
          </a:p>
        </p:txBody>
      </p:sp>
    </p:spTree>
    <p:extLst>
      <p:ext uri="{BB962C8B-B14F-4D97-AF65-F5344CB8AC3E}">
        <p14:creationId xmlns:p14="http://schemas.microsoft.com/office/powerpoint/2010/main" val="24539046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34"/>
          <p:cNvSpPr txBox="1">
            <a:spLocks noGrp="1"/>
          </p:cNvSpPr>
          <p:nvPr>
            <p:ph type="title"/>
          </p:nvPr>
        </p:nvSpPr>
        <p:spPr>
          <a:xfrm>
            <a:off x="461964" y="1"/>
            <a:ext cx="11499233" cy="81486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ctr" anchorCtr="0">
            <a:normAutofit fontScale="90000"/>
          </a:bodyPr>
          <a:lstStyle/>
          <a:p>
            <a:pPr>
              <a:spcBef>
                <a:spcPts val="0"/>
              </a:spcBef>
              <a:buClr>
                <a:srgbClr val="30519D"/>
              </a:buClr>
              <a:buSzPts val="2700"/>
            </a:pPr>
            <a:r>
              <a:rPr lang="en"/>
              <a:t>The DOE CD-0 Mission-Need Statement (MNS) 2019</a:t>
            </a:r>
            <a:endParaRPr/>
          </a:p>
        </p:txBody>
      </p:sp>
      <p:pic>
        <p:nvPicPr>
          <p:cNvPr id="130" name="Google Shape;130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3593" y="704615"/>
            <a:ext cx="9630407" cy="25059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12092" y="3283891"/>
            <a:ext cx="2742817" cy="72701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5F84C32-DCF4-7C5A-BCC7-854C42E4BF54}"/>
              </a:ext>
            </a:extLst>
          </p:cNvPr>
          <p:cNvSpPr/>
          <p:nvPr/>
        </p:nvSpPr>
        <p:spPr>
          <a:xfrm>
            <a:off x="781938" y="2077654"/>
            <a:ext cx="9433522" cy="113295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F7FCC3-73EE-3897-F188-02D52EA51A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38934" y="3291376"/>
            <a:ext cx="4553675" cy="3159957"/>
          </a:xfrm>
          <a:prstGeom prst="rect">
            <a:avLst/>
          </a:prstGeom>
          <a:effectLst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55BC00C-37F5-8011-20E5-3EB19B9FD8B2}"/>
              </a:ext>
            </a:extLst>
          </p:cNvPr>
          <p:cNvSpPr txBox="1"/>
          <p:nvPr/>
        </p:nvSpPr>
        <p:spPr>
          <a:xfrm>
            <a:off x="8476191" y="5490975"/>
            <a:ext cx="3121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EIC peak luminosities (CDR)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B2BBDB4-6FF0-5C02-11E8-3BD09A2C1823}"/>
              </a:ext>
            </a:extLst>
          </p:cNvPr>
          <p:cNvSpPr txBox="1"/>
          <p:nvPr/>
        </p:nvSpPr>
        <p:spPr>
          <a:xfrm>
            <a:off x="8287310" y="5028779"/>
            <a:ext cx="6286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5x41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355E2A0-CB36-CC25-C3E7-05F10370D588}"/>
              </a:ext>
            </a:extLst>
          </p:cNvPr>
          <p:cNvSpPr txBox="1"/>
          <p:nvPr/>
        </p:nvSpPr>
        <p:spPr>
          <a:xfrm>
            <a:off x="8057628" y="3970123"/>
            <a:ext cx="7425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5x100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67B7451-FFD6-BE34-C6D4-0B3FA3C9B28C}"/>
              </a:ext>
            </a:extLst>
          </p:cNvPr>
          <p:cNvSpPr txBox="1"/>
          <p:nvPr/>
        </p:nvSpPr>
        <p:spPr>
          <a:xfrm>
            <a:off x="9083177" y="4139400"/>
            <a:ext cx="8563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10x100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ED2E19E-AC9F-B12D-4B41-34BD1B78F2FC}"/>
              </a:ext>
            </a:extLst>
          </p:cNvPr>
          <p:cNvSpPr txBox="1"/>
          <p:nvPr/>
        </p:nvSpPr>
        <p:spPr>
          <a:xfrm>
            <a:off x="10429377" y="3415941"/>
            <a:ext cx="8563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10x275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50207F6-F1ED-32BD-AB7D-3A11EB9C97A3}"/>
              </a:ext>
            </a:extLst>
          </p:cNvPr>
          <p:cNvSpPr txBox="1"/>
          <p:nvPr/>
        </p:nvSpPr>
        <p:spPr>
          <a:xfrm>
            <a:off x="11169396" y="4160516"/>
            <a:ext cx="8563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18x275</a:t>
            </a: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079DF850-91EE-262F-66FB-1C2407C720E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09878" y="4411325"/>
          <a:ext cx="3613637" cy="7692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2145960" imgH="457200" progId="Equation.DSMT4">
                  <p:embed/>
                </p:oleObj>
              </mc:Choice>
              <mc:Fallback>
                <p:oleObj name="Equation" r:id="rId6" imgW="2145960" imgH="457200" progId="Equation.DSMT4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079DF850-91EE-262F-66FB-1C2407C720E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09878" y="4411325"/>
                        <a:ext cx="3613637" cy="7692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C7F3A160-D798-B01C-1818-068FCF932CA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653067" y="4631997"/>
          <a:ext cx="2276827" cy="327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587240" imgH="228600" progId="Equation.DSMT4">
                  <p:embed/>
                </p:oleObj>
              </mc:Choice>
              <mc:Fallback>
                <p:oleObj name="Equation" r:id="rId8" imgW="1587240" imgH="228600" progId="Equation.DSMT4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C7F3A160-D798-B01C-1818-068FCF932CA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653067" y="4631997"/>
                        <a:ext cx="2276827" cy="3278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4FBDF9CB-BEE0-712D-4F2A-363F23F8543F}"/>
              </a:ext>
            </a:extLst>
          </p:cNvPr>
          <p:cNvSpPr txBox="1"/>
          <p:nvPr/>
        </p:nvSpPr>
        <p:spPr>
          <a:xfrm>
            <a:off x="461964" y="4010903"/>
            <a:ext cx="6173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Bunch charges: 28 </a:t>
            </a: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nC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(10 GeV, e) and 11 </a:t>
            </a: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nC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(275 GeV, p)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E009964-645B-4BC8-7954-848B6C9113AB}"/>
              </a:ext>
            </a:extLst>
          </p:cNvPr>
          <p:cNvSpPr txBox="1"/>
          <p:nvPr/>
        </p:nvSpPr>
        <p:spPr>
          <a:xfrm>
            <a:off x="329668" y="5478462"/>
            <a:ext cx="73917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The EIC CDR design parameters are all traceable to the MNS and the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EIC Global Requirements Document.</a:t>
            </a:r>
          </a:p>
        </p:txBody>
      </p:sp>
    </p:spTree>
    <p:extLst>
      <p:ext uri="{BB962C8B-B14F-4D97-AF65-F5344CB8AC3E}">
        <p14:creationId xmlns:p14="http://schemas.microsoft.com/office/powerpoint/2010/main" val="15006977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B380FF-8559-07BE-9E4B-F52B57D2E9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solidFill>
                  <a:schemeClr val="accent1"/>
                </a:solidFill>
              </a:rPr>
              <a:t>ePIC</a:t>
            </a:r>
            <a:r>
              <a:rPr lang="en-US" b="1" dirty="0">
                <a:solidFill>
                  <a:schemeClr val="accent1"/>
                </a:solidFill>
              </a:rPr>
              <a:t> Resources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C6AA10-4DDA-80D2-7247-44004DAC3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1/20/2026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28EB6EB9-D306-E817-1A32-A2FC3A44F7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785" y="1542820"/>
            <a:ext cx="10515600" cy="4736189"/>
          </a:xfrm>
        </p:spPr>
        <p:txBody>
          <a:bodyPr>
            <a:normAutofit lnSpcReduction="10000"/>
          </a:bodyPr>
          <a:lstStyle/>
          <a:p>
            <a:r>
              <a:rPr lang="en-US" dirty="0"/>
              <a:t>Public Website - </a:t>
            </a:r>
            <a:r>
              <a:rPr lang="en-US" dirty="0">
                <a:hlinkClick r:id="rId2"/>
              </a:rPr>
              <a:t>https://www.bnl.gov/eic/epic.php</a:t>
            </a:r>
            <a:endParaRPr lang="en-US" dirty="0"/>
          </a:p>
          <a:p>
            <a:r>
              <a:rPr lang="en-US" dirty="0"/>
              <a:t>Mailing Lists – </a:t>
            </a:r>
            <a:r>
              <a:rPr lang="en-US" dirty="0">
                <a:hlinkClick r:id="rId3"/>
              </a:rPr>
              <a:t>https://lists.bnl.gov/mailman/listinfo</a:t>
            </a:r>
            <a:endParaRPr lang="en-US" dirty="0"/>
          </a:p>
          <a:p>
            <a:r>
              <a:rPr lang="en-US" dirty="0"/>
              <a:t>Indico Agenda - </a:t>
            </a:r>
            <a:r>
              <a:rPr lang="en-US" dirty="0">
                <a:hlinkClick r:id="rId4"/>
              </a:rPr>
              <a:t>https://indico.bnl.gov/category/402/</a:t>
            </a:r>
            <a:endParaRPr lang="en-US" dirty="0"/>
          </a:p>
          <a:p>
            <a:pPr lvl="1"/>
            <a:r>
              <a:rPr lang="en-US" dirty="0" err="1"/>
              <a:t>ePIC</a:t>
            </a:r>
            <a:r>
              <a:rPr lang="en-US" dirty="0"/>
              <a:t> Software and Computing: </a:t>
            </a:r>
            <a:r>
              <a:rPr lang="en-US" dirty="0">
                <a:hlinkClick r:id="rId5"/>
              </a:rPr>
              <a:t>https://indico.bnl.gov/category/435/</a:t>
            </a:r>
            <a:endParaRPr lang="en-US" dirty="0"/>
          </a:p>
          <a:p>
            <a:r>
              <a:rPr lang="en-US" dirty="0"/>
              <a:t>Wiki - </a:t>
            </a:r>
            <a:r>
              <a:rPr lang="en-US" dirty="0">
                <a:hlinkClick r:id="rId6"/>
              </a:rPr>
              <a:t>https://wiki.bnl.gov/EPIC</a:t>
            </a:r>
            <a:endParaRPr lang="en-US" dirty="0"/>
          </a:p>
          <a:p>
            <a:r>
              <a:rPr lang="en-US" dirty="0"/>
              <a:t>ePIC Software Training: </a:t>
            </a:r>
          </a:p>
          <a:p>
            <a:pPr lvl="1"/>
            <a:r>
              <a:rPr lang="en-US" dirty="0"/>
              <a:t>Landing Page: </a:t>
            </a:r>
            <a:r>
              <a:rPr lang="en-US" dirty="0">
                <a:hlinkClick r:id="rId7"/>
              </a:rPr>
              <a:t>https://eic.github.io/documentation/landingpage.html</a:t>
            </a:r>
            <a:endParaRPr lang="en-US" sz="2800" dirty="0"/>
          </a:p>
          <a:p>
            <a:pPr lvl="1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</a:rPr>
              <a:t>Tutorials: </a:t>
            </a:r>
            <a:r>
              <a:rPr lang="en-US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hlinkClick r:id="rId8"/>
              </a:rPr>
              <a:t>https://eic.github.io/documentation/tutorials.html</a:t>
            </a:r>
            <a:r>
              <a:rPr lang="en-US" dirty="0">
                <a:effectLst/>
                <a:latin typeface="Calibri" panose="020F0502020204030204" pitchFamily="34" charset="0"/>
                <a:ea typeface="Times New Roman" panose="02020603050405020304" pitchFamily="18" charset="0"/>
                <a:hlinkClick r:id="rId8"/>
              </a:rPr>
              <a:t> </a:t>
            </a:r>
            <a:endParaRPr lang="en-US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457200" lvl="1" indent="0">
              <a:buNone/>
            </a:pPr>
            <a:endParaRPr lang="en-US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>
              <a:spcBef>
                <a:spcPts val="0"/>
              </a:spcBef>
            </a:pPr>
            <a:r>
              <a:rPr lang="en-US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Mattermost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:   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hlinkClick r:id="rId9"/>
              </a:rPr>
              <a:t>https://</a:t>
            </a:r>
            <a:r>
              <a:rPr lang="en-US" dirty="0">
                <a:hlinkClick r:id="rId9"/>
              </a:rPr>
              <a:t>chat.epic-eic.org</a:t>
            </a:r>
            <a:endParaRPr lang="en-US" dirty="0"/>
          </a:p>
          <a:p>
            <a:pPr marL="0">
              <a:spcBef>
                <a:spcPts val="0"/>
              </a:spcBef>
            </a:pPr>
            <a:r>
              <a:rPr lang="en-US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ePIC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Zenodo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Community: 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hlinkClick r:id="rId10"/>
              </a:rPr>
              <a:t>https://zenodo.org/communities/epic</a:t>
            </a:r>
            <a:endParaRPr lang="en-US" dirty="0"/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877754AE-841A-0ABD-B108-FCBDDA48D89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70437" y="314334"/>
            <a:ext cx="1804597" cy="1299014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EFE3D9-B3F2-39F4-1B72-AF0B64A5B3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Collaboration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21E5CE-7769-1D19-8A5E-C459C423AC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2753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ack circle with an arrow and waves&#10;&#10;Description automatically generated">
            <a:extLst>
              <a:ext uri="{FF2B5EF4-FFF2-40B4-BE49-F238E27FC236}">
                <a16:creationId xmlns:a16="http://schemas.microsoft.com/office/drawing/2014/main" id="{45E19F64-D7CC-3A46-AE5A-90461E1CC6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495" y="2707363"/>
            <a:ext cx="3480044" cy="304266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BBFA4F9-5649-0168-6C84-176E3B20FF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97331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EICUG Membership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5F0A71-F146-499F-F3E2-55D9C6D02A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44752"/>
            <a:ext cx="5080462" cy="4732211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The EICUG is a vital organization to promote the interests of the EIC community! </a:t>
            </a:r>
          </a:p>
          <a:p>
            <a:pPr lvl="1"/>
            <a:r>
              <a:rPr lang="en-US" dirty="0"/>
              <a:t>Without the EICUG we would never have gotten far enough to form ePIC!</a:t>
            </a:r>
          </a:p>
          <a:p>
            <a:endParaRPr lang="en-US" dirty="0"/>
          </a:p>
          <a:p>
            <a:r>
              <a:rPr lang="en-US" dirty="0"/>
              <a:t>Please register your institution!</a:t>
            </a:r>
          </a:p>
          <a:p>
            <a:r>
              <a:rPr lang="en-US" dirty="0"/>
              <a:t>Check with your EICUG IB representative to get registered as a member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sz="2000" dirty="0">
                <a:hlinkClick r:id="rId3"/>
              </a:rPr>
              <a:t>https://www.eicug.org/content/join.html</a:t>
            </a:r>
            <a:endParaRPr lang="en-US" sz="20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FBAFB3-EA53-8EC0-5C8F-7BE1EEA28B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1/20/2026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B566A896-3E41-F7FC-CBB1-3F0CDF77CD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3918" y="1807178"/>
            <a:ext cx="4899513" cy="90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78FDB4-5DAA-99C8-8AF5-3846F87272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Collaboration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200877-07F0-72A7-F1A2-7E638CCB8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2414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6713AB-3FC1-AC48-9BAD-0F030B4E5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525" y="189844"/>
            <a:ext cx="10515600" cy="1082675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CERN Recognized Experiment Status: RE47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DAFD5E6-F695-80EB-79FB-C0043746C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1/20/2026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9085BF-507D-C246-20D1-6BF53EBD5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Collaboration Meeting</a:t>
            </a:r>
          </a:p>
        </p:txBody>
      </p:sp>
      <p:pic>
        <p:nvPicPr>
          <p:cNvPr id="6" name="Picture 5" descr="Graphical user interface, text, application, email&#10;&#10;AI-generated content may be incorrect.">
            <a:extLst>
              <a:ext uri="{FF2B5EF4-FFF2-40B4-BE49-F238E27FC236}">
                <a16:creationId xmlns:a16="http://schemas.microsoft.com/office/drawing/2014/main" id="{2E223C0D-3C01-2D5B-2207-B45B550A0C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8600" y="1397220"/>
            <a:ext cx="8077884" cy="495913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id="{015A7798-45A8-F236-06F9-E7FED6B04756}"/>
              </a:ext>
            </a:extLst>
          </p:cNvPr>
          <p:cNvSpPr/>
          <p:nvPr/>
        </p:nvSpPr>
        <p:spPr>
          <a:xfrm>
            <a:off x="3712684" y="5096085"/>
            <a:ext cx="325916" cy="264405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F3592C0-F801-03FD-5DD3-3019CDD3C85D}"/>
              </a:ext>
            </a:extLst>
          </p:cNvPr>
          <p:cNvSpPr txBox="1"/>
          <p:nvPr/>
        </p:nvSpPr>
        <p:spPr>
          <a:xfrm>
            <a:off x="173974" y="1175625"/>
            <a:ext cx="3701668" cy="504753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err="1"/>
              <a:t>ePIC</a:t>
            </a:r>
            <a:r>
              <a:rPr lang="en-US" dirty="0"/>
              <a:t> now appears in the CERN Grey Book database as RE47:</a:t>
            </a:r>
            <a:br>
              <a:rPr lang="en-US" dirty="0"/>
            </a:br>
            <a:r>
              <a:rPr lang="en-US" sz="1600" dirty="0">
                <a:hlinkClick r:id="rId3"/>
              </a:rPr>
              <a:t>https://greybook.cern.ch/experiment/recognized </a:t>
            </a:r>
            <a:endParaRPr lang="en-US" sz="1600" dirty="0"/>
          </a:p>
          <a:p>
            <a:endParaRPr lang="en-US" dirty="0"/>
          </a:p>
          <a:p>
            <a:r>
              <a:rPr lang="en-US" dirty="0"/>
              <a:t>Two steps to get </a:t>
            </a:r>
            <a:r>
              <a:rPr lang="en-US" dirty="0" err="1"/>
              <a:t>ePIC</a:t>
            </a:r>
            <a:r>
              <a:rPr lang="en-US" dirty="0"/>
              <a:t> Collaborators registered at CERN: </a:t>
            </a:r>
            <a:br>
              <a:rPr lang="en-US" dirty="0"/>
            </a:b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CC Representative needs to register as team leader with </a:t>
            </a:r>
            <a:br>
              <a:rPr lang="en-US" dirty="0"/>
            </a:br>
            <a:r>
              <a:rPr lang="en-US" dirty="0"/>
              <a:t>CERN Users Office: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u="sng" dirty="0">
                <a:solidFill>
                  <a:srgbClr val="467886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4"/>
              </a:rPr>
              <a:t>https://usersoffice.web.cern.ch/</a:t>
            </a:r>
            <a:endParaRPr lang="en-US" sz="1400" u="sng" dirty="0">
              <a:solidFill>
                <a:srgbClr val="467886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u="sng" dirty="0">
                <a:solidFill>
                  <a:srgbClr val="467886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5"/>
              </a:rPr>
              <a:t>https://usersoffice.web.cern.ch/team-leaders-corner</a:t>
            </a:r>
            <a:endParaRPr lang="en-US" sz="1400" u="sng" dirty="0">
              <a:solidFill>
                <a:srgbClr val="467886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Users.Office@cern.ch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CC member can then certify registrations of team members</a:t>
            </a:r>
          </a:p>
          <a:p>
            <a:endParaRPr lang="en-US" dirty="0"/>
          </a:p>
          <a:p>
            <a:r>
              <a:rPr lang="en-US" dirty="0"/>
              <a:t>Contact us if you run into problems!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923976D-15CA-C0C2-AE17-A792A2A7F4F1}"/>
              </a:ext>
            </a:extLst>
          </p:cNvPr>
          <p:cNvSpPr/>
          <p:nvPr/>
        </p:nvSpPr>
        <p:spPr>
          <a:xfrm>
            <a:off x="4038600" y="5096085"/>
            <a:ext cx="8077884" cy="264405"/>
          </a:xfrm>
          <a:prstGeom prst="rect">
            <a:avLst/>
          </a:prstGeom>
          <a:noFill/>
          <a:ln w="158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A3244513-4E8E-496C-C146-62570D8B802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41781" y="65143"/>
            <a:ext cx="1542688" cy="1110482"/>
          </a:xfrm>
          <a:prstGeom prst="rect">
            <a:avLst/>
          </a:prstGeom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7A9C5689-B658-4A27-D39B-8AFC46F63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7249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EA4784-34EB-47DF-DD84-C8303A6C36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1/20/2026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BC8EB8-A51E-2C20-15B1-B77F75F1E8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Collaboration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502619-44CB-4073-CC51-F63C283FAB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3</a:t>
            </a:fld>
            <a:endParaRPr lang="en-US"/>
          </a:p>
        </p:txBody>
      </p:sp>
      <p:pic>
        <p:nvPicPr>
          <p:cNvPr id="1026" name="Picture 2" descr="Why Are We Here? - YouTube">
            <a:extLst>
              <a:ext uri="{FF2B5EF4-FFF2-40B4-BE49-F238E27FC236}">
                <a16:creationId xmlns:a16="http://schemas.microsoft.com/office/drawing/2014/main" id="{90893376-08DD-C8DE-279C-4915B9A8A5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9535" y="303420"/>
            <a:ext cx="6052930" cy="6052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87722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5C1C87-4EE4-B548-B356-1D84B1C407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001" y="122836"/>
            <a:ext cx="10490359" cy="711162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EIC NAS Science Pillars</a:t>
            </a:r>
          </a:p>
        </p:txBody>
      </p:sp>
      <p:pic>
        <p:nvPicPr>
          <p:cNvPr id="3" name="Picture 2" descr="A scale with a bowl of food and a bowl of nuts&#10;&#10;Description automatically generated with medium confidence">
            <a:extLst>
              <a:ext uri="{FF2B5EF4-FFF2-40B4-BE49-F238E27FC236}">
                <a16:creationId xmlns:a16="http://schemas.microsoft.com/office/drawing/2014/main" id="{1E1881F5-8C17-814E-A7B1-E4BE0CBEEB4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1522" y="983807"/>
            <a:ext cx="1883924" cy="14553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B99E592-4567-824F-8086-7F54D86F552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84206" y="891114"/>
            <a:ext cx="1542649" cy="1548025"/>
          </a:xfrm>
          <a:prstGeom prst="rect">
            <a:avLst/>
          </a:prstGeom>
        </p:spPr>
      </p:pic>
      <p:pic>
        <p:nvPicPr>
          <p:cNvPr id="7" name="Picture 6" descr="A picture containing colorful&#10;&#10;Description automatically generated">
            <a:extLst>
              <a:ext uri="{FF2B5EF4-FFF2-40B4-BE49-F238E27FC236}">
                <a16:creationId xmlns:a16="http://schemas.microsoft.com/office/drawing/2014/main" id="{FD3AE806-00E0-604B-853C-6B3666B419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9667" y="888662"/>
            <a:ext cx="2078127" cy="1603699"/>
          </a:xfrm>
          <a:prstGeom prst="rect">
            <a:avLst/>
          </a:prstGeom>
        </p:spPr>
      </p:pic>
      <p:pic>
        <p:nvPicPr>
          <p:cNvPr id="9" name="Picture 8" descr="A picture containing indoor&#10;&#10;Description automatically generated">
            <a:extLst>
              <a:ext uri="{FF2B5EF4-FFF2-40B4-BE49-F238E27FC236}">
                <a16:creationId xmlns:a16="http://schemas.microsoft.com/office/drawing/2014/main" id="{6AD96F0F-2BAD-7F48-9B95-B47832D2C96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804" r="10912"/>
          <a:stretch/>
        </p:blipFill>
        <p:spPr>
          <a:xfrm>
            <a:off x="7220827" y="891114"/>
            <a:ext cx="1650968" cy="1628353"/>
          </a:xfrm>
          <a:prstGeom prst="rect">
            <a:avLst/>
          </a:prstGeom>
        </p:spPr>
      </p:pic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4C10F1BD-DA66-B542-82F2-E858A57FE2D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351" t="3413" r="12277" b="4107"/>
          <a:stretch/>
        </p:blipFill>
        <p:spPr>
          <a:xfrm>
            <a:off x="5281987" y="908225"/>
            <a:ext cx="1278415" cy="154802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4645BD0-1D76-2E4F-8E4C-72DE958020C4}"/>
              </a:ext>
            </a:extLst>
          </p:cNvPr>
          <p:cNvSpPr txBox="1"/>
          <p:nvPr/>
        </p:nvSpPr>
        <p:spPr>
          <a:xfrm>
            <a:off x="288868" y="2588287"/>
            <a:ext cx="2096042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40FF"/>
                </a:solidFill>
                <a:effectLst/>
                <a:uLnTx/>
                <a:uFillTx/>
                <a:latin typeface="Arial" panose="020B0604020202020204"/>
                <a:ea typeface="Comic Sans MS" charset="0"/>
                <a:cs typeface="Comic Sans MS" charset="0"/>
              </a:rPr>
              <a:t>The EIC will unravel the different contribution from the quarks, gluons and orbital angular momentum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Comic Sans MS" charset="0"/>
              <a:cs typeface="Comic Sans MS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Comic Sans MS" charset="0"/>
                <a:cs typeface="Comic Sans MS" charset="0"/>
              </a:rPr>
              <a:t>SPIN is one of the fundamental properties of matter.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Comic Sans MS" charset="0"/>
                <a:cs typeface="Comic Sans MS" charset="0"/>
              </a:rPr>
              <a:t>All elementary particles, but the Higgs carry spin.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Comic Sans MS" charset="0"/>
                <a:cs typeface="Comic Sans MS" charset="0"/>
              </a:rPr>
              <a:t>Spin cannot be explained by a static picture of the proton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Comic Sans MS" charset="0"/>
                <a:cs typeface="Comic Sans MS" charset="0"/>
              </a:rPr>
              <a:t>It is the interplay between the intrinsic properties and interactions of quarks and gluons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C37B98-EAD1-A94C-8CF4-D700E69106F4}"/>
              </a:ext>
            </a:extLst>
          </p:cNvPr>
          <p:cNvSpPr txBox="1"/>
          <p:nvPr/>
        </p:nvSpPr>
        <p:spPr>
          <a:xfrm>
            <a:off x="4979231" y="2588287"/>
            <a:ext cx="2022261" cy="34265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How can we understand their dynamical origin in QCD?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Wingdings" pitchFamily="2" charset="2"/>
              </a:rPr>
              <a:t>What is the relation to Confinement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Comic Sans MS"/>
              </a:rPr>
              <a:t>How are the quarks and gluon distributed in space and momentum inside the nucleon &amp; nuclei? 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/>
              <a:ea typeface="+mn-ea"/>
              <a:cs typeface="Comic Sans M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Comic Sans MS"/>
              </a:rPr>
              <a:t>How do the nucleon properties emerge from them and  their interactions?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53A213B-9B8D-D14B-8E9A-FD97ED8CBFE8}"/>
              </a:ext>
            </a:extLst>
          </p:cNvPr>
          <p:cNvSpPr txBox="1"/>
          <p:nvPr/>
        </p:nvSpPr>
        <p:spPr>
          <a:xfrm>
            <a:off x="2569768" y="2588948"/>
            <a:ext cx="2239660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Does the mass of visible matter emerge from quark-gluon interactions?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432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Atom: Binding/Mass =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0.00000001</a:t>
            </a:r>
            <a:endParaRPr kumimoji="0" lang="en-US" sz="1400" b="0" i="0" u="none" strike="noStrike" kern="1200" cap="none" spc="0" normalizeH="0" baseline="30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Nucleus: Binding/Mass =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0.01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Proton: Binding/Mass =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100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For the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proton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 the EIC will determine an important term contributing to the proton mass, the so-called “QCD trace anomaly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DEB7FAD-23C1-F248-B2DA-619139FE7DDC}"/>
              </a:ext>
            </a:extLst>
          </p:cNvPr>
          <p:cNvSpPr txBox="1"/>
          <p:nvPr/>
        </p:nvSpPr>
        <p:spPr>
          <a:xfrm>
            <a:off x="7151890" y="2588287"/>
            <a:ext cx="1806238" cy="3529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9300"/>
                </a:solidFill>
                <a:effectLst/>
                <a:uLnTx/>
                <a:uFillTx/>
                <a:latin typeface="Arial" panose="020B0604020202020204"/>
                <a:ea typeface="+mn-ea"/>
                <a:cs typeface="Comic Sans MS"/>
              </a:rPr>
              <a:t>How do the confined hadronic states emerge from quarks and gluons?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292934"/>
              </a:solidFill>
              <a:effectLst/>
              <a:uLnTx/>
              <a:uFillTx/>
              <a:latin typeface="Arial" panose="020B0604020202020204"/>
              <a:ea typeface="+mn-ea"/>
              <a:cs typeface="Comic Sans M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Comic Sans MS"/>
              </a:rPr>
              <a:t>Is the structure of a free and bound nucleon the same?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Comic Sans MS"/>
              </a:rPr>
              <a:t>How do quarks and gluons, interact with a nuclear medium?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Comic Sans MS"/>
              </a:rPr>
              <a:t>How do the quark-gluon interactions create nuclear binding?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C75764C-606E-AA48-9ED8-F7761318E376}"/>
              </a:ext>
            </a:extLst>
          </p:cNvPr>
          <p:cNvSpPr txBox="1"/>
          <p:nvPr/>
        </p:nvSpPr>
        <p:spPr>
          <a:xfrm>
            <a:off x="9501117" y="2604835"/>
            <a:ext cx="208242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Comic Sans MS"/>
              </a:rPr>
              <a:t>What happens to the gluon density in nuclei? Does it saturate at high energy?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292934"/>
              </a:solidFill>
              <a:effectLst/>
              <a:uLnTx/>
              <a:uFillTx/>
              <a:latin typeface="Arial" panose="020B0604020202020204"/>
              <a:ea typeface="+mn-ea"/>
              <a:cs typeface="Comic Sans M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Comic Sans MS"/>
              </a:rPr>
              <a:t>How many gluons can fit in a proton?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Comic Sans MS"/>
              </a:rPr>
              <a:t>How does a dense nuclear environment affect the quarks and gluons, their correlations, and their interactions?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BD96A44-210D-0443-B95A-3D3E2F1FFCC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89627" y="5626143"/>
            <a:ext cx="859427" cy="51887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DA614BC-9D42-AD4A-BDDD-E3918854435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89880" y="5624876"/>
            <a:ext cx="853494" cy="50131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7182173-6309-764D-B9EC-D5D51C56B856}"/>
              </a:ext>
            </a:extLst>
          </p:cNvPr>
          <p:cNvSpPr txBox="1"/>
          <p:nvPr/>
        </p:nvSpPr>
        <p:spPr>
          <a:xfrm>
            <a:off x="10278553" y="5580466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/>
                <a:ea typeface="+mn-ea"/>
                <a:cs typeface="Comic Sans MS"/>
              </a:rPr>
              <a:t>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B4A9607-6157-3F4A-A7EC-2DDB8B1B040B}"/>
              </a:ext>
            </a:extLst>
          </p:cNvPr>
          <p:cNvSpPr txBox="1"/>
          <p:nvPr/>
        </p:nvSpPr>
        <p:spPr>
          <a:xfrm>
            <a:off x="10292235" y="5823591"/>
            <a:ext cx="3882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/>
                <a:ea typeface="+mn-ea"/>
                <a:cs typeface="Comic Sans MS"/>
              </a:rPr>
              <a:t>=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8DCDDFE-D0BD-FB46-B887-EFE75508FFAC}"/>
              </a:ext>
            </a:extLst>
          </p:cNvPr>
          <p:cNvSpPr txBox="1"/>
          <p:nvPr/>
        </p:nvSpPr>
        <p:spPr>
          <a:xfrm>
            <a:off x="9382851" y="5938141"/>
            <a:ext cx="7040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gluon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splitting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CF9E7E4-7BE2-C544-BDCE-3A21457EB1C0}"/>
              </a:ext>
            </a:extLst>
          </p:cNvPr>
          <p:cNvSpPr txBox="1"/>
          <p:nvPr/>
        </p:nvSpPr>
        <p:spPr>
          <a:xfrm>
            <a:off x="10650771" y="5949868"/>
            <a:ext cx="11464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gluon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recombination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9C5A84-F2FC-6D96-8308-62A6FDFD6E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Collaboration Meeting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3481A13-140F-3AF2-B31A-D1697332E8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4742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A diagram of a machine&#10;&#10;AI-generated content may be incorrect.">
            <a:extLst>
              <a:ext uri="{FF2B5EF4-FFF2-40B4-BE49-F238E27FC236}">
                <a16:creationId xmlns:a16="http://schemas.microsoft.com/office/drawing/2014/main" id="{918F3A02-326E-2E6E-5551-6E009F001E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697" y="2916820"/>
            <a:ext cx="5918758" cy="39411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27D9768-DFD6-33B8-CF61-5AE16D64D7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345" y="102883"/>
            <a:ext cx="11499234" cy="480349"/>
          </a:xfrm>
        </p:spPr>
        <p:txBody>
          <a:bodyPr>
            <a:normAutofit fontScale="90000"/>
          </a:bodyPr>
          <a:lstStyle/>
          <a:p>
            <a:r>
              <a:rPr lang="en-US" sz="3200" dirty="0" err="1">
                <a:solidFill>
                  <a:srgbClr val="0070C0"/>
                </a:solidFill>
              </a:rPr>
              <a:t>ePIC</a:t>
            </a:r>
            <a:r>
              <a:rPr lang="en-US" sz="3200" dirty="0">
                <a:solidFill>
                  <a:srgbClr val="0070C0"/>
                </a:solidFill>
              </a:rPr>
              <a:t> – The EIC State-of-the-Art General-Purpose Detector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3797DD5-062C-0E14-41D1-FF9263B000E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86248"/>
            <a:ext cx="12192000" cy="2498436"/>
          </a:xfrm>
          <a:prstGeom prst="rect">
            <a:avLst/>
          </a:prstGeom>
        </p:spPr>
      </p:pic>
      <p:pic>
        <p:nvPicPr>
          <p:cNvPr id="8" name="Picture 7" descr="A picture containing icon&#10;&#10;Description automatically generated">
            <a:extLst>
              <a:ext uri="{FF2B5EF4-FFF2-40B4-BE49-F238E27FC236}">
                <a16:creationId xmlns:a16="http://schemas.microsoft.com/office/drawing/2014/main" id="{43A8F2EC-13C1-D364-39E0-FA6E8625E9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7932" y="2233618"/>
            <a:ext cx="438709" cy="315627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6F1529A-EE13-BFB9-6C81-DA108B94B830}"/>
              </a:ext>
            </a:extLst>
          </p:cNvPr>
          <p:cNvCxnSpPr>
            <a:cxnSpLocks/>
          </p:cNvCxnSpPr>
          <p:nvPr/>
        </p:nvCxnSpPr>
        <p:spPr>
          <a:xfrm flipV="1">
            <a:off x="3518704" y="1208519"/>
            <a:ext cx="1655930" cy="136714"/>
          </a:xfrm>
          <a:prstGeom prst="straightConnector1">
            <a:avLst/>
          </a:prstGeom>
          <a:ln w="38100">
            <a:solidFill>
              <a:srgbClr val="FF9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2DE921C-AC5E-70C7-8E68-325FA80CD0F4}"/>
              </a:ext>
            </a:extLst>
          </p:cNvPr>
          <p:cNvCxnSpPr>
            <a:cxnSpLocks/>
          </p:cNvCxnSpPr>
          <p:nvPr/>
        </p:nvCxnSpPr>
        <p:spPr>
          <a:xfrm flipH="1">
            <a:off x="7630689" y="873829"/>
            <a:ext cx="1883701" cy="183214"/>
          </a:xfrm>
          <a:prstGeom prst="straightConnector1">
            <a:avLst/>
          </a:prstGeom>
          <a:ln w="38100">
            <a:solidFill>
              <a:srgbClr val="FF85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5264F1B9-B2AA-CEA4-0416-77138C820877}"/>
              </a:ext>
            </a:extLst>
          </p:cNvPr>
          <p:cNvSpPr txBox="1"/>
          <p:nvPr/>
        </p:nvSpPr>
        <p:spPr>
          <a:xfrm rot="21264767">
            <a:off x="7760083" y="656948"/>
            <a:ext cx="1646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electron beam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E361DE3-FF88-CA72-28B0-4CE5C09D16A6}"/>
              </a:ext>
            </a:extLst>
          </p:cNvPr>
          <p:cNvSpPr txBox="1"/>
          <p:nvPr/>
        </p:nvSpPr>
        <p:spPr>
          <a:xfrm rot="21333826">
            <a:off x="3777056" y="920894"/>
            <a:ext cx="12312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p/A beam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4F9B5D4-EAF2-D106-1FA9-CE46ED644653}"/>
              </a:ext>
            </a:extLst>
          </p:cNvPr>
          <p:cNvSpPr txBox="1"/>
          <p:nvPr/>
        </p:nvSpPr>
        <p:spPr>
          <a:xfrm>
            <a:off x="7015734" y="2933910"/>
            <a:ext cx="517626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     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26 subsystems over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Math"/>
                <a:ea typeface="+mn-ea"/>
                <a:cs typeface="+mn-cs"/>
              </a:rPr>
              <a:t>±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40 m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to measure particle momenta, energy and particle type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3 electromagnetic calorimeters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3 hadronic calorimeters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Silicon and Multi-pattern gas detectors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3 RICH detector + time-of-flight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7 Auxiliary detectors (Si +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HCal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+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ECals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)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electron and hadron polarimetry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Integration, Installation and Infrastructure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Non-Beam Commissioning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3" name="Picture 22" descr="A picture containing icon&#10;&#10;Description automatically generated">
            <a:extLst>
              <a:ext uri="{FF2B5EF4-FFF2-40B4-BE49-F238E27FC236}">
                <a16:creationId xmlns:a16="http://schemas.microsoft.com/office/drawing/2014/main" id="{93EA2200-B648-F095-33B6-B2C9FC754C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0806" y="679644"/>
            <a:ext cx="556781" cy="400573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98BEC045-E0BE-5A97-1EC6-5516C8BD3B82}"/>
              </a:ext>
            </a:extLst>
          </p:cNvPr>
          <p:cNvSpPr txBox="1"/>
          <p:nvPr/>
        </p:nvSpPr>
        <p:spPr>
          <a:xfrm>
            <a:off x="7015733" y="5752981"/>
            <a:ext cx="4767652" cy="80021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Highest scientific flexibility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Wingdings" pitchFamily="2" charset="2"/>
              </a:rPr>
              <a:t>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Wingdings" pitchFamily="2" charset="2"/>
              </a:rPr>
              <a:t> fully 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treaming readout electronics and data acquisition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Wingdings" pitchFamily="2" charset="2"/>
              </a:rPr>
              <a:t>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Wingdings" pitchFamily="2" charset="2"/>
              </a:rPr>
              <a:t> integration AI/ML capabilities from the start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7" name="Picture 26" descr="A picture containing icon&#10;&#10;Description automatically generated">
            <a:extLst>
              <a:ext uri="{FF2B5EF4-FFF2-40B4-BE49-F238E27FC236}">
                <a16:creationId xmlns:a16="http://schemas.microsoft.com/office/drawing/2014/main" id="{BB735236-AD62-DA22-51D0-6A77057B95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3409" y="2802941"/>
            <a:ext cx="705051" cy="507245"/>
          </a:xfrm>
          <a:prstGeom prst="rect">
            <a:avLst/>
          </a:prstGeom>
        </p:spPr>
      </p:pic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4D56AF36-C897-F4C0-C415-40B19470AA83}"/>
              </a:ext>
            </a:extLst>
          </p:cNvPr>
          <p:cNvCxnSpPr>
            <a:cxnSpLocks/>
          </p:cNvCxnSpPr>
          <p:nvPr/>
        </p:nvCxnSpPr>
        <p:spPr>
          <a:xfrm flipH="1">
            <a:off x="5927252" y="2337418"/>
            <a:ext cx="1401362" cy="835078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D102C89B-DAB0-D202-A76B-E5758FCA9218}"/>
              </a:ext>
            </a:extLst>
          </p:cNvPr>
          <p:cNvCxnSpPr>
            <a:cxnSpLocks/>
          </p:cNvCxnSpPr>
          <p:nvPr/>
        </p:nvCxnSpPr>
        <p:spPr>
          <a:xfrm flipH="1">
            <a:off x="1686345" y="2389885"/>
            <a:ext cx="4751065" cy="688981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Line">
            <a:extLst>
              <a:ext uri="{FF2B5EF4-FFF2-40B4-BE49-F238E27FC236}">
                <a16:creationId xmlns:a16="http://schemas.microsoft.com/office/drawing/2014/main" id="{67A45868-8373-2DC2-BB1F-004B2F625F16}"/>
              </a:ext>
            </a:extLst>
          </p:cNvPr>
          <p:cNvSpPr/>
          <p:nvPr/>
        </p:nvSpPr>
        <p:spPr>
          <a:xfrm>
            <a:off x="3021980" y="1582372"/>
            <a:ext cx="629905" cy="729353"/>
          </a:xfrm>
          <a:prstGeom prst="line">
            <a:avLst/>
          </a:prstGeom>
          <a:ln w="19050">
            <a:solidFill>
              <a:schemeClr val="tx1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Line">
            <a:extLst>
              <a:ext uri="{FF2B5EF4-FFF2-40B4-BE49-F238E27FC236}">
                <a16:creationId xmlns:a16="http://schemas.microsoft.com/office/drawing/2014/main" id="{29078175-DC1A-E3EE-8982-D1D8D667A207}"/>
              </a:ext>
            </a:extLst>
          </p:cNvPr>
          <p:cNvSpPr/>
          <p:nvPr/>
        </p:nvSpPr>
        <p:spPr>
          <a:xfrm>
            <a:off x="1990805" y="1582372"/>
            <a:ext cx="73567" cy="944528"/>
          </a:xfrm>
          <a:prstGeom prst="line">
            <a:avLst/>
          </a:prstGeom>
          <a:ln w="19050">
            <a:solidFill>
              <a:schemeClr val="tx1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Line">
            <a:extLst>
              <a:ext uri="{FF2B5EF4-FFF2-40B4-BE49-F238E27FC236}">
                <a16:creationId xmlns:a16="http://schemas.microsoft.com/office/drawing/2014/main" id="{F3FEFB21-78AC-1038-9385-C22B5E1E4AF0}"/>
              </a:ext>
            </a:extLst>
          </p:cNvPr>
          <p:cNvSpPr/>
          <p:nvPr/>
        </p:nvSpPr>
        <p:spPr>
          <a:xfrm flipH="1">
            <a:off x="319230" y="1582372"/>
            <a:ext cx="198231" cy="1000506"/>
          </a:xfrm>
          <a:prstGeom prst="line">
            <a:avLst/>
          </a:prstGeom>
          <a:ln w="19050">
            <a:solidFill>
              <a:schemeClr val="tx1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TextBox 33">
            <a:extLst>
              <a:ext uri="{FF2B5EF4-FFF2-40B4-BE49-F238E27FC236}">
                <a16:creationId xmlns:a16="http://schemas.microsoft.com/office/drawing/2014/main" id="{EF71E5D3-9D82-53DC-E21E-BB486CEC656D}"/>
              </a:ext>
            </a:extLst>
          </p:cNvPr>
          <p:cNvSpPr txBox="1"/>
          <p:nvPr/>
        </p:nvSpPr>
        <p:spPr>
          <a:xfrm>
            <a:off x="314186" y="1092595"/>
            <a:ext cx="936051" cy="553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tIns="91439" bIns="91439">
            <a:spAutoFit/>
          </a:bodyPr>
          <a:lstStyle>
            <a:lvl1pPr defTabSz="1828800">
              <a:lnSpc>
                <a:spcPct val="100000"/>
              </a:lnSpc>
              <a:spcBef>
                <a:spcPts val="0"/>
              </a:spcBef>
              <a:defRPr sz="30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Luminosity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</a:p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ystem </a:t>
            </a:r>
          </a:p>
        </p:txBody>
      </p:sp>
      <p:sp>
        <p:nvSpPr>
          <p:cNvPr id="9" name="TextBox 33">
            <a:extLst>
              <a:ext uri="{FF2B5EF4-FFF2-40B4-BE49-F238E27FC236}">
                <a16:creationId xmlns:a16="http://schemas.microsoft.com/office/drawing/2014/main" id="{E9623A74-E7A8-D1AF-6695-20AA13C026C4}"/>
              </a:ext>
            </a:extLst>
          </p:cNvPr>
          <p:cNvSpPr txBox="1"/>
          <p:nvPr/>
        </p:nvSpPr>
        <p:spPr>
          <a:xfrm>
            <a:off x="1854226" y="1289932"/>
            <a:ext cx="1780505" cy="369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tIns="91439" bIns="91439">
            <a:spAutoFit/>
          </a:bodyPr>
          <a:lstStyle>
            <a:lvl1pPr defTabSz="1828800">
              <a:lnSpc>
                <a:spcPct val="100000"/>
              </a:lnSpc>
              <a:spcBef>
                <a:spcPts val="0"/>
              </a:spcBef>
              <a:defRPr sz="30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Low-Q2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aggers</a:t>
            </a:r>
          </a:p>
        </p:txBody>
      </p:sp>
      <p:sp>
        <p:nvSpPr>
          <p:cNvPr id="10" name="TextBox 33">
            <a:extLst>
              <a:ext uri="{FF2B5EF4-FFF2-40B4-BE49-F238E27FC236}">
                <a16:creationId xmlns:a16="http://schemas.microsoft.com/office/drawing/2014/main" id="{4A2C8418-B5DE-4F81-EB1E-666BFAF79BC8}"/>
              </a:ext>
            </a:extLst>
          </p:cNvPr>
          <p:cNvSpPr txBox="1"/>
          <p:nvPr/>
        </p:nvSpPr>
        <p:spPr>
          <a:xfrm>
            <a:off x="9847373" y="561975"/>
            <a:ext cx="1883701" cy="369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tIns="91439" bIns="91439">
            <a:spAutoFit/>
          </a:bodyPr>
          <a:lstStyle>
            <a:lvl1pPr defTabSz="1828800">
              <a:lnSpc>
                <a:spcPct val="100000"/>
              </a:lnSpc>
              <a:spcBef>
                <a:spcPts val="0"/>
              </a:spcBef>
              <a:defRPr sz="30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Zero Degree Calorimeter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" name="Line">
            <a:extLst>
              <a:ext uri="{FF2B5EF4-FFF2-40B4-BE49-F238E27FC236}">
                <a16:creationId xmlns:a16="http://schemas.microsoft.com/office/drawing/2014/main" id="{22F9000E-329E-3E0A-E236-95223D7AD3F8}"/>
              </a:ext>
            </a:extLst>
          </p:cNvPr>
          <p:cNvSpPr/>
          <p:nvPr/>
        </p:nvSpPr>
        <p:spPr>
          <a:xfrm flipH="1" flipV="1">
            <a:off x="9754840" y="1530014"/>
            <a:ext cx="357697" cy="543466"/>
          </a:xfrm>
          <a:prstGeom prst="line">
            <a:avLst/>
          </a:prstGeom>
          <a:ln w="19050">
            <a:solidFill>
              <a:schemeClr val="tx1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" name="Line">
            <a:extLst>
              <a:ext uri="{FF2B5EF4-FFF2-40B4-BE49-F238E27FC236}">
                <a16:creationId xmlns:a16="http://schemas.microsoft.com/office/drawing/2014/main" id="{90E91119-D30C-038A-8912-6CBD3F698E1D}"/>
              </a:ext>
            </a:extLst>
          </p:cNvPr>
          <p:cNvSpPr/>
          <p:nvPr/>
        </p:nvSpPr>
        <p:spPr>
          <a:xfrm>
            <a:off x="10691115" y="832848"/>
            <a:ext cx="361757" cy="553996"/>
          </a:xfrm>
          <a:prstGeom prst="line">
            <a:avLst/>
          </a:prstGeom>
          <a:ln w="19050">
            <a:solidFill>
              <a:schemeClr val="tx1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TextBox 5">
            <a:extLst>
              <a:ext uri="{FF2B5EF4-FFF2-40B4-BE49-F238E27FC236}">
                <a16:creationId xmlns:a16="http://schemas.microsoft.com/office/drawing/2014/main" id="{8FC5B667-84F0-A4EA-6877-417B055436BE}"/>
              </a:ext>
            </a:extLst>
          </p:cNvPr>
          <p:cNvSpPr txBox="1"/>
          <p:nvPr/>
        </p:nvSpPr>
        <p:spPr>
          <a:xfrm>
            <a:off x="8388677" y="1909370"/>
            <a:ext cx="1106393" cy="553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none" tIns="91439" bIns="91439">
            <a:spAutoFit/>
          </a:bodyPr>
          <a:lstStyle>
            <a:lvl1pPr defTabSz="1828800">
              <a:lnSpc>
                <a:spcPct val="100000"/>
              </a:lnSpc>
              <a:spcBef>
                <a:spcPts val="0"/>
              </a:spcBef>
              <a:defRPr sz="3000" b="1">
                <a:solidFill>
                  <a:srgbClr val="01010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01010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B0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1010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01010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agnet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1010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</a:p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1010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Spectrometer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srgbClr val="010101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" name="Line">
            <a:extLst>
              <a:ext uri="{FF2B5EF4-FFF2-40B4-BE49-F238E27FC236}">
                <a16:creationId xmlns:a16="http://schemas.microsoft.com/office/drawing/2014/main" id="{D2568108-C697-4E16-3A0B-96D6939FF739}"/>
              </a:ext>
            </a:extLst>
          </p:cNvPr>
          <p:cNvSpPr/>
          <p:nvPr/>
        </p:nvSpPr>
        <p:spPr>
          <a:xfrm flipH="1" flipV="1">
            <a:off x="7502279" y="1867055"/>
            <a:ext cx="1017711" cy="330816"/>
          </a:xfrm>
          <a:prstGeom prst="line">
            <a:avLst/>
          </a:prstGeom>
          <a:ln w="19050">
            <a:solidFill>
              <a:schemeClr val="tx1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0" name="TextBox 33">
            <a:extLst>
              <a:ext uri="{FF2B5EF4-FFF2-40B4-BE49-F238E27FC236}">
                <a16:creationId xmlns:a16="http://schemas.microsoft.com/office/drawing/2014/main" id="{07C9FEC6-88BE-2780-FC2E-B9E4FD5E36E3}"/>
              </a:ext>
            </a:extLst>
          </p:cNvPr>
          <p:cNvSpPr txBox="1"/>
          <p:nvPr/>
        </p:nvSpPr>
        <p:spPr>
          <a:xfrm>
            <a:off x="9691977" y="1978039"/>
            <a:ext cx="2524682" cy="553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tIns="91439" bIns="91439">
            <a:spAutoFit/>
          </a:bodyPr>
          <a:lstStyle>
            <a:lvl1pPr defTabSz="1828800">
              <a:lnSpc>
                <a:spcPct val="100000"/>
              </a:lnSpc>
              <a:spcBef>
                <a:spcPts val="0"/>
              </a:spcBef>
              <a:defRPr sz="30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Roman Pots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(RPs)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and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Off-Momentum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etectors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(OMDs)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</a:p>
        </p:txBody>
      </p:sp>
      <p:sp>
        <p:nvSpPr>
          <p:cNvPr id="21" name="Line">
            <a:extLst>
              <a:ext uri="{FF2B5EF4-FFF2-40B4-BE49-F238E27FC236}">
                <a16:creationId xmlns:a16="http://schemas.microsoft.com/office/drawing/2014/main" id="{94991121-01ED-16E2-E15E-EAA24590A7AF}"/>
              </a:ext>
            </a:extLst>
          </p:cNvPr>
          <p:cNvSpPr/>
          <p:nvPr/>
        </p:nvSpPr>
        <p:spPr>
          <a:xfrm flipV="1">
            <a:off x="10597481" y="1478118"/>
            <a:ext cx="213273" cy="595361"/>
          </a:xfrm>
          <a:prstGeom prst="line">
            <a:avLst/>
          </a:prstGeom>
          <a:ln w="19050">
            <a:solidFill>
              <a:schemeClr val="tx1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1" name="Slide Number Placeholder 5">
            <a:extLst>
              <a:ext uri="{FF2B5EF4-FFF2-40B4-BE49-F238E27FC236}">
                <a16:creationId xmlns:a16="http://schemas.microsoft.com/office/drawing/2014/main" id="{7B1E8B34-9BEA-C57D-F323-3633A69DEFCD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A14187-AF44-4271-AA62-1C5C376B8E7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03190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BC04AB-8402-5FCA-349E-2CD01B70E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383" y="312057"/>
            <a:ext cx="11499234" cy="480349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0070C0"/>
                </a:solidFill>
              </a:rPr>
              <a:t>Compute-Detector Integration</a:t>
            </a:r>
          </a:p>
        </p:txBody>
      </p:sp>
      <p:pic>
        <p:nvPicPr>
          <p:cNvPr id="4" name="Picture 3" descr="Diagram, engineering drawing&#10;&#10;AI-generated content may be incorrect.">
            <a:extLst>
              <a:ext uri="{FF2B5EF4-FFF2-40B4-BE49-F238E27FC236}">
                <a16:creationId xmlns:a16="http://schemas.microsoft.com/office/drawing/2014/main" id="{E55D473F-25D2-244C-FDF8-078999AA20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186" y="1320799"/>
            <a:ext cx="5468363" cy="522514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7B01860-2319-1450-E6A2-1C7FC0A02427}"/>
              </a:ext>
            </a:extLst>
          </p:cNvPr>
          <p:cNvSpPr txBox="1"/>
          <p:nvPr/>
        </p:nvSpPr>
        <p:spPr>
          <a:xfrm>
            <a:off x="272186" y="1436915"/>
            <a:ext cx="45647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ePIC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event display by Dmitry Romanov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640D5AC-183D-A0A6-0A93-A12956ECD841}"/>
              </a:ext>
            </a:extLst>
          </p:cNvPr>
          <p:cNvSpPr txBox="1"/>
          <p:nvPr/>
        </p:nvSpPr>
        <p:spPr>
          <a:xfrm>
            <a:off x="6096000" y="312057"/>
            <a:ext cx="5621884" cy="6217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Streaming Readout and DAQ: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High-speed data flow: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The front-end electronics are designed to support a total bandwidth of up to 50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Tbps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, with over 3,000 fiber streams feeding data from the detector to the computing system.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Zero dead time: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By avoiding a traditional hardware trigger, the system eliminates dead time and allows for unbiased data collection.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AI and ML in the Data Pipeline: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Intelligent data filtering: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AI/ML algorithms can select the most relevant collision events to study.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Real-time feedback: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AI can enable rapid detector diagnostics and optimization, with systems capable of automatically calibrating detectors and validating data.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Streaming Computing Model: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Continuous calibration and alignment: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Enables rapid delivery of scientific results.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Echelon Model: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Organizes resources across the computing hierarchy and enables international contributions. </a:t>
            </a:r>
          </a:p>
        </p:txBody>
      </p:sp>
    </p:spTree>
    <p:extLst>
      <p:ext uri="{BB962C8B-B14F-4D97-AF65-F5344CB8AC3E}">
        <p14:creationId xmlns:p14="http://schemas.microsoft.com/office/powerpoint/2010/main" val="16614123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A8E85A-7041-4F3E-6BF5-33DBC8D767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360" y="365124"/>
            <a:ext cx="10515600" cy="832079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Success in 2025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F8F2F8-324F-AD3F-490D-200CC52DDB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1/20/2026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CF4140-E450-4B15-7FAD-821C4F8478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Collaboration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FD1FD4-8273-EF5F-763E-8E350491D4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7</a:t>
            </a:fld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E55C922-4816-650C-C585-E9DC62B2C27B}"/>
              </a:ext>
            </a:extLst>
          </p:cNvPr>
          <p:cNvGrpSpPr/>
          <p:nvPr/>
        </p:nvGrpSpPr>
        <p:grpSpPr>
          <a:xfrm>
            <a:off x="369894" y="1227978"/>
            <a:ext cx="5647874" cy="3936363"/>
            <a:chOff x="369894" y="1227978"/>
            <a:chExt cx="5647874" cy="3936363"/>
          </a:xfrm>
        </p:grpSpPr>
        <p:pic>
          <p:nvPicPr>
            <p:cNvPr id="9" name="Picture 8" descr="Map&#10;&#10;AI-generated content may be incorrect.">
              <a:extLst>
                <a:ext uri="{FF2B5EF4-FFF2-40B4-BE49-F238E27FC236}">
                  <a16:creationId xmlns:a16="http://schemas.microsoft.com/office/drawing/2014/main" id="{60ADF2F3-2A10-3C17-AA8B-19E65FBC299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22"/>
            <a:stretch>
              <a:fillRect/>
            </a:stretch>
          </p:blipFill>
          <p:spPr>
            <a:xfrm>
              <a:off x="369894" y="1231506"/>
              <a:ext cx="5647874" cy="3932835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F51BB7E-1135-65A1-42A4-6DB9E5D7C0C8}"/>
                </a:ext>
              </a:extLst>
            </p:cNvPr>
            <p:cNvSpPr txBox="1"/>
            <p:nvPr/>
          </p:nvSpPr>
          <p:spPr>
            <a:xfrm>
              <a:off x="2151394" y="1227978"/>
              <a:ext cx="3866374" cy="92333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>
                  <a:shade val="1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&gt;1100 collaborators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181 institutions, 25 countries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kern="100" dirty="0" err="1">
                  <a:solidFill>
                    <a:prstClr val="black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ePIC</a:t>
              </a:r>
              <a:r>
                <a:rPr lang="en-US" kern="100" dirty="0">
                  <a:solidFill>
                    <a:prstClr val="black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is a CERN recognized experiment</a:t>
              </a:r>
              <a:endParaRPr kumimoji="0" lang="en-US" sz="1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39588EA-FC3E-F615-43BF-B26D0263EEED}"/>
              </a:ext>
            </a:extLst>
          </p:cNvPr>
          <p:cNvGrpSpPr/>
          <p:nvPr/>
        </p:nvGrpSpPr>
        <p:grpSpPr>
          <a:xfrm>
            <a:off x="6174234" y="136525"/>
            <a:ext cx="5846840" cy="3573798"/>
            <a:chOff x="6174234" y="136525"/>
            <a:chExt cx="5846840" cy="357379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3738C69-77D1-FF72-C373-FD2A94B356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6174234" y="136525"/>
              <a:ext cx="5846840" cy="3573798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136764B-7873-5D39-0CCB-AC1177C6FA3D}"/>
                </a:ext>
              </a:extLst>
            </p:cNvPr>
            <p:cNvSpPr txBox="1"/>
            <p:nvPr/>
          </p:nvSpPr>
          <p:spPr>
            <a:xfrm>
              <a:off x="6743781" y="815697"/>
              <a:ext cx="1385251" cy="5232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/>
                <a:t>Cost Weighted</a:t>
              </a:r>
            </a:p>
            <a:p>
              <a:pPr algn="ctr"/>
              <a:r>
                <a:rPr lang="en-US" sz="1400" b="1" dirty="0"/>
                <a:t>Design Maturity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397A344-1CE6-C8DF-E2C2-BC09BF5951AA}"/>
                </a:ext>
              </a:extLst>
            </p:cNvPr>
            <p:cNvSpPr txBox="1"/>
            <p:nvPr/>
          </p:nvSpPr>
          <p:spPr>
            <a:xfrm>
              <a:off x="6592266" y="2023014"/>
              <a:ext cx="4909768" cy="92333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Long list of completed PDR/FDR’s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Achieved design maturity required for CD-2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$29.1M in CD-3A/3B Long-Lead Procurements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08A3479-C40D-B7CC-B614-ADCC543A69EA}"/>
              </a:ext>
            </a:extLst>
          </p:cNvPr>
          <p:cNvGrpSpPr/>
          <p:nvPr/>
        </p:nvGrpSpPr>
        <p:grpSpPr>
          <a:xfrm>
            <a:off x="4848106" y="3710323"/>
            <a:ext cx="6852743" cy="3237936"/>
            <a:chOff x="4848106" y="3710323"/>
            <a:chExt cx="6852743" cy="3237936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40DF0AE9-C046-9003-C218-B1F6A5CF62D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047150" y="3710323"/>
              <a:ext cx="2653699" cy="3237936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0D7B38C-83AC-19AA-9C7D-21D4CE8BE5D4}"/>
                </a:ext>
              </a:extLst>
            </p:cNvPr>
            <p:cNvSpPr txBox="1"/>
            <p:nvPr/>
          </p:nvSpPr>
          <p:spPr>
            <a:xfrm>
              <a:off x="5988477" y="3728327"/>
              <a:ext cx="411480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First </a:t>
              </a:r>
              <a:r>
                <a:rPr lang="en-US" b="1" dirty="0" err="1"/>
                <a:t>ePIC</a:t>
              </a:r>
              <a:r>
                <a:rPr lang="en-US" b="1" dirty="0"/>
                <a:t> Physics Forum – </a:t>
              </a:r>
              <a:br>
                <a:rPr lang="en-US" b="1" dirty="0"/>
              </a:br>
              <a:r>
                <a:rPr lang="en-US" b="1" dirty="0"/>
                <a:t>Dec. 16, 2025:</a:t>
              </a: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6CEBDCAC-91E9-8815-2EDB-280565BA3F9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848106" y="4394543"/>
              <a:ext cx="4001522" cy="2346817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D2043B2-92AA-7125-8515-F48F9A4D76F3}"/>
              </a:ext>
            </a:extLst>
          </p:cNvPr>
          <p:cNvGrpSpPr/>
          <p:nvPr/>
        </p:nvGrpSpPr>
        <p:grpSpPr>
          <a:xfrm>
            <a:off x="418839" y="3701487"/>
            <a:ext cx="4229046" cy="2925708"/>
            <a:chOff x="418839" y="3701487"/>
            <a:chExt cx="4229046" cy="2925708"/>
          </a:xfrm>
        </p:grpSpPr>
        <p:pic>
          <p:nvPicPr>
            <p:cNvPr id="18" name="Picture 17" descr="Text&#10;&#10;AI-generated content may be incorrect.">
              <a:extLst>
                <a:ext uri="{FF2B5EF4-FFF2-40B4-BE49-F238E27FC236}">
                  <a16:creationId xmlns:a16="http://schemas.microsoft.com/office/drawing/2014/main" id="{3AB5DB95-64E8-BF53-DD9D-B6F191DE373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18839" y="3701487"/>
              <a:ext cx="2260774" cy="292570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36B4C9A1-9AA3-350D-778E-BBB8BEB9579F}"/>
                </a:ext>
              </a:extLst>
            </p:cNvPr>
            <p:cNvSpPr txBox="1"/>
            <p:nvPr/>
          </p:nvSpPr>
          <p:spPr>
            <a:xfrm>
              <a:off x="2836079" y="4543206"/>
              <a:ext cx="181180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Standalone </a:t>
              </a:r>
              <a:br>
                <a:rPr lang="en-US" dirty="0"/>
              </a:br>
              <a:r>
                <a:rPr lang="en-US" dirty="0" err="1"/>
                <a:t>ePIC</a:t>
              </a:r>
              <a:r>
                <a:rPr lang="en-US" dirty="0"/>
                <a:t> </a:t>
              </a:r>
              <a:r>
                <a:rPr lang="en-US" dirty="0" err="1"/>
                <a:t>pTDR</a:t>
              </a:r>
              <a:r>
                <a:rPr lang="en-US" dirty="0"/>
                <a:t> draft: </a:t>
              </a:r>
              <a:br>
                <a:rPr lang="en-US" dirty="0"/>
              </a:br>
              <a:r>
                <a:rPr lang="en-US" dirty="0"/>
                <a:t>553+ pages</a:t>
              </a:r>
            </a:p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962713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618236-703C-515A-5FC2-24EA9C5E35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11730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Challenges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FA5EA5-7AF8-2DC6-34F0-3E17336F4D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76855"/>
            <a:ext cx="10515600" cy="4800108"/>
          </a:xfrm>
        </p:spPr>
        <p:txBody>
          <a:bodyPr/>
          <a:lstStyle/>
          <a:p>
            <a:r>
              <a:rPr lang="en-US" dirty="0"/>
              <a:t>In the General Meeting on Jan. 9</a:t>
            </a:r>
            <a:r>
              <a:rPr lang="en-US" baseline="30000" dirty="0"/>
              <a:t>th</a:t>
            </a:r>
            <a:r>
              <a:rPr lang="en-US" dirty="0"/>
              <a:t> we outlined several challenges facing the collaboration:</a:t>
            </a:r>
          </a:p>
          <a:p>
            <a:r>
              <a:rPr lang="en-US" dirty="0"/>
              <a:t>Unfortunate news from UKRI</a:t>
            </a:r>
          </a:p>
          <a:p>
            <a:pPr lvl="1"/>
            <a:r>
              <a:rPr lang="en-US" dirty="0"/>
              <a:t>This results in delaying some </a:t>
            </a:r>
            <a:r>
              <a:rPr lang="en-US" dirty="0" err="1"/>
              <a:t>ePIC</a:t>
            </a:r>
            <a:r>
              <a:rPr lang="en-US" dirty="0"/>
              <a:t> detector systems</a:t>
            </a:r>
          </a:p>
          <a:p>
            <a:r>
              <a:rPr lang="en-US" dirty="0"/>
              <a:t>The EIC project must develop a baseline that: </a:t>
            </a:r>
          </a:p>
          <a:p>
            <a:pPr lvl="1"/>
            <a:r>
              <a:rPr lang="en-US" dirty="0"/>
              <a:t>Address the EIC CD-0 Mission Need Statement</a:t>
            </a:r>
          </a:p>
          <a:p>
            <a:pPr lvl="1"/>
            <a:r>
              <a:rPr lang="en-US" dirty="0"/>
              <a:t>Start early science within 10 years</a:t>
            </a:r>
          </a:p>
          <a:p>
            <a:pPr lvl="1"/>
            <a:r>
              <a:rPr lang="en-US" dirty="0"/>
              <a:t>Costs less </a:t>
            </a:r>
            <a:r>
              <a:rPr lang="en-US"/>
              <a:t>than ~$2.8B</a:t>
            </a:r>
            <a:endParaRPr lang="en-US" dirty="0"/>
          </a:p>
          <a:p>
            <a:r>
              <a:rPr lang="en-US" dirty="0"/>
              <a:t>These challenges are changing the roadmap to our goal of realizing EIC science – </a:t>
            </a:r>
            <a:r>
              <a:rPr lang="en-US" i="1" dirty="0"/>
              <a:t>but they do not change the destination!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70F53A-B7FB-A081-744A-106E2350EC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1/20/2026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B63F76-2FF3-7985-44F9-62AE3E4EFF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Collaboration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D9D906-B25F-524A-14D0-29752ABCC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8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7A32D11-2EAE-659C-6FD6-59CF5EE74E0E}"/>
              </a:ext>
            </a:extLst>
          </p:cNvPr>
          <p:cNvGrpSpPr/>
          <p:nvPr/>
        </p:nvGrpSpPr>
        <p:grpSpPr>
          <a:xfrm>
            <a:off x="7872248" y="3226676"/>
            <a:ext cx="3392652" cy="1524000"/>
            <a:chOff x="7872248" y="3226676"/>
            <a:chExt cx="3392652" cy="1524000"/>
          </a:xfrm>
        </p:grpSpPr>
        <p:sp>
          <p:nvSpPr>
            <p:cNvPr id="8" name="Right Brace 7">
              <a:extLst>
                <a:ext uri="{FF2B5EF4-FFF2-40B4-BE49-F238E27FC236}">
                  <a16:creationId xmlns:a16="http://schemas.microsoft.com/office/drawing/2014/main" id="{A6DF67E6-2EC6-6C23-9DDC-E1F1BAEA94AF}"/>
                </a:ext>
              </a:extLst>
            </p:cNvPr>
            <p:cNvSpPr/>
            <p:nvPr/>
          </p:nvSpPr>
          <p:spPr>
            <a:xfrm>
              <a:off x="7872248" y="3226676"/>
              <a:ext cx="357352" cy="1524000"/>
            </a:xfrm>
            <a:prstGeom prst="rightBrac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A5F18AE-DDD0-5579-8465-97E836AA20E7}"/>
                </a:ext>
              </a:extLst>
            </p:cNvPr>
            <p:cNvSpPr txBox="1"/>
            <p:nvPr/>
          </p:nvSpPr>
          <p:spPr>
            <a:xfrm>
              <a:off x="8610600" y="3527011"/>
              <a:ext cx="26543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We will hear more on this directly from the EIC project at this meeting.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0167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0F8A2D-5EC0-C58F-E157-AB9BDCD5CA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AA309C-5F2C-C4A2-EC97-F4DBBA9CDF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993832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Collaboration Input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743B71-0C1B-AAE1-0068-D272C9DF27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944" y="1130357"/>
            <a:ext cx="10515600" cy="5150578"/>
          </a:xfrm>
        </p:spPr>
        <p:txBody>
          <a:bodyPr>
            <a:normAutofit/>
          </a:bodyPr>
          <a:lstStyle/>
          <a:p>
            <a:r>
              <a:rPr lang="en-US" dirty="0"/>
              <a:t>The outcome of the project baselining exercise can affect the EIC science program in multiple ways: </a:t>
            </a:r>
          </a:p>
          <a:p>
            <a:pPr lvl="1"/>
            <a:r>
              <a:rPr lang="en-US" dirty="0"/>
              <a:t>Changes to the scope of the DET subproject</a:t>
            </a:r>
          </a:p>
          <a:p>
            <a:pPr lvl="1"/>
            <a:r>
              <a:rPr lang="en-US" dirty="0"/>
              <a:t>Changes to the ASR, EIN and ISR subprojects (EIC performance)</a:t>
            </a:r>
          </a:p>
          <a:p>
            <a:r>
              <a:rPr lang="en-US" dirty="0">
                <a:solidFill>
                  <a:schemeClr val="accent1"/>
                </a:solidFill>
              </a:rPr>
              <a:t>The collaboration must have an opportunity to respond to changes in the baseline that affect EIC science</a:t>
            </a:r>
          </a:p>
          <a:p>
            <a:r>
              <a:rPr lang="en-US" dirty="0"/>
              <a:t>We have discussed with Jim Yeck, David Dean, and Abhay a process by which the collaboration is charged to provide a formal, written response on the impact to EIC science before the baseline is finalized </a:t>
            </a:r>
          </a:p>
          <a:p>
            <a:r>
              <a:rPr lang="en-US" dirty="0"/>
              <a:t>We hope to have a better understanding of the implications of the baselining exercise for EIC science at this collaboration meeting.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36A3E3-2057-CAA2-6F1C-902C7D32AF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1/20/2026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BD90E7-0D20-CDB2-F7A7-7B17B592F1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Collaboration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E0538A-BBDB-E21D-07A3-8D249E282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4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BNL">
  <a:themeElements>
    <a:clrScheme name="Custom 3">
      <a:dk1>
        <a:srgbClr val="000000"/>
      </a:dk1>
      <a:lt1>
        <a:srgbClr val="FFFFFF"/>
      </a:lt1>
      <a:dk2>
        <a:srgbClr val="105B78"/>
      </a:dk2>
      <a:lt2>
        <a:srgbClr val="00ACDB"/>
      </a:lt2>
      <a:accent1>
        <a:srgbClr val="B2D33B"/>
      </a:accent1>
      <a:accent2>
        <a:srgbClr val="F68A1F"/>
      </a:accent2>
      <a:accent3>
        <a:srgbClr val="B62466"/>
      </a:accent3>
      <a:accent4>
        <a:srgbClr val="FFCC33"/>
      </a:accent4>
      <a:accent5>
        <a:srgbClr val="DA3525"/>
      </a:accent5>
      <a:accent6>
        <a:srgbClr val="50489D"/>
      </a:accent6>
      <a:hlink>
        <a:srgbClr val="4881C3"/>
      </a:hlink>
      <a:folHlink>
        <a:srgbClr val="24B574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01-Project Overview-J.Yeck  -  Read-Only" id="{D4A49460-A030-40E0-A942-078CDC808C92}" vid="{CAA149F5-F453-43A6-BD36-7417340123D3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BNL">
  <a:themeElements>
    <a:clrScheme name="BNL_NSLS-II">
      <a:dk1>
        <a:srgbClr val="000000"/>
      </a:dk1>
      <a:lt1>
        <a:srgbClr val="FFFFFF"/>
      </a:lt1>
      <a:dk2>
        <a:srgbClr val="105B78"/>
      </a:dk2>
      <a:lt2>
        <a:srgbClr val="00ACDB"/>
      </a:lt2>
      <a:accent1>
        <a:srgbClr val="B2D33A"/>
      </a:accent1>
      <a:accent2>
        <a:srgbClr val="F68A1F"/>
      </a:accent2>
      <a:accent3>
        <a:srgbClr val="B62466"/>
      </a:accent3>
      <a:accent4>
        <a:srgbClr val="FFCC33"/>
      </a:accent4>
      <a:accent5>
        <a:srgbClr val="DA3525"/>
      </a:accent5>
      <a:accent6>
        <a:srgbClr val="50489D"/>
      </a:accent6>
      <a:hlink>
        <a:srgbClr val="4881C3"/>
      </a:hlink>
      <a:folHlink>
        <a:srgbClr val="24B574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D-3B EIC_PPT_Outline_Template_Widescreen_0224.potx" id="{E6C5CCA8-604B-4BF3-AD52-0CCDA95A2BA6}" vid="{8057B053-B9B7-4C41-ADDD-67BAEC9A00CF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BNL">
  <a:themeElements>
    <a:clrScheme name="BNL_NSLS-II">
      <a:dk1>
        <a:srgbClr val="000000"/>
      </a:dk1>
      <a:lt1>
        <a:srgbClr val="FFFFFF"/>
      </a:lt1>
      <a:dk2>
        <a:srgbClr val="105B78"/>
      </a:dk2>
      <a:lt2>
        <a:srgbClr val="00ACDB"/>
      </a:lt2>
      <a:accent1>
        <a:srgbClr val="B2D33A"/>
      </a:accent1>
      <a:accent2>
        <a:srgbClr val="F68A1F"/>
      </a:accent2>
      <a:accent3>
        <a:srgbClr val="B62466"/>
      </a:accent3>
      <a:accent4>
        <a:srgbClr val="FFCC33"/>
      </a:accent4>
      <a:accent5>
        <a:srgbClr val="DA3525"/>
      </a:accent5>
      <a:accent6>
        <a:srgbClr val="50489D"/>
      </a:accent6>
      <a:hlink>
        <a:srgbClr val="4881C3"/>
      </a:hlink>
      <a:folHlink>
        <a:srgbClr val="24B574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00_PPT_Template_TITLE_NAME.potx" id="{20BAE615-E1D6-4082-AD3D-765DD0DDCD0A}" vid="{385897CC-7FDC-417F-9B66-0FE921BA923B}"/>
    </a:ext>
  </a:extLst>
</a:theme>
</file>

<file path=ppt/theme/theme7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3_BNL">
  <a:themeElements>
    <a:clrScheme name="BNL_NSLS-II">
      <a:dk1>
        <a:srgbClr val="000000"/>
      </a:dk1>
      <a:lt1>
        <a:srgbClr val="FFFFFF"/>
      </a:lt1>
      <a:dk2>
        <a:srgbClr val="105B78"/>
      </a:dk2>
      <a:lt2>
        <a:srgbClr val="00ACDB"/>
      </a:lt2>
      <a:accent1>
        <a:srgbClr val="B2D33A"/>
      </a:accent1>
      <a:accent2>
        <a:srgbClr val="F68A1F"/>
      </a:accent2>
      <a:accent3>
        <a:srgbClr val="B62466"/>
      </a:accent3>
      <a:accent4>
        <a:srgbClr val="FFCC33"/>
      </a:accent4>
      <a:accent5>
        <a:srgbClr val="DA3525"/>
      </a:accent5>
      <a:accent6>
        <a:srgbClr val="50489D"/>
      </a:accent6>
      <a:hlink>
        <a:srgbClr val="4881C3"/>
      </a:hlink>
      <a:folHlink>
        <a:srgbClr val="24B574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40B03456-9B8D-484F-87DB-076ADB43E9F3}" vid="{D3F09972-1605-9348-86B6-2FB56E667A3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8671</TotalTime>
  <Words>2023</Words>
  <Application>Microsoft Office PowerPoint</Application>
  <PresentationFormat>Widescreen</PresentationFormat>
  <Paragraphs>312</Paragraphs>
  <Slides>26</Slides>
  <Notes>3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9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44" baseType="lpstr">
      <vt:lpstr>Aptos</vt:lpstr>
      <vt:lpstr>Arial</vt:lpstr>
      <vt:lpstr>Arial Black</vt:lpstr>
      <vt:lpstr>ArialMT</vt:lpstr>
      <vt:lpstr>Calibri</vt:lpstr>
      <vt:lpstr>Calibri Light</vt:lpstr>
      <vt:lpstr>CambriaMath</vt:lpstr>
      <vt:lpstr>Wingdings</vt:lpstr>
      <vt:lpstr>Office Theme</vt:lpstr>
      <vt:lpstr>1_BNL</vt:lpstr>
      <vt:lpstr>1_Office Theme</vt:lpstr>
      <vt:lpstr>2_BNL</vt:lpstr>
      <vt:lpstr>2_Office Theme</vt:lpstr>
      <vt:lpstr>BNL</vt:lpstr>
      <vt:lpstr>3_Office Theme</vt:lpstr>
      <vt:lpstr>5_Office Theme</vt:lpstr>
      <vt:lpstr>3_BNL</vt:lpstr>
      <vt:lpstr>Equation</vt:lpstr>
      <vt:lpstr>Status of the    Collaboration</vt:lpstr>
      <vt:lpstr>Welcome to</vt:lpstr>
      <vt:lpstr>PowerPoint Presentation</vt:lpstr>
      <vt:lpstr>EIC NAS Science Pillars</vt:lpstr>
      <vt:lpstr>ePIC – The EIC State-of-the-Art General-Purpose Detector</vt:lpstr>
      <vt:lpstr>Compute-Detector Integration</vt:lpstr>
      <vt:lpstr>Success in 2025</vt:lpstr>
      <vt:lpstr>Challenges</vt:lpstr>
      <vt:lpstr>Collaboration Input</vt:lpstr>
      <vt:lpstr>Tuesday: Plenary I and II</vt:lpstr>
      <vt:lpstr>Wednesday: Workfests I &amp; II</vt:lpstr>
      <vt:lpstr>Thursday: CC Meeting and Plenary III</vt:lpstr>
      <vt:lpstr>Questions for the Panels</vt:lpstr>
      <vt:lpstr>Friday Morning: Plenary IV</vt:lpstr>
      <vt:lpstr>Friday Afternoon: Workfests and Excursion</vt:lpstr>
      <vt:lpstr>EIC Social Media</vt:lpstr>
      <vt:lpstr>Parting Thoughts</vt:lpstr>
      <vt:lpstr>Looking forward to an exciting meeting!</vt:lpstr>
      <vt:lpstr>PowerPoint Presentation</vt:lpstr>
      <vt:lpstr>NIMA Special Issue</vt:lpstr>
      <vt:lpstr>The             Collaboration</vt:lpstr>
      <vt:lpstr>PowerPoint Presentation</vt:lpstr>
      <vt:lpstr>The DOE CD-0 Mission-Need Statement (MNS) 2019</vt:lpstr>
      <vt:lpstr>ePIC Resources</vt:lpstr>
      <vt:lpstr>EICUG Membership</vt:lpstr>
      <vt:lpstr>CERN Recognized Experiment Status: RE47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ePIC Collaboration Status</dc:title>
  <dc:creator>Lajoie, John G [PHYSA]</dc:creator>
  <cp:lastModifiedBy>Lajoie, John</cp:lastModifiedBy>
  <cp:revision>2740</cp:revision>
  <dcterms:created xsi:type="dcterms:W3CDTF">2023-04-13T13:35:08Z</dcterms:created>
  <dcterms:modified xsi:type="dcterms:W3CDTF">2026-01-20T12:44:21Z</dcterms:modified>
</cp:coreProperties>
</file>