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2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25"/>
    </p:embeddedFont>
    <p:embeddedFont>
      <p:font typeface="Helvetica Neue" panose="02000503000000020004" pitchFamily="2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56" d="100"/>
          <a:sy n="156" d="100"/>
        </p:scale>
        <p:origin x="808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92a3cf2344_2_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392a3cf2344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92a3cf2344_0_8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g392a3cf2344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92a3cf2344_0_1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g392a3cf2344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92a3cf2344_0_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g392a3cf2344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92a3cf2344_0_9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g392a3cf2344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92a3cf2344_0_10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g392a3cf2344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92a3cf2344_0_10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g392a3cf2344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92a3cf2344_0_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g392a3cf2344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92a3cf2344_0_1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g392a3cf2344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92a3cf2344_0_1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g392a3cf2344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392a3cf2344_0_1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g392a3cf2344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92a3cf2344_2_9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g392a3cf2344_2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392a769fc21_2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g392a769fc21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92a3cf2344_2_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g392a3cf2344_2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92a3cf2344_2_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g392a3cf2344_2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92a3cf2344_2_1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g392a3cf2344_2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92a3cf2344_4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g392a3cf2344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92a3cf2344_2_1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g392a3cf2344_2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92a3cf2344_4_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g392a3cf2344_4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92a3cf2344_2_1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g392a3cf2344_2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92a3cf2344_0_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g392a3cf2344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zenodo.org/records/15390156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indico.bnl.gov/event/30818/" TargetMode="Externa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zenodo.org/records/17931714?token=eyJhbGciOiJIUzUxMiJ9.eyJpZCI6ImEwM2EwOGZlLTUzMzAtNGE3NS05YmMyLTVjMzJjNWVlYWVmNyIsImRhdGEiOnt9LCJyYW5kb20iOiJmYjdiMjk0NmM5MDc1NWMzYmFjNDJkYmRjYzZlNzQ5NyJ9.-DfxOn3o0q0i49kSfMnaeeyVu92YKTPg06B_7UdrMR5xf9xIy9jPcnHWeLjVwhm3XcCvlyBaakr3veGeaLTUpA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hyperlink" Target="https://zenodo.org/records/17918285?token=eyJhbGciOiJIUzUxMiJ9.eyJpZCI6ImY4NTYxNTk2LWE1ZmMtNGYxYy04MzU3LTU1YzRjMzIzZmI5OSIsImRhdGEiOnt9LCJyYW5kb20iOiIwOWYxM2VkYWY3MzMyYzExOGU1MjExN2RkODRlODAyMSJ9.vjCNgiG3bDzK_oQtxfkBovkdNvV_0EyWFrqJmZWW3TXhew1c8qnY1ca4lfvNeJ3noSzC1cse_sneGnFQI0IXuQ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4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hyperlink" Target="https://zenodo.org/records/18040276" TargetMode="External"/><Relationship Id="rId9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4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hyperlink" Target="https://zenodo.org/records/17944278" TargetMode="External"/><Relationship Id="rId9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5" Type="http://schemas.openxmlformats.org/officeDocument/2006/relationships/hyperlink" Target="https://zenodo.org/records/17943008?token=eyJhbGciOiJIUzUxMiJ9.eyJpZCI6IjYyZmNjNDc3LWIxODctNGJkOC05M2VjLWMxZjE5NGUxNGYxMSIsImRhdGEiOnt9LCJyYW5kb20iOiJmN2QxNTVlYmIwNGU5YjlmODE1NzU1MmU0ODUyMTYwNyJ9.SyaRcdOn_YevpZlvlpTCaE2vyGfl9RScv3DGO5ylI1Slphp0s_C1o0nAR0Ctk1vgTHYhAXhnmTpUT6XnfIv6ZA" TargetMode="Externa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bnl.gov/event/30283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indico.bnl.gov/category/417/" TargetMode="External"/><Relationship Id="rId7" Type="http://schemas.openxmlformats.org/officeDocument/2006/relationships/hyperlink" Target="https://indico.bnl.gov/category/421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indico.bnl.gov/category/419/" TargetMode="External"/><Relationship Id="rId5" Type="http://schemas.openxmlformats.org/officeDocument/2006/relationships/hyperlink" Target="mailto:eic-projdet-jethf-l@lists.bnl.gov" TargetMode="External"/><Relationship Id="rId4" Type="http://schemas.openxmlformats.org/officeDocument/2006/relationships/hyperlink" Target="https://indico.bnl.gov/category/418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hyperlink" Target="https://indico.bnl.gov/event/28125/" TargetMode="External"/><Relationship Id="rId4" Type="http://schemas.openxmlformats.org/officeDocument/2006/relationships/hyperlink" Target="https://indico.bnl.gov/event/30471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rldefense.com/v3/__https:/zenodo.org/records/18271602/files/ePIC_Preliminary_Design_Report_3.1.pdf?download=1__;!!P4SdNyxKAPE!HCOXmkw8eSxbeK4Y3eljMGz0XtiCq8Pv-c-ZPDOm7ILjbSXgEYrZYCI7FgwD4t2cqcE3rD4fgwHJA2WcmvGeDRf3PWrOAKhIrNxWUkfLSAauIt8$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urldefense.com/v3/__https:/forms.gle/83NY4BYo5FARViD29__;!!P4SdNyxKAPE!HCOXmkw8eSxbeK4Y3eljMGz0XtiCq8Pv-c-ZPDOm7ILjbSXgEYrZYCI7FgwD4t2cqcE3rD4fgwHJA2WcmvGeDRf3PWrOAKhIrNxWUkfLlr9V_9M$" TargetMode="Externa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s://indico.bnl.gov/event/24432/" TargetMode="External"/><Relationship Id="rId7" Type="http://schemas.openxmlformats.org/officeDocument/2006/relationships/hyperlink" Target="https://indico.bnl.gov/event/30283/overview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indico.global/event/15249/overview" TargetMode="External"/><Relationship Id="rId5" Type="http://schemas.openxmlformats.org/officeDocument/2006/relationships/hyperlink" Target="https://indico.cfnssbu.physics.sunysb.edu/event/410/overview" TargetMode="External"/><Relationship Id="rId4" Type="http://schemas.openxmlformats.org/officeDocument/2006/relationships/hyperlink" Target="https://agenda.infn.it/event/43344/timetable/#20250122.detailed" TargetMode="External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/>
        </p:nvSpPr>
        <p:spPr>
          <a:xfrm>
            <a:off x="561860" y="359183"/>
            <a:ext cx="8039559" cy="10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Times New Roman"/>
              <a:buNone/>
            </a:pPr>
            <a:r>
              <a:rPr lang="it" sz="30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Physics Analysis Coordinators’ Report</a:t>
            </a:r>
            <a:endParaRPr sz="1100"/>
          </a:p>
        </p:txBody>
      </p:sp>
      <p:sp>
        <p:nvSpPr>
          <p:cNvPr id="130" name="Google Shape;130;p25"/>
          <p:cNvSpPr/>
          <p:nvPr/>
        </p:nvSpPr>
        <p:spPr>
          <a:xfrm>
            <a:off x="1462490" y="3959075"/>
            <a:ext cx="6151461" cy="108203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ePIC Collaboration Meeting</a:t>
            </a:r>
            <a:endParaRPr sz="1100"/>
          </a:p>
          <a:p>
            <a:pPr marL="0" marR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it" sz="15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BNL - Jan 20-23, 2026</a:t>
            </a:r>
            <a:r>
              <a:rPr lang="it" sz="1500" b="1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500" b="1" i="1" u="none" strike="noStrike" cap="none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1</a:t>
            </a:fld>
            <a:endParaRPr/>
          </a:p>
        </p:txBody>
      </p:sp>
      <p:grpSp>
        <p:nvGrpSpPr>
          <p:cNvPr id="132" name="Google Shape;132;p25"/>
          <p:cNvGrpSpPr/>
          <p:nvPr/>
        </p:nvGrpSpPr>
        <p:grpSpPr>
          <a:xfrm>
            <a:off x="5270397" y="2549590"/>
            <a:ext cx="2042639" cy="1309068"/>
            <a:chOff x="3759909" y="4147630"/>
            <a:chExt cx="2723519" cy="1745424"/>
          </a:xfrm>
        </p:grpSpPr>
        <p:pic>
          <p:nvPicPr>
            <p:cNvPr id="133" name="Google Shape;133;p25" descr="INFN Gruppo Collegato di Cosenza - Home | Facebook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209566" y="4855089"/>
              <a:ext cx="1466317" cy="10379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4" name="Google Shape;134;p2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759909" y="4147630"/>
              <a:ext cx="2723519" cy="73125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5" name="Google Shape;135;p25"/>
          <p:cNvSpPr txBox="1"/>
          <p:nvPr/>
        </p:nvSpPr>
        <p:spPr>
          <a:xfrm>
            <a:off x="270985" y="1452151"/>
            <a:ext cx="87171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Rachel Montgomery (Glasgow)  &amp; Salvatore Fazio (Calabria)</a:t>
            </a: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Rosi Reed (Lehigh)</a:t>
            </a:r>
            <a:endParaRPr sz="1100"/>
          </a:p>
        </p:txBody>
      </p:sp>
      <p:pic>
        <p:nvPicPr>
          <p:cNvPr id="136" name="Google Shape;136;p25" descr="A logo with a red arrow and black letters&#10;&#10;AI-generated content may be incorrect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6555" y="479234"/>
            <a:ext cx="965939" cy="6944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7" name="Google Shape;137;p25"/>
          <p:cNvGrpSpPr/>
          <p:nvPr/>
        </p:nvGrpSpPr>
        <p:grpSpPr>
          <a:xfrm>
            <a:off x="2619309" y="2545268"/>
            <a:ext cx="1203565" cy="1036270"/>
            <a:chOff x="439515" y="2868773"/>
            <a:chExt cx="1604754" cy="1381694"/>
          </a:xfrm>
        </p:grpSpPr>
        <p:pic>
          <p:nvPicPr>
            <p:cNvPr id="138" name="Google Shape;138;p2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39515" y="3769040"/>
              <a:ext cx="1604754" cy="4814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9" name="Google Shape;139;p25" descr="University of Glasgow | Scotland.org"/>
            <p:cNvPicPr preferRelativeResize="0"/>
            <p:nvPr/>
          </p:nvPicPr>
          <p:blipFill rotWithShape="1">
            <a:blip r:embed="rId7">
              <a:alphaModFix/>
            </a:blip>
            <a:srcRect l="9509" t="27996" r="11475" b="27026"/>
            <a:stretch/>
          </p:blipFill>
          <p:spPr>
            <a:xfrm>
              <a:off x="439515" y="2868773"/>
              <a:ext cx="1557571" cy="52456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458" y="7652"/>
            <a:ext cx="709348" cy="510731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34"/>
          <p:cNvSpPr/>
          <p:nvPr/>
        </p:nvSpPr>
        <p:spPr>
          <a:xfrm>
            <a:off x="8014771" y="4610558"/>
            <a:ext cx="280800" cy="173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10</a:t>
            </a:fld>
            <a:endParaRPr/>
          </a:p>
        </p:txBody>
      </p:sp>
      <p:sp>
        <p:nvSpPr>
          <p:cNvPr id="282" name="Google Shape;282;p34"/>
          <p:cNvSpPr txBox="1"/>
          <p:nvPr/>
        </p:nvSpPr>
        <p:spPr>
          <a:xfrm>
            <a:off x="942650" y="46850"/>
            <a:ext cx="7818900" cy="486600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rgbClr val="FFFFFF"/>
              </a:gs>
            </a:gsLst>
            <a:lin ang="0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7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Our path to results release and papers</a:t>
            </a:r>
            <a:endParaRPr sz="24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34"/>
          <p:cNvSpPr txBox="1"/>
          <p:nvPr/>
        </p:nvSpPr>
        <p:spPr>
          <a:xfrm>
            <a:off x="132203" y="571489"/>
            <a:ext cx="8898900" cy="40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0563C2"/>
              </a:buClr>
              <a:buSzPts val="1800"/>
              <a:buFont typeface="Noto Sans Symbols"/>
              <a:buChar char="●"/>
            </a:pPr>
            <a:r>
              <a:rPr lang="it" sz="1650" dirty="0">
                <a:solidFill>
                  <a:srgbClr val="0563C2"/>
                </a:solidFill>
              </a:rPr>
              <a:t>Lots of activities and progress in PWGs - </a:t>
            </a:r>
            <a:r>
              <a:rPr lang="it" sz="1650" dirty="0">
                <a:solidFill>
                  <a:schemeClr val="dk1"/>
                </a:solidFill>
              </a:rPr>
              <a:t>many analyses looking to release </a:t>
            </a:r>
            <a:r>
              <a:rPr lang="it" sz="1650" i="1" dirty="0">
                <a:solidFill>
                  <a:schemeClr val="dk1"/>
                </a:solidFill>
              </a:rPr>
              <a:t>ePIC Public (Performance) Results</a:t>
            </a:r>
            <a:r>
              <a:rPr lang="it" sz="1650" dirty="0">
                <a:solidFill>
                  <a:schemeClr val="dk1"/>
                </a:solidFill>
              </a:rPr>
              <a:t> based on simulation studies</a:t>
            </a:r>
            <a:endParaRPr sz="1650" dirty="0">
              <a:solidFill>
                <a:schemeClr val="dk1"/>
              </a:solidFill>
            </a:endParaRPr>
          </a:p>
          <a:p>
            <a:pPr marL="914400" marR="0" lvl="1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○"/>
            </a:pPr>
            <a:r>
              <a:rPr lang="it" sz="1650" dirty="0">
                <a:solidFill>
                  <a:schemeClr val="dk1"/>
                </a:solidFill>
              </a:rPr>
              <a:t>Released </a:t>
            </a:r>
            <a:r>
              <a:rPr lang="it" sz="1650" b="1" dirty="0">
                <a:solidFill>
                  <a:schemeClr val="dk1"/>
                </a:solidFill>
              </a:rPr>
              <a:t>Performance Results</a:t>
            </a:r>
            <a:r>
              <a:rPr lang="it" sz="1650" dirty="0">
                <a:solidFill>
                  <a:schemeClr val="dk1"/>
                </a:solidFill>
              </a:rPr>
              <a:t> can be used for publications, conference talks and showcasing our physics to wider community</a:t>
            </a:r>
            <a:endParaRPr sz="1650" dirty="0">
              <a:solidFill>
                <a:schemeClr val="dk1"/>
              </a:solidFill>
            </a:endParaRPr>
          </a:p>
          <a:p>
            <a:pPr marL="914400" marR="0" lvl="1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○"/>
            </a:pPr>
            <a:r>
              <a:rPr lang="it" sz="1650" dirty="0">
                <a:solidFill>
                  <a:schemeClr val="dk1"/>
                </a:solidFill>
              </a:rPr>
              <a:t>Release procedure in accordance with ePIC Results Release Policy</a:t>
            </a:r>
            <a:r>
              <a:rPr lang="it" sz="1650" dirty="0">
                <a:solidFill>
                  <a:srgbClr val="595959"/>
                </a:solidFill>
              </a:rPr>
              <a:t>:</a:t>
            </a:r>
            <a:r>
              <a:rPr lang="it" sz="1650" dirty="0">
                <a:solidFill>
                  <a:srgbClr val="595959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it" sz="1650" u="sng" dirty="0">
                <a:solidFill>
                  <a:schemeClr val="hlink"/>
                </a:solidFill>
                <a:hlinkClick r:id="rId4"/>
              </a:rPr>
              <a:t>https://zenodo.org/records/15390156</a:t>
            </a:r>
            <a:endParaRPr sz="1650" dirty="0">
              <a:solidFill>
                <a:srgbClr val="595959"/>
              </a:solidFill>
            </a:endParaRPr>
          </a:p>
          <a:p>
            <a:pPr marL="914400" marR="0" lvl="1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○"/>
            </a:pPr>
            <a:r>
              <a:rPr lang="it" sz="1650" dirty="0">
                <a:solidFill>
                  <a:schemeClr val="dk1"/>
                </a:solidFill>
              </a:rPr>
              <a:t>In addition, we are</a:t>
            </a:r>
            <a:r>
              <a:rPr lang="it" sz="1650" dirty="0">
                <a:solidFill>
                  <a:srgbClr val="595959"/>
                </a:solidFill>
              </a:rPr>
              <a:t> </a:t>
            </a:r>
            <a:r>
              <a:rPr lang="it" sz="1650" dirty="0">
                <a:solidFill>
                  <a:schemeClr val="dk1"/>
                </a:solidFill>
              </a:rPr>
              <a:t>establishing a</a:t>
            </a:r>
            <a:r>
              <a:rPr lang="it" sz="1650" dirty="0">
                <a:solidFill>
                  <a:srgbClr val="FF0000"/>
                </a:solidFill>
              </a:rPr>
              <a:t> custom of </a:t>
            </a:r>
            <a:r>
              <a:rPr lang="it" sz="1650" dirty="0">
                <a:solidFill>
                  <a:schemeClr val="dk1"/>
                </a:solidFill>
              </a:rPr>
              <a:t>holding a</a:t>
            </a:r>
            <a:r>
              <a:rPr lang="it" sz="1650" dirty="0">
                <a:solidFill>
                  <a:srgbClr val="FF0000"/>
                </a:solidFill>
              </a:rPr>
              <a:t> </a:t>
            </a:r>
            <a:r>
              <a:rPr lang="it" sz="1650" b="1" dirty="0">
                <a:solidFill>
                  <a:srgbClr val="FF0000"/>
                </a:solidFill>
              </a:rPr>
              <a:t>Physics Forum</a:t>
            </a:r>
            <a:r>
              <a:rPr lang="it" sz="1650" b="1" dirty="0">
                <a:solidFill>
                  <a:schemeClr val="dk1"/>
                </a:solidFill>
              </a:rPr>
              <a:t> </a:t>
            </a:r>
            <a:r>
              <a:rPr lang="it" sz="1650" dirty="0">
                <a:solidFill>
                  <a:schemeClr val="dk1"/>
                </a:solidFill>
              </a:rPr>
              <a:t>linked to each release of Performance Results</a:t>
            </a:r>
            <a:endParaRPr sz="1650" dirty="0">
              <a:solidFill>
                <a:schemeClr val="dk1"/>
              </a:solidFill>
            </a:endParaRPr>
          </a:p>
          <a:p>
            <a:pPr marL="457200" marR="0" lvl="0" indent="-342900" algn="l" rtl="0">
              <a:spcBef>
                <a:spcPts val="600"/>
              </a:spcBef>
              <a:spcAft>
                <a:spcPts val="0"/>
              </a:spcAft>
              <a:buClr>
                <a:srgbClr val="0563C2"/>
              </a:buClr>
              <a:buSzPts val="1800"/>
              <a:buFont typeface="Noto Sans Symbols"/>
              <a:buChar char="●"/>
            </a:pPr>
            <a:r>
              <a:rPr lang="it" sz="1650" dirty="0">
                <a:solidFill>
                  <a:srgbClr val="0563C2"/>
                </a:solidFill>
              </a:rPr>
              <a:t>Physics Forums aim to:</a:t>
            </a:r>
            <a:endParaRPr sz="1650" dirty="0">
              <a:solidFill>
                <a:srgbClr val="0563C2"/>
              </a:solidFill>
            </a:endParaRPr>
          </a:p>
          <a:p>
            <a:pPr marL="914400" marR="0" lvl="1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○"/>
            </a:pPr>
            <a:r>
              <a:rPr lang="it" sz="1650" dirty="0">
                <a:solidFill>
                  <a:schemeClr val="dk1"/>
                </a:solidFill>
              </a:rPr>
              <a:t>Encourage dialogue between analysers, PWGs, and ePIC Collaboration</a:t>
            </a:r>
            <a:endParaRPr sz="1650" dirty="0">
              <a:solidFill>
                <a:schemeClr val="dk1"/>
              </a:solidFill>
            </a:endParaRPr>
          </a:p>
          <a:p>
            <a:pPr marL="914400" marR="0" lvl="1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○"/>
            </a:pPr>
            <a:r>
              <a:rPr lang="it" sz="1650" dirty="0">
                <a:solidFill>
                  <a:schemeClr val="dk1"/>
                </a:solidFill>
              </a:rPr>
              <a:t>Generate awareness on the physics linked to the results and collect feedback from the Collaboration on Performance Results being released</a:t>
            </a:r>
            <a:endParaRPr sz="1650" dirty="0">
              <a:solidFill>
                <a:schemeClr val="dk1"/>
              </a:solidFill>
            </a:endParaRPr>
          </a:p>
          <a:p>
            <a:pPr marL="914400" marR="0" lvl="1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○"/>
            </a:pPr>
            <a:r>
              <a:rPr lang="it" sz="1650" dirty="0">
                <a:solidFill>
                  <a:schemeClr val="dk1"/>
                </a:solidFill>
              </a:rPr>
              <a:t>Highlight work and efforts of the analysers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458" y="7652"/>
            <a:ext cx="709348" cy="510731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35"/>
          <p:cNvSpPr/>
          <p:nvPr/>
        </p:nvSpPr>
        <p:spPr>
          <a:xfrm>
            <a:off x="8014771" y="4610558"/>
            <a:ext cx="280800" cy="173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11</a:t>
            </a:fld>
            <a:endParaRPr/>
          </a:p>
        </p:txBody>
      </p:sp>
      <p:sp>
        <p:nvSpPr>
          <p:cNvPr id="291" name="Google Shape;291;p35"/>
          <p:cNvSpPr txBox="1"/>
          <p:nvPr/>
        </p:nvSpPr>
        <p:spPr>
          <a:xfrm>
            <a:off x="942650" y="46850"/>
            <a:ext cx="7818900" cy="486600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rgbClr val="FFFFFF"/>
              </a:gs>
            </a:gsLst>
            <a:lin ang="0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7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Our path to results release and papers</a:t>
            </a:r>
            <a:endParaRPr sz="24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35"/>
          <p:cNvSpPr txBox="1"/>
          <p:nvPr/>
        </p:nvSpPr>
        <p:spPr>
          <a:xfrm>
            <a:off x="132203" y="571489"/>
            <a:ext cx="8898900" cy="4073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0563C2"/>
              </a:buClr>
              <a:buSzPts val="1800"/>
              <a:buFont typeface="Noto Sans Symbols"/>
              <a:buChar char="●"/>
            </a:pPr>
            <a:r>
              <a:rPr lang="it" sz="1600" dirty="0">
                <a:solidFill>
                  <a:schemeClr val="dk1"/>
                </a:solidFill>
              </a:rPr>
              <a:t>Principle Analysers (PAs) present analysis in PWG meetings and write </a:t>
            </a:r>
            <a:r>
              <a:rPr lang="it" sz="1600" dirty="0">
                <a:solidFill>
                  <a:srgbClr val="FF0000"/>
                </a:solidFill>
              </a:rPr>
              <a:t>Analysis Note (AN)</a:t>
            </a:r>
            <a:endParaRPr sz="1600" dirty="0">
              <a:solidFill>
                <a:srgbClr val="FF0000"/>
              </a:solidFill>
            </a:endParaRPr>
          </a:p>
          <a:p>
            <a:pPr marL="914400" marR="0" lvl="1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○"/>
            </a:pPr>
            <a:r>
              <a:rPr lang="it" sz="1600" dirty="0">
                <a:solidFill>
                  <a:schemeClr val="dk1"/>
                </a:solidFill>
              </a:rPr>
              <a:t>For </a:t>
            </a:r>
            <a:r>
              <a:rPr lang="it" sz="1600" i="1" dirty="0">
                <a:solidFill>
                  <a:schemeClr val="dk1"/>
                </a:solidFill>
              </a:rPr>
              <a:t>Performance Results </a:t>
            </a:r>
            <a:r>
              <a:rPr lang="it" sz="1600" dirty="0">
                <a:solidFill>
                  <a:schemeClr val="dk1"/>
                </a:solidFill>
              </a:rPr>
              <a:t>- AN can be brief and should include descriptions of e.g.:</a:t>
            </a:r>
            <a:endParaRPr sz="1600" dirty="0">
              <a:solidFill>
                <a:schemeClr val="dk1"/>
              </a:solidFill>
            </a:endParaRPr>
          </a:p>
          <a:p>
            <a:pPr marL="1371600" marR="0" lvl="2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■"/>
            </a:pPr>
            <a:r>
              <a:rPr lang="it" sz="1600" dirty="0">
                <a:solidFill>
                  <a:schemeClr val="dk1"/>
                </a:solidFill>
              </a:rPr>
              <a:t>Production campaign; how analysis was performed; cuts, how plots were made</a:t>
            </a:r>
            <a:endParaRPr sz="1600" dirty="0">
              <a:solidFill>
                <a:schemeClr val="dk1"/>
              </a:solidFill>
            </a:endParaRPr>
          </a:p>
          <a:p>
            <a:pPr marL="1371600" marR="0" lvl="2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■"/>
            </a:pPr>
            <a:r>
              <a:rPr lang="it" sz="1600" dirty="0">
                <a:solidFill>
                  <a:schemeClr val="dk1"/>
                </a:solidFill>
              </a:rPr>
              <a:t>Link to code for reproducing plots and metadata for collaboration</a:t>
            </a:r>
            <a:endParaRPr sz="1600" dirty="0">
              <a:solidFill>
                <a:schemeClr val="dk1"/>
              </a:solidFill>
            </a:endParaRPr>
          </a:p>
          <a:p>
            <a:pPr marL="914400" marR="0" lvl="1" indent="-342900" algn="l" rtl="0">
              <a:spcBef>
                <a:spcPts val="600"/>
              </a:spcBef>
              <a:spcAft>
                <a:spcPts val="0"/>
              </a:spcAft>
              <a:buClr>
                <a:srgbClr val="0563C2"/>
              </a:buClr>
              <a:buSzPts val="1800"/>
              <a:buFont typeface="Noto Sans Symbols"/>
              <a:buChar char="○"/>
            </a:pPr>
            <a:r>
              <a:rPr lang="it" sz="1600" dirty="0">
                <a:solidFill>
                  <a:schemeClr val="dk1"/>
                </a:solidFill>
              </a:rPr>
              <a:t>PWG Convenors</a:t>
            </a:r>
            <a:r>
              <a:rPr lang="it" sz="1600" dirty="0">
                <a:solidFill>
                  <a:srgbClr val="595959"/>
                </a:solidFill>
              </a:rPr>
              <a:t> </a:t>
            </a:r>
            <a:r>
              <a:rPr lang="it" sz="1600" dirty="0">
                <a:solidFill>
                  <a:srgbClr val="FF0000"/>
                </a:solidFill>
              </a:rPr>
              <a:t>approve</a:t>
            </a:r>
            <a:r>
              <a:rPr lang="it" sz="1600" dirty="0">
                <a:solidFill>
                  <a:srgbClr val="595959"/>
                </a:solidFill>
              </a:rPr>
              <a:t> </a:t>
            </a:r>
            <a:r>
              <a:rPr lang="it" sz="1600" dirty="0">
                <a:solidFill>
                  <a:schemeClr val="dk1"/>
                </a:solidFill>
              </a:rPr>
              <a:t>the AN</a:t>
            </a:r>
            <a:endParaRPr sz="1600" dirty="0">
              <a:solidFill>
                <a:schemeClr val="dk1"/>
              </a:solidFill>
            </a:endParaRPr>
          </a:p>
          <a:p>
            <a:pPr marL="914400" marR="0" lvl="1" indent="-342900" algn="l" rtl="0">
              <a:spcBef>
                <a:spcPts val="600"/>
              </a:spcBef>
              <a:spcAft>
                <a:spcPts val="0"/>
              </a:spcAft>
              <a:buClr>
                <a:srgbClr val="0563C2"/>
              </a:buClr>
              <a:buSzPts val="1800"/>
              <a:buFont typeface="Noto Sans Symbols"/>
              <a:buChar char="○"/>
            </a:pPr>
            <a:r>
              <a:rPr lang="it" sz="1600" dirty="0">
                <a:solidFill>
                  <a:schemeClr val="dk1"/>
                </a:solidFill>
              </a:rPr>
              <a:t>PACs</a:t>
            </a:r>
            <a:r>
              <a:rPr lang="it" sz="1600" dirty="0">
                <a:solidFill>
                  <a:srgbClr val="595959"/>
                </a:solidFill>
              </a:rPr>
              <a:t> </a:t>
            </a:r>
            <a:r>
              <a:rPr lang="it" sz="1600" dirty="0">
                <a:solidFill>
                  <a:srgbClr val="FF0000"/>
                </a:solidFill>
              </a:rPr>
              <a:t>review</a:t>
            </a:r>
            <a:r>
              <a:rPr lang="it" sz="1600" dirty="0">
                <a:solidFill>
                  <a:srgbClr val="595959"/>
                </a:solidFill>
              </a:rPr>
              <a:t> </a:t>
            </a:r>
            <a:r>
              <a:rPr lang="it" sz="1600" dirty="0">
                <a:solidFill>
                  <a:schemeClr val="dk1"/>
                </a:solidFill>
              </a:rPr>
              <a:t>and confirm approval of the AN, and assign an official AN tag</a:t>
            </a:r>
            <a:endParaRPr sz="1600" dirty="0">
              <a:solidFill>
                <a:schemeClr val="dk1"/>
              </a:solidFill>
            </a:endParaRPr>
          </a:p>
          <a:p>
            <a:pPr marL="914400" marR="0" lvl="1" indent="-342900" algn="l" rtl="0">
              <a:spcBef>
                <a:spcPts val="600"/>
              </a:spcBef>
              <a:spcAft>
                <a:spcPts val="0"/>
              </a:spcAft>
              <a:buClr>
                <a:srgbClr val="0563C2"/>
              </a:buClr>
              <a:buSzPts val="1800"/>
              <a:buFont typeface="Noto Sans Symbols"/>
              <a:buChar char="○"/>
            </a:pPr>
            <a:r>
              <a:rPr lang="it" sz="1600" dirty="0">
                <a:solidFill>
                  <a:srgbClr val="FF0000"/>
                </a:solidFill>
              </a:rPr>
              <a:t>AN and plots uploaded to Zenedo and circulated to the Collaboration</a:t>
            </a:r>
            <a:endParaRPr sz="1600" dirty="0">
              <a:solidFill>
                <a:srgbClr val="FF0000"/>
              </a:solidFill>
            </a:endParaRPr>
          </a:p>
          <a:p>
            <a:pPr marL="914400" marR="0" lvl="1" indent="-342900" algn="l" rtl="0">
              <a:spcBef>
                <a:spcPts val="600"/>
              </a:spcBef>
              <a:spcAft>
                <a:spcPts val="0"/>
              </a:spcAft>
              <a:buClr>
                <a:srgbClr val="0563C2"/>
              </a:buClr>
              <a:buSzPts val="1800"/>
              <a:buFont typeface="Noto Sans Symbols"/>
              <a:buChar char="○"/>
            </a:pPr>
            <a:r>
              <a:rPr lang="it" sz="1600" dirty="0">
                <a:solidFill>
                  <a:schemeClr val="dk1"/>
                </a:solidFill>
              </a:rPr>
              <a:t>PAs give presentation at a</a:t>
            </a:r>
            <a:r>
              <a:rPr lang="it" sz="1600" dirty="0">
                <a:solidFill>
                  <a:srgbClr val="595959"/>
                </a:solidFill>
              </a:rPr>
              <a:t> </a:t>
            </a:r>
            <a:r>
              <a:rPr lang="it" sz="1600" dirty="0">
                <a:solidFill>
                  <a:srgbClr val="FF0000"/>
                </a:solidFill>
              </a:rPr>
              <a:t>Physics Forum </a:t>
            </a:r>
            <a:r>
              <a:rPr lang="it" sz="1600" dirty="0">
                <a:solidFill>
                  <a:schemeClr val="dk1"/>
                </a:solidFill>
              </a:rPr>
              <a:t>open to the whole ePIC Collaboration for discussion and feedback </a:t>
            </a:r>
            <a:r>
              <a:rPr lang="it" sz="1600" dirty="0">
                <a:solidFill>
                  <a:schemeClr val="dk1"/>
                </a:solidFill>
                <a:sym typeface="Wingdings" pitchFamily="2" charset="2"/>
              </a:rPr>
              <a:t> </a:t>
            </a:r>
            <a:r>
              <a:rPr lang="it" sz="1600" b="1" dirty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release results to the public</a:t>
            </a:r>
            <a:endParaRPr sz="16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457200" marR="0" lvl="0" indent="-342900" algn="l" rtl="0">
              <a:spcBef>
                <a:spcPts val="600"/>
              </a:spcBef>
              <a:spcAft>
                <a:spcPts val="0"/>
              </a:spcAft>
              <a:buClr>
                <a:srgbClr val="0563C2"/>
              </a:buClr>
              <a:buSzPts val="1800"/>
              <a:buFont typeface="Noto Sans Symbols"/>
              <a:buChar char="●"/>
            </a:pPr>
            <a:r>
              <a:rPr lang="it" sz="1600" dirty="0">
                <a:solidFill>
                  <a:srgbClr val="0563C2"/>
                </a:solidFill>
              </a:rPr>
              <a:t>Performance Results are released for Collaboration use (talks, papers, documents … etc)</a:t>
            </a:r>
            <a:endParaRPr sz="1600" dirty="0">
              <a:solidFill>
                <a:srgbClr val="0563C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563C2"/>
              </a:buClr>
              <a:buSzPts val="1800"/>
              <a:buFont typeface="Noto Sans Symbols"/>
              <a:buChar char="●"/>
            </a:pPr>
            <a:r>
              <a:rPr lang="it" sz="1600" dirty="0">
                <a:solidFill>
                  <a:schemeClr val="dk1"/>
                </a:solidFill>
              </a:rPr>
              <a:t>Released Performance Results can be shared with phenomenologists for impact studies</a:t>
            </a:r>
            <a:endParaRPr sz="1600" dirty="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it" sz="1600" dirty="0">
                <a:solidFill>
                  <a:schemeClr val="dk1"/>
                </a:solidFill>
              </a:rPr>
              <a:t>Plots of </a:t>
            </a:r>
            <a:r>
              <a:rPr lang="it" sz="1600" dirty="0">
                <a:solidFill>
                  <a:srgbClr val="FF0000"/>
                </a:solidFill>
              </a:rPr>
              <a:t>performance results</a:t>
            </a:r>
            <a:r>
              <a:rPr lang="it" sz="1600" dirty="0">
                <a:solidFill>
                  <a:schemeClr val="dk1"/>
                </a:solidFill>
              </a:rPr>
              <a:t> have a tag (simulation campaign) and </a:t>
            </a:r>
            <a:r>
              <a:rPr lang="it" sz="1600" dirty="0">
                <a:solidFill>
                  <a:srgbClr val="FF0000"/>
                </a:solidFill>
              </a:rPr>
              <a:t>can evolve over time</a:t>
            </a:r>
            <a:endParaRPr sz="1600" dirty="0">
              <a:solidFill>
                <a:srgbClr val="FF0000"/>
              </a:solidFill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it" sz="1600" dirty="0">
                <a:solidFill>
                  <a:schemeClr val="dk1"/>
                </a:solidFill>
              </a:rPr>
              <a:t>New versions will not require the full approval chain, just the conveners approval </a:t>
            </a:r>
            <a:endParaRPr sz="16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458" y="7652"/>
            <a:ext cx="709348" cy="510731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36"/>
          <p:cNvSpPr/>
          <p:nvPr/>
        </p:nvSpPr>
        <p:spPr>
          <a:xfrm>
            <a:off x="8014771" y="4610558"/>
            <a:ext cx="280800" cy="173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12</a:t>
            </a:fld>
            <a:endParaRPr/>
          </a:p>
        </p:txBody>
      </p:sp>
      <p:sp>
        <p:nvSpPr>
          <p:cNvPr id="300" name="Google Shape;300;p36"/>
          <p:cNvSpPr txBox="1"/>
          <p:nvPr/>
        </p:nvSpPr>
        <p:spPr>
          <a:xfrm>
            <a:off x="942650" y="46850"/>
            <a:ext cx="7818900" cy="486600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rgbClr val="FFFFFF"/>
              </a:gs>
            </a:gsLst>
            <a:lin ang="0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7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First ePIC Physics Forum</a:t>
            </a:r>
            <a:endParaRPr sz="24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1" name="Google Shape;301;p36" title="Screenshot 2026-01-16 at 11.18.10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450" y="596950"/>
            <a:ext cx="4640328" cy="4305249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36"/>
          <p:cNvSpPr txBox="1"/>
          <p:nvPr/>
        </p:nvSpPr>
        <p:spPr>
          <a:xfrm>
            <a:off x="4765350" y="354067"/>
            <a:ext cx="4317900" cy="4824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have been excited to host our first Physics forum on </a:t>
            </a:r>
            <a:r>
              <a:rPr lang="it" sz="1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 16th</a:t>
            </a:r>
            <a:r>
              <a:rPr lang="it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it" sz="15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https://indico.bnl.gov/event/30818/</a:t>
            </a: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500" dirty="0">
                <a:solidFill>
                  <a:schemeClr val="dk1"/>
                </a:solidFill>
              </a:rPr>
              <a:t>Agenda included analyses from Inclusive, SIDIS, and EDT PWGs</a:t>
            </a:r>
            <a:endParaRPr sz="1500" i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500" dirty="0">
                <a:solidFill>
                  <a:srgbClr val="C00000"/>
                </a:solidFill>
              </a:rPr>
              <a:t>The releases of these results are linked to forthcoming papers </a:t>
            </a:r>
            <a:endParaRPr sz="1500" dirty="0">
              <a:solidFill>
                <a:srgbClr val="C00000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it" sz="1500" dirty="0">
                <a:solidFill>
                  <a:schemeClr val="dk1"/>
                </a:solidFill>
              </a:rPr>
              <a:t>A small author list paper on SFs phenom.</a:t>
            </a:r>
            <a:endParaRPr sz="1500" dirty="0">
              <a:solidFill>
                <a:schemeClr val="dk1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it" sz="1500" dirty="0">
                <a:solidFill>
                  <a:schemeClr val="dk1"/>
                </a:solidFill>
              </a:rPr>
              <a:t>An ePIC coll. paper on Exclusive and Diffractive case for the early science</a:t>
            </a:r>
            <a:endParaRPr sz="1500" dirty="0">
              <a:solidFill>
                <a:schemeClr val="dk1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it" sz="1500" dirty="0">
                <a:solidFill>
                  <a:schemeClr val="dk1"/>
                </a:solidFill>
              </a:rPr>
              <a:t>Two ePIC coll. papers part of the NIM special edition:</a:t>
            </a:r>
            <a:endParaRPr sz="1500" dirty="0">
              <a:solidFill>
                <a:schemeClr val="dk1"/>
              </a:solidFill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it" sz="1500" dirty="0">
                <a:solidFill>
                  <a:schemeClr val="dk1"/>
                </a:solidFill>
              </a:rPr>
              <a:t>ePIC Science → spin-off of TDR ch. 4</a:t>
            </a:r>
            <a:endParaRPr sz="1500" dirty="0">
              <a:solidFill>
                <a:schemeClr val="dk1"/>
              </a:solidFill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it" sz="1500" dirty="0">
                <a:solidFill>
                  <a:schemeClr val="dk1"/>
                </a:solidFill>
              </a:rPr>
              <a:t>ePIC Early Science Report  </a:t>
            </a:r>
            <a:endParaRPr sz="15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it" sz="1500" dirty="0">
                <a:solidFill>
                  <a:srgbClr val="0563C2"/>
                </a:solidFill>
              </a:rPr>
              <a:t>More Physics Forums to be announced in 2026  </a:t>
            </a:r>
            <a:endParaRPr sz="1500" dirty="0">
              <a:solidFill>
                <a:srgbClr val="0563C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458" y="7652"/>
            <a:ext cx="709348" cy="510731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37"/>
          <p:cNvSpPr/>
          <p:nvPr/>
        </p:nvSpPr>
        <p:spPr>
          <a:xfrm>
            <a:off x="8014771" y="4610558"/>
            <a:ext cx="280800" cy="173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3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13</a:t>
            </a:fld>
            <a:endParaRPr/>
          </a:p>
        </p:txBody>
      </p:sp>
      <p:sp>
        <p:nvSpPr>
          <p:cNvPr id="310" name="Google Shape;310;p37"/>
          <p:cNvSpPr txBox="1"/>
          <p:nvPr/>
        </p:nvSpPr>
        <p:spPr>
          <a:xfrm>
            <a:off x="942650" y="46850"/>
            <a:ext cx="7818900" cy="486600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rgbClr val="FFFFFF"/>
              </a:gs>
            </a:gsLst>
            <a:lin ang="0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7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Structure Func.s via inclusive measurements</a:t>
            </a:r>
            <a:endParaRPr sz="24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1" name="Google Shape;311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50" y="759357"/>
            <a:ext cx="5692451" cy="3496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51201" y="814258"/>
            <a:ext cx="3140398" cy="2576569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37"/>
          <p:cNvSpPr txBox="1"/>
          <p:nvPr/>
        </p:nvSpPr>
        <p:spPr>
          <a:xfrm>
            <a:off x="142550" y="4193233"/>
            <a:ext cx="55239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Phase space with 3 potential early science ep configurations (5x130 GeV configuration added)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Conservative (pessimistic) total uncertainty on plot﻿﻿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37"/>
          <p:cNvSpPr txBox="1"/>
          <p:nvPr/>
        </p:nvSpPr>
        <p:spPr>
          <a:xfrm>
            <a:off x="5787700" y="3401800"/>
            <a:ext cx="3302100" cy="1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After adding 3rd energy: Factor of ~5 improvement in FL uncertainties!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Impact study shows significant improvement on u_v and gluon uncertainties in HERAPDF2.0 vs HERA alone, as well as constraining the strong coupling αs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37"/>
          <p:cNvSpPr txBox="1"/>
          <p:nvPr/>
        </p:nvSpPr>
        <p:spPr>
          <a:xfrm>
            <a:off x="1571300" y="477825"/>
            <a:ext cx="642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solidFill>
                  <a:srgbClr val="0563C2"/>
                </a:solidFill>
                <a:latin typeface="Calibri"/>
                <a:ea typeface="Calibri"/>
                <a:cs typeface="Calibri"/>
                <a:sym typeface="Calibri"/>
              </a:rPr>
              <a:t>Stephen Maple (Birmingham); </a:t>
            </a:r>
            <a:r>
              <a:rPr lang="it" b="1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Analysis Note:</a:t>
            </a:r>
            <a:r>
              <a:rPr lang="it" b="1">
                <a:solidFill>
                  <a:srgbClr val="0563C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here</a:t>
            </a:r>
            <a:r>
              <a:rPr lang="it" b="1">
                <a:solidFill>
                  <a:srgbClr val="0563C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>
              <a:solidFill>
                <a:srgbClr val="0563C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458" y="7652"/>
            <a:ext cx="709348" cy="510731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38"/>
          <p:cNvSpPr/>
          <p:nvPr/>
        </p:nvSpPr>
        <p:spPr>
          <a:xfrm>
            <a:off x="8014771" y="4610558"/>
            <a:ext cx="280800" cy="173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14</a:t>
            </a:fld>
            <a:endParaRPr/>
          </a:p>
        </p:txBody>
      </p:sp>
      <p:sp>
        <p:nvSpPr>
          <p:cNvPr id="323" name="Google Shape;323;p38"/>
          <p:cNvSpPr txBox="1"/>
          <p:nvPr/>
        </p:nvSpPr>
        <p:spPr>
          <a:xfrm>
            <a:off x="942650" y="46850"/>
            <a:ext cx="7818900" cy="486600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rgbClr val="FFFFFF"/>
              </a:gs>
            </a:gsLst>
            <a:lin ang="0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7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Dihadron in SIDIS</a:t>
            </a:r>
            <a:endParaRPr sz="24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38"/>
          <p:cNvSpPr txBox="1"/>
          <p:nvPr/>
        </p:nvSpPr>
        <p:spPr>
          <a:xfrm>
            <a:off x="287100" y="1737575"/>
            <a:ext cx="5354700" cy="3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 panose="02070309020205020404" pitchFamily="49" charset="0"/>
              <a:buChar char="o"/>
            </a:pPr>
            <a:r>
              <a:rPr lang="it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Polarization of e+p: 70%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 panose="02070309020205020404" pitchFamily="49" charset="0"/>
              <a:buChar char="o"/>
            </a:pPr>
            <a:r>
              <a:rPr lang="it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Polarization of e+n= 60.2% (=86% × 70%)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 panose="02070309020205020404" pitchFamily="49" charset="0"/>
              <a:buChar char="o"/>
            </a:pPr>
            <a:r>
              <a:rPr lang="it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Statistical Uncertainties</a:t>
            </a:r>
            <a:endParaRPr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it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Extracted from unbinned likelihood fits, weighted event-by-event by luminosity scaling factor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 panose="02070309020205020404" pitchFamily="49" charset="0"/>
              <a:buChar char="o"/>
            </a:pPr>
            <a:r>
              <a:rPr lang="it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Systematic Uncertainties</a:t>
            </a:r>
            <a:endParaRPr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it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Polarization 1.5%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it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Luminosity 1.5%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it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Electron Purity 1%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it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Kinematic smearing 3% (prev. experiments)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it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Radiative Corrections: 1%. (YR)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→"/>
            </a:pPr>
            <a:r>
              <a:rPr lang="it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scale of 2.3 %</a:t>
            </a:r>
            <a:endParaRPr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→"/>
            </a:pPr>
            <a:r>
              <a:rPr lang="it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Point-to-point: 3.2 % (5% for early science)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38"/>
          <p:cNvSpPr txBox="1"/>
          <p:nvPr/>
        </p:nvSpPr>
        <p:spPr>
          <a:xfrm>
            <a:off x="58449" y="804377"/>
            <a:ext cx="5632125" cy="997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it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Proton Structure extracted using QCD factorization theorem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it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FFs contribute to virtually all processes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it" sz="1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Particular important for transverse spin structure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6" name="Google Shape;326;p38"/>
          <p:cNvPicPr preferRelativeResize="0"/>
          <p:nvPr/>
        </p:nvPicPr>
        <p:blipFill rotWithShape="1">
          <a:blip r:embed="rId4">
            <a:alphaModFix/>
          </a:blip>
          <a:srcRect l="7209" r="9157" b="9214"/>
          <a:stretch/>
        </p:blipFill>
        <p:spPr>
          <a:xfrm>
            <a:off x="5690575" y="1232385"/>
            <a:ext cx="3291075" cy="1941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38"/>
          <p:cNvPicPr preferRelativeResize="0"/>
          <p:nvPr/>
        </p:nvPicPr>
        <p:blipFill rotWithShape="1">
          <a:blip r:embed="rId5">
            <a:alphaModFix/>
          </a:blip>
          <a:srcRect l="8689" t="9838" r="4678" b="6856"/>
          <a:stretch/>
        </p:blipFill>
        <p:spPr>
          <a:xfrm>
            <a:off x="5728675" y="3154350"/>
            <a:ext cx="3291076" cy="198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10000" y="7650"/>
            <a:ext cx="1776850" cy="121815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38"/>
          <p:cNvSpPr txBox="1"/>
          <p:nvPr/>
        </p:nvSpPr>
        <p:spPr>
          <a:xfrm>
            <a:off x="3101650" y="477825"/>
            <a:ext cx="3385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solidFill>
                  <a:srgbClr val="0563C2"/>
                </a:solidFill>
                <a:latin typeface="Calibri"/>
                <a:ea typeface="Calibri"/>
                <a:cs typeface="Calibri"/>
                <a:sym typeface="Calibri"/>
              </a:rPr>
              <a:t>Anselm Vossen (Duke); </a:t>
            </a:r>
            <a:r>
              <a:rPr lang="it" b="1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Analysis Note: </a:t>
            </a:r>
            <a:r>
              <a:rPr lang="it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here</a:t>
            </a:r>
            <a:r>
              <a:rPr lang="it" b="1">
                <a:solidFill>
                  <a:srgbClr val="0563C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>
              <a:solidFill>
                <a:srgbClr val="0563C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458" y="7652"/>
            <a:ext cx="709348" cy="510731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39"/>
          <p:cNvSpPr/>
          <p:nvPr/>
        </p:nvSpPr>
        <p:spPr>
          <a:xfrm>
            <a:off x="8014771" y="4610558"/>
            <a:ext cx="280800" cy="173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3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15</a:t>
            </a:fld>
            <a:endParaRPr/>
          </a:p>
        </p:txBody>
      </p:sp>
      <p:sp>
        <p:nvSpPr>
          <p:cNvPr id="337" name="Google Shape;337;p39"/>
          <p:cNvSpPr txBox="1"/>
          <p:nvPr/>
        </p:nvSpPr>
        <p:spPr>
          <a:xfrm>
            <a:off x="942650" y="46850"/>
            <a:ext cx="7818900" cy="486600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rgbClr val="FFFFFF"/>
              </a:gs>
            </a:gsLst>
            <a:lin ang="0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7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Inclusive e+He3 with double tagging </a:t>
            </a:r>
            <a:endParaRPr sz="24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39"/>
          <p:cNvSpPr txBox="1"/>
          <p:nvPr/>
        </p:nvSpPr>
        <p:spPr>
          <a:xfrm>
            <a:off x="3101650" y="477825"/>
            <a:ext cx="3385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solidFill>
                  <a:srgbClr val="0563C2"/>
                </a:solidFill>
                <a:latin typeface="Calibri"/>
                <a:ea typeface="Calibri"/>
                <a:cs typeface="Calibri"/>
                <a:sym typeface="Calibri"/>
              </a:rPr>
              <a:t>Win Lin (Stony Brook); </a:t>
            </a:r>
            <a:r>
              <a:rPr lang="it" b="1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Analysis Note: </a:t>
            </a:r>
            <a:r>
              <a:rPr lang="it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here</a:t>
            </a:r>
            <a:r>
              <a:rPr lang="it" b="1">
                <a:solidFill>
                  <a:srgbClr val="0563C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dirty="0">
              <a:solidFill>
                <a:srgbClr val="0563C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39"/>
          <p:cNvSpPr txBox="1"/>
          <p:nvPr/>
        </p:nvSpPr>
        <p:spPr>
          <a:xfrm>
            <a:off x="218750" y="748675"/>
            <a:ext cx="8756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 statistics, large &amp; new kinematic coverage A1n and g1n in year 5 of early EIC running!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0" name="Google Shape;340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200" y="1311975"/>
            <a:ext cx="2890380" cy="3526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46819" y="1210375"/>
            <a:ext cx="3050055" cy="195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39"/>
          <p:cNvPicPr preferRelativeResize="0"/>
          <p:nvPr/>
        </p:nvPicPr>
        <p:blipFill rotWithShape="1">
          <a:blip r:embed="rId7">
            <a:alphaModFix/>
          </a:blip>
          <a:srcRect r="2515" b="1951"/>
          <a:stretch/>
        </p:blipFill>
        <p:spPr>
          <a:xfrm>
            <a:off x="2836550" y="3248300"/>
            <a:ext cx="3484551" cy="16469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3" name="Google Shape;343;p39"/>
          <p:cNvGrpSpPr/>
          <p:nvPr/>
        </p:nvGrpSpPr>
        <p:grpSpPr>
          <a:xfrm>
            <a:off x="6390950" y="1078875"/>
            <a:ext cx="2600650" cy="2159680"/>
            <a:chOff x="6390950" y="1078875"/>
            <a:chExt cx="2600650" cy="2159680"/>
          </a:xfrm>
        </p:grpSpPr>
        <p:pic>
          <p:nvPicPr>
            <p:cNvPr id="344" name="Google Shape;344;p39" title="Screenshot 2026-01-17 at 09.30.22.png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6473501" y="1381825"/>
              <a:ext cx="2518099" cy="18567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5" name="Google Shape;345;p39"/>
            <p:cNvSpPr txBox="1"/>
            <p:nvPr/>
          </p:nvSpPr>
          <p:spPr>
            <a:xfrm>
              <a:off x="6390950" y="1078875"/>
              <a:ext cx="16764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b="1">
                  <a:solidFill>
                    <a:srgbClr val="0563C2"/>
                  </a:solidFill>
                  <a:latin typeface="Calibri"/>
                  <a:ea typeface="Calibri"/>
                  <a:cs typeface="Calibri"/>
                  <a:sym typeface="Calibri"/>
                </a:rPr>
                <a:t>Projected A1n</a:t>
              </a:r>
              <a:endParaRPr b="1">
                <a:solidFill>
                  <a:srgbClr val="0563C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6" name="Google Shape;346;p39"/>
          <p:cNvGrpSpPr/>
          <p:nvPr/>
        </p:nvGrpSpPr>
        <p:grpSpPr>
          <a:xfrm>
            <a:off x="6404300" y="3244850"/>
            <a:ext cx="2571150" cy="1231306"/>
            <a:chOff x="6404300" y="3244850"/>
            <a:chExt cx="2571150" cy="1231306"/>
          </a:xfrm>
        </p:grpSpPr>
        <p:pic>
          <p:nvPicPr>
            <p:cNvPr id="347" name="Google Shape;347;p39" title="Screenshot 2026-01-17 at 09.32.16.png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6486851" y="3526400"/>
              <a:ext cx="2488600" cy="9497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8" name="Google Shape;348;p39"/>
            <p:cNvSpPr txBox="1"/>
            <p:nvPr/>
          </p:nvSpPr>
          <p:spPr>
            <a:xfrm>
              <a:off x="6404300" y="3244850"/>
              <a:ext cx="16764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b="1">
                  <a:solidFill>
                    <a:srgbClr val="0563C2"/>
                  </a:solidFill>
                  <a:latin typeface="Calibri"/>
                  <a:ea typeface="Calibri"/>
                  <a:cs typeface="Calibri"/>
                  <a:sym typeface="Calibri"/>
                </a:rPr>
                <a:t>Projected g1n</a:t>
              </a:r>
              <a:endParaRPr b="1">
                <a:solidFill>
                  <a:srgbClr val="0563C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Google Shape;353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458" y="7652"/>
            <a:ext cx="709348" cy="510731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40"/>
          <p:cNvSpPr/>
          <p:nvPr/>
        </p:nvSpPr>
        <p:spPr>
          <a:xfrm>
            <a:off x="8014771" y="4610558"/>
            <a:ext cx="280800" cy="173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4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16</a:t>
            </a:fld>
            <a:endParaRPr/>
          </a:p>
        </p:txBody>
      </p:sp>
      <p:sp>
        <p:nvSpPr>
          <p:cNvPr id="356" name="Google Shape;356;p40"/>
          <p:cNvSpPr txBox="1"/>
          <p:nvPr/>
        </p:nvSpPr>
        <p:spPr>
          <a:xfrm>
            <a:off x="942650" y="46850"/>
            <a:ext cx="7818900" cy="486600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rgbClr val="FFFFFF"/>
              </a:gs>
            </a:gsLst>
            <a:lin ang="0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7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Exclusive phi in e+Au</a:t>
            </a:r>
            <a:endParaRPr sz="24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40"/>
          <p:cNvSpPr txBox="1"/>
          <p:nvPr/>
        </p:nvSpPr>
        <p:spPr>
          <a:xfrm>
            <a:off x="3101650" y="477825"/>
            <a:ext cx="3385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solidFill>
                  <a:srgbClr val="0563C2"/>
                </a:solidFill>
                <a:latin typeface="Calibri"/>
                <a:ea typeface="Calibri"/>
                <a:cs typeface="Calibri"/>
                <a:sym typeface="Calibri"/>
              </a:rPr>
              <a:t>Maci Kesler (Kent); </a:t>
            </a:r>
            <a:r>
              <a:rPr lang="it" b="1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Analysis Note: </a:t>
            </a:r>
            <a:r>
              <a:rPr lang="it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here</a:t>
            </a:r>
            <a:r>
              <a:rPr lang="it" b="1">
                <a:solidFill>
                  <a:srgbClr val="0563C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>
              <a:solidFill>
                <a:srgbClr val="0563C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8" name="Google Shape;358;p40"/>
          <p:cNvGrpSpPr/>
          <p:nvPr/>
        </p:nvGrpSpPr>
        <p:grpSpPr>
          <a:xfrm>
            <a:off x="593502" y="2507625"/>
            <a:ext cx="2950945" cy="2500253"/>
            <a:chOff x="726852" y="2126625"/>
            <a:chExt cx="2950945" cy="2500253"/>
          </a:xfrm>
        </p:grpSpPr>
        <p:pic>
          <p:nvPicPr>
            <p:cNvPr id="359" name="Google Shape;359;p40"/>
            <p:cNvPicPr preferRelativeResize="0"/>
            <p:nvPr/>
          </p:nvPicPr>
          <p:blipFill>
            <a:blip r:embed="rId5">
              <a:alphaModFix/>
            </a:blip>
            <a:srcRect/>
            <a:stretch/>
          </p:blipFill>
          <p:spPr>
            <a:xfrm>
              <a:off x="726852" y="2312628"/>
              <a:ext cx="2950945" cy="2314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0" name="Google Shape;360;p40"/>
            <p:cNvSpPr txBox="1"/>
            <p:nvPr/>
          </p:nvSpPr>
          <p:spPr>
            <a:xfrm>
              <a:off x="1558600" y="2126625"/>
              <a:ext cx="16764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b="1" i="1">
                  <a:solidFill>
                    <a:srgbClr val="0563C2"/>
                  </a:solidFill>
                  <a:latin typeface="Calibri"/>
                  <a:ea typeface="Calibri"/>
                  <a:cs typeface="Calibri"/>
                  <a:sym typeface="Calibri"/>
                </a:rPr>
                <a:t>t</a:t>
              </a:r>
              <a:r>
                <a:rPr lang="it" b="1">
                  <a:solidFill>
                    <a:srgbClr val="0563C2"/>
                  </a:solidFill>
                  <a:latin typeface="Calibri"/>
                  <a:ea typeface="Calibri"/>
                  <a:cs typeface="Calibri"/>
                  <a:sym typeface="Calibri"/>
                </a:rPr>
                <a:t>-differential xSec</a:t>
              </a:r>
              <a:endParaRPr b="1">
                <a:solidFill>
                  <a:srgbClr val="0563C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1" name="Google Shape;361;p40"/>
          <p:cNvGrpSpPr/>
          <p:nvPr/>
        </p:nvGrpSpPr>
        <p:grpSpPr>
          <a:xfrm>
            <a:off x="6497782" y="2386975"/>
            <a:ext cx="2493895" cy="2471226"/>
            <a:chOff x="4630882" y="1898025"/>
            <a:chExt cx="2493895" cy="2471226"/>
          </a:xfrm>
        </p:grpSpPr>
        <p:pic>
          <p:nvPicPr>
            <p:cNvPr id="362" name="Google Shape;362;p40"/>
            <p:cNvPicPr preferRelativeResize="0"/>
            <p:nvPr/>
          </p:nvPicPr>
          <p:blipFill>
            <a:blip r:embed="rId6">
              <a:alphaModFix/>
            </a:blip>
            <a:srcRect/>
            <a:stretch/>
          </p:blipFill>
          <p:spPr>
            <a:xfrm>
              <a:off x="4630882" y="2139475"/>
              <a:ext cx="2493895" cy="22297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3" name="Google Shape;363;p40"/>
            <p:cNvSpPr txBox="1"/>
            <p:nvPr/>
          </p:nvSpPr>
          <p:spPr>
            <a:xfrm>
              <a:off x="5228900" y="1898025"/>
              <a:ext cx="16764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b="1">
                  <a:solidFill>
                    <a:srgbClr val="0563C2"/>
                  </a:solidFill>
                  <a:latin typeface="Calibri"/>
                  <a:ea typeface="Calibri"/>
                  <a:cs typeface="Calibri"/>
                  <a:sym typeface="Calibri"/>
                </a:rPr>
                <a:t>Fourier transform </a:t>
              </a:r>
              <a:endParaRPr b="1">
                <a:solidFill>
                  <a:srgbClr val="0563C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64" name="Google Shape;364;p40" title="Screenshot 2026-01-17 at 10.02.18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819200" y="2850587"/>
            <a:ext cx="2292350" cy="77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40" title="Screenshot 2026-01-17 at 10.06.00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850" y="751299"/>
            <a:ext cx="4501852" cy="1798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40" title="Screenshot 2026-01-17 at 10.09.24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331937" y="700865"/>
            <a:ext cx="1646476" cy="1041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40" title="Screenshot 2026-01-17 at 10.10.38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908100" y="1199375"/>
            <a:ext cx="1172013" cy="4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40"/>
          <p:cNvSpPr txBox="1"/>
          <p:nvPr/>
        </p:nvSpPr>
        <p:spPr>
          <a:xfrm>
            <a:off x="6019800" y="1035800"/>
            <a:ext cx="12729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 b="1">
                <a:solidFill>
                  <a:srgbClr val="0563C2"/>
                </a:solidFill>
                <a:latin typeface="Calibri"/>
                <a:ea typeface="Calibri"/>
                <a:cs typeface="Calibri"/>
                <a:sym typeface="Calibri"/>
              </a:rPr>
              <a:t>New Technique:</a:t>
            </a:r>
            <a:endParaRPr sz="1300" b="1">
              <a:solidFill>
                <a:srgbClr val="0563C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9" name="Google Shape;369;p40" title="Screenshot 2026-01-17 at 10.12.26.pn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080125" y="1697725"/>
            <a:ext cx="3974025" cy="434525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40"/>
          <p:cNvSpPr txBox="1"/>
          <p:nvPr/>
        </p:nvSpPr>
        <p:spPr>
          <a:xfrm>
            <a:off x="4981250" y="2050425"/>
            <a:ext cx="4216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Cut on </a:t>
            </a:r>
            <a:r>
              <a:rPr lang="it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𝜃max</a:t>
            </a:r>
            <a:r>
              <a:rPr lang="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eliminates most of the qx component (</a:t>
            </a:r>
            <a:r>
              <a:rPr lang="it" sz="1200">
                <a:solidFill>
                  <a:srgbClr val="2D0CDF"/>
                </a:solidFill>
                <a:latin typeface="Calibri"/>
                <a:ea typeface="Calibri"/>
                <a:cs typeface="Calibri"/>
                <a:sym typeface="Calibri"/>
              </a:rPr>
              <a:t>e’ direction</a:t>
            </a:r>
            <a:r>
              <a:rPr lang="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40"/>
          <p:cNvSpPr txBox="1"/>
          <p:nvPr/>
        </p:nvSpPr>
        <p:spPr>
          <a:xfrm>
            <a:off x="3952550" y="3834775"/>
            <a:ext cx="2552700" cy="1062000"/>
          </a:xfrm>
          <a:prstGeom prst="rect">
            <a:avLst/>
          </a:prstGeom>
          <a:noFill/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9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Critical measurement:</a:t>
            </a:r>
            <a:endParaRPr sz="19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Probe to gluon density 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 saturation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" name="Google Shape;376;p41" title="Screenshot 2026-01-17 at 10.25.39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0784" y="2516775"/>
            <a:ext cx="6243067" cy="256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458" y="7652"/>
            <a:ext cx="709348" cy="510731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41"/>
          <p:cNvSpPr/>
          <p:nvPr/>
        </p:nvSpPr>
        <p:spPr>
          <a:xfrm>
            <a:off x="8014771" y="4610558"/>
            <a:ext cx="280800" cy="173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4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17</a:t>
            </a:fld>
            <a:endParaRPr/>
          </a:p>
        </p:txBody>
      </p:sp>
      <p:sp>
        <p:nvSpPr>
          <p:cNvPr id="380" name="Google Shape;380;p41"/>
          <p:cNvSpPr txBox="1"/>
          <p:nvPr/>
        </p:nvSpPr>
        <p:spPr>
          <a:xfrm>
            <a:off x="942650" y="46850"/>
            <a:ext cx="7818900" cy="486600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rgbClr val="FFFFFF"/>
              </a:gs>
            </a:gsLst>
            <a:lin ang="0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7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Exclusive pi0 in e+p</a:t>
            </a:r>
            <a:endParaRPr sz="24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41"/>
          <p:cNvSpPr txBox="1"/>
          <p:nvPr/>
        </p:nvSpPr>
        <p:spPr>
          <a:xfrm>
            <a:off x="3101650" y="477825"/>
            <a:ext cx="3385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solidFill>
                  <a:srgbClr val="0563C2"/>
                </a:solidFill>
                <a:latin typeface="Calibri"/>
                <a:ea typeface="Calibri"/>
                <a:cs typeface="Calibri"/>
                <a:sym typeface="Calibri"/>
              </a:rPr>
              <a:t>Jihee Kim (BNL); </a:t>
            </a:r>
            <a:r>
              <a:rPr lang="it" b="1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Analysis Note: </a:t>
            </a:r>
            <a:r>
              <a:rPr lang="it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here</a:t>
            </a:r>
            <a:r>
              <a:rPr lang="it" b="1">
                <a:solidFill>
                  <a:srgbClr val="0563C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>
              <a:solidFill>
                <a:srgbClr val="0563C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2" name="Google Shape;382;p41" title="Screenshot 2026-01-17 at 10.27.02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700" y="2605663"/>
            <a:ext cx="2507399" cy="204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4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41850" y="723900"/>
            <a:ext cx="1689351" cy="983725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41"/>
          <p:cNvSpPr txBox="1"/>
          <p:nvPr/>
        </p:nvSpPr>
        <p:spPr>
          <a:xfrm>
            <a:off x="98100" y="837575"/>
            <a:ext cx="8947200" cy="1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Previously studied in fixed-target (JLab, and COMPASS), </a:t>
            </a:r>
            <a:r>
              <a:rPr lang="it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never at a collider</a:t>
            </a:r>
            <a:r>
              <a:rPr lang="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(wide kinem. range)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563C2"/>
              </a:buClr>
              <a:buSzPts val="1400"/>
              <a:buFont typeface="Calibri"/>
              <a:buChar char="●"/>
            </a:pPr>
            <a:r>
              <a:rPr lang="it">
                <a:solidFill>
                  <a:srgbClr val="0563C2"/>
                </a:solidFill>
                <a:latin typeface="Calibri"/>
                <a:ea typeface="Calibri"/>
                <a:cs typeface="Calibri"/>
                <a:sym typeface="Calibri"/>
              </a:rPr>
              <a:t>Generalized Parton Distributions (GPDs)</a:t>
            </a:r>
            <a:endParaRPr>
              <a:solidFill>
                <a:srgbClr val="0563C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</a:pPr>
            <a:r>
              <a:rPr lang="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Extract the t-distribution to obtain the quark spatial distribution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563C2"/>
              </a:buClr>
              <a:buSzPts val="1400"/>
              <a:buFont typeface="Calibri"/>
              <a:buChar char="●"/>
            </a:pPr>
            <a:r>
              <a:rPr lang="it">
                <a:solidFill>
                  <a:srgbClr val="0563C2"/>
                </a:solidFill>
                <a:latin typeface="Calibri"/>
                <a:ea typeface="Calibri"/>
                <a:cs typeface="Calibri"/>
                <a:sym typeface="Calibri"/>
              </a:rPr>
              <a:t>Quark Orbital Angular Momentum (OAM)</a:t>
            </a:r>
            <a:endParaRPr>
              <a:solidFill>
                <a:srgbClr val="0563C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</a:pPr>
            <a:r>
              <a:rPr lang="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Conduct a feasibility study of the longitudinal single-target spin asymmetry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</a:pPr>
            <a:r>
              <a:rPr lang="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Theory [arXiv:2312.01309]: A_UT sensitive to quark OAM, yet no experimental measurement exists to date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it">
                <a:solidFill>
                  <a:srgbClr val="0563C2"/>
                </a:solidFill>
                <a:latin typeface="Calibri"/>
                <a:ea typeface="Calibri"/>
                <a:cs typeface="Calibri"/>
                <a:sym typeface="Calibri"/>
              </a:rPr>
              <a:t>Background to DVCS:</a:t>
            </a:r>
            <a:r>
              <a:rPr lang="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estimate rate of single-photon mis-identification, which can mimic a DVCS signal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Google Shape;389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458" y="7652"/>
            <a:ext cx="709348" cy="510731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42"/>
          <p:cNvSpPr/>
          <p:nvPr/>
        </p:nvSpPr>
        <p:spPr>
          <a:xfrm>
            <a:off x="8014771" y="4610558"/>
            <a:ext cx="280800" cy="173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4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18</a:t>
            </a:fld>
            <a:endParaRPr/>
          </a:p>
        </p:txBody>
      </p:sp>
      <p:sp>
        <p:nvSpPr>
          <p:cNvPr id="392" name="Google Shape;392;p42"/>
          <p:cNvSpPr txBox="1"/>
          <p:nvPr/>
        </p:nvSpPr>
        <p:spPr>
          <a:xfrm>
            <a:off x="942650" y="46850"/>
            <a:ext cx="7818900" cy="486600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rgbClr val="FFFFFF"/>
              </a:gs>
            </a:gsLst>
            <a:lin ang="0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7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2025 Priorities - Where do we stand?</a:t>
            </a:r>
            <a:endParaRPr sz="24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42"/>
          <p:cNvSpPr txBox="1"/>
          <p:nvPr/>
        </p:nvSpPr>
        <p:spPr>
          <a:xfrm>
            <a:off x="132200" y="571550"/>
            <a:ext cx="8874900" cy="40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t" sz="1800" dirty="0">
                <a:solidFill>
                  <a:schemeClr val="dk1"/>
                </a:solidFill>
              </a:rPr>
              <a:t>2025 priorities had been presented by the PACs at the Frascati meeting</a:t>
            </a:r>
            <a:endParaRPr sz="1800" dirty="0">
              <a:solidFill>
                <a:schemeClr val="dk1"/>
              </a:solidFill>
            </a:endParaRPr>
          </a:p>
          <a:p>
            <a:pPr marL="360000" marR="0" lvl="0" indent="-249301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✅"/>
            </a:pPr>
            <a:r>
              <a:rPr lang="it" sz="1800" dirty="0">
                <a:solidFill>
                  <a:schemeClr val="dk1"/>
                </a:solidFill>
              </a:rPr>
              <a:t> </a:t>
            </a:r>
            <a:r>
              <a:rPr lang="it" sz="1800" dirty="0">
                <a:solidFill>
                  <a:srgbClr val="0563C2"/>
                </a:solidFill>
              </a:rPr>
              <a:t>Accelerate website and wiki integration:</a:t>
            </a:r>
            <a:r>
              <a:rPr lang="it" sz="1800" dirty="0">
                <a:solidFill>
                  <a:schemeClr val="dk1"/>
                </a:solidFill>
              </a:rPr>
              <a:t> started and keeping up the effort</a:t>
            </a:r>
            <a:endParaRPr sz="1800" dirty="0">
              <a:solidFill>
                <a:schemeClr val="dk1"/>
              </a:solidFill>
            </a:endParaRPr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✅"/>
            </a:pPr>
            <a:r>
              <a:rPr lang="it" sz="1800" dirty="0">
                <a:solidFill>
                  <a:srgbClr val="0563C2"/>
                </a:solidFill>
              </a:rPr>
              <a:t>Validation and release of the results</a:t>
            </a:r>
            <a:r>
              <a:rPr lang="it" sz="1800" dirty="0">
                <a:solidFill>
                  <a:schemeClr val="dk1"/>
                </a:solidFill>
              </a:rPr>
              <a:t>: developed a standard which led to the physics forum and the release of our first performance results</a:t>
            </a:r>
            <a:endParaRPr sz="1800" dirty="0">
              <a:solidFill>
                <a:schemeClr val="dk1"/>
              </a:solidFill>
            </a:endParaRPr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✅"/>
            </a:pPr>
            <a:r>
              <a:rPr lang="it" sz="1800" dirty="0">
                <a:solidFill>
                  <a:srgbClr val="0563C2"/>
                </a:solidFill>
              </a:rPr>
              <a:t>Onboarding of new groups:</a:t>
            </a:r>
            <a:r>
              <a:rPr lang="it" sz="1800" dirty="0">
                <a:solidFill>
                  <a:schemeClr val="dk1"/>
                </a:solidFill>
              </a:rPr>
              <a:t> we created new tutorials and have been outreaching to existing collaborators and new communities. We will keep up the momentum </a:t>
            </a:r>
            <a:endParaRPr sz="1800" dirty="0">
              <a:solidFill>
                <a:schemeClr val="dk1"/>
              </a:solidFill>
            </a:endParaRPr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✅"/>
            </a:pPr>
            <a:r>
              <a:rPr lang="it" sz="1800" dirty="0">
                <a:solidFill>
                  <a:srgbClr val="0563C2"/>
                </a:solidFill>
              </a:rPr>
              <a:t>TDR - provide clear link between science and processes (requirements):</a:t>
            </a:r>
            <a:r>
              <a:rPr lang="it" sz="1800" dirty="0">
                <a:solidFill>
                  <a:schemeClr val="dk1"/>
                </a:solidFill>
              </a:rPr>
              <a:t> we initiated an effort which culminated in the current Ch.4, which starts by linking the Science pillars to the processes and the observables. We’ll welcome suggestions</a:t>
            </a:r>
            <a:endParaRPr sz="1800"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✅"/>
            </a:pPr>
            <a:r>
              <a:rPr lang="it" sz="1800" dirty="0">
                <a:solidFill>
                  <a:srgbClr val="0563C2"/>
                </a:solidFill>
              </a:rPr>
              <a:t>TDR - assign internal reviewers to guide us through the process: </a:t>
            </a:r>
            <a:r>
              <a:rPr lang="it" sz="1800" dirty="0">
                <a:solidFill>
                  <a:schemeClr val="dk1"/>
                </a:solidFill>
              </a:rPr>
              <a:t>task now taken up by the Editorial Board</a:t>
            </a:r>
            <a:endParaRPr sz="1800"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✅"/>
            </a:pPr>
            <a:r>
              <a:rPr lang="it" sz="1800" dirty="0">
                <a:solidFill>
                  <a:srgbClr val="0563C2"/>
                </a:solidFill>
              </a:rPr>
              <a:t>ESR - define a clear and achievable roadmap to the final product:</a:t>
            </a:r>
            <a:r>
              <a:rPr lang="it" sz="1800" dirty="0">
                <a:solidFill>
                  <a:schemeClr val="dk1"/>
                </a:solidFill>
              </a:rPr>
              <a:t> we received a charge by the ALDs that set the process in motion. We have assigned reviewers and initiated a series of dedicated workshops which mark a clear roadmap </a:t>
            </a:r>
            <a:endParaRPr sz="18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458" y="7652"/>
            <a:ext cx="709348" cy="510731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43"/>
          <p:cNvSpPr/>
          <p:nvPr/>
        </p:nvSpPr>
        <p:spPr>
          <a:xfrm>
            <a:off x="8014771" y="4610558"/>
            <a:ext cx="280800" cy="173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4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19</a:t>
            </a:fld>
            <a:endParaRPr/>
          </a:p>
        </p:txBody>
      </p:sp>
      <p:sp>
        <p:nvSpPr>
          <p:cNvPr id="401" name="Google Shape;401;p43"/>
          <p:cNvSpPr txBox="1"/>
          <p:nvPr/>
        </p:nvSpPr>
        <p:spPr>
          <a:xfrm>
            <a:off x="942650" y="46850"/>
            <a:ext cx="7818900" cy="486600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rgbClr val="FFFFFF"/>
              </a:gs>
            </a:gsLst>
            <a:lin ang="0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7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2026 Reconstruction Priorities</a:t>
            </a:r>
            <a:endParaRPr sz="24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43"/>
          <p:cNvSpPr txBox="1"/>
          <p:nvPr/>
        </p:nvSpPr>
        <p:spPr>
          <a:xfrm>
            <a:off x="25160" y="478959"/>
            <a:ext cx="8898900" cy="4639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0563C2"/>
              </a:buClr>
              <a:buSzPts val="1800"/>
              <a:buFont typeface="Noto Sans Symbols"/>
              <a:buChar char="●"/>
            </a:pPr>
            <a:r>
              <a:rPr lang="it" sz="1800" dirty="0">
                <a:solidFill>
                  <a:srgbClr val="0563C2"/>
                </a:solidFill>
              </a:rPr>
              <a:t>Will keep pursuing 2025 priorities for 2026 as well! </a:t>
            </a:r>
            <a:endParaRPr sz="1800" dirty="0">
              <a:solidFill>
                <a:srgbClr val="0563C2"/>
              </a:solidFill>
            </a:endParaRPr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0563C2"/>
              </a:buClr>
              <a:buSzPts val="1800"/>
              <a:buFont typeface="Noto Sans Symbols"/>
              <a:buChar char="●"/>
            </a:pPr>
            <a:r>
              <a:rPr lang="it" sz="1800" dirty="0">
                <a:solidFill>
                  <a:srgbClr val="0563C2"/>
                </a:solidFill>
              </a:rPr>
              <a:t>Holistic reconstruction </a:t>
            </a:r>
            <a:endParaRPr sz="1800" dirty="0">
              <a:solidFill>
                <a:srgbClr val="0563C2"/>
              </a:solidFill>
            </a:endParaRPr>
          </a:p>
          <a:p>
            <a:pPr marL="914400" marR="0" lvl="1" indent="-342900" algn="l" rtl="0">
              <a:spcBef>
                <a:spcPts val="600"/>
              </a:spcBef>
              <a:spcAft>
                <a:spcPts val="0"/>
              </a:spcAft>
              <a:buClr>
                <a:srgbClr val="0563C2"/>
              </a:buClr>
              <a:buSzPts val="1800"/>
              <a:buFont typeface="Noto Sans Symbols"/>
              <a:buChar char="○"/>
            </a:pPr>
            <a:r>
              <a:rPr lang="it" sz="1800" dirty="0">
                <a:solidFill>
                  <a:schemeClr val="dk1"/>
                </a:solidFill>
              </a:rPr>
              <a:t>There has been a tremendous progress with our reconstruction software, which has enabled many physics performance studies over the past year!</a:t>
            </a:r>
            <a:endParaRPr sz="1800" dirty="0">
              <a:solidFill>
                <a:schemeClr val="dk1"/>
              </a:solidFill>
            </a:endParaRPr>
          </a:p>
          <a:p>
            <a:pPr marL="914400" marR="0" lvl="1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it" sz="1800" dirty="0">
                <a:solidFill>
                  <a:schemeClr val="dk1"/>
                </a:solidFill>
              </a:rPr>
              <a:t>Nevertheless, further development of a more realistic holistic treatment of information from different components is crucial</a:t>
            </a:r>
            <a:endParaRPr sz="1800" dirty="0">
              <a:solidFill>
                <a:schemeClr val="dk1"/>
              </a:solidFill>
            </a:endParaRPr>
          </a:p>
          <a:p>
            <a:pPr marL="914400" marR="0" lvl="1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it" sz="1800" b="1" dirty="0">
                <a:solidFill>
                  <a:schemeClr val="dk1"/>
                </a:solidFill>
              </a:rPr>
              <a:t>Starting with 2026:</a:t>
            </a:r>
            <a:r>
              <a:rPr lang="it" sz="1800" dirty="0">
                <a:solidFill>
                  <a:schemeClr val="dk1"/>
                </a:solidFill>
              </a:rPr>
              <a:t> working together with S&amp;C, we prioritize:</a:t>
            </a:r>
            <a:endParaRPr sz="1800" dirty="0">
              <a:solidFill>
                <a:schemeClr val="dk1"/>
              </a:solidFill>
            </a:endParaRPr>
          </a:p>
          <a:p>
            <a:pPr marL="1371600" marR="0" lvl="2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</a:pPr>
            <a:r>
              <a:rPr lang="it" sz="1800" dirty="0">
                <a:solidFill>
                  <a:schemeClr val="dk1"/>
                </a:solidFill>
              </a:rPr>
              <a:t>Development of our </a:t>
            </a:r>
            <a:r>
              <a:rPr lang="it" sz="1800" b="1" dirty="0">
                <a:solidFill>
                  <a:schemeClr val="dk1"/>
                </a:solidFill>
              </a:rPr>
              <a:t>electron finder</a:t>
            </a:r>
            <a:r>
              <a:rPr lang="it" sz="1800" dirty="0">
                <a:solidFill>
                  <a:schemeClr val="dk1"/>
                </a:solidFill>
              </a:rPr>
              <a:t> into a more complex tool, capable of identifying all electrons candidates and assigning to them a probability, via combining informations from calorimeters, trackers and PID systems</a:t>
            </a:r>
            <a:endParaRPr sz="1800" dirty="0">
              <a:solidFill>
                <a:schemeClr val="dk1"/>
              </a:solidFill>
            </a:endParaRPr>
          </a:p>
          <a:p>
            <a:pPr marL="1371600" marR="0" lvl="2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</a:pPr>
            <a:r>
              <a:rPr lang="it" sz="1800" dirty="0">
                <a:solidFill>
                  <a:schemeClr val="dk1"/>
                </a:solidFill>
              </a:rPr>
              <a:t>Complete the development of a </a:t>
            </a:r>
            <a:r>
              <a:rPr lang="it" sz="1800" b="1" dirty="0">
                <a:solidFill>
                  <a:schemeClr val="dk1"/>
                </a:solidFill>
              </a:rPr>
              <a:t>particle flow</a:t>
            </a:r>
            <a:r>
              <a:rPr lang="it" sz="1800" dirty="0">
                <a:solidFill>
                  <a:schemeClr val="dk1"/>
                </a:solidFill>
              </a:rPr>
              <a:t> algorithm</a:t>
            </a:r>
            <a:endParaRPr sz="1800" dirty="0">
              <a:solidFill>
                <a:schemeClr val="dk1"/>
              </a:solidFill>
            </a:endParaRPr>
          </a:p>
          <a:p>
            <a:pPr marL="1371600" marR="0" lvl="2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</a:pPr>
            <a:r>
              <a:rPr lang="it" sz="1800" dirty="0">
                <a:solidFill>
                  <a:schemeClr val="dk1"/>
                </a:solidFill>
              </a:rPr>
              <a:t>Development of a </a:t>
            </a:r>
            <a:r>
              <a:rPr lang="it" sz="1800" b="1" dirty="0">
                <a:solidFill>
                  <a:schemeClr val="dk1"/>
                </a:solidFill>
              </a:rPr>
              <a:t>true PID reconstruction</a:t>
            </a:r>
            <a:r>
              <a:rPr lang="it" sz="1800" dirty="0">
                <a:solidFill>
                  <a:schemeClr val="dk1"/>
                </a:solidFill>
              </a:rPr>
              <a:t>, using the information from all PID subsystems (we are currently using look-up tables)</a:t>
            </a:r>
            <a:endParaRPr sz="1800" dirty="0">
              <a:solidFill>
                <a:schemeClr val="dk1"/>
              </a:solidFill>
            </a:endParaRPr>
          </a:p>
          <a:p>
            <a:pPr marL="1371600" marR="0" lvl="2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</a:pPr>
            <a:r>
              <a:rPr lang="it" sz="1800" dirty="0">
                <a:solidFill>
                  <a:schemeClr val="dk1"/>
                </a:solidFill>
              </a:rPr>
              <a:t>Development of a </a:t>
            </a:r>
            <a:r>
              <a:rPr lang="it" sz="1800" b="1" dirty="0">
                <a:solidFill>
                  <a:schemeClr val="dk1"/>
                </a:solidFill>
              </a:rPr>
              <a:t>muon finder</a:t>
            </a:r>
            <a:r>
              <a:rPr lang="it" sz="1800" dirty="0">
                <a:solidFill>
                  <a:schemeClr val="dk1"/>
                </a:solidFill>
              </a:rPr>
              <a:t>, using tracker and veto from HCAL</a:t>
            </a:r>
            <a:endParaRPr sz="18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/>
          <p:nvPr/>
        </p:nvSpPr>
        <p:spPr>
          <a:xfrm>
            <a:off x="1013910" y="180211"/>
            <a:ext cx="7709465" cy="486539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rgbClr val="FFFFFF"/>
              </a:gs>
            </a:gsLst>
            <a:lin ang="0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ePIC: a Collaboration driven by science!</a:t>
            </a:r>
            <a:endParaRPr sz="1100"/>
          </a:p>
        </p:txBody>
      </p:sp>
      <p:sp>
        <p:nvSpPr>
          <p:cNvPr id="145" name="Google Shape;145;p26"/>
          <p:cNvSpPr/>
          <p:nvPr/>
        </p:nvSpPr>
        <p:spPr>
          <a:xfrm>
            <a:off x="102439" y="850624"/>
            <a:ext cx="4469561" cy="623247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Origin of hadron mass</a:t>
            </a:r>
            <a:endParaRPr sz="1100"/>
          </a:p>
        </p:txBody>
      </p:sp>
      <p:sp>
        <p:nvSpPr>
          <p:cNvPr id="146" name="Google Shape;146;p26"/>
          <p:cNvSpPr/>
          <p:nvPr/>
        </p:nvSpPr>
        <p:spPr>
          <a:xfrm>
            <a:off x="118856" y="3111364"/>
            <a:ext cx="4480469" cy="623247"/>
          </a:xfrm>
          <a:prstGeom prst="roundRect">
            <a:avLst>
              <a:gd name="adj" fmla="val 16667"/>
            </a:avLst>
          </a:prstGeom>
          <a:solidFill>
            <a:srgbClr val="BBD6EE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Gluon saturation</a:t>
            </a:r>
            <a:endParaRPr sz="1100"/>
          </a:p>
        </p:txBody>
      </p:sp>
      <p:grpSp>
        <p:nvGrpSpPr>
          <p:cNvPr id="147" name="Google Shape;147;p26"/>
          <p:cNvGrpSpPr/>
          <p:nvPr/>
        </p:nvGrpSpPr>
        <p:grpSpPr>
          <a:xfrm>
            <a:off x="5048795" y="4150531"/>
            <a:ext cx="1536627" cy="652436"/>
            <a:chOff x="8100134" y="5011175"/>
            <a:chExt cx="2455318" cy="1135465"/>
          </a:xfrm>
        </p:grpSpPr>
        <p:pic>
          <p:nvPicPr>
            <p:cNvPr id="148" name="Google Shape;148;p2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100134" y="5405675"/>
              <a:ext cx="1143142" cy="6901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9" name="Google Shape;149;p2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389547" y="5411027"/>
              <a:ext cx="1165905" cy="6848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0" name="Google Shape;150;p26"/>
            <p:cNvSpPr txBox="1"/>
            <p:nvPr/>
          </p:nvSpPr>
          <p:spPr>
            <a:xfrm>
              <a:off x="8263612" y="5011175"/>
              <a:ext cx="688009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gluon </a:t>
              </a:r>
              <a:endParaRPr sz="110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emission</a:t>
              </a:r>
              <a:endParaRPr sz="1100"/>
            </a:p>
          </p:txBody>
        </p:sp>
        <p:sp>
          <p:nvSpPr>
            <p:cNvPr id="151" name="Google Shape;151;p26"/>
            <p:cNvSpPr txBox="1"/>
            <p:nvPr/>
          </p:nvSpPr>
          <p:spPr>
            <a:xfrm>
              <a:off x="9241485" y="5017273"/>
              <a:ext cx="1270184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gluon recombination</a:t>
              </a:r>
              <a:endParaRPr sz="1100"/>
            </a:p>
          </p:txBody>
        </p:sp>
        <p:sp>
          <p:nvSpPr>
            <p:cNvPr id="152" name="Google Shape;152;p26"/>
            <p:cNvSpPr txBox="1"/>
            <p:nvPr/>
          </p:nvSpPr>
          <p:spPr>
            <a:xfrm>
              <a:off x="9120031" y="5347528"/>
              <a:ext cx="363459" cy="5222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500" b="1" i="0" u="none" strike="noStrike" cap="none">
                  <a:solidFill>
                    <a:srgbClr val="FF0080"/>
                  </a:solidFill>
                  <a:latin typeface="Calibri"/>
                  <a:ea typeface="Calibri"/>
                  <a:cs typeface="Calibri"/>
                  <a:sym typeface="Calibri"/>
                </a:rPr>
                <a:t>?</a:t>
              </a:r>
              <a:endParaRPr sz="1100"/>
            </a:p>
          </p:txBody>
        </p:sp>
        <p:sp>
          <p:nvSpPr>
            <p:cNvPr id="153" name="Google Shape;153;p26"/>
            <p:cNvSpPr txBox="1"/>
            <p:nvPr/>
          </p:nvSpPr>
          <p:spPr>
            <a:xfrm>
              <a:off x="9119103" y="5624392"/>
              <a:ext cx="374985" cy="5222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500" b="1">
                  <a:solidFill>
                    <a:srgbClr val="FF0080"/>
                  </a:solidFill>
                  <a:latin typeface="Calibri"/>
                  <a:ea typeface="Calibri"/>
                  <a:cs typeface="Calibri"/>
                  <a:sym typeface="Calibri"/>
                </a:rPr>
                <a:t>=</a:t>
              </a:r>
              <a:endParaRPr sz="1100"/>
            </a:p>
          </p:txBody>
        </p:sp>
      </p:grpSp>
      <p:sp>
        <p:nvSpPr>
          <p:cNvPr id="154" name="Google Shape;154;p26"/>
          <p:cNvSpPr/>
          <p:nvPr/>
        </p:nvSpPr>
        <p:spPr>
          <a:xfrm>
            <a:off x="118856" y="3871037"/>
            <a:ext cx="4485977" cy="623247"/>
          </a:xfrm>
          <a:prstGeom prst="roundRect">
            <a:avLst>
              <a:gd name="adj" fmla="val 16667"/>
            </a:avLst>
          </a:prstGeom>
          <a:solidFill>
            <a:srgbClr val="C4E0B2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Nuclear effects</a:t>
            </a:r>
            <a:endParaRPr sz="1100"/>
          </a:p>
        </p:txBody>
      </p:sp>
      <p:pic>
        <p:nvPicPr>
          <p:cNvPr id="155" name="Google Shape;155;p26" descr="JetInMediumSketch.pdf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29384" y="4274325"/>
            <a:ext cx="1194243" cy="769624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6"/>
          <p:cNvSpPr/>
          <p:nvPr/>
        </p:nvSpPr>
        <p:spPr>
          <a:xfrm>
            <a:off x="118857" y="1600987"/>
            <a:ext cx="4469561" cy="623247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Origin of proton spin</a:t>
            </a:r>
            <a:endParaRPr sz="1100"/>
          </a:p>
        </p:txBody>
      </p:sp>
      <p:sp>
        <p:nvSpPr>
          <p:cNvPr id="157" name="Google Shape;157;p26"/>
          <p:cNvSpPr/>
          <p:nvPr/>
        </p:nvSpPr>
        <p:spPr>
          <a:xfrm>
            <a:off x="118856" y="2361566"/>
            <a:ext cx="4469561" cy="621525"/>
          </a:xfrm>
          <a:prstGeom prst="roundRect">
            <a:avLst>
              <a:gd name="adj" fmla="val 16667"/>
            </a:avLst>
          </a:prstGeom>
          <a:solidFill>
            <a:srgbClr val="BFBFBF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3D structure of hadrons (tomography)</a:t>
            </a:r>
            <a:endParaRPr sz="1100"/>
          </a:p>
        </p:txBody>
      </p:sp>
      <p:grpSp>
        <p:nvGrpSpPr>
          <p:cNvPr id="158" name="Google Shape;158;p26"/>
          <p:cNvGrpSpPr/>
          <p:nvPr/>
        </p:nvGrpSpPr>
        <p:grpSpPr>
          <a:xfrm>
            <a:off x="5616304" y="2945393"/>
            <a:ext cx="1163729" cy="1106489"/>
            <a:chOff x="10079528" y="1102042"/>
            <a:chExt cx="1933742" cy="1879074"/>
          </a:xfrm>
        </p:grpSpPr>
        <p:pic>
          <p:nvPicPr>
            <p:cNvPr id="159" name="Google Shape;159;p26" descr="A gold scale with a few spheres on it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168674" y="1102042"/>
              <a:ext cx="1844596" cy="18790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0" name="Google Shape;160;p26"/>
            <p:cNvSpPr/>
            <p:nvPr/>
          </p:nvSpPr>
          <p:spPr>
            <a:xfrm>
              <a:off x="10079528" y="1102042"/>
              <a:ext cx="366592" cy="52106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1" name="Google Shape;161;p2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52974" y="3095838"/>
            <a:ext cx="1117428" cy="904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6" descr="QuantOm Collaboration Meeting ...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780033" y="3170063"/>
            <a:ext cx="2245111" cy="812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6196" y="61334"/>
            <a:ext cx="840855" cy="605416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2</a:t>
            </a:fld>
            <a:endParaRPr/>
          </a:p>
        </p:txBody>
      </p:sp>
      <p:sp>
        <p:nvSpPr>
          <p:cNvPr id="165" name="Google Shape;165;p26"/>
          <p:cNvSpPr txBox="1"/>
          <p:nvPr/>
        </p:nvSpPr>
        <p:spPr>
          <a:xfrm>
            <a:off x="4767550" y="773966"/>
            <a:ext cx="4257593" cy="1938992"/>
          </a:xfrm>
          <a:prstGeom prst="rect">
            <a:avLst/>
          </a:prstGeom>
          <a:noFill/>
          <a:ln w="25400" cap="flat" cmpd="sng">
            <a:solidFill>
              <a:srgbClr val="3346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“An electron–ion collider allows us to probe of the substructure of protons and neutrons via a high energy electron”</a:t>
            </a:r>
            <a:r>
              <a:rPr lang="it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 </a:t>
            </a:r>
            <a:r>
              <a:rPr lang="it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“Some of the remaining mysteries associated with atomic nuclei include how nuclear properties such as </a:t>
            </a:r>
            <a:r>
              <a:rPr lang="it" sz="14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spin</a:t>
            </a:r>
            <a:r>
              <a:rPr lang="it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it" sz="14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mass</a:t>
            </a:r>
            <a:r>
              <a:rPr lang="it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emerge from the lower-level constituent dynamics of quarks and gluons. Formulations of these mysteries, encompassing research projects, include the </a:t>
            </a:r>
            <a:r>
              <a:rPr lang="it" sz="14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proton spin crisis</a:t>
            </a:r>
            <a:r>
              <a:rPr lang="it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the </a:t>
            </a:r>
            <a:r>
              <a:rPr lang="it" sz="14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proton radius puzzle</a:t>
            </a:r>
            <a:r>
              <a:rPr lang="it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Wikipedia</a:t>
            </a:r>
            <a:endParaRPr sz="1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 sz="1100"/>
              <a:t>20</a:t>
            </a:fld>
            <a:endParaRPr sz="1100"/>
          </a:p>
        </p:txBody>
      </p:sp>
      <p:sp>
        <p:nvSpPr>
          <p:cNvPr id="408" name="Google Shape;408;p44"/>
          <p:cNvSpPr txBox="1"/>
          <p:nvPr/>
        </p:nvSpPr>
        <p:spPr>
          <a:xfrm>
            <a:off x="5264833" y="767656"/>
            <a:ext cx="3787800" cy="36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54000" marR="0" lvl="0" indent="-247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urier New"/>
              <a:buChar char="o"/>
            </a:pPr>
            <a:r>
              <a:rPr lang="it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Next Physics Readiness Workshop scheduled for March 17-19</a:t>
            </a:r>
            <a:endParaRPr sz="15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96900" marR="0" lvl="1" indent="-2476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it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Hosted by the U. of Calabria &amp; INFN Cosenza</a:t>
            </a:r>
            <a:endParaRPr sz="1100"/>
          </a:p>
          <a:p>
            <a:pPr marL="596900" marR="0" lvl="1" indent="-2476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it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Indico: </a:t>
            </a:r>
            <a:r>
              <a:rPr lang="it" sz="15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https://indico.bnl.gov/event/30283/</a:t>
            </a: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96900" marR="0" lvl="1" indent="-2476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it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Hybrid format </a:t>
            </a:r>
            <a:r>
              <a:rPr lang="it"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Please register </a:t>
            </a:r>
            <a:r>
              <a:rPr lang="it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even if attending online (select proper option)</a:t>
            </a:r>
            <a:endParaRPr sz="1100"/>
          </a:p>
          <a:p>
            <a:pPr marL="596900" marR="0" lvl="1" indent="-2476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it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€150 FEE waived for students/postdocs</a:t>
            </a:r>
            <a:endParaRPr sz="1100"/>
          </a:p>
          <a:p>
            <a:pPr marL="596900" marR="0" lvl="1" indent="-2476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it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Possibility </a:t>
            </a:r>
            <a:r>
              <a:rPr lang="it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(very </a:t>
            </a:r>
            <a:r>
              <a:rPr lang="it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limited) support for ECRs support</a:t>
            </a:r>
            <a:endParaRPr sz="1100"/>
          </a:p>
          <a:p>
            <a:pPr marL="254000" marR="0" lvl="0" indent="-2476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urier New"/>
              <a:buChar char="o"/>
            </a:pPr>
            <a:r>
              <a:rPr lang="it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workshop will focus on the finalization of studies and text for the </a:t>
            </a:r>
            <a:r>
              <a:rPr lang="it"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TDR</a:t>
            </a:r>
            <a:r>
              <a:rPr lang="it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it"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early science</a:t>
            </a:r>
            <a:r>
              <a:rPr lang="it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documents </a:t>
            </a:r>
            <a:endParaRPr sz="1100"/>
          </a:p>
        </p:txBody>
      </p:sp>
      <p:pic>
        <p:nvPicPr>
          <p:cNvPr id="409" name="Google Shape;409;p44" descr="A screenshot of a web page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 b="3007"/>
          <a:stretch/>
        </p:blipFill>
        <p:spPr>
          <a:xfrm>
            <a:off x="91318" y="615458"/>
            <a:ext cx="5088377" cy="4528043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44"/>
          <p:cNvSpPr txBox="1"/>
          <p:nvPr/>
        </p:nvSpPr>
        <p:spPr>
          <a:xfrm>
            <a:off x="1012370" y="67356"/>
            <a:ext cx="7711005" cy="486539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rgbClr val="FFFFFF"/>
              </a:gs>
            </a:gsLst>
            <a:lin ang="0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Next Physics Readiness Workshop</a:t>
            </a:r>
            <a:endParaRPr sz="2400" b="1" i="0" u="none" strike="noStrike" cap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Google Shape;398;p43">
            <a:extLst>
              <a:ext uri="{FF2B5EF4-FFF2-40B4-BE49-F238E27FC236}">
                <a16:creationId xmlns:a16="http://schemas.microsoft.com/office/drawing/2014/main" id="{0CFE59E4-2490-6798-5089-F72560E651E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458" y="7652"/>
            <a:ext cx="709348" cy="5107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16" name="Google Shape;416;p45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50884" y="631127"/>
                <a:ext cx="8929830" cy="43001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349250" lvl="0" indent="-342900" algn="l" rtl="0">
                  <a:lnSpc>
                    <a:spcPct val="9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2100"/>
                  <a:buFont typeface="Courier New" panose="02070309020205020404" pitchFamily="49" charset="0"/>
                  <a:buChar char="o"/>
                </a:pPr>
                <a:r>
                  <a:rPr lang="it" sz="1800" b="1" dirty="0"/>
                  <a:t>Much activity towards the TDR and the ESR </a:t>
                </a:r>
                <a:endParaRPr sz="1800" dirty="0"/>
              </a:p>
              <a:p>
                <a:pPr marL="685800" lvl="1" indent="-342900" algn="l" rtl="0">
                  <a:lnSpc>
                    <a:spcPct val="9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System Font Regular"/>
                  <a:buChar char="✅"/>
                </a:pPr>
                <a:r>
                  <a:rPr lang="it" dirty="0">
                    <a:solidFill>
                      <a:srgbClr val="0070C0"/>
                    </a:solidFill>
                  </a:rPr>
                  <a:t>preTDR version 3.1</a:t>
                </a:r>
              </a:p>
              <a:p>
                <a:pPr marL="1143000" lvl="2" indent="-342900">
                  <a:spcBef>
                    <a:spcPts val="600"/>
                  </a:spcBef>
                  <a:buSzPts val="1800"/>
                  <a:buFont typeface="System Font Regular"/>
                  <a:buChar char="-"/>
                </a:pPr>
                <a:r>
                  <a:rPr lang="it" sz="1800" dirty="0"/>
                  <a:t>Awaiting for more feedback by the Ed.B. and the Collaboration</a:t>
                </a:r>
              </a:p>
              <a:p>
                <a:pPr marL="1143000" lvl="2" indent="-342900">
                  <a:spcBef>
                    <a:spcPts val="600"/>
                  </a:spcBef>
                  <a:buSzPts val="1800"/>
                  <a:buFont typeface="System Font Regular"/>
                  <a:buChar char="-"/>
                </a:pPr>
                <a:r>
                  <a:rPr lang="it" sz="1800" dirty="0"/>
                  <a:t>TDR chapter 4 will seed a science paper on NIM special issue</a:t>
                </a:r>
              </a:p>
              <a:p>
                <a:pPr marL="628650" lvl="1" indent="-285750" algn="l" rtl="0">
                  <a:lnSpc>
                    <a:spcPct val="9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System Font Regular"/>
                  <a:buChar char="👷"/>
                </a:pPr>
                <a:r>
                  <a:rPr lang="it" dirty="0">
                    <a:solidFill>
                      <a:srgbClr val="0070C0"/>
                    </a:solidFill>
                  </a:rPr>
                  <a:t>ESR is a new priority</a:t>
                </a:r>
                <a:r>
                  <a:rPr lang="it" dirty="0"/>
                  <a:t>: deadline May 1, followed by a pub. on NIM special Issue</a:t>
                </a:r>
              </a:p>
              <a:p>
                <a:pPr marL="628650" lvl="1" indent="-285750" algn="l" rtl="0">
                  <a:lnSpc>
                    <a:spcPct val="9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ourier New" panose="02070309020205020404" pitchFamily="49" charset="0"/>
                  <a:buChar char="o"/>
                </a:pPr>
                <a:r>
                  <a:rPr lang="it" dirty="0"/>
                  <a:t>First of our physics forum series </a:t>
                </a:r>
                <a14:m>
                  <m:oMath xmlns:m="http://schemas.openxmlformats.org/officeDocument/2006/math">
                    <m:r>
                      <a:rPr lang="i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physics performance results are being released!</a:t>
                </a:r>
                <a:endParaRPr dirty="0"/>
              </a:p>
              <a:p>
                <a:pPr marL="6350" lvl="0" indent="0" algn="l" rtl="0">
                  <a:lnSpc>
                    <a:spcPct val="9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0000"/>
                  </a:buClr>
                  <a:buSzPts val="2100"/>
                  <a:buNone/>
                </a:pPr>
                <a:endParaRPr lang="it" sz="1800" dirty="0">
                  <a:solidFill>
                    <a:srgbClr val="FF0000"/>
                  </a:solidFill>
                </a:endParaRPr>
              </a:p>
              <a:p>
                <a:pPr marL="241300" lvl="0" indent="-234950" algn="l" rtl="0">
                  <a:lnSpc>
                    <a:spcPct val="9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0000"/>
                  </a:buClr>
                  <a:buSzPts val="2100"/>
                  <a:buFont typeface="Courier New"/>
                  <a:buChar char="o"/>
                </a:pPr>
                <a:r>
                  <a:rPr lang="it" sz="1800" dirty="0">
                    <a:solidFill>
                      <a:srgbClr val="FF0000"/>
                    </a:solidFill>
                  </a:rPr>
                  <a:t>HOW do I join a PWG? </a:t>
                </a:r>
                <a:endParaRPr sz="1800" dirty="0"/>
              </a:p>
              <a:p>
                <a:pPr marL="520700" lvl="1" indent="-177800" algn="l" rtl="0">
                  <a:lnSpc>
                    <a:spcPct val="9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accent1"/>
                  </a:buClr>
                  <a:buSzPts val="1800"/>
                  <a:buChar char="•"/>
                </a:pPr>
                <a:r>
                  <a:rPr lang="it" dirty="0">
                    <a:solidFill>
                      <a:schemeClr val="accent1"/>
                    </a:solidFill>
                  </a:rPr>
                  <a:t>step 1:</a:t>
                </a:r>
                <a:r>
                  <a:rPr lang="it" dirty="0"/>
                  <a:t> email the conveners of your favorite PWG and subscribe the mailing list!</a:t>
                </a:r>
                <a:endParaRPr dirty="0"/>
              </a:p>
              <a:p>
                <a:pPr marL="520700" lvl="1" indent="-177800" algn="l" rtl="0">
                  <a:lnSpc>
                    <a:spcPct val="9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accent1"/>
                  </a:buClr>
                  <a:buSzPts val="1800"/>
                  <a:buChar char="•"/>
                </a:pPr>
                <a:r>
                  <a:rPr lang="it" dirty="0">
                    <a:solidFill>
                      <a:schemeClr val="accent1"/>
                    </a:solidFill>
                  </a:rPr>
                  <a:t>step 2:</a:t>
                </a:r>
                <a:r>
                  <a:rPr lang="it" dirty="0"/>
                  <a:t> join the biweekly meetings</a:t>
                </a:r>
                <a:endParaRPr dirty="0"/>
              </a:p>
              <a:p>
                <a:pPr marL="520700" lvl="1" indent="-177800" algn="l" rtl="0">
                  <a:lnSpc>
                    <a:spcPct val="9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accent1"/>
                  </a:buClr>
                  <a:buSzPts val="1800"/>
                  <a:buChar char="•"/>
                </a:pPr>
                <a:r>
                  <a:rPr lang="it" dirty="0">
                    <a:solidFill>
                      <a:schemeClr val="accent1"/>
                    </a:solidFill>
                  </a:rPr>
                  <a:t>step 3:</a:t>
                </a:r>
                <a:r>
                  <a:rPr lang="it" dirty="0"/>
                  <a:t> actively engage in studies and efforts – </a:t>
                </a:r>
                <a:r>
                  <a:rPr lang="it" b="1" dirty="0"/>
                  <a:t>make an impact!</a:t>
                </a:r>
                <a:endParaRPr b="1" dirty="0"/>
              </a:p>
              <a:p>
                <a:pPr marL="177800" lvl="0" indent="-222250" algn="l" rtl="0">
                  <a:spcBef>
                    <a:spcPts val="600"/>
                  </a:spcBef>
                  <a:spcAft>
                    <a:spcPts val="0"/>
                  </a:spcAft>
                  <a:buSzPts val="2100"/>
                  <a:buFont typeface="Courier New"/>
                  <a:buChar char="o"/>
                </a:pPr>
                <a:r>
                  <a:rPr lang="it" sz="1800" dirty="0"/>
                  <a:t>PWG convenors are aware of specific open tasks in their group if you are looking for a way to get involved</a:t>
                </a:r>
                <a:endParaRPr sz="1800" dirty="0"/>
              </a:p>
              <a:p>
                <a:pPr marL="0" lvl="0" indent="0" algn="l" rtl="0">
                  <a:lnSpc>
                    <a:spcPct val="90000"/>
                  </a:lnSpc>
                  <a:spcBef>
                    <a:spcPts val="400"/>
                  </a:spcBef>
                  <a:spcAft>
                    <a:spcPts val="0"/>
                  </a:spcAft>
                  <a:buNone/>
                </a:pPr>
                <a:endParaRPr b="1" dirty="0"/>
              </a:p>
            </p:txBody>
          </p:sp>
        </mc:Choice>
        <mc:Fallback>
          <p:sp>
            <p:nvSpPr>
              <p:cNvPr id="416" name="Google Shape;416;p45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0884" y="631127"/>
                <a:ext cx="8929830" cy="4300102"/>
              </a:xfrm>
              <a:prstGeom prst="rect">
                <a:avLst/>
              </a:prstGeom>
              <a:blipFill>
                <a:blip r:embed="rId3"/>
                <a:stretch>
                  <a:fillRect l="-85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7" name="Google Shape;417;p4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21</a:t>
            </a:fld>
            <a:endParaRPr/>
          </a:p>
        </p:txBody>
      </p:sp>
      <p:pic>
        <p:nvPicPr>
          <p:cNvPr id="418" name="Google Shape;418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458" y="7652"/>
            <a:ext cx="709348" cy="5107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410;p44">
            <a:extLst>
              <a:ext uri="{FF2B5EF4-FFF2-40B4-BE49-F238E27FC236}">
                <a16:creationId xmlns:a16="http://schemas.microsoft.com/office/drawing/2014/main" id="{561B75A9-7983-3870-5086-DAB5C2368011}"/>
              </a:ext>
            </a:extLst>
          </p:cNvPr>
          <p:cNvSpPr txBox="1"/>
          <p:nvPr/>
        </p:nvSpPr>
        <p:spPr>
          <a:xfrm>
            <a:off x="979714" y="67356"/>
            <a:ext cx="7743662" cy="486539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rgbClr val="FFFFFF"/>
              </a:gs>
            </a:gsLst>
            <a:lin ang="0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Summary</a:t>
            </a:r>
            <a:endParaRPr sz="2400" b="1" i="0" u="none" strike="noStrike" cap="none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3</a:t>
            </a:fld>
            <a:endParaRPr/>
          </a:p>
        </p:txBody>
      </p:sp>
      <p:sp>
        <p:nvSpPr>
          <p:cNvPr id="171" name="Google Shape;171;p27"/>
          <p:cNvSpPr/>
          <p:nvPr/>
        </p:nvSpPr>
        <p:spPr>
          <a:xfrm>
            <a:off x="159554" y="1555803"/>
            <a:ext cx="3100633" cy="64128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it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INCLUSIVE PHYSICS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Win Lin (Stony Brook)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Stephen Maple (Birmingham)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7"/>
          <p:cNvSpPr/>
          <p:nvPr/>
        </p:nvSpPr>
        <p:spPr>
          <a:xfrm>
            <a:off x="159554" y="2248450"/>
            <a:ext cx="3100633" cy="64128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it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SEMI-INCLUSIVE PHYSICS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Anselm Vossen (Duke)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Ralf Seidl (RIKEN)</a:t>
            </a:r>
            <a:endParaRPr sz="1100"/>
          </a:p>
        </p:txBody>
      </p:sp>
      <p:sp>
        <p:nvSpPr>
          <p:cNvPr id="173" name="Google Shape;173;p27"/>
          <p:cNvSpPr/>
          <p:nvPr/>
        </p:nvSpPr>
        <p:spPr>
          <a:xfrm>
            <a:off x="159725" y="3691550"/>
            <a:ext cx="3100500" cy="6405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it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EXCLUSIVE, DIFFRACTION TAGGING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Stephen Kay (York)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Zhoudunming Tu (BNL)</a:t>
            </a:r>
            <a:endParaRPr sz="1100"/>
          </a:p>
        </p:txBody>
      </p:sp>
      <p:sp>
        <p:nvSpPr>
          <p:cNvPr id="174" name="Google Shape;174;p27"/>
          <p:cNvSpPr/>
          <p:nvPr/>
        </p:nvSpPr>
        <p:spPr>
          <a:xfrm>
            <a:off x="159554" y="2949343"/>
            <a:ext cx="3100633" cy="69301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it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JETS AND HEAVY FLAVOR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Shyam Kumar (Bari)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Rongrong Ma (BNL)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27"/>
          <p:cNvSpPr/>
          <p:nvPr/>
        </p:nvSpPr>
        <p:spPr>
          <a:xfrm>
            <a:off x="159552" y="4384942"/>
            <a:ext cx="3100634" cy="69301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it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BSM AND PRECISION EW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Zuhal Seyma Demiroglu</a:t>
            </a:r>
            <a:r>
              <a:rPr lang="it" sz="1200">
                <a:solidFill>
                  <a:srgbClr val="3346F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(Stony Brook)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Juliette Mammei (Manitoba)</a:t>
            </a:r>
            <a:endParaRPr sz="1100"/>
          </a:p>
        </p:txBody>
      </p:sp>
      <p:cxnSp>
        <p:nvCxnSpPr>
          <p:cNvPr id="176" name="Google Shape;176;p27"/>
          <p:cNvCxnSpPr>
            <a:endCxn id="171" idx="0"/>
          </p:cNvCxnSpPr>
          <p:nvPr/>
        </p:nvCxnSpPr>
        <p:spPr>
          <a:xfrm rot="-5400000" flipH="1">
            <a:off x="1648071" y="1494003"/>
            <a:ext cx="120900" cy="2700"/>
          </a:xfrm>
          <a:prstGeom prst="bentConnector3">
            <a:avLst>
              <a:gd name="adj1" fmla="val 49974"/>
            </a:avLst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7" name="Google Shape;177;p27"/>
          <p:cNvSpPr txBox="1"/>
          <p:nvPr/>
        </p:nvSpPr>
        <p:spPr>
          <a:xfrm>
            <a:off x="4496976" y="865100"/>
            <a:ext cx="42264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PWGs typically meet by-weekly</a:t>
            </a:r>
            <a:endParaRPr sz="2200"/>
          </a:p>
        </p:txBody>
      </p:sp>
      <p:sp>
        <p:nvSpPr>
          <p:cNvPr id="178" name="Google Shape;178;p27"/>
          <p:cNvSpPr txBox="1"/>
          <p:nvPr/>
        </p:nvSpPr>
        <p:spPr>
          <a:xfrm>
            <a:off x="3257495" y="1641762"/>
            <a:ext cx="4573758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342900" marR="0" lvl="1" indent="-2667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Mailing list: </a:t>
            </a:r>
            <a:r>
              <a:rPr lang="it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eic-projdet-Inclusive-l@lists.bnl.gov </a:t>
            </a:r>
            <a:endParaRPr sz="1100"/>
          </a:p>
          <a:p>
            <a:pPr marL="342900" marR="0" lvl="1" indent="-2667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Indico:</a:t>
            </a:r>
            <a:r>
              <a:rPr lang="it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" sz="14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https://indico.bnl.gov/category/417/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27"/>
          <p:cNvSpPr txBox="1"/>
          <p:nvPr/>
        </p:nvSpPr>
        <p:spPr>
          <a:xfrm>
            <a:off x="3257495" y="2353391"/>
            <a:ext cx="4573758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342900" marR="0" lvl="1" indent="-2667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Mailing list: </a:t>
            </a:r>
            <a:r>
              <a:rPr lang="it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eic-projdet-semiincl-l@lists.bnl.gov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1" indent="-2667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Indico:</a:t>
            </a:r>
            <a:r>
              <a:rPr lang="it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" sz="14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https://indico.bnl.gov/category/418/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27"/>
          <p:cNvSpPr txBox="1"/>
          <p:nvPr/>
        </p:nvSpPr>
        <p:spPr>
          <a:xfrm>
            <a:off x="3257495" y="3060267"/>
            <a:ext cx="4573758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342900" marR="0" lvl="1" indent="-2667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Mailing list: </a:t>
            </a:r>
            <a:r>
              <a:rPr lang="it" sz="14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eic-projdet-jethf-l@lists.bnl.gov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1" indent="-2667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Indico:</a:t>
            </a:r>
            <a:r>
              <a:rPr lang="it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" sz="1400" b="0" i="0" u="none" strike="noStrike" cap="none">
                <a:solidFill>
                  <a:srgbClr val="0563C2"/>
                </a:solidFill>
                <a:latin typeface="Calibri"/>
                <a:ea typeface="Calibri"/>
                <a:cs typeface="Calibri"/>
                <a:sym typeface="Calibri"/>
              </a:rPr>
              <a:t>https://indico.bnl.gov/category/420/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7"/>
          <p:cNvSpPr txBox="1"/>
          <p:nvPr/>
        </p:nvSpPr>
        <p:spPr>
          <a:xfrm>
            <a:off x="3257495" y="3781226"/>
            <a:ext cx="4573758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342900" marR="0" lvl="1" indent="-2667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Mailing list: </a:t>
            </a:r>
            <a:r>
              <a:rPr lang="it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eic-projdet-excldiff-l@lists.bnl.gov </a:t>
            </a:r>
            <a:endParaRPr sz="1100"/>
          </a:p>
          <a:p>
            <a:pPr marL="342900" marR="0" lvl="1" indent="-2667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Indico:</a:t>
            </a:r>
            <a:r>
              <a:rPr lang="it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" sz="14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https://indico.bnl.gov/category/419/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7"/>
          <p:cNvSpPr txBox="1"/>
          <p:nvPr/>
        </p:nvSpPr>
        <p:spPr>
          <a:xfrm>
            <a:off x="3257494" y="4494967"/>
            <a:ext cx="5719918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342900" marR="0" lvl="1" indent="-2667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Mailing list: </a:t>
            </a:r>
            <a:r>
              <a:rPr lang="it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eic-projdet-semiincl-l@lists.bnl.gov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1" indent="-2667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Indico: </a:t>
            </a:r>
            <a:r>
              <a:rPr lang="it" sz="1400" b="0" i="0" u="sng" strike="noStrike" cap="none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7"/>
              </a:rPr>
              <a:t>https://indico.bnl.gov/category/421/</a:t>
            </a:r>
            <a:endParaRPr sz="14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3" name="Google Shape;183;p27"/>
          <p:cNvSpPr txBox="1"/>
          <p:nvPr/>
        </p:nvSpPr>
        <p:spPr>
          <a:xfrm>
            <a:off x="446314" y="180211"/>
            <a:ext cx="8277062" cy="486539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rgbClr val="FFFFFF"/>
              </a:gs>
            </a:gsLst>
            <a:lin ang="0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Structure of the             Physics Working Groups</a:t>
            </a:r>
            <a:endParaRPr sz="2400" b="1" i="0" u="none" strike="noStrike" cap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4" name="Google Shape;184;p27" descr="A red and blue arrow in a circle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698686" y="119301"/>
            <a:ext cx="780497" cy="560982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7"/>
          <p:cNvSpPr/>
          <p:nvPr/>
        </p:nvSpPr>
        <p:spPr>
          <a:xfrm>
            <a:off x="45253" y="786788"/>
            <a:ext cx="3748353" cy="584821"/>
          </a:xfrm>
          <a:prstGeom prst="rect">
            <a:avLst/>
          </a:prstGeom>
          <a:solidFill>
            <a:srgbClr val="FFF2CC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PHYSICS ANALYSIS COORDINATORS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Salvatore Fazio (Calabria) - Rachel Montgomery (Glasgow)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Rosi Reed (Lehigh) - deputy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458" y="7652"/>
            <a:ext cx="709348" cy="51073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8"/>
          <p:cNvSpPr txBox="1"/>
          <p:nvPr/>
        </p:nvSpPr>
        <p:spPr>
          <a:xfrm>
            <a:off x="132202" y="571489"/>
            <a:ext cx="8898975" cy="430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Noto Sans Symbols"/>
              <a:buChar char="❑"/>
            </a:pPr>
            <a:r>
              <a:rPr lang="it" sz="18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Physics Analysis Coordination meeting (open to all)</a:t>
            </a:r>
            <a:endParaRPr sz="1100" dirty="0"/>
          </a:p>
          <a:p>
            <a:pPr marL="450000" marR="0" lvl="0" indent="-2943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Typically biweekly on Tuesdays at either 8:30am or 11:00am ET 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0000" marR="0" lvl="0" indent="-2943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Indico page: </a:t>
            </a:r>
            <a:r>
              <a:rPr lang="it" sz="18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https://indico.bnl.gov/event/30471/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0000" marR="0" lvl="0" indent="-2943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" sz="1800" dirty="0">
                <a:solidFill>
                  <a:srgbClr val="0563C2"/>
                </a:solidFill>
                <a:latin typeface="Calibri"/>
                <a:ea typeface="Calibri"/>
                <a:cs typeface="Calibri"/>
                <a:sym typeface="Calibri"/>
              </a:rPr>
              <a:t>Goal:</a:t>
            </a:r>
            <a:r>
              <a:rPr lang="it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cross-cutting discussions on analyses progress and priorities</a:t>
            </a:r>
            <a:r>
              <a:rPr lang="it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 </a:t>
            </a:r>
            <a:endParaRPr sz="15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66700" marR="0" lvl="0" indent="-201000" algn="l" rtl="0">
              <a:spcBef>
                <a:spcPts val="500"/>
              </a:spcBef>
              <a:spcAft>
                <a:spcPts val="0"/>
              </a:spcAft>
              <a:buClr>
                <a:srgbClr val="FF9300"/>
              </a:buClr>
              <a:buSzPts val="1800"/>
              <a:buFont typeface="Noto Sans Symbols"/>
              <a:buChar char="❑"/>
            </a:pPr>
            <a:r>
              <a:rPr lang="it" sz="1800" b="1" dirty="0">
                <a:solidFill>
                  <a:srgbClr val="FF9300"/>
                </a:solidFill>
                <a:latin typeface="Calibri"/>
                <a:ea typeface="Calibri"/>
                <a:cs typeface="Calibri"/>
                <a:sym typeface="Calibri"/>
              </a:rPr>
              <a:t>Joint S&amp;C and Physics Working Groups meeting</a:t>
            </a:r>
            <a:endParaRPr sz="1800" dirty="0">
              <a:solidFill>
                <a:srgbClr val="FF9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1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Typically, several per year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1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Last meeting on September 3, 2025:</a:t>
            </a:r>
            <a:r>
              <a:rPr lang="it" sz="1800" dirty="0">
                <a:solidFill>
                  <a:schemeClr val="dk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it" sz="18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https://indico.bnl.gov/event/28125/</a:t>
            </a:r>
            <a:r>
              <a:rPr lang="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1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it" sz="1800" dirty="0">
                <a:solidFill>
                  <a:srgbClr val="0563C2"/>
                </a:solidFill>
                <a:latin typeface="Calibri"/>
                <a:ea typeface="Calibri"/>
                <a:cs typeface="Calibri"/>
                <a:sym typeface="Calibri"/>
              </a:rPr>
              <a:t>Goal:</a:t>
            </a:r>
            <a:r>
              <a:rPr lang="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 opportunity to coordinate efforts between the two endeavors</a:t>
            </a:r>
            <a:endParaRPr sz="1100" dirty="0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Discuss: g</a:t>
            </a:r>
            <a:r>
              <a:rPr lang="it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enerators, simulation campaigns, status of reconstruction, specific TDR needs and mutual feedback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Incredibly important for a successful TDR!</a:t>
            </a:r>
            <a:endParaRPr sz="1100" dirty="0"/>
          </a:p>
          <a:p>
            <a:pPr marL="266700" marR="0" lvl="0" indent="-254000" algn="l" rtl="0"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Noto Sans Symbols"/>
              <a:buChar char="❑"/>
            </a:pPr>
            <a:r>
              <a:rPr lang="it" sz="1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Joint SCCs and PACs meeting (             ):</a:t>
            </a:r>
            <a:r>
              <a:rPr lang="it" sz="1800" b="1" dirty="0">
                <a:solidFill>
                  <a:srgbClr val="FF9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biweekly on Wednesday at 9:30am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66700" marR="0" lvl="0" indent="-254000" algn="l" rtl="0">
              <a:spcBef>
                <a:spcPts val="500"/>
              </a:spcBef>
              <a:spcAft>
                <a:spcPts val="0"/>
              </a:spcAft>
              <a:buClr>
                <a:srgbClr val="6AA84F"/>
              </a:buClr>
              <a:buSzPts val="1800"/>
              <a:buFont typeface="Calibri"/>
              <a:buChar char="❑"/>
            </a:pPr>
            <a:r>
              <a:rPr lang="it" sz="1800" b="1" dirty="0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Physics Forums (open to all): </a:t>
            </a:r>
            <a:r>
              <a:rPr lang="it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results are released to the whole ePIC Collaboration!</a:t>
            </a:r>
            <a:endParaRPr sz="1800" b="1" dirty="0">
              <a:solidFill>
                <a:srgbClr val="6AA8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Google Shape;193;p28"/>
          <p:cNvPicPr preferRelativeResize="0"/>
          <p:nvPr/>
        </p:nvPicPr>
        <p:blipFill rotWithShape="1">
          <a:blip r:embed="rId6">
            <a:alphaModFix/>
          </a:blip>
          <a:srcRect r="56923" b="2721"/>
          <a:stretch/>
        </p:blipFill>
        <p:spPr>
          <a:xfrm>
            <a:off x="3290922" y="4211968"/>
            <a:ext cx="709349" cy="25928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4</a:t>
            </a:fld>
            <a:endParaRPr/>
          </a:p>
        </p:txBody>
      </p:sp>
      <p:sp>
        <p:nvSpPr>
          <p:cNvPr id="195" name="Google Shape;195;p28"/>
          <p:cNvSpPr txBox="1"/>
          <p:nvPr/>
        </p:nvSpPr>
        <p:spPr>
          <a:xfrm>
            <a:off x="1013910" y="65911"/>
            <a:ext cx="7709400" cy="486600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rgbClr val="FFFFFF"/>
              </a:gs>
            </a:gsLst>
            <a:lin ang="0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Other relevant meetings</a:t>
            </a:r>
            <a:endParaRPr sz="11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9"/>
          <p:cNvSpPr/>
          <p:nvPr/>
        </p:nvSpPr>
        <p:spPr>
          <a:xfrm>
            <a:off x="8014771" y="4610558"/>
            <a:ext cx="280930" cy="17351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2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 sz="1100"/>
              <a:t>5</a:t>
            </a:fld>
            <a:endParaRPr sz="1100"/>
          </a:p>
        </p:txBody>
      </p:sp>
      <p:sp>
        <p:nvSpPr>
          <p:cNvPr id="202" name="Google Shape;202;p29"/>
          <p:cNvSpPr txBox="1"/>
          <p:nvPr/>
        </p:nvSpPr>
        <p:spPr>
          <a:xfrm>
            <a:off x="247879" y="714414"/>
            <a:ext cx="8642700" cy="15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it" sz="1800" b="1" dirty="0">
                <a:solidFill>
                  <a:schemeClr val="dk1"/>
                </a:solidFill>
                <a:highlight>
                  <a:srgbClr val="00FFFF"/>
                </a:highlight>
                <a:latin typeface="Calibri"/>
                <a:ea typeface="Calibri"/>
                <a:cs typeface="Calibri"/>
                <a:sym typeface="Calibri"/>
              </a:rPr>
              <a:t> preTDR</a:t>
            </a:r>
            <a:r>
              <a:rPr lang="it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⟹ 19 December 2025 -&gt; </a:t>
            </a:r>
            <a:r>
              <a:rPr lang="it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preTDR v3.1</a:t>
            </a:r>
            <a:endParaRPr sz="1100" dirty="0"/>
          </a:p>
          <a:p>
            <a:pPr marL="0" marR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TDR</a:t>
            </a:r>
            <a:r>
              <a:rPr lang="it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(90% design completion) ⟹ ~ late 2026</a:t>
            </a:r>
            <a:endParaRPr sz="1100" dirty="0"/>
          </a:p>
          <a:p>
            <a:pPr marL="254000" marR="0" lvl="0" indent="-25400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(pre)TDR are </a:t>
            </a:r>
            <a:r>
              <a:rPr lang="it" sz="1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deliverables of the EIC/ePIC Project</a:t>
            </a:r>
            <a:endParaRPr sz="18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marR="0" lvl="0" indent="-25400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</a:t>
            </a:r>
            <a:r>
              <a:rPr lang="it" sz="1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ePIC Coll. physics paper</a:t>
            </a:r>
            <a:r>
              <a:rPr lang="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spin-off from Ch.4, will be part of a</a:t>
            </a:r>
            <a:r>
              <a:rPr lang="it" sz="1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NIM Special Issue </a:t>
            </a:r>
            <a:endParaRPr sz="18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9"/>
          <p:cNvSpPr txBox="1"/>
          <p:nvPr/>
        </p:nvSpPr>
        <p:spPr>
          <a:xfrm>
            <a:off x="359764" y="180211"/>
            <a:ext cx="8363612" cy="486539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rgbClr val="FFFFFF"/>
              </a:gs>
            </a:gsLst>
            <a:lin ang="0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           Technical Design Report</a:t>
            </a:r>
            <a:endParaRPr sz="2400" b="1" i="0" u="none" strike="noStrike" cap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Google Shape;204;p29" descr="A red and blue arrow in a circl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99652" y="119301"/>
            <a:ext cx="780497" cy="5609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5" name="Google Shape;205;p29"/>
          <p:cNvGrpSpPr/>
          <p:nvPr/>
        </p:nvGrpSpPr>
        <p:grpSpPr>
          <a:xfrm>
            <a:off x="771643" y="2264585"/>
            <a:ext cx="6867865" cy="2786188"/>
            <a:chOff x="771644" y="2004235"/>
            <a:chExt cx="6867865" cy="2786188"/>
          </a:xfrm>
        </p:grpSpPr>
        <p:pic>
          <p:nvPicPr>
            <p:cNvPr id="206" name="Google Shape;206;p2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71643" y="2004235"/>
              <a:ext cx="6867865" cy="27861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7" name="Google Shape;207;p29"/>
            <p:cNvSpPr/>
            <p:nvPr/>
          </p:nvSpPr>
          <p:spPr>
            <a:xfrm>
              <a:off x="771643" y="3754316"/>
              <a:ext cx="6666649" cy="536331"/>
            </a:xfrm>
            <a:prstGeom prst="rect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08" name="Google Shape;208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7865" y="679073"/>
            <a:ext cx="429875" cy="42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458" y="7652"/>
            <a:ext cx="709348" cy="51073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0"/>
          <p:cNvSpPr/>
          <p:nvPr/>
        </p:nvSpPr>
        <p:spPr>
          <a:xfrm>
            <a:off x="8014771" y="4610558"/>
            <a:ext cx="280930" cy="17351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6</a:t>
            </a:fld>
            <a:endParaRPr/>
          </a:p>
        </p:txBody>
      </p:sp>
      <p:pic>
        <p:nvPicPr>
          <p:cNvPr id="216" name="Google Shape;216;p30" title="Screenshot 2026-01-16 at 09.20.38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452" y="592850"/>
            <a:ext cx="3632372" cy="4550648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30"/>
          <p:cNvSpPr txBox="1"/>
          <p:nvPr/>
        </p:nvSpPr>
        <p:spPr>
          <a:xfrm>
            <a:off x="935700" y="72050"/>
            <a:ext cx="8082900" cy="486600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rgbClr val="FFFFFF"/>
              </a:gs>
            </a:gsLst>
            <a:lin ang="0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7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TDR - Structure of Ch.4</a:t>
            </a:r>
            <a:endParaRPr sz="24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8" name="Google Shape;218;p30"/>
          <p:cNvGrpSpPr/>
          <p:nvPr/>
        </p:nvGrpSpPr>
        <p:grpSpPr>
          <a:xfrm>
            <a:off x="3781100" y="567450"/>
            <a:ext cx="5159875" cy="384900"/>
            <a:chOff x="3781100" y="567450"/>
            <a:chExt cx="5159875" cy="384900"/>
          </a:xfrm>
        </p:grpSpPr>
        <p:sp>
          <p:nvSpPr>
            <p:cNvPr id="219" name="Google Shape;219;p30"/>
            <p:cNvSpPr/>
            <p:nvPr/>
          </p:nvSpPr>
          <p:spPr>
            <a:xfrm>
              <a:off x="3781100" y="685175"/>
              <a:ext cx="101700" cy="173400"/>
            </a:xfrm>
            <a:prstGeom prst="rightBrace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30"/>
            <p:cNvSpPr txBox="1"/>
            <p:nvPr/>
          </p:nvSpPr>
          <p:spPr>
            <a:xfrm>
              <a:off x="3924375" y="567450"/>
              <a:ext cx="5016600" cy="384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300" b="1">
                  <a:solidFill>
                    <a:schemeClr val="accent2"/>
                  </a:solidFill>
                  <a:latin typeface="Calibri"/>
                  <a:ea typeface="Calibri"/>
                  <a:cs typeface="Calibri"/>
                  <a:sym typeface="Calibri"/>
                </a:rPr>
                <a:t>Connects processes with the NAS pillars (provides a table) </a:t>
              </a:r>
              <a:endParaRPr sz="13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1" name="Google Shape;221;p30"/>
          <p:cNvGrpSpPr/>
          <p:nvPr/>
        </p:nvGrpSpPr>
        <p:grpSpPr>
          <a:xfrm>
            <a:off x="3781100" y="834150"/>
            <a:ext cx="5159875" cy="1385400"/>
            <a:chOff x="3781100" y="529350"/>
            <a:chExt cx="5159875" cy="1385400"/>
          </a:xfrm>
        </p:grpSpPr>
        <p:sp>
          <p:nvSpPr>
            <p:cNvPr id="222" name="Google Shape;222;p30"/>
            <p:cNvSpPr/>
            <p:nvPr/>
          </p:nvSpPr>
          <p:spPr>
            <a:xfrm>
              <a:off x="3781100" y="685175"/>
              <a:ext cx="101700" cy="1104900"/>
            </a:xfrm>
            <a:prstGeom prst="rightBrace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30"/>
            <p:cNvSpPr txBox="1"/>
            <p:nvPr/>
          </p:nvSpPr>
          <p:spPr>
            <a:xfrm>
              <a:off x="3924375" y="529350"/>
              <a:ext cx="5016600" cy="1385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300" b="1" dirty="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Presents global performance and tools:</a:t>
              </a:r>
              <a:endParaRPr sz="13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lvl="0" indent="-3111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Char char="○"/>
              </a:pPr>
              <a:r>
                <a:rPr lang="it" sz="13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Electron identification</a:t>
              </a:r>
              <a:endParaRPr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lvl="0" indent="-3111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Char char="○"/>
              </a:pPr>
              <a:r>
                <a:rPr lang="it" sz="13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Photon measurement</a:t>
              </a:r>
              <a:endParaRPr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lvl="0" indent="-3111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Char char="○"/>
              </a:pPr>
              <a:r>
                <a:rPr lang="it" sz="13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Hadron identification</a:t>
              </a:r>
              <a:endParaRPr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lvl="0" indent="-3111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Char char="○"/>
              </a:pPr>
              <a:r>
                <a:rPr lang="it" sz="13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Jets reconstruction</a:t>
              </a:r>
              <a:endParaRPr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lvl="0" indent="-3111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Char char="○"/>
              </a:pPr>
              <a:r>
                <a:rPr lang="it" sz="13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Muon identification</a:t>
              </a:r>
              <a:endParaRPr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4" name="Google Shape;224;p30"/>
          <p:cNvGrpSpPr/>
          <p:nvPr/>
        </p:nvGrpSpPr>
        <p:grpSpPr>
          <a:xfrm>
            <a:off x="3781100" y="2377200"/>
            <a:ext cx="5159875" cy="2663825"/>
            <a:chOff x="3781100" y="567450"/>
            <a:chExt cx="5159875" cy="2663825"/>
          </a:xfrm>
        </p:grpSpPr>
        <p:sp>
          <p:nvSpPr>
            <p:cNvPr id="225" name="Google Shape;225;p30"/>
            <p:cNvSpPr/>
            <p:nvPr/>
          </p:nvSpPr>
          <p:spPr>
            <a:xfrm>
              <a:off x="3781100" y="685175"/>
              <a:ext cx="101700" cy="2546100"/>
            </a:xfrm>
            <a:prstGeom prst="rightBrace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30"/>
            <p:cNvSpPr txBox="1"/>
            <p:nvPr/>
          </p:nvSpPr>
          <p:spPr>
            <a:xfrm>
              <a:off x="3924375" y="567450"/>
              <a:ext cx="5016600" cy="1585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300" b="1">
                  <a:solidFill>
                    <a:srgbClr val="38761D"/>
                  </a:solidFill>
                  <a:latin typeface="Calibri"/>
                  <a:ea typeface="Calibri"/>
                  <a:cs typeface="Calibri"/>
                  <a:sym typeface="Calibri"/>
                </a:rPr>
                <a:t>Discuss the detector performance in measuring physics processes:</a:t>
              </a:r>
              <a:endParaRPr sz="1300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lvl="0" indent="-3111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Char char="○"/>
              </a:pPr>
              <a:r>
                <a:rPr lang="it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Inclusive </a:t>
              </a:r>
              <a:endPara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lvl="0" indent="-3111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Char char="○"/>
              </a:pPr>
              <a:r>
                <a:rPr lang="it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Semi-inclusive</a:t>
              </a:r>
              <a:endPara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lvl="0" indent="-3111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Char char="○"/>
              </a:pPr>
              <a:r>
                <a:rPr lang="it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Exclusive and diffractive</a:t>
              </a:r>
              <a:endPara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lvl="0" indent="-3111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Char char="○"/>
              </a:pPr>
              <a:r>
                <a:rPr lang="it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Hard probes (heavy flavor and jets)</a:t>
              </a:r>
              <a:endPara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For each process the influence of </a:t>
              </a:r>
              <a:r>
                <a:rPr lang="it" sz="13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beam background</a:t>
              </a:r>
              <a:r>
                <a:rPr lang="it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is assessed as well as </a:t>
              </a:r>
              <a:r>
                <a:rPr lang="it" sz="13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kinematics reconstruction</a:t>
              </a:r>
              <a:endParaRPr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7" name="Google Shape;227;p30"/>
          <p:cNvSpPr txBox="1"/>
          <p:nvPr/>
        </p:nvSpPr>
        <p:spPr>
          <a:xfrm>
            <a:off x="4212900" y="3987175"/>
            <a:ext cx="4362600" cy="8313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will continue polishing the document under the guidance of the </a:t>
            </a:r>
            <a:r>
              <a:rPr lang="it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Editorial Board</a:t>
            </a:r>
            <a:r>
              <a:rPr lang="it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the </a:t>
            </a:r>
            <a:r>
              <a:rPr lang="it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</a:t>
            </a:r>
            <a:r>
              <a:rPr lang="it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and we will </a:t>
            </a:r>
            <a:r>
              <a:rPr lang="it" b="1" dirty="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welcome feedback by the Collaboration!  (link </a:t>
            </a:r>
            <a:r>
              <a:rPr lang="it" b="1" dirty="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here</a:t>
            </a:r>
            <a:r>
              <a:rPr lang="it" b="1" dirty="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b="1" dirty="0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 sz="1100"/>
              <a:t>7</a:t>
            </a:fld>
            <a:endParaRPr sz="1100"/>
          </a:p>
        </p:txBody>
      </p:sp>
      <p:sp>
        <p:nvSpPr>
          <p:cNvPr id="233" name="Google Shape;233;p31"/>
          <p:cNvSpPr txBox="1"/>
          <p:nvPr/>
        </p:nvSpPr>
        <p:spPr>
          <a:xfrm>
            <a:off x="904550" y="104000"/>
            <a:ext cx="7818900" cy="486600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rgbClr val="FFFFFF"/>
              </a:gs>
            </a:gsLst>
            <a:lin ang="0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EIC/ePIC</a:t>
            </a:r>
            <a:r>
              <a:rPr lang="it" sz="24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Early Science Report</a:t>
            </a:r>
            <a:endParaRPr sz="2400" b="1" i="0" u="none" strike="noStrike" cap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31"/>
          <p:cNvSpPr txBox="1"/>
          <p:nvPr/>
        </p:nvSpPr>
        <p:spPr>
          <a:xfrm>
            <a:off x="3147647" y="677248"/>
            <a:ext cx="5868133" cy="4478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54000" marR="0" lvl="0" indent="-254000" algn="just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Courier New"/>
              <a:buChar char="o"/>
            </a:pPr>
            <a:r>
              <a:rPr lang="it" sz="1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Charge by BNL/JLAB Associate Lab Directors </a:t>
            </a:r>
            <a:r>
              <a:rPr lang="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</a:t>
            </a:r>
            <a:r>
              <a:rPr lang="it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May 1</a:t>
            </a:r>
            <a:r>
              <a:rPr lang="it" sz="15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it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]</a:t>
            </a:r>
            <a:endParaRPr sz="1100"/>
          </a:p>
          <a:p>
            <a:pPr marL="254000" marR="0" lvl="0" indent="-254000" algn="just" rtl="0"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ourier New"/>
              <a:buChar char="o"/>
            </a:pPr>
            <a:r>
              <a:rPr lang="it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Goal of this exercise: </a:t>
            </a:r>
            <a:endParaRPr sz="1100"/>
          </a:p>
          <a:p>
            <a:pPr marL="596900" marR="0" lvl="1" indent="-247650" algn="just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it"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Highlight </a:t>
            </a:r>
            <a:r>
              <a:rPr lang="it" sz="15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meaningful</a:t>
            </a:r>
            <a:r>
              <a:rPr lang="it"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it" sz="15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impactful</a:t>
            </a:r>
            <a:r>
              <a:rPr lang="it"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science within early years of running without undermining the importance of achieving full EIC capabilities</a:t>
            </a:r>
            <a:endParaRPr sz="1100"/>
          </a:p>
          <a:p>
            <a:pPr marL="596900" marR="0" lvl="1" indent="-247650" algn="just" rtl="0"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1500"/>
              <a:buFont typeface="Arial"/>
              <a:buChar char="•"/>
            </a:pPr>
            <a:r>
              <a:rPr lang="it" sz="1500" b="1" i="1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Meaningful</a:t>
            </a:r>
            <a:r>
              <a:rPr lang="it" sz="15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it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EIC early science program must engage the collaboration; it must get the collaboration excited about working hard for the future. It must have a balance of </a:t>
            </a:r>
            <a:r>
              <a:rPr lang="it" sz="15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breadth </a:t>
            </a:r>
            <a:r>
              <a:rPr lang="it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it" sz="15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depth</a:t>
            </a:r>
            <a:r>
              <a:rPr lang="it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100"/>
          </a:p>
          <a:p>
            <a:pPr marL="596900" marR="0" lvl="1" indent="-247650" algn="just" rtl="0"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1500"/>
              <a:buFont typeface="Arial"/>
              <a:buChar char="•"/>
            </a:pPr>
            <a:r>
              <a:rPr lang="it" sz="1500" b="1" i="1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Impactful</a:t>
            </a:r>
            <a:r>
              <a:rPr lang="it" sz="15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it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EIC early science program must take the first steps down the path to realizing the EIC science goals  </a:t>
            </a:r>
            <a:endParaRPr sz="1100"/>
          </a:p>
          <a:p>
            <a:pPr marL="254000" marR="0" lvl="0" indent="-254000" algn="just" rtl="0"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Courier New"/>
              <a:buChar char="o"/>
            </a:pPr>
            <a:r>
              <a:rPr lang="it" sz="1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Dedicated “physics readiness” workshops:</a:t>
            </a:r>
            <a:endParaRPr sz="1100"/>
          </a:p>
          <a:p>
            <a:pPr marL="431800" marR="0" lvl="1" indent="-196850" algn="just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it"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Sep. 13, 2024 – online [</a:t>
            </a:r>
            <a:r>
              <a:rPr lang="it" sz="1500" b="1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link</a:t>
            </a:r>
            <a:r>
              <a:rPr lang="it"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]</a:t>
            </a:r>
            <a:endParaRPr sz="1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31800" marR="0" lvl="1" indent="-196850" algn="just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it"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Jan. 2025, plenary at Coll. Meeting [</a:t>
            </a:r>
            <a:r>
              <a:rPr lang="it" sz="1500" b="1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link</a:t>
            </a:r>
            <a:r>
              <a:rPr lang="it"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] </a:t>
            </a:r>
            <a:endParaRPr sz="1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31800" marR="0" lvl="1" indent="-196850" algn="just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it"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Apr. 2025, CFNS @ Stony Brook [</a:t>
            </a:r>
            <a:r>
              <a:rPr lang="it" sz="1500" b="1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link</a:t>
            </a:r>
            <a:r>
              <a:rPr lang="it"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]</a:t>
            </a:r>
            <a:endParaRPr sz="1100"/>
          </a:p>
          <a:p>
            <a:pPr marL="431800" marR="0" lvl="1" indent="-196850" algn="just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it"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Sep. 2025, IoP in London [</a:t>
            </a:r>
            <a:r>
              <a:rPr lang="it" sz="1500" b="1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link</a:t>
            </a:r>
            <a:r>
              <a:rPr lang="it"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]</a:t>
            </a:r>
            <a:endParaRPr sz="1100"/>
          </a:p>
          <a:p>
            <a:pPr marL="431800" marR="0" lvl="1" indent="-196850" algn="just" rtl="0"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1500"/>
              <a:buFont typeface="Arial"/>
              <a:buChar char="•"/>
            </a:pPr>
            <a:r>
              <a:rPr lang="it" sz="15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NEXT:</a:t>
            </a:r>
            <a:r>
              <a:rPr lang="it"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Mar. 2026, Calabria U. and INFN Cosenza [</a:t>
            </a:r>
            <a:r>
              <a:rPr lang="it" sz="1500" b="1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link</a:t>
            </a:r>
            <a:r>
              <a:rPr lang="it"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]</a:t>
            </a:r>
            <a:endParaRPr sz="1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5" name="Google Shape;235;p3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3380" y="666750"/>
            <a:ext cx="2922781" cy="447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8458" y="7652"/>
            <a:ext cx="709348" cy="5107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458" y="7652"/>
            <a:ext cx="709348" cy="51073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32"/>
          <p:cNvSpPr/>
          <p:nvPr/>
        </p:nvSpPr>
        <p:spPr>
          <a:xfrm>
            <a:off x="8014771" y="4610558"/>
            <a:ext cx="280930" cy="17351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8</a:t>
            </a:fld>
            <a:endParaRPr/>
          </a:p>
        </p:txBody>
      </p:sp>
      <p:sp>
        <p:nvSpPr>
          <p:cNvPr id="244" name="Google Shape;244;p32"/>
          <p:cNvSpPr txBox="1"/>
          <p:nvPr/>
        </p:nvSpPr>
        <p:spPr>
          <a:xfrm>
            <a:off x="942650" y="46850"/>
            <a:ext cx="7818900" cy="486600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rgbClr val="FFFFFF"/>
              </a:gs>
            </a:gsLst>
            <a:lin ang="0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7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Sessions and discussions relevant to Physics Analysis</a:t>
            </a:r>
            <a:endParaRPr sz="24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5" name="Google Shape;245;p32" title="Screenshot 2026-01-16 at 10.11.18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900" y="609650"/>
            <a:ext cx="2874650" cy="2162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2" title="Screenshot 2026-01-16 at 10.12.40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100" y="2807825"/>
            <a:ext cx="2939101" cy="2351273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2"/>
          <p:cNvSpPr txBox="1"/>
          <p:nvPr/>
        </p:nvSpPr>
        <p:spPr>
          <a:xfrm>
            <a:off x="1101400" y="412825"/>
            <a:ext cx="2533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b="1">
                <a:solidFill>
                  <a:srgbClr val="0563C2"/>
                </a:solidFill>
                <a:latin typeface="Calibri"/>
                <a:ea typeface="Calibri"/>
                <a:cs typeface="Calibri"/>
                <a:sym typeface="Calibri"/>
              </a:rPr>
              <a:t>Wednesday 21</a:t>
            </a:r>
            <a:endParaRPr sz="1600" b="1">
              <a:solidFill>
                <a:srgbClr val="0563C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8" name="Google Shape;248;p32"/>
          <p:cNvGrpSpPr/>
          <p:nvPr/>
        </p:nvGrpSpPr>
        <p:grpSpPr>
          <a:xfrm>
            <a:off x="2282528" y="862975"/>
            <a:ext cx="6261725" cy="1428175"/>
            <a:chOff x="2269800" y="831225"/>
            <a:chExt cx="8412904" cy="1428175"/>
          </a:xfrm>
        </p:grpSpPr>
        <p:sp>
          <p:nvSpPr>
            <p:cNvPr id="249" name="Google Shape;249;p32"/>
            <p:cNvSpPr/>
            <p:nvPr/>
          </p:nvSpPr>
          <p:spPr>
            <a:xfrm>
              <a:off x="2269800" y="831225"/>
              <a:ext cx="709500" cy="755700"/>
            </a:xfrm>
            <a:prstGeom prst="ellipse">
              <a:avLst/>
            </a:prstGeom>
            <a:noFill/>
            <a:ln w="19050" cap="flat" cmpd="sng">
              <a:solidFill>
                <a:srgbClr val="E6B8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50" name="Google Shape;250;p32"/>
            <p:cNvCxnSpPr>
              <a:cxnSpLocks/>
              <a:stCxn id="249" idx="6"/>
              <a:endCxn id="251" idx="1"/>
            </p:cNvCxnSpPr>
            <p:nvPr/>
          </p:nvCxnSpPr>
          <p:spPr>
            <a:xfrm>
              <a:off x="2979300" y="1209075"/>
              <a:ext cx="846723" cy="573175"/>
            </a:xfrm>
            <a:prstGeom prst="straightConnector1">
              <a:avLst/>
            </a:prstGeom>
            <a:noFill/>
            <a:ln w="19050" cap="flat" cmpd="sng">
              <a:solidFill>
                <a:srgbClr val="E6B8A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51" name="Google Shape;251;p32"/>
            <p:cNvSpPr txBox="1"/>
            <p:nvPr/>
          </p:nvSpPr>
          <p:spPr>
            <a:xfrm>
              <a:off x="3826023" y="1305100"/>
              <a:ext cx="6856681" cy="9543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600" b="1" dirty="0">
                  <a:solidFill>
                    <a:srgbClr val="DD7E6B"/>
                  </a:solidFill>
                  <a:latin typeface="Calibri"/>
                  <a:ea typeface="Calibri"/>
                  <a:cs typeface="Calibri"/>
                  <a:sym typeface="Calibri"/>
                </a:rPr>
                <a:t>Jets+HF PWG parallel (Wed 21 - morning)</a:t>
              </a:r>
              <a:endParaRPr sz="1600" b="1" dirty="0">
                <a:solidFill>
                  <a:srgbClr val="DD7E6B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600" b="1" dirty="0">
                  <a:solidFill>
                    <a:srgbClr val="888888"/>
                  </a:solidFill>
                  <a:latin typeface="Calibri"/>
                  <a:ea typeface="Calibri"/>
                  <a:cs typeface="Calibri"/>
                  <a:sym typeface="Calibri"/>
                </a:rPr>
                <a:t>Exclusive+Diffractive+Tagging parallel (Fri 23 - afternoon)</a:t>
              </a:r>
              <a:endParaRPr sz="1600" b="1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lvl="0" indent="-3175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Char char="○"/>
              </a:pPr>
              <a:r>
                <a:rPr lang="it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Focused on ongoing efforts within the PWGs</a:t>
              </a:r>
              <a:r>
                <a:rPr lang="it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2" name="Google Shape;252;p32"/>
          <p:cNvGrpSpPr/>
          <p:nvPr/>
        </p:nvGrpSpPr>
        <p:grpSpPr>
          <a:xfrm>
            <a:off x="2225400" y="1383725"/>
            <a:ext cx="6819885" cy="2004875"/>
            <a:chOff x="2269800" y="598625"/>
            <a:chExt cx="5877185" cy="2004875"/>
          </a:xfrm>
        </p:grpSpPr>
        <p:sp>
          <p:nvSpPr>
            <p:cNvPr id="253" name="Google Shape;253;p32"/>
            <p:cNvSpPr/>
            <p:nvPr/>
          </p:nvSpPr>
          <p:spPr>
            <a:xfrm>
              <a:off x="2269800" y="598625"/>
              <a:ext cx="709500" cy="1221000"/>
            </a:xfrm>
            <a:prstGeom prst="ellipse">
              <a:avLst/>
            </a:prstGeom>
            <a:noFill/>
            <a:ln w="19050" cap="flat" cmpd="sng">
              <a:solidFill>
                <a:srgbClr val="FFD9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54" name="Google Shape;254;p32"/>
            <p:cNvCxnSpPr>
              <a:stCxn id="253" idx="6"/>
              <a:endCxn id="255" idx="1"/>
            </p:cNvCxnSpPr>
            <p:nvPr/>
          </p:nvCxnSpPr>
          <p:spPr>
            <a:xfrm>
              <a:off x="2979300" y="1209125"/>
              <a:ext cx="330300" cy="932700"/>
            </a:xfrm>
            <a:prstGeom prst="straightConnector1">
              <a:avLst/>
            </a:prstGeom>
            <a:noFill/>
            <a:ln w="19050" cap="flat" cmpd="sng">
              <a:solidFill>
                <a:srgbClr val="FFD966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55" name="Google Shape;255;p32"/>
            <p:cNvSpPr txBox="1"/>
            <p:nvPr/>
          </p:nvSpPr>
          <p:spPr>
            <a:xfrm>
              <a:off x="3309485" y="1680100"/>
              <a:ext cx="4837500" cy="923400"/>
            </a:xfrm>
            <a:prstGeom prst="rect">
              <a:avLst/>
            </a:prstGeom>
            <a:noFill/>
            <a:ln w="19050" cap="flat" cmpd="sng">
              <a:solidFill>
                <a:srgbClr val="FFD9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Physics Analysis workfest (Wed 21 - morning)</a:t>
              </a:r>
              <a:endParaRPr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lvl="0" indent="-3302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Char char="○"/>
              </a:pPr>
              <a:r>
                <a:rPr lang="it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Status reports: Particle flow, Electron finder, Radiative corr.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lvl="0" indent="-3302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Char char="○"/>
              </a:pPr>
              <a:r>
                <a:rPr lang="it" sz="1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Discussion: </a:t>
              </a:r>
              <a:r>
                <a:rPr lang="it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machine bkd. studies across PWGs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6" name="Google Shape;256;p32"/>
          <p:cNvGrpSpPr/>
          <p:nvPr/>
        </p:nvGrpSpPr>
        <p:grpSpPr>
          <a:xfrm>
            <a:off x="288650" y="3185825"/>
            <a:ext cx="8756635" cy="1772700"/>
            <a:chOff x="535097" y="700225"/>
            <a:chExt cx="7546221" cy="1772700"/>
          </a:xfrm>
        </p:grpSpPr>
        <p:sp>
          <p:nvSpPr>
            <p:cNvPr id="257" name="Google Shape;257;p32"/>
            <p:cNvSpPr/>
            <p:nvPr/>
          </p:nvSpPr>
          <p:spPr>
            <a:xfrm>
              <a:off x="535097" y="700225"/>
              <a:ext cx="709500" cy="1772700"/>
            </a:xfrm>
            <a:prstGeom prst="ellipse">
              <a:avLst/>
            </a:prstGeom>
            <a:noFill/>
            <a:ln w="19050" cap="flat" cmpd="sng">
              <a:solidFill>
                <a:srgbClr val="FFD9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58" name="Google Shape;258;p32"/>
            <p:cNvCxnSpPr>
              <a:stCxn id="257" idx="6"/>
              <a:endCxn id="259" idx="1"/>
            </p:cNvCxnSpPr>
            <p:nvPr/>
          </p:nvCxnSpPr>
          <p:spPr>
            <a:xfrm>
              <a:off x="1244597" y="1586575"/>
              <a:ext cx="1999200" cy="166500"/>
            </a:xfrm>
            <a:prstGeom prst="straightConnector1">
              <a:avLst/>
            </a:prstGeom>
            <a:noFill/>
            <a:ln w="19050" cap="flat" cmpd="sng">
              <a:solidFill>
                <a:srgbClr val="FFD966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59" name="Google Shape;259;p32"/>
            <p:cNvSpPr txBox="1"/>
            <p:nvPr/>
          </p:nvSpPr>
          <p:spPr>
            <a:xfrm>
              <a:off x="3243818" y="1045100"/>
              <a:ext cx="4837500" cy="1416000"/>
            </a:xfrm>
            <a:prstGeom prst="rect">
              <a:avLst/>
            </a:prstGeom>
            <a:noFill/>
            <a:ln w="19050" cap="flat" cmpd="sng">
              <a:solidFill>
                <a:srgbClr val="FFD9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Physics Analysis workfest (Wed 21 - afternoon)</a:t>
              </a:r>
              <a:endParaRPr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lvl="0" indent="-3302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Char char="○"/>
              </a:pPr>
              <a:r>
                <a:rPr lang="it"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Discussion: </a:t>
              </a:r>
              <a:r>
                <a:rPr lang="it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systematics across PWGs</a:t>
              </a:r>
              <a:endParaRPr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lvl="0" indent="-3302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Char char="○"/>
              </a:pPr>
              <a:r>
                <a:rPr lang="it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Novel efforts in France </a:t>
              </a:r>
              <a:endParaRPr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lvl="0" indent="-3302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Char char="○"/>
              </a:pPr>
              <a:r>
                <a:rPr lang="it" sz="1600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Reports by PWG conveners</a:t>
              </a:r>
              <a:endParaRPr sz="1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lvl="0" indent="-3302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Char char="○"/>
              </a:pPr>
              <a:r>
                <a:rPr lang="it"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Discussion: </a:t>
              </a:r>
              <a:r>
                <a:rPr lang="it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plans for the Early Science document</a:t>
              </a:r>
              <a:endParaRPr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60" name="Google Shape;260;p32" title="Screenshot 2026-01-16 at 10.37.58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80724" y="763274"/>
            <a:ext cx="2791527" cy="510725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32"/>
          <p:cNvSpPr txBox="1"/>
          <p:nvPr/>
        </p:nvSpPr>
        <p:spPr>
          <a:xfrm>
            <a:off x="6538450" y="419175"/>
            <a:ext cx="2533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b="1">
                <a:solidFill>
                  <a:srgbClr val="0563C2"/>
                </a:solidFill>
                <a:latin typeface="Calibri"/>
                <a:ea typeface="Calibri"/>
                <a:cs typeface="Calibri"/>
                <a:sym typeface="Calibri"/>
              </a:rPr>
              <a:t>Friday 23</a:t>
            </a:r>
            <a:endParaRPr sz="1600" b="1">
              <a:solidFill>
                <a:srgbClr val="0563C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84364B1-11A5-7487-E4A7-B7517009A684}"/>
              </a:ext>
            </a:extLst>
          </p:cNvPr>
          <p:cNvGrpSpPr/>
          <p:nvPr/>
        </p:nvGrpSpPr>
        <p:grpSpPr>
          <a:xfrm>
            <a:off x="8544253" y="669638"/>
            <a:ext cx="528000" cy="1144362"/>
            <a:chOff x="8544253" y="669638"/>
            <a:chExt cx="528000" cy="1144362"/>
          </a:xfrm>
        </p:grpSpPr>
        <p:sp>
          <p:nvSpPr>
            <p:cNvPr id="262" name="Google Shape;262;p32"/>
            <p:cNvSpPr/>
            <p:nvPr/>
          </p:nvSpPr>
          <p:spPr>
            <a:xfrm>
              <a:off x="8544253" y="669638"/>
              <a:ext cx="528000" cy="755700"/>
            </a:xfrm>
            <a:prstGeom prst="ellipse">
              <a:avLst/>
            </a:prstGeom>
            <a:noFill/>
            <a:ln w="19050" cap="flat" cmpd="sng">
              <a:solidFill>
                <a:srgbClr val="88888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63" name="Google Shape;263;p32"/>
            <p:cNvCxnSpPr>
              <a:cxnSpLocks/>
              <a:stCxn id="262" idx="3"/>
              <a:endCxn id="251" idx="3"/>
            </p:cNvCxnSpPr>
            <p:nvPr/>
          </p:nvCxnSpPr>
          <p:spPr>
            <a:xfrm flipH="1">
              <a:off x="8544253" y="1314668"/>
              <a:ext cx="77324" cy="499332"/>
            </a:xfrm>
            <a:prstGeom prst="straightConnector1">
              <a:avLst/>
            </a:prstGeom>
            <a:noFill/>
            <a:ln w="19050" cap="flat" cmpd="sng">
              <a:solidFill>
                <a:srgbClr val="888888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458" y="7652"/>
            <a:ext cx="709348" cy="510731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33"/>
          <p:cNvSpPr/>
          <p:nvPr/>
        </p:nvSpPr>
        <p:spPr>
          <a:xfrm>
            <a:off x="8014771" y="4610558"/>
            <a:ext cx="280800" cy="173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9</a:t>
            </a:fld>
            <a:endParaRPr/>
          </a:p>
        </p:txBody>
      </p:sp>
      <p:sp>
        <p:nvSpPr>
          <p:cNvPr id="271" name="Google Shape;271;p33"/>
          <p:cNvSpPr txBox="1"/>
          <p:nvPr/>
        </p:nvSpPr>
        <p:spPr>
          <a:xfrm>
            <a:off x="942650" y="46850"/>
            <a:ext cx="7818900" cy="486600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rgbClr val="FFFFFF"/>
              </a:gs>
            </a:gsLst>
            <a:lin ang="0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7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Panel Sessions - Thu 22 afternoon</a:t>
            </a:r>
            <a:endParaRPr sz="24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2" name="Google Shape;272;p33" title="Screenshot 2026-01-16 at 10.49.44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50" y="672475"/>
            <a:ext cx="4791473" cy="3236012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33"/>
          <p:cNvSpPr txBox="1"/>
          <p:nvPr/>
        </p:nvSpPr>
        <p:spPr>
          <a:xfrm>
            <a:off x="4911400" y="558175"/>
            <a:ext cx="4169100" cy="332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 important panel sessions scheduled immediately after the Project status report:  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it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 panel Session</a:t>
            </a:r>
            <a:r>
              <a:rPr lang="it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(Jim Yeck, Kevin Smith, Elke, Rolf, and Abhay) moderated by Thomas Ullrich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it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Collaboration panel session</a:t>
            </a:r>
            <a:r>
              <a:rPr lang="it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(SP Office + top-level coord.s) moderated by Rolf Ent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600"/>
              <a:buFont typeface="Calibri"/>
              <a:buChar char="✵"/>
            </a:pPr>
            <a:r>
              <a:rPr lang="it" sz="1600" dirty="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Both panel sessions are very relevant to coordinate current and future physics analysis activities! </a:t>
            </a:r>
            <a:endParaRPr sz="1600" dirty="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33"/>
          <p:cNvSpPr txBox="1"/>
          <p:nvPr/>
        </p:nvSpPr>
        <p:spPr>
          <a:xfrm>
            <a:off x="206050" y="3980725"/>
            <a:ext cx="8788500" cy="1058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it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Forms to collect questions is provided to the Collaboration and the questions will be passed to the panel members and moderators by Thursday morning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1043</TotalTime>
  <Words>2384</Words>
  <Application>Microsoft Macintosh PowerPoint</Application>
  <PresentationFormat>On-screen Show (16:9)</PresentationFormat>
  <Paragraphs>251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Wingdings</vt:lpstr>
      <vt:lpstr>Noto Sans Symbols</vt:lpstr>
      <vt:lpstr>System Font Regular</vt:lpstr>
      <vt:lpstr>Courier New</vt:lpstr>
      <vt:lpstr>Times New Roman</vt:lpstr>
      <vt:lpstr>Cambria Math</vt:lpstr>
      <vt:lpstr>Calibri</vt:lpstr>
      <vt:lpstr>Helvetica Neue</vt:lpstr>
      <vt:lpstr>Arial</vt:lpstr>
      <vt:lpstr>Simple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Salvatore Fazio</cp:lastModifiedBy>
  <cp:revision>11</cp:revision>
  <dcterms:modified xsi:type="dcterms:W3CDTF">2026-01-20T15:26:52Z</dcterms:modified>
</cp:coreProperties>
</file>