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autoCompressPictures="0">
  <p:sldMasterIdLst>
    <p:sldMasterId id="2147483660" r:id="rId4"/>
  </p:sldMasterIdLst>
  <p:notesMasterIdLst>
    <p:notesMasterId r:id="rId36"/>
  </p:notesMasterIdLst>
  <p:handoutMasterIdLst>
    <p:handoutMasterId r:id="rId37"/>
  </p:handoutMasterIdLst>
  <p:sldIdLst>
    <p:sldId id="520" r:id="rId5"/>
    <p:sldId id="5990" r:id="rId6"/>
    <p:sldId id="261" r:id="rId7"/>
    <p:sldId id="318" r:id="rId8"/>
    <p:sldId id="336" r:id="rId9"/>
    <p:sldId id="346" r:id="rId10"/>
    <p:sldId id="354" r:id="rId11"/>
    <p:sldId id="5981" r:id="rId12"/>
    <p:sldId id="350" r:id="rId13"/>
    <p:sldId id="5976" r:id="rId14"/>
    <p:sldId id="358" r:id="rId15"/>
    <p:sldId id="5915" r:id="rId16"/>
    <p:sldId id="5988" r:id="rId17"/>
    <p:sldId id="5863" r:id="rId18"/>
    <p:sldId id="5987" r:id="rId19"/>
    <p:sldId id="5978" r:id="rId20"/>
    <p:sldId id="5979" r:id="rId21"/>
    <p:sldId id="361" r:id="rId22"/>
    <p:sldId id="359" r:id="rId23"/>
    <p:sldId id="5958" r:id="rId24"/>
    <p:sldId id="1159" r:id="rId25"/>
    <p:sldId id="5994" r:id="rId26"/>
    <p:sldId id="362" r:id="rId27"/>
    <p:sldId id="5985" r:id="rId28"/>
    <p:sldId id="5982" r:id="rId29"/>
    <p:sldId id="5989" r:id="rId30"/>
    <p:sldId id="349" r:id="rId31"/>
    <p:sldId id="5909" r:id="rId32"/>
    <p:sldId id="5992" r:id="rId33"/>
    <p:sldId id="5965" r:id="rId34"/>
    <p:sldId id="5914" r:id="rId35"/>
  </p:sldIdLst>
  <p:sldSz cx="12192000" cy="6858000"/>
  <p:notesSz cx="7102475" cy="9388475"/>
  <p:embeddedFontLst>
    <p:embeddedFont>
      <p:font typeface="Arial Narrow" panose="020B0606020202030204" pitchFamily="34" charset="0"/>
      <p:regular r:id="rId38"/>
      <p:bold r:id="rId39"/>
      <p:italic r:id="rId40"/>
      <p:boldItalic r:id="rId41"/>
    </p:embeddedFont>
    <p:embeddedFont>
      <p:font typeface="Roboto" panose="02000000000000000000" pitchFamily="2" charset="0"/>
      <p:regular r:id="rId42"/>
      <p:bold r:id="rId43"/>
      <p:italic r:id="rId44"/>
      <p:boldItalic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EBF7C-AB2F-0909-4C53-766FFA8196C1}" name="Ben Denos" initials="BD" userId="S::bdenos@purdue.edu::60a0cf43-cab5-46e0-a548-996f50ac585b" providerId="AD"/>
  <p188:author id="{D35FCA7C-7235-9D18-1409-16A7AF9E8566}" name="Sharma, Rahul" initials="RS" userId="S::rsharma@bnl.gov::d6804bb1-7a62-47f7-8bd9-b70d1fc4fe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B62466"/>
    <a:srgbClr val="30519D"/>
    <a:srgbClr val="FFFFFF"/>
    <a:srgbClr val="01ADDD"/>
    <a:srgbClr val="DB3527"/>
    <a:srgbClr val="9E8CAA"/>
    <a:srgbClr val="008000"/>
    <a:srgbClr val="7F7F7F"/>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EC6453-DB3C-4717-AAD6-AC7FF5E39A14}" v="4" dt="2026-01-21T16:46:40.2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45" autoAdjust="0"/>
    <p:restoredTop sz="94660"/>
  </p:normalViewPr>
  <p:slideViewPr>
    <p:cSldViewPr snapToGrid="0">
      <p:cViewPr varScale="1">
        <p:scale>
          <a:sx n="123" d="100"/>
          <a:sy n="123" d="100"/>
        </p:scale>
        <p:origin x="823" y="10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2.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5.fntdata"/><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fonts/font1.fntdata"/><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7.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rma, Rahul" userId="d6804bb1-7a62-47f7-8bd9-b70d1fc4fea0" providerId="ADAL" clId="{A4DF52B7-B1A7-4C57-8835-3646B1175377}"/>
    <pc:docChg chg="custSel addSld delSld modSld modMainMaster">
      <pc:chgData name="Sharma, Rahul" userId="d6804bb1-7a62-47f7-8bd9-b70d1fc4fea0" providerId="ADAL" clId="{A4DF52B7-B1A7-4C57-8835-3646B1175377}" dt="2026-01-15T20:26:59.918" v="85"/>
      <pc:docMkLst>
        <pc:docMk/>
      </pc:docMkLst>
      <pc:sldChg chg="modSp add del">
        <pc:chgData name="Sharma, Rahul" userId="d6804bb1-7a62-47f7-8bd9-b70d1fc4fea0" providerId="ADAL" clId="{A4DF52B7-B1A7-4C57-8835-3646B1175377}" dt="2026-01-15T20:26:59.918" v="85"/>
        <pc:sldMkLst>
          <pc:docMk/>
          <pc:sldMk cId="3307856287" sldId="349"/>
        </pc:sldMkLst>
        <pc:spChg chg="mod">
          <ac:chgData name="Sharma, Rahul" userId="d6804bb1-7a62-47f7-8bd9-b70d1fc4fea0" providerId="ADAL" clId="{A4DF52B7-B1A7-4C57-8835-3646B1175377}" dt="2026-01-15T20:25:48.977" v="81" actId="27636"/>
          <ac:spMkLst>
            <pc:docMk/>
            <pc:sldMk cId="3307856287" sldId="349"/>
            <ac:spMk id="3" creationId="{29DAED0E-8901-D558-7B18-A3F805B03410}"/>
          </ac:spMkLst>
        </pc:spChg>
        <pc:graphicFrameChg chg="mod modGraphic">
          <ac:chgData name="Sharma, Rahul" userId="d6804bb1-7a62-47f7-8bd9-b70d1fc4fea0" providerId="ADAL" clId="{A4DF52B7-B1A7-4C57-8835-3646B1175377}" dt="2026-01-15T20:26:59.918" v="85"/>
          <ac:graphicFrameMkLst>
            <pc:docMk/>
            <pc:sldMk cId="3307856287" sldId="349"/>
            <ac:graphicFrameMk id="5" creationId="{315704A7-D299-2DBE-FE87-AD79609ADFE4}"/>
          </ac:graphicFrameMkLst>
        </pc:graphicFrameChg>
      </pc:sldChg>
      <pc:sldChg chg="modSp">
        <pc:chgData name="Sharma, Rahul" userId="d6804bb1-7a62-47f7-8bd9-b70d1fc4fea0" providerId="ADAL" clId="{A4DF52B7-B1A7-4C57-8835-3646B1175377}" dt="2026-01-15T20:22:57.744" v="74" actId="20577"/>
        <pc:sldMkLst>
          <pc:docMk/>
          <pc:sldMk cId="553597436" sldId="520"/>
        </pc:sldMkLst>
        <pc:spChg chg="mod">
          <ac:chgData name="Sharma, Rahul" userId="d6804bb1-7a62-47f7-8bd9-b70d1fc4fea0" providerId="ADAL" clId="{A4DF52B7-B1A7-4C57-8835-3646B1175377}" dt="2026-01-15T20:22:57.744" v="74" actId="20577"/>
          <ac:spMkLst>
            <pc:docMk/>
            <pc:sldMk cId="553597436" sldId="520"/>
            <ac:spMk id="3" creationId="{7DD984CA-F83A-B1FD-C7E1-1E5A30ADD38F}"/>
          </ac:spMkLst>
        </pc:spChg>
      </pc:sldChg>
      <pc:sldChg chg="modSp">
        <pc:chgData name="Sharma, Rahul" userId="d6804bb1-7a62-47f7-8bd9-b70d1fc4fea0" providerId="ADAL" clId="{A4DF52B7-B1A7-4C57-8835-3646B1175377}" dt="2026-01-15T20:23:33.076" v="76" actId="20577"/>
        <pc:sldMkLst>
          <pc:docMk/>
          <pc:sldMk cId="3334822796" sldId="5990"/>
        </pc:sldMkLst>
        <pc:spChg chg="mod">
          <ac:chgData name="Sharma, Rahul" userId="d6804bb1-7a62-47f7-8bd9-b70d1fc4fea0" providerId="ADAL" clId="{A4DF52B7-B1A7-4C57-8835-3646B1175377}" dt="2026-01-15T20:23:33.076" v="76" actId="20577"/>
          <ac:spMkLst>
            <pc:docMk/>
            <pc:sldMk cId="3334822796" sldId="5990"/>
            <ac:spMk id="3" creationId="{3CCA080C-974F-86F9-3DBC-1199F47CDD85}"/>
          </ac:spMkLst>
        </pc:spChg>
      </pc:sldChg>
      <pc:sldMasterChg chg="modSp">
        <pc:chgData name="Sharma, Rahul" userId="d6804bb1-7a62-47f7-8bd9-b70d1fc4fea0" providerId="ADAL" clId="{A4DF52B7-B1A7-4C57-8835-3646B1175377}" dt="2026-01-15T20:21:46.812" v="34" actId="20577"/>
        <pc:sldMasterMkLst>
          <pc:docMk/>
          <pc:sldMasterMk cId="544521178" sldId="2147483660"/>
        </pc:sldMasterMkLst>
        <pc:spChg chg="mod">
          <ac:chgData name="Sharma, Rahul" userId="d6804bb1-7a62-47f7-8bd9-b70d1fc4fea0" providerId="ADAL" clId="{A4DF52B7-B1A7-4C57-8835-3646B1175377}" dt="2026-01-15T20:21:46.812" v="34" actId="20577"/>
          <ac:spMkLst>
            <pc:docMk/>
            <pc:sldMasterMk cId="544521178" sldId="2147483660"/>
            <ac:spMk id="6" creationId="{77A8B13F-B9AA-E98B-9D35-1E95DE018AE3}"/>
          </ac:spMkLst>
        </pc:spChg>
      </pc:sldMasterChg>
    </pc:docChg>
  </pc:docChgLst>
  <pc:docChgLst>
    <pc:chgData name="Sharma, Rahul" userId="d6804bb1-7a62-47f7-8bd9-b70d1fc4fea0" providerId="ADAL" clId="{244FAC67-C822-40FA-8E5E-594EA5C27D26}"/>
    <pc:docChg chg="custSel addSld delSld modSld">
      <pc:chgData name="Sharma, Rahul" userId="d6804bb1-7a62-47f7-8bd9-b70d1fc4fea0" providerId="ADAL" clId="{244FAC67-C822-40FA-8E5E-594EA5C27D26}" dt="2026-01-21T16:47:23.035" v="61" actId="20577"/>
      <pc:docMkLst>
        <pc:docMk/>
      </pc:docMkLst>
      <pc:sldChg chg="modSp add del mod">
        <pc:chgData name="Sharma, Rahul" userId="d6804bb1-7a62-47f7-8bd9-b70d1fc4fea0" providerId="ADAL" clId="{244FAC67-C822-40FA-8E5E-594EA5C27D26}" dt="2026-01-21T16:40:13.849" v="12" actId="1076"/>
        <pc:sldMkLst>
          <pc:docMk/>
          <pc:sldMk cId="1133708345" sldId="318"/>
        </pc:sldMkLst>
        <pc:spChg chg="mod">
          <ac:chgData name="Sharma, Rahul" userId="d6804bb1-7a62-47f7-8bd9-b70d1fc4fea0" providerId="ADAL" clId="{244FAC67-C822-40FA-8E5E-594EA5C27D26}" dt="2026-01-21T16:39:51.044" v="3" actId="1076"/>
          <ac:spMkLst>
            <pc:docMk/>
            <pc:sldMk cId="1133708345" sldId="318"/>
            <ac:spMk id="2" creationId="{46E769E6-C774-3B4E-ACA2-DF5E590BC7E1}"/>
          </ac:spMkLst>
        </pc:spChg>
        <pc:spChg chg="mod">
          <ac:chgData name="Sharma, Rahul" userId="d6804bb1-7a62-47f7-8bd9-b70d1fc4fea0" providerId="ADAL" clId="{244FAC67-C822-40FA-8E5E-594EA5C27D26}" dt="2026-01-21T16:40:04.189" v="10" actId="404"/>
          <ac:spMkLst>
            <pc:docMk/>
            <pc:sldMk cId="1133708345" sldId="318"/>
            <ac:spMk id="3" creationId="{C2763F2C-BC45-5852-8613-285F6A210EA0}"/>
          </ac:spMkLst>
        </pc:spChg>
        <pc:spChg chg="mod">
          <ac:chgData name="Sharma, Rahul" userId="d6804bb1-7a62-47f7-8bd9-b70d1fc4fea0" providerId="ADAL" clId="{244FAC67-C822-40FA-8E5E-594EA5C27D26}" dt="2026-01-21T16:39:44.652" v="2"/>
          <ac:spMkLst>
            <pc:docMk/>
            <pc:sldMk cId="1133708345" sldId="318"/>
            <ac:spMk id="5" creationId="{D11D2108-3FC4-835A-DEEF-5E4E7A9C1280}"/>
          </ac:spMkLst>
        </pc:spChg>
        <pc:picChg chg="mod">
          <ac:chgData name="Sharma, Rahul" userId="d6804bb1-7a62-47f7-8bd9-b70d1fc4fea0" providerId="ADAL" clId="{244FAC67-C822-40FA-8E5E-594EA5C27D26}" dt="2026-01-21T16:40:13.849" v="12" actId="1076"/>
          <ac:picMkLst>
            <pc:docMk/>
            <pc:sldMk cId="1133708345" sldId="318"/>
            <ac:picMk id="7" creationId="{727CB2B2-0391-2564-FE62-EE682180D584}"/>
          </ac:picMkLst>
        </pc:picChg>
        <pc:picChg chg="mod">
          <ac:chgData name="Sharma, Rahul" userId="d6804bb1-7a62-47f7-8bd9-b70d1fc4fea0" providerId="ADAL" clId="{244FAC67-C822-40FA-8E5E-594EA5C27D26}" dt="2026-01-21T16:40:11.125" v="11" actId="1076"/>
          <ac:picMkLst>
            <pc:docMk/>
            <pc:sldMk cId="1133708345" sldId="318"/>
            <ac:picMk id="8" creationId="{EB80B472-7469-C600-4DBC-996EEDE1FB82}"/>
          </ac:picMkLst>
        </pc:picChg>
      </pc:sldChg>
      <pc:sldChg chg="addSp delSp modSp mod">
        <pc:chgData name="Sharma, Rahul" userId="d6804bb1-7a62-47f7-8bd9-b70d1fc4fea0" providerId="ADAL" clId="{244FAC67-C822-40FA-8E5E-594EA5C27D26}" dt="2026-01-21T16:47:23.035" v="61" actId="20577"/>
        <pc:sldMkLst>
          <pc:docMk/>
          <pc:sldMk cId="3307856287" sldId="349"/>
        </pc:sldMkLst>
        <pc:graphicFrameChg chg="del mod">
          <ac:chgData name="Sharma, Rahul" userId="d6804bb1-7a62-47f7-8bd9-b70d1fc4fea0" providerId="ADAL" clId="{244FAC67-C822-40FA-8E5E-594EA5C27D26}" dt="2026-01-21T16:46:38.346" v="51" actId="478"/>
          <ac:graphicFrameMkLst>
            <pc:docMk/>
            <pc:sldMk cId="3307856287" sldId="349"/>
            <ac:graphicFrameMk id="5" creationId="{315704A7-D299-2DBE-FE87-AD79609ADFE4}"/>
          </ac:graphicFrameMkLst>
        </pc:graphicFrameChg>
        <pc:graphicFrameChg chg="add mod modGraphic">
          <ac:chgData name="Sharma, Rahul" userId="d6804bb1-7a62-47f7-8bd9-b70d1fc4fea0" providerId="ADAL" clId="{244FAC67-C822-40FA-8E5E-594EA5C27D26}" dt="2026-01-21T16:47:23.035" v="61" actId="20577"/>
          <ac:graphicFrameMkLst>
            <pc:docMk/>
            <pc:sldMk cId="3307856287" sldId="349"/>
            <ac:graphicFrameMk id="6" creationId="{96E11FE9-56DC-E5C1-0A2D-5FCE42E9A0EF}"/>
          </ac:graphicFrameMkLst>
        </pc:graphicFrameChg>
      </pc:sldChg>
      <pc:sldChg chg="del">
        <pc:chgData name="Sharma, Rahul" userId="d6804bb1-7a62-47f7-8bd9-b70d1fc4fea0" providerId="ADAL" clId="{244FAC67-C822-40FA-8E5E-594EA5C27D26}" dt="2026-01-21T16:38:46.526" v="0" actId="47"/>
        <pc:sldMkLst>
          <pc:docMk/>
          <pc:sldMk cId="1606009537" sldId="355"/>
        </pc:sldMkLst>
      </pc:sldChg>
      <pc:sldChg chg="modSp mod">
        <pc:chgData name="Sharma, Rahul" userId="d6804bb1-7a62-47f7-8bd9-b70d1fc4fea0" providerId="ADAL" clId="{244FAC67-C822-40FA-8E5E-594EA5C27D26}" dt="2026-01-21T16:43:04.362" v="26" actId="20577"/>
        <pc:sldMkLst>
          <pc:docMk/>
          <pc:sldMk cId="0" sldId="362"/>
        </pc:sldMkLst>
        <pc:spChg chg="mod">
          <ac:chgData name="Sharma, Rahul" userId="d6804bb1-7a62-47f7-8bd9-b70d1fc4fea0" providerId="ADAL" clId="{244FAC67-C822-40FA-8E5E-594EA5C27D26}" dt="2026-01-21T16:43:04.362" v="26" actId="20577"/>
          <ac:spMkLst>
            <pc:docMk/>
            <pc:sldMk cId="0" sldId="362"/>
            <ac:spMk id="16" creationId="{6EC73577-3FF2-F895-E794-8679C9B56F58}"/>
          </ac:spMkLst>
        </pc:spChg>
      </pc:sldChg>
      <pc:sldChg chg="modSp add del mod">
        <pc:chgData name="Sharma, Rahul" userId="d6804bb1-7a62-47f7-8bd9-b70d1fc4fea0" providerId="ADAL" clId="{244FAC67-C822-40FA-8E5E-594EA5C27D26}" dt="2026-01-21T16:45:32.400" v="48" actId="948"/>
        <pc:sldMkLst>
          <pc:docMk/>
          <pc:sldMk cId="1347839246" sldId="5982"/>
        </pc:sldMkLst>
        <pc:spChg chg="mod">
          <ac:chgData name="Sharma, Rahul" userId="d6804bb1-7a62-47f7-8bd9-b70d1fc4fea0" providerId="ADAL" clId="{244FAC67-C822-40FA-8E5E-594EA5C27D26}" dt="2026-01-21T16:45:11.276" v="46" actId="27636"/>
          <ac:spMkLst>
            <pc:docMk/>
            <pc:sldMk cId="1347839246" sldId="5982"/>
            <ac:spMk id="2" creationId="{23CDC468-D7E9-D691-71C1-600B9FB0A600}"/>
          </ac:spMkLst>
        </pc:spChg>
        <pc:spChg chg="mod">
          <ac:chgData name="Sharma, Rahul" userId="d6804bb1-7a62-47f7-8bd9-b70d1fc4fea0" providerId="ADAL" clId="{244FAC67-C822-40FA-8E5E-594EA5C27D26}" dt="2026-01-21T16:45:32.400" v="48" actId="948"/>
          <ac:spMkLst>
            <pc:docMk/>
            <pc:sldMk cId="1347839246" sldId="5982"/>
            <ac:spMk id="3" creationId="{B2B5D2DB-28BC-C4F6-A7F7-D7F12B944A7E}"/>
          </ac:spMkLst>
        </pc:spChg>
      </pc:sldChg>
      <pc:sldChg chg="del">
        <pc:chgData name="Sharma, Rahul" userId="d6804bb1-7a62-47f7-8bd9-b70d1fc4fea0" providerId="ADAL" clId="{244FAC67-C822-40FA-8E5E-594EA5C27D26}" dt="2026-01-21T16:43:52.442" v="27" actId="47"/>
        <pc:sldMkLst>
          <pc:docMk/>
          <pc:sldMk cId="4123475923" sldId="5984"/>
        </pc:sldMkLst>
      </pc:sldChg>
      <pc:sldChg chg="modSp add del mod">
        <pc:chgData name="Sharma, Rahul" userId="d6804bb1-7a62-47f7-8bd9-b70d1fc4fea0" providerId="ADAL" clId="{244FAC67-C822-40FA-8E5E-594EA5C27D26}" dt="2026-01-21T16:45:01.510" v="44" actId="27636"/>
        <pc:sldMkLst>
          <pc:docMk/>
          <pc:sldMk cId="3067847992" sldId="5985"/>
        </pc:sldMkLst>
        <pc:spChg chg="mod">
          <ac:chgData name="Sharma, Rahul" userId="d6804bb1-7a62-47f7-8bd9-b70d1fc4fea0" providerId="ADAL" clId="{244FAC67-C822-40FA-8E5E-594EA5C27D26}" dt="2026-01-21T16:44:08.840" v="31" actId="14100"/>
          <ac:spMkLst>
            <pc:docMk/>
            <pc:sldMk cId="3067847992" sldId="5985"/>
            <ac:spMk id="2" creationId="{2F548B60-9B2C-9E88-A74E-9480C6DEEC23}"/>
          </ac:spMkLst>
        </pc:spChg>
        <pc:spChg chg="mod">
          <ac:chgData name="Sharma, Rahul" userId="d6804bb1-7a62-47f7-8bd9-b70d1fc4fea0" providerId="ADAL" clId="{244FAC67-C822-40FA-8E5E-594EA5C27D26}" dt="2026-01-21T16:45:01.510" v="44" actId="27636"/>
          <ac:spMkLst>
            <pc:docMk/>
            <pc:sldMk cId="3067847992" sldId="5985"/>
            <ac:spMk id="7" creationId="{3EF312E9-C636-81AD-5501-CA86E49EFD4E}"/>
          </ac:spMkLst>
        </pc:spChg>
      </pc:sldChg>
      <pc:sldChg chg="del">
        <pc:chgData name="Sharma, Rahul" userId="d6804bb1-7a62-47f7-8bd9-b70d1fc4fea0" providerId="ADAL" clId="{244FAC67-C822-40FA-8E5E-594EA5C27D26}" dt="2026-01-21T16:46:08.801" v="49" actId="47"/>
        <pc:sldMkLst>
          <pc:docMk/>
          <pc:sldMk cId="3206496799" sldId="599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4F6B566-8F4F-2297-E09A-EC0A5919D724}"/>
              </a:ext>
            </a:extLst>
          </p:cNvPr>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a:extLst>
              <a:ext uri="{FF2B5EF4-FFF2-40B4-BE49-F238E27FC236}">
                <a16:creationId xmlns:a16="http://schemas.microsoft.com/office/drawing/2014/main" id="{EAFEF84F-FF67-CFE6-EE39-7622459E9C49}"/>
              </a:ext>
            </a:extLst>
          </p:cNvPr>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D435C532-7310-4D0E-A33E-9CFB32DA3130}" type="datetimeFigureOut">
              <a:rPr lang="en-US" smtClean="0"/>
              <a:t>1/21/2026</a:t>
            </a:fld>
            <a:endParaRPr lang="en-US"/>
          </a:p>
        </p:txBody>
      </p:sp>
      <p:sp>
        <p:nvSpPr>
          <p:cNvPr id="4" name="Footer Placeholder 3">
            <a:extLst>
              <a:ext uri="{FF2B5EF4-FFF2-40B4-BE49-F238E27FC236}">
                <a16:creationId xmlns:a16="http://schemas.microsoft.com/office/drawing/2014/main" id="{933D95DF-83FA-FE96-2EE5-1174D2E87D62}"/>
              </a:ext>
            </a:extLst>
          </p:cNvPr>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A967F68-58BC-4765-5D43-302ABEE7BABF}"/>
              </a:ext>
            </a:extLst>
          </p:cNvPr>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19FBC339-4610-4F10-854C-D2930A4EBF62}" type="slidenum">
              <a:rPr lang="en-US" smtClean="0"/>
              <a:t>‹#›</a:t>
            </a:fld>
            <a:endParaRPr lang="en-US"/>
          </a:p>
        </p:txBody>
      </p:sp>
    </p:spTree>
    <p:extLst>
      <p:ext uri="{BB962C8B-B14F-4D97-AF65-F5344CB8AC3E}">
        <p14:creationId xmlns:p14="http://schemas.microsoft.com/office/powerpoint/2010/main" val="3885688925"/>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2E36F475-F7F5-6C41-B37C-656C49194CAF}" type="datetimeFigureOut">
              <a:rPr lang="en-US" smtClean="0"/>
              <a:t>1/21/2026</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515839EF-EF2D-A244-8B03-02564FD38722}" type="slidenum">
              <a:rPr lang="en-US" smtClean="0"/>
              <a:t>‹#›</a:t>
            </a:fld>
            <a:endParaRPr lang="en-US"/>
          </a:p>
        </p:txBody>
      </p:sp>
    </p:spTree>
    <p:extLst>
      <p:ext uri="{BB962C8B-B14F-4D97-AF65-F5344CB8AC3E}">
        <p14:creationId xmlns:p14="http://schemas.microsoft.com/office/powerpoint/2010/main" val="267928098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Title from Agenda</a:t>
            </a:r>
            <a:br>
              <a:rPr lang="en-US"/>
            </a:br>
            <a:r>
              <a:rPr lang="en-US"/>
              <a:t>Continuation of Title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68580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18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Review Name from Agenda</a:t>
            </a:r>
          </a:p>
          <a:p>
            <a:pPr marL="0" marR="0" lvl="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a:pPr>
            <a:r>
              <a:rPr lang="en-US"/>
              <a:t>Continuation of Review Name</a:t>
            </a:r>
          </a:p>
          <a:p>
            <a:endParaRPr lang="en-US"/>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Presenter Name</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Secondary title if needed</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16263"/>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6.0x.xxx WBS Name (Exact from WBS)</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Project Role or Organizational Role if not Project</a:t>
            </a:r>
          </a:p>
        </p:txBody>
      </p:sp>
      <p:sp>
        <p:nvSpPr>
          <p:cNvPr id="16" name="Text Placeholder 15">
            <a:extLst>
              <a:ext uri="{FF2B5EF4-FFF2-40B4-BE49-F238E27FC236}">
                <a16:creationId xmlns:a16="http://schemas.microsoft.com/office/drawing/2014/main" id="{FB726ECD-3BC1-23C9-2165-9B560F6BAE93}"/>
              </a:ext>
            </a:extLst>
          </p:cNvPr>
          <p:cNvSpPr>
            <a:spLocks noGrp="1"/>
          </p:cNvSpPr>
          <p:nvPr>
            <p:ph type="body" sz="quarter" idx="15" hasCustomPrompt="1"/>
          </p:nvPr>
        </p:nvSpPr>
        <p:spPr>
          <a:xfrm>
            <a:off x="502920" y="5496560"/>
            <a:ext cx="5867400" cy="347472"/>
          </a:xfrm>
          <a:prstGeom prst="rect">
            <a:avLst/>
          </a:prstGeom>
        </p:spPr>
        <p:txBody>
          <a:bodyPr>
            <a:noAutofit/>
          </a:bodyPr>
          <a:lstStyle>
            <a:lvl1pPr marL="0" indent="0">
              <a:buNone/>
              <a:defRPr sz="1800">
                <a:solidFill>
                  <a:schemeClr val="bg1"/>
                </a:solidFill>
              </a:defRPr>
            </a:lvl1pPr>
          </a:lstStyle>
          <a:p>
            <a:pPr lvl="0"/>
            <a:r>
              <a:rPr lang="en-US"/>
              <a:t>Date</a:t>
            </a:r>
          </a:p>
        </p:txBody>
      </p:sp>
    </p:spTree>
    <p:extLst>
      <p:ext uri="{BB962C8B-B14F-4D97-AF65-F5344CB8AC3E}">
        <p14:creationId xmlns:p14="http://schemas.microsoft.com/office/powerpoint/2010/main" val="341994636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799"/>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538728"/>
            <a:ext cx="5632704"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538726"/>
            <a:ext cx="5632704" cy="263347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9393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538728"/>
            <a:ext cx="36576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62308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54241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538728"/>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546750"/>
            <a:ext cx="2743200"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9139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592324"/>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498848"/>
            <a:ext cx="11503152"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7316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62C8D278-8C8C-0901-E682-16964AE9B092}"/>
              </a:ext>
            </a:extLst>
          </p:cNvPr>
          <p:cNvSpPr>
            <a:spLocks noGrp="1"/>
          </p:cNvSpPr>
          <p:nvPr>
            <p:ph sz="quarter" idx="15"/>
          </p:nvPr>
        </p:nvSpPr>
        <p:spPr>
          <a:xfrm>
            <a:off x="457198" y="2592324"/>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16DBA24A-0EAB-96A6-9A1E-BDE6454E4AC7}"/>
              </a:ext>
            </a:extLst>
          </p:cNvPr>
          <p:cNvSpPr>
            <a:spLocks noGrp="1"/>
          </p:cNvSpPr>
          <p:nvPr>
            <p:ph sz="quarter" idx="16"/>
          </p:nvPr>
        </p:nvSpPr>
        <p:spPr>
          <a:xfrm>
            <a:off x="6327648" y="2587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F44BBC21-A596-4DDA-D790-503796FF96D3}"/>
              </a:ext>
            </a:extLst>
          </p:cNvPr>
          <p:cNvSpPr>
            <a:spLocks noGrp="1"/>
          </p:cNvSpPr>
          <p:nvPr>
            <p:ph sz="quarter" idx="17"/>
          </p:nvPr>
        </p:nvSpPr>
        <p:spPr>
          <a:xfrm>
            <a:off x="457198" y="4498848"/>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79728BB3-D547-08B9-F241-416827A2A3C5}"/>
              </a:ext>
            </a:extLst>
          </p:cNvPr>
          <p:cNvSpPr>
            <a:spLocks noGrp="1"/>
          </p:cNvSpPr>
          <p:nvPr>
            <p:ph sz="quarter" idx="18"/>
          </p:nvPr>
        </p:nvSpPr>
        <p:spPr>
          <a:xfrm>
            <a:off x="6327648" y="4492752"/>
            <a:ext cx="5632704"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08897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59128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595132"/>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4498688"/>
            <a:ext cx="36576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80401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587752"/>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593967"/>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450001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4495800"/>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4503821"/>
            <a:ext cx="2743200" cy="167335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9111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116675"/>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3547550"/>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457197" y="4978426"/>
            <a:ext cx="11503152"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407562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x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BBDCC6BF-3B0D-AD16-6D46-BEC510E588C8}"/>
              </a:ext>
            </a:extLst>
          </p:cNvPr>
          <p:cNvSpPr>
            <a:spLocks noGrp="1"/>
          </p:cNvSpPr>
          <p:nvPr>
            <p:ph sz="quarter" idx="15"/>
          </p:nvPr>
        </p:nvSpPr>
        <p:spPr>
          <a:xfrm>
            <a:off x="457198" y="2116702"/>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E3010EEA-82D9-0803-B736-51FD108EBE80}"/>
              </a:ext>
            </a:extLst>
          </p:cNvPr>
          <p:cNvSpPr>
            <a:spLocks noGrp="1"/>
          </p:cNvSpPr>
          <p:nvPr>
            <p:ph sz="quarter" idx="16"/>
          </p:nvPr>
        </p:nvSpPr>
        <p:spPr>
          <a:xfrm>
            <a:off x="6327648" y="2115083"/>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BE6B128E-358E-0CB0-28A2-FBFB30D83880}"/>
              </a:ext>
            </a:extLst>
          </p:cNvPr>
          <p:cNvSpPr>
            <a:spLocks noGrp="1"/>
          </p:cNvSpPr>
          <p:nvPr>
            <p:ph sz="quarter" idx="17"/>
          </p:nvPr>
        </p:nvSpPr>
        <p:spPr>
          <a:xfrm>
            <a:off x="457200" y="3547604"/>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4642B89-D9FF-387E-3534-EABE090E97A2}"/>
              </a:ext>
            </a:extLst>
          </p:cNvPr>
          <p:cNvSpPr>
            <a:spLocks noGrp="1"/>
          </p:cNvSpPr>
          <p:nvPr>
            <p:ph sz="quarter" idx="18"/>
          </p:nvPr>
        </p:nvSpPr>
        <p:spPr>
          <a:xfrm>
            <a:off x="6327648" y="3544366"/>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28C853D9-2961-9266-7CFE-22BEDC3C96E8}"/>
              </a:ext>
            </a:extLst>
          </p:cNvPr>
          <p:cNvSpPr>
            <a:spLocks noGrp="1"/>
          </p:cNvSpPr>
          <p:nvPr>
            <p:ph sz="quarter" idx="19"/>
          </p:nvPr>
        </p:nvSpPr>
        <p:spPr>
          <a:xfrm>
            <a:off x="457198" y="4978507"/>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BFF384A5-FBD4-BFF4-F11F-8035A1D722FC}"/>
              </a:ext>
            </a:extLst>
          </p:cNvPr>
          <p:cNvSpPr>
            <a:spLocks noGrp="1"/>
          </p:cNvSpPr>
          <p:nvPr>
            <p:ph sz="quarter" idx="20"/>
          </p:nvPr>
        </p:nvSpPr>
        <p:spPr>
          <a:xfrm>
            <a:off x="6327648" y="4973649"/>
            <a:ext cx="5632704"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13501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F65B90D4-3D48-96EA-424E-9748BB066E6B}"/>
              </a:ext>
            </a:extLst>
          </p:cNvPr>
          <p:cNvSpPr>
            <a:spLocks noGrp="1"/>
          </p:cNvSpPr>
          <p:nvPr>
            <p:ph sz="quarter" idx="16"/>
          </p:nvPr>
        </p:nvSpPr>
        <p:spPr>
          <a:xfrm>
            <a:off x="457196"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9C70D91-BB35-FC4E-C53E-3DB91CABC331}"/>
              </a:ext>
            </a:extLst>
          </p:cNvPr>
          <p:cNvSpPr>
            <a:spLocks noGrp="1"/>
          </p:cNvSpPr>
          <p:nvPr>
            <p:ph sz="quarter" idx="17"/>
          </p:nvPr>
        </p:nvSpPr>
        <p:spPr>
          <a:xfrm>
            <a:off x="4379974"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5F90A6C-FCDA-000B-BD92-A8B6F358E994}"/>
              </a:ext>
            </a:extLst>
          </p:cNvPr>
          <p:cNvSpPr>
            <a:spLocks noGrp="1"/>
          </p:cNvSpPr>
          <p:nvPr>
            <p:ph sz="quarter" idx="18"/>
          </p:nvPr>
        </p:nvSpPr>
        <p:spPr>
          <a:xfrm>
            <a:off x="8302748" y="2121408"/>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E572C9F-2330-8480-0B67-198F9344B484}"/>
              </a:ext>
            </a:extLst>
          </p:cNvPr>
          <p:cNvSpPr>
            <a:spLocks noGrp="1"/>
          </p:cNvSpPr>
          <p:nvPr>
            <p:ph sz="quarter" idx="19"/>
          </p:nvPr>
        </p:nvSpPr>
        <p:spPr>
          <a:xfrm>
            <a:off x="457200"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F213A212-E9EF-B9FD-0535-116965F0CEC4}"/>
              </a:ext>
            </a:extLst>
          </p:cNvPr>
          <p:cNvSpPr>
            <a:spLocks noGrp="1"/>
          </p:cNvSpPr>
          <p:nvPr>
            <p:ph sz="quarter" idx="20"/>
          </p:nvPr>
        </p:nvSpPr>
        <p:spPr>
          <a:xfrm>
            <a:off x="4379974"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67258FB1-18C4-9D3A-075B-99ABB8F88F7C}"/>
              </a:ext>
            </a:extLst>
          </p:cNvPr>
          <p:cNvSpPr>
            <a:spLocks noGrp="1"/>
          </p:cNvSpPr>
          <p:nvPr>
            <p:ph sz="quarter" idx="21"/>
          </p:nvPr>
        </p:nvSpPr>
        <p:spPr>
          <a:xfrm>
            <a:off x="8302748" y="3547872"/>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B9CB9B26-5539-83B1-763B-42E9B93C2DD8}"/>
              </a:ext>
            </a:extLst>
          </p:cNvPr>
          <p:cNvSpPr>
            <a:spLocks noGrp="1"/>
          </p:cNvSpPr>
          <p:nvPr>
            <p:ph sz="quarter" idx="22"/>
          </p:nvPr>
        </p:nvSpPr>
        <p:spPr>
          <a:xfrm>
            <a:off x="457196"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1548A393-6168-CFA8-66ED-3E525FB292D2}"/>
              </a:ext>
            </a:extLst>
          </p:cNvPr>
          <p:cNvSpPr>
            <a:spLocks noGrp="1"/>
          </p:cNvSpPr>
          <p:nvPr>
            <p:ph sz="quarter" idx="23"/>
          </p:nvPr>
        </p:nvSpPr>
        <p:spPr>
          <a:xfrm>
            <a:off x="4379974" y="4974336"/>
            <a:ext cx="36576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5F4635F7-56F0-2708-724E-DD5EF1C15BE9}"/>
              </a:ext>
            </a:extLst>
          </p:cNvPr>
          <p:cNvSpPr>
            <a:spLocks noGrp="1"/>
          </p:cNvSpPr>
          <p:nvPr>
            <p:ph sz="quarter" idx="24"/>
          </p:nvPr>
        </p:nvSpPr>
        <p:spPr>
          <a:xfrm>
            <a:off x="8302748" y="4974336"/>
            <a:ext cx="36576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06842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5061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110F2C0B-3B3A-1948-CFD4-BE909F934003}"/>
              </a:ext>
            </a:extLst>
          </p:cNvPr>
          <p:cNvSpPr>
            <a:spLocks noGrp="1"/>
          </p:cNvSpPr>
          <p:nvPr>
            <p:ph sz="quarter" idx="17"/>
          </p:nvPr>
        </p:nvSpPr>
        <p:spPr>
          <a:xfrm>
            <a:off x="45719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8D0D71EF-D2F9-A86D-EE24-3AA9EAEDD17C}"/>
              </a:ext>
            </a:extLst>
          </p:cNvPr>
          <p:cNvSpPr>
            <a:spLocks noGrp="1"/>
          </p:cNvSpPr>
          <p:nvPr>
            <p:ph sz="quarter" idx="18"/>
          </p:nvPr>
        </p:nvSpPr>
        <p:spPr>
          <a:xfrm>
            <a:off x="3377182"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CA70EADA-EFB4-B62D-E353-1E46E518A34B}"/>
              </a:ext>
            </a:extLst>
          </p:cNvPr>
          <p:cNvSpPr>
            <a:spLocks noGrp="1"/>
          </p:cNvSpPr>
          <p:nvPr>
            <p:ph sz="quarter" idx="19"/>
          </p:nvPr>
        </p:nvSpPr>
        <p:spPr>
          <a:xfrm>
            <a:off x="6297167"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CD368454-F1A4-F224-9037-64B4361E6364}"/>
              </a:ext>
            </a:extLst>
          </p:cNvPr>
          <p:cNvSpPr>
            <a:spLocks noGrp="1"/>
          </p:cNvSpPr>
          <p:nvPr>
            <p:ph sz="quarter" idx="20"/>
          </p:nvPr>
        </p:nvSpPr>
        <p:spPr>
          <a:xfrm>
            <a:off x="9217149" y="2121408"/>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0">
            <a:extLst>
              <a:ext uri="{FF2B5EF4-FFF2-40B4-BE49-F238E27FC236}">
                <a16:creationId xmlns:a16="http://schemas.microsoft.com/office/drawing/2014/main" id="{D6EB29B4-2BA9-E1B9-D309-D2B3A11662B4}"/>
              </a:ext>
            </a:extLst>
          </p:cNvPr>
          <p:cNvSpPr>
            <a:spLocks noGrp="1"/>
          </p:cNvSpPr>
          <p:nvPr>
            <p:ph sz="quarter" idx="21"/>
          </p:nvPr>
        </p:nvSpPr>
        <p:spPr>
          <a:xfrm>
            <a:off x="457200"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0">
            <a:extLst>
              <a:ext uri="{FF2B5EF4-FFF2-40B4-BE49-F238E27FC236}">
                <a16:creationId xmlns:a16="http://schemas.microsoft.com/office/drawing/2014/main" id="{8C7C33EB-CDAC-78D5-D2F5-4C4B7A5D32BF}"/>
              </a:ext>
            </a:extLst>
          </p:cNvPr>
          <p:cNvSpPr>
            <a:spLocks noGrp="1"/>
          </p:cNvSpPr>
          <p:nvPr>
            <p:ph sz="quarter" idx="22"/>
          </p:nvPr>
        </p:nvSpPr>
        <p:spPr>
          <a:xfrm>
            <a:off x="3377182"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0">
            <a:extLst>
              <a:ext uri="{FF2B5EF4-FFF2-40B4-BE49-F238E27FC236}">
                <a16:creationId xmlns:a16="http://schemas.microsoft.com/office/drawing/2014/main" id="{BC8D965E-098F-DFD9-85D3-5BA5F50F00A6}"/>
              </a:ext>
            </a:extLst>
          </p:cNvPr>
          <p:cNvSpPr>
            <a:spLocks noGrp="1"/>
          </p:cNvSpPr>
          <p:nvPr>
            <p:ph sz="quarter" idx="23"/>
          </p:nvPr>
        </p:nvSpPr>
        <p:spPr>
          <a:xfrm>
            <a:off x="6297167"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0">
            <a:extLst>
              <a:ext uri="{FF2B5EF4-FFF2-40B4-BE49-F238E27FC236}">
                <a16:creationId xmlns:a16="http://schemas.microsoft.com/office/drawing/2014/main" id="{3C1B57CF-2BF5-1EC3-FC21-A535439001E5}"/>
              </a:ext>
            </a:extLst>
          </p:cNvPr>
          <p:cNvSpPr>
            <a:spLocks noGrp="1"/>
          </p:cNvSpPr>
          <p:nvPr>
            <p:ph sz="quarter" idx="24"/>
          </p:nvPr>
        </p:nvSpPr>
        <p:spPr>
          <a:xfrm>
            <a:off x="9217149" y="3547872"/>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0">
            <a:extLst>
              <a:ext uri="{FF2B5EF4-FFF2-40B4-BE49-F238E27FC236}">
                <a16:creationId xmlns:a16="http://schemas.microsoft.com/office/drawing/2014/main" id="{1A6E1C39-C2AD-6F1B-9D78-5A4E4B530027}"/>
              </a:ext>
            </a:extLst>
          </p:cNvPr>
          <p:cNvSpPr>
            <a:spLocks noGrp="1"/>
          </p:cNvSpPr>
          <p:nvPr>
            <p:ph sz="quarter" idx="25"/>
          </p:nvPr>
        </p:nvSpPr>
        <p:spPr>
          <a:xfrm>
            <a:off x="457200"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 name="Content Placeholder 10">
            <a:extLst>
              <a:ext uri="{FF2B5EF4-FFF2-40B4-BE49-F238E27FC236}">
                <a16:creationId xmlns:a16="http://schemas.microsoft.com/office/drawing/2014/main" id="{AC657FF6-13C0-A6A5-BD75-0758E1429342}"/>
              </a:ext>
            </a:extLst>
          </p:cNvPr>
          <p:cNvSpPr>
            <a:spLocks noGrp="1"/>
          </p:cNvSpPr>
          <p:nvPr>
            <p:ph sz="quarter" idx="26"/>
          </p:nvPr>
        </p:nvSpPr>
        <p:spPr>
          <a:xfrm>
            <a:off x="3377182"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0">
            <a:extLst>
              <a:ext uri="{FF2B5EF4-FFF2-40B4-BE49-F238E27FC236}">
                <a16:creationId xmlns:a16="http://schemas.microsoft.com/office/drawing/2014/main" id="{75DC4060-61B5-5A69-91EB-7DE472D5B0A0}"/>
              </a:ext>
            </a:extLst>
          </p:cNvPr>
          <p:cNvSpPr>
            <a:spLocks noGrp="1"/>
          </p:cNvSpPr>
          <p:nvPr>
            <p:ph sz="quarter" idx="27"/>
          </p:nvPr>
        </p:nvSpPr>
        <p:spPr>
          <a:xfrm>
            <a:off x="6297167" y="4974336"/>
            <a:ext cx="2743200" cy="11978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10">
            <a:extLst>
              <a:ext uri="{FF2B5EF4-FFF2-40B4-BE49-F238E27FC236}">
                <a16:creationId xmlns:a16="http://schemas.microsoft.com/office/drawing/2014/main" id="{B3076772-C375-9A04-8AF7-AD27B1CC5B3D}"/>
              </a:ext>
            </a:extLst>
          </p:cNvPr>
          <p:cNvSpPr>
            <a:spLocks noGrp="1"/>
          </p:cNvSpPr>
          <p:nvPr>
            <p:ph sz="quarter" idx="28"/>
          </p:nvPr>
        </p:nvSpPr>
        <p:spPr>
          <a:xfrm>
            <a:off x="9217152" y="4974336"/>
            <a:ext cx="2743200" cy="1197864"/>
          </a:xfrm>
        </p:spPr>
        <p:txBody>
          <a:bodyPr/>
          <a:lstStyle>
            <a:lvl1pPr>
              <a:defRPr sz="2000"/>
            </a:lvl1pPr>
            <a:lvl2pPr>
              <a:defRPr sz="1600"/>
            </a:lvl2pPr>
            <a:lvl3pPr>
              <a:defRPr sz="16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969600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5632704"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508406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5E39FFED-7960-3431-6324-297B46ACD947}"/>
              </a:ext>
            </a:extLst>
          </p:cNvPr>
          <p:cNvSpPr>
            <a:spLocks noGrp="1"/>
          </p:cNvSpPr>
          <p:nvPr>
            <p:ph type="body" sz="quarter" idx="15"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276A15C-FF7F-AA08-8A15-9E823720966C}"/>
              </a:ext>
            </a:extLst>
          </p:cNvPr>
          <p:cNvSpPr>
            <a:spLocks noGrp="1"/>
          </p:cNvSpPr>
          <p:nvPr>
            <p:ph type="body" sz="quarter" idx="16" hasCustomPrompt="1"/>
          </p:nvPr>
        </p:nvSpPr>
        <p:spPr>
          <a:xfrm>
            <a:off x="6327648" y="684829"/>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121270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6"/>
            <a:ext cx="36576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5212"/>
            <a:ext cx="3657600" cy="508698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44731A5B-8EB6-C60B-6A57-B44FDAFC50B3}"/>
              </a:ext>
            </a:extLst>
          </p:cNvPr>
          <p:cNvSpPr>
            <a:spLocks noGrp="1"/>
          </p:cNvSpPr>
          <p:nvPr>
            <p:ph type="body" sz="quarter" idx="16"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521634D1-9EB3-484D-158A-4B5444DD9A34}"/>
              </a:ext>
            </a:extLst>
          </p:cNvPr>
          <p:cNvSpPr>
            <a:spLocks noGrp="1"/>
          </p:cNvSpPr>
          <p:nvPr>
            <p:ph type="body" sz="quarter" idx="17" hasCustomPrompt="1"/>
          </p:nvPr>
        </p:nvSpPr>
        <p:spPr>
          <a:xfrm>
            <a:off x="4379974" y="685800"/>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F08B1C63-706F-48F9-D492-D92538E12E2E}"/>
              </a:ext>
            </a:extLst>
          </p:cNvPr>
          <p:cNvSpPr>
            <a:spLocks noGrp="1"/>
          </p:cNvSpPr>
          <p:nvPr>
            <p:ph type="body" sz="quarter" idx="18" hasCustomPrompt="1"/>
          </p:nvPr>
        </p:nvSpPr>
        <p:spPr>
          <a:xfrm>
            <a:off x="8302752" y="682877"/>
            <a:ext cx="3657600"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8221685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6"/>
            <a:ext cx="2743200" cy="508406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5084064"/>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5076043"/>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3FE0AF28-EACD-FBD2-2740-15F0B143A709}"/>
              </a:ext>
            </a:extLst>
          </p:cNvPr>
          <p:cNvSpPr>
            <a:spLocks noGrp="1"/>
          </p:cNvSpPr>
          <p:nvPr>
            <p:ph type="body" sz="quarter" idx="17"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7999C3FF-9807-6E5F-4633-C67A5C707BB0}"/>
              </a:ext>
            </a:extLst>
          </p:cNvPr>
          <p:cNvSpPr>
            <a:spLocks noGrp="1"/>
          </p:cNvSpPr>
          <p:nvPr>
            <p:ph type="body" sz="quarter" idx="18"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65A20781-486D-B815-2CD9-D260445FE156}"/>
              </a:ext>
            </a:extLst>
          </p:cNvPr>
          <p:cNvSpPr>
            <a:spLocks noGrp="1"/>
          </p:cNvSpPr>
          <p:nvPr>
            <p:ph type="body" sz="quarter" idx="19"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26D130C-1B69-87A1-8BE7-0A441478D8BB}"/>
              </a:ext>
            </a:extLst>
          </p:cNvPr>
          <p:cNvSpPr>
            <a:spLocks noGrp="1"/>
          </p:cNvSpPr>
          <p:nvPr>
            <p:ph type="body" sz="quarter" idx="20" hasCustomPrompt="1"/>
          </p:nvPr>
        </p:nvSpPr>
        <p:spPr>
          <a:xfrm>
            <a:off x="921715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7653366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6"/>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941064"/>
            <a:ext cx="11503152"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5">
            <a:extLst>
              <a:ext uri="{FF2B5EF4-FFF2-40B4-BE49-F238E27FC236}">
                <a16:creationId xmlns:a16="http://schemas.microsoft.com/office/drawing/2014/main" id="{5388F57B-9544-515C-D92F-EEE517FFF0C7}"/>
              </a:ext>
            </a:extLst>
          </p:cNvPr>
          <p:cNvSpPr>
            <a:spLocks noGrp="1"/>
          </p:cNvSpPr>
          <p:nvPr>
            <p:ph type="body" sz="quarter" idx="17"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5" name="Text Placeholder 5">
            <a:extLst>
              <a:ext uri="{FF2B5EF4-FFF2-40B4-BE49-F238E27FC236}">
                <a16:creationId xmlns:a16="http://schemas.microsoft.com/office/drawing/2014/main" id="{ECE1A8B5-F279-3593-1F2F-AA433B6DB8A6}"/>
              </a:ext>
            </a:extLst>
          </p:cNvPr>
          <p:cNvSpPr>
            <a:spLocks noGrp="1"/>
          </p:cNvSpPr>
          <p:nvPr>
            <p:ph type="body" sz="quarter" idx="18" hasCustomPrompt="1"/>
          </p:nvPr>
        </p:nvSpPr>
        <p:spPr>
          <a:xfrm>
            <a:off x="457200" y="3538728"/>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22816799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x2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1088135"/>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1088134"/>
            <a:ext cx="5632704"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05AE4BB5-A676-300E-41CC-3E0CD9CBBB90}"/>
              </a:ext>
            </a:extLst>
          </p:cNvPr>
          <p:cNvSpPr>
            <a:spLocks noGrp="1"/>
          </p:cNvSpPr>
          <p:nvPr>
            <p:ph sz="quarter" idx="15"/>
          </p:nvPr>
        </p:nvSpPr>
        <p:spPr>
          <a:xfrm>
            <a:off x="457198" y="3941064"/>
            <a:ext cx="5632704"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956A53B1-283A-2BF9-DB8B-F08D9BE5602C}"/>
              </a:ext>
            </a:extLst>
          </p:cNvPr>
          <p:cNvSpPr>
            <a:spLocks noGrp="1"/>
          </p:cNvSpPr>
          <p:nvPr>
            <p:ph sz="quarter" idx="16"/>
          </p:nvPr>
        </p:nvSpPr>
        <p:spPr>
          <a:xfrm>
            <a:off x="6327648" y="3941064"/>
            <a:ext cx="5632704" cy="223113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5">
            <a:extLst>
              <a:ext uri="{FF2B5EF4-FFF2-40B4-BE49-F238E27FC236}">
                <a16:creationId xmlns:a16="http://schemas.microsoft.com/office/drawing/2014/main" id="{038EA16B-2AF5-632B-B641-54CA211464B0}"/>
              </a:ext>
            </a:extLst>
          </p:cNvPr>
          <p:cNvSpPr>
            <a:spLocks noGrp="1"/>
          </p:cNvSpPr>
          <p:nvPr>
            <p:ph type="body" sz="quarter" idx="17" hasCustomPrompt="1"/>
          </p:nvPr>
        </p:nvSpPr>
        <p:spPr>
          <a:xfrm>
            <a:off x="45719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D4F4BFC3-7877-07E0-DC6C-58E0FECC55EE}"/>
              </a:ext>
            </a:extLst>
          </p:cNvPr>
          <p:cNvSpPr>
            <a:spLocks noGrp="1"/>
          </p:cNvSpPr>
          <p:nvPr>
            <p:ph type="body" sz="quarter" idx="18" hasCustomPrompt="1"/>
          </p:nvPr>
        </p:nvSpPr>
        <p:spPr>
          <a:xfrm>
            <a:off x="6327648" y="685800"/>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0" name="Text Placeholder 5">
            <a:extLst>
              <a:ext uri="{FF2B5EF4-FFF2-40B4-BE49-F238E27FC236}">
                <a16:creationId xmlns:a16="http://schemas.microsoft.com/office/drawing/2014/main" id="{8A3E5E91-0EA8-865E-6C8F-F50655423666}"/>
              </a:ext>
            </a:extLst>
          </p:cNvPr>
          <p:cNvSpPr>
            <a:spLocks noGrp="1"/>
          </p:cNvSpPr>
          <p:nvPr>
            <p:ph type="body" sz="quarter" idx="19" hasCustomPrompt="1"/>
          </p:nvPr>
        </p:nvSpPr>
        <p:spPr>
          <a:xfrm>
            <a:off x="457198" y="3538728"/>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D694FD09-A435-02B5-30C1-F6EA230F5F3C}"/>
              </a:ext>
            </a:extLst>
          </p:cNvPr>
          <p:cNvSpPr>
            <a:spLocks noGrp="1"/>
          </p:cNvSpPr>
          <p:nvPr>
            <p:ph type="body" sz="quarter" idx="20" hasCustomPrompt="1"/>
          </p:nvPr>
        </p:nvSpPr>
        <p:spPr>
          <a:xfrm>
            <a:off x="6327648" y="3533746"/>
            <a:ext cx="563270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6406615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x3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36576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1088134"/>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1088134"/>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321621AE-10F1-CDF8-95BA-F8E47572C0C6}"/>
              </a:ext>
            </a:extLst>
          </p:cNvPr>
          <p:cNvSpPr>
            <a:spLocks noGrp="1"/>
          </p:cNvSpPr>
          <p:nvPr>
            <p:ph sz="quarter" idx="16"/>
          </p:nvPr>
        </p:nvSpPr>
        <p:spPr>
          <a:xfrm>
            <a:off x="457197" y="3941062"/>
            <a:ext cx="36576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29764A17-0F34-2A3A-93E4-E1F4D3305979}"/>
              </a:ext>
            </a:extLst>
          </p:cNvPr>
          <p:cNvSpPr>
            <a:spLocks noGrp="1"/>
          </p:cNvSpPr>
          <p:nvPr>
            <p:ph sz="quarter" idx="17"/>
          </p:nvPr>
        </p:nvSpPr>
        <p:spPr>
          <a:xfrm>
            <a:off x="4379974" y="3941062"/>
            <a:ext cx="3657600" cy="223113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26AA10D3-AF77-7E4D-983A-344FF18E5AF7}"/>
              </a:ext>
            </a:extLst>
          </p:cNvPr>
          <p:cNvSpPr>
            <a:spLocks noGrp="1"/>
          </p:cNvSpPr>
          <p:nvPr>
            <p:ph sz="quarter" idx="18"/>
          </p:nvPr>
        </p:nvSpPr>
        <p:spPr>
          <a:xfrm>
            <a:off x="8302752" y="3940094"/>
            <a:ext cx="3657600" cy="22321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5">
            <a:extLst>
              <a:ext uri="{FF2B5EF4-FFF2-40B4-BE49-F238E27FC236}">
                <a16:creationId xmlns:a16="http://schemas.microsoft.com/office/drawing/2014/main" id="{3E8F3272-DC13-8D8E-4FE2-27100BB5085A}"/>
              </a:ext>
            </a:extLst>
          </p:cNvPr>
          <p:cNvSpPr>
            <a:spLocks noGrp="1"/>
          </p:cNvSpPr>
          <p:nvPr>
            <p:ph type="body" sz="quarter" idx="19" hasCustomPrompt="1"/>
          </p:nvPr>
        </p:nvSpPr>
        <p:spPr>
          <a:xfrm>
            <a:off x="457198"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2" name="Text Placeholder 5">
            <a:extLst>
              <a:ext uri="{FF2B5EF4-FFF2-40B4-BE49-F238E27FC236}">
                <a16:creationId xmlns:a16="http://schemas.microsoft.com/office/drawing/2014/main" id="{4F5E81DE-9960-0928-30E0-C5A8E7DB69D8}"/>
              </a:ext>
            </a:extLst>
          </p:cNvPr>
          <p:cNvSpPr>
            <a:spLocks noGrp="1"/>
          </p:cNvSpPr>
          <p:nvPr>
            <p:ph type="body" sz="quarter" idx="20" hasCustomPrompt="1"/>
          </p:nvPr>
        </p:nvSpPr>
        <p:spPr>
          <a:xfrm>
            <a:off x="4379975"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3" name="Text Placeholder 5">
            <a:extLst>
              <a:ext uri="{FF2B5EF4-FFF2-40B4-BE49-F238E27FC236}">
                <a16:creationId xmlns:a16="http://schemas.microsoft.com/office/drawing/2014/main" id="{DA4A9F8D-96B1-B0D0-B437-A8D7A1762A50}"/>
              </a:ext>
            </a:extLst>
          </p:cNvPr>
          <p:cNvSpPr>
            <a:spLocks noGrp="1"/>
          </p:cNvSpPr>
          <p:nvPr>
            <p:ph type="body" sz="quarter" idx="21" hasCustomPrompt="1"/>
          </p:nvPr>
        </p:nvSpPr>
        <p:spPr>
          <a:xfrm>
            <a:off x="8302753" y="685800"/>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0D573480-3548-664F-008E-1CF1FD0180E2}"/>
              </a:ext>
            </a:extLst>
          </p:cNvPr>
          <p:cNvSpPr>
            <a:spLocks noGrp="1"/>
          </p:cNvSpPr>
          <p:nvPr>
            <p:ph type="body" sz="quarter" idx="22" hasCustomPrompt="1"/>
          </p:nvPr>
        </p:nvSpPr>
        <p:spPr>
          <a:xfrm>
            <a:off x="457198" y="3538728"/>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BC09143F-8B87-82D5-C5E6-91CB8F7D9A45}"/>
              </a:ext>
            </a:extLst>
          </p:cNvPr>
          <p:cNvSpPr>
            <a:spLocks noGrp="1"/>
          </p:cNvSpPr>
          <p:nvPr>
            <p:ph type="body" sz="quarter" idx="23" hasCustomPrompt="1"/>
          </p:nvPr>
        </p:nvSpPr>
        <p:spPr>
          <a:xfrm>
            <a:off x="4379975" y="3542737"/>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22F89448-86FC-D9A7-E72D-280197043964}"/>
              </a:ext>
            </a:extLst>
          </p:cNvPr>
          <p:cNvSpPr>
            <a:spLocks noGrp="1"/>
          </p:cNvSpPr>
          <p:nvPr>
            <p:ph type="body" sz="quarter" idx="24" hasCustomPrompt="1"/>
          </p:nvPr>
        </p:nvSpPr>
        <p:spPr>
          <a:xfrm>
            <a:off x="8302753" y="3537759"/>
            <a:ext cx="36575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04936167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x4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1088134"/>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1088136"/>
            <a:ext cx="2743200" cy="223113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1088135"/>
            <a:ext cx="2743200" cy="222311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10">
            <a:extLst>
              <a:ext uri="{FF2B5EF4-FFF2-40B4-BE49-F238E27FC236}">
                <a16:creationId xmlns:a16="http://schemas.microsoft.com/office/drawing/2014/main" id="{E7892FF4-91B9-0E02-9B31-F1D09B96C271}"/>
              </a:ext>
            </a:extLst>
          </p:cNvPr>
          <p:cNvSpPr>
            <a:spLocks noGrp="1"/>
          </p:cNvSpPr>
          <p:nvPr>
            <p:ph sz="quarter" idx="17"/>
          </p:nvPr>
        </p:nvSpPr>
        <p:spPr>
          <a:xfrm>
            <a:off x="457197" y="3941062"/>
            <a:ext cx="2743200" cy="2231137"/>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10">
            <a:extLst>
              <a:ext uri="{FF2B5EF4-FFF2-40B4-BE49-F238E27FC236}">
                <a16:creationId xmlns:a16="http://schemas.microsoft.com/office/drawing/2014/main" id="{5B305AEF-B71B-7C75-3BDE-A39F06AE08B5}"/>
              </a:ext>
            </a:extLst>
          </p:cNvPr>
          <p:cNvSpPr>
            <a:spLocks noGrp="1"/>
          </p:cNvSpPr>
          <p:nvPr>
            <p:ph sz="quarter" idx="18"/>
          </p:nvPr>
        </p:nvSpPr>
        <p:spPr>
          <a:xfrm>
            <a:off x="3377182" y="3941062"/>
            <a:ext cx="2743200" cy="223482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10">
            <a:extLst>
              <a:ext uri="{FF2B5EF4-FFF2-40B4-BE49-F238E27FC236}">
                <a16:creationId xmlns:a16="http://schemas.microsoft.com/office/drawing/2014/main" id="{EFCA8854-3AF7-882B-BD4F-CE5BCBC23A79}"/>
              </a:ext>
            </a:extLst>
          </p:cNvPr>
          <p:cNvSpPr>
            <a:spLocks noGrp="1"/>
          </p:cNvSpPr>
          <p:nvPr>
            <p:ph sz="quarter" idx="19"/>
          </p:nvPr>
        </p:nvSpPr>
        <p:spPr>
          <a:xfrm>
            <a:off x="6297167" y="3937370"/>
            <a:ext cx="2743200" cy="2234829"/>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0">
            <a:extLst>
              <a:ext uri="{FF2B5EF4-FFF2-40B4-BE49-F238E27FC236}">
                <a16:creationId xmlns:a16="http://schemas.microsoft.com/office/drawing/2014/main" id="{A57BF677-8C36-4955-17BF-F78BF3D90CDC}"/>
              </a:ext>
            </a:extLst>
          </p:cNvPr>
          <p:cNvSpPr>
            <a:spLocks noGrp="1"/>
          </p:cNvSpPr>
          <p:nvPr>
            <p:ph sz="quarter" idx="20"/>
          </p:nvPr>
        </p:nvSpPr>
        <p:spPr>
          <a:xfrm>
            <a:off x="9217152" y="3941064"/>
            <a:ext cx="2743200" cy="223915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5">
            <a:extLst>
              <a:ext uri="{FF2B5EF4-FFF2-40B4-BE49-F238E27FC236}">
                <a16:creationId xmlns:a16="http://schemas.microsoft.com/office/drawing/2014/main" id="{74962708-D314-9ACB-697C-454F10ABB8C9}"/>
              </a:ext>
            </a:extLst>
          </p:cNvPr>
          <p:cNvSpPr>
            <a:spLocks noGrp="1"/>
          </p:cNvSpPr>
          <p:nvPr>
            <p:ph type="body" sz="quarter" idx="21" hasCustomPrompt="1"/>
          </p:nvPr>
        </p:nvSpPr>
        <p:spPr>
          <a:xfrm>
            <a:off x="45719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4" name="Text Placeholder 5">
            <a:extLst>
              <a:ext uri="{FF2B5EF4-FFF2-40B4-BE49-F238E27FC236}">
                <a16:creationId xmlns:a16="http://schemas.microsoft.com/office/drawing/2014/main" id="{1CB31883-9799-AD5B-85D8-56F4AE3B691A}"/>
              </a:ext>
            </a:extLst>
          </p:cNvPr>
          <p:cNvSpPr>
            <a:spLocks noGrp="1"/>
          </p:cNvSpPr>
          <p:nvPr>
            <p:ph type="body" sz="quarter" idx="22" hasCustomPrompt="1"/>
          </p:nvPr>
        </p:nvSpPr>
        <p:spPr>
          <a:xfrm>
            <a:off x="3377183"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5" name="Text Placeholder 5">
            <a:extLst>
              <a:ext uri="{FF2B5EF4-FFF2-40B4-BE49-F238E27FC236}">
                <a16:creationId xmlns:a16="http://schemas.microsoft.com/office/drawing/2014/main" id="{7EDC0647-E3AB-0961-4862-1344B36017A7}"/>
              </a:ext>
            </a:extLst>
          </p:cNvPr>
          <p:cNvSpPr>
            <a:spLocks noGrp="1"/>
          </p:cNvSpPr>
          <p:nvPr>
            <p:ph type="body" sz="quarter" idx="23" hasCustomPrompt="1"/>
          </p:nvPr>
        </p:nvSpPr>
        <p:spPr>
          <a:xfrm>
            <a:off x="6297168" y="685800"/>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6" name="Text Placeholder 5">
            <a:extLst>
              <a:ext uri="{FF2B5EF4-FFF2-40B4-BE49-F238E27FC236}">
                <a16:creationId xmlns:a16="http://schemas.microsoft.com/office/drawing/2014/main" id="{FFB59CC3-B432-6C4E-1042-0C6E550BF9C0}"/>
              </a:ext>
            </a:extLst>
          </p:cNvPr>
          <p:cNvSpPr>
            <a:spLocks noGrp="1"/>
          </p:cNvSpPr>
          <p:nvPr>
            <p:ph type="body" sz="quarter" idx="24" hasCustomPrompt="1"/>
          </p:nvPr>
        </p:nvSpPr>
        <p:spPr>
          <a:xfrm>
            <a:off x="9217153" y="68579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7" name="Text Placeholder 5">
            <a:extLst>
              <a:ext uri="{FF2B5EF4-FFF2-40B4-BE49-F238E27FC236}">
                <a16:creationId xmlns:a16="http://schemas.microsoft.com/office/drawing/2014/main" id="{1A3D57F7-61D0-3526-76BA-F41806DFE577}"/>
              </a:ext>
            </a:extLst>
          </p:cNvPr>
          <p:cNvSpPr>
            <a:spLocks noGrp="1"/>
          </p:cNvSpPr>
          <p:nvPr>
            <p:ph type="body" sz="quarter" idx="25" hasCustomPrompt="1"/>
          </p:nvPr>
        </p:nvSpPr>
        <p:spPr>
          <a:xfrm>
            <a:off x="457197" y="3538728"/>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8" name="Text Placeholder 5">
            <a:extLst>
              <a:ext uri="{FF2B5EF4-FFF2-40B4-BE49-F238E27FC236}">
                <a16:creationId xmlns:a16="http://schemas.microsoft.com/office/drawing/2014/main" id="{A2C9C60C-F296-6D0E-F5DB-6F5D31DF9D6E}"/>
              </a:ext>
            </a:extLst>
          </p:cNvPr>
          <p:cNvSpPr>
            <a:spLocks noGrp="1"/>
          </p:cNvSpPr>
          <p:nvPr>
            <p:ph type="body" sz="quarter" idx="26" hasCustomPrompt="1"/>
          </p:nvPr>
        </p:nvSpPr>
        <p:spPr>
          <a:xfrm>
            <a:off x="3377183" y="3538726"/>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19" name="Text Placeholder 5">
            <a:extLst>
              <a:ext uri="{FF2B5EF4-FFF2-40B4-BE49-F238E27FC236}">
                <a16:creationId xmlns:a16="http://schemas.microsoft.com/office/drawing/2014/main" id="{CC8E6CCE-AD65-9015-9CD7-30AA78CA6628}"/>
              </a:ext>
            </a:extLst>
          </p:cNvPr>
          <p:cNvSpPr>
            <a:spLocks noGrp="1"/>
          </p:cNvSpPr>
          <p:nvPr>
            <p:ph type="body" sz="quarter" idx="27" hasCustomPrompt="1"/>
          </p:nvPr>
        </p:nvSpPr>
        <p:spPr>
          <a:xfrm>
            <a:off x="6297166" y="3535999"/>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20" name="Text Placeholder 5">
            <a:extLst>
              <a:ext uri="{FF2B5EF4-FFF2-40B4-BE49-F238E27FC236}">
                <a16:creationId xmlns:a16="http://schemas.microsoft.com/office/drawing/2014/main" id="{9C2AC413-A233-723E-5DB5-C2205F7ED459}"/>
              </a:ext>
            </a:extLst>
          </p:cNvPr>
          <p:cNvSpPr>
            <a:spLocks noGrp="1"/>
          </p:cNvSpPr>
          <p:nvPr>
            <p:ph type="body" sz="quarter" idx="28" hasCustomPrompt="1"/>
          </p:nvPr>
        </p:nvSpPr>
        <p:spPr>
          <a:xfrm>
            <a:off x="9217153" y="3545781"/>
            <a:ext cx="2743199"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145331078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x1 Content + Sub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1088136"/>
            <a:ext cx="11503152" cy="1271016"/>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197" y="2990088"/>
            <a:ext cx="11503152" cy="1275588"/>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457200" y="4905194"/>
            <a:ext cx="11503152" cy="1267005"/>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5">
            <a:extLst>
              <a:ext uri="{FF2B5EF4-FFF2-40B4-BE49-F238E27FC236}">
                <a16:creationId xmlns:a16="http://schemas.microsoft.com/office/drawing/2014/main" id="{6542D5DE-53BE-D78D-9EF6-06C9A1F99F5B}"/>
              </a:ext>
            </a:extLst>
          </p:cNvPr>
          <p:cNvSpPr>
            <a:spLocks noGrp="1"/>
          </p:cNvSpPr>
          <p:nvPr>
            <p:ph type="body" sz="quarter" idx="21" hasCustomPrompt="1"/>
          </p:nvPr>
        </p:nvSpPr>
        <p:spPr>
          <a:xfrm>
            <a:off x="457198" y="685800"/>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6" name="Text Placeholder 5">
            <a:extLst>
              <a:ext uri="{FF2B5EF4-FFF2-40B4-BE49-F238E27FC236}">
                <a16:creationId xmlns:a16="http://schemas.microsoft.com/office/drawing/2014/main" id="{0409FB5C-FF61-257D-CC02-1725ECE7E48A}"/>
              </a:ext>
            </a:extLst>
          </p:cNvPr>
          <p:cNvSpPr>
            <a:spLocks noGrp="1"/>
          </p:cNvSpPr>
          <p:nvPr>
            <p:ph type="body" sz="quarter" idx="22" hasCustomPrompt="1"/>
          </p:nvPr>
        </p:nvSpPr>
        <p:spPr>
          <a:xfrm>
            <a:off x="457200" y="2592324"/>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
        <p:nvSpPr>
          <p:cNvPr id="7" name="Text Placeholder 5">
            <a:extLst>
              <a:ext uri="{FF2B5EF4-FFF2-40B4-BE49-F238E27FC236}">
                <a16:creationId xmlns:a16="http://schemas.microsoft.com/office/drawing/2014/main" id="{E674D028-DB3D-A343-21C1-5FCB6BC65023}"/>
              </a:ext>
            </a:extLst>
          </p:cNvPr>
          <p:cNvSpPr>
            <a:spLocks noGrp="1"/>
          </p:cNvSpPr>
          <p:nvPr>
            <p:ph type="body" sz="quarter" idx="23" hasCustomPrompt="1"/>
          </p:nvPr>
        </p:nvSpPr>
        <p:spPr>
          <a:xfrm>
            <a:off x="457200" y="4502859"/>
            <a:ext cx="11503154" cy="402336"/>
          </a:xfrm>
        </p:spPr>
        <p:txBody>
          <a:bodyPr/>
          <a:lstStyle>
            <a:lvl1pPr marL="0" indent="0">
              <a:buNone/>
              <a:defRPr b="1"/>
            </a:lvl1p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lang="en-US" sz="2000"/>
              <a:t>Subtitle</a:t>
            </a:r>
          </a:p>
        </p:txBody>
      </p:sp>
    </p:spTree>
    <p:extLst>
      <p:ext uri="{BB962C8B-B14F-4D97-AF65-F5344CB8AC3E}">
        <p14:creationId xmlns:p14="http://schemas.microsoft.com/office/powerpoint/2010/main" val="9820925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0519D"/>
                </a:solidFill>
                <a:latin typeface="Arial" charset="0"/>
                <a:ea typeface="Arial" charset="0"/>
                <a:cs typeface="Arial" charset="0"/>
              </a:defRPr>
            </a:lvl1pPr>
          </a:lstStyle>
          <a:p>
            <a:r>
              <a:rPr lang="en-US"/>
              <a:t>Heading</a:t>
            </a:r>
          </a:p>
        </p:txBody>
      </p:sp>
      <p:sp>
        <p:nvSpPr>
          <p:cNvPr id="3" name="Content Placeholder 2"/>
          <p:cNvSpPr>
            <a:spLocks noGrp="1"/>
          </p:cNvSpPr>
          <p:nvPr>
            <p:ph idx="1"/>
          </p:nvPr>
        </p:nvSpPr>
        <p:spPr/>
        <p:txBody>
          <a:bodyPr/>
          <a:lstStyle>
            <a:lvl1pPr>
              <a:defRPr>
                <a:latin typeface="Arial" charset="0"/>
                <a:ea typeface="Arial" charset="0"/>
                <a:cs typeface="Arial" charset="0"/>
              </a:defRPr>
            </a:lvl1pPr>
            <a:lvl2pPr>
              <a:defRPr>
                <a:latin typeface="Arial" charset="0"/>
                <a:ea typeface="Arial" charset="0"/>
                <a:cs typeface="Arial" charset="0"/>
              </a:defRPr>
            </a:lvl2pPr>
            <a:lvl3pPr>
              <a:defRPr>
                <a:latin typeface="Arial" charset="0"/>
                <a:ea typeface="Arial" charset="0"/>
                <a:cs typeface="Arial" charset="0"/>
              </a:defRPr>
            </a:lvl3pPr>
            <a:lvl4pPr>
              <a:defRPr>
                <a:latin typeface="Arial" charset="0"/>
                <a:ea typeface="Arial" charset="0"/>
                <a:cs typeface="Arial" charset="0"/>
              </a:defRPr>
            </a:lvl4pPr>
            <a:lvl5pPr>
              <a:defRPr>
                <a:latin typeface="Arial" charset="0"/>
                <a:ea typeface="Arial" charset="0"/>
                <a:cs typeface="Arial" charset="0"/>
              </a:defRPr>
            </a:lvl5pPr>
          </a:lstStyle>
          <a:p>
            <a:pPr lvl="0"/>
            <a:endParaRPr lang="en-US"/>
          </a:p>
        </p:txBody>
      </p:sp>
    </p:spTree>
    <p:extLst>
      <p:ext uri="{BB962C8B-B14F-4D97-AF65-F5344CB8AC3E}">
        <p14:creationId xmlns:p14="http://schemas.microsoft.com/office/powerpoint/2010/main" val="27719396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ackup">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913B6221-EB7C-4542-AA65-32033D2019DD}"/>
              </a:ext>
            </a:extLst>
          </p:cNvPr>
          <p:cNvCxnSpPr/>
          <p:nvPr userDrawn="1"/>
        </p:nvCxnSpPr>
        <p:spPr>
          <a:xfrm>
            <a:off x="461963" y="6260638"/>
            <a:ext cx="1149923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36C8B45-4C3D-2833-9484-A784B14819C5}"/>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462809" y="2541014"/>
            <a:ext cx="11498388" cy="33498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21347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502920" y="1174478"/>
            <a:ext cx="10962105" cy="1240412"/>
          </a:xfrm>
          <a:prstGeom prst="rect">
            <a:avLst/>
          </a:prstGeom>
        </p:spPr>
        <p:txBody>
          <a:bodyPr anchor="b" anchorCtr="0"/>
          <a:lstStyle>
            <a:lvl1pPr algn="l">
              <a:lnSpc>
                <a:spcPct val="100000"/>
              </a:lnSpc>
              <a:defRPr sz="4000" b="1" i="0">
                <a:solidFill>
                  <a:schemeClr val="bg1"/>
                </a:solidFill>
                <a:latin typeface="+mn-lt"/>
                <a:cs typeface="Arial" panose="020B0604020202020204" pitchFamily="34" charset="0"/>
              </a:defRPr>
            </a:lvl1pPr>
          </a:lstStyle>
          <a:p>
            <a:r>
              <a:rPr lang="en-US"/>
              <a:t>Integration, Installation and </a:t>
            </a:r>
            <a:r>
              <a:rPr lang="en-US" err="1"/>
              <a:t>Infrastrucuture</a:t>
            </a:r>
            <a:endParaRPr lang="en-US"/>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hasCustomPrompt="1"/>
          </p:nvPr>
        </p:nvSpPr>
        <p:spPr>
          <a:xfrm>
            <a:off x="502920" y="4810760"/>
            <a:ext cx="5867400" cy="1019620"/>
          </a:xfrm>
          <a:prstGeom prst="rect">
            <a:avLst/>
          </a:prstGeom>
        </p:spPr>
        <p:txBody>
          <a:bodyPr>
            <a:noAutofit/>
          </a:bodyPr>
          <a:lstStyle>
            <a:lvl1pPr marL="0" marR="0" indent="0" algn="l" defTabSz="914400" rtl="0" eaLnBrk="1" fontAlgn="auto" latinLnBrk="0" hangingPunct="1">
              <a:lnSpc>
                <a:spcPct val="100000"/>
              </a:lnSpc>
              <a:spcBef>
                <a:spcPts val="0"/>
              </a:spcBef>
              <a:spcAft>
                <a:spcPts val="200"/>
              </a:spcAft>
              <a:buClrTx/>
              <a:buSzTx/>
              <a:buFont typeface="Arial" panose="020B0604020202020204" pitchFamily="34" charset="0"/>
              <a:buNone/>
              <a:tabLst/>
              <a:defRPr lang="en-US" sz="2000" b="0" i="0" u="none" strike="noStrike" smtClean="0">
                <a:solidFill>
                  <a:schemeClr val="bg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Collaboration Meeting</a:t>
            </a:r>
          </a:p>
          <a:p>
            <a:r>
              <a:rPr lang="en-US"/>
              <a:t>July 25, 2024</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hasCustomPrompt="1"/>
          </p:nvPr>
        </p:nvSpPr>
        <p:spPr>
          <a:xfrm>
            <a:off x="502920" y="3288714"/>
            <a:ext cx="10962105" cy="448978"/>
          </a:xfrm>
          <a:prstGeom prst="rect">
            <a:avLst/>
          </a:prstGeom>
        </p:spPr>
        <p:txBody>
          <a:bodyPr>
            <a:noAutofit/>
          </a:bodyPr>
          <a:lstStyle>
            <a:lvl1pPr marL="0" indent="0">
              <a:lnSpc>
                <a:spcPct val="100000"/>
              </a:lnSpc>
              <a:spcBef>
                <a:spcPts val="0"/>
              </a:spcBef>
              <a:buFontTx/>
              <a:buNone/>
              <a:defRPr sz="2800" b="1">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Rahul Sharma</a:t>
            </a:r>
          </a:p>
        </p:txBody>
      </p:sp>
      <p:pic>
        <p:nvPicPr>
          <p:cNvPr id="6" name="Picture 5">
            <a:extLst>
              <a:ext uri="{FF2B5EF4-FFF2-40B4-BE49-F238E27FC236}">
                <a16:creationId xmlns:a16="http://schemas.microsoft.com/office/drawing/2014/main" id="{6D99D03B-F4BD-85C1-5955-B2BB7ACF4A45}"/>
              </a:ext>
            </a:extLst>
          </p:cNvPr>
          <p:cNvPicPr>
            <a:picLocks noChangeAspect="1"/>
          </p:cNvPicPr>
          <p:nvPr userDrawn="1"/>
        </p:nvPicPr>
        <p:blipFill>
          <a:blip r:embed="rId3"/>
          <a:stretch>
            <a:fillRect/>
          </a:stretch>
        </p:blipFill>
        <p:spPr>
          <a:xfrm>
            <a:off x="10026314" y="472833"/>
            <a:ext cx="1632203" cy="457200"/>
          </a:xfrm>
          <a:prstGeom prst="rect">
            <a:avLst/>
          </a:prstGeom>
        </p:spPr>
      </p:pic>
      <p:pic>
        <p:nvPicPr>
          <p:cNvPr id="8" name="Picture 7">
            <a:extLst>
              <a:ext uri="{FF2B5EF4-FFF2-40B4-BE49-F238E27FC236}">
                <a16:creationId xmlns:a16="http://schemas.microsoft.com/office/drawing/2014/main" id="{276D9F0E-4B80-0FD1-A24A-1C1B60A4BB47}"/>
              </a:ext>
            </a:extLst>
          </p:cNvPr>
          <p:cNvPicPr>
            <a:picLocks noChangeAspect="1"/>
          </p:cNvPicPr>
          <p:nvPr userDrawn="1"/>
        </p:nvPicPr>
        <p:blipFill>
          <a:blip r:embed="rId4"/>
          <a:srcRect/>
          <a:stretch/>
        </p:blipFill>
        <p:spPr>
          <a:xfrm>
            <a:off x="7566183" y="472833"/>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userDrawn="1"/>
        </p:nvPicPr>
        <p:blipFill>
          <a:blip r:embed="rId5"/>
          <a:stretch>
            <a:fillRect/>
          </a:stretch>
        </p:blipFill>
        <p:spPr>
          <a:xfrm>
            <a:off x="5067685" y="472833"/>
            <a:ext cx="1825604" cy="457200"/>
          </a:xfrm>
          <a:prstGeom prst="rect">
            <a:avLst/>
          </a:prstGeom>
        </p:spPr>
      </p:pic>
      <p:sp>
        <p:nvSpPr>
          <p:cNvPr id="7" name="Text Placeholder 6">
            <a:extLst>
              <a:ext uri="{FF2B5EF4-FFF2-40B4-BE49-F238E27FC236}">
                <a16:creationId xmlns:a16="http://schemas.microsoft.com/office/drawing/2014/main" id="{E12F870F-A3EC-0442-4A49-50365EE5DD73}"/>
              </a:ext>
            </a:extLst>
          </p:cNvPr>
          <p:cNvSpPr>
            <a:spLocks noGrp="1"/>
          </p:cNvSpPr>
          <p:nvPr>
            <p:ph type="body" sz="quarter" idx="11" hasCustomPrompt="1"/>
          </p:nvPr>
        </p:nvSpPr>
        <p:spPr>
          <a:xfrm>
            <a:off x="502920" y="2423582"/>
            <a:ext cx="10962105" cy="501650"/>
          </a:xfrm>
          <a:prstGeom prst="rect">
            <a:avLst/>
          </a:prstGeom>
        </p:spPr>
        <p:txBody>
          <a:bodyPr anchor="ctr"/>
          <a:lstStyle>
            <a:lvl1pPr marL="0" indent="0">
              <a:buFontTx/>
              <a:buNone/>
              <a:defRPr sz="2800">
                <a:solidFill>
                  <a:schemeClr val="bg1"/>
                </a:solidFill>
              </a:defRPr>
            </a:lvl1pPr>
            <a:lvl2pPr>
              <a:defRPr sz="2800">
                <a:solidFill>
                  <a:schemeClr val="bg1"/>
                </a:solidFill>
              </a:defRPr>
            </a:lvl2pPr>
            <a:lvl3pPr>
              <a:defRPr sz="2800">
                <a:solidFill>
                  <a:schemeClr val="bg1"/>
                </a:solidFill>
              </a:defRPr>
            </a:lvl3pPr>
            <a:lvl4pPr>
              <a:defRPr>
                <a:solidFill>
                  <a:schemeClr val="bg1"/>
                </a:solidFill>
              </a:defRPr>
            </a:lvl4pPr>
            <a:lvl5pPr>
              <a:defRPr>
                <a:solidFill>
                  <a:schemeClr val="bg1"/>
                </a:solidFill>
              </a:defRPr>
            </a:lvl5pPr>
          </a:lstStyle>
          <a:p>
            <a:pPr lvl="0"/>
            <a:r>
              <a:rPr lang="en-US" sz="2800"/>
              <a:t>(Triple I Group)</a:t>
            </a:r>
            <a:endParaRPr lang="en-US"/>
          </a:p>
        </p:txBody>
      </p:sp>
      <p:sp>
        <p:nvSpPr>
          <p:cNvPr id="12" name="Text Placeholder 11">
            <a:extLst>
              <a:ext uri="{FF2B5EF4-FFF2-40B4-BE49-F238E27FC236}">
                <a16:creationId xmlns:a16="http://schemas.microsoft.com/office/drawing/2014/main" id="{2FD74062-0C2E-090F-07DF-75D428DE15D2}"/>
              </a:ext>
            </a:extLst>
          </p:cNvPr>
          <p:cNvSpPr>
            <a:spLocks noGrp="1"/>
          </p:cNvSpPr>
          <p:nvPr>
            <p:ph type="body" sz="quarter" idx="12" hasCustomPrompt="1"/>
          </p:nvPr>
        </p:nvSpPr>
        <p:spPr>
          <a:xfrm>
            <a:off x="502920" y="4233687"/>
            <a:ext cx="10962105" cy="379542"/>
          </a:xfrm>
          <a:prstGeom prst="rect">
            <a:avLst/>
          </a:prstGeom>
        </p:spPr>
        <p:txBody>
          <a:bodyPr>
            <a:noAutofit/>
          </a:bodyPr>
          <a:lstStyle>
            <a:lvl1pPr marL="0" indent="0">
              <a:buFontTx/>
              <a:buNone/>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WBS 6.10.10</a:t>
            </a:r>
          </a:p>
        </p:txBody>
      </p:sp>
      <p:sp>
        <p:nvSpPr>
          <p:cNvPr id="14" name="Text Placeholder 13">
            <a:extLst>
              <a:ext uri="{FF2B5EF4-FFF2-40B4-BE49-F238E27FC236}">
                <a16:creationId xmlns:a16="http://schemas.microsoft.com/office/drawing/2014/main" id="{1DFAD954-7DFC-3150-35B3-444AB26BD583}"/>
              </a:ext>
            </a:extLst>
          </p:cNvPr>
          <p:cNvSpPr>
            <a:spLocks noGrp="1"/>
          </p:cNvSpPr>
          <p:nvPr>
            <p:ph type="body" sz="quarter" idx="13" hasCustomPrompt="1"/>
          </p:nvPr>
        </p:nvSpPr>
        <p:spPr>
          <a:xfrm>
            <a:off x="502920" y="3738425"/>
            <a:ext cx="10962105" cy="477838"/>
          </a:xfrm>
          <a:prstGeom prst="rect">
            <a:avLst/>
          </a:prstGeom>
        </p:spPr>
        <p:txBody>
          <a:bodyPr>
            <a:normAutofit/>
          </a:bodyPr>
          <a:lstStyle>
            <a:lvl1pPr marL="0" indent="0">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Chief Mechanical Engineer</a:t>
            </a:r>
          </a:p>
        </p:txBody>
      </p:sp>
    </p:spTree>
    <p:extLst>
      <p:ext uri="{BB962C8B-B14F-4D97-AF65-F5344CB8AC3E}">
        <p14:creationId xmlns:p14="http://schemas.microsoft.com/office/powerpoint/2010/main" val="3723521882"/>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933A556B-7C63-244D-9B7C-B0EA8042B330}" type="slidenum">
              <a:rPr lang="en-US" smtClean="0"/>
              <a:pPr/>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51422" y="6534374"/>
            <a:ext cx="4509516" cy="294041"/>
          </a:xfrm>
        </p:spPr>
        <p:txBody>
          <a:bodyPr>
            <a:noAutofit/>
          </a:bodyPr>
          <a:lstStyle>
            <a:lvl1pPr marL="0" indent="0" algn="l">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EIC CD-3B Director’s Review, October 22-24, 2024</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6001373" y="6534374"/>
            <a:ext cx="3151015" cy="294041"/>
          </a:xfrm>
        </p:spPr>
        <p:txBody>
          <a:bodyPr>
            <a:noAutofit/>
          </a:bodyPr>
          <a:lstStyle>
            <a:lvl1pPr marL="0" indent="0" algn="ctr">
              <a:buNone/>
              <a:defRPr sz="14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Presenter First Initial, Last Name</a:t>
            </a:r>
          </a:p>
        </p:txBody>
      </p:sp>
    </p:spTree>
    <p:extLst>
      <p:ext uri="{BB962C8B-B14F-4D97-AF65-F5344CB8AC3E}">
        <p14:creationId xmlns:p14="http://schemas.microsoft.com/office/powerpoint/2010/main" val="11630658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Content 1 - Bullete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Slide Title [Layout: Content 1 – Bulleted]</a:t>
            </a:r>
          </a:p>
        </p:txBody>
      </p:sp>
      <p:sp>
        <p:nvSpPr>
          <p:cNvPr id="5" name="Text Placeholder 4">
            <a:extLst>
              <a:ext uri="{FF2B5EF4-FFF2-40B4-BE49-F238E27FC236}">
                <a16:creationId xmlns:a16="http://schemas.microsoft.com/office/drawing/2014/main" id="{C27E89AC-E876-D4E3-122F-C3259C467096}"/>
              </a:ext>
            </a:extLst>
          </p:cNvPr>
          <p:cNvSpPr>
            <a:spLocks noGrp="1"/>
          </p:cNvSpPr>
          <p:nvPr>
            <p:ph type="body" sz="quarter" idx="10" hasCustomPrompt="1"/>
          </p:nvPr>
        </p:nvSpPr>
        <p:spPr>
          <a:xfrm>
            <a:off x="461963" y="930274"/>
            <a:ext cx="11521440" cy="5212080"/>
          </a:xfrm>
        </p:spPr>
        <p:txBody>
          <a:bodyPr/>
          <a:lstStyle>
            <a:lvl1pPr>
              <a:defRPr/>
            </a:lvl1pPr>
            <a:lvl2pPr marL="515938" indent="-228600">
              <a:defRPr/>
            </a:lvl2pPr>
            <a:lvl3pPr marL="744538" indent="-169863">
              <a:defRPr/>
            </a:lvl3pPr>
            <a:lvl4pPr marL="973138" indent="-169863">
              <a:defRPr/>
            </a:lvl4pPr>
            <a:lvl5pPr marL="1201738" indent="-169863">
              <a:defRPr/>
            </a:lvl5pPr>
          </a:lstStyle>
          <a:p>
            <a:pPr lvl="0"/>
            <a:r>
              <a:rPr lang="en-US"/>
              <a:t>Level 1 – Arial 24</a:t>
            </a:r>
          </a:p>
          <a:p>
            <a:pPr lvl="1"/>
            <a:r>
              <a:rPr lang="en-US"/>
              <a:t>Level 2 – Arial 20</a:t>
            </a:r>
          </a:p>
          <a:p>
            <a:pPr lvl="2"/>
            <a:r>
              <a:rPr lang="en-US"/>
              <a:t>Level 3 – Arial 18</a:t>
            </a:r>
          </a:p>
          <a:p>
            <a:pPr lvl="3"/>
            <a:r>
              <a:rPr lang="en-US"/>
              <a:t>Level 4 – Arial 16</a:t>
            </a:r>
          </a:p>
          <a:p>
            <a:pPr lvl="4"/>
            <a:r>
              <a:rPr lang="en-US"/>
              <a:t>Level 5 – Arial 16</a:t>
            </a:r>
          </a:p>
        </p:txBody>
      </p:sp>
    </p:spTree>
    <p:extLst>
      <p:ext uri="{BB962C8B-B14F-4D97-AF65-F5344CB8AC3E}">
        <p14:creationId xmlns:p14="http://schemas.microsoft.com/office/powerpoint/2010/main" val="3545069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8D91B-7801-B3EC-7CA4-44C5BF1D9486}"/>
              </a:ext>
            </a:extLst>
          </p:cNvPr>
          <p:cNvSpPr>
            <a:spLocks noGrp="1"/>
          </p:cNvSpPr>
          <p:nvPr>
            <p:ph type="title" hasCustomPrompt="1"/>
          </p:nvPr>
        </p:nvSpPr>
        <p:spPr>
          <a:xfrm>
            <a:off x="457200" y="1"/>
            <a:ext cx="11499234" cy="457200"/>
          </a:xfrm>
        </p:spPr>
        <p:txBody>
          <a:bodyPr/>
          <a:lstStyle>
            <a:lvl1pPr>
              <a:defRPr/>
            </a:lvl1pPr>
          </a:lstStyle>
          <a:p>
            <a:r>
              <a:rPr lang="en-US"/>
              <a:t>Title</a:t>
            </a:r>
          </a:p>
        </p:txBody>
      </p:sp>
    </p:spTree>
    <p:extLst>
      <p:ext uri="{BB962C8B-B14F-4D97-AF65-F5344CB8AC3E}">
        <p14:creationId xmlns:p14="http://schemas.microsoft.com/office/powerpoint/2010/main" val="1193633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200" y="685800"/>
            <a:ext cx="11503152"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1053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x2 Content">
    <p:spTree>
      <p:nvGrpSpPr>
        <p:cNvPr id="1" name=""/>
        <p:cNvGrpSpPr/>
        <p:nvPr/>
      </p:nvGrpSpPr>
      <p:grpSpPr>
        <a:xfrm>
          <a:off x="0" y="0"/>
          <a:ext cx="0" cy="0"/>
          <a:chOff x="0" y="0"/>
          <a:chExt cx="0" cy="0"/>
        </a:xfrm>
      </p:grpSpPr>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6327648" y="685800"/>
            <a:ext cx="5632704"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6501583-8DC1-C678-D0C1-5AD0A86A95C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597376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x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379974"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8302752" y="685800"/>
            <a:ext cx="36576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7701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x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3377182"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10">
            <a:extLst>
              <a:ext uri="{FF2B5EF4-FFF2-40B4-BE49-F238E27FC236}">
                <a16:creationId xmlns:a16="http://schemas.microsoft.com/office/drawing/2014/main" id="{D22BC3B3-CDE4-4B42-6E8F-99286521B706}"/>
              </a:ext>
            </a:extLst>
          </p:cNvPr>
          <p:cNvSpPr>
            <a:spLocks noGrp="1"/>
          </p:cNvSpPr>
          <p:nvPr>
            <p:ph sz="quarter" idx="15"/>
          </p:nvPr>
        </p:nvSpPr>
        <p:spPr>
          <a:xfrm>
            <a:off x="6297167" y="685800"/>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10">
            <a:extLst>
              <a:ext uri="{FF2B5EF4-FFF2-40B4-BE49-F238E27FC236}">
                <a16:creationId xmlns:a16="http://schemas.microsoft.com/office/drawing/2014/main" id="{5DA99AFA-5CF2-101D-97EC-DFAD0878872F}"/>
              </a:ext>
            </a:extLst>
          </p:cNvPr>
          <p:cNvSpPr>
            <a:spLocks noGrp="1"/>
          </p:cNvSpPr>
          <p:nvPr>
            <p:ph sz="quarter" idx="16"/>
          </p:nvPr>
        </p:nvSpPr>
        <p:spPr>
          <a:xfrm>
            <a:off x="9217152" y="677779"/>
            <a:ext cx="2743200" cy="5486400"/>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4892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x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56E40-B484-1283-A234-15FBD885539D}"/>
              </a:ext>
            </a:extLst>
          </p:cNvPr>
          <p:cNvSpPr>
            <a:spLocks noGrp="1"/>
          </p:cNvSpPr>
          <p:nvPr>
            <p:ph type="title" hasCustomPrompt="1"/>
          </p:nvPr>
        </p:nvSpPr>
        <p:spPr/>
        <p:txBody>
          <a:bodyPr/>
          <a:lstStyle>
            <a:lvl1pPr>
              <a:defRPr/>
            </a:lvl1pPr>
          </a:lstStyle>
          <a:p>
            <a:r>
              <a:rPr lang="en-US"/>
              <a:t>Title</a:t>
            </a:r>
          </a:p>
        </p:txBody>
      </p:sp>
      <p:sp>
        <p:nvSpPr>
          <p:cNvPr id="11" name="Content Placeholder 10">
            <a:extLst>
              <a:ext uri="{FF2B5EF4-FFF2-40B4-BE49-F238E27FC236}">
                <a16:creationId xmlns:a16="http://schemas.microsoft.com/office/drawing/2014/main" id="{0CA0BFFD-7BCF-C4C3-00CC-DFC579D5EE52}"/>
              </a:ext>
            </a:extLst>
          </p:cNvPr>
          <p:cNvSpPr>
            <a:spLocks noGrp="1"/>
          </p:cNvSpPr>
          <p:nvPr>
            <p:ph sz="quarter" idx="13"/>
          </p:nvPr>
        </p:nvSpPr>
        <p:spPr>
          <a:xfrm>
            <a:off x="457198" y="685800"/>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10">
            <a:extLst>
              <a:ext uri="{FF2B5EF4-FFF2-40B4-BE49-F238E27FC236}">
                <a16:creationId xmlns:a16="http://schemas.microsoft.com/office/drawing/2014/main" id="{A715EB6F-5018-1B95-56AA-5DA075931C4E}"/>
              </a:ext>
            </a:extLst>
          </p:cNvPr>
          <p:cNvSpPr>
            <a:spLocks noGrp="1"/>
          </p:cNvSpPr>
          <p:nvPr>
            <p:ph sz="quarter" idx="14"/>
          </p:nvPr>
        </p:nvSpPr>
        <p:spPr>
          <a:xfrm>
            <a:off x="457200" y="3538728"/>
            <a:ext cx="11503152" cy="2633472"/>
          </a:xfrm>
        </p:spPr>
        <p:txBody>
          <a:bodyPr/>
          <a:lstStyle>
            <a:lvl1pPr>
              <a:defRPr sz="2000"/>
            </a:lvl1pPr>
            <a:lvl2pPr>
              <a:defRPr sz="1600"/>
            </a:lvl2pPr>
            <a:lvl3pPr>
              <a:defRPr sz="16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5687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AB150B5-704F-CF21-3183-8DB97C07706C}"/>
              </a:ext>
            </a:extLst>
          </p:cNvPr>
          <p:cNvCxnSpPr>
            <a:cxnSpLocks/>
          </p:cNvCxnSpPr>
          <p:nvPr userDrawn="1"/>
        </p:nvCxnSpPr>
        <p:spPr>
          <a:xfrm>
            <a:off x="461272" y="457200"/>
            <a:ext cx="11503152"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893395C-F7F6-5A6A-DA24-169AA14F65DF}"/>
              </a:ext>
            </a:extLst>
          </p:cNvPr>
          <p:cNvCxnSpPr>
            <a:cxnSpLocks/>
          </p:cNvCxnSpPr>
          <p:nvPr userDrawn="1"/>
        </p:nvCxnSpPr>
        <p:spPr>
          <a:xfrm>
            <a:off x="457200" y="6260638"/>
            <a:ext cx="11503152"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itle Placeholder 9">
            <a:extLst>
              <a:ext uri="{FF2B5EF4-FFF2-40B4-BE49-F238E27FC236}">
                <a16:creationId xmlns:a16="http://schemas.microsoft.com/office/drawing/2014/main" id="{E7866077-7D9B-4430-B0C0-7F253295F396}"/>
              </a:ext>
            </a:extLst>
          </p:cNvPr>
          <p:cNvSpPr>
            <a:spLocks noGrp="1"/>
          </p:cNvSpPr>
          <p:nvPr>
            <p:ph type="title"/>
          </p:nvPr>
        </p:nvSpPr>
        <p:spPr>
          <a:xfrm>
            <a:off x="457200" y="0"/>
            <a:ext cx="11503152" cy="457200"/>
          </a:xfrm>
          <a:prstGeom prst="rect">
            <a:avLst/>
          </a:prstGeom>
        </p:spPr>
        <p:txBody>
          <a:bodyPr vert="horz" lIns="91440" tIns="45720" rIns="91440" bIns="45720" rtlCol="0" anchor="ctr">
            <a:normAutofit/>
          </a:bodyPr>
          <a:lstStyle/>
          <a:p>
            <a:r>
              <a:rPr lang="en-US"/>
              <a:t>Click to edit Master title style</a:t>
            </a:r>
          </a:p>
        </p:txBody>
      </p:sp>
      <p:sp>
        <p:nvSpPr>
          <p:cNvPr id="12" name="Text Placeholder 11">
            <a:extLst>
              <a:ext uri="{FF2B5EF4-FFF2-40B4-BE49-F238E27FC236}">
                <a16:creationId xmlns:a16="http://schemas.microsoft.com/office/drawing/2014/main" id="{ECB0C19D-3CAB-5E13-FAF8-C95DA56F6F93}"/>
              </a:ext>
            </a:extLst>
          </p:cNvPr>
          <p:cNvSpPr>
            <a:spLocks noGrp="1"/>
          </p:cNvSpPr>
          <p:nvPr>
            <p:ph type="body" idx="1"/>
          </p:nvPr>
        </p:nvSpPr>
        <p:spPr>
          <a:xfrm>
            <a:off x="457200" y="685800"/>
            <a:ext cx="11503152" cy="5486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77A8B13F-B9AA-E98B-9D35-1E95DE018AE3}"/>
              </a:ext>
            </a:extLst>
          </p:cNvPr>
          <p:cNvSpPr txBox="1"/>
          <p:nvPr userDrawn="1"/>
        </p:nvSpPr>
        <p:spPr>
          <a:xfrm>
            <a:off x="386862" y="6495070"/>
            <a:ext cx="6019800" cy="276999"/>
          </a:xfrm>
          <a:prstGeom prst="rect">
            <a:avLst/>
          </a:prstGeom>
          <a:noFill/>
        </p:spPr>
        <p:txBody>
          <a:bodyPr wrap="square" rtlCol="0">
            <a:spAutoFit/>
          </a:bodyPr>
          <a:lstStyle/>
          <a:p>
            <a:r>
              <a:rPr lang="en-US" sz="1200" dirty="0" err="1">
                <a:solidFill>
                  <a:schemeClr val="tx1"/>
                </a:solidFill>
              </a:rPr>
              <a:t>ePIC</a:t>
            </a:r>
            <a:r>
              <a:rPr lang="en-US" sz="1200" dirty="0">
                <a:solidFill>
                  <a:schemeClr val="tx1"/>
                </a:solidFill>
              </a:rPr>
              <a:t> Collaboration Meeting Jan 2026</a:t>
            </a:r>
          </a:p>
        </p:txBody>
      </p:sp>
      <p:sp>
        <p:nvSpPr>
          <p:cNvPr id="8" name="TextBox 7">
            <a:extLst>
              <a:ext uri="{FF2B5EF4-FFF2-40B4-BE49-F238E27FC236}">
                <a16:creationId xmlns:a16="http://schemas.microsoft.com/office/drawing/2014/main" id="{664C6D3B-C80A-2534-B3C5-F86B5B66CCE1}"/>
              </a:ext>
            </a:extLst>
          </p:cNvPr>
          <p:cNvSpPr txBox="1"/>
          <p:nvPr userDrawn="1"/>
        </p:nvSpPr>
        <p:spPr>
          <a:xfrm>
            <a:off x="6506308" y="6491869"/>
            <a:ext cx="4466492" cy="276999"/>
          </a:xfrm>
          <a:prstGeom prst="rect">
            <a:avLst/>
          </a:prstGeom>
          <a:noFill/>
        </p:spPr>
        <p:txBody>
          <a:bodyPr wrap="square" rtlCol="0">
            <a:spAutoFit/>
          </a:bodyPr>
          <a:lstStyle/>
          <a:p>
            <a:r>
              <a:rPr lang="en-US" sz="1200" dirty="0"/>
              <a:t>Rahul Sharma</a:t>
            </a:r>
          </a:p>
        </p:txBody>
      </p:sp>
      <p:sp>
        <p:nvSpPr>
          <p:cNvPr id="11" name="TextBox 10">
            <a:extLst>
              <a:ext uri="{FF2B5EF4-FFF2-40B4-BE49-F238E27FC236}">
                <a16:creationId xmlns:a16="http://schemas.microsoft.com/office/drawing/2014/main" id="{63005E64-CDD5-59C1-5C39-E6392C3C5C87}"/>
              </a:ext>
            </a:extLst>
          </p:cNvPr>
          <p:cNvSpPr txBox="1"/>
          <p:nvPr userDrawn="1"/>
        </p:nvSpPr>
        <p:spPr>
          <a:xfrm>
            <a:off x="10972800" y="6488668"/>
            <a:ext cx="987552" cy="276999"/>
          </a:xfrm>
          <a:prstGeom prst="rect">
            <a:avLst/>
          </a:prstGeom>
          <a:noFill/>
        </p:spPr>
        <p:txBody>
          <a:bodyPr wrap="square" rtlCol="0">
            <a:spAutoFit/>
          </a:bodyPr>
          <a:lstStyle/>
          <a:p>
            <a:pPr algn="r"/>
            <a:fld id="{A938A409-17C1-4382-B76B-01CE52BD2A9B}" type="slidenum">
              <a:rPr lang="en-US" sz="1200" smtClean="0"/>
              <a:pPr algn="r"/>
              <a:t>‹#›</a:t>
            </a:fld>
            <a:endParaRPr lang="en-US" sz="1200"/>
          </a:p>
        </p:txBody>
      </p:sp>
    </p:spTree>
    <p:extLst>
      <p:ext uri="{BB962C8B-B14F-4D97-AF65-F5344CB8AC3E}">
        <p14:creationId xmlns:p14="http://schemas.microsoft.com/office/powerpoint/2010/main" val="544521178"/>
      </p:ext>
    </p:extLst>
  </p:cSld>
  <p:clrMap bg1="lt1" tx1="dk1" bg2="lt2" tx2="dk2" accent1="accent1" accent2="accent2" accent3="accent3" accent4="accent4" accent5="accent5" accent6="accent6" hlink="hlink" folHlink="folHlink"/>
  <p:sldLayoutIdLst>
    <p:sldLayoutId id="2147483669" r:id="rId1"/>
    <p:sldLayoutId id="2147483701" r:id="rId2"/>
    <p:sldLayoutId id="2147483714" r:id="rId3"/>
    <p:sldLayoutId id="2147483699" r:id="rId4"/>
    <p:sldLayoutId id="2147483689" r:id="rId5"/>
    <p:sldLayoutId id="2147483702" r:id="rId6"/>
    <p:sldLayoutId id="2147483703" r:id="rId7"/>
    <p:sldLayoutId id="2147483704" r:id="rId8"/>
    <p:sldLayoutId id="2147483708" r:id="rId9"/>
    <p:sldLayoutId id="2147483705" r:id="rId10"/>
    <p:sldLayoutId id="2147483706" r:id="rId11"/>
    <p:sldLayoutId id="2147483707" r:id="rId12"/>
    <p:sldLayoutId id="2147483709" r:id="rId13"/>
    <p:sldLayoutId id="2147483711" r:id="rId14"/>
    <p:sldLayoutId id="2147483712" r:id="rId15"/>
    <p:sldLayoutId id="2147483713" r:id="rId16"/>
    <p:sldLayoutId id="2147483710" r:id="rId17"/>
    <p:sldLayoutId id="2147483715" r:id="rId18"/>
    <p:sldLayoutId id="2147483716" r:id="rId19"/>
    <p:sldLayoutId id="2147483717" r:id="rId20"/>
    <p:sldLayoutId id="2147483718" r:id="rId21"/>
    <p:sldLayoutId id="2147483719" r:id="rId22"/>
    <p:sldLayoutId id="2147483720" r:id="rId23"/>
    <p:sldLayoutId id="2147483721" r:id="rId24"/>
    <p:sldLayoutId id="2147483722" r:id="rId25"/>
    <p:sldLayoutId id="2147483723" r:id="rId26"/>
    <p:sldLayoutId id="2147483724" r:id="rId27"/>
    <p:sldLayoutId id="2147483725" r:id="rId28"/>
    <p:sldLayoutId id="2147483726" r:id="rId29"/>
    <p:sldLayoutId id="2147483727" r:id="rId30"/>
    <p:sldLayoutId id="2147483728" r:id="rId31"/>
    <p:sldLayoutId id="2147483730" r:id="rId32"/>
  </p:sldLayoutIdLst>
  <p:hf sldNum="0" hdr="0" ftr="0" dt="0"/>
  <p:txStyles>
    <p:titleStyle>
      <a:lvl1pPr algn="l" defTabSz="914400" rtl="0" eaLnBrk="1" latinLnBrk="0" hangingPunct="1">
        <a:lnSpc>
          <a:spcPct val="100000"/>
        </a:lnSpc>
        <a:spcBef>
          <a:spcPct val="0"/>
        </a:spcBef>
        <a:buNone/>
        <a:defRPr sz="3600" b="1" u="none" kern="1200">
          <a:solidFill>
            <a:schemeClr val="tx1"/>
          </a:solidFill>
          <a:latin typeface="+mn-lt"/>
          <a:ea typeface="+mj-ea"/>
          <a:cs typeface="+mj-cs"/>
        </a:defRPr>
      </a:lvl1pPr>
    </p:titleStyle>
    <p:body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userDrawn="1">
          <p15:clr>
            <a:srgbClr val="F26B43"/>
          </p15:clr>
        </p15:guide>
        <p15:guide id="8" pos="3840" userDrawn="1">
          <p15:clr>
            <a:srgbClr val="F26B43"/>
          </p15:clr>
        </p15:guide>
        <p15:guide id="9" pos="360" userDrawn="1">
          <p15:clr>
            <a:srgbClr val="F26B43"/>
          </p15:clr>
        </p15:guide>
        <p15:guide id="10" orient="horz" pos="3888" userDrawn="1">
          <p15:clr>
            <a:srgbClr val="F26B43"/>
          </p15:clr>
        </p15:guide>
        <p15:guide id="11" pos="7320" userDrawn="1">
          <p15:clr>
            <a:srgbClr val="F26B43"/>
          </p15:clr>
        </p15:guide>
        <p15:guide id="12"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hyperlink" Target="https://brookhavenlab.sharepoint.com/:x:/r/sites/eRHIC/bnl&amp;slac/experimental%20equipment/_layouts/15/Doc.aspx?sourcedoc=%7BA744FD2C-ADBF-4E13-B5D7-C6ACA7ACB523%7D&amp;file=Total%20Weights%202025-06-13.xlsx&amp;action=default&amp;mobileredirect=true" TargetMode="External"/><Relationship Id="rId1" Type="http://schemas.openxmlformats.org/officeDocument/2006/relationships/slideLayout" Target="../slideLayouts/slideLayout5.xml"/><Relationship Id="rId4" Type="http://schemas.openxmlformats.org/officeDocument/2006/relationships/image" Target="../media/image20.emf"/></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2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2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1.xml"/></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9.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hyperlink" Target="https://brookhavenlab.sharepoint.com/:x:/r/sites/eRHIC/bnl%26slac/experimental%20equipment/CAM%20Info/Subproject-CD2/Assessment%20Review/PreBrief/Detector-Subproject/Requirements/Requirements.20241205.xlsx?d=w2d4f9e97765f4354bbc80764b251c9eb&amp;csf=1&amp;web=1&amp;e=mi9YjQ" TargetMode="External"/><Relationship Id="rId1" Type="http://schemas.openxmlformats.org/officeDocument/2006/relationships/slideLayout" Target="../slideLayouts/slideLayout29.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1F5B5-4B25-C469-87BE-41A75A7120BC}"/>
              </a:ext>
            </a:extLst>
          </p:cNvPr>
          <p:cNvSpPr>
            <a:spLocks noGrp="1"/>
          </p:cNvSpPr>
          <p:nvPr>
            <p:ph type="ctrTitle"/>
          </p:nvPr>
        </p:nvSpPr>
        <p:spPr>
          <a:xfrm>
            <a:off x="502919" y="1174478"/>
            <a:ext cx="10962105" cy="1240412"/>
          </a:xfrm>
        </p:spPr>
        <p:txBody>
          <a:bodyPr anchor="b">
            <a:normAutofit fontScale="90000"/>
          </a:bodyPr>
          <a:lstStyle/>
          <a:p>
            <a:r>
              <a:rPr lang="en-US" dirty="0"/>
              <a:t>Overview of the </a:t>
            </a:r>
            <a:r>
              <a:rPr lang="en-US" dirty="0" err="1"/>
              <a:t>ePIC</a:t>
            </a:r>
            <a:r>
              <a:rPr lang="en-US" dirty="0"/>
              <a:t> Installation, Integration and Infrastructure and Alignment</a:t>
            </a:r>
          </a:p>
        </p:txBody>
      </p:sp>
      <p:sp>
        <p:nvSpPr>
          <p:cNvPr id="3" name="Subtitle 2">
            <a:extLst>
              <a:ext uri="{FF2B5EF4-FFF2-40B4-BE49-F238E27FC236}">
                <a16:creationId xmlns:a16="http://schemas.microsoft.com/office/drawing/2014/main" id="{7DD984CA-F83A-B1FD-C7E1-1E5A30ADD38F}"/>
              </a:ext>
            </a:extLst>
          </p:cNvPr>
          <p:cNvSpPr>
            <a:spLocks noGrp="1"/>
          </p:cNvSpPr>
          <p:nvPr>
            <p:ph type="subTitle" idx="1"/>
          </p:nvPr>
        </p:nvSpPr>
        <p:spPr>
          <a:xfrm>
            <a:off x="420710" y="5074920"/>
            <a:ext cx="5110078" cy="1019620"/>
          </a:xfrm>
        </p:spPr>
        <p:txBody>
          <a:bodyPr anchor="ctr">
            <a:noAutofit/>
          </a:bodyPr>
          <a:lstStyle/>
          <a:p>
            <a:r>
              <a:rPr lang="en-US" b="1" dirty="0" err="1"/>
              <a:t>ePIC</a:t>
            </a:r>
            <a:r>
              <a:rPr lang="en-US" b="1" dirty="0"/>
              <a:t> Collaboration Meeting</a:t>
            </a:r>
          </a:p>
          <a:p>
            <a:r>
              <a:rPr lang="en-US" b="1" dirty="0"/>
              <a:t>Jan 20 to 23, 2026</a:t>
            </a:r>
          </a:p>
        </p:txBody>
      </p:sp>
      <p:sp>
        <p:nvSpPr>
          <p:cNvPr id="4" name="Text Placeholder 3">
            <a:extLst>
              <a:ext uri="{FF2B5EF4-FFF2-40B4-BE49-F238E27FC236}">
                <a16:creationId xmlns:a16="http://schemas.microsoft.com/office/drawing/2014/main" id="{EE1A2A0F-F73E-004D-868A-1A4D79DBE132}"/>
              </a:ext>
            </a:extLst>
          </p:cNvPr>
          <p:cNvSpPr>
            <a:spLocks noGrp="1"/>
          </p:cNvSpPr>
          <p:nvPr>
            <p:ph type="body" sz="quarter" idx="10"/>
          </p:nvPr>
        </p:nvSpPr>
        <p:spPr>
          <a:xfrm>
            <a:off x="502919" y="2824569"/>
            <a:ext cx="10962105" cy="998804"/>
          </a:xfrm>
        </p:spPr>
        <p:txBody>
          <a:bodyPr anchor="ctr"/>
          <a:lstStyle/>
          <a:p>
            <a:r>
              <a:rPr lang="en-US" dirty="0"/>
              <a:t>Rahul Sharma </a:t>
            </a:r>
          </a:p>
          <a:p>
            <a:r>
              <a:rPr lang="en-US" dirty="0"/>
              <a:t>Chief Mechanical Engineer &amp; L3 CAM</a:t>
            </a:r>
          </a:p>
        </p:txBody>
      </p:sp>
      <p:sp>
        <p:nvSpPr>
          <p:cNvPr id="5" name="Text Placeholder 4">
            <a:extLst>
              <a:ext uri="{FF2B5EF4-FFF2-40B4-BE49-F238E27FC236}">
                <a16:creationId xmlns:a16="http://schemas.microsoft.com/office/drawing/2014/main" id="{0675FF38-2DE7-EF43-928C-C1A2F4142AAE}"/>
              </a:ext>
            </a:extLst>
          </p:cNvPr>
          <p:cNvSpPr>
            <a:spLocks noGrp="1"/>
          </p:cNvSpPr>
          <p:nvPr>
            <p:ph type="body" sz="quarter" idx="13"/>
          </p:nvPr>
        </p:nvSpPr>
        <p:spPr>
          <a:xfrm>
            <a:off x="555516" y="3823373"/>
            <a:ext cx="10962105" cy="477838"/>
          </a:xfrm>
        </p:spPr>
        <p:txBody>
          <a:bodyPr>
            <a:normAutofit lnSpcReduction="10000"/>
          </a:bodyPr>
          <a:lstStyle/>
          <a:p>
            <a:r>
              <a:rPr lang="en-US" dirty="0"/>
              <a:t>I^3 Group</a:t>
            </a:r>
          </a:p>
        </p:txBody>
      </p:sp>
    </p:spTree>
    <p:extLst>
      <p:ext uri="{BB962C8B-B14F-4D97-AF65-F5344CB8AC3E}">
        <p14:creationId xmlns:p14="http://schemas.microsoft.com/office/powerpoint/2010/main" val="553597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ACB804-A906-720A-A33D-E98278A4C045}"/>
              </a:ext>
            </a:extLst>
          </p:cNvPr>
          <p:cNvSpPr>
            <a:spLocks noGrp="1"/>
          </p:cNvSpPr>
          <p:nvPr>
            <p:ph type="title"/>
          </p:nvPr>
        </p:nvSpPr>
        <p:spPr>
          <a:xfrm>
            <a:off x="496487" y="59271"/>
            <a:ext cx="11028574" cy="400557"/>
          </a:xfrm>
        </p:spPr>
        <p:txBody>
          <a:bodyPr>
            <a:normAutofit fontScale="90000"/>
          </a:bodyPr>
          <a:lstStyle/>
          <a:p>
            <a:pPr algn="l"/>
            <a:r>
              <a:rPr lang="en-US" dirty="0">
                <a:solidFill>
                  <a:schemeClr val="tx2"/>
                </a:solidFill>
              </a:rPr>
              <a:t>Endcaps in Experimental Hall</a:t>
            </a:r>
          </a:p>
        </p:txBody>
      </p:sp>
      <p:pic>
        <p:nvPicPr>
          <p:cNvPr id="2" name="Picture 1">
            <a:extLst>
              <a:ext uri="{FF2B5EF4-FFF2-40B4-BE49-F238E27FC236}">
                <a16:creationId xmlns:a16="http://schemas.microsoft.com/office/drawing/2014/main" id="{737D127C-88B1-E9BB-10D7-37B3499EAF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895"/>
          <a:stretch>
            <a:fillRect/>
          </a:stretch>
        </p:blipFill>
        <p:spPr bwMode="auto">
          <a:xfrm>
            <a:off x="1871730" y="505119"/>
            <a:ext cx="8829737" cy="494028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4" name="Content Placeholder 1">
            <a:extLst>
              <a:ext uri="{FF2B5EF4-FFF2-40B4-BE49-F238E27FC236}">
                <a16:creationId xmlns:a16="http://schemas.microsoft.com/office/drawing/2014/main" id="{D97DE006-D47F-B4B8-E174-49985FB25131}"/>
              </a:ext>
            </a:extLst>
          </p:cNvPr>
          <p:cNvSpPr txBox="1">
            <a:spLocks/>
          </p:cNvSpPr>
          <p:nvPr/>
        </p:nvSpPr>
        <p:spPr>
          <a:xfrm>
            <a:off x="334851" y="5490693"/>
            <a:ext cx="11706895" cy="764146"/>
          </a:xfrm>
          <a:prstGeom prst="rect">
            <a:avLst/>
          </a:prstGeom>
        </p:spPr>
        <p:txBody>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dirty="0"/>
              <a:t>Endcap Structures and Flux-Return Steel, which support the </a:t>
            </a:r>
            <a:r>
              <a:rPr lang="en-US" sz="1200" dirty="0" err="1"/>
              <a:t>Fwd</a:t>
            </a:r>
            <a:r>
              <a:rPr lang="en-US" sz="1200" dirty="0"/>
              <a:t> &amp; Backward HCAL and </a:t>
            </a:r>
            <a:r>
              <a:rPr lang="en-US" sz="1200" dirty="0" err="1"/>
              <a:t>Fwd</a:t>
            </a:r>
            <a:r>
              <a:rPr lang="en-US" sz="1200" dirty="0"/>
              <a:t> EMCAL detectors, successfully completed FDR in Dec 2024.</a:t>
            </a:r>
          </a:p>
          <a:p>
            <a:r>
              <a:rPr lang="en-US" sz="1200" dirty="0"/>
              <a:t>The Barrel HCAL and supporting cradle plates are being reused from the </a:t>
            </a:r>
            <a:r>
              <a:rPr lang="en-US" sz="1200" dirty="0" err="1"/>
              <a:t>sPHENIX</a:t>
            </a:r>
            <a:r>
              <a:rPr lang="en-US" sz="1200" dirty="0"/>
              <a:t> detector and will follow the same proven installation procedures.</a:t>
            </a:r>
          </a:p>
          <a:p>
            <a:r>
              <a:rPr lang="en-US" sz="1200" dirty="0"/>
              <a:t>The </a:t>
            </a:r>
            <a:r>
              <a:rPr lang="en-US" sz="1200" dirty="0" err="1"/>
              <a:t>Fwd</a:t>
            </a:r>
            <a:r>
              <a:rPr lang="en-US" sz="1200" dirty="0"/>
              <a:t> HCAL steel forms part of the magnetic flux-return system, whereas the </a:t>
            </a:r>
            <a:r>
              <a:rPr lang="en-US" sz="1200" dirty="0" err="1"/>
              <a:t>Bwd</a:t>
            </a:r>
            <a:r>
              <a:rPr lang="en-US" sz="1200" dirty="0"/>
              <a:t> HCAL uses stainless steel and does not contribute to the flux return.</a:t>
            </a:r>
            <a:endParaRPr lang="en-US" dirty="0"/>
          </a:p>
        </p:txBody>
      </p:sp>
      <p:sp>
        <p:nvSpPr>
          <p:cNvPr id="6" name="object 11">
            <a:extLst>
              <a:ext uri="{FF2B5EF4-FFF2-40B4-BE49-F238E27FC236}">
                <a16:creationId xmlns:a16="http://schemas.microsoft.com/office/drawing/2014/main" id="{FB0B07D7-CBA4-65F7-F142-C94A379ECA5A}"/>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spTree>
    <p:extLst>
      <p:ext uri="{BB962C8B-B14F-4D97-AF65-F5344CB8AC3E}">
        <p14:creationId xmlns:p14="http://schemas.microsoft.com/office/powerpoint/2010/main" val="1771850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EF0B4-D23D-DE34-508B-F336CD26CDA8}"/>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A1930A9-E8E2-303F-ECBB-740A1892A163}"/>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11</a:t>
            </a:fld>
            <a:endParaRPr lang="en-US"/>
          </a:p>
        </p:txBody>
      </p:sp>
      <p:sp>
        <p:nvSpPr>
          <p:cNvPr id="3" name="Title 2">
            <a:extLst>
              <a:ext uri="{FF2B5EF4-FFF2-40B4-BE49-F238E27FC236}">
                <a16:creationId xmlns:a16="http://schemas.microsoft.com/office/drawing/2014/main" id="{B02B28F4-42E4-0D16-D233-68E49129B198}"/>
              </a:ext>
            </a:extLst>
          </p:cNvPr>
          <p:cNvSpPr>
            <a:spLocks noGrp="1"/>
          </p:cNvSpPr>
          <p:nvPr>
            <p:ph type="title"/>
          </p:nvPr>
        </p:nvSpPr>
        <p:spPr>
          <a:xfrm>
            <a:off x="462580" y="0"/>
            <a:ext cx="10832192" cy="425953"/>
          </a:xfrm>
        </p:spPr>
        <p:txBody>
          <a:bodyPr>
            <a:normAutofit fontScale="90000"/>
          </a:bodyPr>
          <a:lstStyle/>
          <a:p>
            <a:r>
              <a:rPr lang="en-US" dirty="0"/>
              <a:t>Overall Integration of EPIC in Experimental Hall</a:t>
            </a:r>
          </a:p>
        </p:txBody>
      </p:sp>
      <p:pic>
        <p:nvPicPr>
          <p:cNvPr id="4" name="Picture 3">
            <a:extLst>
              <a:ext uri="{FF2B5EF4-FFF2-40B4-BE49-F238E27FC236}">
                <a16:creationId xmlns:a16="http://schemas.microsoft.com/office/drawing/2014/main" id="{E1664188-27E8-1A29-59CE-E93617B93395}"/>
              </a:ext>
            </a:extLst>
          </p:cNvPr>
          <p:cNvPicPr>
            <a:picLocks noChangeAspect="1"/>
          </p:cNvPicPr>
          <p:nvPr/>
        </p:nvPicPr>
        <p:blipFill>
          <a:blip r:embed="rId2"/>
          <a:srcRect l="6575" t="15592" r="16250" b="9932"/>
          <a:stretch>
            <a:fillRect/>
          </a:stretch>
        </p:blipFill>
        <p:spPr>
          <a:xfrm>
            <a:off x="621067" y="825178"/>
            <a:ext cx="10737210" cy="5326410"/>
          </a:xfrm>
          <a:prstGeom prst="rect">
            <a:avLst/>
          </a:prstGeom>
        </p:spPr>
      </p:pic>
      <p:cxnSp>
        <p:nvCxnSpPr>
          <p:cNvPr id="24" name="Straight Arrow Connector 23">
            <a:extLst>
              <a:ext uri="{FF2B5EF4-FFF2-40B4-BE49-F238E27FC236}">
                <a16:creationId xmlns:a16="http://schemas.microsoft.com/office/drawing/2014/main" id="{A3D92AFE-1EF8-4085-18CC-82885CDEFB18}"/>
              </a:ext>
            </a:extLst>
          </p:cNvPr>
          <p:cNvCxnSpPr>
            <a:cxnSpLocks/>
            <a:stCxn id="25" idx="2"/>
          </p:cNvCxnSpPr>
          <p:nvPr/>
        </p:nvCxnSpPr>
        <p:spPr>
          <a:xfrm flipH="1">
            <a:off x="8715181" y="1323722"/>
            <a:ext cx="699892" cy="453900"/>
          </a:xfrm>
          <a:prstGeom prst="straightConnector1">
            <a:avLst/>
          </a:prstGeom>
          <a:ln w="3810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0630B4EF-4E8A-F9F4-7C2D-88ADFE56781F}"/>
              </a:ext>
            </a:extLst>
          </p:cNvPr>
          <p:cNvSpPr txBox="1"/>
          <p:nvPr/>
        </p:nvSpPr>
        <p:spPr>
          <a:xfrm>
            <a:off x="8527464" y="985168"/>
            <a:ext cx="1775217" cy="338554"/>
          </a:xfrm>
          <a:prstGeom prst="rect">
            <a:avLst/>
          </a:prstGeom>
          <a:solidFill>
            <a:srgbClr val="FFFFFF">
              <a:alpha val="50196"/>
            </a:srgbClr>
          </a:solidFill>
          <a:ln w="19050">
            <a:solidFill>
              <a:srgbClr val="DB3527"/>
            </a:solidFill>
          </a:ln>
        </p:spPr>
        <p:txBody>
          <a:bodyPr wrap="square" rtlCol="0">
            <a:spAutoFit/>
          </a:bodyPr>
          <a:lstStyle/>
          <a:p>
            <a:r>
              <a:rPr lang="en-US" sz="1600"/>
              <a:t>Forward End Cap</a:t>
            </a:r>
          </a:p>
        </p:txBody>
      </p:sp>
      <p:cxnSp>
        <p:nvCxnSpPr>
          <p:cNvPr id="26" name="Straight Arrow Connector 25">
            <a:extLst>
              <a:ext uri="{FF2B5EF4-FFF2-40B4-BE49-F238E27FC236}">
                <a16:creationId xmlns:a16="http://schemas.microsoft.com/office/drawing/2014/main" id="{9AC3BD43-026B-9024-3B54-741C3B73474D}"/>
              </a:ext>
            </a:extLst>
          </p:cNvPr>
          <p:cNvCxnSpPr>
            <a:cxnSpLocks/>
            <a:stCxn id="27" idx="2"/>
          </p:cNvCxnSpPr>
          <p:nvPr/>
        </p:nvCxnSpPr>
        <p:spPr>
          <a:xfrm flipH="1">
            <a:off x="9916212" y="1955421"/>
            <a:ext cx="900369" cy="985868"/>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CD9F7C05-3132-0FE5-6D68-77FA2441ED5E}"/>
              </a:ext>
            </a:extLst>
          </p:cNvPr>
          <p:cNvSpPr txBox="1"/>
          <p:nvPr/>
        </p:nvSpPr>
        <p:spPr>
          <a:xfrm>
            <a:off x="10225305" y="1616867"/>
            <a:ext cx="1182551" cy="338554"/>
          </a:xfrm>
          <a:prstGeom prst="rect">
            <a:avLst/>
          </a:prstGeom>
          <a:solidFill>
            <a:srgbClr val="FFFFFF">
              <a:alpha val="50196"/>
            </a:srgbClr>
          </a:solidFill>
          <a:ln w="19050">
            <a:solidFill>
              <a:srgbClr val="01ADDD"/>
            </a:solidFill>
          </a:ln>
        </p:spPr>
        <p:txBody>
          <a:bodyPr wrap="square" rtlCol="0">
            <a:spAutoFit/>
          </a:bodyPr>
          <a:lstStyle/>
          <a:p>
            <a:r>
              <a:rPr lang="en-US" sz="1600"/>
              <a:t>B0 Magnet</a:t>
            </a:r>
          </a:p>
        </p:txBody>
      </p:sp>
      <p:cxnSp>
        <p:nvCxnSpPr>
          <p:cNvPr id="28" name="Straight Arrow Connector 27">
            <a:extLst>
              <a:ext uri="{FF2B5EF4-FFF2-40B4-BE49-F238E27FC236}">
                <a16:creationId xmlns:a16="http://schemas.microsoft.com/office/drawing/2014/main" id="{5EC89EF3-EF9C-8001-EE1E-434A2DE93622}"/>
              </a:ext>
            </a:extLst>
          </p:cNvPr>
          <p:cNvCxnSpPr>
            <a:cxnSpLocks/>
            <a:stCxn id="29" idx="2"/>
          </p:cNvCxnSpPr>
          <p:nvPr/>
        </p:nvCxnSpPr>
        <p:spPr>
          <a:xfrm>
            <a:off x="3292281" y="1370289"/>
            <a:ext cx="719667" cy="346426"/>
          </a:xfrm>
          <a:prstGeom prst="straightConnector1">
            <a:avLst/>
          </a:prstGeom>
          <a:ln w="38100">
            <a:solidFill>
              <a:srgbClr val="DB3527"/>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186ABA1-6EF2-B4C2-CB7E-5D8A9D28474F}"/>
              </a:ext>
            </a:extLst>
          </p:cNvPr>
          <p:cNvSpPr txBox="1"/>
          <p:nvPr/>
        </p:nvSpPr>
        <p:spPr>
          <a:xfrm>
            <a:off x="2318614" y="1031735"/>
            <a:ext cx="1947334" cy="338554"/>
          </a:xfrm>
          <a:prstGeom prst="rect">
            <a:avLst/>
          </a:prstGeom>
          <a:solidFill>
            <a:srgbClr val="FFFFFF">
              <a:alpha val="50196"/>
            </a:srgbClr>
          </a:solidFill>
          <a:ln w="19050">
            <a:solidFill>
              <a:srgbClr val="DB3527"/>
            </a:solidFill>
          </a:ln>
        </p:spPr>
        <p:txBody>
          <a:bodyPr wrap="square" rtlCol="0">
            <a:spAutoFit/>
          </a:bodyPr>
          <a:lstStyle/>
          <a:p>
            <a:r>
              <a:rPr lang="en-US" sz="1600"/>
              <a:t>Backward End Cap</a:t>
            </a:r>
          </a:p>
        </p:txBody>
      </p:sp>
      <p:cxnSp>
        <p:nvCxnSpPr>
          <p:cNvPr id="30" name="Straight Arrow Connector 29">
            <a:extLst>
              <a:ext uri="{FF2B5EF4-FFF2-40B4-BE49-F238E27FC236}">
                <a16:creationId xmlns:a16="http://schemas.microsoft.com/office/drawing/2014/main" id="{2FBE6896-ACAE-2B4F-9B6A-352D61327E6A}"/>
              </a:ext>
            </a:extLst>
          </p:cNvPr>
          <p:cNvCxnSpPr>
            <a:cxnSpLocks/>
            <a:stCxn id="31" idx="2"/>
          </p:cNvCxnSpPr>
          <p:nvPr/>
        </p:nvCxnSpPr>
        <p:spPr>
          <a:xfrm>
            <a:off x="6216698" y="1163732"/>
            <a:ext cx="0" cy="791689"/>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2332964-501C-D8A0-3A1D-6AA05AAE1AED}"/>
              </a:ext>
            </a:extLst>
          </p:cNvPr>
          <p:cNvSpPr txBox="1"/>
          <p:nvPr/>
        </p:nvSpPr>
        <p:spPr>
          <a:xfrm>
            <a:off x="5496214" y="825178"/>
            <a:ext cx="1440967" cy="338554"/>
          </a:xfrm>
          <a:prstGeom prst="rect">
            <a:avLst/>
          </a:prstGeom>
          <a:solidFill>
            <a:srgbClr val="FFFFFF">
              <a:alpha val="50196"/>
            </a:srgbClr>
          </a:solidFill>
          <a:ln w="19050">
            <a:solidFill>
              <a:srgbClr val="01ADDD"/>
            </a:solidFill>
          </a:ln>
        </p:spPr>
        <p:txBody>
          <a:bodyPr wrap="square" rtlCol="0">
            <a:spAutoFit/>
          </a:bodyPr>
          <a:lstStyle/>
          <a:p>
            <a:r>
              <a:rPr lang="en-US" sz="1600"/>
              <a:t>Central Barrel</a:t>
            </a:r>
          </a:p>
        </p:txBody>
      </p:sp>
      <p:cxnSp>
        <p:nvCxnSpPr>
          <p:cNvPr id="32" name="Straight Arrow Connector 31">
            <a:extLst>
              <a:ext uri="{FF2B5EF4-FFF2-40B4-BE49-F238E27FC236}">
                <a16:creationId xmlns:a16="http://schemas.microsoft.com/office/drawing/2014/main" id="{FCB55940-2FA0-239E-C242-E7A2808F4061}"/>
              </a:ext>
            </a:extLst>
          </p:cNvPr>
          <p:cNvCxnSpPr>
            <a:cxnSpLocks/>
            <a:stCxn id="33" idx="2"/>
          </p:cNvCxnSpPr>
          <p:nvPr/>
        </p:nvCxnSpPr>
        <p:spPr>
          <a:xfrm>
            <a:off x="1924187" y="2682681"/>
            <a:ext cx="600072" cy="399225"/>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0AA8EB-FF1B-A58F-7C08-B2DCFF085F38}"/>
              </a:ext>
            </a:extLst>
          </p:cNvPr>
          <p:cNvSpPr txBox="1"/>
          <p:nvPr/>
        </p:nvSpPr>
        <p:spPr>
          <a:xfrm>
            <a:off x="1179151" y="2344127"/>
            <a:ext cx="1490071" cy="338554"/>
          </a:xfrm>
          <a:prstGeom prst="rect">
            <a:avLst/>
          </a:prstGeom>
          <a:solidFill>
            <a:srgbClr val="FFFFFF">
              <a:alpha val="50196"/>
            </a:srgbClr>
          </a:solidFill>
          <a:ln w="19050">
            <a:solidFill>
              <a:srgbClr val="01ADDD"/>
            </a:solidFill>
          </a:ln>
        </p:spPr>
        <p:txBody>
          <a:bodyPr wrap="square" rtlCol="0">
            <a:spAutoFit/>
          </a:bodyPr>
          <a:lstStyle/>
          <a:p>
            <a:r>
              <a:rPr lang="en-US" sz="1600"/>
              <a:t>Rear Magnets</a:t>
            </a:r>
          </a:p>
        </p:txBody>
      </p:sp>
      <p:cxnSp>
        <p:nvCxnSpPr>
          <p:cNvPr id="34" name="Straight Arrow Connector 33">
            <a:extLst>
              <a:ext uri="{FF2B5EF4-FFF2-40B4-BE49-F238E27FC236}">
                <a16:creationId xmlns:a16="http://schemas.microsoft.com/office/drawing/2014/main" id="{67705570-C77E-9FB9-E57A-73FC1550DF75}"/>
              </a:ext>
            </a:extLst>
          </p:cNvPr>
          <p:cNvCxnSpPr>
            <a:cxnSpLocks/>
            <a:stCxn id="35" idx="2"/>
          </p:cNvCxnSpPr>
          <p:nvPr/>
        </p:nvCxnSpPr>
        <p:spPr>
          <a:xfrm>
            <a:off x="2962489" y="2166978"/>
            <a:ext cx="295866" cy="1090939"/>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D4EB0B7C-4822-4116-A2BF-E283D31B8874}"/>
              </a:ext>
            </a:extLst>
          </p:cNvPr>
          <p:cNvSpPr txBox="1"/>
          <p:nvPr/>
        </p:nvSpPr>
        <p:spPr>
          <a:xfrm>
            <a:off x="2375956" y="1828424"/>
            <a:ext cx="1173066" cy="338554"/>
          </a:xfrm>
          <a:prstGeom prst="rect">
            <a:avLst/>
          </a:prstGeom>
          <a:solidFill>
            <a:srgbClr val="FFFFFF">
              <a:alpha val="50196"/>
            </a:srgbClr>
          </a:solidFill>
          <a:ln w="19050">
            <a:solidFill>
              <a:srgbClr val="01ADDD"/>
            </a:solidFill>
          </a:ln>
        </p:spPr>
        <p:txBody>
          <a:bodyPr wrap="square" rtlCol="0">
            <a:spAutoFit/>
          </a:bodyPr>
          <a:lstStyle/>
          <a:p>
            <a:r>
              <a:rPr lang="en-US" sz="1600"/>
              <a:t>Gate valve</a:t>
            </a:r>
          </a:p>
        </p:txBody>
      </p:sp>
      <p:cxnSp>
        <p:nvCxnSpPr>
          <p:cNvPr id="36" name="Straight Arrow Connector 35">
            <a:extLst>
              <a:ext uri="{FF2B5EF4-FFF2-40B4-BE49-F238E27FC236}">
                <a16:creationId xmlns:a16="http://schemas.microsoft.com/office/drawing/2014/main" id="{E3CE42BB-1E90-A451-9806-0AD6538ED71D}"/>
              </a:ext>
            </a:extLst>
          </p:cNvPr>
          <p:cNvCxnSpPr>
            <a:cxnSpLocks/>
            <a:stCxn id="37" idx="2"/>
          </p:cNvCxnSpPr>
          <p:nvPr/>
        </p:nvCxnSpPr>
        <p:spPr>
          <a:xfrm flipH="1">
            <a:off x="9002333" y="2310686"/>
            <a:ext cx="543940" cy="985868"/>
          </a:xfrm>
          <a:prstGeom prst="straightConnector1">
            <a:avLst/>
          </a:prstGeom>
          <a:ln w="38100">
            <a:solidFill>
              <a:srgbClr val="01ADDD"/>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D2E997F-969E-FF0D-A2C7-798C4512252D}"/>
              </a:ext>
            </a:extLst>
          </p:cNvPr>
          <p:cNvSpPr txBox="1"/>
          <p:nvPr/>
        </p:nvSpPr>
        <p:spPr>
          <a:xfrm>
            <a:off x="8959740" y="1972132"/>
            <a:ext cx="1173066" cy="338554"/>
          </a:xfrm>
          <a:prstGeom prst="rect">
            <a:avLst/>
          </a:prstGeom>
          <a:solidFill>
            <a:srgbClr val="FFFFFF">
              <a:alpha val="50196"/>
            </a:srgbClr>
          </a:solidFill>
          <a:ln w="19050">
            <a:solidFill>
              <a:srgbClr val="01ADDD"/>
            </a:solidFill>
          </a:ln>
        </p:spPr>
        <p:txBody>
          <a:bodyPr wrap="square" rtlCol="0">
            <a:spAutoFit/>
          </a:bodyPr>
          <a:lstStyle/>
          <a:p>
            <a:r>
              <a:rPr lang="en-US" sz="1600"/>
              <a:t>Gate valve</a:t>
            </a:r>
          </a:p>
        </p:txBody>
      </p:sp>
      <p:sp>
        <p:nvSpPr>
          <p:cNvPr id="5" name="Title 1">
            <a:extLst>
              <a:ext uri="{FF2B5EF4-FFF2-40B4-BE49-F238E27FC236}">
                <a16:creationId xmlns:a16="http://schemas.microsoft.com/office/drawing/2014/main" id="{73A54F3A-EF29-44CD-13E5-E539839B969A}"/>
              </a:ext>
            </a:extLst>
          </p:cNvPr>
          <p:cNvSpPr txBox="1">
            <a:spLocks/>
          </p:cNvSpPr>
          <p:nvPr/>
        </p:nvSpPr>
        <p:spPr>
          <a:xfrm>
            <a:off x="537110" y="436537"/>
            <a:ext cx="1951412" cy="491919"/>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3600" b="1" u="none" kern="1200">
                <a:solidFill>
                  <a:srgbClr val="30519D"/>
                </a:solidFill>
                <a:latin typeface="Arial" charset="0"/>
                <a:ea typeface="Arial" charset="0"/>
                <a:cs typeface="Arial" charset="0"/>
              </a:defRPr>
            </a:lvl1pPr>
          </a:lstStyle>
          <a:p>
            <a:r>
              <a:rPr lang="en-US" sz="2800" dirty="0"/>
              <a:t>SIDE VIEW</a:t>
            </a:r>
          </a:p>
        </p:txBody>
      </p:sp>
      <p:sp>
        <p:nvSpPr>
          <p:cNvPr id="6" name="object 11">
            <a:extLst>
              <a:ext uri="{FF2B5EF4-FFF2-40B4-BE49-F238E27FC236}">
                <a16:creationId xmlns:a16="http://schemas.microsoft.com/office/drawing/2014/main" id="{2C180A46-4D83-673F-4A00-9412E7F0A52F}"/>
              </a:ext>
            </a:extLst>
          </p:cNvPr>
          <p:cNvSpPr txBox="1"/>
          <p:nvPr/>
        </p:nvSpPr>
        <p:spPr>
          <a:xfrm>
            <a:off x="10132806" y="61233"/>
            <a:ext cx="163982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#2,4</a:t>
            </a:r>
            <a:endParaRPr sz="2001" dirty="0">
              <a:latin typeface="Arial Narrow"/>
              <a:cs typeface="Arial Narrow"/>
            </a:endParaRPr>
          </a:p>
        </p:txBody>
      </p:sp>
      <p:sp>
        <p:nvSpPr>
          <p:cNvPr id="7" name="Rectangle 6">
            <a:extLst>
              <a:ext uri="{FF2B5EF4-FFF2-40B4-BE49-F238E27FC236}">
                <a16:creationId xmlns:a16="http://schemas.microsoft.com/office/drawing/2014/main" id="{06B72659-4012-3D5C-0172-A0B63CAC3840}"/>
              </a:ext>
            </a:extLst>
          </p:cNvPr>
          <p:cNvSpPr/>
          <p:nvPr/>
        </p:nvSpPr>
        <p:spPr>
          <a:xfrm>
            <a:off x="4265948" y="3382851"/>
            <a:ext cx="267415" cy="338554"/>
          </a:xfrm>
          <a:prstGeom prst="rect">
            <a:avLst/>
          </a:prstGeom>
          <a:solidFill>
            <a:srgbClr val="FF000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7179E46-BAD4-AB50-81EE-7D7AFB36FEF0}"/>
              </a:ext>
            </a:extLst>
          </p:cNvPr>
          <p:cNvSpPr/>
          <p:nvPr/>
        </p:nvSpPr>
        <p:spPr>
          <a:xfrm>
            <a:off x="4265948" y="2998968"/>
            <a:ext cx="267415" cy="338554"/>
          </a:xfrm>
          <a:prstGeom prst="rect">
            <a:avLst/>
          </a:prstGeom>
          <a:solidFill>
            <a:srgbClr val="FF0000"/>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9614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6E5C8-E532-179C-DE26-57CEEBDADBE3}"/>
              </a:ext>
            </a:extLst>
          </p:cNvPr>
          <p:cNvSpPr>
            <a:spLocks noGrp="1"/>
          </p:cNvSpPr>
          <p:nvPr>
            <p:ph type="title"/>
          </p:nvPr>
        </p:nvSpPr>
        <p:spPr/>
        <p:txBody>
          <a:bodyPr>
            <a:normAutofit fontScale="90000"/>
          </a:bodyPr>
          <a:lstStyle/>
          <a:p>
            <a:r>
              <a:rPr lang="en-US" dirty="0">
                <a:solidFill>
                  <a:schemeClr val="tx2"/>
                </a:solidFill>
              </a:rPr>
              <a:t>Envelopes Model and Drawing Package</a:t>
            </a:r>
          </a:p>
        </p:txBody>
      </p:sp>
      <p:sp>
        <p:nvSpPr>
          <p:cNvPr id="6" name="Rectangle 1">
            <a:extLst>
              <a:ext uri="{FF2B5EF4-FFF2-40B4-BE49-F238E27FC236}">
                <a16:creationId xmlns:a16="http://schemas.microsoft.com/office/drawing/2014/main" id="{2486927C-9F93-4A33-157A-AAC5BC1B0EC3}"/>
              </a:ext>
            </a:extLst>
          </p:cNvPr>
          <p:cNvSpPr>
            <a:spLocks noGrp="1" noChangeArrowheads="1"/>
          </p:cNvSpPr>
          <p:nvPr>
            <p:ph sz="quarter" idx="13"/>
          </p:nvPr>
        </p:nvSpPr>
        <p:spPr bwMode="auto">
          <a:xfrm>
            <a:off x="420538" y="582700"/>
            <a:ext cx="4606515" cy="5262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ct val="0"/>
              </a:spcAft>
            </a:pPr>
            <a:r>
              <a:rPr lang="en-US" sz="1600" b="1" dirty="0"/>
              <a:t>All detectors, their respective electronics and any support structures needed for the detectors must fit within their defined geometric envelopes</a:t>
            </a:r>
            <a:r>
              <a:rPr lang="en-US" sz="1600" dirty="0"/>
              <a:t> as specified in the official envelope drawings.</a:t>
            </a:r>
          </a:p>
          <a:p>
            <a:pPr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endParaRPr>
          </a:p>
          <a:p>
            <a:pPr eaLnBrk="0" fontAlgn="base" hangingPunct="0">
              <a:spcBef>
                <a:spcPct val="0"/>
              </a:spcBef>
              <a:spcAft>
                <a:spcPct val="0"/>
              </a:spcAft>
            </a:pPr>
            <a:r>
              <a:rPr lang="en-US" sz="1600" b="1" dirty="0"/>
              <a:t>Detector subgroups should review and follow the service routing schemes</a:t>
            </a:r>
            <a:r>
              <a:rPr lang="en-US" sz="1600" dirty="0"/>
              <a:t> proposed by the Integration Group to ensure compatibility and clearance with surrounding systems.</a:t>
            </a:r>
          </a:p>
          <a:p>
            <a:pPr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endParaRPr>
          </a:p>
          <a:p>
            <a:pPr eaLnBrk="0" fontAlgn="base" hangingPunct="0">
              <a:spcBef>
                <a:spcPct val="0"/>
              </a:spcBef>
              <a:spcAft>
                <a:spcPct val="0"/>
              </a:spcAft>
            </a:pPr>
            <a:r>
              <a:rPr lang="en-US" sz="1600" b="1" dirty="0"/>
              <a:t>Any deviation from the defined envelope or routing paths</a:t>
            </a:r>
            <a:r>
              <a:rPr lang="en-US" sz="1600" dirty="0"/>
              <a:t> </a:t>
            </a:r>
            <a:r>
              <a:rPr lang="en-US" sz="1600" b="1" dirty="0"/>
              <a:t>must be communicated </a:t>
            </a:r>
            <a:r>
              <a:rPr lang="en-US" sz="1600" dirty="0"/>
              <a:t>to the Integration Group for review and approval prior to implementation.</a:t>
            </a:r>
          </a:p>
          <a:p>
            <a:pPr eaLnBrk="0" fontAlgn="base" hangingPunct="0">
              <a:spcBef>
                <a:spcPct val="0"/>
              </a:spcBef>
              <a:spcAft>
                <a:spcPct val="0"/>
              </a:spcAft>
            </a:pPr>
            <a:endParaRPr kumimoji="0" lang="en-US" altLang="en-US" sz="1600" b="0" i="0" u="none" strike="noStrike" cap="none" normalizeH="0" baseline="0" dirty="0">
              <a:ln>
                <a:noFill/>
              </a:ln>
              <a:solidFill>
                <a:schemeClr val="tx1"/>
              </a:solidFill>
              <a:effectLst/>
            </a:endParaRPr>
          </a:p>
          <a:p>
            <a:pPr eaLnBrk="0" fontAlgn="base" hangingPunct="0">
              <a:spcBef>
                <a:spcPct val="0"/>
              </a:spcBef>
              <a:spcAft>
                <a:spcPct val="0"/>
              </a:spcAft>
            </a:pPr>
            <a:r>
              <a:rPr lang="en-US" sz="1600" b="1" dirty="0"/>
              <a:t>Adherence to envelope and routing constraints</a:t>
            </a:r>
            <a:r>
              <a:rPr lang="en-US" sz="1600" dirty="0"/>
              <a:t> ensures proper detector motion, maintainability, and overall mechanical integration within the </a:t>
            </a:r>
            <a:r>
              <a:rPr lang="en-US" sz="1600" dirty="0" err="1"/>
              <a:t>ePIC</a:t>
            </a:r>
            <a:r>
              <a:rPr lang="en-US" sz="1600" dirty="0"/>
              <a:t> system.</a:t>
            </a:r>
            <a:endParaRPr kumimoji="0" lang="en-US" altLang="en-US" sz="1600" b="0" i="0" u="none" strike="noStrike" cap="none" normalizeH="0" baseline="0" dirty="0">
              <a:ln>
                <a:noFill/>
              </a:ln>
              <a:solidFill>
                <a:schemeClr val="tx1"/>
              </a:solidFill>
              <a:effectLst/>
            </a:endParaRPr>
          </a:p>
        </p:txBody>
      </p:sp>
      <p:pic>
        <p:nvPicPr>
          <p:cNvPr id="4" name="Picture 3">
            <a:extLst>
              <a:ext uri="{FF2B5EF4-FFF2-40B4-BE49-F238E27FC236}">
                <a16:creationId xmlns:a16="http://schemas.microsoft.com/office/drawing/2014/main" id="{8E326A38-AC97-1C14-61A3-3EEC5FA6C94A}"/>
              </a:ext>
            </a:extLst>
          </p:cNvPr>
          <p:cNvPicPr>
            <a:picLocks noChangeAspect="1"/>
          </p:cNvPicPr>
          <p:nvPr/>
        </p:nvPicPr>
        <p:blipFill>
          <a:blip r:embed="rId2"/>
          <a:srcRect r="39839"/>
          <a:stretch>
            <a:fillRect/>
          </a:stretch>
        </p:blipFill>
        <p:spPr>
          <a:xfrm>
            <a:off x="5031751" y="542130"/>
            <a:ext cx="6928601" cy="5659485"/>
          </a:xfrm>
          <a:prstGeom prst="rect">
            <a:avLst/>
          </a:prstGeom>
        </p:spPr>
      </p:pic>
      <p:sp>
        <p:nvSpPr>
          <p:cNvPr id="5" name="object 11">
            <a:extLst>
              <a:ext uri="{FF2B5EF4-FFF2-40B4-BE49-F238E27FC236}">
                <a16:creationId xmlns:a16="http://schemas.microsoft.com/office/drawing/2014/main" id="{E6761B05-02C5-ED5F-D4D0-E55155701A83}"/>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Tree>
    <p:extLst>
      <p:ext uri="{BB962C8B-B14F-4D97-AF65-F5344CB8AC3E}">
        <p14:creationId xmlns:p14="http://schemas.microsoft.com/office/powerpoint/2010/main" val="27086852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2E1A1-956B-C608-6746-A01901A4CD91}"/>
              </a:ext>
            </a:extLst>
          </p:cNvPr>
          <p:cNvSpPr>
            <a:spLocks noGrp="1"/>
          </p:cNvSpPr>
          <p:nvPr>
            <p:ph type="title"/>
          </p:nvPr>
        </p:nvSpPr>
        <p:spPr/>
        <p:txBody>
          <a:bodyPr>
            <a:normAutofit fontScale="90000"/>
          </a:bodyPr>
          <a:lstStyle/>
          <a:p>
            <a:r>
              <a:rPr lang="en-US" dirty="0" err="1">
                <a:solidFill>
                  <a:schemeClr val="tx2"/>
                </a:solidFill>
              </a:rPr>
              <a:t>ePIC</a:t>
            </a:r>
            <a:r>
              <a:rPr lang="en-US" dirty="0">
                <a:solidFill>
                  <a:schemeClr val="tx2"/>
                </a:solidFill>
              </a:rPr>
              <a:t> Central Detector Weight Summary</a:t>
            </a:r>
          </a:p>
        </p:txBody>
      </p:sp>
      <p:sp>
        <p:nvSpPr>
          <p:cNvPr id="3" name="object 11">
            <a:extLst>
              <a:ext uri="{FF2B5EF4-FFF2-40B4-BE49-F238E27FC236}">
                <a16:creationId xmlns:a16="http://schemas.microsoft.com/office/drawing/2014/main" id="{946D555A-44CC-4355-0D96-A27A637C5D03}"/>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
        <p:nvSpPr>
          <p:cNvPr id="6" name="TextBox 5">
            <a:extLst>
              <a:ext uri="{FF2B5EF4-FFF2-40B4-BE49-F238E27FC236}">
                <a16:creationId xmlns:a16="http://schemas.microsoft.com/office/drawing/2014/main" id="{E924AEAE-3449-F5E8-3C70-AA958C218091}"/>
              </a:ext>
            </a:extLst>
          </p:cNvPr>
          <p:cNvSpPr txBox="1"/>
          <p:nvPr/>
        </p:nvSpPr>
        <p:spPr>
          <a:xfrm>
            <a:off x="624840" y="5405033"/>
            <a:ext cx="5245510" cy="276999"/>
          </a:xfrm>
          <a:prstGeom prst="rect">
            <a:avLst/>
          </a:prstGeom>
          <a:noFill/>
        </p:spPr>
        <p:txBody>
          <a:bodyPr wrap="square" rtlCol="0">
            <a:spAutoFit/>
          </a:bodyPr>
          <a:lstStyle/>
          <a:p>
            <a:r>
              <a:rPr lang="en-US" sz="1200" dirty="0"/>
              <a:t>Detector weights are being tracked here: </a:t>
            </a:r>
            <a:r>
              <a:rPr lang="en-US" sz="1200" b="1" u="sng" kern="100" dirty="0">
                <a:solidFill>
                  <a:srgbClr val="467886"/>
                </a:solidFill>
                <a:latin typeface="Aptos" panose="020B0004020202020204" pitchFamily="34" charset="0"/>
                <a:ea typeface="Aptos" panose="020B0004020202020204" pitchFamily="34" charset="0"/>
                <a:cs typeface="Times New Roman" panose="02020603050405020304" pitchFamily="18" charset="0"/>
                <a:hlinkClick r:id="rId2"/>
              </a:rPr>
              <a:t>Total Weights 2025-06-13.xlsx</a:t>
            </a:r>
            <a:endParaRPr lang="en-US" sz="1200" dirty="0"/>
          </a:p>
        </p:txBody>
      </p:sp>
      <p:sp>
        <p:nvSpPr>
          <p:cNvPr id="7" name="TextBox 6">
            <a:extLst>
              <a:ext uri="{FF2B5EF4-FFF2-40B4-BE49-F238E27FC236}">
                <a16:creationId xmlns:a16="http://schemas.microsoft.com/office/drawing/2014/main" id="{DE22E289-CCD0-14CD-D065-549C1044F8CC}"/>
              </a:ext>
            </a:extLst>
          </p:cNvPr>
          <p:cNvSpPr txBox="1"/>
          <p:nvPr/>
        </p:nvSpPr>
        <p:spPr>
          <a:xfrm>
            <a:off x="6438209" y="2380825"/>
            <a:ext cx="5124526" cy="2297162"/>
          </a:xfrm>
          <a:prstGeom prst="rect">
            <a:avLst/>
          </a:prstGeom>
          <a:noFill/>
        </p:spPr>
        <p:txBody>
          <a:bodyPr wrap="square" rtlCol="0">
            <a:spAutoFit/>
          </a:bodyPr>
          <a:lstStyle/>
          <a:p>
            <a:pPr marL="285750" indent="-285750">
              <a:buFont typeface="Arial" panose="020B0604020202020204" pitchFamily="34" charset="0"/>
              <a:buChar char="•"/>
            </a:pPr>
            <a:r>
              <a:rPr lang="en-US" dirty="0"/>
              <a:t>The total weight of the cradle, cradle platform, and air bearing assembly is under the target of 900 tons, including margin.</a:t>
            </a:r>
          </a:p>
          <a:p>
            <a:endParaRPr lang="en-US" dirty="0"/>
          </a:p>
          <a:p>
            <a:pPr marL="285750" indent="-285750">
              <a:buFont typeface="Arial" panose="020B0604020202020204" pitchFamily="34" charset="0"/>
              <a:buChar char="•"/>
            </a:pPr>
            <a:r>
              <a:rPr lang="en-US" dirty="0"/>
              <a:t>The detector weight, which needs to be supported by the barrel HCAL and pedestals, is increasing by 3.4% compared to the </a:t>
            </a:r>
            <a:r>
              <a:rPr lang="en-US" dirty="0" err="1"/>
              <a:t>sPHENIX</a:t>
            </a:r>
            <a:r>
              <a:rPr lang="en-US" dirty="0"/>
              <a:t> detector.</a:t>
            </a:r>
          </a:p>
        </p:txBody>
      </p:sp>
      <p:pic>
        <p:nvPicPr>
          <p:cNvPr id="8" name="Picture 7">
            <a:extLst>
              <a:ext uri="{FF2B5EF4-FFF2-40B4-BE49-F238E27FC236}">
                <a16:creationId xmlns:a16="http://schemas.microsoft.com/office/drawing/2014/main" id="{AF3D8C91-CE03-14BE-AB29-B9EE8AE97C53}"/>
              </a:ext>
            </a:extLst>
          </p:cNvPr>
          <p:cNvPicPr>
            <a:picLocks noChangeAspect="1"/>
          </p:cNvPicPr>
          <p:nvPr/>
        </p:nvPicPr>
        <p:blipFill>
          <a:blip r:embed="rId3"/>
          <a:stretch>
            <a:fillRect/>
          </a:stretch>
        </p:blipFill>
        <p:spPr>
          <a:xfrm>
            <a:off x="624840" y="801314"/>
            <a:ext cx="5471160" cy="4541520"/>
          </a:xfrm>
          <a:prstGeom prst="rect">
            <a:avLst/>
          </a:prstGeom>
        </p:spPr>
      </p:pic>
      <p:pic>
        <p:nvPicPr>
          <p:cNvPr id="9" name="Picture 8">
            <a:extLst>
              <a:ext uri="{FF2B5EF4-FFF2-40B4-BE49-F238E27FC236}">
                <a16:creationId xmlns:a16="http://schemas.microsoft.com/office/drawing/2014/main" id="{4F1B9B6B-18C1-FA24-896B-8D4ADBC55B39}"/>
              </a:ext>
            </a:extLst>
          </p:cNvPr>
          <p:cNvPicPr>
            <a:picLocks noChangeAspect="1"/>
          </p:cNvPicPr>
          <p:nvPr/>
        </p:nvPicPr>
        <p:blipFill>
          <a:blip r:embed="rId4"/>
          <a:stretch>
            <a:fillRect/>
          </a:stretch>
        </p:blipFill>
        <p:spPr>
          <a:xfrm>
            <a:off x="6388491" y="801314"/>
            <a:ext cx="5174243" cy="1322125"/>
          </a:xfrm>
          <a:prstGeom prst="rect">
            <a:avLst/>
          </a:prstGeom>
        </p:spPr>
      </p:pic>
    </p:spTree>
    <p:extLst>
      <p:ext uri="{BB962C8B-B14F-4D97-AF65-F5344CB8AC3E}">
        <p14:creationId xmlns:p14="http://schemas.microsoft.com/office/powerpoint/2010/main" val="17678181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a:extLst>
              <a:ext uri="{FF2B5EF4-FFF2-40B4-BE49-F238E27FC236}">
                <a16:creationId xmlns:a16="http://schemas.microsoft.com/office/drawing/2014/main" id="{8D4D6DFB-803D-DA8F-09B0-364BC1993463}"/>
              </a:ext>
            </a:extLst>
          </p:cNvPr>
          <p:cNvPicPr>
            <a:picLocks noChangeAspect="1"/>
          </p:cNvPicPr>
          <p:nvPr/>
        </p:nvPicPr>
        <p:blipFill>
          <a:blip r:embed="rId2"/>
          <a:srcRect t="5704" b="7172"/>
          <a:stretch/>
        </p:blipFill>
        <p:spPr>
          <a:xfrm>
            <a:off x="1245495" y="530347"/>
            <a:ext cx="9719482" cy="5138434"/>
          </a:xfrm>
          <a:prstGeom prst="rect">
            <a:avLst/>
          </a:prstGeom>
        </p:spPr>
      </p:pic>
      <p:sp>
        <p:nvSpPr>
          <p:cNvPr id="2" name="Title 1">
            <a:extLst>
              <a:ext uri="{FF2B5EF4-FFF2-40B4-BE49-F238E27FC236}">
                <a16:creationId xmlns:a16="http://schemas.microsoft.com/office/drawing/2014/main" id="{897EB401-C6E0-16CB-6B97-C74F0FEEB1AB}"/>
              </a:ext>
            </a:extLst>
          </p:cNvPr>
          <p:cNvSpPr>
            <a:spLocks noGrp="1"/>
          </p:cNvSpPr>
          <p:nvPr>
            <p:ph type="title"/>
          </p:nvPr>
        </p:nvSpPr>
        <p:spPr>
          <a:xfrm>
            <a:off x="461963" y="0"/>
            <a:ext cx="3500437" cy="491919"/>
          </a:xfrm>
        </p:spPr>
        <p:txBody>
          <a:bodyPr>
            <a:normAutofit fontScale="90000"/>
          </a:bodyPr>
          <a:lstStyle/>
          <a:p>
            <a:r>
              <a:rPr lang="en-US"/>
              <a:t>8mrad Rotation</a:t>
            </a:r>
          </a:p>
        </p:txBody>
      </p:sp>
      <p:sp>
        <p:nvSpPr>
          <p:cNvPr id="6" name="TextBox 5">
            <a:extLst>
              <a:ext uri="{FF2B5EF4-FFF2-40B4-BE49-F238E27FC236}">
                <a16:creationId xmlns:a16="http://schemas.microsoft.com/office/drawing/2014/main" id="{E84725A8-1E57-FA8D-2749-1A9820697D2B}"/>
              </a:ext>
            </a:extLst>
          </p:cNvPr>
          <p:cNvSpPr txBox="1"/>
          <p:nvPr/>
        </p:nvSpPr>
        <p:spPr>
          <a:xfrm>
            <a:off x="461963" y="5622246"/>
            <a:ext cx="11476751" cy="584775"/>
          </a:xfrm>
          <a:prstGeom prst="rect">
            <a:avLst/>
          </a:prstGeom>
          <a:noFill/>
        </p:spPr>
        <p:txBody>
          <a:bodyPr wrap="square">
            <a:spAutoFit/>
          </a:bodyPr>
          <a:lstStyle/>
          <a:p>
            <a:r>
              <a:rPr lang="en-US" sz="1600" dirty="0" err="1">
                <a:solidFill>
                  <a:srgbClr val="000000"/>
                </a:solidFill>
                <a:ea typeface="Times New Roman" panose="02020603050405020304" pitchFamily="18" charset="0"/>
                <a:cs typeface="Aptos" panose="020B0004020202020204" pitchFamily="34" charset="0"/>
              </a:rPr>
              <a:t>ePIC</a:t>
            </a:r>
            <a:r>
              <a:rPr lang="en-US" sz="1600" dirty="0">
                <a:solidFill>
                  <a:srgbClr val="000000"/>
                </a:solidFill>
                <a:ea typeface="Times New Roman" panose="02020603050405020304" pitchFamily="18" charset="0"/>
                <a:cs typeface="Aptos" panose="020B0004020202020204" pitchFamily="34" charset="0"/>
              </a:rPr>
              <a:t> Detector</a:t>
            </a:r>
            <a:r>
              <a:rPr lang="en-US" sz="1600" dirty="0">
                <a:solidFill>
                  <a:srgbClr val="000000"/>
                </a:solidFill>
                <a:effectLst/>
                <a:ea typeface="Times New Roman" panose="02020603050405020304" pitchFamily="18" charset="0"/>
                <a:cs typeface="Aptos" panose="020B0004020202020204" pitchFamily="34" charset="0"/>
              </a:rPr>
              <a:t> is aligned with the Electron beam which is at 8 </a:t>
            </a:r>
            <a:r>
              <a:rPr lang="en-US" sz="1600" dirty="0" err="1">
                <a:solidFill>
                  <a:srgbClr val="000000"/>
                </a:solidFill>
                <a:effectLst/>
                <a:ea typeface="Times New Roman" panose="02020603050405020304" pitchFamily="18" charset="0"/>
                <a:cs typeface="Aptos" panose="020B0004020202020204" pitchFamily="34" charset="0"/>
              </a:rPr>
              <a:t>mrad</a:t>
            </a:r>
            <a:r>
              <a:rPr lang="en-US" sz="1600" dirty="0">
                <a:solidFill>
                  <a:srgbClr val="000000"/>
                </a:solidFill>
                <a:effectLst/>
                <a:ea typeface="Times New Roman" panose="02020603050405020304" pitchFamily="18" charset="0"/>
                <a:cs typeface="Aptos" panose="020B0004020202020204" pitchFamily="34" charset="0"/>
              </a:rPr>
              <a:t> angle through the Hall. It creates some design complications for various detector components.</a:t>
            </a:r>
            <a:endParaRPr lang="en-US" sz="1600" dirty="0"/>
          </a:p>
        </p:txBody>
      </p:sp>
      <p:cxnSp>
        <p:nvCxnSpPr>
          <p:cNvPr id="13" name="Straight Arrow Connector 12">
            <a:extLst>
              <a:ext uri="{FF2B5EF4-FFF2-40B4-BE49-F238E27FC236}">
                <a16:creationId xmlns:a16="http://schemas.microsoft.com/office/drawing/2014/main" id="{3A6419C8-B0DA-D442-50E7-704C6F3132E0}"/>
              </a:ext>
            </a:extLst>
          </p:cNvPr>
          <p:cNvCxnSpPr>
            <a:cxnSpLocks/>
            <a:stCxn id="14" idx="3"/>
          </p:cNvCxnSpPr>
          <p:nvPr/>
        </p:nvCxnSpPr>
        <p:spPr>
          <a:xfrm>
            <a:off x="3112790" y="1597778"/>
            <a:ext cx="426554" cy="158672"/>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5A6604B6-2B80-AC2C-609D-B25A21429B1D}"/>
              </a:ext>
            </a:extLst>
          </p:cNvPr>
          <p:cNvSpPr txBox="1"/>
          <p:nvPr/>
        </p:nvSpPr>
        <p:spPr>
          <a:xfrm>
            <a:off x="2259681" y="1274612"/>
            <a:ext cx="853109" cy="646331"/>
          </a:xfrm>
          <a:prstGeom prst="rect">
            <a:avLst/>
          </a:prstGeom>
          <a:solidFill>
            <a:srgbClr val="FFC000"/>
          </a:solidFill>
          <a:ln w="6350">
            <a:solidFill>
              <a:schemeClr val="tx1"/>
            </a:solidFill>
          </a:ln>
        </p:spPr>
        <p:txBody>
          <a:bodyPr wrap="square" rtlCol="0">
            <a:spAutoFit/>
          </a:bodyPr>
          <a:lstStyle/>
          <a:p>
            <a:pPr algn="ctr"/>
            <a:r>
              <a:rPr lang="en-US" sz="1200" dirty="0"/>
              <a:t>Lepton Endcap 300 Tons</a:t>
            </a:r>
          </a:p>
        </p:txBody>
      </p:sp>
      <p:cxnSp>
        <p:nvCxnSpPr>
          <p:cNvPr id="15" name="Straight Arrow Connector 14">
            <a:extLst>
              <a:ext uri="{FF2B5EF4-FFF2-40B4-BE49-F238E27FC236}">
                <a16:creationId xmlns:a16="http://schemas.microsoft.com/office/drawing/2014/main" id="{5875FC30-E825-890A-FC0C-257E21E2F1EE}"/>
              </a:ext>
            </a:extLst>
          </p:cNvPr>
          <p:cNvCxnSpPr>
            <a:cxnSpLocks/>
            <a:stCxn id="16" idx="1"/>
          </p:cNvCxnSpPr>
          <p:nvPr/>
        </p:nvCxnSpPr>
        <p:spPr>
          <a:xfrm flipH="1">
            <a:off x="8948913" y="1597778"/>
            <a:ext cx="426554" cy="93328"/>
          </a:xfrm>
          <a:prstGeom prst="straightConnector1">
            <a:avLst/>
          </a:prstGeom>
          <a:ln w="57150">
            <a:solidFill>
              <a:srgbClr val="FFC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5FF82A1-2ECE-C1E3-F91C-5B9533B5E86F}"/>
              </a:ext>
            </a:extLst>
          </p:cNvPr>
          <p:cNvSpPr txBox="1"/>
          <p:nvPr/>
        </p:nvSpPr>
        <p:spPr>
          <a:xfrm>
            <a:off x="9375467" y="1274612"/>
            <a:ext cx="853109" cy="646331"/>
          </a:xfrm>
          <a:prstGeom prst="rect">
            <a:avLst/>
          </a:prstGeom>
          <a:solidFill>
            <a:srgbClr val="FFC000"/>
          </a:solidFill>
          <a:ln w="6350">
            <a:solidFill>
              <a:schemeClr val="tx1"/>
            </a:solidFill>
          </a:ln>
        </p:spPr>
        <p:txBody>
          <a:bodyPr wrap="square" rtlCol="0">
            <a:spAutoFit/>
          </a:bodyPr>
          <a:lstStyle/>
          <a:p>
            <a:pPr algn="ctr"/>
            <a:r>
              <a:rPr lang="en-US" sz="1200" dirty="0"/>
              <a:t>Hadron Endcap 450 Tons</a:t>
            </a:r>
          </a:p>
        </p:txBody>
      </p:sp>
      <p:sp>
        <p:nvSpPr>
          <p:cNvPr id="17" name="Oval 16">
            <a:extLst>
              <a:ext uri="{FF2B5EF4-FFF2-40B4-BE49-F238E27FC236}">
                <a16:creationId xmlns:a16="http://schemas.microsoft.com/office/drawing/2014/main" id="{A8EC5DA9-2436-445B-4881-3F97A0AAE49A}"/>
              </a:ext>
            </a:extLst>
          </p:cNvPr>
          <p:cNvSpPr/>
          <p:nvPr/>
        </p:nvSpPr>
        <p:spPr>
          <a:xfrm>
            <a:off x="6014834" y="2923497"/>
            <a:ext cx="260573" cy="241303"/>
          </a:xfrm>
          <a:prstGeom prst="ellipse">
            <a:avLst/>
          </a:prstGeom>
          <a:solidFill>
            <a:srgbClr val="FF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5DE7698C-89DA-CB62-1A90-36832FC85BFE}"/>
              </a:ext>
            </a:extLst>
          </p:cNvPr>
          <p:cNvSpPr txBox="1"/>
          <p:nvPr/>
        </p:nvSpPr>
        <p:spPr>
          <a:xfrm>
            <a:off x="6368167" y="2617748"/>
            <a:ext cx="479126" cy="276999"/>
          </a:xfrm>
          <a:prstGeom prst="rect">
            <a:avLst/>
          </a:prstGeom>
          <a:solidFill>
            <a:srgbClr val="FF0000"/>
          </a:solidFill>
          <a:ln w="6350">
            <a:solidFill>
              <a:schemeClr val="tx1"/>
            </a:solidFill>
          </a:ln>
        </p:spPr>
        <p:txBody>
          <a:bodyPr wrap="square" rtlCol="0">
            <a:spAutoFit/>
          </a:bodyPr>
          <a:lstStyle/>
          <a:p>
            <a:pPr algn="ctr"/>
            <a:r>
              <a:rPr lang="en-US" sz="1200"/>
              <a:t>IP 6</a:t>
            </a:r>
          </a:p>
        </p:txBody>
      </p:sp>
      <p:sp>
        <p:nvSpPr>
          <p:cNvPr id="19" name="Arc 18">
            <a:extLst>
              <a:ext uri="{FF2B5EF4-FFF2-40B4-BE49-F238E27FC236}">
                <a16:creationId xmlns:a16="http://schemas.microsoft.com/office/drawing/2014/main" id="{6E47C101-7B85-1412-6C6C-1A9C5653F33F}"/>
              </a:ext>
            </a:extLst>
          </p:cNvPr>
          <p:cNvSpPr/>
          <p:nvPr/>
        </p:nvSpPr>
        <p:spPr>
          <a:xfrm>
            <a:off x="6366384" y="4990879"/>
            <a:ext cx="738885" cy="684242"/>
          </a:xfrm>
          <a:prstGeom prst="arc">
            <a:avLst>
              <a:gd name="adj1" fmla="val 20524769"/>
              <a:gd name="adj2" fmla="val 956070"/>
            </a:avLst>
          </a:prstGeom>
          <a:ln w="28575">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0" name="TextBox 19">
            <a:extLst>
              <a:ext uri="{FF2B5EF4-FFF2-40B4-BE49-F238E27FC236}">
                <a16:creationId xmlns:a16="http://schemas.microsoft.com/office/drawing/2014/main" id="{2E2906CA-C89F-0150-FF29-95A12DEFF1ED}"/>
              </a:ext>
            </a:extLst>
          </p:cNvPr>
          <p:cNvSpPr txBox="1"/>
          <p:nvPr/>
        </p:nvSpPr>
        <p:spPr>
          <a:xfrm>
            <a:off x="6389584" y="5195773"/>
            <a:ext cx="692483" cy="276999"/>
          </a:xfrm>
          <a:prstGeom prst="rect">
            <a:avLst/>
          </a:prstGeom>
          <a:noFill/>
          <a:ln w="6350">
            <a:noFill/>
          </a:ln>
        </p:spPr>
        <p:txBody>
          <a:bodyPr wrap="square" rtlCol="0">
            <a:spAutoFit/>
          </a:bodyPr>
          <a:lstStyle/>
          <a:p>
            <a:pPr algn="ctr"/>
            <a:r>
              <a:rPr lang="en-US" sz="1200"/>
              <a:t>8mrad</a:t>
            </a:r>
          </a:p>
        </p:txBody>
      </p:sp>
      <p:cxnSp>
        <p:nvCxnSpPr>
          <p:cNvPr id="21" name="Straight Arrow Connector 20">
            <a:extLst>
              <a:ext uri="{FF2B5EF4-FFF2-40B4-BE49-F238E27FC236}">
                <a16:creationId xmlns:a16="http://schemas.microsoft.com/office/drawing/2014/main" id="{667B37AF-BC2D-9C0A-7890-96383F0F8F4A}"/>
              </a:ext>
            </a:extLst>
          </p:cNvPr>
          <p:cNvCxnSpPr>
            <a:cxnSpLocks/>
          </p:cNvCxnSpPr>
          <p:nvPr/>
        </p:nvCxnSpPr>
        <p:spPr>
          <a:xfrm flipV="1">
            <a:off x="3523416" y="909404"/>
            <a:ext cx="5436205" cy="84021"/>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2" name="Straight Arrow Connector 21">
            <a:extLst>
              <a:ext uri="{FF2B5EF4-FFF2-40B4-BE49-F238E27FC236}">
                <a16:creationId xmlns:a16="http://schemas.microsoft.com/office/drawing/2014/main" id="{337339DD-58D4-E035-DE7B-92EC8EB935E1}"/>
              </a:ext>
            </a:extLst>
          </p:cNvPr>
          <p:cNvCxnSpPr>
            <a:cxnSpLocks/>
          </p:cNvCxnSpPr>
          <p:nvPr/>
        </p:nvCxnSpPr>
        <p:spPr>
          <a:xfrm flipV="1">
            <a:off x="6186123" y="1049367"/>
            <a:ext cx="2769928" cy="30307"/>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B6B8F965-AFB5-6605-390A-9BA8BB132D72}"/>
              </a:ext>
            </a:extLst>
          </p:cNvPr>
          <p:cNvCxnSpPr>
            <a:cxnSpLocks/>
          </p:cNvCxnSpPr>
          <p:nvPr/>
        </p:nvCxnSpPr>
        <p:spPr>
          <a:xfrm flipV="1">
            <a:off x="8968547" y="722157"/>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0447155E-2812-6D95-722E-B00E61D34319}"/>
              </a:ext>
            </a:extLst>
          </p:cNvPr>
          <p:cNvCxnSpPr>
            <a:cxnSpLocks/>
          </p:cNvCxnSpPr>
          <p:nvPr/>
        </p:nvCxnSpPr>
        <p:spPr>
          <a:xfrm flipV="1">
            <a:off x="3510919" y="867166"/>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9B0AD3E8-6FD8-814C-1F79-FEB08CD3EC07}"/>
              </a:ext>
            </a:extLst>
          </p:cNvPr>
          <p:cNvSpPr txBox="1"/>
          <p:nvPr/>
        </p:nvSpPr>
        <p:spPr>
          <a:xfrm>
            <a:off x="7425630" y="988323"/>
            <a:ext cx="668890" cy="230832"/>
          </a:xfrm>
          <a:prstGeom prst="rect">
            <a:avLst/>
          </a:prstGeom>
          <a:solidFill>
            <a:srgbClr val="FF0000"/>
          </a:solidFill>
          <a:ln w="6350">
            <a:solidFill>
              <a:schemeClr val="tx1"/>
            </a:solidFill>
          </a:ln>
        </p:spPr>
        <p:txBody>
          <a:bodyPr wrap="square" rtlCol="0">
            <a:spAutoFit/>
          </a:bodyPr>
          <a:lstStyle/>
          <a:p>
            <a:pPr algn="ctr"/>
            <a:r>
              <a:rPr lang="en-US" sz="900"/>
              <a:t>5.018m</a:t>
            </a:r>
          </a:p>
        </p:txBody>
      </p:sp>
      <p:cxnSp>
        <p:nvCxnSpPr>
          <p:cNvPr id="26" name="Straight Arrow Connector 25">
            <a:extLst>
              <a:ext uri="{FF2B5EF4-FFF2-40B4-BE49-F238E27FC236}">
                <a16:creationId xmlns:a16="http://schemas.microsoft.com/office/drawing/2014/main" id="{07AC93F8-9357-EC6A-E1A4-328BEC884285}"/>
              </a:ext>
            </a:extLst>
          </p:cNvPr>
          <p:cNvCxnSpPr>
            <a:cxnSpLocks/>
          </p:cNvCxnSpPr>
          <p:nvPr/>
        </p:nvCxnSpPr>
        <p:spPr>
          <a:xfrm flipV="1">
            <a:off x="6149537" y="993425"/>
            <a:ext cx="18741" cy="1854170"/>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27" name="TextBox 26">
            <a:extLst>
              <a:ext uri="{FF2B5EF4-FFF2-40B4-BE49-F238E27FC236}">
                <a16:creationId xmlns:a16="http://schemas.microsoft.com/office/drawing/2014/main" id="{B27450B6-C8C6-4EBC-E567-CF1FE48CC5E2}"/>
              </a:ext>
            </a:extLst>
          </p:cNvPr>
          <p:cNvSpPr txBox="1"/>
          <p:nvPr/>
        </p:nvSpPr>
        <p:spPr>
          <a:xfrm>
            <a:off x="5088549" y="1617951"/>
            <a:ext cx="2113141" cy="276999"/>
          </a:xfrm>
          <a:prstGeom prst="rect">
            <a:avLst/>
          </a:prstGeom>
          <a:solidFill>
            <a:srgbClr val="FFC000"/>
          </a:solidFill>
          <a:ln w="6350">
            <a:solidFill>
              <a:schemeClr val="tx1"/>
            </a:solidFill>
          </a:ln>
        </p:spPr>
        <p:txBody>
          <a:bodyPr wrap="square" rtlCol="0">
            <a:spAutoFit/>
          </a:bodyPr>
          <a:lstStyle/>
          <a:p>
            <a:pPr algn="ctr"/>
            <a:r>
              <a:rPr lang="en-US" sz="1200"/>
              <a:t>Central Barrel 900 Tons</a:t>
            </a:r>
          </a:p>
        </p:txBody>
      </p:sp>
      <p:sp>
        <p:nvSpPr>
          <p:cNvPr id="28" name="TextBox 27">
            <a:extLst>
              <a:ext uri="{FF2B5EF4-FFF2-40B4-BE49-F238E27FC236}">
                <a16:creationId xmlns:a16="http://schemas.microsoft.com/office/drawing/2014/main" id="{FDA038CE-A747-C678-7164-089E84B08792}"/>
              </a:ext>
            </a:extLst>
          </p:cNvPr>
          <p:cNvSpPr txBox="1"/>
          <p:nvPr/>
        </p:nvSpPr>
        <p:spPr>
          <a:xfrm>
            <a:off x="5051024" y="804274"/>
            <a:ext cx="668890" cy="230832"/>
          </a:xfrm>
          <a:prstGeom prst="rect">
            <a:avLst/>
          </a:prstGeom>
          <a:solidFill>
            <a:srgbClr val="FF0000"/>
          </a:solidFill>
          <a:ln w="6350">
            <a:solidFill>
              <a:schemeClr val="tx1"/>
            </a:solidFill>
          </a:ln>
        </p:spPr>
        <p:txBody>
          <a:bodyPr wrap="square" rtlCol="0">
            <a:spAutoFit/>
          </a:bodyPr>
          <a:lstStyle/>
          <a:p>
            <a:pPr algn="ctr"/>
            <a:r>
              <a:rPr lang="en-US" sz="900"/>
              <a:t>9.518m</a:t>
            </a:r>
          </a:p>
        </p:txBody>
      </p:sp>
      <p:cxnSp>
        <p:nvCxnSpPr>
          <p:cNvPr id="29" name="Straight Arrow Connector 28">
            <a:extLst>
              <a:ext uri="{FF2B5EF4-FFF2-40B4-BE49-F238E27FC236}">
                <a16:creationId xmlns:a16="http://schemas.microsoft.com/office/drawing/2014/main" id="{64AF5FA9-DC18-DC60-2DD4-7C71A5AE9DCB}"/>
              </a:ext>
            </a:extLst>
          </p:cNvPr>
          <p:cNvCxnSpPr>
            <a:cxnSpLocks/>
          </p:cNvCxnSpPr>
          <p:nvPr/>
        </p:nvCxnSpPr>
        <p:spPr>
          <a:xfrm flipV="1">
            <a:off x="8079746" y="5255557"/>
            <a:ext cx="917356" cy="2362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6D4280F4-03B9-D267-9ED8-B818C8E8E9B9}"/>
              </a:ext>
            </a:extLst>
          </p:cNvPr>
          <p:cNvCxnSpPr>
            <a:cxnSpLocks/>
          </p:cNvCxnSpPr>
          <p:nvPr/>
        </p:nvCxnSpPr>
        <p:spPr>
          <a:xfrm flipV="1">
            <a:off x="9009598" y="4928346"/>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FCC9F232-3536-40B8-7789-69627BE57E84}"/>
              </a:ext>
            </a:extLst>
          </p:cNvPr>
          <p:cNvSpPr txBox="1"/>
          <p:nvPr/>
        </p:nvSpPr>
        <p:spPr>
          <a:xfrm>
            <a:off x="8290344" y="5147679"/>
            <a:ext cx="614964" cy="230832"/>
          </a:xfrm>
          <a:prstGeom prst="rect">
            <a:avLst/>
          </a:prstGeom>
          <a:solidFill>
            <a:srgbClr val="FF0000"/>
          </a:solidFill>
          <a:ln w="6350">
            <a:solidFill>
              <a:schemeClr val="tx1"/>
            </a:solidFill>
          </a:ln>
        </p:spPr>
        <p:txBody>
          <a:bodyPr wrap="square" rtlCol="0">
            <a:spAutoFit/>
          </a:bodyPr>
          <a:lstStyle/>
          <a:p>
            <a:pPr algn="ctr"/>
            <a:r>
              <a:rPr lang="en-US" sz="900"/>
              <a:t>1.671m</a:t>
            </a:r>
          </a:p>
        </p:txBody>
      </p:sp>
      <p:cxnSp>
        <p:nvCxnSpPr>
          <p:cNvPr id="32" name="Straight Arrow Connector 31">
            <a:extLst>
              <a:ext uri="{FF2B5EF4-FFF2-40B4-BE49-F238E27FC236}">
                <a16:creationId xmlns:a16="http://schemas.microsoft.com/office/drawing/2014/main" id="{16A696F0-5841-BDD2-4E0C-6DF9157D77C0}"/>
              </a:ext>
            </a:extLst>
          </p:cNvPr>
          <p:cNvCxnSpPr>
            <a:cxnSpLocks/>
          </p:cNvCxnSpPr>
          <p:nvPr/>
        </p:nvCxnSpPr>
        <p:spPr>
          <a:xfrm flipV="1">
            <a:off x="8079746" y="4923245"/>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A90B292C-16C2-D288-1B3B-20F032086176}"/>
              </a:ext>
            </a:extLst>
          </p:cNvPr>
          <p:cNvCxnSpPr>
            <a:cxnSpLocks/>
          </p:cNvCxnSpPr>
          <p:nvPr/>
        </p:nvCxnSpPr>
        <p:spPr>
          <a:xfrm flipV="1">
            <a:off x="3592211" y="5191968"/>
            <a:ext cx="674632" cy="23622"/>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DF15E5AD-BFEC-F908-9BE7-F10BD46C7B21}"/>
              </a:ext>
            </a:extLst>
          </p:cNvPr>
          <p:cNvCxnSpPr>
            <a:cxnSpLocks/>
          </p:cNvCxnSpPr>
          <p:nvPr/>
        </p:nvCxnSpPr>
        <p:spPr>
          <a:xfrm flipV="1">
            <a:off x="4279338" y="4864757"/>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5" name="TextBox 34">
            <a:extLst>
              <a:ext uri="{FF2B5EF4-FFF2-40B4-BE49-F238E27FC236}">
                <a16:creationId xmlns:a16="http://schemas.microsoft.com/office/drawing/2014/main" id="{AE64523A-A864-5EFD-5087-ECA8D8A7D3F4}"/>
              </a:ext>
            </a:extLst>
          </p:cNvPr>
          <p:cNvSpPr txBox="1"/>
          <p:nvPr/>
        </p:nvSpPr>
        <p:spPr>
          <a:xfrm>
            <a:off x="3654918" y="5309342"/>
            <a:ext cx="614964" cy="230832"/>
          </a:xfrm>
          <a:prstGeom prst="rect">
            <a:avLst/>
          </a:prstGeom>
          <a:solidFill>
            <a:srgbClr val="FF0000"/>
          </a:solidFill>
          <a:ln w="6350">
            <a:solidFill>
              <a:schemeClr val="tx1"/>
            </a:solidFill>
          </a:ln>
        </p:spPr>
        <p:txBody>
          <a:bodyPr wrap="square" rtlCol="0">
            <a:spAutoFit/>
          </a:bodyPr>
          <a:lstStyle/>
          <a:p>
            <a:pPr algn="ctr"/>
            <a:r>
              <a:rPr lang="en-US" sz="900"/>
              <a:t>1.204m</a:t>
            </a:r>
          </a:p>
        </p:txBody>
      </p:sp>
      <p:cxnSp>
        <p:nvCxnSpPr>
          <p:cNvPr id="36" name="Straight Arrow Connector 35">
            <a:extLst>
              <a:ext uri="{FF2B5EF4-FFF2-40B4-BE49-F238E27FC236}">
                <a16:creationId xmlns:a16="http://schemas.microsoft.com/office/drawing/2014/main" id="{BC1B6541-0A8F-C885-93C7-D14B2758060E}"/>
              </a:ext>
            </a:extLst>
          </p:cNvPr>
          <p:cNvCxnSpPr>
            <a:cxnSpLocks/>
          </p:cNvCxnSpPr>
          <p:nvPr/>
        </p:nvCxnSpPr>
        <p:spPr>
          <a:xfrm flipV="1">
            <a:off x="3592211" y="4896008"/>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C9682D85-375C-8430-B978-E8367ACD47BB}"/>
              </a:ext>
            </a:extLst>
          </p:cNvPr>
          <p:cNvCxnSpPr>
            <a:cxnSpLocks/>
          </p:cNvCxnSpPr>
          <p:nvPr/>
        </p:nvCxnSpPr>
        <p:spPr>
          <a:xfrm>
            <a:off x="3328500" y="3482629"/>
            <a:ext cx="210844" cy="0"/>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8" name="Straight Arrow Connector 37">
            <a:extLst>
              <a:ext uri="{FF2B5EF4-FFF2-40B4-BE49-F238E27FC236}">
                <a16:creationId xmlns:a16="http://schemas.microsoft.com/office/drawing/2014/main" id="{A8F7D29E-2468-6141-4212-F2EBC31AF5B2}"/>
              </a:ext>
            </a:extLst>
          </p:cNvPr>
          <p:cNvCxnSpPr>
            <a:cxnSpLocks/>
          </p:cNvCxnSpPr>
          <p:nvPr/>
        </p:nvCxnSpPr>
        <p:spPr>
          <a:xfrm flipV="1">
            <a:off x="3523416" y="3116099"/>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A72D41FA-C88C-8D45-3679-208D64AAD905}"/>
              </a:ext>
            </a:extLst>
          </p:cNvPr>
          <p:cNvSpPr txBox="1"/>
          <p:nvPr/>
        </p:nvSpPr>
        <p:spPr>
          <a:xfrm>
            <a:off x="2665086" y="3473961"/>
            <a:ext cx="529813" cy="230832"/>
          </a:xfrm>
          <a:prstGeom prst="rect">
            <a:avLst/>
          </a:prstGeom>
          <a:solidFill>
            <a:srgbClr val="FF0000"/>
          </a:solidFill>
          <a:ln w="6350">
            <a:solidFill>
              <a:schemeClr val="tx1"/>
            </a:solidFill>
          </a:ln>
        </p:spPr>
        <p:txBody>
          <a:bodyPr wrap="square" rtlCol="0">
            <a:spAutoFit/>
          </a:bodyPr>
          <a:lstStyle/>
          <a:p>
            <a:pPr algn="ctr"/>
            <a:r>
              <a:rPr lang="en-US" sz="900"/>
              <a:t>0.39m</a:t>
            </a:r>
          </a:p>
        </p:txBody>
      </p:sp>
      <p:cxnSp>
        <p:nvCxnSpPr>
          <p:cNvPr id="40" name="Straight Arrow Connector 39">
            <a:extLst>
              <a:ext uri="{FF2B5EF4-FFF2-40B4-BE49-F238E27FC236}">
                <a16:creationId xmlns:a16="http://schemas.microsoft.com/office/drawing/2014/main" id="{731B0B84-815C-D95C-C1C0-0DB1A759735A}"/>
              </a:ext>
            </a:extLst>
          </p:cNvPr>
          <p:cNvCxnSpPr>
            <a:cxnSpLocks/>
          </p:cNvCxnSpPr>
          <p:nvPr/>
        </p:nvCxnSpPr>
        <p:spPr>
          <a:xfrm flipV="1">
            <a:off x="3368763" y="3112764"/>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41" name="Straight Arrow Connector 40">
            <a:extLst>
              <a:ext uri="{FF2B5EF4-FFF2-40B4-BE49-F238E27FC236}">
                <a16:creationId xmlns:a16="http://schemas.microsoft.com/office/drawing/2014/main" id="{6A745B91-085D-4F0E-117E-D4D9B04C9384}"/>
              </a:ext>
            </a:extLst>
          </p:cNvPr>
          <p:cNvCxnSpPr>
            <a:cxnSpLocks/>
          </p:cNvCxnSpPr>
          <p:nvPr/>
        </p:nvCxnSpPr>
        <p:spPr>
          <a:xfrm flipV="1">
            <a:off x="8997102" y="3550085"/>
            <a:ext cx="255462" cy="15068"/>
          </a:xfrm>
          <a:prstGeom prst="straightConnector1">
            <a:avLst/>
          </a:prstGeom>
          <a:ln w="38100">
            <a:solidFill>
              <a:srgbClr val="FF0000"/>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FCC8BA7D-A81C-8CAA-C79B-D3330F6C8FDC}"/>
              </a:ext>
            </a:extLst>
          </p:cNvPr>
          <p:cNvCxnSpPr>
            <a:cxnSpLocks/>
          </p:cNvCxnSpPr>
          <p:nvPr/>
        </p:nvCxnSpPr>
        <p:spPr>
          <a:xfrm flipV="1">
            <a:off x="9252564" y="3171834"/>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D25BEB53-E120-7625-EEF2-1FE65B9AFEE6}"/>
              </a:ext>
            </a:extLst>
          </p:cNvPr>
          <p:cNvSpPr txBox="1"/>
          <p:nvPr/>
        </p:nvSpPr>
        <p:spPr>
          <a:xfrm>
            <a:off x="9365001" y="3437991"/>
            <a:ext cx="529813" cy="230832"/>
          </a:xfrm>
          <a:prstGeom prst="rect">
            <a:avLst/>
          </a:prstGeom>
          <a:solidFill>
            <a:srgbClr val="FF0000"/>
          </a:solidFill>
          <a:ln w="6350">
            <a:solidFill>
              <a:schemeClr val="tx1"/>
            </a:solidFill>
          </a:ln>
        </p:spPr>
        <p:txBody>
          <a:bodyPr wrap="square" rtlCol="0">
            <a:spAutoFit/>
          </a:bodyPr>
          <a:lstStyle/>
          <a:p>
            <a:pPr algn="ctr"/>
            <a:r>
              <a:rPr lang="en-US" sz="900"/>
              <a:t>0.45m</a:t>
            </a:r>
          </a:p>
        </p:txBody>
      </p:sp>
      <p:cxnSp>
        <p:nvCxnSpPr>
          <p:cNvPr id="44" name="Straight Arrow Connector 43">
            <a:extLst>
              <a:ext uri="{FF2B5EF4-FFF2-40B4-BE49-F238E27FC236}">
                <a16:creationId xmlns:a16="http://schemas.microsoft.com/office/drawing/2014/main" id="{72C7261C-B169-455A-91CA-B6E6D55565B8}"/>
              </a:ext>
            </a:extLst>
          </p:cNvPr>
          <p:cNvCxnSpPr>
            <a:cxnSpLocks/>
          </p:cNvCxnSpPr>
          <p:nvPr/>
        </p:nvCxnSpPr>
        <p:spPr>
          <a:xfrm flipV="1">
            <a:off x="8997102" y="3166723"/>
            <a:ext cx="0" cy="542536"/>
          </a:xfrm>
          <a:prstGeom prst="straightConnector1">
            <a:avLst/>
          </a:prstGeom>
          <a:ln w="38100">
            <a:solidFill>
              <a:srgbClr val="FF0000"/>
            </a:solidFill>
            <a:headEnd type="none" w="med" len="med"/>
            <a:tailEnd type="none" w="med" len="med"/>
          </a:ln>
        </p:spPr>
        <p:style>
          <a:lnRef idx="2">
            <a:schemeClr val="accent1"/>
          </a:lnRef>
          <a:fillRef idx="0">
            <a:schemeClr val="accent1"/>
          </a:fillRef>
          <a:effectRef idx="1">
            <a:schemeClr val="accent1"/>
          </a:effectRef>
          <a:fontRef idx="minor">
            <a:schemeClr val="tx1"/>
          </a:fontRef>
        </p:style>
      </p:cxnSp>
      <p:sp>
        <p:nvSpPr>
          <p:cNvPr id="3" name="Title 1">
            <a:extLst>
              <a:ext uri="{FF2B5EF4-FFF2-40B4-BE49-F238E27FC236}">
                <a16:creationId xmlns:a16="http://schemas.microsoft.com/office/drawing/2014/main" id="{5FAE2B09-A7E5-E6CF-CF97-6472F5477D8D}"/>
              </a:ext>
            </a:extLst>
          </p:cNvPr>
          <p:cNvSpPr txBox="1">
            <a:spLocks/>
          </p:cNvSpPr>
          <p:nvPr/>
        </p:nvSpPr>
        <p:spPr>
          <a:xfrm>
            <a:off x="1541662" y="646515"/>
            <a:ext cx="1951412" cy="491919"/>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u="none" kern="1200">
                <a:solidFill>
                  <a:srgbClr val="30519D"/>
                </a:solidFill>
                <a:latin typeface="Arial" charset="0"/>
                <a:ea typeface="Arial" charset="0"/>
                <a:cs typeface="Arial" charset="0"/>
              </a:defRPr>
            </a:lvl1pPr>
          </a:lstStyle>
          <a:p>
            <a:r>
              <a:rPr lang="en-US" sz="2800" dirty="0"/>
              <a:t>TOP VIEW</a:t>
            </a:r>
          </a:p>
        </p:txBody>
      </p:sp>
      <p:sp>
        <p:nvSpPr>
          <p:cNvPr id="4" name="object 11">
            <a:extLst>
              <a:ext uri="{FF2B5EF4-FFF2-40B4-BE49-F238E27FC236}">
                <a16:creationId xmlns:a16="http://schemas.microsoft.com/office/drawing/2014/main" id="{459BFF7C-BB7E-3310-AD3B-6A6D379716F1}"/>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spTree>
    <p:extLst>
      <p:ext uri="{BB962C8B-B14F-4D97-AF65-F5344CB8AC3E}">
        <p14:creationId xmlns:p14="http://schemas.microsoft.com/office/powerpoint/2010/main" val="37664175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59BD12-FA9B-113E-B44B-A86A6E4C22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F9A903-2A0A-5382-FFA9-FA2DBC0094FE}"/>
              </a:ext>
            </a:extLst>
          </p:cNvPr>
          <p:cNvSpPr>
            <a:spLocks noGrp="1"/>
          </p:cNvSpPr>
          <p:nvPr>
            <p:ph type="title"/>
          </p:nvPr>
        </p:nvSpPr>
        <p:spPr/>
        <p:txBody>
          <a:bodyPr>
            <a:normAutofit fontScale="90000"/>
          </a:bodyPr>
          <a:lstStyle/>
          <a:p>
            <a:r>
              <a:rPr lang="en-US" dirty="0"/>
              <a:t>Interaction Region and Alignment Requirement</a:t>
            </a:r>
          </a:p>
        </p:txBody>
      </p:sp>
      <p:sp>
        <p:nvSpPr>
          <p:cNvPr id="3" name="Content Placeholder 2">
            <a:extLst>
              <a:ext uri="{FF2B5EF4-FFF2-40B4-BE49-F238E27FC236}">
                <a16:creationId xmlns:a16="http://schemas.microsoft.com/office/drawing/2014/main" id="{2CED32A3-050D-76DA-6E24-0F9D84D7ED9A}"/>
              </a:ext>
            </a:extLst>
          </p:cNvPr>
          <p:cNvSpPr>
            <a:spLocks noGrp="1"/>
          </p:cNvSpPr>
          <p:nvPr>
            <p:ph idx="1"/>
          </p:nvPr>
        </p:nvSpPr>
        <p:spPr>
          <a:xfrm>
            <a:off x="457200" y="553792"/>
            <a:ext cx="11503152" cy="5618408"/>
          </a:xfrm>
        </p:spPr>
        <p:txBody>
          <a:bodyPr>
            <a:normAutofit/>
          </a:bodyPr>
          <a:lstStyle/>
          <a:p>
            <a:pPr marL="0" indent="0">
              <a:spcAft>
                <a:spcPts val="600"/>
              </a:spcAft>
              <a:buNone/>
            </a:pPr>
            <a:r>
              <a:rPr lang="en-US" sz="2400" b="1" u="sng" dirty="0"/>
              <a:t>Requirement from </a:t>
            </a:r>
            <a:r>
              <a:rPr lang="en-US" sz="2400" b="1" u="sng" dirty="0" err="1"/>
              <a:t>ePIC</a:t>
            </a:r>
            <a:r>
              <a:rPr lang="en-US" sz="2400" b="1" u="sng" dirty="0"/>
              <a:t> Detector Group:</a:t>
            </a:r>
          </a:p>
          <a:p>
            <a:pPr eaLnBrk="0" fontAlgn="base" hangingPunct="0">
              <a:spcBef>
                <a:spcPct val="0"/>
              </a:spcBef>
              <a:spcAft>
                <a:spcPts val="600"/>
              </a:spcAft>
            </a:pPr>
            <a:r>
              <a:rPr lang="en-US" altLang="en-US" sz="1800" dirty="0">
                <a:latin typeface="Arial" panose="020B0604020202020204" pitchFamily="34" charset="0"/>
              </a:rPr>
              <a:t>Primary constraint is the </a:t>
            </a:r>
            <a:r>
              <a:rPr lang="en-US" altLang="en-US" sz="1800" b="1" dirty="0">
                <a:latin typeface="Arial" panose="020B0604020202020204" pitchFamily="34" charset="0"/>
              </a:rPr>
              <a:t>central beryllium section of the beam pipe at the IP</a:t>
            </a:r>
            <a:r>
              <a:rPr lang="en-US" altLang="en-US" sz="1800" dirty="0">
                <a:latin typeface="Arial" panose="020B0604020202020204" pitchFamily="34" charset="0"/>
              </a:rPr>
              <a:t>.</a:t>
            </a:r>
          </a:p>
          <a:p>
            <a:pPr eaLnBrk="0" fontAlgn="base" hangingPunct="0">
              <a:spcBef>
                <a:spcPct val="0"/>
              </a:spcBef>
              <a:spcAft>
                <a:spcPts val="600"/>
              </a:spcAft>
            </a:pPr>
            <a:r>
              <a:rPr lang="en-US" altLang="en-US" sz="1800" dirty="0">
                <a:latin typeface="Arial" panose="020B0604020202020204" pitchFamily="34" charset="0"/>
              </a:rPr>
              <a:t>Required to stay within:</a:t>
            </a:r>
          </a:p>
          <a:p>
            <a:pPr lvl="2">
              <a:spcAft>
                <a:spcPts val="600"/>
              </a:spcAft>
            </a:pPr>
            <a:r>
              <a:rPr lang="en-US" b="1" dirty="0"/>
              <a:t>±1 mm in X</a:t>
            </a:r>
            <a:r>
              <a:rPr lang="en-US" dirty="0"/>
              <a:t> (horizontal, transverse to beam)</a:t>
            </a:r>
          </a:p>
          <a:p>
            <a:pPr lvl="2">
              <a:spcAft>
                <a:spcPts val="600"/>
              </a:spcAft>
            </a:pPr>
            <a:r>
              <a:rPr lang="en-US" b="1" dirty="0"/>
              <a:t>±1 mm in Y</a:t>
            </a:r>
            <a:r>
              <a:rPr lang="en-US" dirty="0"/>
              <a:t> (vertical)</a:t>
            </a:r>
          </a:p>
          <a:p>
            <a:pPr lvl="2">
              <a:spcAft>
                <a:spcPts val="600"/>
              </a:spcAft>
            </a:pPr>
            <a:r>
              <a:rPr lang="en-US" b="1" dirty="0"/>
              <a:t>±5 mm in Z</a:t>
            </a:r>
            <a:r>
              <a:rPr lang="en-US" dirty="0"/>
              <a:t> (along the beam axis)</a:t>
            </a:r>
          </a:p>
          <a:p>
            <a:pPr eaLnBrk="0" fontAlgn="base" hangingPunct="0">
              <a:spcBef>
                <a:spcPct val="0"/>
              </a:spcBef>
              <a:spcAft>
                <a:spcPts val="600"/>
              </a:spcAft>
            </a:pPr>
            <a:r>
              <a:rPr lang="en-US" sz="1800" dirty="0"/>
              <a:t>Applies to the fully assembled detector at its final operating position.</a:t>
            </a:r>
            <a:endParaRPr lang="en-US" altLang="en-US" sz="1800" dirty="0">
              <a:latin typeface="Arial" panose="020B0604020202020204" pitchFamily="34" charset="0"/>
            </a:endParaRPr>
          </a:p>
          <a:p>
            <a:pPr eaLnBrk="0" fontAlgn="base" hangingPunct="0">
              <a:spcBef>
                <a:spcPct val="0"/>
              </a:spcBef>
              <a:spcAft>
                <a:spcPts val="600"/>
              </a:spcAft>
            </a:pPr>
            <a:r>
              <a:rPr lang="en-US" altLang="en-US" sz="1800" dirty="0">
                <a:latin typeface="Arial" panose="020B0604020202020204" pitchFamily="34" charset="0"/>
              </a:rPr>
              <a:t>Other sub-detectors and supports may have looser tolerances as long as they assemble cleanly, maintain clearances, and can be accurately surveyed and reconstructed.</a:t>
            </a:r>
          </a:p>
          <a:p>
            <a:pPr marL="0" indent="0" eaLnBrk="0" fontAlgn="base" hangingPunct="0">
              <a:spcBef>
                <a:spcPct val="0"/>
              </a:spcBef>
              <a:spcAft>
                <a:spcPts val="600"/>
              </a:spcAft>
              <a:buNone/>
            </a:pPr>
            <a:endParaRPr lang="en-US" altLang="en-US" sz="1800" b="1" dirty="0">
              <a:latin typeface="Arial" panose="020B0604020202020204" pitchFamily="34" charset="0"/>
            </a:endParaRPr>
          </a:p>
          <a:p>
            <a:pPr marL="0" indent="0" eaLnBrk="0" fontAlgn="base" hangingPunct="0">
              <a:spcBef>
                <a:spcPct val="0"/>
              </a:spcBef>
              <a:spcAft>
                <a:spcPts val="600"/>
              </a:spcAft>
              <a:buNone/>
            </a:pPr>
            <a:r>
              <a:rPr lang="en-US" altLang="en-US" sz="2400" b="1" u="sng" dirty="0">
                <a:latin typeface="Arial" panose="020B0604020202020204" pitchFamily="34" charset="0"/>
              </a:rPr>
              <a:t>Why this alignment is critical:</a:t>
            </a:r>
            <a:endParaRPr lang="en-US" altLang="en-US" sz="2400" u="sng" dirty="0">
              <a:latin typeface="Arial" panose="020B0604020202020204" pitchFamily="34" charset="0"/>
            </a:endParaRPr>
          </a:p>
          <a:p>
            <a:pPr eaLnBrk="0" fontAlgn="base" hangingPunct="0">
              <a:spcBef>
                <a:spcPct val="0"/>
              </a:spcBef>
              <a:spcAft>
                <a:spcPts val="600"/>
              </a:spcAft>
            </a:pPr>
            <a:r>
              <a:rPr lang="en-US" altLang="en-US" sz="1800" dirty="0">
                <a:latin typeface="Arial" panose="020B0604020202020204" pitchFamily="34" charset="0"/>
              </a:rPr>
              <a:t>Provides sufficient clearance for the beam envelope. </a:t>
            </a:r>
          </a:p>
          <a:p>
            <a:pPr eaLnBrk="0" fontAlgn="base" hangingPunct="0">
              <a:spcBef>
                <a:spcPct val="0"/>
              </a:spcBef>
              <a:spcAft>
                <a:spcPts val="600"/>
              </a:spcAft>
            </a:pPr>
            <a:r>
              <a:rPr lang="en-US" altLang="en-US" sz="1800" dirty="0">
                <a:latin typeface="Arial" panose="020B0604020202020204" pitchFamily="34" charset="0"/>
              </a:rPr>
              <a:t>Supports safe and stable accelerator operation</a:t>
            </a:r>
          </a:p>
          <a:p>
            <a:pPr eaLnBrk="0" fontAlgn="base" hangingPunct="0">
              <a:spcBef>
                <a:spcPct val="0"/>
              </a:spcBef>
              <a:spcAft>
                <a:spcPts val="600"/>
              </a:spcAft>
            </a:pPr>
            <a:r>
              <a:rPr lang="en-US" altLang="en-US" sz="1800" dirty="0">
                <a:latin typeface="Arial" panose="020B0604020202020204" pitchFamily="34" charset="0"/>
              </a:rPr>
              <a:t>Reducing the risk of beam particles striking the beam pipe and generating background in the detector.</a:t>
            </a:r>
          </a:p>
          <a:p>
            <a:pPr marL="0" lvl="0" indent="0" eaLnBrk="0" fontAlgn="base" hangingPunct="0">
              <a:spcBef>
                <a:spcPct val="0"/>
              </a:spcBef>
              <a:spcAft>
                <a:spcPct val="0"/>
              </a:spcAft>
              <a:buNone/>
            </a:pPr>
            <a:endParaRPr lang="en-US" altLang="en-US" sz="1800" dirty="0">
              <a:latin typeface="Arial" panose="020B0604020202020204" pitchFamily="34" charset="0"/>
            </a:endParaRPr>
          </a:p>
        </p:txBody>
      </p:sp>
      <p:sp>
        <p:nvSpPr>
          <p:cNvPr id="4" name="object 11">
            <a:extLst>
              <a:ext uri="{FF2B5EF4-FFF2-40B4-BE49-F238E27FC236}">
                <a16:creationId xmlns:a16="http://schemas.microsoft.com/office/drawing/2014/main" id="{F6179B50-3C8B-2EC0-93F7-2B88D121C43B}"/>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Tree>
    <p:extLst>
      <p:ext uri="{BB962C8B-B14F-4D97-AF65-F5344CB8AC3E}">
        <p14:creationId xmlns:p14="http://schemas.microsoft.com/office/powerpoint/2010/main" val="2210508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087F8-0F4D-A07E-BD26-05C94AA0A8C4}"/>
              </a:ext>
            </a:extLst>
          </p:cNvPr>
          <p:cNvSpPr>
            <a:spLocks noGrp="1"/>
          </p:cNvSpPr>
          <p:nvPr>
            <p:ph type="title"/>
          </p:nvPr>
        </p:nvSpPr>
        <p:spPr/>
        <p:txBody>
          <a:bodyPr>
            <a:normAutofit fontScale="90000"/>
          </a:bodyPr>
          <a:lstStyle/>
          <a:p>
            <a:r>
              <a:rPr lang="en-US" dirty="0"/>
              <a:t>Alignment Challenges</a:t>
            </a:r>
          </a:p>
        </p:txBody>
      </p:sp>
      <p:sp>
        <p:nvSpPr>
          <p:cNvPr id="6" name="Content Placeholder 5">
            <a:extLst>
              <a:ext uri="{FF2B5EF4-FFF2-40B4-BE49-F238E27FC236}">
                <a16:creationId xmlns:a16="http://schemas.microsoft.com/office/drawing/2014/main" id="{CD65AE4D-DB5F-0046-9E1B-CD43B9962F66}"/>
              </a:ext>
            </a:extLst>
          </p:cNvPr>
          <p:cNvSpPr>
            <a:spLocks noGrp="1"/>
          </p:cNvSpPr>
          <p:nvPr>
            <p:ph idx="1"/>
          </p:nvPr>
        </p:nvSpPr>
        <p:spPr>
          <a:xfrm>
            <a:off x="457200" y="587062"/>
            <a:ext cx="11503152" cy="5683876"/>
          </a:xfrm>
        </p:spPr>
        <p:txBody>
          <a:bodyPr>
            <a:normAutofit fontScale="85000" lnSpcReduction="20000"/>
          </a:bodyPr>
          <a:lstStyle/>
          <a:p>
            <a:pPr eaLnBrk="0" fontAlgn="base" hangingPunct="0">
              <a:spcBef>
                <a:spcPct val="0"/>
              </a:spcBef>
              <a:spcAft>
                <a:spcPts val="600"/>
              </a:spcAft>
            </a:pPr>
            <a:r>
              <a:rPr lang="en-US" altLang="en-US" b="1" dirty="0">
                <a:latin typeface="Arial" panose="020B0604020202020204" pitchFamily="34" charset="0"/>
              </a:rPr>
              <a:t>Tight requirement focused on the Be section</a:t>
            </a:r>
          </a:p>
          <a:p>
            <a:pPr lvl="1" eaLnBrk="0" fontAlgn="base" hangingPunct="0">
              <a:spcBef>
                <a:spcPct val="0"/>
              </a:spcBef>
              <a:spcAft>
                <a:spcPts val="600"/>
              </a:spcAft>
            </a:pPr>
            <a:r>
              <a:rPr lang="en-US" altLang="en-US" dirty="0">
                <a:latin typeface="Arial" panose="020B0604020202020204" pitchFamily="34" charset="0"/>
              </a:rPr>
              <a:t>Central beryllium section at the IP must stay within ±1 mm (X/Y) and ±5 mm (Z).</a:t>
            </a:r>
          </a:p>
          <a:p>
            <a:pPr lvl="1" eaLnBrk="0" fontAlgn="base" hangingPunct="0">
              <a:spcBef>
                <a:spcPct val="0"/>
              </a:spcBef>
              <a:spcAft>
                <a:spcPts val="600"/>
              </a:spcAft>
            </a:pPr>
            <a:r>
              <a:rPr lang="en-US" altLang="en-US" dirty="0">
                <a:latin typeface="Arial" panose="020B0604020202020204" pitchFamily="34" charset="0"/>
              </a:rPr>
              <a:t>Surrounding detectors and supports can be looser as long as they can be surveyed.</a:t>
            </a:r>
          </a:p>
          <a:p>
            <a:pPr eaLnBrk="0" fontAlgn="base" hangingPunct="0">
              <a:spcBef>
                <a:spcPct val="0"/>
              </a:spcBef>
              <a:spcAft>
                <a:spcPts val="600"/>
              </a:spcAft>
            </a:pPr>
            <a:r>
              <a:rPr lang="en-US" altLang="en-US" b="1" dirty="0">
                <a:latin typeface="Arial" panose="020B0604020202020204" pitchFamily="34" charset="0"/>
              </a:rPr>
              <a:t>Shared, tightly packed alignment budget</a:t>
            </a:r>
          </a:p>
          <a:p>
            <a:pPr lvl="1" eaLnBrk="0" fontAlgn="base" hangingPunct="0">
              <a:spcBef>
                <a:spcPct val="0"/>
              </a:spcBef>
              <a:spcAft>
                <a:spcPts val="600"/>
              </a:spcAft>
            </a:pPr>
            <a:r>
              <a:rPr lang="en-US" altLang="en-US" dirty="0">
                <a:latin typeface="Arial" panose="020B0604020202020204" pitchFamily="34" charset="0"/>
              </a:rPr>
              <a:t>Manufacturing tolerances, structural deflections, survey / transfer errors, and adjustment mechanism tolerances all draw from the same small budget.</a:t>
            </a:r>
          </a:p>
          <a:p>
            <a:pPr lvl="1" eaLnBrk="0" fontAlgn="base" hangingPunct="0">
              <a:spcBef>
                <a:spcPct val="0"/>
              </a:spcBef>
              <a:spcAft>
                <a:spcPts val="600"/>
              </a:spcAft>
            </a:pPr>
            <a:r>
              <a:rPr lang="en-US" altLang="en-US" dirty="0">
                <a:latin typeface="Arial" panose="020B0604020202020204" pitchFamily="34" charset="0"/>
              </a:rPr>
              <a:t>Any single contributor getting “too large” reduces margin for the others and risks exceeding the overall ±1 mm(X/Y) / ±5 mm (Z) limits.</a:t>
            </a:r>
          </a:p>
          <a:p>
            <a:pPr eaLnBrk="0" fontAlgn="base" hangingPunct="0">
              <a:spcBef>
                <a:spcPct val="0"/>
              </a:spcBef>
              <a:spcAft>
                <a:spcPts val="600"/>
              </a:spcAft>
            </a:pPr>
            <a:r>
              <a:rPr lang="en-US" altLang="en-US" b="1" dirty="0">
                <a:latin typeface="Arial" panose="020B0604020202020204" pitchFamily="34" charset="0"/>
              </a:rPr>
              <a:t>High support sensitivity of the thin Be pipe</a:t>
            </a:r>
          </a:p>
          <a:p>
            <a:pPr lvl="1" eaLnBrk="0" fontAlgn="base" hangingPunct="0">
              <a:spcBef>
                <a:spcPct val="0"/>
              </a:spcBef>
              <a:spcAft>
                <a:spcPts val="600"/>
              </a:spcAft>
            </a:pPr>
            <a:r>
              <a:rPr lang="en-US" altLang="en-US" dirty="0">
                <a:latin typeface="Arial" panose="020B0604020202020204" pitchFamily="34" charset="0"/>
              </a:rPr>
              <a:t>Thin, flexible Be pipe will react strongly to small motions or rotations at its supports.</a:t>
            </a:r>
          </a:p>
          <a:p>
            <a:pPr lvl="1" eaLnBrk="0" fontAlgn="base" hangingPunct="0">
              <a:spcBef>
                <a:spcPct val="0"/>
              </a:spcBef>
              <a:spcAft>
                <a:spcPts val="600"/>
              </a:spcAft>
            </a:pPr>
            <a:r>
              <a:rPr lang="en-US" altLang="en-US" dirty="0">
                <a:latin typeface="Arial" panose="020B0604020202020204" pitchFamily="34" charset="0"/>
              </a:rPr>
              <a:t>Heavy detector installations such as EEMCAL can move/deflect GST/PST structure and in turn move the beam pipe. </a:t>
            </a:r>
            <a:r>
              <a:rPr lang="en-US" altLang="en-US" dirty="0" err="1">
                <a:latin typeface="Arial" panose="020B0604020202020204" pitchFamily="34" charset="0"/>
              </a:rPr>
              <a:t>Kniematic</a:t>
            </a:r>
            <a:r>
              <a:rPr lang="en-US" altLang="en-US" dirty="0">
                <a:latin typeface="Arial" panose="020B0604020202020204" pitchFamily="34" charset="0"/>
              </a:rPr>
              <a:t> mounts and pre adjustments to allow for deflection are being planned at the moment.</a:t>
            </a:r>
          </a:p>
          <a:p>
            <a:pPr eaLnBrk="0" fontAlgn="base" hangingPunct="0">
              <a:spcBef>
                <a:spcPct val="0"/>
              </a:spcBef>
              <a:spcAft>
                <a:spcPts val="600"/>
              </a:spcAft>
            </a:pPr>
            <a:r>
              <a:rPr lang="en-US" altLang="en-US" b="1" dirty="0">
                <a:latin typeface="Arial" panose="020B0604020202020204" pitchFamily="34" charset="0"/>
              </a:rPr>
              <a:t>Interface constraints at ends and short bellows</a:t>
            </a:r>
          </a:p>
          <a:p>
            <a:pPr lvl="1" eaLnBrk="0" fontAlgn="base" hangingPunct="0">
              <a:spcBef>
                <a:spcPct val="0"/>
              </a:spcBef>
              <a:spcAft>
                <a:spcPts val="600"/>
              </a:spcAft>
            </a:pPr>
            <a:r>
              <a:rPr lang="en-US" altLang="en-US" dirty="0">
                <a:latin typeface="Arial" panose="020B0604020202020204" pitchFamily="34" charset="0"/>
              </a:rPr>
              <a:t>Beam-pipe ends and flanges must stay compatible with the rest of the beam line; short bellows can only accept a few mm of X/Y misalignment and limited angle.</a:t>
            </a:r>
          </a:p>
          <a:p>
            <a:pPr lvl="1" eaLnBrk="0" fontAlgn="base" hangingPunct="0">
              <a:spcBef>
                <a:spcPct val="0"/>
              </a:spcBef>
              <a:spcAft>
                <a:spcPts val="600"/>
              </a:spcAft>
            </a:pPr>
            <a:r>
              <a:rPr lang="en-US" altLang="en-US" dirty="0">
                <a:latin typeface="Arial" panose="020B0604020202020204" pitchFamily="34" charset="0"/>
              </a:rPr>
              <a:t>Maintaining the IP position while also keeping end offsets and angles within bellow capacity is a coupled, multi-point constraint.</a:t>
            </a:r>
          </a:p>
          <a:p>
            <a:pPr eaLnBrk="0" fontAlgn="base" hangingPunct="0">
              <a:spcBef>
                <a:spcPct val="0"/>
              </a:spcBef>
              <a:spcAft>
                <a:spcPts val="600"/>
              </a:spcAft>
            </a:pPr>
            <a:r>
              <a:rPr lang="en-US" altLang="en-US" b="1" dirty="0">
                <a:latin typeface="Arial" panose="020B0604020202020204" pitchFamily="34" charset="0"/>
              </a:rPr>
              <a:t>Thermal cycling and operational handling</a:t>
            </a:r>
          </a:p>
          <a:p>
            <a:pPr lvl="1" eaLnBrk="0" fontAlgn="base" hangingPunct="0">
              <a:spcBef>
                <a:spcPct val="0"/>
              </a:spcBef>
              <a:spcAft>
                <a:spcPts val="600"/>
              </a:spcAft>
            </a:pPr>
            <a:r>
              <a:rPr lang="en-US" altLang="en-US" dirty="0">
                <a:latin typeface="Arial" panose="020B0604020202020204" pitchFamily="34" charset="0"/>
              </a:rPr>
              <a:t>Pump-down / bake out to &gt;100 °C introduces thermal expansion and contraction; the system must return to the same aligned state after cooling.</a:t>
            </a:r>
          </a:p>
          <a:p>
            <a:pPr lvl="1" eaLnBrk="0" fontAlgn="base" hangingPunct="0">
              <a:spcBef>
                <a:spcPct val="0"/>
              </a:spcBef>
              <a:spcAft>
                <a:spcPts val="600"/>
              </a:spcAft>
            </a:pPr>
            <a:r>
              <a:rPr lang="en-US" altLang="en-US" dirty="0">
                <a:latin typeface="Arial" panose="020B0604020202020204" pitchFamily="34" charset="0"/>
              </a:rPr>
              <a:t>Repeated thermal and operational cycles (bake outs, interventions, motion of surrounding detectors) must not accumulate into permanent Be-pipe misalignment.</a:t>
            </a:r>
          </a:p>
          <a:p>
            <a:pPr lvl="1" eaLnBrk="0" fontAlgn="base" hangingPunct="0">
              <a:spcBef>
                <a:spcPct val="0"/>
              </a:spcBef>
              <a:spcAft>
                <a:spcPts val="600"/>
              </a:spcAft>
            </a:pPr>
            <a:r>
              <a:rPr lang="en-US" dirty="0"/>
              <a:t>Vacuum Group evaluating titanium end sections (central section remains beryllium) in place of aluminum to improve behavior under bakeout thermal cycling; bellows at both ends will accommodate thermal expansion/contraction, and a mock-up with testing is being considered to validate the approach.</a:t>
            </a:r>
            <a:endParaRPr lang="en-US" altLang="en-US" dirty="0">
              <a:latin typeface="Arial" panose="020B0604020202020204" pitchFamily="34" charset="0"/>
            </a:endParaRPr>
          </a:p>
        </p:txBody>
      </p:sp>
      <p:sp>
        <p:nvSpPr>
          <p:cNvPr id="3" name="object 11">
            <a:extLst>
              <a:ext uri="{FF2B5EF4-FFF2-40B4-BE49-F238E27FC236}">
                <a16:creationId xmlns:a16="http://schemas.microsoft.com/office/drawing/2014/main" id="{21DF47CD-8A0C-74FD-908E-6CACFA7CB292}"/>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Tree>
    <p:extLst>
      <p:ext uri="{BB962C8B-B14F-4D97-AF65-F5344CB8AC3E}">
        <p14:creationId xmlns:p14="http://schemas.microsoft.com/office/powerpoint/2010/main" val="25420600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B7BBF3-75C3-BA45-1F4A-36A0EE262BFB}"/>
              </a:ext>
            </a:extLst>
          </p:cNvPr>
          <p:cNvSpPr>
            <a:spLocks noGrp="1"/>
          </p:cNvSpPr>
          <p:nvPr>
            <p:ph type="title"/>
          </p:nvPr>
        </p:nvSpPr>
        <p:spPr>
          <a:xfrm>
            <a:off x="457200" y="0"/>
            <a:ext cx="8171645" cy="457200"/>
          </a:xfrm>
        </p:spPr>
        <p:txBody>
          <a:bodyPr>
            <a:normAutofit fontScale="90000"/>
          </a:bodyPr>
          <a:lstStyle/>
          <a:p>
            <a:r>
              <a:rPr lang="en-US" dirty="0"/>
              <a:t>Proposed Solutions and Implementation</a:t>
            </a:r>
          </a:p>
        </p:txBody>
      </p:sp>
      <p:sp>
        <p:nvSpPr>
          <p:cNvPr id="3" name="Content Placeholder 2">
            <a:extLst>
              <a:ext uri="{FF2B5EF4-FFF2-40B4-BE49-F238E27FC236}">
                <a16:creationId xmlns:a16="http://schemas.microsoft.com/office/drawing/2014/main" id="{A5BA04C6-CC46-C87A-C69E-CA66AF4A4E45}"/>
              </a:ext>
            </a:extLst>
          </p:cNvPr>
          <p:cNvSpPr>
            <a:spLocks noGrp="1"/>
          </p:cNvSpPr>
          <p:nvPr>
            <p:ph idx="1"/>
          </p:nvPr>
        </p:nvSpPr>
        <p:spPr>
          <a:xfrm>
            <a:off x="457200" y="506569"/>
            <a:ext cx="11503152" cy="5743977"/>
          </a:xfrm>
        </p:spPr>
        <p:txBody>
          <a:bodyPr>
            <a:normAutofit fontScale="92500" lnSpcReduction="20000"/>
          </a:bodyPr>
          <a:lstStyle/>
          <a:p>
            <a:pPr marL="0" indent="0">
              <a:spcAft>
                <a:spcPts val="600"/>
              </a:spcAft>
              <a:buNone/>
            </a:pPr>
            <a:r>
              <a:rPr lang="en-US" sz="2200" b="1" dirty="0"/>
              <a:t>Baseline</a:t>
            </a:r>
          </a:p>
          <a:p>
            <a:pPr>
              <a:spcAft>
                <a:spcPts val="600"/>
              </a:spcAft>
            </a:pPr>
            <a:r>
              <a:rPr lang="en-US" b="1" dirty="0"/>
              <a:t>Hierarchical adjustment chain (Baseline)</a:t>
            </a:r>
          </a:p>
          <a:p>
            <a:pPr lvl="1">
              <a:spcAft>
                <a:spcPts val="600"/>
              </a:spcAft>
            </a:pPr>
            <a:r>
              <a:rPr lang="en-US" dirty="0"/>
              <a:t>Cradle: Coarse positioning with ±2 mm in X, Y, Z using precision blocks, shims, and adjustment mechanisms.</a:t>
            </a:r>
          </a:p>
          <a:p>
            <a:pPr lvl="1">
              <a:spcAft>
                <a:spcPts val="600"/>
              </a:spcAft>
            </a:pPr>
            <a:r>
              <a:rPr lang="en-US" dirty="0"/>
              <a:t>GST: Intermediate adjustment with ±3 mm relative to cradle to center the PST/central region.</a:t>
            </a:r>
          </a:p>
          <a:p>
            <a:pPr lvl="1">
              <a:spcAft>
                <a:spcPts val="600"/>
              </a:spcAft>
            </a:pPr>
            <a:r>
              <a:rPr lang="en-US" dirty="0"/>
              <a:t>PST (fine alignment host): ±3 mm travel, used to set the central Be beam pipe to ±1 mm (X/Y) and ±5 mm (Z) at the IP. This is not part of the design yet, but under investigation.</a:t>
            </a:r>
          </a:p>
          <a:p>
            <a:pPr>
              <a:spcAft>
                <a:spcPts val="600"/>
              </a:spcAft>
            </a:pPr>
            <a:r>
              <a:rPr lang="en-US" b="1" dirty="0"/>
              <a:t>Survey-driven implementation </a:t>
            </a:r>
          </a:p>
          <a:p>
            <a:pPr lvl="1">
              <a:spcAft>
                <a:spcPts val="600"/>
              </a:spcAft>
            </a:pPr>
            <a:r>
              <a:rPr lang="en-US" dirty="0"/>
              <a:t>Central detectors and beam pipe precisely surveyed with respect to PST during assembly.</a:t>
            </a:r>
          </a:p>
          <a:p>
            <a:pPr lvl="1">
              <a:spcAft>
                <a:spcPts val="600"/>
              </a:spcAft>
            </a:pPr>
            <a:r>
              <a:rPr lang="en-US" dirty="0"/>
              <a:t>PST/GST remain surveyable after installation, while the central Be section is not directly visible.</a:t>
            </a:r>
          </a:p>
          <a:p>
            <a:pPr lvl="1">
              <a:spcAft>
                <a:spcPts val="600"/>
              </a:spcAft>
            </a:pPr>
            <a:r>
              <a:rPr lang="en-US" dirty="0"/>
              <a:t>Final shim and adjustment settings (cradle, GST, PST, and possibly beam pipe supports) are tuned from survey data so the Be section meets ±1 mm / ±5 mm while keeping ends/flanges compatible with short bellows and the rest of the beam line.</a:t>
            </a:r>
          </a:p>
          <a:p>
            <a:pPr>
              <a:spcAft>
                <a:spcPts val="600"/>
              </a:spcAft>
            </a:pPr>
            <a:r>
              <a:rPr lang="en-US" sz="1900" b="1" dirty="0"/>
              <a:t>Verification, Acceptance &amp; Reuse</a:t>
            </a:r>
          </a:p>
          <a:p>
            <a:pPr lvl="1">
              <a:spcAft>
                <a:spcPts val="600"/>
              </a:spcAft>
            </a:pPr>
            <a:r>
              <a:rPr lang="en-US" dirty="0"/>
              <a:t>Verification: Post-adjustment survey of PST/GST and beam line; confirm computed Be position at IP and bellow offsets are within allowable range.</a:t>
            </a:r>
          </a:p>
          <a:p>
            <a:pPr lvl="1">
              <a:spcAft>
                <a:spcPts val="600"/>
              </a:spcAft>
            </a:pPr>
            <a:r>
              <a:rPr lang="en-US" dirty="0"/>
              <a:t>Acceptance: Alignment accepted when Be section satisfies ±1 mm (X/Y), ±5 mm (Z) and interface misalignments stay within bellow capacity; as-built survey and shim settings are documented.</a:t>
            </a:r>
          </a:p>
          <a:p>
            <a:pPr lvl="1">
              <a:spcAft>
                <a:spcPts val="600"/>
              </a:spcAft>
            </a:pPr>
            <a:r>
              <a:rPr lang="en-US" dirty="0"/>
              <a:t>Reuse: Same survey references and recorded shim/adjustment “recipe” are used to re-establish alignment after opening/closing cycles or major interventions.</a:t>
            </a:r>
          </a:p>
          <a:p>
            <a:pPr marL="0" indent="0">
              <a:spcAft>
                <a:spcPts val="600"/>
              </a:spcAft>
              <a:buNone/>
            </a:pPr>
            <a:r>
              <a:rPr lang="en-US" b="1" dirty="0"/>
              <a:t>Possible Backup</a:t>
            </a:r>
          </a:p>
          <a:p>
            <a:pPr>
              <a:spcAft>
                <a:spcPts val="600"/>
              </a:spcAft>
            </a:pPr>
            <a:r>
              <a:rPr lang="en-US" b="1" dirty="0"/>
              <a:t>Potential direct beam pipe adjustability</a:t>
            </a:r>
          </a:p>
          <a:p>
            <a:pPr lvl="1">
              <a:spcAft>
                <a:spcPts val="600"/>
              </a:spcAft>
            </a:pPr>
            <a:r>
              <a:rPr lang="en-US" dirty="0"/>
              <a:t>Exploring additional X/Y adjustment on the beam pipe supports if beampipe radius can be decreased. clearances to SVT and other central detectors can be increased.</a:t>
            </a:r>
          </a:p>
          <a:p>
            <a:pPr marL="0" indent="0">
              <a:buNone/>
            </a:pPr>
            <a:endParaRPr lang="en-US" dirty="0"/>
          </a:p>
        </p:txBody>
      </p:sp>
      <p:sp>
        <p:nvSpPr>
          <p:cNvPr id="4" name="object 11">
            <a:extLst>
              <a:ext uri="{FF2B5EF4-FFF2-40B4-BE49-F238E27FC236}">
                <a16:creationId xmlns:a16="http://schemas.microsoft.com/office/drawing/2014/main" id="{14D993E5-1937-ABD6-1228-24C3BF9B5844}"/>
              </a:ext>
            </a:extLst>
          </p:cNvPr>
          <p:cNvSpPr txBox="1"/>
          <p:nvPr/>
        </p:nvSpPr>
        <p:spPr>
          <a:xfrm>
            <a:off x="1048806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Tree>
    <p:extLst>
      <p:ext uri="{BB962C8B-B14F-4D97-AF65-F5344CB8AC3E}">
        <p14:creationId xmlns:p14="http://schemas.microsoft.com/office/powerpoint/2010/main" val="2330129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6CC32-0A94-F9C4-CBA8-B1477DFA268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219711B-697E-85C3-C4CB-827CD43B30A9}"/>
              </a:ext>
            </a:extLst>
          </p:cNvPr>
          <p:cNvSpPr>
            <a:spLocks noGrp="1"/>
          </p:cNvSpPr>
          <p:nvPr>
            <p:ph type="title"/>
          </p:nvPr>
        </p:nvSpPr>
        <p:spPr/>
        <p:txBody>
          <a:bodyPr>
            <a:normAutofit fontScale="90000"/>
          </a:bodyPr>
          <a:lstStyle/>
          <a:p>
            <a:r>
              <a:rPr lang="en-US" dirty="0" err="1"/>
              <a:t>ePIC</a:t>
            </a:r>
            <a:r>
              <a:rPr lang="en-US" dirty="0"/>
              <a:t> Barrel Assembly/Installation</a:t>
            </a:r>
          </a:p>
        </p:txBody>
      </p:sp>
      <p:pic>
        <p:nvPicPr>
          <p:cNvPr id="4" name="Picture 3">
            <a:extLst>
              <a:ext uri="{FF2B5EF4-FFF2-40B4-BE49-F238E27FC236}">
                <a16:creationId xmlns:a16="http://schemas.microsoft.com/office/drawing/2014/main" id="{6870D53E-CBEB-2D25-64AD-B3EC295C8305}"/>
              </a:ext>
            </a:extLst>
          </p:cNvPr>
          <p:cNvPicPr>
            <a:picLocks noChangeAspect="1"/>
          </p:cNvPicPr>
          <p:nvPr/>
        </p:nvPicPr>
        <p:blipFill>
          <a:blip r:embed="rId2">
            <a:clrChange>
              <a:clrFrom>
                <a:srgbClr val="1A1F25"/>
              </a:clrFrom>
              <a:clrTo>
                <a:srgbClr val="1A1F25">
                  <a:alpha val="0"/>
                </a:srgbClr>
              </a:clrTo>
            </a:clrChange>
          </a:blip>
          <a:stretch>
            <a:fillRect/>
          </a:stretch>
        </p:blipFill>
        <p:spPr>
          <a:xfrm>
            <a:off x="3040770" y="919645"/>
            <a:ext cx="3033462" cy="2457865"/>
          </a:xfrm>
          <a:prstGeom prst="rect">
            <a:avLst/>
          </a:prstGeom>
        </p:spPr>
      </p:pic>
      <p:pic>
        <p:nvPicPr>
          <p:cNvPr id="24" name="Picture 23">
            <a:extLst>
              <a:ext uri="{FF2B5EF4-FFF2-40B4-BE49-F238E27FC236}">
                <a16:creationId xmlns:a16="http://schemas.microsoft.com/office/drawing/2014/main" id="{09B70E4B-50C7-86B2-D68A-BB2B5B3E09B6}"/>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178530" y="1074713"/>
            <a:ext cx="2987001" cy="2229490"/>
          </a:xfrm>
          <a:prstGeom prst="rect">
            <a:avLst/>
          </a:prstGeom>
        </p:spPr>
      </p:pic>
      <p:sp>
        <p:nvSpPr>
          <p:cNvPr id="26" name="TextBox 25">
            <a:extLst>
              <a:ext uri="{FF2B5EF4-FFF2-40B4-BE49-F238E27FC236}">
                <a16:creationId xmlns:a16="http://schemas.microsoft.com/office/drawing/2014/main" id="{76C79796-4130-969C-DBEC-5BDC3991A304}"/>
              </a:ext>
            </a:extLst>
          </p:cNvPr>
          <p:cNvSpPr txBox="1"/>
          <p:nvPr/>
        </p:nvSpPr>
        <p:spPr>
          <a:xfrm>
            <a:off x="308990" y="638035"/>
            <a:ext cx="1008476" cy="369332"/>
          </a:xfrm>
          <a:prstGeom prst="rect">
            <a:avLst/>
          </a:prstGeom>
          <a:noFill/>
          <a:ln w="19050">
            <a:solidFill>
              <a:srgbClr val="01ADDD"/>
            </a:solidFill>
          </a:ln>
        </p:spPr>
        <p:txBody>
          <a:bodyPr wrap="square" rtlCol="0">
            <a:spAutoFit/>
          </a:bodyPr>
          <a:lstStyle/>
          <a:p>
            <a:r>
              <a:rPr lang="en-US" sz="900"/>
              <a:t>Step 1:</a:t>
            </a:r>
          </a:p>
          <a:p>
            <a:r>
              <a:rPr lang="en-US" sz="900"/>
              <a:t>Detector Cradle</a:t>
            </a:r>
          </a:p>
        </p:txBody>
      </p:sp>
      <p:sp>
        <p:nvSpPr>
          <p:cNvPr id="27" name="TextBox 26">
            <a:extLst>
              <a:ext uri="{FF2B5EF4-FFF2-40B4-BE49-F238E27FC236}">
                <a16:creationId xmlns:a16="http://schemas.microsoft.com/office/drawing/2014/main" id="{5CE15079-338D-53F9-FC5A-33C04F0F1903}"/>
              </a:ext>
            </a:extLst>
          </p:cNvPr>
          <p:cNvSpPr txBox="1"/>
          <p:nvPr/>
        </p:nvSpPr>
        <p:spPr>
          <a:xfrm>
            <a:off x="2822467" y="589883"/>
            <a:ext cx="846515" cy="646331"/>
          </a:xfrm>
          <a:prstGeom prst="rect">
            <a:avLst/>
          </a:prstGeom>
          <a:noFill/>
          <a:ln w="19050">
            <a:solidFill>
              <a:srgbClr val="01ADDD"/>
            </a:solidFill>
          </a:ln>
        </p:spPr>
        <p:txBody>
          <a:bodyPr wrap="square" rtlCol="0">
            <a:spAutoFit/>
          </a:bodyPr>
          <a:lstStyle/>
          <a:p>
            <a:r>
              <a:rPr lang="en-US" sz="900"/>
              <a:t>Step 2:</a:t>
            </a:r>
          </a:p>
          <a:p>
            <a:r>
              <a:rPr lang="en-US" sz="900"/>
              <a:t>HCAL Bottom Half Installation</a:t>
            </a:r>
          </a:p>
        </p:txBody>
      </p:sp>
      <p:pic>
        <p:nvPicPr>
          <p:cNvPr id="29" name="Picture 28">
            <a:extLst>
              <a:ext uri="{FF2B5EF4-FFF2-40B4-BE49-F238E27FC236}">
                <a16:creationId xmlns:a16="http://schemas.microsoft.com/office/drawing/2014/main" id="{CC988F48-46F6-E875-1C8F-1AA34215CC21}"/>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8928769" y="846082"/>
            <a:ext cx="2735289" cy="2643995"/>
          </a:xfrm>
          <a:prstGeom prst="rect">
            <a:avLst/>
          </a:prstGeom>
        </p:spPr>
      </p:pic>
      <p:sp>
        <p:nvSpPr>
          <p:cNvPr id="30" name="TextBox 29">
            <a:extLst>
              <a:ext uri="{FF2B5EF4-FFF2-40B4-BE49-F238E27FC236}">
                <a16:creationId xmlns:a16="http://schemas.microsoft.com/office/drawing/2014/main" id="{E27E7C08-EBEE-2D1E-6D65-92A2CB3E2A9D}"/>
              </a:ext>
            </a:extLst>
          </p:cNvPr>
          <p:cNvSpPr txBox="1"/>
          <p:nvPr/>
        </p:nvSpPr>
        <p:spPr>
          <a:xfrm>
            <a:off x="8357427" y="563919"/>
            <a:ext cx="1193190" cy="646331"/>
          </a:xfrm>
          <a:prstGeom prst="rect">
            <a:avLst/>
          </a:prstGeom>
          <a:noFill/>
          <a:ln w="19050">
            <a:solidFill>
              <a:srgbClr val="01ADDD"/>
            </a:solidFill>
          </a:ln>
        </p:spPr>
        <p:txBody>
          <a:bodyPr wrap="square" rtlCol="0">
            <a:spAutoFit/>
          </a:bodyPr>
          <a:lstStyle/>
          <a:p>
            <a:r>
              <a:rPr lang="en-US" sz="900"/>
              <a:t>Step 4:</a:t>
            </a:r>
          </a:p>
          <a:p>
            <a:r>
              <a:rPr lang="en-US" sz="900"/>
              <a:t>HCAL Top Half and Magnet Chimney Installation</a:t>
            </a:r>
          </a:p>
        </p:txBody>
      </p:sp>
      <p:sp>
        <p:nvSpPr>
          <p:cNvPr id="31" name="Arrow: Right 30">
            <a:extLst>
              <a:ext uri="{FF2B5EF4-FFF2-40B4-BE49-F238E27FC236}">
                <a16:creationId xmlns:a16="http://schemas.microsoft.com/office/drawing/2014/main" id="{C717B005-F79A-61A8-3595-8960389F0EF8}"/>
              </a:ext>
            </a:extLst>
          </p:cNvPr>
          <p:cNvSpPr/>
          <p:nvPr/>
        </p:nvSpPr>
        <p:spPr>
          <a:xfrm>
            <a:off x="2817575" y="2064833"/>
            <a:ext cx="483261"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33" name="Picture 32">
            <a:extLst>
              <a:ext uri="{FF2B5EF4-FFF2-40B4-BE49-F238E27FC236}">
                <a16:creationId xmlns:a16="http://schemas.microsoft.com/office/drawing/2014/main" id="{527A9297-6049-D674-F66C-06998F09F548}"/>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5795407" y="671504"/>
            <a:ext cx="3186068" cy="2774263"/>
          </a:xfrm>
          <a:prstGeom prst="rect">
            <a:avLst/>
          </a:prstGeom>
        </p:spPr>
      </p:pic>
      <p:sp>
        <p:nvSpPr>
          <p:cNvPr id="34" name="TextBox 33">
            <a:extLst>
              <a:ext uri="{FF2B5EF4-FFF2-40B4-BE49-F238E27FC236}">
                <a16:creationId xmlns:a16="http://schemas.microsoft.com/office/drawing/2014/main" id="{05AE5214-3956-DD93-C625-488C11BC3DD9}"/>
              </a:ext>
            </a:extLst>
          </p:cNvPr>
          <p:cNvSpPr txBox="1"/>
          <p:nvPr/>
        </p:nvSpPr>
        <p:spPr>
          <a:xfrm>
            <a:off x="5471409" y="542687"/>
            <a:ext cx="1059813" cy="646331"/>
          </a:xfrm>
          <a:prstGeom prst="rect">
            <a:avLst/>
          </a:prstGeom>
          <a:noFill/>
          <a:ln w="19050">
            <a:solidFill>
              <a:srgbClr val="01ADDD"/>
            </a:solidFill>
          </a:ln>
        </p:spPr>
        <p:txBody>
          <a:bodyPr wrap="square" rtlCol="0">
            <a:spAutoFit/>
          </a:bodyPr>
          <a:lstStyle/>
          <a:p>
            <a:r>
              <a:rPr lang="en-US" sz="900" dirty="0"/>
              <a:t>Step 3:</a:t>
            </a:r>
          </a:p>
          <a:p>
            <a:r>
              <a:rPr lang="en-US" sz="900" dirty="0"/>
              <a:t>Magnet &amp; Support Rings Installation</a:t>
            </a:r>
          </a:p>
        </p:txBody>
      </p:sp>
      <p:sp>
        <p:nvSpPr>
          <p:cNvPr id="36" name="Arrow: Right 35">
            <a:extLst>
              <a:ext uri="{FF2B5EF4-FFF2-40B4-BE49-F238E27FC236}">
                <a16:creationId xmlns:a16="http://schemas.microsoft.com/office/drawing/2014/main" id="{C43007B3-D290-DAEF-9FAD-F1E89E4ABA98}"/>
              </a:ext>
            </a:extLst>
          </p:cNvPr>
          <p:cNvSpPr/>
          <p:nvPr/>
        </p:nvSpPr>
        <p:spPr>
          <a:xfrm>
            <a:off x="5735673" y="2064833"/>
            <a:ext cx="382097"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37" name="Arrow: Right 36">
            <a:extLst>
              <a:ext uri="{FF2B5EF4-FFF2-40B4-BE49-F238E27FC236}">
                <a16:creationId xmlns:a16="http://schemas.microsoft.com/office/drawing/2014/main" id="{B2783DC7-9220-C3DC-6DC6-FF0B4B74CE3F}"/>
              </a:ext>
            </a:extLst>
          </p:cNvPr>
          <p:cNvSpPr/>
          <p:nvPr/>
        </p:nvSpPr>
        <p:spPr>
          <a:xfrm>
            <a:off x="8756815" y="1975251"/>
            <a:ext cx="394415" cy="206494"/>
          </a:xfrm>
          <a:prstGeom prst="rightArrow">
            <a:avLst>
              <a:gd name="adj1" fmla="val 58315"/>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38" name="TextBox 37">
            <a:extLst>
              <a:ext uri="{FF2B5EF4-FFF2-40B4-BE49-F238E27FC236}">
                <a16:creationId xmlns:a16="http://schemas.microsoft.com/office/drawing/2014/main" id="{537345B7-A7D8-AFF1-65B2-20D65DC3975C}"/>
              </a:ext>
            </a:extLst>
          </p:cNvPr>
          <p:cNvSpPr txBox="1"/>
          <p:nvPr/>
        </p:nvSpPr>
        <p:spPr>
          <a:xfrm>
            <a:off x="11283056" y="548493"/>
            <a:ext cx="806764" cy="707886"/>
          </a:xfrm>
          <a:prstGeom prst="rect">
            <a:avLst/>
          </a:prstGeom>
          <a:noFill/>
          <a:ln w="19050">
            <a:solidFill>
              <a:srgbClr val="01ADDD"/>
            </a:solidFill>
          </a:ln>
        </p:spPr>
        <p:txBody>
          <a:bodyPr wrap="square" rtlCol="0">
            <a:spAutoFit/>
          </a:bodyPr>
          <a:lstStyle/>
          <a:p>
            <a:r>
              <a:rPr lang="en-US" sz="1000"/>
              <a:t>Step 5: Magnet Mapping </a:t>
            </a:r>
          </a:p>
          <a:p>
            <a:r>
              <a:rPr lang="en-US" sz="1000"/>
              <a:t>(2 Months)</a:t>
            </a:r>
          </a:p>
        </p:txBody>
      </p:sp>
      <p:sp>
        <p:nvSpPr>
          <p:cNvPr id="40" name="TextBox 39">
            <a:extLst>
              <a:ext uri="{FF2B5EF4-FFF2-40B4-BE49-F238E27FC236}">
                <a16:creationId xmlns:a16="http://schemas.microsoft.com/office/drawing/2014/main" id="{F4D78651-CBDB-9330-F650-C710EA3D9DEC}"/>
              </a:ext>
            </a:extLst>
          </p:cNvPr>
          <p:cNvSpPr txBox="1"/>
          <p:nvPr/>
        </p:nvSpPr>
        <p:spPr>
          <a:xfrm>
            <a:off x="302300" y="3445767"/>
            <a:ext cx="7390680" cy="246221"/>
          </a:xfrm>
          <a:prstGeom prst="rect">
            <a:avLst/>
          </a:prstGeom>
          <a:noFill/>
          <a:ln w="19050">
            <a:solidFill>
              <a:srgbClr val="01ADDD"/>
            </a:solidFill>
          </a:ln>
        </p:spPr>
        <p:txBody>
          <a:bodyPr wrap="square" rtlCol="0">
            <a:spAutoFit/>
          </a:bodyPr>
          <a:lstStyle/>
          <a:p>
            <a:r>
              <a:rPr lang="en-US" sz="1000" dirty="0"/>
              <a:t>While Magnet Mapping Takes place, We can Assemble PST with Silicon Detectors, MPGD Disks and TOF Disks (60days total)</a:t>
            </a:r>
          </a:p>
        </p:txBody>
      </p:sp>
      <p:pic>
        <p:nvPicPr>
          <p:cNvPr id="41" name="Picture 40">
            <a:extLst>
              <a:ext uri="{FF2B5EF4-FFF2-40B4-BE49-F238E27FC236}">
                <a16:creationId xmlns:a16="http://schemas.microsoft.com/office/drawing/2014/main" id="{5127AB4E-08D2-4589-97DE-DDCD5F18FAA8}"/>
              </a:ext>
            </a:extLst>
          </p:cNvPr>
          <p:cNvPicPr>
            <a:picLocks noChangeAspect="1"/>
          </p:cNvPicPr>
          <p:nvPr/>
        </p:nvPicPr>
        <p:blipFill>
          <a:blip r:embed="rId6">
            <a:clrChange>
              <a:clrFrom>
                <a:srgbClr val="1A1F25"/>
              </a:clrFrom>
              <a:clrTo>
                <a:srgbClr val="1A1F25">
                  <a:alpha val="0"/>
                </a:srgbClr>
              </a:clrTo>
            </a:clrChange>
          </a:blip>
          <a:stretch>
            <a:fillRect/>
          </a:stretch>
        </p:blipFill>
        <p:spPr>
          <a:xfrm>
            <a:off x="510068" y="4171912"/>
            <a:ext cx="2902389" cy="1894323"/>
          </a:xfrm>
          <a:prstGeom prst="rect">
            <a:avLst/>
          </a:prstGeom>
        </p:spPr>
      </p:pic>
      <p:sp>
        <p:nvSpPr>
          <p:cNvPr id="42" name="TextBox 41">
            <a:extLst>
              <a:ext uri="{FF2B5EF4-FFF2-40B4-BE49-F238E27FC236}">
                <a16:creationId xmlns:a16="http://schemas.microsoft.com/office/drawing/2014/main" id="{136C01CB-41D0-B68A-53F0-527C9125648F}"/>
              </a:ext>
            </a:extLst>
          </p:cNvPr>
          <p:cNvSpPr txBox="1"/>
          <p:nvPr/>
        </p:nvSpPr>
        <p:spPr>
          <a:xfrm>
            <a:off x="302300" y="3760245"/>
            <a:ext cx="2998536" cy="230832"/>
          </a:xfrm>
          <a:prstGeom prst="rect">
            <a:avLst/>
          </a:prstGeom>
          <a:noFill/>
          <a:ln w="19050">
            <a:solidFill>
              <a:srgbClr val="01ADDD"/>
            </a:solidFill>
          </a:ln>
        </p:spPr>
        <p:txBody>
          <a:bodyPr wrap="square" rtlCol="0">
            <a:spAutoFit/>
          </a:bodyPr>
          <a:lstStyle/>
          <a:p>
            <a:r>
              <a:rPr lang="en-US" sz="900"/>
              <a:t>Step 6: PST Bottom half assembly</a:t>
            </a:r>
          </a:p>
        </p:txBody>
      </p:sp>
      <p:cxnSp>
        <p:nvCxnSpPr>
          <p:cNvPr id="43" name="Straight Arrow Connector 42">
            <a:extLst>
              <a:ext uri="{FF2B5EF4-FFF2-40B4-BE49-F238E27FC236}">
                <a16:creationId xmlns:a16="http://schemas.microsoft.com/office/drawing/2014/main" id="{A16AC0AA-0106-DBD3-7E35-A8EF2C57B1EF}"/>
              </a:ext>
            </a:extLst>
          </p:cNvPr>
          <p:cNvCxnSpPr>
            <a:cxnSpLocks/>
            <a:stCxn id="45" idx="3"/>
          </p:cNvCxnSpPr>
          <p:nvPr/>
        </p:nvCxnSpPr>
        <p:spPr>
          <a:xfrm flipV="1">
            <a:off x="2766849" y="4595169"/>
            <a:ext cx="304011" cy="901946"/>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43">
            <a:extLst>
              <a:ext uri="{FF2B5EF4-FFF2-40B4-BE49-F238E27FC236}">
                <a16:creationId xmlns:a16="http://schemas.microsoft.com/office/drawing/2014/main" id="{456B2CC5-E67A-C743-1D57-E4D6F5D41B56}"/>
              </a:ext>
            </a:extLst>
          </p:cNvPr>
          <p:cNvSpPr/>
          <p:nvPr/>
        </p:nvSpPr>
        <p:spPr>
          <a:xfrm rot="19760047">
            <a:off x="1123091" y="4543633"/>
            <a:ext cx="545036" cy="27762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800">
                <a:solidFill>
                  <a:schemeClr val="tx1"/>
                </a:solidFill>
              </a:rPr>
              <a:t>SVT Tracker</a:t>
            </a:r>
          </a:p>
        </p:txBody>
      </p:sp>
      <p:sp>
        <p:nvSpPr>
          <p:cNvPr id="45" name="Rectangle 44">
            <a:extLst>
              <a:ext uri="{FF2B5EF4-FFF2-40B4-BE49-F238E27FC236}">
                <a16:creationId xmlns:a16="http://schemas.microsoft.com/office/drawing/2014/main" id="{07DB69C8-5766-8D8A-9A09-158975995806}"/>
              </a:ext>
            </a:extLst>
          </p:cNvPr>
          <p:cNvSpPr/>
          <p:nvPr/>
        </p:nvSpPr>
        <p:spPr>
          <a:xfrm rot="19760047">
            <a:off x="1950624" y="5621458"/>
            <a:ext cx="877588" cy="1989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MPGD Disks</a:t>
            </a:r>
          </a:p>
        </p:txBody>
      </p:sp>
      <p:sp>
        <p:nvSpPr>
          <p:cNvPr id="46" name="Rectangle 45">
            <a:extLst>
              <a:ext uri="{FF2B5EF4-FFF2-40B4-BE49-F238E27FC236}">
                <a16:creationId xmlns:a16="http://schemas.microsoft.com/office/drawing/2014/main" id="{9DA98B57-C0DF-7912-E936-693978860240}"/>
              </a:ext>
            </a:extLst>
          </p:cNvPr>
          <p:cNvSpPr/>
          <p:nvPr/>
        </p:nvSpPr>
        <p:spPr>
          <a:xfrm rot="19760047">
            <a:off x="812224" y="4301599"/>
            <a:ext cx="736643" cy="198040"/>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900">
                <a:solidFill>
                  <a:schemeClr val="tx1"/>
                </a:solidFill>
              </a:rPr>
              <a:t>SVT Disks</a:t>
            </a:r>
          </a:p>
        </p:txBody>
      </p:sp>
      <p:cxnSp>
        <p:nvCxnSpPr>
          <p:cNvPr id="47" name="Straight Arrow Connector 46">
            <a:extLst>
              <a:ext uri="{FF2B5EF4-FFF2-40B4-BE49-F238E27FC236}">
                <a16:creationId xmlns:a16="http://schemas.microsoft.com/office/drawing/2014/main" id="{D92143F5-5678-0818-2637-318D6E9756F6}"/>
              </a:ext>
            </a:extLst>
          </p:cNvPr>
          <p:cNvCxnSpPr>
            <a:cxnSpLocks/>
          </p:cNvCxnSpPr>
          <p:nvPr/>
        </p:nvCxnSpPr>
        <p:spPr>
          <a:xfrm>
            <a:off x="1502163" y="4809881"/>
            <a:ext cx="198654" cy="234850"/>
          </a:xfrm>
          <a:prstGeom prst="straightConnector1">
            <a:avLst/>
          </a:prstGeom>
          <a:ln w="571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A48A3FA6-C6D3-1356-5634-D652BE0AC664}"/>
              </a:ext>
            </a:extLst>
          </p:cNvPr>
          <p:cNvCxnSpPr>
            <a:cxnSpLocks/>
            <a:stCxn id="46" idx="3"/>
          </p:cNvCxnSpPr>
          <p:nvPr/>
        </p:nvCxnSpPr>
        <p:spPr>
          <a:xfrm>
            <a:off x="1497359" y="4212764"/>
            <a:ext cx="766425" cy="382405"/>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851486C5-1104-367E-ACB1-D7BE800E2DFD}"/>
              </a:ext>
            </a:extLst>
          </p:cNvPr>
          <p:cNvCxnSpPr>
            <a:cxnSpLocks/>
            <a:stCxn id="46" idx="1"/>
          </p:cNvCxnSpPr>
          <p:nvPr/>
        </p:nvCxnSpPr>
        <p:spPr>
          <a:xfrm>
            <a:off x="863732" y="4588474"/>
            <a:ext cx="226669" cy="676397"/>
          </a:xfrm>
          <a:prstGeom prst="straightConnector1">
            <a:avLst/>
          </a:prstGeom>
          <a:ln w="285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64C1C4F7-70BD-1E65-DC5C-798E2926B1C7}"/>
              </a:ext>
            </a:extLst>
          </p:cNvPr>
          <p:cNvCxnSpPr>
            <a:cxnSpLocks/>
            <a:stCxn id="45" idx="1"/>
          </p:cNvCxnSpPr>
          <p:nvPr/>
        </p:nvCxnSpPr>
        <p:spPr>
          <a:xfrm flipH="1" flipV="1">
            <a:off x="1017781" y="5720913"/>
            <a:ext cx="994206" cy="223798"/>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413096E3-33F4-90E1-FCBD-E8C776E2D490}"/>
              </a:ext>
            </a:extLst>
          </p:cNvPr>
          <p:cNvSpPr txBox="1"/>
          <p:nvPr/>
        </p:nvSpPr>
        <p:spPr>
          <a:xfrm>
            <a:off x="3718843" y="3760245"/>
            <a:ext cx="2138262" cy="230832"/>
          </a:xfrm>
          <a:prstGeom prst="rect">
            <a:avLst/>
          </a:prstGeom>
          <a:noFill/>
          <a:ln w="19050">
            <a:solidFill>
              <a:srgbClr val="01ADDD"/>
            </a:solidFill>
          </a:ln>
        </p:spPr>
        <p:txBody>
          <a:bodyPr wrap="square" rtlCol="0">
            <a:spAutoFit/>
          </a:bodyPr>
          <a:lstStyle/>
          <a:p>
            <a:r>
              <a:rPr lang="en-US" sz="900"/>
              <a:t>Step 7: Beampipe Installation</a:t>
            </a:r>
          </a:p>
        </p:txBody>
      </p:sp>
      <p:pic>
        <p:nvPicPr>
          <p:cNvPr id="52" name="Picture 51">
            <a:extLst>
              <a:ext uri="{FF2B5EF4-FFF2-40B4-BE49-F238E27FC236}">
                <a16:creationId xmlns:a16="http://schemas.microsoft.com/office/drawing/2014/main" id="{71499BC6-2DDB-0C62-5F56-B075E91F09A1}"/>
              </a:ext>
            </a:extLst>
          </p:cNvPr>
          <p:cNvPicPr>
            <a:picLocks noChangeAspect="1"/>
          </p:cNvPicPr>
          <p:nvPr/>
        </p:nvPicPr>
        <p:blipFill>
          <a:blip r:embed="rId7">
            <a:clrChange>
              <a:clrFrom>
                <a:srgbClr val="1A1F25"/>
              </a:clrFrom>
              <a:clrTo>
                <a:srgbClr val="1A1F25">
                  <a:alpha val="0"/>
                </a:srgbClr>
              </a:clrTo>
            </a:clrChange>
          </a:blip>
          <a:stretch>
            <a:fillRect/>
          </a:stretch>
        </p:blipFill>
        <p:spPr>
          <a:xfrm>
            <a:off x="3462961" y="3937172"/>
            <a:ext cx="3713538" cy="2147207"/>
          </a:xfrm>
          <a:prstGeom prst="rect">
            <a:avLst/>
          </a:prstGeom>
        </p:spPr>
      </p:pic>
      <p:pic>
        <p:nvPicPr>
          <p:cNvPr id="53" name="Picture 52">
            <a:extLst>
              <a:ext uri="{FF2B5EF4-FFF2-40B4-BE49-F238E27FC236}">
                <a16:creationId xmlns:a16="http://schemas.microsoft.com/office/drawing/2014/main" id="{A150DD53-CC3A-7100-BDD7-0C450C37CB21}"/>
              </a:ext>
            </a:extLst>
          </p:cNvPr>
          <p:cNvPicPr>
            <a:picLocks noChangeAspect="1"/>
          </p:cNvPicPr>
          <p:nvPr/>
        </p:nvPicPr>
        <p:blipFill>
          <a:blip r:embed="rId8">
            <a:clrChange>
              <a:clrFrom>
                <a:srgbClr val="1A1F25"/>
              </a:clrFrom>
              <a:clrTo>
                <a:srgbClr val="1A1F25">
                  <a:alpha val="0"/>
                </a:srgbClr>
              </a:clrTo>
            </a:clrChange>
          </a:blip>
          <a:stretch>
            <a:fillRect/>
          </a:stretch>
        </p:blipFill>
        <p:spPr>
          <a:xfrm>
            <a:off x="7246732" y="3972345"/>
            <a:ext cx="3487823" cy="2238568"/>
          </a:xfrm>
          <a:prstGeom prst="rect">
            <a:avLst/>
          </a:prstGeom>
        </p:spPr>
      </p:pic>
      <p:sp>
        <p:nvSpPr>
          <p:cNvPr id="54" name="TextBox 53">
            <a:extLst>
              <a:ext uri="{FF2B5EF4-FFF2-40B4-BE49-F238E27FC236}">
                <a16:creationId xmlns:a16="http://schemas.microsoft.com/office/drawing/2014/main" id="{A8FB9557-2F32-FB9E-FDF7-1872A4D62420}"/>
              </a:ext>
            </a:extLst>
          </p:cNvPr>
          <p:cNvSpPr txBox="1"/>
          <p:nvPr/>
        </p:nvSpPr>
        <p:spPr>
          <a:xfrm>
            <a:off x="7470896" y="3760245"/>
            <a:ext cx="1857701" cy="230832"/>
          </a:xfrm>
          <a:prstGeom prst="rect">
            <a:avLst/>
          </a:prstGeom>
          <a:noFill/>
          <a:ln w="19050">
            <a:solidFill>
              <a:srgbClr val="01ADDD"/>
            </a:solidFill>
          </a:ln>
        </p:spPr>
        <p:txBody>
          <a:bodyPr wrap="square" rtlCol="0">
            <a:spAutoFit/>
          </a:bodyPr>
          <a:lstStyle/>
          <a:p>
            <a:r>
              <a:rPr lang="en-US" sz="900"/>
              <a:t>Step 8: PST Top half Installation</a:t>
            </a:r>
          </a:p>
        </p:txBody>
      </p:sp>
      <p:sp>
        <p:nvSpPr>
          <p:cNvPr id="5" name="object 11">
            <a:extLst>
              <a:ext uri="{FF2B5EF4-FFF2-40B4-BE49-F238E27FC236}">
                <a16:creationId xmlns:a16="http://schemas.microsoft.com/office/drawing/2014/main" id="{13D04C1D-622A-0EBA-38E3-E33257E120CC}"/>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
        <p:nvSpPr>
          <p:cNvPr id="6" name="TextBox 5">
            <a:extLst>
              <a:ext uri="{FF2B5EF4-FFF2-40B4-BE49-F238E27FC236}">
                <a16:creationId xmlns:a16="http://schemas.microsoft.com/office/drawing/2014/main" id="{33443738-3049-FC6B-D7FE-2D7CA9672891}"/>
              </a:ext>
            </a:extLst>
          </p:cNvPr>
          <p:cNvSpPr txBox="1"/>
          <p:nvPr/>
        </p:nvSpPr>
        <p:spPr>
          <a:xfrm>
            <a:off x="383713" y="2780406"/>
            <a:ext cx="413502" cy="230832"/>
          </a:xfrm>
          <a:prstGeom prst="rect">
            <a:avLst/>
          </a:prstGeom>
          <a:noFill/>
          <a:ln w="19050">
            <a:solidFill>
              <a:srgbClr val="01ADDD"/>
            </a:solidFill>
          </a:ln>
        </p:spPr>
        <p:txBody>
          <a:bodyPr wrap="square" rtlCol="0">
            <a:spAutoFit/>
          </a:bodyPr>
          <a:lstStyle/>
          <a:p>
            <a:r>
              <a:rPr lang="en-US" sz="900" dirty="0"/>
              <a:t>60 d</a:t>
            </a:r>
          </a:p>
        </p:txBody>
      </p:sp>
      <p:sp>
        <p:nvSpPr>
          <p:cNvPr id="7" name="TextBox 6">
            <a:extLst>
              <a:ext uri="{FF2B5EF4-FFF2-40B4-BE49-F238E27FC236}">
                <a16:creationId xmlns:a16="http://schemas.microsoft.com/office/drawing/2014/main" id="{D769C265-DEC1-EB21-19A1-E0992B6F963D}"/>
              </a:ext>
            </a:extLst>
          </p:cNvPr>
          <p:cNvSpPr txBox="1"/>
          <p:nvPr/>
        </p:nvSpPr>
        <p:spPr>
          <a:xfrm>
            <a:off x="3325067" y="2850427"/>
            <a:ext cx="413502" cy="230832"/>
          </a:xfrm>
          <a:prstGeom prst="rect">
            <a:avLst/>
          </a:prstGeom>
          <a:noFill/>
          <a:ln w="19050">
            <a:solidFill>
              <a:srgbClr val="01ADDD"/>
            </a:solidFill>
          </a:ln>
        </p:spPr>
        <p:txBody>
          <a:bodyPr wrap="square" rtlCol="0">
            <a:spAutoFit/>
          </a:bodyPr>
          <a:lstStyle/>
          <a:p>
            <a:r>
              <a:rPr lang="en-US" sz="900" dirty="0"/>
              <a:t>42 d</a:t>
            </a:r>
          </a:p>
        </p:txBody>
      </p:sp>
      <p:sp>
        <p:nvSpPr>
          <p:cNvPr id="8" name="TextBox 7">
            <a:extLst>
              <a:ext uri="{FF2B5EF4-FFF2-40B4-BE49-F238E27FC236}">
                <a16:creationId xmlns:a16="http://schemas.microsoft.com/office/drawing/2014/main" id="{E17D205A-607F-0453-9ED6-9AB9F0AA403E}"/>
              </a:ext>
            </a:extLst>
          </p:cNvPr>
          <p:cNvSpPr txBox="1"/>
          <p:nvPr/>
        </p:nvSpPr>
        <p:spPr>
          <a:xfrm>
            <a:off x="6103003" y="2930812"/>
            <a:ext cx="413502" cy="230832"/>
          </a:xfrm>
          <a:prstGeom prst="rect">
            <a:avLst/>
          </a:prstGeom>
          <a:noFill/>
          <a:ln w="19050">
            <a:solidFill>
              <a:srgbClr val="01ADDD"/>
            </a:solidFill>
          </a:ln>
        </p:spPr>
        <p:txBody>
          <a:bodyPr wrap="square" rtlCol="0">
            <a:spAutoFit/>
          </a:bodyPr>
          <a:lstStyle/>
          <a:p>
            <a:r>
              <a:rPr lang="en-US" sz="900" dirty="0"/>
              <a:t>8 d</a:t>
            </a:r>
          </a:p>
        </p:txBody>
      </p:sp>
      <p:sp>
        <p:nvSpPr>
          <p:cNvPr id="9" name="TextBox 8">
            <a:extLst>
              <a:ext uri="{FF2B5EF4-FFF2-40B4-BE49-F238E27FC236}">
                <a16:creationId xmlns:a16="http://schemas.microsoft.com/office/drawing/2014/main" id="{A204AAD2-7CEB-9725-AF5F-DCFF378EBF76}"/>
              </a:ext>
            </a:extLst>
          </p:cNvPr>
          <p:cNvSpPr txBox="1"/>
          <p:nvPr/>
        </p:nvSpPr>
        <p:spPr>
          <a:xfrm>
            <a:off x="9121846" y="3011238"/>
            <a:ext cx="413502" cy="230832"/>
          </a:xfrm>
          <a:prstGeom prst="rect">
            <a:avLst/>
          </a:prstGeom>
          <a:noFill/>
          <a:ln w="19050">
            <a:solidFill>
              <a:srgbClr val="01ADDD"/>
            </a:solidFill>
          </a:ln>
        </p:spPr>
        <p:txBody>
          <a:bodyPr wrap="square" rtlCol="0">
            <a:spAutoFit/>
          </a:bodyPr>
          <a:lstStyle/>
          <a:p>
            <a:r>
              <a:rPr lang="en-US" sz="900" dirty="0"/>
              <a:t>42 d</a:t>
            </a:r>
          </a:p>
        </p:txBody>
      </p:sp>
    </p:spTree>
    <p:extLst>
      <p:ext uri="{BB962C8B-B14F-4D97-AF65-F5344CB8AC3E}">
        <p14:creationId xmlns:p14="http://schemas.microsoft.com/office/powerpoint/2010/main" val="2933288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additive="base">
                                        <p:cTn id="15" dur="500" fill="hold"/>
                                        <p:tgtEl>
                                          <p:spTgt spid="26"/>
                                        </p:tgtEl>
                                        <p:attrNameLst>
                                          <p:attrName>ppt_x</p:attrName>
                                        </p:attrNameLst>
                                      </p:cBhvr>
                                      <p:tavLst>
                                        <p:tav tm="0">
                                          <p:val>
                                            <p:strVal val="#ppt_x"/>
                                          </p:val>
                                        </p:tav>
                                        <p:tav tm="100000">
                                          <p:val>
                                            <p:strVal val="#ppt_x"/>
                                          </p:val>
                                        </p:tav>
                                      </p:tavLst>
                                    </p:anim>
                                    <p:anim calcmode="lin" valueType="num">
                                      <p:cBhvr additive="base">
                                        <p:cTn id="16"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wipe(down)">
                                      <p:cBhvr>
                                        <p:cTn id="21" dur="500"/>
                                        <p:tgtEl>
                                          <p:spTgt spid="31"/>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down)">
                                      <p:cBhvr>
                                        <p:cTn id="27" dur="500"/>
                                        <p:tgtEl>
                                          <p:spTgt spid="27"/>
                                        </p:tgtEl>
                                      </p:cBhvr>
                                    </p:animEffect>
                                  </p:childTnLst>
                                </p:cTn>
                              </p:par>
                              <p:par>
                                <p:cTn id="28" presetID="22" presetClass="entr" presetSubtype="4" fill="hold"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down)">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4"/>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3"/>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6"/>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50"/>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52"/>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51"/>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53"/>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30" grpId="0" animBg="1"/>
      <p:bldP spid="31" grpId="0" animBg="1"/>
      <p:bldP spid="34" grpId="0" animBg="1"/>
      <p:bldP spid="36" grpId="0" animBg="1"/>
      <p:bldP spid="37" grpId="0" animBg="1"/>
      <p:bldP spid="38" grpId="0" animBg="1"/>
      <p:bldP spid="40" grpId="0" animBg="1"/>
      <p:bldP spid="42" grpId="0" animBg="1"/>
      <p:bldP spid="44" grpId="0" animBg="1"/>
      <p:bldP spid="45" grpId="0" animBg="1"/>
      <p:bldP spid="46" grpId="0" animBg="1"/>
      <p:bldP spid="51" grpId="0" animBg="1"/>
      <p:bldP spid="54" grpId="0" animBg="1"/>
      <p:bldP spid="6" grpId="0" animBg="1"/>
      <p:bldP spid="7" grpId="0" animBg="1"/>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DCCAD-5454-DA86-6D45-426BB9438C0E}"/>
            </a:ext>
          </a:extLst>
        </p:cNvPr>
        <p:cNvGrpSpPr/>
        <p:nvPr/>
      </p:nvGrpSpPr>
      <p:grpSpPr>
        <a:xfrm>
          <a:off x="0" y="0"/>
          <a:ext cx="0" cy="0"/>
          <a:chOff x="0" y="0"/>
          <a:chExt cx="0" cy="0"/>
        </a:xfrm>
      </p:grpSpPr>
      <p:pic>
        <p:nvPicPr>
          <p:cNvPr id="88" name="Picture 87">
            <a:extLst>
              <a:ext uri="{FF2B5EF4-FFF2-40B4-BE49-F238E27FC236}">
                <a16:creationId xmlns:a16="http://schemas.microsoft.com/office/drawing/2014/main" id="{BF8FC065-0439-8CF5-8F01-352E95256157}"/>
              </a:ext>
            </a:extLst>
          </p:cNvPr>
          <p:cNvPicPr>
            <a:picLocks noChangeAspect="1"/>
          </p:cNvPicPr>
          <p:nvPr/>
        </p:nvPicPr>
        <p:blipFill>
          <a:blip r:embed="rId2"/>
          <a:srcRect l="3821" t="2816" r="2110" b="2786"/>
          <a:stretch>
            <a:fillRect/>
          </a:stretch>
        </p:blipFill>
        <p:spPr>
          <a:xfrm>
            <a:off x="7583000" y="3377930"/>
            <a:ext cx="3021207" cy="2985288"/>
          </a:xfrm>
          <a:prstGeom prst="rect">
            <a:avLst/>
          </a:prstGeom>
        </p:spPr>
      </p:pic>
      <p:sp>
        <p:nvSpPr>
          <p:cNvPr id="3" name="Title 2">
            <a:extLst>
              <a:ext uri="{FF2B5EF4-FFF2-40B4-BE49-F238E27FC236}">
                <a16:creationId xmlns:a16="http://schemas.microsoft.com/office/drawing/2014/main" id="{99E95262-529A-59CF-8718-E45E4F14F235}"/>
              </a:ext>
            </a:extLst>
          </p:cNvPr>
          <p:cNvSpPr>
            <a:spLocks noGrp="1"/>
          </p:cNvSpPr>
          <p:nvPr>
            <p:ph type="title"/>
          </p:nvPr>
        </p:nvSpPr>
        <p:spPr/>
        <p:txBody>
          <a:bodyPr>
            <a:normAutofit fontScale="90000"/>
          </a:bodyPr>
          <a:lstStyle/>
          <a:p>
            <a:r>
              <a:rPr lang="en-US" dirty="0" err="1"/>
              <a:t>ePIC</a:t>
            </a:r>
            <a:r>
              <a:rPr lang="en-US" dirty="0"/>
              <a:t> Barrel Assembly/Installation</a:t>
            </a:r>
          </a:p>
        </p:txBody>
      </p:sp>
      <p:sp>
        <p:nvSpPr>
          <p:cNvPr id="26" name="TextBox 25">
            <a:extLst>
              <a:ext uri="{FF2B5EF4-FFF2-40B4-BE49-F238E27FC236}">
                <a16:creationId xmlns:a16="http://schemas.microsoft.com/office/drawing/2014/main" id="{06B0ADA1-156D-BAD1-8279-ADD89A2E5165}"/>
              </a:ext>
            </a:extLst>
          </p:cNvPr>
          <p:cNvSpPr txBox="1"/>
          <p:nvPr/>
        </p:nvSpPr>
        <p:spPr>
          <a:xfrm>
            <a:off x="250828" y="670348"/>
            <a:ext cx="2950455" cy="230832"/>
          </a:xfrm>
          <a:prstGeom prst="rect">
            <a:avLst/>
          </a:prstGeom>
          <a:noFill/>
          <a:ln w="19050">
            <a:solidFill>
              <a:srgbClr val="01ADDD"/>
            </a:solidFill>
          </a:ln>
        </p:spPr>
        <p:txBody>
          <a:bodyPr wrap="square" rtlCol="0">
            <a:spAutoFit/>
          </a:bodyPr>
          <a:lstStyle/>
          <a:p>
            <a:r>
              <a:rPr lang="en-US" sz="900" dirty="0"/>
              <a:t>Step 9:BEMCAL Assembly and Installation (60days)</a:t>
            </a:r>
          </a:p>
        </p:txBody>
      </p:sp>
      <p:sp>
        <p:nvSpPr>
          <p:cNvPr id="31" name="Arrow: Right 30">
            <a:extLst>
              <a:ext uri="{FF2B5EF4-FFF2-40B4-BE49-F238E27FC236}">
                <a16:creationId xmlns:a16="http://schemas.microsoft.com/office/drawing/2014/main" id="{552E5E64-AC3E-3971-634D-6125359E9E1F}"/>
              </a:ext>
            </a:extLst>
          </p:cNvPr>
          <p:cNvSpPr/>
          <p:nvPr/>
        </p:nvSpPr>
        <p:spPr>
          <a:xfrm>
            <a:off x="2692719" y="2025944"/>
            <a:ext cx="388475"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34" name="TextBox 33">
            <a:extLst>
              <a:ext uri="{FF2B5EF4-FFF2-40B4-BE49-F238E27FC236}">
                <a16:creationId xmlns:a16="http://schemas.microsoft.com/office/drawing/2014/main" id="{6A11381C-223E-2DF6-1454-ADADFAF0145B}"/>
              </a:ext>
            </a:extLst>
          </p:cNvPr>
          <p:cNvSpPr txBox="1"/>
          <p:nvPr/>
        </p:nvSpPr>
        <p:spPr>
          <a:xfrm>
            <a:off x="6247813" y="653726"/>
            <a:ext cx="1968908" cy="230832"/>
          </a:xfrm>
          <a:prstGeom prst="rect">
            <a:avLst/>
          </a:prstGeom>
          <a:noFill/>
          <a:ln w="19050">
            <a:solidFill>
              <a:srgbClr val="01ADDD"/>
            </a:solidFill>
          </a:ln>
        </p:spPr>
        <p:txBody>
          <a:bodyPr wrap="square" rtlCol="0">
            <a:spAutoFit/>
          </a:bodyPr>
          <a:lstStyle/>
          <a:p>
            <a:r>
              <a:rPr lang="en-US" sz="900" dirty="0"/>
              <a:t>Step 10: GST Installation (5 days)</a:t>
            </a:r>
          </a:p>
        </p:txBody>
      </p:sp>
      <p:sp>
        <p:nvSpPr>
          <p:cNvPr id="36" name="Arrow: Right 35">
            <a:extLst>
              <a:ext uri="{FF2B5EF4-FFF2-40B4-BE49-F238E27FC236}">
                <a16:creationId xmlns:a16="http://schemas.microsoft.com/office/drawing/2014/main" id="{AC99C11B-213D-15A9-811F-6E3101DA3DF1}"/>
              </a:ext>
            </a:extLst>
          </p:cNvPr>
          <p:cNvSpPr/>
          <p:nvPr/>
        </p:nvSpPr>
        <p:spPr>
          <a:xfrm>
            <a:off x="5709455" y="1807412"/>
            <a:ext cx="382097"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37" name="Arrow: Right 36">
            <a:extLst>
              <a:ext uri="{FF2B5EF4-FFF2-40B4-BE49-F238E27FC236}">
                <a16:creationId xmlns:a16="http://schemas.microsoft.com/office/drawing/2014/main" id="{5089FA9E-2FEB-15DE-CF07-A69C1061EEFB}"/>
              </a:ext>
            </a:extLst>
          </p:cNvPr>
          <p:cNvSpPr/>
          <p:nvPr/>
        </p:nvSpPr>
        <p:spPr>
          <a:xfrm>
            <a:off x="9020812" y="2218120"/>
            <a:ext cx="394415" cy="206494"/>
          </a:xfrm>
          <a:prstGeom prst="rightArrow">
            <a:avLst>
              <a:gd name="adj1" fmla="val 58315"/>
              <a:gd name="adj2" fmla="val 50000"/>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pic>
        <p:nvPicPr>
          <p:cNvPr id="57" name="Picture 56">
            <a:extLst>
              <a:ext uri="{FF2B5EF4-FFF2-40B4-BE49-F238E27FC236}">
                <a16:creationId xmlns:a16="http://schemas.microsoft.com/office/drawing/2014/main" id="{D220B910-D87A-635E-4805-4BA4B93B6148}"/>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250828" y="1102987"/>
            <a:ext cx="2638333" cy="1923057"/>
          </a:xfrm>
          <a:prstGeom prst="rect">
            <a:avLst/>
          </a:prstGeom>
        </p:spPr>
      </p:pic>
      <p:pic>
        <p:nvPicPr>
          <p:cNvPr id="58" name="Picture 57">
            <a:extLst>
              <a:ext uri="{FF2B5EF4-FFF2-40B4-BE49-F238E27FC236}">
                <a16:creationId xmlns:a16="http://schemas.microsoft.com/office/drawing/2014/main" id="{4C7C7188-FC37-D99B-BBF1-5077821C2F2A}"/>
              </a:ext>
            </a:extLst>
          </p:cNvPr>
          <p:cNvPicPr>
            <a:picLocks noChangeAspect="1"/>
          </p:cNvPicPr>
          <p:nvPr/>
        </p:nvPicPr>
        <p:blipFill>
          <a:blip r:embed="rId4">
            <a:clrChange>
              <a:clrFrom>
                <a:srgbClr val="1A1F25"/>
              </a:clrFrom>
              <a:clrTo>
                <a:srgbClr val="1A1F25">
                  <a:alpha val="0"/>
                </a:srgbClr>
              </a:clrTo>
            </a:clrChange>
          </a:blip>
          <a:srcRect l="20115" t="11367" r="3995" b="14097"/>
          <a:stretch>
            <a:fillRect/>
          </a:stretch>
        </p:blipFill>
        <p:spPr>
          <a:xfrm>
            <a:off x="3105565" y="964488"/>
            <a:ext cx="2809337" cy="2228465"/>
          </a:xfrm>
          <a:prstGeom prst="rect">
            <a:avLst/>
          </a:prstGeom>
        </p:spPr>
      </p:pic>
      <p:pic>
        <p:nvPicPr>
          <p:cNvPr id="59" name="Picture 58">
            <a:extLst>
              <a:ext uri="{FF2B5EF4-FFF2-40B4-BE49-F238E27FC236}">
                <a16:creationId xmlns:a16="http://schemas.microsoft.com/office/drawing/2014/main" id="{06F83C24-AB48-9EDD-9345-C80AF73983D4}"/>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6151875" y="1102987"/>
            <a:ext cx="2941729" cy="2392780"/>
          </a:xfrm>
          <a:prstGeom prst="rect">
            <a:avLst/>
          </a:prstGeom>
        </p:spPr>
      </p:pic>
      <p:sp>
        <p:nvSpPr>
          <p:cNvPr id="60" name="Rectangle 59">
            <a:extLst>
              <a:ext uri="{FF2B5EF4-FFF2-40B4-BE49-F238E27FC236}">
                <a16:creationId xmlns:a16="http://schemas.microsoft.com/office/drawing/2014/main" id="{9DAC82F5-9F6B-5434-363D-62AAB887BD74}"/>
              </a:ext>
            </a:extLst>
          </p:cNvPr>
          <p:cNvSpPr/>
          <p:nvPr/>
        </p:nvSpPr>
        <p:spPr>
          <a:xfrm rot="20556791">
            <a:off x="8428416" y="1938302"/>
            <a:ext cx="489871" cy="151207"/>
          </a:xfrm>
          <a:prstGeom prst="rect">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a:solidFill>
                  <a:schemeClr val="tx1"/>
                </a:solidFill>
              </a:rPr>
              <a:t>GST</a:t>
            </a:r>
          </a:p>
        </p:txBody>
      </p:sp>
      <p:cxnSp>
        <p:nvCxnSpPr>
          <p:cNvPr id="61" name="Straight Arrow Connector 60">
            <a:extLst>
              <a:ext uri="{FF2B5EF4-FFF2-40B4-BE49-F238E27FC236}">
                <a16:creationId xmlns:a16="http://schemas.microsoft.com/office/drawing/2014/main" id="{382BA163-0129-3422-E8EA-A0AECF707906}"/>
              </a:ext>
            </a:extLst>
          </p:cNvPr>
          <p:cNvCxnSpPr>
            <a:cxnSpLocks/>
            <a:stCxn id="60" idx="1"/>
          </p:cNvCxnSpPr>
          <p:nvPr/>
        </p:nvCxnSpPr>
        <p:spPr>
          <a:xfrm flipH="1">
            <a:off x="8172730" y="2087098"/>
            <a:ext cx="266877" cy="93774"/>
          </a:xfrm>
          <a:prstGeom prst="straightConnector1">
            <a:avLst/>
          </a:prstGeom>
          <a:ln w="28575">
            <a:solidFill>
              <a:schemeClr val="accent2"/>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1CA6898C-7ED4-A891-3DC3-F43AAEAD4EED}"/>
              </a:ext>
            </a:extLst>
          </p:cNvPr>
          <p:cNvSpPr txBox="1"/>
          <p:nvPr/>
        </p:nvSpPr>
        <p:spPr>
          <a:xfrm>
            <a:off x="9415226" y="653726"/>
            <a:ext cx="2617935" cy="230832"/>
          </a:xfrm>
          <a:prstGeom prst="rect">
            <a:avLst/>
          </a:prstGeom>
          <a:noFill/>
          <a:ln w="19050">
            <a:solidFill>
              <a:srgbClr val="01ADDD"/>
            </a:solidFill>
          </a:ln>
        </p:spPr>
        <p:txBody>
          <a:bodyPr wrap="square" rtlCol="0">
            <a:spAutoFit/>
          </a:bodyPr>
          <a:lstStyle/>
          <a:p>
            <a:r>
              <a:rPr lang="en-US" sz="900" dirty="0"/>
              <a:t>Step 11: MPGD and DIRC Installation (50 days)</a:t>
            </a:r>
          </a:p>
        </p:txBody>
      </p:sp>
      <p:pic>
        <p:nvPicPr>
          <p:cNvPr id="73" name="Picture 72">
            <a:extLst>
              <a:ext uri="{FF2B5EF4-FFF2-40B4-BE49-F238E27FC236}">
                <a16:creationId xmlns:a16="http://schemas.microsoft.com/office/drawing/2014/main" id="{83323EB4-C8E4-744C-9358-2FD2D714A831}"/>
              </a:ext>
            </a:extLst>
          </p:cNvPr>
          <p:cNvPicPr>
            <a:picLocks noChangeAspect="1"/>
          </p:cNvPicPr>
          <p:nvPr/>
        </p:nvPicPr>
        <p:blipFill>
          <a:blip r:embed="rId6">
            <a:clrChange>
              <a:clrFrom>
                <a:srgbClr val="1A1F25"/>
              </a:clrFrom>
              <a:clrTo>
                <a:srgbClr val="1A1F25">
                  <a:alpha val="0"/>
                </a:srgbClr>
              </a:clrTo>
            </a:clrChange>
          </a:blip>
          <a:stretch>
            <a:fillRect/>
          </a:stretch>
        </p:blipFill>
        <p:spPr>
          <a:xfrm>
            <a:off x="9239125" y="1116196"/>
            <a:ext cx="2847832" cy="2452672"/>
          </a:xfrm>
          <a:prstGeom prst="rect">
            <a:avLst/>
          </a:prstGeom>
        </p:spPr>
      </p:pic>
      <p:sp>
        <p:nvSpPr>
          <p:cNvPr id="74" name="Rectangle 73">
            <a:extLst>
              <a:ext uri="{FF2B5EF4-FFF2-40B4-BE49-F238E27FC236}">
                <a16:creationId xmlns:a16="http://schemas.microsoft.com/office/drawing/2014/main" id="{5826CE28-6109-EF5B-0C04-64EB5CA448E5}"/>
              </a:ext>
            </a:extLst>
          </p:cNvPr>
          <p:cNvSpPr/>
          <p:nvPr/>
        </p:nvSpPr>
        <p:spPr>
          <a:xfrm rot="19760047">
            <a:off x="9225580" y="2890562"/>
            <a:ext cx="943725" cy="205646"/>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r>
              <a:rPr lang="en-US" sz="800">
                <a:solidFill>
                  <a:schemeClr val="tx1"/>
                </a:solidFill>
              </a:rPr>
              <a:t>DIRC Bar Boxes</a:t>
            </a:r>
          </a:p>
        </p:txBody>
      </p:sp>
      <p:cxnSp>
        <p:nvCxnSpPr>
          <p:cNvPr id="75" name="Straight Arrow Connector 74">
            <a:extLst>
              <a:ext uri="{FF2B5EF4-FFF2-40B4-BE49-F238E27FC236}">
                <a16:creationId xmlns:a16="http://schemas.microsoft.com/office/drawing/2014/main" id="{05A42308-F119-F828-A0F9-BD63A109E843}"/>
              </a:ext>
            </a:extLst>
          </p:cNvPr>
          <p:cNvCxnSpPr>
            <a:cxnSpLocks/>
          </p:cNvCxnSpPr>
          <p:nvPr/>
        </p:nvCxnSpPr>
        <p:spPr>
          <a:xfrm flipV="1">
            <a:off x="10109081" y="2556288"/>
            <a:ext cx="319193" cy="180188"/>
          </a:xfrm>
          <a:prstGeom prst="straightConnector1">
            <a:avLst/>
          </a:prstGeom>
          <a:ln w="28575">
            <a:tailEnd type="triangle"/>
          </a:ln>
        </p:spPr>
        <p:style>
          <a:lnRef idx="2">
            <a:schemeClr val="accent4"/>
          </a:lnRef>
          <a:fillRef idx="0">
            <a:schemeClr val="accent4"/>
          </a:fillRef>
          <a:effectRef idx="1">
            <a:schemeClr val="accent4"/>
          </a:effectRef>
          <a:fontRef idx="minor">
            <a:schemeClr val="tx1"/>
          </a:fontRef>
        </p:style>
      </p:cxnSp>
      <p:sp>
        <p:nvSpPr>
          <p:cNvPr id="76" name="Rectangle 75">
            <a:extLst>
              <a:ext uri="{FF2B5EF4-FFF2-40B4-BE49-F238E27FC236}">
                <a16:creationId xmlns:a16="http://schemas.microsoft.com/office/drawing/2014/main" id="{D8B5894B-65A9-47B2-DD87-D53E93C11D82}"/>
              </a:ext>
            </a:extLst>
          </p:cNvPr>
          <p:cNvSpPr/>
          <p:nvPr/>
        </p:nvSpPr>
        <p:spPr>
          <a:xfrm rot="19784381">
            <a:off x="11169533" y="1803602"/>
            <a:ext cx="936532" cy="15283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Outer</a:t>
            </a:r>
            <a:r>
              <a:rPr lang="en-US" sz="800"/>
              <a:t> </a:t>
            </a:r>
            <a:r>
              <a:rPr lang="en-US" sz="700">
                <a:solidFill>
                  <a:schemeClr val="tx1"/>
                </a:solidFill>
              </a:rPr>
              <a:t>MPGDs</a:t>
            </a:r>
            <a:endParaRPr lang="en-US" sz="800">
              <a:solidFill>
                <a:schemeClr val="tx1"/>
              </a:solidFill>
            </a:endParaRPr>
          </a:p>
        </p:txBody>
      </p:sp>
      <p:cxnSp>
        <p:nvCxnSpPr>
          <p:cNvPr id="77" name="Straight Arrow Connector 76">
            <a:extLst>
              <a:ext uri="{FF2B5EF4-FFF2-40B4-BE49-F238E27FC236}">
                <a16:creationId xmlns:a16="http://schemas.microsoft.com/office/drawing/2014/main" id="{20E66DE0-5209-7795-C56F-A65BA8DD4E6C}"/>
              </a:ext>
            </a:extLst>
          </p:cNvPr>
          <p:cNvCxnSpPr>
            <a:cxnSpLocks/>
          </p:cNvCxnSpPr>
          <p:nvPr/>
        </p:nvCxnSpPr>
        <p:spPr>
          <a:xfrm flipH="1">
            <a:off x="10916824" y="2095258"/>
            <a:ext cx="352644" cy="212347"/>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pic>
        <p:nvPicPr>
          <p:cNvPr id="82" name="Picture 81">
            <a:extLst>
              <a:ext uri="{FF2B5EF4-FFF2-40B4-BE49-F238E27FC236}">
                <a16:creationId xmlns:a16="http://schemas.microsoft.com/office/drawing/2014/main" id="{A95CF638-A443-14B6-7BE6-53ECF7A7AEE0}"/>
              </a:ext>
            </a:extLst>
          </p:cNvPr>
          <p:cNvPicPr>
            <a:picLocks noChangeAspect="1"/>
          </p:cNvPicPr>
          <p:nvPr/>
        </p:nvPicPr>
        <p:blipFill>
          <a:blip r:embed="rId7">
            <a:clrChange>
              <a:clrFrom>
                <a:srgbClr val="1A1F25"/>
              </a:clrFrom>
              <a:clrTo>
                <a:srgbClr val="1A1F25">
                  <a:alpha val="0"/>
                </a:srgbClr>
              </a:clrTo>
            </a:clrChange>
          </a:blip>
          <a:srcRect t="7161" r="13211" b="10357"/>
          <a:stretch>
            <a:fillRect/>
          </a:stretch>
        </p:blipFill>
        <p:spPr>
          <a:xfrm>
            <a:off x="355123" y="4158561"/>
            <a:ext cx="2950455" cy="1923057"/>
          </a:xfrm>
          <a:prstGeom prst="rect">
            <a:avLst/>
          </a:prstGeom>
        </p:spPr>
      </p:pic>
      <p:sp>
        <p:nvSpPr>
          <p:cNvPr id="83" name="TextBox 82">
            <a:extLst>
              <a:ext uri="{FF2B5EF4-FFF2-40B4-BE49-F238E27FC236}">
                <a16:creationId xmlns:a16="http://schemas.microsoft.com/office/drawing/2014/main" id="{7217641C-05BE-7C60-96FE-10F67EE64D5D}"/>
              </a:ext>
            </a:extLst>
          </p:cNvPr>
          <p:cNvSpPr txBox="1"/>
          <p:nvPr/>
        </p:nvSpPr>
        <p:spPr>
          <a:xfrm>
            <a:off x="350641" y="3831957"/>
            <a:ext cx="2850642" cy="230832"/>
          </a:xfrm>
          <a:prstGeom prst="rect">
            <a:avLst/>
          </a:prstGeom>
          <a:noFill/>
          <a:ln w="19050">
            <a:solidFill>
              <a:srgbClr val="01ADDD"/>
            </a:solidFill>
          </a:ln>
        </p:spPr>
        <p:txBody>
          <a:bodyPr wrap="square" rtlCol="0">
            <a:spAutoFit/>
          </a:bodyPr>
          <a:lstStyle/>
          <a:p>
            <a:r>
              <a:rPr lang="en-US" sz="900" dirty="0"/>
              <a:t>Step 12: PST, TOF and Cymbal Installation (50days)</a:t>
            </a:r>
          </a:p>
        </p:txBody>
      </p:sp>
      <p:pic>
        <p:nvPicPr>
          <p:cNvPr id="84" name="Picture 83">
            <a:extLst>
              <a:ext uri="{FF2B5EF4-FFF2-40B4-BE49-F238E27FC236}">
                <a16:creationId xmlns:a16="http://schemas.microsoft.com/office/drawing/2014/main" id="{A63DB18D-7EF1-6189-89F0-5D8D9D40B7C2}"/>
              </a:ext>
            </a:extLst>
          </p:cNvPr>
          <p:cNvPicPr>
            <a:picLocks noChangeAspect="1"/>
          </p:cNvPicPr>
          <p:nvPr/>
        </p:nvPicPr>
        <p:blipFill>
          <a:blip r:embed="rId8">
            <a:clrChange>
              <a:clrFrom>
                <a:srgbClr val="1A1F25"/>
              </a:clrFrom>
              <a:clrTo>
                <a:srgbClr val="1A1F25">
                  <a:alpha val="0"/>
                </a:srgbClr>
              </a:clrTo>
            </a:clrChange>
          </a:blip>
          <a:stretch>
            <a:fillRect/>
          </a:stretch>
        </p:blipFill>
        <p:spPr>
          <a:xfrm>
            <a:off x="3671752" y="3871074"/>
            <a:ext cx="2807372" cy="2228465"/>
          </a:xfrm>
          <a:prstGeom prst="rect">
            <a:avLst/>
          </a:prstGeom>
        </p:spPr>
      </p:pic>
      <p:sp>
        <p:nvSpPr>
          <p:cNvPr id="85" name="TextBox 84">
            <a:extLst>
              <a:ext uri="{FF2B5EF4-FFF2-40B4-BE49-F238E27FC236}">
                <a16:creationId xmlns:a16="http://schemas.microsoft.com/office/drawing/2014/main" id="{57209F7E-33E7-12BD-92EA-91C197BF0C05}"/>
              </a:ext>
            </a:extLst>
          </p:cNvPr>
          <p:cNvSpPr txBox="1"/>
          <p:nvPr/>
        </p:nvSpPr>
        <p:spPr>
          <a:xfrm>
            <a:off x="3773510" y="3665048"/>
            <a:ext cx="2705614" cy="230832"/>
          </a:xfrm>
          <a:prstGeom prst="rect">
            <a:avLst/>
          </a:prstGeom>
          <a:noFill/>
          <a:ln w="19050">
            <a:solidFill>
              <a:srgbClr val="01ADDD"/>
            </a:solidFill>
          </a:ln>
        </p:spPr>
        <p:txBody>
          <a:bodyPr wrap="square" rtlCol="0">
            <a:spAutoFit/>
          </a:bodyPr>
          <a:lstStyle/>
          <a:p>
            <a:r>
              <a:rPr lang="en-US" sz="900" dirty="0"/>
              <a:t>Step 13: EEEMCAL, pfRICH and dRICH (50days)</a:t>
            </a:r>
          </a:p>
        </p:txBody>
      </p:sp>
      <p:sp>
        <p:nvSpPr>
          <p:cNvPr id="89" name="Arrow: Right 88">
            <a:extLst>
              <a:ext uri="{FF2B5EF4-FFF2-40B4-BE49-F238E27FC236}">
                <a16:creationId xmlns:a16="http://schemas.microsoft.com/office/drawing/2014/main" id="{F3941C79-799D-4FD5-4034-1C902A3A3FA4}"/>
              </a:ext>
            </a:extLst>
          </p:cNvPr>
          <p:cNvSpPr/>
          <p:nvPr/>
        </p:nvSpPr>
        <p:spPr>
          <a:xfrm>
            <a:off x="3365659" y="5445284"/>
            <a:ext cx="388475"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90" name="Arrow: Right 89">
            <a:extLst>
              <a:ext uri="{FF2B5EF4-FFF2-40B4-BE49-F238E27FC236}">
                <a16:creationId xmlns:a16="http://schemas.microsoft.com/office/drawing/2014/main" id="{E6417FA1-E5AC-C897-B770-D194074DFA42}"/>
              </a:ext>
            </a:extLst>
          </p:cNvPr>
          <p:cNvSpPr/>
          <p:nvPr/>
        </p:nvSpPr>
        <p:spPr>
          <a:xfrm>
            <a:off x="6642586" y="5445284"/>
            <a:ext cx="454900" cy="206494"/>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ln w="22225">
                <a:solidFill>
                  <a:schemeClr val="accent2"/>
                </a:solidFill>
                <a:prstDash val="solid"/>
              </a:ln>
              <a:solidFill>
                <a:schemeClr val="accent2">
                  <a:lumMod val="40000"/>
                  <a:lumOff val="60000"/>
                </a:schemeClr>
              </a:solidFill>
            </a:endParaRPr>
          </a:p>
        </p:txBody>
      </p:sp>
      <p:sp>
        <p:nvSpPr>
          <p:cNvPr id="91" name="TextBox 90">
            <a:extLst>
              <a:ext uri="{FF2B5EF4-FFF2-40B4-BE49-F238E27FC236}">
                <a16:creationId xmlns:a16="http://schemas.microsoft.com/office/drawing/2014/main" id="{18911DD4-405B-EB02-C9B8-8E805D65B2C0}"/>
              </a:ext>
            </a:extLst>
          </p:cNvPr>
          <p:cNvSpPr txBox="1"/>
          <p:nvPr/>
        </p:nvSpPr>
        <p:spPr>
          <a:xfrm>
            <a:off x="6577491" y="4115318"/>
            <a:ext cx="1005509" cy="658451"/>
          </a:xfrm>
          <a:prstGeom prst="rect">
            <a:avLst/>
          </a:prstGeom>
          <a:noFill/>
          <a:ln w="19050">
            <a:solidFill>
              <a:srgbClr val="01ADDD"/>
            </a:solidFill>
          </a:ln>
        </p:spPr>
        <p:txBody>
          <a:bodyPr wrap="square" rtlCol="0">
            <a:spAutoFit/>
          </a:bodyPr>
          <a:lstStyle/>
          <a:p>
            <a:r>
              <a:rPr lang="en-US" sz="1200" err="1"/>
              <a:t>ePIC</a:t>
            </a:r>
            <a:r>
              <a:rPr lang="en-US" sz="1200"/>
              <a:t> Barrel Detector Ready</a:t>
            </a:r>
          </a:p>
        </p:txBody>
      </p:sp>
      <p:sp>
        <p:nvSpPr>
          <p:cNvPr id="4" name="object 11">
            <a:extLst>
              <a:ext uri="{FF2B5EF4-FFF2-40B4-BE49-F238E27FC236}">
                <a16:creationId xmlns:a16="http://schemas.microsoft.com/office/drawing/2014/main" id="{A27997ED-3D91-5067-8D27-8481E6FB7AFF}"/>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Tree>
    <p:extLst>
      <p:ext uri="{BB962C8B-B14F-4D97-AF65-F5344CB8AC3E}">
        <p14:creationId xmlns:p14="http://schemas.microsoft.com/office/powerpoint/2010/main" val="133628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77"/>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9"/>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90"/>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1"/>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1" grpId="0" animBg="1"/>
      <p:bldP spid="34" grpId="0" animBg="1"/>
      <p:bldP spid="36" grpId="0" animBg="1"/>
      <p:bldP spid="37" grpId="0" animBg="1"/>
      <p:bldP spid="60" grpId="0" animBg="1"/>
      <p:bldP spid="67" grpId="0" animBg="1"/>
      <p:bldP spid="74" grpId="0" animBg="1"/>
      <p:bldP spid="76" grpId="0" animBg="1"/>
      <p:bldP spid="83" grpId="0" animBg="1"/>
      <p:bldP spid="85" grpId="0" animBg="1"/>
      <p:bldP spid="89" grpId="0" animBg="1"/>
      <p:bldP spid="90" grpId="0" animBg="1"/>
      <p:bldP spid="9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1CACD1-AD55-8D27-A5F4-B028EA6354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D959D9-DF3E-1CD8-5CF3-2413A8BF82B9}"/>
              </a:ext>
            </a:extLst>
          </p:cNvPr>
          <p:cNvSpPr>
            <a:spLocks noGrp="1"/>
          </p:cNvSpPr>
          <p:nvPr>
            <p:ph type="title"/>
          </p:nvPr>
        </p:nvSpPr>
        <p:spPr>
          <a:xfrm>
            <a:off x="466165" y="42531"/>
            <a:ext cx="10061382" cy="424833"/>
          </a:xfrm>
        </p:spPr>
        <p:txBody>
          <a:bodyPr>
            <a:noAutofit/>
          </a:bodyPr>
          <a:lstStyle/>
          <a:p>
            <a:r>
              <a:rPr lang="en-US" sz="3200" dirty="0">
                <a:solidFill>
                  <a:schemeClr val="tx2"/>
                </a:solidFill>
              </a:rPr>
              <a:t>Outline</a:t>
            </a:r>
          </a:p>
        </p:txBody>
      </p:sp>
      <p:sp>
        <p:nvSpPr>
          <p:cNvPr id="3" name="Content Placeholder 2">
            <a:extLst>
              <a:ext uri="{FF2B5EF4-FFF2-40B4-BE49-F238E27FC236}">
                <a16:creationId xmlns:a16="http://schemas.microsoft.com/office/drawing/2014/main" id="{3CCA080C-974F-86F9-3DBC-1199F47CDD85}"/>
              </a:ext>
            </a:extLst>
          </p:cNvPr>
          <p:cNvSpPr>
            <a:spLocks noGrp="1"/>
          </p:cNvSpPr>
          <p:nvPr>
            <p:ph idx="1"/>
          </p:nvPr>
        </p:nvSpPr>
        <p:spPr>
          <a:xfrm>
            <a:off x="268943" y="501707"/>
            <a:ext cx="4766335" cy="5725357"/>
          </a:xfrm>
          <a:solidFill>
            <a:schemeClr val="bg1"/>
          </a:solidFill>
        </p:spPr>
        <p:txBody>
          <a:bodyPr>
            <a:noAutofit/>
          </a:bodyPr>
          <a:lstStyle/>
          <a:p>
            <a:pPr eaLnBrk="0" fontAlgn="base" hangingPunct="0">
              <a:spcBef>
                <a:spcPct val="0"/>
              </a:spcBef>
              <a:spcAft>
                <a:spcPts val="600"/>
              </a:spcAft>
            </a:pPr>
            <a:r>
              <a:rPr lang="en-US" altLang="en-US" sz="1400" b="1" dirty="0">
                <a:latin typeface="Arial" panose="020B0604020202020204" pitchFamily="34" charset="0"/>
              </a:rPr>
              <a:t>Introduction &amp; I³ Group Role</a:t>
            </a:r>
            <a:endParaRPr lang="en-US" altLang="en-US" sz="1400" dirty="0">
              <a:latin typeface="Arial" panose="020B0604020202020204" pitchFamily="34" charset="0"/>
            </a:endParaRPr>
          </a:p>
          <a:p>
            <a:pPr eaLnBrk="0" fontAlgn="base" hangingPunct="0">
              <a:spcBef>
                <a:spcPct val="0"/>
              </a:spcBef>
              <a:spcAft>
                <a:spcPts val="600"/>
              </a:spcAft>
            </a:pPr>
            <a:r>
              <a:rPr lang="en-US" altLang="en-US" sz="1400" b="1" dirty="0">
                <a:latin typeface="Arial" panose="020B0604020202020204" pitchFamily="34" charset="0"/>
              </a:rPr>
              <a:t>Scope Definition</a:t>
            </a:r>
            <a:endParaRPr lang="en-US" altLang="en-US" sz="1400" dirty="0">
              <a:latin typeface="Arial" panose="020B0604020202020204" pitchFamily="34" charset="0"/>
            </a:endParaRPr>
          </a:p>
          <a:p>
            <a:pPr lvl="1" eaLnBrk="0" fontAlgn="base" hangingPunct="0">
              <a:spcBef>
                <a:spcPct val="0"/>
              </a:spcBef>
              <a:spcAft>
                <a:spcPts val="600"/>
              </a:spcAft>
            </a:pPr>
            <a:r>
              <a:rPr lang="en-US" altLang="en-US" sz="1100" dirty="0">
                <a:latin typeface="Arial" panose="020B0604020202020204" pitchFamily="34" charset="0"/>
              </a:rPr>
              <a:t>Scope of work: supports, platforms, tooling, detector integration, and utilities coordination</a:t>
            </a:r>
          </a:p>
          <a:p>
            <a:pPr eaLnBrk="0" fontAlgn="base" hangingPunct="0">
              <a:spcBef>
                <a:spcPct val="0"/>
              </a:spcBef>
              <a:spcAft>
                <a:spcPts val="600"/>
              </a:spcAft>
            </a:pPr>
            <a:r>
              <a:rPr lang="en-US" altLang="en-US" sz="1400" b="1" dirty="0">
                <a:latin typeface="Arial" panose="020B0604020202020204" pitchFamily="34" charset="0"/>
              </a:rPr>
              <a:t>Requirements &amp; Mechanical Design Guidance</a:t>
            </a:r>
            <a:endParaRPr lang="en-US" altLang="en-US" sz="1400" dirty="0">
              <a:latin typeface="Arial" panose="020B0604020202020204" pitchFamily="34" charset="0"/>
            </a:endParaRPr>
          </a:p>
          <a:p>
            <a:pPr lvl="1" eaLnBrk="0" fontAlgn="base" hangingPunct="0">
              <a:spcBef>
                <a:spcPct val="0"/>
              </a:spcBef>
              <a:spcAft>
                <a:spcPts val="600"/>
              </a:spcAft>
            </a:pPr>
            <a:r>
              <a:rPr lang="en-US" altLang="en-US" sz="1100" dirty="0">
                <a:latin typeface="Arial" panose="020B0604020202020204" pitchFamily="34" charset="0"/>
              </a:rPr>
              <a:t>Key detector and facility requirements</a:t>
            </a:r>
          </a:p>
          <a:p>
            <a:pPr lvl="1" eaLnBrk="0" fontAlgn="base" hangingPunct="0">
              <a:spcBef>
                <a:spcPct val="0"/>
              </a:spcBef>
              <a:spcAft>
                <a:spcPts val="600"/>
              </a:spcAft>
            </a:pPr>
            <a:r>
              <a:rPr lang="en-US" altLang="en-US" sz="1100" dirty="0">
                <a:latin typeface="Arial" panose="020B0604020202020204" pitchFamily="34" charset="0"/>
              </a:rPr>
              <a:t>Mechanical design standards, safety factors, materials, alignment and documentation practices</a:t>
            </a:r>
          </a:p>
          <a:p>
            <a:pPr eaLnBrk="0" fontAlgn="base" hangingPunct="0">
              <a:spcBef>
                <a:spcPct val="0"/>
              </a:spcBef>
              <a:spcAft>
                <a:spcPts val="600"/>
              </a:spcAft>
            </a:pPr>
            <a:r>
              <a:rPr lang="en-US" altLang="en-US" sz="1400" b="1" dirty="0">
                <a:latin typeface="Arial" panose="020B0604020202020204" pitchFamily="34" charset="0"/>
              </a:rPr>
              <a:t>Building 1006 &amp; </a:t>
            </a:r>
            <a:r>
              <a:rPr lang="en-US" altLang="en-US" sz="1400" b="1" dirty="0" err="1">
                <a:latin typeface="Arial" panose="020B0604020202020204" pitchFamily="34" charset="0"/>
              </a:rPr>
              <a:t>ePIC</a:t>
            </a:r>
            <a:r>
              <a:rPr lang="en-US" altLang="en-US" sz="1400" b="1" dirty="0">
                <a:latin typeface="Arial" panose="020B0604020202020204" pitchFamily="34" charset="0"/>
              </a:rPr>
              <a:t> Detector Overview</a:t>
            </a:r>
            <a:endParaRPr lang="en-US" altLang="en-US" sz="1400" dirty="0">
              <a:latin typeface="Arial" panose="020B0604020202020204" pitchFamily="34" charset="0"/>
            </a:endParaRPr>
          </a:p>
          <a:p>
            <a:pPr lvl="1" eaLnBrk="0" fontAlgn="base" hangingPunct="0">
              <a:spcBef>
                <a:spcPct val="0"/>
              </a:spcBef>
              <a:spcAft>
                <a:spcPts val="600"/>
              </a:spcAft>
            </a:pPr>
            <a:r>
              <a:rPr lang="en-US" altLang="en-US" sz="1050" dirty="0">
                <a:latin typeface="Arial" panose="020B0604020202020204" pitchFamily="34" charset="0"/>
              </a:rPr>
              <a:t>Assembly/Experimental Hall layout and detector motion</a:t>
            </a:r>
          </a:p>
          <a:p>
            <a:pPr lvl="1" eaLnBrk="0" fontAlgn="base" hangingPunct="0">
              <a:spcBef>
                <a:spcPct val="0"/>
              </a:spcBef>
              <a:spcAft>
                <a:spcPts val="600"/>
              </a:spcAft>
            </a:pPr>
            <a:r>
              <a:rPr lang="en-US" altLang="en-US" sz="1050" dirty="0">
                <a:latin typeface="Arial" panose="020B0604020202020204" pitchFamily="34" charset="0"/>
              </a:rPr>
              <a:t>Endcaps, central barrel, flux-return structures and support hierarchy</a:t>
            </a:r>
          </a:p>
          <a:p>
            <a:pPr eaLnBrk="0" fontAlgn="base" hangingPunct="0">
              <a:spcBef>
                <a:spcPct val="0"/>
              </a:spcBef>
              <a:spcAft>
                <a:spcPts val="600"/>
              </a:spcAft>
            </a:pPr>
            <a:r>
              <a:rPr lang="en-US" altLang="en-US" sz="1400" b="1" dirty="0">
                <a:latin typeface="Arial" panose="020B0604020202020204" pitchFamily="34" charset="0"/>
              </a:rPr>
              <a:t>Integration, Envelopes &amp; Alignment Strategy</a:t>
            </a:r>
            <a:endParaRPr lang="en-US" altLang="en-US" sz="1400" dirty="0">
              <a:latin typeface="Arial" panose="020B0604020202020204" pitchFamily="34" charset="0"/>
            </a:endParaRPr>
          </a:p>
          <a:p>
            <a:pPr lvl="1" eaLnBrk="0" fontAlgn="base" hangingPunct="0">
              <a:spcBef>
                <a:spcPct val="0"/>
              </a:spcBef>
              <a:spcAft>
                <a:spcPts val="600"/>
              </a:spcAft>
            </a:pPr>
            <a:r>
              <a:rPr lang="en-US" altLang="en-US" sz="1100" dirty="0">
                <a:latin typeface="Arial" panose="020B0604020202020204" pitchFamily="34" charset="0"/>
              </a:rPr>
              <a:t>Envelope model and drawing package</a:t>
            </a:r>
          </a:p>
          <a:p>
            <a:pPr lvl="1" eaLnBrk="0" fontAlgn="base" hangingPunct="0">
              <a:spcBef>
                <a:spcPct val="0"/>
              </a:spcBef>
              <a:spcAft>
                <a:spcPts val="600"/>
              </a:spcAft>
            </a:pPr>
            <a:r>
              <a:rPr lang="en-US" altLang="en-US" sz="1100" dirty="0">
                <a:latin typeface="Arial" panose="020B0604020202020204" pitchFamily="34" charset="0"/>
              </a:rPr>
              <a:t>Mechanical interfaces and load paths</a:t>
            </a:r>
          </a:p>
          <a:p>
            <a:pPr lvl="1" eaLnBrk="0" fontAlgn="base" hangingPunct="0">
              <a:spcBef>
                <a:spcPct val="0"/>
              </a:spcBef>
              <a:spcAft>
                <a:spcPts val="600"/>
              </a:spcAft>
            </a:pPr>
            <a:r>
              <a:rPr lang="en-US" altLang="en-US" sz="1100" dirty="0">
                <a:latin typeface="Arial" panose="020B0604020202020204" pitchFamily="34" charset="0"/>
              </a:rPr>
              <a:t>Interaction region alignment requirements, challenges, and proposed solutions</a:t>
            </a:r>
          </a:p>
          <a:p>
            <a:pPr eaLnBrk="0" fontAlgn="base" hangingPunct="0">
              <a:spcBef>
                <a:spcPct val="0"/>
              </a:spcBef>
              <a:spcAft>
                <a:spcPts val="600"/>
              </a:spcAft>
            </a:pPr>
            <a:r>
              <a:rPr lang="en-US" altLang="en-US" sz="1400" b="1" dirty="0">
                <a:latin typeface="Arial" panose="020B0604020202020204" pitchFamily="34" charset="0"/>
              </a:rPr>
              <a:t>Installation &amp; Assembly Sequences</a:t>
            </a:r>
            <a:endParaRPr lang="en-US" altLang="en-US" sz="1400" dirty="0">
              <a:latin typeface="Arial" panose="020B0604020202020204" pitchFamily="34" charset="0"/>
            </a:endParaRPr>
          </a:p>
          <a:p>
            <a:pPr eaLnBrk="0" fontAlgn="base" hangingPunct="0">
              <a:spcBef>
                <a:spcPct val="0"/>
              </a:spcBef>
              <a:spcAft>
                <a:spcPts val="600"/>
              </a:spcAft>
            </a:pPr>
            <a:r>
              <a:rPr lang="en-US" altLang="en-US" sz="1400" b="1" dirty="0">
                <a:latin typeface="Arial" panose="020B0604020202020204" pitchFamily="34" charset="0"/>
              </a:rPr>
              <a:t>External Interfaces &amp; Facility / </a:t>
            </a:r>
            <a:r>
              <a:rPr lang="en-US" altLang="en-US" sz="1400" b="1" dirty="0" err="1">
                <a:latin typeface="Arial" panose="020B0604020202020204" pitchFamily="34" charset="0"/>
              </a:rPr>
              <a:t>ePIC</a:t>
            </a:r>
            <a:r>
              <a:rPr lang="en-US" altLang="en-US" sz="1400" b="1" dirty="0">
                <a:latin typeface="Arial" panose="020B0604020202020204" pitchFamily="34" charset="0"/>
              </a:rPr>
              <a:t> Infrastructure Requirements (Off Project Dependencies)</a:t>
            </a:r>
            <a:endParaRPr lang="en-US" altLang="en-US" sz="1400" dirty="0">
              <a:latin typeface="Arial" panose="020B0604020202020204" pitchFamily="34" charset="0"/>
            </a:endParaRPr>
          </a:p>
          <a:p>
            <a:pPr eaLnBrk="0" fontAlgn="base" hangingPunct="0">
              <a:spcBef>
                <a:spcPct val="0"/>
              </a:spcBef>
              <a:spcAft>
                <a:spcPts val="600"/>
              </a:spcAft>
            </a:pPr>
            <a:r>
              <a:rPr lang="en-US" altLang="en-US" sz="1400" b="1" dirty="0">
                <a:latin typeface="Arial" panose="020B0604020202020204" pitchFamily="34" charset="0"/>
              </a:rPr>
              <a:t>Quality Assurance, Schedule &amp; Path to Final Design</a:t>
            </a:r>
            <a:endParaRPr lang="en-US" altLang="en-US" sz="1400" dirty="0">
              <a:latin typeface="Arial" panose="020B0604020202020204" pitchFamily="34" charset="0"/>
            </a:endParaRPr>
          </a:p>
          <a:p>
            <a:pPr eaLnBrk="0" fontAlgn="base" hangingPunct="0">
              <a:spcBef>
                <a:spcPct val="0"/>
              </a:spcBef>
              <a:spcAft>
                <a:spcPts val="600"/>
              </a:spcAft>
            </a:pPr>
            <a:r>
              <a:rPr lang="en-US" altLang="en-US" sz="1400" b="1" dirty="0">
                <a:latin typeface="Arial" panose="020B0604020202020204" pitchFamily="34" charset="0"/>
              </a:rPr>
              <a:t>Technical Summary</a:t>
            </a:r>
            <a:endParaRPr lang="en-US" altLang="en-US" sz="1400" dirty="0">
              <a:latin typeface="Arial" panose="020B0604020202020204" pitchFamily="34" charset="0"/>
            </a:endParaRPr>
          </a:p>
          <a:p>
            <a:pPr marL="0" indent="0">
              <a:buNone/>
            </a:pPr>
            <a:endParaRPr lang="en-US" sz="1400" dirty="0">
              <a:latin typeface="+mn-lt"/>
            </a:endParaRPr>
          </a:p>
        </p:txBody>
      </p:sp>
      <p:pic>
        <p:nvPicPr>
          <p:cNvPr id="6" name="Picture 5">
            <a:extLst>
              <a:ext uri="{FF2B5EF4-FFF2-40B4-BE49-F238E27FC236}">
                <a16:creationId xmlns:a16="http://schemas.microsoft.com/office/drawing/2014/main" id="{E7B129FF-FEC8-D0CF-E5EA-0F93D2DECC8A}"/>
              </a:ext>
            </a:extLst>
          </p:cNvPr>
          <p:cNvPicPr>
            <a:picLocks noChangeAspect="1"/>
          </p:cNvPicPr>
          <p:nvPr/>
        </p:nvPicPr>
        <p:blipFill>
          <a:blip r:embed="rId2"/>
          <a:srcRect l="7689" r="11061"/>
          <a:stretch>
            <a:fillRect/>
          </a:stretch>
        </p:blipFill>
        <p:spPr>
          <a:xfrm>
            <a:off x="5197678" y="941961"/>
            <a:ext cx="6994322" cy="5121498"/>
          </a:xfrm>
          <a:prstGeom prst="rect">
            <a:avLst/>
          </a:prstGeom>
        </p:spPr>
      </p:pic>
      <p:sp>
        <p:nvSpPr>
          <p:cNvPr id="7" name="Rectangle 6">
            <a:extLst>
              <a:ext uri="{FF2B5EF4-FFF2-40B4-BE49-F238E27FC236}">
                <a16:creationId xmlns:a16="http://schemas.microsoft.com/office/drawing/2014/main" id="{B198E001-E0E1-8C6E-CF17-FCB6DCAD9B0F}"/>
              </a:ext>
            </a:extLst>
          </p:cNvPr>
          <p:cNvSpPr/>
          <p:nvPr/>
        </p:nvSpPr>
        <p:spPr>
          <a:xfrm>
            <a:off x="8097772" y="3072924"/>
            <a:ext cx="625518" cy="1095537"/>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7CDE9F1-E7D8-AB07-7051-54C1F956BF3B}"/>
              </a:ext>
            </a:extLst>
          </p:cNvPr>
          <p:cNvSpPr/>
          <p:nvPr/>
        </p:nvSpPr>
        <p:spPr>
          <a:xfrm>
            <a:off x="8109910" y="2348688"/>
            <a:ext cx="1019596" cy="68782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A90E67-07EE-F614-CB50-B19F104B9357}"/>
              </a:ext>
            </a:extLst>
          </p:cNvPr>
          <p:cNvSpPr/>
          <p:nvPr/>
        </p:nvSpPr>
        <p:spPr>
          <a:xfrm>
            <a:off x="7497924" y="2474112"/>
            <a:ext cx="554304" cy="505753"/>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9C79C1B-B51B-D5B2-8463-D1698AF84990}"/>
              </a:ext>
            </a:extLst>
          </p:cNvPr>
          <p:cNvSpPr/>
          <p:nvPr/>
        </p:nvSpPr>
        <p:spPr>
          <a:xfrm>
            <a:off x="8109910" y="1739993"/>
            <a:ext cx="1403284" cy="568232"/>
          </a:xfrm>
          <a:prstGeom prst="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5D4970F-864F-62D9-83D1-14A4274F7DE3}"/>
              </a:ext>
            </a:extLst>
          </p:cNvPr>
          <p:cNvSpPr/>
          <p:nvPr/>
        </p:nvSpPr>
        <p:spPr>
          <a:xfrm>
            <a:off x="8257644" y="1854851"/>
            <a:ext cx="904230" cy="287489"/>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Parking Lot</a:t>
            </a:r>
          </a:p>
        </p:txBody>
      </p:sp>
      <p:sp>
        <p:nvSpPr>
          <p:cNvPr id="12" name="Rectangle 11">
            <a:extLst>
              <a:ext uri="{FF2B5EF4-FFF2-40B4-BE49-F238E27FC236}">
                <a16:creationId xmlns:a16="http://schemas.microsoft.com/office/drawing/2014/main" id="{8A89E8F8-09D3-EE07-91E0-89E5F7F4E867}"/>
              </a:ext>
            </a:extLst>
          </p:cNvPr>
          <p:cNvSpPr/>
          <p:nvPr/>
        </p:nvSpPr>
        <p:spPr>
          <a:xfrm>
            <a:off x="8167593" y="2415677"/>
            <a:ext cx="904230" cy="287489"/>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Assembly Hall</a:t>
            </a:r>
          </a:p>
          <a:p>
            <a:pPr algn="ctr"/>
            <a:r>
              <a:rPr lang="en-US" sz="700">
                <a:solidFill>
                  <a:schemeClr val="tx1"/>
                </a:solidFill>
              </a:rPr>
              <a:t>1006</a:t>
            </a:r>
          </a:p>
        </p:txBody>
      </p:sp>
      <p:sp>
        <p:nvSpPr>
          <p:cNvPr id="13" name="Rectangle 12">
            <a:extLst>
              <a:ext uri="{FF2B5EF4-FFF2-40B4-BE49-F238E27FC236}">
                <a16:creationId xmlns:a16="http://schemas.microsoft.com/office/drawing/2014/main" id="{2F0E6D84-BAA9-8A4E-5D8A-1399FCA84214}"/>
              </a:ext>
            </a:extLst>
          </p:cNvPr>
          <p:cNvSpPr/>
          <p:nvPr/>
        </p:nvSpPr>
        <p:spPr>
          <a:xfrm>
            <a:off x="8147363" y="3914496"/>
            <a:ext cx="516851" cy="97104"/>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a:solidFill>
                  <a:schemeClr val="tx1"/>
                </a:solidFill>
              </a:rPr>
              <a:t>WAH</a:t>
            </a:r>
          </a:p>
        </p:txBody>
      </p:sp>
      <p:sp>
        <p:nvSpPr>
          <p:cNvPr id="14" name="Rectangle 13">
            <a:extLst>
              <a:ext uri="{FF2B5EF4-FFF2-40B4-BE49-F238E27FC236}">
                <a16:creationId xmlns:a16="http://schemas.microsoft.com/office/drawing/2014/main" id="{3A831FB9-7FFF-C49C-71AE-20372ED085D8}"/>
              </a:ext>
            </a:extLst>
          </p:cNvPr>
          <p:cNvSpPr/>
          <p:nvPr/>
        </p:nvSpPr>
        <p:spPr>
          <a:xfrm>
            <a:off x="8209832" y="3502710"/>
            <a:ext cx="397958" cy="97104"/>
          </a:xfrm>
          <a:prstGeom prst="rect">
            <a:avLst/>
          </a:prstGeom>
          <a:solidFill>
            <a:srgbClr val="FFFFFF">
              <a:alpha val="56078"/>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dirty="0" err="1">
                <a:solidFill>
                  <a:schemeClr val="tx1"/>
                </a:solidFill>
              </a:rPr>
              <a:t>ePIC</a:t>
            </a:r>
            <a:endParaRPr lang="en-US" sz="700" dirty="0">
              <a:solidFill>
                <a:schemeClr val="tx1"/>
              </a:solidFill>
            </a:endParaRPr>
          </a:p>
        </p:txBody>
      </p:sp>
      <p:sp>
        <p:nvSpPr>
          <p:cNvPr id="15" name="Rectangle 14">
            <a:extLst>
              <a:ext uri="{FF2B5EF4-FFF2-40B4-BE49-F238E27FC236}">
                <a16:creationId xmlns:a16="http://schemas.microsoft.com/office/drawing/2014/main" id="{72EF3B67-BD6C-ED9C-AADB-1029BC6F4FCE}"/>
              </a:ext>
            </a:extLst>
          </p:cNvPr>
          <p:cNvSpPr/>
          <p:nvPr/>
        </p:nvSpPr>
        <p:spPr>
          <a:xfrm>
            <a:off x="7497923" y="2474112"/>
            <a:ext cx="558350" cy="505753"/>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dirty="0">
                <a:solidFill>
                  <a:schemeClr val="tx1"/>
                </a:solidFill>
              </a:rPr>
              <a:t>DAQ and Control Room</a:t>
            </a:r>
          </a:p>
        </p:txBody>
      </p:sp>
      <p:sp>
        <p:nvSpPr>
          <p:cNvPr id="16" name="Rectangle 15">
            <a:extLst>
              <a:ext uri="{FF2B5EF4-FFF2-40B4-BE49-F238E27FC236}">
                <a16:creationId xmlns:a16="http://schemas.microsoft.com/office/drawing/2014/main" id="{A3B2599E-A30B-DC8E-4E78-DC7F814D4890}"/>
              </a:ext>
            </a:extLst>
          </p:cNvPr>
          <p:cNvSpPr/>
          <p:nvPr/>
        </p:nvSpPr>
        <p:spPr>
          <a:xfrm rot="16200000">
            <a:off x="8956665" y="2560214"/>
            <a:ext cx="687822" cy="264767"/>
          </a:xfrm>
          <a:prstGeom prst="rect">
            <a:avLst/>
          </a:prstGeom>
          <a:solidFill>
            <a:srgbClr val="FFFFFF">
              <a:alpha val="27843"/>
            </a:srgbClr>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r>
              <a:rPr lang="en-US" sz="700" dirty="0">
                <a:solidFill>
                  <a:schemeClr val="tx1"/>
                </a:solidFill>
              </a:rPr>
              <a:t>Elec and Pump Room</a:t>
            </a:r>
          </a:p>
        </p:txBody>
      </p:sp>
    </p:spTree>
    <p:extLst>
      <p:ext uri="{BB962C8B-B14F-4D97-AF65-F5344CB8AC3E}">
        <p14:creationId xmlns:p14="http://schemas.microsoft.com/office/powerpoint/2010/main" val="33348227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BFA0DA6-F1C0-274C-D4EF-47D5E52C3C32}"/>
              </a:ext>
            </a:extLst>
          </p:cNvPr>
          <p:cNvSpPr>
            <a:spLocks noGrp="1"/>
          </p:cNvSpPr>
          <p:nvPr>
            <p:ph type="title"/>
          </p:nvPr>
        </p:nvSpPr>
        <p:spPr/>
        <p:txBody>
          <a:bodyPr>
            <a:normAutofit fontScale="90000"/>
          </a:bodyPr>
          <a:lstStyle/>
          <a:p>
            <a:r>
              <a:rPr lang="en-US" dirty="0">
                <a:solidFill>
                  <a:srgbClr val="30519D"/>
                </a:solidFill>
              </a:rPr>
              <a:t>Endcap Assembly Steps</a:t>
            </a:r>
          </a:p>
        </p:txBody>
      </p:sp>
      <p:pic>
        <p:nvPicPr>
          <p:cNvPr id="9" name="Content Placeholder 5">
            <a:extLst>
              <a:ext uri="{FF2B5EF4-FFF2-40B4-BE49-F238E27FC236}">
                <a16:creationId xmlns:a16="http://schemas.microsoft.com/office/drawing/2014/main" id="{8CED91E8-B001-B72A-272E-3D03F2222AAC}"/>
              </a:ext>
            </a:extLst>
          </p:cNvPr>
          <p:cNvPicPr>
            <a:picLocks noChangeAspect="1"/>
          </p:cNvPicPr>
          <p:nvPr/>
        </p:nvPicPr>
        <p:blipFill rotWithShape="1">
          <a:blip r:embed="rId2">
            <a:clrChange>
              <a:clrFrom>
                <a:srgbClr val="1A1F25"/>
              </a:clrFrom>
              <a:clrTo>
                <a:srgbClr val="1A1F25">
                  <a:alpha val="0"/>
                </a:srgbClr>
              </a:clrTo>
            </a:clrChange>
          </a:blip>
          <a:srcRect l="2289" r="2961"/>
          <a:stretch/>
        </p:blipFill>
        <p:spPr>
          <a:xfrm>
            <a:off x="304931" y="925163"/>
            <a:ext cx="3393200" cy="2743200"/>
          </a:xfrm>
          <a:prstGeom prst="rect">
            <a:avLst/>
          </a:prstGeom>
        </p:spPr>
      </p:pic>
      <p:sp>
        <p:nvSpPr>
          <p:cNvPr id="10" name="Text Placeholder 9">
            <a:extLst>
              <a:ext uri="{FF2B5EF4-FFF2-40B4-BE49-F238E27FC236}">
                <a16:creationId xmlns:a16="http://schemas.microsoft.com/office/drawing/2014/main" id="{21B1B244-2375-AA94-275A-1345D70A7AE7}"/>
              </a:ext>
            </a:extLst>
          </p:cNvPr>
          <p:cNvSpPr txBox="1">
            <a:spLocks/>
          </p:cNvSpPr>
          <p:nvPr/>
        </p:nvSpPr>
        <p:spPr>
          <a:xfrm>
            <a:off x="608199" y="534133"/>
            <a:ext cx="2667000" cy="362333"/>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1. Base shimmed to height and anchored</a:t>
            </a:r>
            <a:br>
              <a:rPr lang="en-US" sz="1000" b="1"/>
            </a:br>
            <a:r>
              <a:rPr lang="en-US" sz="1000" b="1"/>
              <a:t>    FE: 11.25ton BE: 9.5ton</a:t>
            </a:r>
          </a:p>
        </p:txBody>
      </p:sp>
      <p:pic>
        <p:nvPicPr>
          <p:cNvPr id="11" name="Content Placeholder 23">
            <a:extLst>
              <a:ext uri="{FF2B5EF4-FFF2-40B4-BE49-F238E27FC236}">
                <a16:creationId xmlns:a16="http://schemas.microsoft.com/office/drawing/2014/main" id="{150C9601-4EBE-887A-DB5E-2DEA96C7DE60}"/>
              </a:ext>
            </a:extLst>
          </p:cNvPr>
          <p:cNvPicPr>
            <a:picLocks noChangeAspect="1"/>
          </p:cNvPicPr>
          <p:nvPr/>
        </p:nvPicPr>
        <p:blipFill>
          <a:blip r:embed="rId3">
            <a:clrChange>
              <a:clrFrom>
                <a:srgbClr val="1A1F25"/>
              </a:clrFrom>
              <a:clrTo>
                <a:srgbClr val="1A1F25">
                  <a:alpha val="0"/>
                </a:srgbClr>
              </a:clrTo>
            </a:clrChange>
          </a:blip>
          <a:stretch>
            <a:fillRect/>
          </a:stretch>
        </p:blipFill>
        <p:spPr>
          <a:xfrm>
            <a:off x="3566181" y="925163"/>
            <a:ext cx="2194560" cy="2743200"/>
          </a:xfrm>
          <a:prstGeom prst="rect">
            <a:avLst/>
          </a:prstGeom>
        </p:spPr>
      </p:pic>
      <p:sp>
        <p:nvSpPr>
          <p:cNvPr id="12" name="Text Placeholder 10">
            <a:extLst>
              <a:ext uri="{FF2B5EF4-FFF2-40B4-BE49-F238E27FC236}">
                <a16:creationId xmlns:a16="http://schemas.microsoft.com/office/drawing/2014/main" id="{4267A953-C04D-EC32-3260-9DDADE71BDFE}"/>
              </a:ext>
            </a:extLst>
          </p:cNvPr>
          <p:cNvSpPr txBox="1">
            <a:spLocks/>
          </p:cNvSpPr>
          <p:nvPr/>
        </p:nvSpPr>
        <p:spPr>
          <a:xfrm>
            <a:off x="3745725" y="534133"/>
            <a:ext cx="2072370" cy="362333"/>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2. Flux return support attached</a:t>
            </a:r>
            <a:br>
              <a:rPr lang="en-US" sz="1000" b="1"/>
            </a:br>
            <a:r>
              <a:rPr lang="en-US" sz="1000" b="1"/>
              <a:t>    FE: 15ton BE: 13.25ton</a:t>
            </a:r>
          </a:p>
        </p:txBody>
      </p:sp>
      <p:pic>
        <p:nvPicPr>
          <p:cNvPr id="13" name="Content Placeholder 18">
            <a:extLst>
              <a:ext uri="{FF2B5EF4-FFF2-40B4-BE49-F238E27FC236}">
                <a16:creationId xmlns:a16="http://schemas.microsoft.com/office/drawing/2014/main" id="{507AEE64-4CF3-D57C-8C0C-DE6010AFB13D}"/>
              </a:ext>
            </a:extLst>
          </p:cNvPr>
          <p:cNvPicPr>
            <a:picLocks noChangeAspect="1"/>
          </p:cNvPicPr>
          <p:nvPr/>
        </p:nvPicPr>
        <p:blipFill>
          <a:blip r:embed="rId4">
            <a:clrChange>
              <a:clrFrom>
                <a:srgbClr val="1A1F25"/>
              </a:clrFrom>
              <a:clrTo>
                <a:srgbClr val="1A1F25">
                  <a:alpha val="0"/>
                </a:srgbClr>
              </a:clrTo>
            </a:clrChange>
          </a:blip>
          <a:stretch>
            <a:fillRect/>
          </a:stretch>
        </p:blipFill>
        <p:spPr>
          <a:xfrm>
            <a:off x="6372034" y="925163"/>
            <a:ext cx="2307002" cy="2743200"/>
          </a:xfrm>
          <a:prstGeom prst="rect">
            <a:avLst/>
          </a:prstGeom>
        </p:spPr>
      </p:pic>
      <p:sp>
        <p:nvSpPr>
          <p:cNvPr id="14" name="Text Placeholder 9">
            <a:extLst>
              <a:ext uri="{FF2B5EF4-FFF2-40B4-BE49-F238E27FC236}">
                <a16:creationId xmlns:a16="http://schemas.microsoft.com/office/drawing/2014/main" id="{FDA06084-B1BA-645E-13F6-C6FC97A5813D}"/>
              </a:ext>
            </a:extLst>
          </p:cNvPr>
          <p:cNvSpPr txBox="1">
            <a:spLocks/>
          </p:cNvSpPr>
          <p:nvPr/>
        </p:nvSpPr>
        <p:spPr>
          <a:xfrm>
            <a:off x="6408970" y="534133"/>
            <a:ext cx="2307002" cy="362333"/>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3. First flux return module attached</a:t>
            </a:r>
          </a:p>
          <a:p>
            <a:pPr marL="0" indent="0">
              <a:spcAft>
                <a:spcPts val="0"/>
              </a:spcAft>
              <a:buNone/>
            </a:pPr>
            <a:r>
              <a:rPr lang="en-US" sz="1000" b="1"/>
              <a:t>    FE: 28.25ton BE: 23.5ton</a:t>
            </a:r>
          </a:p>
        </p:txBody>
      </p:sp>
      <p:pic>
        <p:nvPicPr>
          <p:cNvPr id="15" name="Content Placeholder 20">
            <a:extLst>
              <a:ext uri="{FF2B5EF4-FFF2-40B4-BE49-F238E27FC236}">
                <a16:creationId xmlns:a16="http://schemas.microsoft.com/office/drawing/2014/main" id="{B90DB723-D2DA-D95F-DCF1-7C926DE3928E}"/>
              </a:ext>
            </a:extLst>
          </p:cNvPr>
          <p:cNvPicPr>
            <a:picLocks noChangeAspect="1"/>
          </p:cNvPicPr>
          <p:nvPr/>
        </p:nvPicPr>
        <p:blipFill>
          <a:blip r:embed="rId5">
            <a:clrChange>
              <a:clrFrom>
                <a:srgbClr val="1A1F25"/>
              </a:clrFrom>
              <a:clrTo>
                <a:srgbClr val="1A1F25">
                  <a:alpha val="0"/>
                </a:srgbClr>
              </a:clrTo>
            </a:clrChange>
          </a:blip>
          <a:stretch>
            <a:fillRect/>
          </a:stretch>
        </p:blipFill>
        <p:spPr>
          <a:xfrm>
            <a:off x="9061359" y="896465"/>
            <a:ext cx="1762135" cy="2743200"/>
          </a:xfrm>
          <a:prstGeom prst="rect">
            <a:avLst/>
          </a:prstGeom>
        </p:spPr>
      </p:pic>
      <p:pic>
        <p:nvPicPr>
          <p:cNvPr id="16" name="Content Placeholder 11">
            <a:extLst>
              <a:ext uri="{FF2B5EF4-FFF2-40B4-BE49-F238E27FC236}">
                <a16:creationId xmlns:a16="http://schemas.microsoft.com/office/drawing/2014/main" id="{FA372EEA-7E54-70EF-2560-0B9FB2A59169}"/>
              </a:ext>
            </a:extLst>
          </p:cNvPr>
          <p:cNvPicPr>
            <a:picLocks noChangeAspect="1"/>
          </p:cNvPicPr>
          <p:nvPr/>
        </p:nvPicPr>
        <p:blipFill>
          <a:blip r:embed="rId6">
            <a:clrChange>
              <a:clrFrom>
                <a:srgbClr val="1A1F25"/>
              </a:clrFrom>
              <a:clrTo>
                <a:srgbClr val="1A1F25">
                  <a:alpha val="0"/>
                </a:srgbClr>
              </a:clrTo>
            </a:clrChange>
          </a:blip>
          <a:stretch>
            <a:fillRect/>
          </a:stretch>
        </p:blipFill>
        <p:spPr>
          <a:xfrm>
            <a:off x="1905772" y="3088341"/>
            <a:ext cx="1434404" cy="2743200"/>
          </a:xfrm>
          <a:prstGeom prst="rect">
            <a:avLst/>
          </a:prstGeom>
        </p:spPr>
      </p:pic>
      <p:pic>
        <p:nvPicPr>
          <p:cNvPr id="17" name="Content Placeholder 21">
            <a:extLst>
              <a:ext uri="{FF2B5EF4-FFF2-40B4-BE49-F238E27FC236}">
                <a16:creationId xmlns:a16="http://schemas.microsoft.com/office/drawing/2014/main" id="{01D1251F-C01D-6BBE-32D3-2F4402F9604E}"/>
              </a:ext>
            </a:extLst>
          </p:cNvPr>
          <p:cNvPicPr>
            <a:picLocks noChangeAspect="1"/>
          </p:cNvPicPr>
          <p:nvPr/>
        </p:nvPicPr>
        <p:blipFill>
          <a:blip r:embed="rId7">
            <a:clrChange>
              <a:clrFrom>
                <a:srgbClr val="1A1F25"/>
              </a:clrFrom>
              <a:clrTo>
                <a:srgbClr val="1A1F25">
                  <a:alpha val="0"/>
                </a:srgbClr>
              </a:clrTo>
            </a:clrChange>
          </a:blip>
          <a:stretch>
            <a:fillRect/>
          </a:stretch>
        </p:blipFill>
        <p:spPr>
          <a:xfrm>
            <a:off x="4817913" y="3088341"/>
            <a:ext cx="1412324" cy="2743200"/>
          </a:xfrm>
          <a:prstGeom prst="rect">
            <a:avLst/>
          </a:prstGeom>
        </p:spPr>
      </p:pic>
      <p:pic>
        <p:nvPicPr>
          <p:cNvPr id="18" name="Content Placeholder 8">
            <a:extLst>
              <a:ext uri="{FF2B5EF4-FFF2-40B4-BE49-F238E27FC236}">
                <a16:creationId xmlns:a16="http://schemas.microsoft.com/office/drawing/2014/main" id="{4BFA3E07-65FB-B8E0-481A-C04E224D53EA}"/>
              </a:ext>
            </a:extLst>
          </p:cNvPr>
          <p:cNvPicPr>
            <a:picLocks noChangeAspect="1"/>
          </p:cNvPicPr>
          <p:nvPr/>
        </p:nvPicPr>
        <p:blipFill>
          <a:blip r:embed="rId8">
            <a:clrChange>
              <a:clrFrom>
                <a:srgbClr val="1A1F25"/>
              </a:clrFrom>
              <a:clrTo>
                <a:srgbClr val="1A1F25">
                  <a:alpha val="0"/>
                </a:srgbClr>
              </a:clrTo>
            </a:clrChange>
          </a:blip>
          <a:stretch>
            <a:fillRect/>
          </a:stretch>
        </p:blipFill>
        <p:spPr>
          <a:xfrm>
            <a:off x="7523221" y="3088341"/>
            <a:ext cx="1364452" cy="2743200"/>
          </a:xfrm>
          <a:prstGeom prst="rect">
            <a:avLst/>
          </a:prstGeom>
        </p:spPr>
      </p:pic>
      <p:pic>
        <p:nvPicPr>
          <p:cNvPr id="19" name="Content Placeholder 17">
            <a:extLst>
              <a:ext uri="{FF2B5EF4-FFF2-40B4-BE49-F238E27FC236}">
                <a16:creationId xmlns:a16="http://schemas.microsoft.com/office/drawing/2014/main" id="{B3F5EDD4-7E23-3D8A-0ED2-826D703D42FE}"/>
              </a:ext>
            </a:extLst>
          </p:cNvPr>
          <p:cNvPicPr>
            <a:picLocks noChangeAspect="1"/>
          </p:cNvPicPr>
          <p:nvPr/>
        </p:nvPicPr>
        <p:blipFill>
          <a:blip r:embed="rId9">
            <a:clrChange>
              <a:clrFrom>
                <a:srgbClr val="1A1F25"/>
              </a:clrFrom>
              <a:clrTo>
                <a:srgbClr val="1A1F25">
                  <a:alpha val="0"/>
                </a:srgbClr>
              </a:clrTo>
            </a:clrChange>
          </a:blip>
          <a:stretch>
            <a:fillRect/>
          </a:stretch>
        </p:blipFill>
        <p:spPr>
          <a:xfrm>
            <a:off x="10444439" y="2955359"/>
            <a:ext cx="1315425" cy="2743200"/>
          </a:xfrm>
          <a:prstGeom prst="rect">
            <a:avLst/>
          </a:prstGeom>
        </p:spPr>
      </p:pic>
      <p:sp>
        <p:nvSpPr>
          <p:cNvPr id="20" name="Text Placeholder 10">
            <a:extLst>
              <a:ext uri="{FF2B5EF4-FFF2-40B4-BE49-F238E27FC236}">
                <a16:creationId xmlns:a16="http://schemas.microsoft.com/office/drawing/2014/main" id="{6EC7246F-BFB2-2A2B-A3F1-BD5C3F346187}"/>
              </a:ext>
            </a:extLst>
          </p:cNvPr>
          <p:cNvSpPr txBox="1">
            <a:spLocks/>
          </p:cNvSpPr>
          <p:nvPr/>
        </p:nvSpPr>
        <p:spPr>
          <a:xfrm>
            <a:off x="8908646" y="534133"/>
            <a:ext cx="2507224" cy="362331"/>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4. Second flux return module attached</a:t>
            </a:r>
          </a:p>
          <a:p>
            <a:pPr marL="0" indent="0">
              <a:spcAft>
                <a:spcPts val="0"/>
              </a:spcAft>
              <a:buNone/>
            </a:pPr>
            <a:r>
              <a:rPr lang="en-US" sz="1000" b="1"/>
              <a:t>    FE: 41.5ton BE: 33.75ton</a:t>
            </a:r>
          </a:p>
        </p:txBody>
      </p:sp>
      <p:sp>
        <p:nvSpPr>
          <p:cNvPr id="21" name="Text Placeholder 9">
            <a:extLst>
              <a:ext uri="{FF2B5EF4-FFF2-40B4-BE49-F238E27FC236}">
                <a16:creationId xmlns:a16="http://schemas.microsoft.com/office/drawing/2014/main" id="{F8FE0C7B-1B78-7A6D-575B-91F46114E29A}"/>
              </a:ext>
            </a:extLst>
          </p:cNvPr>
          <p:cNvSpPr txBox="1">
            <a:spLocks/>
          </p:cNvSpPr>
          <p:nvPr/>
        </p:nvSpPr>
        <p:spPr>
          <a:xfrm>
            <a:off x="1129353" y="5831541"/>
            <a:ext cx="2406204" cy="393990"/>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5. Pole tip and half annulus attached</a:t>
            </a:r>
          </a:p>
          <a:p>
            <a:pPr marL="0" indent="0">
              <a:spcAft>
                <a:spcPts val="0"/>
              </a:spcAft>
              <a:buNone/>
            </a:pPr>
            <a:r>
              <a:rPr lang="en-US" sz="1000" b="1"/>
              <a:t>    FE: 51.5ton BE: 60.5ton</a:t>
            </a:r>
          </a:p>
        </p:txBody>
      </p:sp>
      <p:sp>
        <p:nvSpPr>
          <p:cNvPr id="22" name="Arrow: Right 21">
            <a:extLst>
              <a:ext uri="{FF2B5EF4-FFF2-40B4-BE49-F238E27FC236}">
                <a16:creationId xmlns:a16="http://schemas.microsoft.com/office/drawing/2014/main" id="{898ED849-4D5B-3F90-AB11-E1698246B6CD}"/>
              </a:ext>
            </a:extLst>
          </p:cNvPr>
          <p:cNvSpPr/>
          <p:nvPr/>
        </p:nvSpPr>
        <p:spPr>
          <a:xfrm>
            <a:off x="3745725" y="1949291"/>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Right 22">
            <a:extLst>
              <a:ext uri="{FF2B5EF4-FFF2-40B4-BE49-F238E27FC236}">
                <a16:creationId xmlns:a16="http://schemas.microsoft.com/office/drawing/2014/main" id="{76DA6A85-109C-1AD1-870D-8F2AD2C03471}"/>
              </a:ext>
            </a:extLst>
          </p:cNvPr>
          <p:cNvSpPr/>
          <p:nvPr/>
        </p:nvSpPr>
        <p:spPr>
          <a:xfrm>
            <a:off x="6019171" y="1947683"/>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Right 23">
            <a:extLst>
              <a:ext uri="{FF2B5EF4-FFF2-40B4-BE49-F238E27FC236}">
                <a16:creationId xmlns:a16="http://schemas.microsoft.com/office/drawing/2014/main" id="{923B3137-027E-6CA5-97DB-556427504B01}"/>
              </a:ext>
            </a:extLst>
          </p:cNvPr>
          <p:cNvSpPr/>
          <p:nvPr/>
        </p:nvSpPr>
        <p:spPr>
          <a:xfrm>
            <a:off x="8832759" y="1949291"/>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Arrow: Right 25">
            <a:extLst>
              <a:ext uri="{FF2B5EF4-FFF2-40B4-BE49-F238E27FC236}">
                <a16:creationId xmlns:a16="http://schemas.microsoft.com/office/drawing/2014/main" id="{E8CB6104-1F05-D0AF-3D30-8A02B52004DC}"/>
              </a:ext>
            </a:extLst>
          </p:cNvPr>
          <p:cNvSpPr/>
          <p:nvPr/>
        </p:nvSpPr>
        <p:spPr>
          <a:xfrm>
            <a:off x="861023"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Arrow: Right 26">
            <a:extLst>
              <a:ext uri="{FF2B5EF4-FFF2-40B4-BE49-F238E27FC236}">
                <a16:creationId xmlns:a16="http://schemas.microsoft.com/office/drawing/2014/main" id="{08A87BF1-CBAE-7172-1568-2E0457227798}"/>
              </a:ext>
            </a:extLst>
          </p:cNvPr>
          <p:cNvSpPr/>
          <p:nvPr/>
        </p:nvSpPr>
        <p:spPr>
          <a:xfrm>
            <a:off x="3850444"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Arrow: Right 27">
            <a:extLst>
              <a:ext uri="{FF2B5EF4-FFF2-40B4-BE49-F238E27FC236}">
                <a16:creationId xmlns:a16="http://schemas.microsoft.com/office/drawing/2014/main" id="{495B1A22-46AF-FF18-E1C1-B5A0502826F7}"/>
              </a:ext>
            </a:extLst>
          </p:cNvPr>
          <p:cNvSpPr/>
          <p:nvPr/>
        </p:nvSpPr>
        <p:spPr>
          <a:xfrm>
            <a:off x="6648129" y="4340407"/>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Arrow: Right 28">
            <a:extLst>
              <a:ext uri="{FF2B5EF4-FFF2-40B4-BE49-F238E27FC236}">
                <a16:creationId xmlns:a16="http://schemas.microsoft.com/office/drawing/2014/main" id="{10F9A3BC-A7DC-C7DF-61EC-9731CB231056}"/>
              </a:ext>
            </a:extLst>
          </p:cNvPr>
          <p:cNvSpPr/>
          <p:nvPr/>
        </p:nvSpPr>
        <p:spPr>
          <a:xfrm>
            <a:off x="9437456" y="4340406"/>
            <a:ext cx="457200" cy="347472"/>
          </a:xfrm>
          <a:prstGeom prst="rightArrow">
            <a:avLst/>
          </a:prstGeom>
          <a:solidFill>
            <a:srgbClr val="01AD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10">
            <a:extLst>
              <a:ext uri="{FF2B5EF4-FFF2-40B4-BE49-F238E27FC236}">
                <a16:creationId xmlns:a16="http://schemas.microsoft.com/office/drawing/2014/main" id="{43C1F34F-928A-3FCD-4CBC-B2083B828FCC}"/>
              </a:ext>
            </a:extLst>
          </p:cNvPr>
          <p:cNvSpPr txBox="1">
            <a:spLocks/>
          </p:cNvSpPr>
          <p:nvPr/>
        </p:nvSpPr>
        <p:spPr>
          <a:xfrm>
            <a:off x="3576287" y="5831540"/>
            <a:ext cx="2889750" cy="393990"/>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6. Detector installed</a:t>
            </a:r>
          </a:p>
          <a:p>
            <a:pPr marL="0" indent="0">
              <a:spcAft>
                <a:spcPts val="0"/>
              </a:spcAft>
              <a:buNone/>
            </a:pPr>
            <a:r>
              <a:rPr lang="en-US" sz="1000" b="1"/>
              <a:t>    FE: 51.5ton (+100ton) BE: 60.5ton (+30ton)</a:t>
            </a:r>
          </a:p>
        </p:txBody>
      </p:sp>
      <p:sp>
        <p:nvSpPr>
          <p:cNvPr id="31" name="Text Placeholder 9">
            <a:extLst>
              <a:ext uri="{FF2B5EF4-FFF2-40B4-BE49-F238E27FC236}">
                <a16:creationId xmlns:a16="http://schemas.microsoft.com/office/drawing/2014/main" id="{862812E8-9CB0-64AD-4674-50529FD68FDC}"/>
              </a:ext>
            </a:extLst>
          </p:cNvPr>
          <p:cNvSpPr txBox="1">
            <a:spLocks/>
          </p:cNvSpPr>
          <p:nvPr/>
        </p:nvSpPr>
        <p:spPr>
          <a:xfrm>
            <a:off x="6516627" y="5828537"/>
            <a:ext cx="2824972" cy="393990"/>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7. Third flux return module attached</a:t>
            </a:r>
          </a:p>
          <a:p>
            <a:pPr marL="0" indent="0">
              <a:spcAft>
                <a:spcPts val="0"/>
              </a:spcAft>
              <a:buNone/>
            </a:pPr>
            <a:r>
              <a:rPr lang="en-US" sz="1000" b="1"/>
              <a:t>FE: 65.5ton (+100ton) BE: 71.25ton (+30ton)</a:t>
            </a:r>
          </a:p>
        </p:txBody>
      </p:sp>
      <p:sp>
        <p:nvSpPr>
          <p:cNvPr id="32" name="Text Placeholder 10">
            <a:extLst>
              <a:ext uri="{FF2B5EF4-FFF2-40B4-BE49-F238E27FC236}">
                <a16:creationId xmlns:a16="http://schemas.microsoft.com/office/drawing/2014/main" id="{7ACFBFB2-BAA8-1ACB-D0DC-9166EA9C2905}"/>
              </a:ext>
            </a:extLst>
          </p:cNvPr>
          <p:cNvSpPr txBox="1">
            <a:spLocks/>
          </p:cNvSpPr>
          <p:nvPr/>
        </p:nvSpPr>
        <p:spPr>
          <a:xfrm>
            <a:off x="9392189" y="5828537"/>
            <a:ext cx="2769877" cy="393990"/>
          </a:xfrm>
          <a:prstGeom prst="rect">
            <a:avLst/>
          </a:prstGeom>
          <a:ln w="19050">
            <a:solidFill>
              <a:srgbClr val="DB3527"/>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a:t>8. Forth flux return module attached</a:t>
            </a:r>
          </a:p>
          <a:p>
            <a:pPr marL="0" indent="0">
              <a:spcAft>
                <a:spcPts val="0"/>
              </a:spcAft>
              <a:buNone/>
            </a:pPr>
            <a:r>
              <a:rPr lang="en-US" sz="1000" b="1"/>
              <a:t>    </a:t>
            </a:r>
            <a:r>
              <a:rPr lang="fr-FR" sz="1000" b="1"/>
              <a:t>FE: 79.5ton (+100ton) BE: 82ton (+30ton)</a:t>
            </a:r>
            <a:endParaRPr lang="en-US" sz="1000" b="1"/>
          </a:p>
        </p:txBody>
      </p:sp>
      <p:sp>
        <p:nvSpPr>
          <p:cNvPr id="3" name="object 11">
            <a:extLst>
              <a:ext uri="{FF2B5EF4-FFF2-40B4-BE49-F238E27FC236}">
                <a16:creationId xmlns:a16="http://schemas.microsoft.com/office/drawing/2014/main" id="{134B3D7B-EBFC-9592-08AE-5D9A469579E8}"/>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
        <p:nvSpPr>
          <p:cNvPr id="2" name="Text Placeholder 9">
            <a:extLst>
              <a:ext uri="{FF2B5EF4-FFF2-40B4-BE49-F238E27FC236}">
                <a16:creationId xmlns:a16="http://schemas.microsoft.com/office/drawing/2014/main" id="{83E363E3-32B9-1CB8-6C67-ED197A5AD09A}"/>
              </a:ext>
            </a:extLst>
          </p:cNvPr>
          <p:cNvSpPr txBox="1">
            <a:spLocks/>
          </p:cNvSpPr>
          <p:nvPr/>
        </p:nvSpPr>
        <p:spPr>
          <a:xfrm>
            <a:off x="3490918" y="5134988"/>
            <a:ext cx="1270910" cy="445857"/>
          </a:xfrm>
          <a:prstGeom prst="rect">
            <a:avLst/>
          </a:prstGeom>
          <a:ln w="19050">
            <a:solidFill>
              <a:srgbClr val="01ADDD"/>
            </a:solidFill>
          </a:ln>
        </p:spPr>
        <p:txBody>
          <a:bodyPr>
            <a:no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4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8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0"/>
              </a:spcAft>
              <a:buNone/>
            </a:pPr>
            <a:r>
              <a:rPr lang="en-US" sz="1000" b="1" dirty="0"/>
              <a:t>HCAL Detector Installation (100d)</a:t>
            </a:r>
          </a:p>
        </p:txBody>
      </p:sp>
    </p:spTree>
    <p:extLst>
      <p:ext uri="{BB962C8B-B14F-4D97-AF65-F5344CB8AC3E}">
        <p14:creationId xmlns:p14="http://schemas.microsoft.com/office/powerpoint/2010/main" val="1508934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1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2"/>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4" grpId="0" animBg="1"/>
      <p:bldP spid="20" grpId="0" animBg="1"/>
      <p:bldP spid="21" grpId="0" animBg="1"/>
      <p:bldP spid="22" grpId="0" animBg="1"/>
      <p:bldP spid="23" grpId="0" animBg="1"/>
      <p:bldP spid="24" grpId="0" animBg="1"/>
      <p:bldP spid="26" grpId="0" animBg="1"/>
      <p:bldP spid="27" grpId="0" animBg="1"/>
      <p:bldP spid="28" grpId="0" animBg="1"/>
      <p:bldP spid="29" grpId="0" animBg="1"/>
      <p:bldP spid="30" grpId="0" animBg="1"/>
      <p:bldP spid="31" grpId="0" animBg="1"/>
      <p:bldP spid="32"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44216-D0EF-9FC7-28ED-1AE9D3E8EBC1}"/>
            </a:ext>
          </a:extLst>
        </p:cNvPr>
        <p:cNvGrpSpPr/>
        <p:nvPr/>
      </p:nvGrpSpPr>
      <p:grpSpPr>
        <a:xfrm>
          <a:off x="0" y="0"/>
          <a:ext cx="0" cy="0"/>
          <a:chOff x="0" y="0"/>
          <a:chExt cx="0" cy="0"/>
        </a:xfrm>
      </p:grpSpPr>
      <p:sp>
        <p:nvSpPr>
          <p:cNvPr id="23" name="Rectangle 22">
            <a:extLst>
              <a:ext uri="{FF2B5EF4-FFF2-40B4-BE49-F238E27FC236}">
                <a16:creationId xmlns:a16="http://schemas.microsoft.com/office/drawing/2014/main" id="{FF1CB95D-22C2-7DDA-A2C5-52738A8FD3E2}"/>
              </a:ext>
            </a:extLst>
          </p:cNvPr>
          <p:cNvSpPr/>
          <p:nvPr/>
        </p:nvSpPr>
        <p:spPr>
          <a:xfrm>
            <a:off x="5320074" y="4061959"/>
            <a:ext cx="5338398" cy="121545"/>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OMPGD</a:t>
            </a:r>
          </a:p>
        </p:txBody>
      </p:sp>
      <p:sp>
        <p:nvSpPr>
          <p:cNvPr id="26" name="Rectangle 25">
            <a:extLst>
              <a:ext uri="{FF2B5EF4-FFF2-40B4-BE49-F238E27FC236}">
                <a16:creationId xmlns:a16="http://schemas.microsoft.com/office/drawing/2014/main" id="{9B4B086C-5AF5-4DC6-9ADC-6E4F22B314E1}"/>
              </a:ext>
            </a:extLst>
          </p:cNvPr>
          <p:cNvSpPr/>
          <p:nvPr/>
        </p:nvSpPr>
        <p:spPr>
          <a:xfrm rot="10800000" flipV="1">
            <a:off x="5326478" y="4189858"/>
            <a:ext cx="5338398" cy="121545"/>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HP DIRC</a:t>
            </a:r>
          </a:p>
        </p:txBody>
      </p:sp>
      <p:sp>
        <p:nvSpPr>
          <p:cNvPr id="4" name="Rectangle 3">
            <a:extLst>
              <a:ext uri="{FF2B5EF4-FFF2-40B4-BE49-F238E27FC236}">
                <a16:creationId xmlns:a16="http://schemas.microsoft.com/office/drawing/2014/main" id="{C4F12953-6057-FEBB-B664-AC1A4FF78814}"/>
              </a:ext>
            </a:extLst>
          </p:cNvPr>
          <p:cNvSpPr/>
          <p:nvPr/>
        </p:nvSpPr>
        <p:spPr>
          <a:xfrm>
            <a:off x="4345097" y="546842"/>
            <a:ext cx="6846644" cy="309219"/>
          </a:xfrm>
          <a:prstGeom prst="rect">
            <a:avLst/>
          </a:prstGeom>
          <a:solidFill>
            <a:srgbClr val="29849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Barrel HCAL and Support Rings </a:t>
            </a:r>
          </a:p>
        </p:txBody>
      </p:sp>
      <p:sp>
        <p:nvSpPr>
          <p:cNvPr id="5" name="Rectangle 4">
            <a:extLst>
              <a:ext uri="{FF2B5EF4-FFF2-40B4-BE49-F238E27FC236}">
                <a16:creationId xmlns:a16="http://schemas.microsoft.com/office/drawing/2014/main" id="{42CDE293-84BA-4F68-2458-37B13A293A1B}"/>
              </a:ext>
            </a:extLst>
          </p:cNvPr>
          <p:cNvSpPr/>
          <p:nvPr/>
        </p:nvSpPr>
        <p:spPr>
          <a:xfrm>
            <a:off x="4326385" y="4996210"/>
            <a:ext cx="6865356" cy="335760"/>
          </a:xfrm>
          <a:prstGeom prst="rect">
            <a:avLst/>
          </a:prstGeom>
          <a:solidFill>
            <a:srgbClr val="298497"/>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Barrel HCAL and Support Rings </a:t>
            </a:r>
          </a:p>
        </p:txBody>
      </p:sp>
      <p:cxnSp>
        <p:nvCxnSpPr>
          <p:cNvPr id="9" name="Straight Connector 8">
            <a:extLst>
              <a:ext uri="{FF2B5EF4-FFF2-40B4-BE49-F238E27FC236}">
                <a16:creationId xmlns:a16="http://schemas.microsoft.com/office/drawing/2014/main" id="{96E0DB09-6880-02FB-1A6D-D5204D96155F}"/>
              </a:ext>
            </a:extLst>
          </p:cNvPr>
          <p:cNvCxnSpPr>
            <a:cxnSpLocks/>
          </p:cNvCxnSpPr>
          <p:nvPr/>
        </p:nvCxnSpPr>
        <p:spPr>
          <a:xfrm>
            <a:off x="4433399" y="1834282"/>
            <a:ext cx="6488665" cy="17216"/>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F8BCAC6-2B27-1070-2A27-86F6B152F61F}"/>
              </a:ext>
            </a:extLst>
          </p:cNvPr>
          <p:cNvCxnSpPr>
            <a:cxnSpLocks/>
          </p:cNvCxnSpPr>
          <p:nvPr/>
        </p:nvCxnSpPr>
        <p:spPr>
          <a:xfrm>
            <a:off x="4469434" y="4062906"/>
            <a:ext cx="6452631"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8BB97380-2505-9D0A-8214-96841303F7BE}"/>
              </a:ext>
            </a:extLst>
          </p:cNvPr>
          <p:cNvSpPr txBox="1"/>
          <p:nvPr/>
        </p:nvSpPr>
        <p:spPr>
          <a:xfrm>
            <a:off x="4548568" y="1577924"/>
            <a:ext cx="386644" cy="230832"/>
          </a:xfrm>
          <a:prstGeom prst="rect">
            <a:avLst/>
          </a:prstGeom>
          <a:solidFill>
            <a:schemeClr val="accent5">
              <a:lumMod val="40000"/>
              <a:lumOff val="60000"/>
            </a:schemeClr>
          </a:solidFill>
          <a:ln w="19050">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GST</a:t>
            </a:r>
          </a:p>
        </p:txBody>
      </p:sp>
      <p:sp>
        <p:nvSpPr>
          <p:cNvPr id="14" name="Isosceles Triangle 13">
            <a:extLst>
              <a:ext uri="{FF2B5EF4-FFF2-40B4-BE49-F238E27FC236}">
                <a16:creationId xmlns:a16="http://schemas.microsoft.com/office/drawing/2014/main" id="{EE022ECD-133C-DF42-C67E-8626DA78EF32}"/>
              </a:ext>
            </a:extLst>
          </p:cNvPr>
          <p:cNvSpPr/>
          <p:nvPr/>
        </p:nvSpPr>
        <p:spPr>
          <a:xfrm flipV="1">
            <a:off x="4845683" y="3915694"/>
            <a:ext cx="115154" cy="150394"/>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Isosceles Triangle 19">
            <a:extLst>
              <a:ext uri="{FF2B5EF4-FFF2-40B4-BE49-F238E27FC236}">
                <a16:creationId xmlns:a16="http://schemas.microsoft.com/office/drawing/2014/main" id="{304AD222-3066-EF40-E13E-11C23DCF19B8}"/>
              </a:ext>
            </a:extLst>
          </p:cNvPr>
          <p:cNvSpPr/>
          <p:nvPr/>
        </p:nvSpPr>
        <p:spPr>
          <a:xfrm>
            <a:off x="4839566" y="1807659"/>
            <a:ext cx="101588" cy="145642"/>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3" name="TextBox 42">
            <a:extLst>
              <a:ext uri="{FF2B5EF4-FFF2-40B4-BE49-F238E27FC236}">
                <a16:creationId xmlns:a16="http://schemas.microsoft.com/office/drawing/2014/main" id="{386519B7-4989-D7C0-0C86-44923E9EAD85}"/>
              </a:ext>
            </a:extLst>
          </p:cNvPr>
          <p:cNvSpPr txBox="1"/>
          <p:nvPr/>
        </p:nvSpPr>
        <p:spPr>
          <a:xfrm>
            <a:off x="10356729" y="2160673"/>
            <a:ext cx="444994" cy="276999"/>
          </a:xfrm>
          <a:prstGeom prst="rect">
            <a:avLst/>
          </a:prstGeom>
          <a:no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PST</a:t>
            </a:r>
          </a:p>
        </p:txBody>
      </p:sp>
      <p:sp>
        <p:nvSpPr>
          <p:cNvPr id="81" name="Rectangle 80">
            <a:extLst>
              <a:ext uri="{FF2B5EF4-FFF2-40B4-BE49-F238E27FC236}">
                <a16:creationId xmlns:a16="http://schemas.microsoft.com/office/drawing/2014/main" id="{2F3B3CCF-9920-E84F-0EAB-3FFC70BF13E5}"/>
              </a:ext>
            </a:extLst>
          </p:cNvPr>
          <p:cNvSpPr/>
          <p:nvPr/>
        </p:nvSpPr>
        <p:spPr>
          <a:xfrm>
            <a:off x="4797544" y="2836452"/>
            <a:ext cx="5930652" cy="158797"/>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		                     Beam Pipe</a:t>
            </a:r>
          </a:p>
        </p:txBody>
      </p:sp>
      <p:sp>
        <p:nvSpPr>
          <p:cNvPr id="82" name="Rectangle 81">
            <a:extLst>
              <a:ext uri="{FF2B5EF4-FFF2-40B4-BE49-F238E27FC236}">
                <a16:creationId xmlns:a16="http://schemas.microsoft.com/office/drawing/2014/main" id="{E1F347EA-0803-A59C-3E42-FADD9FDE15BA}"/>
              </a:ext>
            </a:extLst>
          </p:cNvPr>
          <p:cNvSpPr/>
          <p:nvPr/>
        </p:nvSpPr>
        <p:spPr>
          <a:xfrm>
            <a:off x="3601184" y="2836453"/>
            <a:ext cx="1176521" cy="149949"/>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0" name="Rectangle 149">
            <a:extLst>
              <a:ext uri="{FF2B5EF4-FFF2-40B4-BE49-F238E27FC236}">
                <a16:creationId xmlns:a16="http://schemas.microsoft.com/office/drawing/2014/main" id="{CB817A1E-7712-E65E-CC4A-DDFB5CB7150E}"/>
              </a:ext>
            </a:extLst>
          </p:cNvPr>
          <p:cNvSpPr/>
          <p:nvPr/>
        </p:nvSpPr>
        <p:spPr>
          <a:xfrm>
            <a:off x="5260681" y="1945369"/>
            <a:ext cx="511317" cy="1984131"/>
          </a:xfrm>
          <a:prstGeom prst="rect">
            <a:avLst/>
          </a:prstGeom>
          <a:solidFill>
            <a:srgbClr val="5B473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f</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a:t>
            </a:r>
          </a:p>
        </p:txBody>
      </p:sp>
      <p:sp>
        <p:nvSpPr>
          <p:cNvPr id="151" name="Isosceles Triangle 150">
            <a:extLst>
              <a:ext uri="{FF2B5EF4-FFF2-40B4-BE49-F238E27FC236}">
                <a16:creationId xmlns:a16="http://schemas.microsoft.com/office/drawing/2014/main" id="{EF345326-B2F0-9DF2-638E-DE1C0FDECCF3}"/>
              </a:ext>
            </a:extLst>
          </p:cNvPr>
          <p:cNvSpPr/>
          <p:nvPr/>
        </p:nvSpPr>
        <p:spPr>
          <a:xfrm>
            <a:off x="5460286" y="1847029"/>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8" name="Rectangle 117">
            <a:extLst>
              <a:ext uri="{FF2B5EF4-FFF2-40B4-BE49-F238E27FC236}">
                <a16:creationId xmlns:a16="http://schemas.microsoft.com/office/drawing/2014/main" id="{4790A93A-CB77-6884-BBC5-0028DEFC1F65}"/>
              </a:ext>
            </a:extLst>
          </p:cNvPr>
          <p:cNvSpPr/>
          <p:nvPr/>
        </p:nvSpPr>
        <p:spPr>
          <a:xfrm>
            <a:off x="10536246" y="2382622"/>
            <a:ext cx="218179" cy="1102485"/>
          </a:xfrm>
          <a:prstGeom prst="rect">
            <a:avLst/>
          </a:prstGeom>
          <a:solidFill>
            <a:srgbClr val="862A2A"/>
          </a:solidFill>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TO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Aptos" panose="02110004020202020204"/>
                <a:ea typeface="+mn-ea"/>
                <a:cs typeface="+mn-cs"/>
              </a:rPr>
              <a:t>F</a:t>
            </a:r>
          </a:p>
        </p:txBody>
      </p:sp>
      <p:grpSp>
        <p:nvGrpSpPr>
          <p:cNvPr id="10" name="Group 9">
            <a:extLst>
              <a:ext uri="{FF2B5EF4-FFF2-40B4-BE49-F238E27FC236}">
                <a16:creationId xmlns:a16="http://schemas.microsoft.com/office/drawing/2014/main" id="{D519C301-473E-E392-A3FC-52916E688965}"/>
              </a:ext>
            </a:extLst>
          </p:cNvPr>
          <p:cNvGrpSpPr/>
          <p:nvPr/>
        </p:nvGrpSpPr>
        <p:grpSpPr>
          <a:xfrm>
            <a:off x="10105647" y="2259170"/>
            <a:ext cx="263328" cy="1361550"/>
            <a:chOff x="8036052" y="2688334"/>
            <a:chExt cx="304408" cy="1361550"/>
          </a:xfrm>
        </p:grpSpPr>
        <p:grpSp>
          <p:nvGrpSpPr>
            <p:cNvPr id="8" name="Group 7">
              <a:extLst>
                <a:ext uri="{FF2B5EF4-FFF2-40B4-BE49-F238E27FC236}">
                  <a16:creationId xmlns:a16="http://schemas.microsoft.com/office/drawing/2014/main" id="{5DA1A647-E829-7322-36D5-C1F69093B896}"/>
                </a:ext>
              </a:extLst>
            </p:cNvPr>
            <p:cNvGrpSpPr/>
            <p:nvPr/>
          </p:nvGrpSpPr>
          <p:grpSpPr>
            <a:xfrm>
              <a:off x="8036052" y="2691382"/>
              <a:ext cx="121251" cy="1358502"/>
              <a:chOff x="8036052" y="2691382"/>
              <a:chExt cx="121251" cy="1358502"/>
            </a:xfrm>
          </p:grpSpPr>
          <p:sp>
            <p:nvSpPr>
              <p:cNvPr id="109" name="Rectangle 108">
                <a:extLst>
                  <a:ext uri="{FF2B5EF4-FFF2-40B4-BE49-F238E27FC236}">
                    <a16:creationId xmlns:a16="http://schemas.microsoft.com/office/drawing/2014/main" id="{E746FC95-396A-A612-98EC-38805D8482B3}"/>
                  </a:ext>
                </a:extLst>
              </p:cNvPr>
              <p:cNvSpPr/>
              <p:nvPr/>
            </p:nvSpPr>
            <p:spPr>
              <a:xfrm>
                <a:off x="8036052" y="2784839"/>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111" name="Isosceles Triangle 110">
                <a:extLst>
                  <a:ext uri="{FF2B5EF4-FFF2-40B4-BE49-F238E27FC236}">
                    <a16:creationId xmlns:a16="http://schemas.microsoft.com/office/drawing/2014/main" id="{06ED3275-75FD-7085-10EB-12A376CFFB1F}"/>
                  </a:ext>
                </a:extLst>
              </p:cNvPr>
              <p:cNvSpPr/>
              <p:nvPr/>
            </p:nvSpPr>
            <p:spPr>
              <a:xfrm>
                <a:off x="8040624" y="2691382"/>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59" name="Isosceles Triangle 158">
                <a:extLst>
                  <a:ext uri="{FF2B5EF4-FFF2-40B4-BE49-F238E27FC236}">
                    <a16:creationId xmlns:a16="http://schemas.microsoft.com/office/drawing/2014/main" id="{D40E87AD-7BE6-A540-81BD-EA290BAABCC4}"/>
                  </a:ext>
                </a:extLst>
              </p:cNvPr>
              <p:cNvSpPr/>
              <p:nvPr/>
            </p:nvSpPr>
            <p:spPr>
              <a:xfrm flipV="1">
                <a:off x="8039100"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7" name="Group 6">
              <a:extLst>
                <a:ext uri="{FF2B5EF4-FFF2-40B4-BE49-F238E27FC236}">
                  <a16:creationId xmlns:a16="http://schemas.microsoft.com/office/drawing/2014/main" id="{97C5608E-3A98-9CBF-2D58-CDB65643E8F5}"/>
                </a:ext>
              </a:extLst>
            </p:cNvPr>
            <p:cNvGrpSpPr/>
            <p:nvPr/>
          </p:nvGrpSpPr>
          <p:grpSpPr>
            <a:xfrm>
              <a:off x="8219209" y="2688334"/>
              <a:ext cx="121251" cy="1361550"/>
              <a:chOff x="8219209" y="2688334"/>
              <a:chExt cx="121251" cy="1361550"/>
            </a:xfrm>
          </p:grpSpPr>
          <p:sp>
            <p:nvSpPr>
              <p:cNvPr id="110" name="Rectangle 109">
                <a:extLst>
                  <a:ext uri="{FF2B5EF4-FFF2-40B4-BE49-F238E27FC236}">
                    <a16:creationId xmlns:a16="http://schemas.microsoft.com/office/drawing/2014/main" id="{DAB23C79-9708-883B-18B3-F3501C28F865}"/>
                  </a:ext>
                </a:extLst>
              </p:cNvPr>
              <p:cNvSpPr/>
              <p:nvPr/>
            </p:nvSpPr>
            <p:spPr>
              <a:xfrm>
                <a:off x="8219209" y="2786917"/>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112" name="Isosceles Triangle 111">
                <a:extLst>
                  <a:ext uri="{FF2B5EF4-FFF2-40B4-BE49-F238E27FC236}">
                    <a16:creationId xmlns:a16="http://schemas.microsoft.com/office/drawing/2014/main" id="{5F14BD9D-0174-5EC1-3485-0CEBBB5F0845}"/>
                  </a:ext>
                </a:extLst>
              </p:cNvPr>
              <p:cNvSpPr/>
              <p:nvPr/>
            </p:nvSpPr>
            <p:spPr>
              <a:xfrm>
                <a:off x="8223767" y="2688334"/>
                <a:ext cx="112105"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0" name="Isosceles Triangle 159">
                <a:extLst>
                  <a:ext uri="{FF2B5EF4-FFF2-40B4-BE49-F238E27FC236}">
                    <a16:creationId xmlns:a16="http://schemas.microsoft.com/office/drawing/2014/main" id="{B7B87CEE-9B25-36E4-EA6E-33A1E1F97E53}"/>
                  </a:ext>
                </a:extLst>
              </p:cNvPr>
              <p:cNvSpPr/>
              <p:nvPr/>
            </p:nvSpPr>
            <p:spPr>
              <a:xfrm flipV="1">
                <a:off x="8222242"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cxnSp>
        <p:nvCxnSpPr>
          <p:cNvPr id="183" name="Straight Connector 182">
            <a:extLst>
              <a:ext uri="{FF2B5EF4-FFF2-40B4-BE49-F238E27FC236}">
                <a16:creationId xmlns:a16="http://schemas.microsoft.com/office/drawing/2014/main" id="{711649B8-71E1-F773-AAE8-9BD03C9E1377}"/>
              </a:ext>
            </a:extLst>
          </p:cNvPr>
          <p:cNvCxnSpPr>
            <a:cxnSpLocks/>
          </p:cNvCxnSpPr>
          <p:nvPr/>
        </p:nvCxnSpPr>
        <p:spPr>
          <a:xfrm>
            <a:off x="5831622" y="2946838"/>
            <a:ext cx="106847"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6" name="Straight Connector 185">
            <a:extLst>
              <a:ext uri="{FF2B5EF4-FFF2-40B4-BE49-F238E27FC236}">
                <a16:creationId xmlns:a16="http://schemas.microsoft.com/office/drawing/2014/main" id="{26A56493-A4C7-16FF-4FA4-1F11794A54DB}"/>
              </a:ext>
            </a:extLst>
          </p:cNvPr>
          <p:cNvCxnSpPr>
            <a:cxnSpLocks/>
          </p:cNvCxnSpPr>
          <p:nvPr/>
        </p:nvCxnSpPr>
        <p:spPr>
          <a:xfrm>
            <a:off x="6039104" y="2941039"/>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59F09001-2066-7045-62D9-A5A51B3DE822}"/>
              </a:ext>
            </a:extLst>
          </p:cNvPr>
          <p:cNvCxnSpPr>
            <a:cxnSpLocks/>
          </p:cNvCxnSpPr>
          <p:nvPr/>
        </p:nvCxnSpPr>
        <p:spPr>
          <a:xfrm>
            <a:off x="9424672" y="2935774"/>
            <a:ext cx="10488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5" name="Straight Connector 194">
            <a:extLst>
              <a:ext uri="{FF2B5EF4-FFF2-40B4-BE49-F238E27FC236}">
                <a16:creationId xmlns:a16="http://schemas.microsoft.com/office/drawing/2014/main" id="{026A84DD-63B9-A289-183A-77663E3F2BAC}"/>
              </a:ext>
            </a:extLst>
          </p:cNvPr>
          <p:cNvCxnSpPr>
            <a:cxnSpLocks/>
          </p:cNvCxnSpPr>
          <p:nvPr/>
        </p:nvCxnSpPr>
        <p:spPr>
          <a:xfrm>
            <a:off x="9640050" y="2937852"/>
            <a:ext cx="104888"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E77657B7-9306-2077-D36A-6154A9B93391}"/>
              </a:ext>
            </a:extLst>
          </p:cNvPr>
          <p:cNvCxnSpPr>
            <a:cxnSpLocks/>
          </p:cNvCxnSpPr>
          <p:nvPr/>
        </p:nvCxnSpPr>
        <p:spPr>
          <a:xfrm>
            <a:off x="9826795" y="2905044"/>
            <a:ext cx="218179"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4" name="Straight Connector 213">
            <a:extLst>
              <a:ext uri="{FF2B5EF4-FFF2-40B4-BE49-F238E27FC236}">
                <a16:creationId xmlns:a16="http://schemas.microsoft.com/office/drawing/2014/main" id="{A6ECCC6B-D7FD-1B28-F73D-1950E545703C}"/>
              </a:ext>
            </a:extLst>
          </p:cNvPr>
          <p:cNvCxnSpPr>
            <a:cxnSpLocks/>
          </p:cNvCxnSpPr>
          <p:nvPr/>
        </p:nvCxnSpPr>
        <p:spPr>
          <a:xfrm>
            <a:off x="6240631" y="2913118"/>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5" name="Straight Connector 214">
            <a:extLst>
              <a:ext uri="{FF2B5EF4-FFF2-40B4-BE49-F238E27FC236}">
                <a16:creationId xmlns:a16="http://schemas.microsoft.com/office/drawing/2014/main" id="{A38161AF-FBA0-F1CA-D792-A6DC076F69D3}"/>
              </a:ext>
            </a:extLst>
          </p:cNvPr>
          <p:cNvCxnSpPr>
            <a:cxnSpLocks/>
          </p:cNvCxnSpPr>
          <p:nvPr/>
        </p:nvCxnSpPr>
        <p:spPr>
          <a:xfrm>
            <a:off x="6447435" y="2910070"/>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6" name="Straight Connector 215">
            <a:extLst>
              <a:ext uri="{FF2B5EF4-FFF2-40B4-BE49-F238E27FC236}">
                <a16:creationId xmlns:a16="http://schemas.microsoft.com/office/drawing/2014/main" id="{A0372854-A47B-39CE-49B7-C6A561571887}"/>
              </a:ext>
            </a:extLst>
          </p:cNvPr>
          <p:cNvCxnSpPr>
            <a:cxnSpLocks/>
          </p:cNvCxnSpPr>
          <p:nvPr/>
        </p:nvCxnSpPr>
        <p:spPr>
          <a:xfrm>
            <a:off x="6675759" y="2910070"/>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7" name="Straight Connector 216">
            <a:extLst>
              <a:ext uri="{FF2B5EF4-FFF2-40B4-BE49-F238E27FC236}">
                <a16:creationId xmlns:a16="http://schemas.microsoft.com/office/drawing/2014/main" id="{274DB133-91C4-2DE7-4E9F-5D25A74E1C47}"/>
              </a:ext>
            </a:extLst>
          </p:cNvPr>
          <p:cNvCxnSpPr>
            <a:cxnSpLocks/>
          </p:cNvCxnSpPr>
          <p:nvPr/>
        </p:nvCxnSpPr>
        <p:spPr>
          <a:xfrm>
            <a:off x="7124827" y="2910070"/>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18" name="Straight Connector 217">
            <a:extLst>
              <a:ext uri="{FF2B5EF4-FFF2-40B4-BE49-F238E27FC236}">
                <a16:creationId xmlns:a16="http://schemas.microsoft.com/office/drawing/2014/main" id="{77E91811-A652-3F65-30F5-64D216BFA18B}"/>
              </a:ext>
            </a:extLst>
          </p:cNvPr>
          <p:cNvCxnSpPr>
            <a:cxnSpLocks/>
          </p:cNvCxnSpPr>
          <p:nvPr/>
        </p:nvCxnSpPr>
        <p:spPr>
          <a:xfrm>
            <a:off x="9027055" y="2910162"/>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2" name="Straight Connector 221">
            <a:extLst>
              <a:ext uri="{FF2B5EF4-FFF2-40B4-BE49-F238E27FC236}">
                <a16:creationId xmlns:a16="http://schemas.microsoft.com/office/drawing/2014/main" id="{3A5B2769-08C3-7B0B-7735-E345EBE28DDC}"/>
              </a:ext>
            </a:extLst>
          </p:cNvPr>
          <p:cNvCxnSpPr>
            <a:cxnSpLocks/>
          </p:cNvCxnSpPr>
          <p:nvPr/>
        </p:nvCxnSpPr>
        <p:spPr>
          <a:xfrm>
            <a:off x="8780351" y="2910162"/>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3" name="Straight Connector 222">
            <a:extLst>
              <a:ext uri="{FF2B5EF4-FFF2-40B4-BE49-F238E27FC236}">
                <a16:creationId xmlns:a16="http://schemas.microsoft.com/office/drawing/2014/main" id="{38A575AE-B3AB-2101-C2E9-73682263417E}"/>
              </a:ext>
            </a:extLst>
          </p:cNvPr>
          <p:cNvCxnSpPr>
            <a:cxnSpLocks/>
          </p:cNvCxnSpPr>
          <p:nvPr/>
        </p:nvCxnSpPr>
        <p:spPr>
          <a:xfrm>
            <a:off x="8542699" y="2910162"/>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cxnSp>
        <p:nvCxnSpPr>
          <p:cNvPr id="224" name="Straight Connector 223">
            <a:extLst>
              <a:ext uri="{FF2B5EF4-FFF2-40B4-BE49-F238E27FC236}">
                <a16:creationId xmlns:a16="http://schemas.microsoft.com/office/drawing/2014/main" id="{34F6A7E9-2C34-CCE6-1324-EE9EDB1CE0F0}"/>
              </a:ext>
            </a:extLst>
          </p:cNvPr>
          <p:cNvCxnSpPr>
            <a:cxnSpLocks/>
          </p:cNvCxnSpPr>
          <p:nvPr/>
        </p:nvCxnSpPr>
        <p:spPr>
          <a:xfrm>
            <a:off x="8360448" y="2935628"/>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225" name="Rectangle 224">
            <a:extLst>
              <a:ext uri="{FF2B5EF4-FFF2-40B4-BE49-F238E27FC236}">
                <a16:creationId xmlns:a16="http://schemas.microsoft.com/office/drawing/2014/main" id="{E70008CC-C183-B289-7D90-7568538E8122}"/>
              </a:ext>
            </a:extLst>
          </p:cNvPr>
          <p:cNvSpPr/>
          <p:nvPr/>
        </p:nvSpPr>
        <p:spPr>
          <a:xfrm>
            <a:off x="10721562" y="2845297"/>
            <a:ext cx="1456529" cy="141106"/>
          </a:xfrm>
          <a:prstGeom prst="rect">
            <a:avLst/>
          </a:prstGeom>
          <a:solidFill>
            <a:schemeClr val="bg2">
              <a:lumMod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6" name="Straight Connector 15">
            <a:extLst>
              <a:ext uri="{FF2B5EF4-FFF2-40B4-BE49-F238E27FC236}">
                <a16:creationId xmlns:a16="http://schemas.microsoft.com/office/drawing/2014/main" id="{33E7A801-1017-D59B-0D25-B3282DE816BA}"/>
              </a:ext>
            </a:extLst>
          </p:cNvPr>
          <p:cNvCxnSpPr>
            <a:cxnSpLocks/>
          </p:cNvCxnSpPr>
          <p:nvPr/>
        </p:nvCxnSpPr>
        <p:spPr>
          <a:xfrm>
            <a:off x="6926254" y="2896216"/>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37" name="Rectangle 36">
            <a:extLst>
              <a:ext uri="{FF2B5EF4-FFF2-40B4-BE49-F238E27FC236}">
                <a16:creationId xmlns:a16="http://schemas.microsoft.com/office/drawing/2014/main" id="{BADA4822-83CC-816C-83F1-BDA9C2E1C53C}"/>
              </a:ext>
            </a:extLst>
          </p:cNvPr>
          <p:cNvSpPr/>
          <p:nvPr/>
        </p:nvSpPr>
        <p:spPr>
          <a:xfrm>
            <a:off x="4607870" y="1951264"/>
            <a:ext cx="594910" cy="1953443"/>
          </a:xfrm>
          <a:prstGeom prst="rect">
            <a:avLst/>
          </a:prstGeom>
          <a:solidFill>
            <a:srgbClr val="28501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C</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t>L</a:t>
            </a:r>
          </a:p>
        </p:txBody>
      </p:sp>
      <p:cxnSp>
        <p:nvCxnSpPr>
          <p:cNvPr id="55" name="Straight Connector 54">
            <a:extLst>
              <a:ext uri="{FF2B5EF4-FFF2-40B4-BE49-F238E27FC236}">
                <a16:creationId xmlns:a16="http://schemas.microsoft.com/office/drawing/2014/main" id="{CEE18F29-2E0E-E843-1E08-8FF922A6515E}"/>
              </a:ext>
            </a:extLst>
          </p:cNvPr>
          <p:cNvCxnSpPr>
            <a:cxnSpLocks/>
          </p:cNvCxnSpPr>
          <p:nvPr/>
        </p:nvCxnSpPr>
        <p:spPr>
          <a:xfrm>
            <a:off x="9262579" y="2905547"/>
            <a:ext cx="119412"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
        <p:nvSpPr>
          <p:cNvPr id="56" name="Isosceles Triangle 55">
            <a:extLst>
              <a:ext uri="{FF2B5EF4-FFF2-40B4-BE49-F238E27FC236}">
                <a16:creationId xmlns:a16="http://schemas.microsoft.com/office/drawing/2014/main" id="{1EFF36DD-5B4B-B5E6-764F-97C98C074294}"/>
              </a:ext>
            </a:extLst>
          </p:cNvPr>
          <p:cNvSpPr/>
          <p:nvPr/>
        </p:nvSpPr>
        <p:spPr>
          <a:xfrm rot="10800000">
            <a:off x="6186997" y="3002228"/>
            <a:ext cx="112105" cy="6370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7" name="Isosceles Triangle 56">
            <a:extLst>
              <a:ext uri="{FF2B5EF4-FFF2-40B4-BE49-F238E27FC236}">
                <a16:creationId xmlns:a16="http://schemas.microsoft.com/office/drawing/2014/main" id="{33E50F03-C0C0-D3F7-F738-80B0ECCD0147}"/>
              </a:ext>
            </a:extLst>
          </p:cNvPr>
          <p:cNvSpPr/>
          <p:nvPr/>
        </p:nvSpPr>
        <p:spPr>
          <a:xfrm rot="10800000">
            <a:off x="9968393" y="3000721"/>
            <a:ext cx="112106" cy="640080"/>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75" name="Group 74">
            <a:extLst>
              <a:ext uri="{FF2B5EF4-FFF2-40B4-BE49-F238E27FC236}">
                <a16:creationId xmlns:a16="http://schemas.microsoft.com/office/drawing/2014/main" id="{8A0796D0-FD72-CA69-08B9-D1CAB9B92CBC}"/>
              </a:ext>
            </a:extLst>
          </p:cNvPr>
          <p:cNvGrpSpPr/>
          <p:nvPr/>
        </p:nvGrpSpPr>
        <p:grpSpPr>
          <a:xfrm>
            <a:off x="9273437" y="6272702"/>
            <a:ext cx="1849518" cy="523220"/>
            <a:chOff x="7857568" y="-395608"/>
            <a:chExt cx="2969032" cy="737421"/>
          </a:xfrm>
        </p:grpSpPr>
        <p:sp>
          <p:nvSpPr>
            <p:cNvPr id="76" name="Isosceles Triangle 75">
              <a:extLst>
                <a:ext uri="{FF2B5EF4-FFF2-40B4-BE49-F238E27FC236}">
                  <a16:creationId xmlns:a16="http://schemas.microsoft.com/office/drawing/2014/main" id="{C9F4DBDD-00F9-4C25-A419-F2B22C664FB9}"/>
                </a:ext>
              </a:extLst>
            </p:cNvPr>
            <p:cNvSpPr/>
            <p:nvPr/>
          </p:nvSpPr>
          <p:spPr>
            <a:xfrm flipV="1">
              <a:off x="7857568" y="-365462"/>
              <a:ext cx="101588" cy="1828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3" name="Isosceles Triangle 82">
              <a:extLst>
                <a:ext uri="{FF2B5EF4-FFF2-40B4-BE49-F238E27FC236}">
                  <a16:creationId xmlns:a16="http://schemas.microsoft.com/office/drawing/2014/main" id="{4A4152E5-9BEB-BFD2-0405-9C80265025DC}"/>
                </a:ext>
              </a:extLst>
            </p:cNvPr>
            <p:cNvSpPr/>
            <p:nvPr/>
          </p:nvSpPr>
          <p:spPr>
            <a:xfrm>
              <a:off x="7862348" y="84393"/>
              <a:ext cx="100800" cy="194519"/>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4" name="TextBox 83">
              <a:extLst>
                <a:ext uri="{FF2B5EF4-FFF2-40B4-BE49-F238E27FC236}">
                  <a16:creationId xmlns:a16="http://schemas.microsoft.com/office/drawing/2014/main" id="{6012EFB0-41E5-6523-6F5A-0125D59E8F6F}"/>
                </a:ext>
              </a:extLst>
            </p:cNvPr>
            <p:cNvSpPr txBox="1"/>
            <p:nvPr/>
          </p:nvSpPr>
          <p:spPr>
            <a:xfrm>
              <a:off x="7929102" y="-395608"/>
              <a:ext cx="2897498" cy="4598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Supports that act as load transfer paths</a:t>
              </a:r>
            </a:p>
          </p:txBody>
        </p:sp>
      </p:grpSp>
      <p:sp>
        <p:nvSpPr>
          <p:cNvPr id="32" name="Title 31">
            <a:extLst>
              <a:ext uri="{FF2B5EF4-FFF2-40B4-BE49-F238E27FC236}">
                <a16:creationId xmlns:a16="http://schemas.microsoft.com/office/drawing/2014/main" id="{BE61FBCD-AA47-BB66-B070-F40FAC9A8283}"/>
              </a:ext>
            </a:extLst>
          </p:cNvPr>
          <p:cNvSpPr>
            <a:spLocks noGrp="1"/>
          </p:cNvSpPr>
          <p:nvPr>
            <p:ph type="title"/>
          </p:nvPr>
        </p:nvSpPr>
        <p:spPr/>
        <p:txBody>
          <a:bodyPr>
            <a:normAutofit fontScale="90000"/>
          </a:bodyPr>
          <a:lstStyle/>
          <a:p>
            <a:r>
              <a:rPr lang="en-US" dirty="0" err="1">
                <a:solidFill>
                  <a:schemeClr val="tx2"/>
                </a:solidFill>
                <a:latin typeface="Aptos Display" panose="02110004020202020204"/>
              </a:rPr>
              <a:t>ePIC</a:t>
            </a:r>
            <a:r>
              <a:rPr lang="en-US" dirty="0">
                <a:solidFill>
                  <a:schemeClr val="tx2"/>
                </a:solidFill>
                <a:latin typeface="Aptos Display" panose="02110004020202020204"/>
              </a:rPr>
              <a:t> Detector Support Hierarchy Y-Z View</a:t>
            </a:r>
            <a:endParaRPr lang="en-US" dirty="0">
              <a:solidFill>
                <a:schemeClr val="tx2"/>
              </a:solidFill>
            </a:endParaRPr>
          </a:p>
        </p:txBody>
      </p:sp>
      <p:grpSp>
        <p:nvGrpSpPr>
          <p:cNvPr id="170" name="Group 169">
            <a:extLst>
              <a:ext uri="{FF2B5EF4-FFF2-40B4-BE49-F238E27FC236}">
                <a16:creationId xmlns:a16="http://schemas.microsoft.com/office/drawing/2014/main" id="{1AE30C88-8D52-ED45-6757-F2A4EF513E69}"/>
              </a:ext>
            </a:extLst>
          </p:cNvPr>
          <p:cNvGrpSpPr/>
          <p:nvPr/>
        </p:nvGrpSpPr>
        <p:grpSpPr>
          <a:xfrm>
            <a:off x="6034177" y="1847512"/>
            <a:ext cx="4655300" cy="222837"/>
            <a:chOff x="5194991" y="2291148"/>
            <a:chExt cx="3823141" cy="222837"/>
          </a:xfrm>
        </p:grpSpPr>
        <p:grpSp>
          <p:nvGrpSpPr>
            <p:cNvPr id="190" name="Group 189">
              <a:extLst>
                <a:ext uri="{FF2B5EF4-FFF2-40B4-BE49-F238E27FC236}">
                  <a16:creationId xmlns:a16="http://schemas.microsoft.com/office/drawing/2014/main" id="{9A3846F1-A5C7-B775-30C5-1E6EDF1FC0D2}"/>
                </a:ext>
              </a:extLst>
            </p:cNvPr>
            <p:cNvGrpSpPr/>
            <p:nvPr/>
          </p:nvGrpSpPr>
          <p:grpSpPr>
            <a:xfrm>
              <a:off x="5194991" y="2291148"/>
              <a:ext cx="3823141" cy="222837"/>
              <a:chOff x="5047483" y="2291245"/>
              <a:chExt cx="1549981" cy="221751"/>
            </a:xfrm>
          </p:grpSpPr>
          <p:sp>
            <p:nvSpPr>
              <p:cNvPr id="25" name="Rectangle 24">
                <a:extLst>
                  <a:ext uri="{FF2B5EF4-FFF2-40B4-BE49-F238E27FC236}">
                    <a16:creationId xmlns:a16="http://schemas.microsoft.com/office/drawing/2014/main" id="{D567DA73-1C2E-94D5-1E6D-F430FBBEDB10}"/>
                  </a:ext>
                </a:extLst>
              </p:cNvPr>
              <p:cNvSpPr/>
              <p:nvPr/>
            </p:nvSpPr>
            <p:spPr>
              <a:xfrm>
                <a:off x="5047483" y="2401652"/>
                <a:ext cx="1549981" cy="111344"/>
              </a:xfrm>
              <a:prstGeom prst="rect">
                <a:avLst/>
              </a:prstGeom>
              <a:solidFill>
                <a:srgbClr val="862A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LGAD - TOF</a:t>
                </a:r>
              </a:p>
            </p:txBody>
          </p:sp>
          <p:sp>
            <p:nvSpPr>
              <p:cNvPr id="70" name="Isosceles Triangle 69">
                <a:extLst>
                  <a:ext uri="{FF2B5EF4-FFF2-40B4-BE49-F238E27FC236}">
                    <a16:creationId xmlns:a16="http://schemas.microsoft.com/office/drawing/2014/main" id="{7E10E186-74D0-D6E2-6A11-44FA9158DE67}"/>
                  </a:ext>
                </a:extLst>
              </p:cNvPr>
              <p:cNvSpPr/>
              <p:nvPr/>
            </p:nvSpPr>
            <p:spPr>
              <a:xfrm>
                <a:off x="5077972" y="2291245"/>
                <a:ext cx="39501" cy="95910"/>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69" name="Isosceles Triangle 168">
              <a:extLst>
                <a:ext uri="{FF2B5EF4-FFF2-40B4-BE49-F238E27FC236}">
                  <a16:creationId xmlns:a16="http://schemas.microsoft.com/office/drawing/2014/main" id="{FD81ADE6-F36E-3D43-B9B7-47166F44CE66}"/>
                </a:ext>
              </a:extLst>
            </p:cNvPr>
            <p:cNvSpPr/>
            <p:nvPr/>
          </p:nvSpPr>
          <p:spPr>
            <a:xfrm>
              <a:off x="8877705" y="2295134"/>
              <a:ext cx="97432" cy="92327"/>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30" name="Group 29">
            <a:extLst>
              <a:ext uri="{FF2B5EF4-FFF2-40B4-BE49-F238E27FC236}">
                <a16:creationId xmlns:a16="http://schemas.microsoft.com/office/drawing/2014/main" id="{B82B7DBD-F117-55C9-66D8-3B7D1B4BA44D}"/>
              </a:ext>
            </a:extLst>
          </p:cNvPr>
          <p:cNvGrpSpPr/>
          <p:nvPr/>
        </p:nvGrpSpPr>
        <p:grpSpPr>
          <a:xfrm>
            <a:off x="6179087" y="2073165"/>
            <a:ext cx="4217973" cy="111415"/>
            <a:chOff x="5415432" y="1753290"/>
            <a:chExt cx="1556936" cy="110638"/>
          </a:xfrm>
        </p:grpSpPr>
        <p:sp>
          <p:nvSpPr>
            <p:cNvPr id="28" name="Rectangle 27">
              <a:extLst>
                <a:ext uri="{FF2B5EF4-FFF2-40B4-BE49-F238E27FC236}">
                  <a16:creationId xmlns:a16="http://schemas.microsoft.com/office/drawing/2014/main" id="{5D4621CF-7BCA-14E3-B1B6-78A41D79CC59}"/>
                </a:ext>
              </a:extLst>
            </p:cNvPr>
            <p:cNvSpPr/>
            <p:nvPr/>
          </p:nvSpPr>
          <p:spPr>
            <a:xfrm>
              <a:off x="5415432" y="1753294"/>
              <a:ext cx="745304"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sp>
          <p:nvSpPr>
            <p:cNvPr id="29" name="Rectangle 28">
              <a:extLst>
                <a:ext uri="{FF2B5EF4-FFF2-40B4-BE49-F238E27FC236}">
                  <a16:creationId xmlns:a16="http://schemas.microsoft.com/office/drawing/2014/main" id="{446DB803-9D5D-814D-EF7C-188AE7C52206}"/>
                </a:ext>
              </a:extLst>
            </p:cNvPr>
            <p:cNvSpPr/>
            <p:nvPr/>
          </p:nvSpPr>
          <p:spPr>
            <a:xfrm>
              <a:off x="6160736" y="1753290"/>
              <a:ext cx="811632"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grpSp>
      <p:grpSp>
        <p:nvGrpSpPr>
          <p:cNvPr id="241" name="Group 240">
            <a:extLst>
              <a:ext uri="{FF2B5EF4-FFF2-40B4-BE49-F238E27FC236}">
                <a16:creationId xmlns:a16="http://schemas.microsoft.com/office/drawing/2014/main" id="{F7A8E7B1-5D97-CAC9-2A8B-33619832D39C}"/>
              </a:ext>
            </a:extLst>
          </p:cNvPr>
          <p:cNvGrpSpPr/>
          <p:nvPr/>
        </p:nvGrpSpPr>
        <p:grpSpPr>
          <a:xfrm>
            <a:off x="5898373" y="2254843"/>
            <a:ext cx="263328" cy="1361550"/>
            <a:chOff x="8079382" y="2688334"/>
            <a:chExt cx="304408" cy="1361550"/>
          </a:xfrm>
        </p:grpSpPr>
        <p:grpSp>
          <p:nvGrpSpPr>
            <p:cNvPr id="242" name="Group 241">
              <a:extLst>
                <a:ext uri="{FF2B5EF4-FFF2-40B4-BE49-F238E27FC236}">
                  <a16:creationId xmlns:a16="http://schemas.microsoft.com/office/drawing/2014/main" id="{AC5D6096-B74D-577F-2116-514CB163F08A}"/>
                </a:ext>
              </a:extLst>
            </p:cNvPr>
            <p:cNvGrpSpPr/>
            <p:nvPr/>
          </p:nvGrpSpPr>
          <p:grpSpPr>
            <a:xfrm>
              <a:off x="8079382" y="2691382"/>
              <a:ext cx="121251" cy="1358502"/>
              <a:chOff x="8079382" y="2691382"/>
              <a:chExt cx="121251" cy="1358502"/>
            </a:xfrm>
          </p:grpSpPr>
          <p:sp>
            <p:nvSpPr>
              <p:cNvPr id="247" name="Rectangle 246">
                <a:extLst>
                  <a:ext uri="{FF2B5EF4-FFF2-40B4-BE49-F238E27FC236}">
                    <a16:creationId xmlns:a16="http://schemas.microsoft.com/office/drawing/2014/main" id="{20869B5E-E1FF-F0D9-C3F5-8C853653638E}"/>
                  </a:ext>
                </a:extLst>
              </p:cNvPr>
              <p:cNvSpPr/>
              <p:nvPr/>
            </p:nvSpPr>
            <p:spPr>
              <a:xfrm>
                <a:off x="8079382" y="2784839"/>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248" name="Isosceles Triangle 247">
                <a:extLst>
                  <a:ext uri="{FF2B5EF4-FFF2-40B4-BE49-F238E27FC236}">
                    <a16:creationId xmlns:a16="http://schemas.microsoft.com/office/drawing/2014/main" id="{B62DDC80-392B-6D21-50F0-7AAD3E0A601F}"/>
                  </a:ext>
                </a:extLst>
              </p:cNvPr>
              <p:cNvSpPr/>
              <p:nvPr/>
            </p:nvSpPr>
            <p:spPr>
              <a:xfrm>
                <a:off x="8083942" y="2691382"/>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9" name="Isosceles Triangle 248">
                <a:extLst>
                  <a:ext uri="{FF2B5EF4-FFF2-40B4-BE49-F238E27FC236}">
                    <a16:creationId xmlns:a16="http://schemas.microsoft.com/office/drawing/2014/main" id="{840C8114-EBD5-3C33-2202-127C53212129}"/>
                  </a:ext>
                </a:extLst>
              </p:cNvPr>
              <p:cNvSpPr/>
              <p:nvPr/>
            </p:nvSpPr>
            <p:spPr>
              <a:xfrm flipV="1">
                <a:off x="8082420" y="3956301"/>
                <a:ext cx="115153"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43" name="Group 242">
              <a:extLst>
                <a:ext uri="{FF2B5EF4-FFF2-40B4-BE49-F238E27FC236}">
                  <a16:creationId xmlns:a16="http://schemas.microsoft.com/office/drawing/2014/main" id="{603498E4-EE1E-9855-6F69-C322D226D67B}"/>
                </a:ext>
              </a:extLst>
            </p:cNvPr>
            <p:cNvGrpSpPr/>
            <p:nvPr/>
          </p:nvGrpSpPr>
          <p:grpSpPr>
            <a:xfrm>
              <a:off x="8262539" y="2688334"/>
              <a:ext cx="121251" cy="1361550"/>
              <a:chOff x="8262539" y="2688334"/>
              <a:chExt cx="121251" cy="1361550"/>
            </a:xfrm>
          </p:grpSpPr>
          <p:sp>
            <p:nvSpPr>
              <p:cNvPr id="244" name="Rectangle 243">
                <a:extLst>
                  <a:ext uri="{FF2B5EF4-FFF2-40B4-BE49-F238E27FC236}">
                    <a16:creationId xmlns:a16="http://schemas.microsoft.com/office/drawing/2014/main" id="{BC8F8B06-2C2E-03E9-8702-A59269B7EE0E}"/>
                  </a:ext>
                </a:extLst>
              </p:cNvPr>
              <p:cNvSpPr/>
              <p:nvPr/>
            </p:nvSpPr>
            <p:spPr>
              <a:xfrm>
                <a:off x="8262539" y="2786917"/>
                <a:ext cx="121251" cy="1160198"/>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a:ln>
                      <a:noFill/>
                    </a:ln>
                    <a:solidFill>
                      <a:prstClr val="black"/>
                    </a:solidFill>
                    <a:effectLst/>
                    <a:uLnTx/>
                    <a:uFillTx/>
                    <a:latin typeface="Aptos" panose="02110004020202020204"/>
                    <a:ea typeface="+mn-ea"/>
                    <a:cs typeface="+mn-cs"/>
                  </a:rPr>
                  <a:t>D</a:t>
                </a:r>
              </a:p>
            </p:txBody>
          </p:sp>
          <p:sp>
            <p:nvSpPr>
              <p:cNvPr id="245" name="Isosceles Triangle 244">
                <a:extLst>
                  <a:ext uri="{FF2B5EF4-FFF2-40B4-BE49-F238E27FC236}">
                    <a16:creationId xmlns:a16="http://schemas.microsoft.com/office/drawing/2014/main" id="{056605E7-CB11-D642-5F16-9C4C8C28484C}"/>
                  </a:ext>
                </a:extLst>
              </p:cNvPr>
              <p:cNvSpPr/>
              <p:nvPr/>
            </p:nvSpPr>
            <p:spPr>
              <a:xfrm>
                <a:off x="8267112" y="2688334"/>
                <a:ext cx="112106" cy="79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6" name="Isosceles Triangle 245">
                <a:extLst>
                  <a:ext uri="{FF2B5EF4-FFF2-40B4-BE49-F238E27FC236}">
                    <a16:creationId xmlns:a16="http://schemas.microsoft.com/office/drawing/2014/main" id="{423BBF37-F7F9-CFB0-96A8-AA10BAB683BA}"/>
                  </a:ext>
                </a:extLst>
              </p:cNvPr>
              <p:cNvSpPr/>
              <p:nvPr/>
            </p:nvSpPr>
            <p:spPr>
              <a:xfrm flipV="1">
                <a:off x="8265587" y="3956301"/>
                <a:ext cx="115154" cy="93583"/>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nvGrpSpPr>
          <p:cNvPr id="256" name="Group 255">
            <a:extLst>
              <a:ext uri="{FF2B5EF4-FFF2-40B4-BE49-F238E27FC236}">
                <a16:creationId xmlns:a16="http://schemas.microsoft.com/office/drawing/2014/main" id="{90EA1468-0769-1942-D421-1323D4087179}"/>
              </a:ext>
            </a:extLst>
          </p:cNvPr>
          <p:cNvGrpSpPr/>
          <p:nvPr/>
        </p:nvGrpSpPr>
        <p:grpSpPr>
          <a:xfrm>
            <a:off x="6018701" y="3799914"/>
            <a:ext cx="4655300" cy="215311"/>
            <a:chOff x="5194991" y="2320766"/>
            <a:chExt cx="3823141" cy="215311"/>
          </a:xfrm>
        </p:grpSpPr>
        <p:grpSp>
          <p:nvGrpSpPr>
            <p:cNvPr id="257" name="Group 256">
              <a:extLst>
                <a:ext uri="{FF2B5EF4-FFF2-40B4-BE49-F238E27FC236}">
                  <a16:creationId xmlns:a16="http://schemas.microsoft.com/office/drawing/2014/main" id="{70F130B5-7D81-A9BE-7263-328A2624A4D4}"/>
                </a:ext>
              </a:extLst>
            </p:cNvPr>
            <p:cNvGrpSpPr/>
            <p:nvPr/>
          </p:nvGrpSpPr>
          <p:grpSpPr>
            <a:xfrm>
              <a:off x="5194991" y="2320766"/>
              <a:ext cx="3823141" cy="215311"/>
              <a:chOff x="5047483" y="2320768"/>
              <a:chExt cx="1549981" cy="214266"/>
            </a:xfrm>
          </p:grpSpPr>
          <p:sp>
            <p:nvSpPr>
              <p:cNvPr id="259" name="Rectangle 258">
                <a:extLst>
                  <a:ext uri="{FF2B5EF4-FFF2-40B4-BE49-F238E27FC236}">
                    <a16:creationId xmlns:a16="http://schemas.microsoft.com/office/drawing/2014/main" id="{47D5240D-9E00-449D-953D-0B13E3EB6C17}"/>
                  </a:ext>
                </a:extLst>
              </p:cNvPr>
              <p:cNvSpPr/>
              <p:nvPr/>
            </p:nvSpPr>
            <p:spPr>
              <a:xfrm>
                <a:off x="5047483" y="2320768"/>
                <a:ext cx="1549981" cy="111344"/>
              </a:xfrm>
              <a:prstGeom prst="rect">
                <a:avLst/>
              </a:prstGeom>
              <a:solidFill>
                <a:srgbClr val="862A2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white"/>
                    </a:solidFill>
                    <a:effectLst/>
                    <a:uLnTx/>
                    <a:uFillTx/>
                    <a:latin typeface="Aptos" panose="02110004020202020204"/>
                    <a:ea typeface="+mn-ea"/>
                    <a:cs typeface="+mn-cs"/>
                  </a:rPr>
                  <a:t>LGAD - TOF</a:t>
                </a:r>
              </a:p>
            </p:txBody>
          </p:sp>
          <p:sp>
            <p:nvSpPr>
              <p:cNvPr id="260" name="Isosceles Triangle 259">
                <a:extLst>
                  <a:ext uri="{FF2B5EF4-FFF2-40B4-BE49-F238E27FC236}">
                    <a16:creationId xmlns:a16="http://schemas.microsoft.com/office/drawing/2014/main" id="{D4AEDDB6-524B-D6D9-21A3-6F44D39AAE1B}"/>
                  </a:ext>
                </a:extLst>
              </p:cNvPr>
              <p:cNvSpPr/>
              <p:nvPr/>
            </p:nvSpPr>
            <p:spPr>
              <a:xfrm rot="10800000">
                <a:off x="5077972" y="2439124"/>
                <a:ext cx="39501" cy="95910"/>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58" name="Isosceles Triangle 257">
              <a:extLst>
                <a:ext uri="{FF2B5EF4-FFF2-40B4-BE49-F238E27FC236}">
                  <a16:creationId xmlns:a16="http://schemas.microsoft.com/office/drawing/2014/main" id="{11307CA5-0D6F-F162-EBC6-AF9EAB4E8AAD}"/>
                </a:ext>
              </a:extLst>
            </p:cNvPr>
            <p:cNvSpPr/>
            <p:nvPr/>
          </p:nvSpPr>
          <p:spPr>
            <a:xfrm rot="10800000">
              <a:off x="8877705" y="2443732"/>
              <a:ext cx="97432" cy="92327"/>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64" name="Group 263">
            <a:extLst>
              <a:ext uri="{FF2B5EF4-FFF2-40B4-BE49-F238E27FC236}">
                <a16:creationId xmlns:a16="http://schemas.microsoft.com/office/drawing/2014/main" id="{C065B5FD-4529-3CBA-78FF-F9C0316B2EF3}"/>
              </a:ext>
            </a:extLst>
          </p:cNvPr>
          <p:cNvGrpSpPr/>
          <p:nvPr/>
        </p:nvGrpSpPr>
        <p:grpSpPr>
          <a:xfrm>
            <a:off x="6179087" y="3681640"/>
            <a:ext cx="4217973" cy="111412"/>
            <a:chOff x="5415432" y="1753294"/>
            <a:chExt cx="1556936" cy="110634"/>
          </a:xfrm>
        </p:grpSpPr>
        <p:sp>
          <p:nvSpPr>
            <p:cNvPr id="266" name="Rectangle 265">
              <a:extLst>
                <a:ext uri="{FF2B5EF4-FFF2-40B4-BE49-F238E27FC236}">
                  <a16:creationId xmlns:a16="http://schemas.microsoft.com/office/drawing/2014/main" id="{236E8ED9-9018-FF0B-2BCD-BD9F14C851B0}"/>
                </a:ext>
              </a:extLst>
            </p:cNvPr>
            <p:cNvSpPr/>
            <p:nvPr/>
          </p:nvSpPr>
          <p:spPr>
            <a:xfrm>
              <a:off x="5415432" y="1753294"/>
              <a:ext cx="745304"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sp>
          <p:nvSpPr>
            <p:cNvPr id="267" name="Rectangle 266">
              <a:extLst>
                <a:ext uri="{FF2B5EF4-FFF2-40B4-BE49-F238E27FC236}">
                  <a16:creationId xmlns:a16="http://schemas.microsoft.com/office/drawing/2014/main" id="{6C736CD2-01C1-5948-06B5-1C095614E0D3}"/>
                </a:ext>
              </a:extLst>
            </p:cNvPr>
            <p:cNvSpPr/>
            <p:nvPr/>
          </p:nvSpPr>
          <p:spPr>
            <a:xfrm>
              <a:off x="6160736" y="1753294"/>
              <a:ext cx="811632" cy="110634"/>
            </a:xfrm>
            <a:prstGeom prst="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ptos" panose="02110004020202020204"/>
                  <a:ea typeface="+mn-ea"/>
                  <a:cs typeface="+mn-cs"/>
                </a:rPr>
                <a:t>MPGD</a:t>
              </a:r>
            </a:p>
          </p:txBody>
        </p:sp>
      </p:grpSp>
      <p:grpSp>
        <p:nvGrpSpPr>
          <p:cNvPr id="324" name="Group 323">
            <a:extLst>
              <a:ext uri="{FF2B5EF4-FFF2-40B4-BE49-F238E27FC236}">
                <a16:creationId xmlns:a16="http://schemas.microsoft.com/office/drawing/2014/main" id="{4A11A412-DE09-92BF-950F-CC6DD1428D43}"/>
              </a:ext>
            </a:extLst>
          </p:cNvPr>
          <p:cNvGrpSpPr/>
          <p:nvPr/>
        </p:nvGrpSpPr>
        <p:grpSpPr>
          <a:xfrm>
            <a:off x="5856563" y="1879330"/>
            <a:ext cx="5029200" cy="2174722"/>
            <a:chOff x="4429018" y="2322966"/>
            <a:chExt cx="5029200" cy="2174722"/>
          </a:xfrm>
        </p:grpSpPr>
        <p:grpSp>
          <p:nvGrpSpPr>
            <p:cNvPr id="270" name="Group 269">
              <a:extLst>
                <a:ext uri="{FF2B5EF4-FFF2-40B4-BE49-F238E27FC236}">
                  <a16:creationId xmlns:a16="http://schemas.microsoft.com/office/drawing/2014/main" id="{A7EF6897-0FD3-6558-CE58-0CA7D4C8A4BA}"/>
                </a:ext>
              </a:extLst>
            </p:cNvPr>
            <p:cNvGrpSpPr/>
            <p:nvPr/>
          </p:nvGrpSpPr>
          <p:grpSpPr>
            <a:xfrm>
              <a:off x="4429018" y="2322966"/>
              <a:ext cx="5029200" cy="2174722"/>
              <a:chOff x="4429018" y="2322966"/>
              <a:chExt cx="5029200" cy="2174722"/>
            </a:xfrm>
          </p:grpSpPr>
          <p:cxnSp>
            <p:nvCxnSpPr>
              <p:cNvPr id="203" name="Straight Connector 202">
                <a:extLst>
                  <a:ext uri="{FF2B5EF4-FFF2-40B4-BE49-F238E27FC236}">
                    <a16:creationId xmlns:a16="http://schemas.microsoft.com/office/drawing/2014/main" id="{99211675-61D0-7527-9FE2-6626C7054491}"/>
                  </a:ext>
                </a:extLst>
              </p:cNvPr>
              <p:cNvCxnSpPr>
                <a:cxnSpLocks/>
              </p:cNvCxnSpPr>
              <p:nvPr/>
            </p:nvCxnSpPr>
            <p:spPr>
              <a:xfrm>
                <a:off x="6123558" y="3006381"/>
                <a:ext cx="0" cy="726706"/>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10" name="Straight Connector 209">
                <a:extLst>
                  <a:ext uri="{FF2B5EF4-FFF2-40B4-BE49-F238E27FC236}">
                    <a16:creationId xmlns:a16="http://schemas.microsoft.com/office/drawing/2014/main" id="{FE5EBECD-7370-4903-D810-3F99478F25EC}"/>
                  </a:ext>
                </a:extLst>
              </p:cNvPr>
              <p:cNvCxnSpPr>
                <a:cxnSpLocks/>
              </p:cNvCxnSpPr>
              <p:nvPr/>
            </p:nvCxnSpPr>
            <p:spPr>
              <a:xfrm>
                <a:off x="7144668" y="2997175"/>
                <a:ext cx="0" cy="745119"/>
              </a:xfrm>
              <a:prstGeom prst="line">
                <a:avLst/>
              </a:prstGeom>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nvGrpSpPr>
              <p:cNvPr id="239" name="Group 238">
                <a:extLst>
                  <a:ext uri="{FF2B5EF4-FFF2-40B4-BE49-F238E27FC236}">
                    <a16:creationId xmlns:a16="http://schemas.microsoft.com/office/drawing/2014/main" id="{4D59A12C-FF16-D754-802F-9A8374AC69ED}"/>
                  </a:ext>
                </a:extLst>
              </p:cNvPr>
              <p:cNvGrpSpPr/>
              <p:nvPr/>
            </p:nvGrpSpPr>
            <p:grpSpPr>
              <a:xfrm>
                <a:off x="4429018" y="2322966"/>
                <a:ext cx="5029200" cy="2174722"/>
                <a:chOff x="4429018" y="2322966"/>
                <a:chExt cx="5029200" cy="2174722"/>
              </a:xfrm>
              <a:solidFill>
                <a:schemeClr val="bg1">
                  <a:lumMod val="50000"/>
                </a:schemeClr>
              </a:solidFill>
            </p:grpSpPr>
            <p:cxnSp>
              <p:nvCxnSpPr>
                <p:cNvPr id="41" name="Straight Connector 40">
                  <a:extLst>
                    <a:ext uri="{FF2B5EF4-FFF2-40B4-BE49-F238E27FC236}">
                      <a16:creationId xmlns:a16="http://schemas.microsoft.com/office/drawing/2014/main" id="{D64D3633-2B52-E399-8F85-59F81864D084}"/>
                    </a:ext>
                  </a:extLst>
                </p:cNvPr>
                <p:cNvCxnSpPr>
                  <a:cxnSpLocks/>
                </p:cNvCxnSpPr>
                <p:nvPr/>
              </p:nvCxnSpPr>
              <p:spPr>
                <a:xfrm flipV="1">
                  <a:off x="4429018" y="2664460"/>
                  <a:ext cx="5029200" cy="0"/>
                </a:xfrm>
                <a:prstGeom prst="line">
                  <a:avLst/>
                </a:prstGeom>
                <a:grpFill/>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cxnSp>
              <p:nvCxnSpPr>
                <p:cNvPr id="147" name="Straight Connector 146">
                  <a:extLst>
                    <a:ext uri="{FF2B5EF4-FFF2-40B4-BE49-F238E27FC236}">
                      <a16:creationId xmlns:a16="http://schemas.microsoft.com/office/drawing/2014/main" id="{EE5D8158-4BA1-618E-BF37-5BE78B1DE24F}"/>
                    </a:ext>
                  </a:extLst>
                </p:cNvPr>
                <p:cNvCxnSpPr>
                  <a:cxnSpLocks/>
                </p:cNvCxnSpPr>
                <p:nvPr/>
              </p:nvCxnSpPr>
              <p:spPr>
                <a:xfrm flipV="1">
                  <a:off x="4429018" y="4080131"/>
                  <a:ext cx="5029200" cy="0"/>
                </a:xfrm>
                <a:prstGeom prst="line">
                  <a:avLst/>
                </a:prstGeom>
                <a:grpFill/>
                <a:ln w="38100">
                  <a:solidFill>
                    <a:schemeClr val="bg1">
                      <a:lumMod val="50000"/>
                    </a:schemeClr>
                  </a:solidFill>
                </a:ln>
              </p:spPr>
              <p:style>
                <a:lnRef idx="2">
                  <a:schemeClr val="dk1"/>
                </a:lnRef>
                <a:fillRef idx="0">
                  <a:schemeClr val="dk1"/>
                </a:fillRef>
                <a:effectRef idx="1">
                  <a:schemeClr val="dk1"/>
                </a:effectRef>
                <a:fontRef idx="minor">
                  <a:schemeClr val="tx1"/>
                </a:fontRef>
              </p:style>
            </p:cxnSp>
            <p:grpSp>
              <p:nvGrpSpPr>
                <p:cNvPr id="238" name="Group 237">
                  <a:extLst>
                    <a:ext uri="{FF2B5EF4-FFF2-40B4-BE49-F238E27FC236}">
                      <a16:creationId xmlns:a16="http://schemas.microsoft.com/office/drawing/2014/main" id="{E3688FC9-8E5E-DEF3-5570-817360BEFC33}"/>
                    </a:ext>
                  </a:extLst>
                </p:cNvPr>
                <p:cNvGrpSpPr/>
                <p:nvPr/>
              </p:nvGrpSpPr>
              <p:grpSpPr>
                <a:xfrm>
                  <a:off x="4471862" y="2322966"/>
                  <a:ext cx="4919723" cy="2174722"/>
                  <a:chOff x="4471862" y="2322966"/>
                  <a:chExt cx="4919723" cy="2174722"/>
                </a:xfrm>
                <a:grpFill/>
              </p:grpSpPr>
              <p:grpSp>
                <p:nvGrpSpPr>
                  <p:cNvPr id="208" name="Group 207">
                    <a:extLst>
                      <a:ext uri="{FF2B5EF4-FFF2-40B4-BE49-F238E27FC236}">
                        <a16:creationId xmlns:a16="http://schemas.microsoft.com/office/drawing/2014/main" id="{99C77E14-19B4-1074-D557-95385B7E6A55}"/>
                      </a:ext>
                    </a:extLst>
                  </p:cNvPr>
                  <p:cNvGrpSpPr/>
                  <p:nvPr/>
                </p:nvGrpSpPr>
                <p:grpSpPr>
                  <a:xfrm>
                    <a:off x="4471862" y="2322966"/>
                    <a:ext cx="4072624" cy="2124853"/>
                    <a:chOff x="4471862" y="2322966"/>
                    <a:chExt cx="4072624" cy="2124853"/>
                  </a:xfrm>
                  <a:grpFill/>
                </p:grpSpPr>
                <p:grpSp>
                  <p:nvGrpSpPr>
                    <p:cNvPr id="18" name="Group 17">
                      <a:extLst>
                        <a:ext uri="{FF2B5EF4-FFF2-40B4-BE49-F238E27FC236}">
                          <a16:creationId xmlns:a16="http://schemas.microsoft.com/office/drawing/2014/main" id="{E93B1640-55B5-34E7-1BAA-A86D76411BCB}"/>
                        </a:ext>
                      </a:extLst>
                    </p:cNvPr>
                    <p:cNvGrpSpPr/>
                    <p:nvPr/>
                  </p:nvGrpSpPr>
                  <p:grpSpPr>
                    <a:xfrm>
                      <a:off x="4471862" y="2322966"/>
                      <a:ext cx="4026905" cy="2124853"/>
                      <a:chOff x="4527903" y="2322966"/>
                      <a:chExt cx="3322884" cy="2124853"/>
                    </a:xfrm>
                    <a:grpFill/>
                  </p:grpSpPr>
                  <p:sp>
                    <p:nvSpPr>
                      <p:cNvPr id="79" name="Isosceles Triangle 78">
                        <a:extLst>
                          <a:ext uri="{FF2B5EF4-FFF2-40B4-BE49-F238E27FC236}">
                            <a16:creationId xmlns:a16="http://schemas.microsoft.com/office/drawing/2014/main" id="{1FE0D1D8-E428-CF0D-400B-81F9426E9057}"/>
                          </a:ext>
                        </a:extLst>
                      </p:cNvPr>
                      <p:cNvSpPr/>
                      <p:nvPr/>
                    </p:nvSpPr>
                    <p:spPr>
                      <a:xfrm>
                        <a:off x="4527905" y="2322966"/>
                        <a:ext cx="75454"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108" name="Group 107">
                        <a:extLst>
                          <a:ext uri="{FF2B5EF4-FFF2-40B4-BE49-F238E27FC236}">
                            <a16:creationId xmlns:a16="http://schemas.microsoft.com/office/drawing/2014/main" id="{6A416D4A-272D-8DFF-4B76-3986CDBC25B0}"/>
                          </a:ext>
                        </a:extLst>
                      </p:cNvPr>
                      <p:cNvGrpSpPr/>
                      <p:nvPr/>
                    </p:nvGrpSpPr>
                    <p:grpSpPr>
                      <a:xfrm>
                        <a:off x="4875684" y="2796131"/>
                        <a:ext cx="2975103" cy="1148905"/>
                        <a:chOff x="5876342" y="2064619"/>
                        <a:chExt cx="2361498" cy="1139758"/>
                      </a:xfrm>
                      <a:grpFill/>
                    </p:grpSpPr>
                    <p:grpSp>
                      <p:nvGrpSpPr>
                        <p:cNvPr id="69" name="Group 68">
                          <a:extLst>
                            <a:ext uri="{FF2B5EF4-FFF2-40B4-BE49-F238E27FC236}">
                              <a16:creationId xmlns:a16="http://schemas.microsoft.com/office/drawing/2014/main" id="{D5A8F5C3-F7C6-4459-C7EF-EED8B32652EA}"/>
                            </a:ext>
                          </a:extLst>
                        </p:cNvPr>
                        <p:cNvGrpSpPr/>
                        <p:nvPr/>
                      </p:nvGrpSpPr>
                      <p:grpSpPr>
                        <a:xfrm>
                          <a:off x="5876342" y="2064619"/>
                          <a:ext cx="2361498" cy="1139758"/>
                          <a:chOff x="5876342" y="2064619"/>
                          <a:chExt cx="2361498" cy="1139758"/>
                        </a:xfrm>
                        <a:grpFill/>
                      </p:grpSpPr>
                      <p:grpSp>
                        <p:nvGrpSpPr>
                          <p:cNvPr id="59" name="Group 58">
                            <a:extLst>
                              <a:ext uri="{FF2B5EF4-FFF2-40B4-BE49-F238E27FC236}">
                                <a16:creationId xmlns:a16="http://schemas.microsoft.com/office/drawing/2014/main" id="{98F88F2A-9094-DC6C-8141-732245C62FA2}"/>
                              </a:ext>
                            </a:extLst>
                          </p:cNvPr>
                          <p:cNvGrpSpPr/>
                          <p:nvPr/>
                        </p:nvGrpSpPr>
                        <p:grpSpPr>
                          <a:xfrm>
                            <a:off x="6535705" y="2065511"/>
                            <a:ext cx="959532" cy="420095"/>
                            <a:chOff x="6160736" y="2368296"/>
                            <a:chExt cx="959532" cy="420095"/>
                          </a:xfrm>
                          <a:grpFill/>
                        </p:grpSpPr>
                        <p:cxnSp>
                          <p:nvCxnSpPr>
                            <p:cNvPr id="49" name="Straight Connector 48">
                              <a:extLst>
                                <a:ext uri="{FF2B5EF4-FFF2-40B4-BE49-F238E27FC236}">
                                  <a16:creationId xmlns:a16="http://schemas.microsoft.com/office/drawing/2014/main" id="{1B54CB2D-AA8A-8589-E807-232D407B960C}"/>
                                </a:ext>
                              </a:extLst>
                            </p:cNvPr>
                            <p:cNvCxnSpPr>
                              <a:cxnSpLocks/>
                            </p:cNvCxnSpPr>
                            <p:nvPr/>
                          </p:nvCxnSpPr>
                          <p:spPr>
                            <a:xfrm>
                              <a:off x="6160736"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2" name="Straight Connector 51">
                              <a:extLst>
                                <a:ext uri="{FF2B5EF4-FFF2-40B4-BE49-F238E27FC236}">
                                  <a16:creationId xmlns:a16="http://schemas.microsoft.com/office/drawing/2014/main" id="{F388B69E-4665-5903-3CF2-82243DA864CA}"/>
                                </a:ext>
                              </a:extLst>
                            </p:cNvPr>
                            <p:cNvCxnSpPr>
                              <a:cxnSpLocks/>
                            </p:cNvCxnSpPr>
                            <p:nvPr/>
                          </p:nvCxnSpPr>
                          <p:spPr>
                            <a:xfrm>
                              <a:off x="6477103" y="2788391"/>
                              <a:ext cx="327957" cy="0"/>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54" name="Straight Connector 53">
                              <a:extLst>
                                <a:ext uri="{FF2B5EF4-FFF2-40B4-BE49-F238E27FC236}">
                                  <a16:creationId xmlns:a16="http://schemas.microsoft.com/office/drawing/2014/main" id="{979E0557-827C-9211-6029-766B32E34EBD}"/>
                                </a:ext>
                              </a:extLst>
                            </p:cNvPr>
                            <p:cNvCxnSpPr>
                              <a:cxnSpLocks/>
                            </p:cNvCxnSpPr>
                            <p:nvPr/>
                          </p:nvCxnSpPr>
                          <p:spPr>
                            <a:xfrm flipV="1">
                              <a:off x="6799068"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grpSp>
                        <p:nvGrpSpPr>
                          <p:cNvPr id="60" name="Group 59">
                            <a:extLst>
                              <a:ext uri="{FF2B5EF4-FFF2-40B4-BE49-F238E27FC236}">
                                <a16:creationId xmlns:a16="http://schemas.microsoft.com/office/drawing/2014/main" id="{7CB0F2BC-F324-D312-7D54-7AB0CA564283}"/>
                              </a:ext>
                            </a:extLst>
                          </p:cNvPr>
                          <p:cNvGrpSpPr/>
                          <p:nvPr/>
                        </p:nvGrpSpPr>
                        <p:grpSpPr>
                          <a:xfrm flipV="1">
                            <a:off x="6535705" y="2784284"/>
                            <a:ext cx="959532" cy="420093"/>
                            <a:chOff x="6160736" y="2368296"/>
                            <a:chExt cx="959532" cy="420095"/>
                          </a:xfrm>
                          <a:grpFill/>
                        </p:grpSpPr>
                        <p:cxnSp>
                          <p:nvCxnSpPr>
                            <p:cNvPr id="63" name="Straight Connector 62">
                              <a:extLst>
                                <a:ext uri="{FF2B5EF4-FFF2-40B4-BE49-F238E27FC236}">
                                  <a16:creationId xmlns:a16="http://schemas.microsoft.com/office/drawing/2014/main" id="{1386482E-9BDF-F7C6-62B1-073A96D74ED4}"/>
                                </a:ext>
                              </a:extLst>
                            </p:cNvPr>
                            <p:cNvCxnSpPr>
                              <a:cxnSpLocks/>
                            </p:cNvCxnSpPr>
                            <p:nvPr/>
                          </p:nvCxnSpPr>
                          <p:spPr>
                            <a:xfrm>
                              <a:off x="6160736"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64" name="Straight Connector 63">
                              <a:extLst>
                                <a:ext uri="{FF2B5EF4-FFF2-40B4-BE49-F238E27FC236}">
                                  <a16:creationId xmlns:a16="http://schemas.microsoft.com/office/drawing/2014/main" id="{7B6F562A-B971-B9EC-7646-40647B8F14C8}"/>
                                </a:ext>
                              </a:extLst>
                            </p:cNvPr>
                            <p:cNvCxnSpPr>
                              <a:cxnSpLocks/>
                            </p:cNvCxnSpPr>
                            <p:nvPr/>
                          </p:nvCxnSpPr>
                          <p:spPr>
                            <a:xfrm flipV="1">
                              <a:off x="6477103" y="2788391"/>
                              <a:ext cx="327957" cy="0"/>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65" name="Straight Connector 64">
                              <a:extLst>
                                <a:ext uri="{FF2B5EF4-FFF2-40B4-BE49-F238E27FC236}">
                                  <a16:creationId xmlns:a16="http://schemas.microsoft.com/office/drawing/2014/main" id="{A62B248F-1982-65B0-9775-12166C4A7218}"/>
                                </a:ext>
                              </a:extLst>
                            </p:cNvPr>
                            <p:cNvCxnSpPr>
                              <a:cxnSpLocks/>
                            </p:cNvCxnSpPr>
                            <p:nvPr/>
                          </p:nvCxnSpPr>
                          <p:spPr>
                            <a:xfrm flipV="1">
                              <a:off x="6799068" y="2368296"/>
                              <a:ext cx="321200" cy="420095"/>
                            </a:xfrm>
                            <a:prstGeom prst="line">
                              <a:avLst/>
                            </a:prstGeom>
                            <a:grp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cxnSp>
                        <p:nvCxnSpPr>
                          <p:cNvPr id="67" name="Straight Connector 66">
                            <a:extLst>
                              <a:ext uri="{FF2B5EF4-FFF2-40B4-BE49-F238E27FC236}">
                                <a16:creationId xmlns:a16="http://schemas.microsoft.com/office/drawing/2014/main" id="{6CB6CB1F-0CF7-8354-BD6C-09935552B8E9}"/>
                              </a:ext>
                            </a:extLst>
                          </p:cNvPr>
                          <p:cNvCxnSpPr>
                            <a:cxnSpLocks/>
                          </p:cNvCxnSpPr>
                          <p:nvPr/>
                        </p:nvCxnSpPr>
                        <p:spPr>
                          <a:xfrm>
                            <a:off x="5876342" y="2064620"/>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a16="http://schemas.microsoft.com/office/drawing/2014/main" id="{1B8DF915-82DB-2C48-3AF7-4A2D4CD6DDCC}"/>
                              </a:ext>
                            </a:extLst>
                          </p:cNvPr>
                          <p:cNvCxnSpPr>
                            <a:cxnSpLocks/>
                          </p:cNvCxnSpPr>
                          <p:nvPr/>
                        </p:nvCxnSpPr>
                        <p:spPr>
                          <a:xfrm>
                            <a:off x="8237840" y="2064619"/>
                            <a:ext cx="0" cy="113390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cxnSp>
                      <p:nvCxnSpPr>
                        <p:cNvPr id="85" name="Straight Connector 84">
                          <a:extLst>
                            <a:ext uri="{FF2B5EF4-FFF2-40B4-BE49-F238E27FC236}">
                              <a16:creationId xmlns:a16="http://schemas.microsoft.com/office/drawing/2014/main" id="{8F685540-6BFE-1A78-E2BC-B44FD745A8E4}"/>
                            </a:ext>
                          </a:extLst>
                        </p:cNvPr>
                        <p:cNvCxnSpPr>
                          <a:cxnSpLocks/>
                        </p:cNvCxnSpPr>
                        <p:nvPr/>
                      </p:nvCxnSpPr>
                      <p:spPr>
                        <a:xfrm>
                          <a:off x="6508065" y="2066254"/>
                          <a:ext cx="0" cy="1130631"/>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6" name="Straight Connector 85">
                          <a:extLst>
                            <a:ext uri="{FF2B5EF4-FFF2-40B4-BE49-F238E27FC236}">
                              <a16:creationId xmlns:a16="http://schemas.microsoft.com/office/drawing/2014/main" id="{82F625A1-BAAD-0403-80CD-97A824438FAD}"/>
                            </a:ext>
                          </a:extLst>
                        </p:cNvPr>
                        <p:cNvCxnSpPr>
                          <a:cxnSpLocks/>
                        </p:cNvCxnSpPr>
                        <p:nvPr/>
                      </p:nvCxnSpPr>
                      <p:spPr>
                        <a:xfrm flipH="1">
                          <a:off x="6295305" y="2066969"/>
                          <a:ext cx="1" cy="11292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7" name="Straight Connector 86">
                          <a:extLst>
                            <a:ext uri="{FF2B5EF4-FFF2-40B4-BE49-F238E27FC236}">
                              <a16:creationId xmlns:a16="http://schemas.microsoft.com/office/drawing/2014/main" id="{F35FE06F-C36F-4A26-6C04-5C66549C157B}"/>
                            </a:ext>
                          </a:extLst>
                        </p:cNvPr>
                        <p:cNvCxnSpPr>
                          <a:cxnSpLocks/>
                        </p:cNvCxnSpPr>
                        <p:nvPr/>
                      </p:nvCxnSpPr>
                      <p:spPr>
                        <a:xfrm>
                          <a:off x="6083779"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B1F968C8-0EEC-C42E-5F7E-ADB882F7E06F}"/>
                            </a:ext>
                          </a:extLst>
                        </p:cNvPr>
                        <p:cNvCxnSpPr>
                          <a:cxnSpLocks/>
                        </p:cNvCxnSpPr>
                        <p:nvPr/>
                      </p:nvCxnSpPr>
                      <p:spPr>
                        <a:xfrm>
                          <a:off x="8025062" y="2064619"/>
                          <a:ext cx="4053"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AE011E67-14AE-4599-5EFE-75935A82D891}"/>
                            </a:ext>
                          </a:extLst>
                        </p:cNvPr>
                        <p:cNvCxnSpPr>
                          <a:cxnSpLocks/>
                        </p:cNvCxnSpPr>
                        <p:nvPr/>
                      </p:nvCxnSpPr>
                      <p:spPr>
                        <a:xfrm>
                          <a:off x="7780503"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0" name="Straight Connector 89">
                          <a:extLst>
                            <a:ext uri="{FF2B5EF4-FFF2-40B4-BE49-F238E27FC236}">
                              <a16:creationId xmlns:a16="http://schemas.microsoft.com/office/drawing/2014/main" id="{E2B8E401-0D1B-C477-1798-5F854C9E87CF}"/>
                            </a:ext>
                          </a:extLst>
                        </p:cNvPr>
                        <p:cNvCxnSpPr>
                          <a:cxnSpLocks/>
                        </p:cNvCxnSpPr>
                        <p:nvPr/>
                      </p:nvCxnSpPr>
                      <p:spPr>
                        <a:xfrm>
                          <a:off x="7529806" y="2064619"/>
                          <a:ext cx="0" cy="113390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1" name="Straight Connector 90">
                          <a:extLst>
                            <a:ext uri="{FF2B5EF4-FFF2-40B4-BE49-F238E27FC236}">
                              <a16:creationId xmlns:a16="http://schemas.microsoft.com/office/drawing/2014/main" id="{D4886893-C4B6-9CB2-0AD7-92BFB3BC70F3}"/>
                            </a:ext>
                          </a:extLst>
                        </p:cNvPr>
                        <p:cNvCxnSpPr>
                          <a:cxnSpLocks/>
                        </p:cNvCxnSpPr>
                        <p:nvPr/>
                      </p:nvCxnSpPr>
                      <p:spPr>
                        <a:xfrm flipH="1">
                          <a:off x="6538754" y="3197319"/>
                          <a:ext cx="94850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2" name="Straight Connector 91">
                          <a:extLst>
                            <a:ext uri="{FF2B5EF4-FFF2-40B4-BE49-F238E27FC236}">
                              <a16:creationId xmlns:a16="http://schemas.microsoft.com/office/drawing/2014/main" id="{8149208D-9238-B461-F6EC-773CD2CF8379}"/>
                            </a:ext>
                          </a:extLst>
                        </p:cNvPr>
                        <p:cNvCxnSpPr>
                          <a:cxnSpLocks/>
                        </p:cNvCxnSpPr>
                        <p:nvPr/>
                      </p:nvCxnSpPr>
                      <p:spPr>
                        <a:xfrm flipH="1">
                          <a:off x="6652985" y="3049524"/>
                          <a:ext cx="720327"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93" name="Straight Connector 92">
                          <a:extLst>
                            <a:ext uri="{FF2B5EF4-FFF2-40B4-BE49-F238E27FC236}">
                              <a16:creationId xmlns:a16="http://schemas.microsoft.com/office/drawing/2014/main" id="{AE14B25D-B4F8-370F-B521-56DDED603095}"/>
                            </a:ext>
                          </a:extLst>
                        </p:cNvPr>
                        <p:cNvCxnSpPr>
                          <a:cxnSpLocks/>
                        </p:cNvCxnSpPr>
                        <p:nvPr/>
                      </p:nvCxnSpPr>
                      <p:spPr>
                        <a:xfrm flipH="1" flipV="1">
                          <a:off x="6790381" y="2869235"/>
                          <a:ext cx="443709" cy="946"/>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5" name="Straight Connector 104">
                          <a:extLst>
                            <a:ext uri="{FF2B5EF4-FFF2-40B4-BE49-F238E27FC236}">
                              <a16:creationId xmlns:a16="http://schemas.microsoft.com/office/drawing/2014/main" id="{0EA5D01A-2083-A9E2-0F5C-804B4B3F4BF7}"/>
                            </a:ext>
                          </a:extLst>
                        </p:cNvPr>
                        <p:cNvCxnSpPr>
                          <a:cxnSpLocks/>
                        </p:cNvCxnSpPr>
                        <p:nvPr/>
                      </p:nvCxnSpPr>
                      <p:spPr>
                        <a:xfrm flipH="1">
                          <a:off x="6790381" y="2396342"/>
                          <a:ext cx="448963"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6" name="Straight Connector 105">
                          <a:extLst>
                            <a:ext uri="{FF2B5EF4-FFF2-40B4-BE49-F238E27FC236}">
                              <a16:creationId xmlns:a16="http://schemas.microsoft.com/office/drawing/2014/main" id="{35523098-CDDB-FC63-B7E6-6D435BA04186}"/>
                            </a:ext>
                          </a:extLst>
                        </p:cNvPr>
                        <p:cNvCxnSpPr>
                          <a:cxnSpLocks/>
                        </p:cNvCxnSpPr>
                        <p:nvPr/>
                      </p:nvCxnSpPr>
                      <p:spPr>
                        <a:xfrm flipH="1">
                          <a:off x="6662701" y="2223516"/>
                          <a:ext cx="71061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107" name="Straight Connector 106">
                          <a:extLst>
                            <a:ext uri="{FF2B5EF4-FFF2-40B4-BE49-F238E27FC236}">
                              <a16:creationId xmlns:a16="http://schemas.microsoft.com/office/drawing/2014/main" id="{A006D6C4-AF97-487B-9C9D-A3A1F3940D86}"/>
                            </a:ext>
                          </a:extLst>
                        </p:cNvPr>
                        <p:cNvCxnSpPr>
                          <a:cxnSpLocks/>
                        </p:cNvCxnSpPr>
                        <p:nvPr/>
                      </p:nvCxnSpPr>
                      <p:spPr>
                        <a:xfrm flipH="1">
                          <a:off x="6538754" y="2069559"/>
                          <a:ext cx="948501" cy="0"/>
                        </a:xfrm>
                        <a:prstGeom prst="line">
                          <a:avLst/>
                        </a:prstGeom>
                        <a:grpFill/>
                        <a:ln>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grpSp>
                  <p:sp>
                    <p:nvSpPr>
                      <p:cNvPr id="157" name="Isosceles Triangle 156">
                        <a:extLst>
                          <a:ext uri="{FF2B5EF4-FFF2-40B4-BE49-F238E27FC236}">
                            <a16:creationId xmlns:a16="http://schemas.microsoft.com/office/drawing/2014/main" id="{B97BE63D-D978-7F96-E37A-474426C31F19}"/>
                          </a:ext>
                        </a:extLst>
                      </p:cNvPr>
                      <p:cNvSpPr/>
                      <p:nvPr/>
                    </p:nvSpPr>
                    <p:spPr>
                      <a:xfrm flipV="1">
                        <a:off x="4527903" y="4097997"/>
                        <a:ext cx="95021" cy="349822"/>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176" name="Isosceles Triangle 175">
                      <a:extLst>
                        <a:ext uri="{FF2B5EF4-FFF2-40B4-BE49-F238E27FC236}">
                          <a16:creationId xmlns:a16="http://schemas.microsoft.com/office/drawing/2014/main" id="{6C39C45B-2579-6F15-2820-CFB8AC6E02BD}"/>
                        </a:ext>
                      </a:extLst>
                    </p:cNvPr>
                    <p:cNvSpPr/>
                    <p:nvPr/>
                  </p:nvSpPr>
                  <p:spPr>
                    <a:xfrm rot="10800000">
                      <a:off x="8453046" y="3945643"/>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7" name="Isosceles Triangle 176">
                      <a:extLst>
                        <a:ext uri="{FF2B5EF4-FFF2-40B4-BE49-F238E27FC236}">
                          <a16:creationId xmlns:a16="http://schemas.microsoft.com/office/drawing/2014/main" id="{27D86055-C21B-0028-345F-32B82F68B251}"/>
                        </a:ext>
                      </a:extLst>
                    </p:cNvPr>
                    <p:cNvSpPr/>
                    <p:nvPr/>
                  </p:nvSpPr>
                  <p:spPr>
                    <a:xfrm>
                      <a:off x="8131280"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9" name="Isosceles Triangle 178">
                      <a:extLst>
                        <a:ext uri="{FF2B5EF4-FFF2-40B4-BE49-F238E27FC236}">
                          <a16:creationId xmlns:a16="http://schemas.microsoft.com/office/drawing/2014/main" id="{734D74A0-4D74-55A7-3E8B-EFC3BEF61574}"/>
                        </a:ext>
                      </a:extLst>
                    </p:cNvPr>
                    <p:cNvSpPr/>
                    <p:nvPr/>
                  </p:nvSpPr>
                  <p:spPr>
                    <a:xfrm rot="10800000">
                      <a:off x="8131281"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1" name="Isosceles Triangle 180">
                      <a:extLst>
                        <a:ext uri="{FF2B5EF4-FFF2-40B4-BE49-F238E27FC236}">
                          <a16:creationId xmlns:a16="http://schemas.microsoft.com/office/drawing/2014/main" id="{7040F9A1-4F34-2B80-C594-475F17849A77}"/>
                        </a:ext>
                      </a:extLst>
                    </p:cNvPr>
                    <p:cNvSpPr/>
                    <p:nvPr/>
                  </p:nvSpPr>
                  <p:spPr>
                    <a:xfrm>
                      <a:off x="7754804"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1" name="Isosceles Triangle 190">
                      <a:extLst>
                        <a:ext uri="{FF2B5EF4-FFF2-40B4-BE49-F238E27FC236}">
                          <a16:creationId xmlns:a16="http://schemas.microsoft.com/office/drawing/2014/main" id="{DF2000C3-B0D4-4052-6F72-E943E9012323}"/>
                        </a:ext>
                      </a:extLst>
                    </p:cNvPr>
                    <p:cNvSpPr/>
                    <p:nvPr/>
                  </p:nvSpPr>
                  <p:spPr>
                    <a:xfrm rot="10800000">
                      <a:off x="7754805"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2" name="Isosceles Triangle 191">
                      <a:extLst>
                        <a:ext uri="{FF2B5EF4-FFF2-40B4-BE49-F238E27FC236}">
                          <a16:creationId xmlns:a16="http://schemas.microsoft.com/office/drawing/2014/main" id="{39D91772-7B02-4AB0-23CD-05F9263FA0F8}"/>
                        </a:ext>
                      </a:extLst>
                    </p:cNvPr>
                    <p:cNvSpPr/>
                    <p:nvPr/>
                  </p:nvSpPr>
                  <p:spPr>
                    <a:xfrm>
                      <a:off x="7372051"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3" name="Isosceles Triangle 192">
                      <a:extLst>
                        <a:ext uri="{FF2B5EF4-FFF2-40B4-BE49-F238E27FC236}">
                          <a16:creationId xmlns:a16="http://schemas.microsoft.com/office/drawing/2014/main" id="{59312868-0332-3435-56E8-4E4DB2D899D4}"/>
                        </a:ext>
                      </a:extLst>
                    </p:cNvPr>
                    <p:cNvSpPr/>
                    <p:nvPr/>
                  </p:nvSpPr>
                  <p:spPr>
                    <a:xfrm rot="10800000">
                      <a:off x="7372052"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4" name="Isosceles Triangle 193">
                      <a:extLst>
                        <a:ext uri="{FF2B5EF4-FFF2-40B4-BE49-F238E27FC236}">
                          <a16:creationId xmlns:a16="http://schemas.microsoft.com/office/drawing/2014/main" id="{90ACAF01-1C40-D88A-6878-239100B98E0A}"/>
                        </a:ext>
                      </a:extLst>
                    </p:cNvPr>
                    <p:cNvSpPr/>
                    <p:nvPr/>
                  </p:nvSpPr>
                  <p:spPr>
                    <a:xfrm>
                      <a:off x="5812098"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6" name="Isosceles Triangle 195">
                      <a:extLst>
                        <a:ext uri="{FF2B5EF4-FFF2-40B4-BE49-F238E27FC236}">
                          <a16:creationId xmlns:a16="http://schemas.microsoft.com/office/drawing/2014/main" id="{BB979E52-54DB-CBFD-2DB7-03309AA31579}"/>
                        </a:ext>
                      </a:extLst>
                    </p:cNvPr>
                    <p:cNvSpPr/>
                    <p:nvPr/>
                  </p:nvSpPr>
                  <p:spPr>
                    <a:xfrm rot="10800000">
                      <a:off x="5812099"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97" name="Isosceles Triangle 196">
                      <a:extLst>
                        <a:ext uri="{FF2B5EF4-FFF2-40B4-BE49-F238E27FC236}">
                          <a16:creationId xmlns:a16="http://schemas.microsoft.com/office/drawing/2014/main" id="{BEB58FBA-169E-6992-C265-43CDA02A76FF}"/>
                        </a:ext>
                      </a:extLst>
                    </p:cNvPr>
                    <p:cNvSpPr/>
                    <p:nvPr/>
                  </p:nvSpPr>
                  <p:spPr>
                    <a:xfrm>
                      <a:off x="5487265" y="2695812"/>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0" name="Isosceles Triangle 199">
                      <a:extLst>
                        <a:ext uri="{FF2B5EF4-FFF2-40B4-BE49-F238E27FC236}">
                          <a16:creationId xmlns:a16="http://schemas.microsoft.com/office/drawing/2014/main" id="{5CC614C3-49A1-7797-52E7-F3A79F092A1D}"/>
                        </a:ext>
                      </a:extLst>
                    </p:cNvPr>
                    <p:cNvSpPr/>
                    <p:nvPr/>
                  </p:nvSpPr>
                  <p:spPr>
                    <a:xfrm rot="10800000">
                      <a:off x="5487266" y="394913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2" name="Isosceles Triangle 201">
                      <a:extLst>
                        <a:ext uri="{FF2B5EF4-FFF2-40B4-BE49-F238E27FC236}">
                          <a16:creationId xmlns:a16="http://schemas.microsoft.com/office/drawing/2014/main" id="{75FA6C7B-C6DA-A1C3-1CCA-71092E1E5B65}"/>
                        </a:ext>
                      </a:extLst>
                    </p:cNvPr>
                    <p:cNvSpPr/>
                    <p:nvPr/>
                  </p:nvSpPr>
                  <p:spPr>
                    <a:xfrm>
                      <a:off x="5164315"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4" name="Isosceles Triangle 203">
                      <a:extLst>
                        <a:ext uri="{FF2B5EF4-FFF2-40B4-BE49-F238E27FC236}">
                          <a16:creationId xmlns:a16="http://schemas.microsoft.com/office/drawing/2014/main" id="{ABCA7267-E309-B70E-79F6-DACFC872BE5A}"/>
                        </a:ext>
                      </a:extLst>
                    </p:cNvPr>
                    <p:cNvSpPr/>
                    <p:nvPr/>
                  </p:nvSpPr>
                  <p:spPr>
                    <a:xfrm rot="10800000">
                      <a:off x="5164316"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5" name="Isosceles Triangle 204">
                      <a:extLst>
                        <a:ext uri="{FF2B5EF4-FFF2-40B4-BE49-F238E27FC236}">
                          <a16:creationId xmlns:a16="http://schemas.microsoft.com/office/drawing/2014/main" id="{1553AB17-7504-0338-0197-0C3EB6C0BDF4}"/>
                        </a:ext>
                      </a:extLst>
                    </p:cNvPr>
                    <p:cNvSpPr/>
                    <p:nvPr/>
                  </p:nvSpPr>
                  <p:spPr>
                    <a:xfrm>
                      <a:off x="4847609" y="2696171"/>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6" name="Isosceles Triangle 205">
                      <a:extLst>
                        <a:ext uri="{FF2B5EF4-FFF2-40B4-BE49-F238E27FC236}">
                          <a16:creationId xmlns:a16="http://schemas.microsoft.com/office/drawing/2014/main" id="{8C4A8B1D-DFCC-17EA-A765-3B59D24B12AB}"/>
                        </a:ext>
                      </a:extLst>
                    </p:cNvPr>
                    <p:cNvSpPr/>
                    <p:nvPr/>
                  </p:nvSpPr>
                  <p:spPr>
                    <a:xfrm rot="10800000">
                      <a:off x="4847610" y="3949490"/>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7" name="Isosceles Triangle 206">
                      <a:extLst>
                        <a:ext uri="{FF2B5EF4-FFF2-40B4-BE49-F238E27FC236}">
                          <a16:creationId xmlns:a16="http://schemas.microsoft.com/office/drawing/2014/main" id="{01610855-EE66-3620-706A-14D2506501CE}"/>
                        </a:ext>
                      </a:extLst>
                    </p:cNvPr>
                    <p:cNvSpPr/>
                    <p:nvPr/>
                  </p:nvSpPr>
                  <p:spPr>
                    <a:xfrm>
                      <a:off x="8453046" y="2696702"/>
                      <a:ext cx="91440" cy="914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36" name="Isosceles Triangle 235">
                    <a:extLst>
                      <a:ext uri="{FF2B5EF4-FFF2-40B4-BE49-F238E27FC236}">
                        <a16:creationId xmlns:a16="http://schemas.microsoft.com/office/drawing/2014/main" id="{1602109D-65B2-2D41-731F-D0D73EB2368D}"/>
                      </a:ext>
                    </a:extLst>
                  </p:cNvPr>
                  <p:cNvSpPr/>
                  <p:nvPr/>
                </p:nvSpPr>
                <p:spPr>
                  <a:xfrm>
                    <a:off x="9300145" y="2322966"/>
                    <a:ext cx="91440" cy="320040"/>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7" name="Isosceles Triangle 236">
                    <a:extLst>
                      <a:ext uri="{FF2B5EF4-FFF2-40B4-BE49-F238E27FC236}">
                        <a16:creationId xmlns:a16="http://schemas.microsoft.com/office/drawing/2014/main" id="{04647F35-CED0-5A47-C3DD-0D9B9AE74811}"/>
                      </a:ext>
                    </a:extLst>
                  </p:cNvPr>
                  <p:cNvSpPr/>
                  <p:nvPr/>
                </p:nvSpPr>
                <p:spPr>
                  <a:xfrm flipV="1">
                    <a:off x="9300144" y="4068731"/>
                    <a:ext cx="90193" cy="428957"/>
                  </a:xfrm>
                  <a:prstGeom prst="triangle">
                    <a:avLst/>
                  </a:prstGeom>
                  <a:grp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grpSp>
        <p:cxnSp>
          <p:nvCxnSpPr>
            <p:cNvPr id="271" name="Straight Connector 270">
              <a:extLst>
                <a:ext uri="{FF2B5EF4-FFF2-40B4-BE49-F238E27FC236}">
                  <a16:creationId xmlns:a16="http://schemas.microsoft.com/office/drawing/2014/main" id="{7FF8CB94-7857-BAC6-46E4-DC86B4A47CC2}"/>
                </a:ext>
              </a:extLst>
            </p:cNvPr>
            <p:cNvCxnSpPr>
              <a:cxnSpLocks/>
            </p:cNvCxnSpPr>
            <p:nvPr/>
          </p:nvCxnSpPr>
          <p:spPr>
            <a:xfrm>
              <a:off x="6348059" y="3186063"/>
              <a:ext cx="566928" cy="0"/>
            </a:xfrm>
            <a:prstGeom prst="line">
              <a:avLst/>
            </a:prstGeom>
            <a:solidFill>
              <a:schemeClr val="bg1">
                <a:lumMod val="50000"/>
              </a:schemeClr>
            </a:solid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cxnSp>
          <p:nvCxnSpPr>
            <p:cNvPr id="272" name="Straight Connector 271">
              <a:extLst>
                <a:ext uri="{FF2B5EF4-FFF2-40B4-BE49-F238E27FC236}">
                  <a16:creationId xmlns:a16="http://schemas.microsoft.com/office/drawing/2014/main" id="{251EAF39-CCFA-5E93-27F7-8BAB0C3E18C6}"/>
                </a:ext>
              </a:extLst>
            </p:cNvPr>
            <p:cNvCxnSpPr>
              <a:cxnSpLocks/>
            </p:cNvCxnSpPr>
            <p:nvPr/>
          </p:nvCxnSpPr>
          <p:spPr>
            <a:xfrm>
              <a:off x="6348059" y="3554357"/>
              <a:ext cx="566928" cy="0"/>
            </a:xfrm>
            <a:prstGeom prst="line">
              <a:avLst/>
            </a:prstGeom>
            <a:solidFill>
              <a:schemeClr val="bg1">
                <a:lumMod val="50000"/>
              </a:schemeClr>
            </a:solidFill>
            <a:ln>
              <a:solidFill>
                <a:schemeClr val="bg1">
                  <a:lumMod val="50000"/>
                </a:schemeClr>
              </a:solidFill>
            </a:ln>
          </p:spPr>
          <p:style>
            <a:lnRef idx="2">
              <a:schemeClr val="accent6"/>
            </a:lnRef>
            <a:fillRef idx="0">
              <a:schemeClr val="accent6"/>
            </a:fillRef>
            <a:effectRef idx="1">
              <a:schemeClr val="accent6"/>
            </a:effectRef>
            <a:fontRef idx="minor">
              <a:schemeClr val="tx1"/>
            </a:fontRef>
          </p:style>
        </p:cxnSp>
      </p:grpSp>
      <p:grpSp>
        <p:nvGrpSpPr>
          <p:cNvPr id="284" name="Group 283">
            <a:extLst>
              <a:ext uri="{FF2B5EF4-FFF2-40B4-BE49-F238E27FC236}">
                <a16:creationId xmlns:a16="http://schemas.microsoft.com/office/drawing/2014/main" id="{6DD8290C-C875-0792-3A28-095B7A8E8038}"/>
              </a:ext>
            </a:extLst>
          </p:cNvPr>
          <p:cNvGrpSpPr/>
          <p:nvPr/>
        </p:nvGrpSpPr>
        <p:grpSpPr>
          <a:xfrm>
            <a:off x="8419881" y="3181605"/>
            <a:ext cx="383187" cy="337274"/>
            <a:chOff x="6992420" y="3617600"/>
            <a:chExt cx="383187" cy="337274"/>
          </a:xfrm>
        </p:grpSpPr>
        <p:sp>
          <p:nvSpPr>
            <p:cNvPr id="278" name="Isosceles Triangle 277">
              <a:extLst>
                <a:ext uri="{FF2B5EF4-FFF2-40B4-BE49-F238E27FC236}">
                  <a16:creationId xmlns:a16="http://schemas.microsoft.com/office/drawing/2014/main" id="{E7C8E66A-206E-24A3-9568-C1D3099BD428}"/>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79" name="Isosceles Triangle 278">
              <a:extLst>
                <a:ext uri="{FF2B5EF4-FFF2-40B4-BE49-F238E27FC236}">
                  <a16:creationId xmlns:a16="http://schemas.microsoft.com/office/drawing/2014/main" id="{AC1D4F95-0FB6-8EE2-6892-5A96389ABD43}"/>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0" name="Isosceles Triangle 279">
              <a:extLst>
                <a:ext uri="{FF2B5EF4-FFF2-40B4-BE49-F238E27FC236}">
                  <a16:creationId xmlns:a16="http://schemas.microsoft.com/office/drawing/2014/main" id="{FDE84ABE-9E82-D33A-46E0-9F3CCDD311F2}"/>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5" name="Group 284">
            <a:extLst>
              <a:ext uri="{FF2B5EF4-FFF2-40B4-BE49-F238E27FC236}">
                <a16:creationId xmlns:a16="http://schemas.microsoft.com/office/drawing/2014/main" id="{31E86554-44A4-CD7E-EFCC-8E72A6945FC4}"/>
              </a:ext>
            </a:extLst>
          </p:cNvPr>
          <p:cNvGrpSpPr/>
          <p:nvPr/>
        </p:nvGrpSpPr>
        <p:grpSpPr>
          <a:xfrm flipV="1">
            <a:off x="8419881" y="2338606"/>
            <a:ext cx="383187" cy="337274"/>
            <a:chOff x="6992420" y="3617600"/>
            <a:chExt cx="383187" cy="337274"/>
          </a:xfrm>
        </p:grpSpPr>
        <p:sp>
          <p:nvSpPr>
            <p:cNvPr id="286" name="Isosceles Triangle 285">
              <a:extLst>
                <a:ext uri="{FF2B5EF4-FFF2-40B4-BE49-F238E27FC236}">
                  <a16:creationId xmlns:a16="http://schemas.microsoft.com/office/drawing/2014/main" id="{A4B70819-4300-E3FB-FCFD-55E284F94666}"/>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7" name="Isosceles Triangle 286">
              <a:extLst>
                <a:ext uri="{FF2B5EF4-FFF2-40B4-BE49-F238E27FC236}">
                  <a16:creationId xmlns:a16="http://schemas.microsoft.com/office/drawing/2014/main" id="{0BDFD7D2-B328-4B7C-66BE-4874E52C94FB}"/>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88" name="Isosceles Triangle 287">
              <a:extLst>
                <a:ext uri="{FF2B5EF4-FFF2-40B4-BE49-F238E27FC236}">
                  <a16:creationId xmlns:a16="http://schemas.microsoft.com/office/drawing/2014/main" id="{A412B90F-C45F-CC3D-1133-F3C5CC94C951}"/>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89" name="Group 288">
            <a:extLst>
              <a:ext uri="{FF2B5EF4-FFF2-40B4-BE49-F238E27FC236}">
                <a16:creationId xmlns:a16="http://schemas.microsoft.com/office/drawing/2014/main" id="{6BABA2E9-7B94-5B3A-A5C6-98D312AE049B}"/>
              </a:ext>
            </a:extLst>
          </p:cNvPr>
          <p:cNvGrpSpPr/>
          <p:nvPr/>
        </p:nvGrpSpPr>
        <p:grpSpPr>
          <a:xfrm flipH="1">
            <a:off x="7316420" y="3186953"/>
            <a:ext cx="383187" cy="337274"/>
            <a:chOff x="6992420" y="3617600"/>
            <a:chExt cx="383187" cy="337274"/>
          </a:xfrm>
        </p:grpSpPr>
        <p:sp>
          <p:nvSpPr>
            <p:cNvPr id="290" name="Isosceles Triangle 289">
              <a:extLst>
                <a:ext uri="{FF2B5EF4-FFF2-40B4-BE49-F238E27FC236}">
                  <a16:creationId xmlns:a16="http://schemas.microsoft.com/office/drawing/2014/main" id="{01BBC08C-3589-15C8-1AAB-140AF083AAFF}"/>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1" name="Isosceles Triangle 290">
              <a:extLst>
                <a:ext uri="{FF2B5EF4-FFF2-40B4-BE49-F238E27FC236}">
                  <a16:creationId xmlns:a16="http://schemas.microsoft.com/office/drawing/2014/main" id="{EC4758AA-2AC6-D049-9DBA-A93F36278665}"/>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2" name="Isosceles Triangle 291">
              <a:extLst>
                <a:ext uri="{FF2B5EF4-FFF2-40B4-BE49-F238E27FC236}">
                  <a16:creationId xmlns:a16="http://schemas.microsoft.com/office/drawing/2014/main" id="{84F34928-9354-126A-9A1C-CEF565F3A098}"/>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grpSp>
        <p:nvGrpSpPr>
          <p:cNvPr id="293" name="Group 292">
            <a:extLst>
              <a:ext uri="{FF2B5EF4-FFF2-40B4-BE49-F238E27FC236}">
                <a16:creationId xmlns:a16="http://schemas.microsoft.com/office/drawing/2014/main" id="{F088C167-C2E5-79D6-0081-ADB093E0E773}"/>
              </a:ext>
            </a:extLst>
          </p:cNvPr>
          <p:cNvGrpSpPr/>
          <p:nvPr/>
        </p:nvGrpSpPr>
        <p:grpSpPr>
          <a:xfrm flipH="1" flipV="1">
            <a:off x="7316420" y="2343954"/>
            <a:ext cx="383187" cy="337274"/>
            <a:chOff x="6992420" y="3617600"/>
            <a:chExt cx="383187" cy="337274"/>
          </a:xfrm>
        </p:grpSpPr>
        <p:sp>
          <p:nvSpPr>
            <p:cNvPr id="294" name="Isosceles Triangle 293">
              <a:extLst>
                <a:ext uri="{FF2B5EF4-FFF2-40B4-BE49-F238E27FC236}">
                  <a16:creationId xmlns:a16="http://schemas.microsoft.com/office/drawing/2014/main" id="{2B8BCD16-01DB-F74A-F3E4-866B242A0917}"/>
                </a:ext>
              </a:extLst>
            </p:cNvPr>
            <p:cNvSpPr/>
            <p:nvPr/>
          </p:nvSpPr>
          <p:spPr>
            <a:xfrm rot="7959065">
              <a:off x="6992420" y="3617600"/>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5" name="Isosceles Triangle 294">
              <a:extLst>
                <a:ext uri="{FF2B5EF4-FFF2-40B4-BE49-F238E27FC236}">
                  <a16:creationId xmlns:a16="http://schemas.microsoft.com/office/drawing/2014/main" id="{0FF334D4-2198-D889-5FE6-B50E2C1D38F9}"/>
                </a:ext>
              </a:extLst>
            </p:cNvPr>
            <p:cNvSpPr/>
            <p:nvPr/>
          </p:nvSpPr>
          <p:spPr>
            <a:xfrm rot="7959065">
              <a:off x="7329887" y="3909154"/>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96" name="Isosceles Triangle 295">
              <a:extLst>
                <a:ext uri="{FF2B5EF4-FFF2-40B4-BE49-F238E27FC236}">
                  <a16:creationId xmlns:a16="http://schemas.microsoft.com/office/drawing/2014/main" id="{EAB70478-D0B3-C56A-DE68-CE283EDCBFD0}"/>
                </a:ext>
              </a:extLst>
            </p:cNvPr>
            <p:cNvSpPr/>
            <p:nvPr/>
          </p:nvSpPr>
          <p:spPr>
            <a:xfrm rot="10800000">
              <a:off x="7121657" y="3718677"/>
              <a:ext cx="45720" cy="45720"/>
            </a:xfrm>
            <a:prstGeom prst="triangle">
              <a:avLst/>
            </a:prstGeom>
            <a:solidFill>
              <a:schemeClr val="bg1">
                <a:lumMod val="50000"/>
              </a:schemeClr>
            </a:solidFill>
            <a:ln w="3175">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sp>
        <p:nvSpPr>
          <p:cNvPr id="297" name="TextBox 296">
            <a:extLst>
              <a:ext uri="{FF2B5EF4-FFF2-40B4-BE49-F238E27FC236}">
                <a16:creationId xmlns:a16="http://schemas.microsoft.com/office/drawing/2014/main" id="{E7AFB02C-A364-0544-867C-33582C6486CF}"/>
              </a:ext>
            </a:extLst>
          </p:cNvPr>
          <p:cNvSpPr txBox="1"/>
          <p:nvPr/>
        </p:nvSpPr>
        <p:spPr>
          <a:xfrm>
            <a:off x="7727093" y="2188252"/>
            <a:ext cx="51142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L4</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300" b="0" i="0" u="none" strike="noStrike" kern="1200" cap="none" spc="0" normalizeH="0" baseline="0" noProof="0">
                <a:ln>
                  <a:noFill/>
                </a:ln>
                <a:solidFill>
                  <a:prstClr val="black"/>
                </a:solidFill>
                <a:effectLst/>
                <a:uLnTx/>
                <a:uFillTx/>
                <a:latin typeface="Aptos" panose="02110004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L3</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300" b="0" i="0" u="none" strike="noStrike" kern="1200" cap="none" spc="0" normalizeH="0" baseline="0" noProof="0">
                <a:ln>
                  <a:noFill/>
                </a:ln>
                <a:solidFill>
                  <a:prstClr val="black"/>
                </a:solidFill>
                <a:effectLst/>
                <a:uLnTx/>
                <a:uFillTx/>
                <a:latin typeface="Aptos" panose="02110004020202020204"/>
                <a:ea typeface="+mn-ea"/>
                <a:cs typeface="+mn-cs"/>
              </a:rPr>
              <a:t> </a:t>
            </a:r>
            <a:b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b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L1, L0</a:t>
            </a:r>
          </a:p>
        </p:txBody>
      </p:sp>
      <p:sp>
        <p:nvSpPr>
          <p:cNvPr id="298" name="TextBox 297">
            <a:extLst>
              <a:ext uri="{FF2B5EF4-FFF2-40B4-BE49-F238E27FC236}">
                <a16:creationId xmlns:a16="http://schemas.microsoft.com/office/drawing/2014/main" id="{F744FFA0-43FD-AEAA-D876-AD602F41A99D}"/>
              </a:ext>
            </a:extLst>
          </p:cNvPr>
          <p:cNvSpPr txBox="1"/>
          <p:nvPr/>
        </p:nvSpPr>
        <p:spPr>
          <a:xfrm>
            <a:off x="8272564" y="2644493"/>
            <a:ext cx="17681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prstClr val="black"/>
                </a:solidFill>
                <a:effectLst/>
                <a:uLnTx/>
                <a:uFillTx/>
                <a:latin typeface="Aptos" panose="02110004020202020204"/>
                <a:ea typeface="+mn-ea"/>
                <a:cs typeface="+mn-cs"/>
              </a:rPr>
              <a:t>HD0    HD1        HD2         HD3      HD4 </a:t>
            </a:r>
          </a:p>
        </p:txBody>
      </p:sp>
      <p:sp>
        <p:nvSpPr>
          <p:cNvPr id="299" name="TextBox 298">
            <a:extLst>
              <a:ext uri="{FF2B5EF4-FFF2-40B4-BE49-F238E27FC236}">
                <a16:creationId xmlns:a16="http://schemas.microsoft.com/office/drawing/2014/main" id="{1D07A8E3-B4BD-F93B-E490-3EC058FE423F}"/>
              </a:ext>
            </a:extLst>
          </p:cNvPr>
          <p:cNvSpPr txBox="1"/>
          <p:nvPr/>
        </p:nvSpPr>
        <p:spPr>
          <a:xfrm>
            <a:off x="6248895" y="2640998"/>
            <a:ext cx="170791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ptos" panose="02110004020202020204"/>
                <a:ea typeface="+mn-ea"/>
                <a:cs typeface="+mn-cs"/>
              </a:rPr>
              <a:t>ED4      ED3       ED2       ED1    ED0 </a:t>
            </a:r>
          </a:p>
        </p:txBody>
      </p:sp>
      <p:sp>
        <p:nvSpPr>
          <p:cNvPr id="312" name="Isosceles Triangle 311">
            <a:extLst>
              <a:ext uri="{FF2B5EF4-FFF2-40B4-BE49-F238E27FC236}">
                <a16:creationId xmlns:a16="http://schemas.microsoft.com/office/drawing/2014/main" id="{7CE2B16D-261A-5244-8EB6-DBBAB95536E6}"/>
              </a:ext>
            </a:extLst>
          </p:cNvPr>
          <p:cNvSpPr/>
          <p:nvPr/>
        </p:nvSpPr>
        <p:spPr>
          <a:xfrm rot="10800000" flipH="1" flipV="1">
            <a:off x="6183754" y="2220770"/>
            <a:ext cx="112105" cy="637066"/>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13" name="Isosceles Triangle 312">
            <a:extLst>
              <a:ext uri="{FF2B5EF4-FFF2-40B4-BE49-F238E27FC236}">
                <a16:creationId xmlns:a16="http://schemas.microsoft.com/office/drawing/2014/main" id="{515E0175-29F4-A7C8-2150-2388B21894C1}"/>
              </a:ext>
            </a:extLst>
          </p:cNvPr>
          <p:cNvSpPr/>
          <p:nvPr/>
        </p:nvSpPr>
        <p:spPr>
          <a:xfrm rot="10800000" flipH="1" flipV="1">
            <a:off x="9965150" y="2219263"/>
            <a:ext cx="112106" cy="640080"/>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grpSp>
        <p:nvGrpSpPr>
          <p:cNvPr id="335" name="Group 334">
            <a:extLst>
              <a:ext uri="{FF2B5EF4-FFF2-40B4-BE49-F238E27FC236}">
                <a16:creationId xmlns:a16="http://schemas.microsoft.com/office/drawing/2014/main" id="{65A299C5-3243-F434-0FE6-A7B3074575AC}"/>
              </a:ext>
            </a:extLst>
          </p:cNvPr>
          <p:cNvGrpSpPr/>
          <p:nvPr/>
        </p:nvGrpSpPr>
        <p:grpSpPr>
          <a:xfrm>
            <a:off x="7910416" y="2697646"/>
            <a:ext cx="450874" cy="335922"/>
            <a:chOff x="928071" y="6281928"/>
            <a:chExt cx="450874" cy="335922"/>
          </a:xfrm>
        </p:grpSpPr>
        <p:cxnSp>
          <p:nvCxnSpPr>
            <p:cNvPr id="329" name="Straight Arrow Connector 328">
              <a:extLst>
                <a:ext uri="{FF2B5EF4-FFF2-40B4-BE49-F238E27FC236}">
                  <a16:creationId xmlns:a16="http://schemas.microsoft.com/office/drawing/2014/main" id="{6A025D12-F6B1-9442-EF3F-53A364805AA0}"/>
                </a:ext>
              </a:extLst>
            </p:cNvPr>
            <p:cNvCxnSpPr>
              <a:cxnSpLocks/>
            </p:cNvCxnSpPr>
            <p:nvPr/>
          </p:nvCxnSpPr>
          <p:spPr>
            <a:xfrm>
              <a:off x="1126022" y="6521181"/>
              <a:ext cx="190714" cy="0"/>
            </a:xfrm>
            <a:prstGeom prst="straightConnector1">
              <a:avLst/>
            </a:prstGeom>
            <a:ln w="19050">
              <a:solidFill>
                <a:srgbClr val="0070C0"/>
              </a:solidFill>
              <a:tailEnd type="triangle"/>
            </a:ln>
          </p:spPr>
          <p:style>
            <a:lnRef idx="3">
              <a:schemeClr val="dk1"/>
            </a:lnRef>
            <a:fillRef idx="0">
              <a:schemeClr val="dk1"/>
            </a:fillRef>
            <a:effectRef idx="2">
              <a:schemeClr val="dk1"/>
            </a:effectRef>
            <a:fontRef idx="minor">
              <a:schemeClr val="tx1"/>
            </a:fontRef>
          </p:style>
        </p:cxnSp>
        <p:cxnSp>
          <p:nvCxnSpPr>
            <p:cNvPr id="330" name="Straight Arrow Connector 329">
              <a:extLst>
                <a:ext uri="{FF2B5EF4-FFF2-40B4-BE49-F238E27FC236}">
                  <a16:creationId xmlns:a16="http://schemas.microsoft.com/office/drawing/2014/main" id="{729E1AA9-781D-7B40-B417-FEB99A935092}"/>
                </a:ext>
              </a:extLst>
            </p:cNvPr>
            <p:cNvCxnSpPr>
              <a:cxnSpLocks/>
            </p:cNvCxnSpPr>
            <p:nvPr/>
          </p:nvCxnSpPr>
          <p:spPr>
            <a:xfrm flipV="1">
              <a:off x="1126022" y="6281928"/>
              <a:ext cx="0" cy="237935"/>
            </a:xfrm>
            <a:prstGeom prst="straightConnector1">
              <a:avLst/>
            </a:prstGeom>
            <a:ln w="19050">
              <a:solidFill>
                <a:srgbClr val="00B050"/>
              </a:solidFill>
              <a:tailEnd type="triangle"/>
            </a:ln>
          </p:spPr>
          <p:style>
            <a:lnRef idx="3">
              <a:schemeClr val="dk1"/>
            </a:lnRef>
            <a:fillRef idx="0">
              <a:schemeClr val="dk1"/>
            </a:fillRef>
            <a:effectRef idx="2">
              <a:schemeClr val="dk1"/>
            </a:effectRef>
            <a:fontRef idx="minor">
              <a:schemeClr val="tx1"/>
            </a:fontRef>
          </p:style>
        </p:cxnSp>
        <p:sp>
          <p:nvSpPr>
            <p:cNvPr id="332" name="TextBox 331">
              <a:extLst>
                <a:ext uri="{FF2B5EF4-FFF2-40B4-BE49-F238E27FC236}">
                  <a16:creationId xmlns:a16="http://schemas.microsoft.com/office/drawing/2014/main" id="{BB87BD26-A81D-8B2A-82EB-DFB440F66ABB}"/>
                </a:ext>
              </a:extLst>
            </p:cNvPr>
            <p:cNvSpPr txBox="1"/>
            <p:nvPr/>
          </p:nvSpPr>
          <p:spPr>
            <a:xfrm>
              <a:off x="1157891" y="6346701"/>
              <a:ext cx="221054"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70C0"/>
                  </a:solidFill>
                  <a:effectLst/>
                  <a:uLnTx/>
                  <a:uFillTx/>
                  <a:latin typeface="Aptos" panose="02110004020202020204"/>
                  <a:ea typeface="+mn-ea"/>
                  <a:cs typeface="+mn-cs"/>
                </a:rPr>
                <a:t>Z</a:t>
              </a:r>
            </a:p>
          </p:txBody>
        </p:sp>
        <p:sp>
          <p:nvSpPr>
            <p:cNvPr id="333" name="TextBox 332">
              <a:extLst>
                <a:ext uri="{FF2B5EF4-FFF2-40B4-BE49-F238E27FC236}">
                  <a16:creationId xmlns:a16="http://schemas.microsoft.com/office/drawing/2014/main" id="{C99209D7-B7A9-B397-B800-DD96EE61C33B}"/>
                </a:ext>
              </a:extLst>
            </p:cNvPr>
            <p:cNvSpPr txBox="1"/>
            <p:nvPr/>
          </p:nvSpPr>
          <p:spPr>
            <a:xfrm>
              <a:off x="1054793" y="6306327"/>
              <a:ext cx="211219" cy="21544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00B050"/>
                  </a:solidFill>
                  <a:effectLst/>
                  <a:uLnTx/>
                  <a:uFillTx/>
                  <a:latin typeface="Aptos" panose="02110004020202020204"/>
                  <a:ea typeface="+mn-ea"/>
                  <a:cs typeface="+mn-cs"/>
                </a:rPr>
                <a:t>Y</a:t>
              </a:r>
            </a:p>
          </p:txBody>
        </p:sp>
        <p:sp>
          <p:nvSpPr>
            <p:cNvPr id="334" name="TextBox 333">
              <a:extLst>
                <a:ext uri="{FF2B5EF4-FFF2-40B4-BE49-F238E27FC236}">
                  <a16:creationId xmlns:a16="http://schemas.microsoft.com/office/drawing/2014/main" id="{FB5067DB-7F47-FFDB-98C0-5A45D7A7BC43}"/>
                </a:ext>
              </a:extLst>
            </p:cNvPr>
            <p:cNvSpPr txBox="1"/>
            <p:nvPr/>
          </p:nvSpPr>
          <p:spPr>
            <a:xfrm>
              <a:off x="928071" y="6402406"/>
              <a:ext cx="343762"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a:ln>
                    <a:noFill/>
                  </a:ln>
                  <a:solidFill>
                    <a:srgbClr val="FF0000"/>
                  </a:solidFill>
                  <a:effectLst/>
                  <a:uLnTx/>
                  <a:uFillTx/>
                  <a:latin typeface="Aptos" panose="02110004020202020204"/>
                  <a:ea typeface="+mn-ea"/>
                  <a:cs typeface="+mn-cs"/>
                </a:rPr>
                <a:t>X o</a:t>
              </a:r>
            </a:p>
          </p:txBody>
        </p:sp>
      </p:grpSp>
      <p:sp>
        <p:nvSpPr>
          <p:cNvPr id="155" name="Isosceles Triangle 154">
            <a:extLst>
              <a:ext uri="{FF2B5EF4-FFF2-40B4-BE49-F238E27FC236}">
                <a16:creationId xmlns:a16="http://schemas.microsoft.com/office/drawing/2014/main" id="{F1476BB1-8818-0334-D828-9CBCB8B11523}"/>
              </a:ext>
            </a:extLst>
          </p:cNvPr>
          <p:cNvSpPr/>
          <p:nvPr/>
        </p:nvSpPr>
        <p:spPr>
          <a:xfrm flipV="1">
            <a:off x="5457238" y="3944694"/>
            <a:ext cx="115154" cy="116008"/>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21" name="Straight Connector 20">
            <a:extLst>
              <a:ext uri="{FF2B5EF4-FFF2-40B4-BE49-F238E27FC236}">
                <a16:creationId xmlns:a16="http://schemas.microsoft.com/office/drawing/2014/main" id="{17E67A3B-9896-A505-4291-92AC169A8F70}"/>
              </a:ext>
            </a:extLst>
          </p:cNvPr>
          <p:cNvCxnSpPr>
            <a:cxnSpLocks/>
          </p:cNvCxnSpPr>
          <p:nvPr/>
        </p:nvCxnSpPr>
        <p:spPr>
          <a:xfrm>
            <a:off x="4433399" y="1559691"/>
            <a:ext cx="6502621" cy="25312"/>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6" name="Straight Connector 225">
            <a:extLst>
              <a:ext uri="{FF2B5EF4-FFF2-40B4-BE49-F238E27FC236}">
                <a16:creationId xmlns:a16="http://schemas.microsoft.com/office/drawing/2014/main" id="{34808FCC-ADAD-3013-1898-DA42FBEE601A}"/>
              </a:ext>
            </a:extLst>
          </p:cNvPr>
          <p:cNvCxnSpPr>
            <a:cxnSpLocks/>
          </p:cNvCxnSpPr>
          <p:nvPr/>
        </p:nvCxnSpPr>
        <p:spPr>
          <a:xfrm>
            <a:off x="4469434" y="4328258"/>
            <a:ext cx="6466586" cy="884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228" name="Rectangle 227">
            <a:extLst>
              <a:ext uri="{FF2B5EF4-FFF2-40B4-BE49-F238E27FC236}">
                <a16:creationId xmlns:a16="http://schemas.microsoft.com/office/drawing/2014/main" id="{AE411FEA-D607-8759-3177-7653DC7E90A8}"/>
              </a:ext>
            </a:extLst>
          </p:cNvPr>
          <p:cNvSpPr/>
          <p:nvPr/>
        </p:nvSpPr>
        <p:spPr>
          <a:xfrm>
            <a:off x="4690150" y="4388714"/>
            <a:ext cx="5666579" cy="204680"/>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Barrel EMCAL</a:t>
            </a:r>
          </a:p>
        </p:txBody>
      </p:sp>
      <p:sp>
        <p:nvSpPr>
          <p:cNvPr id="229" name="Rectangle 228">
            <a:extLst>
              <a:ext uri="{FF2B5EF4-FFF2-40B4-BE49-F238E27FC236}">
                <a16:creationId xmlns:a16="http://schemas.microsoft.com/office/drawing/2014/main" id="{C6F8E718-BD19-C694-6241-BB2B841F2097}"/>
              </a:ext>
            </a:extLst>
          </p:cNvPr>
          <p:cNvSpPr/>
          <p:nvPr/>
        </p:nvSpPr>
        <p:spPr>
          <a:xfrm>
            <a:off x="4690150" y="1298607"/>
            <a:ext cx="5666579" cy="209091"/>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Barrel EMCAL</a:t>
            </a:r>
          </a:p>
        </p:txBody>
      </p:sp>
      <p:sp>
        <p:nvSpPr>
          <p:cNvPr id="231" name="Rectangle 230">
            <a:extLst>
              <a:ext uri="{FF2B5EF4-FFF2-40B4-BE49-F238E27FC236}">
                <a16:creationId xmlns:a16="http://schemas.microsoft.com/office/drawing/2014/main" id="{A376E481-D081-F3E9-E0B2-9DF92631EB6C}"/>
              </a:ext>
            </a:extLst>
          </p:cNvPr>
          <p:cNvSpPr/>
          <p:nvPr/>
        </p:nvSpPr>
        <p:spPr>
          <a:xfrm>
            <a:off x="5086541" y="1017993"/>
            <a:ext cx="4878609" cy="220994"/>
          </a:xfrm>
          <a:prstGeom prst="rect">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Aptos" panose="02110004020202020204"/>
              </a:rPr>
              <a:t>MARCO (Super Conducting Magnet)</a:t>
            </a:r>
            <a:endParaRPr kumimoji="0" lang="en-US" sz="1800" b="1"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
        <p:nvSpPr>
          <p:cNvPr id="232" name="Rectangle 231">
            <a:extLst>
              <a:ext uri="{FF2B5EF4-FFF2-40B4-BE49-F238E27FC236}">
                <a16:creationId xmlns:a16="http://schemas.microsoft.com/office/drawing/2014/main" id="{80D4B7C2-3ABD-65FB-CFC6-C2ED280D42D8}"/>
              </a:ext>
            </a:extLst>
          </p:cNvPr>
          <p:cNvSpPr/>
          <p:nvPr/>
        </p:nvSpPr>
        <p:spPr>
          <a:xfrm>
            <a:off x="5086541" y="4640262"/>
            <a:ext cx="4878609" cy="193133"/>
          </a:xfrm>
          <a:prstGeom prst="rect">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defRPr/>
            </a:pPr>
            <a:r>
              <a:rPr lang="en-US" b="1" dirty="0">
                <a:solidFill>
                  <a:schemeClr val="bg1"/>
                </a:solidFill>
                <a:latin typeface="Aptos" panose="02110004020202020204"/>
              </a:rPr>
              <a:t>MARCO (Super Conducting Magnet)</a:t>
            </a:r>
          </a:p>
        </p:txBody>
      </p:sp>
      <p:sp>
        <p:nvSpPr>
          <p:cNvPr id="233" name="Rectangle 232">
            <a:extLst>
              <a:ext uri="{FF2B5EF4-FFF2-40B4-BE49-F238E27FC236}">
                <a16:creationId xmlns:a16="http://schemas.microsoft.com/office/drawing/2014/main" id="{D2C6E725-800A-5079-CDDD-46403241A077}"/>
              </a:ext>
            </a:extLst>
          </p:cNvPr>
          <p:cNvSpPr/>
          <p:nvPr/>
        </p:nvSpPr>
        <p:spPr>
          <a:xfrm>
            <a:off x="4337025" y="5440045"/>
            <a:ext cx="6699873" cy="289875"/>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Aptos" panose="02110004020202020204"/>
                <a:ea typeface="+mn-ea"/>
                <a:cs typeface="+mn-cs"/>
              </a:rPr>
              <a:t>ePIC</a:t>
            </a: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 Barrel Cradle</a:t>
            </a:r>
          </a:p>
        </p:txBody>
      </p:sp>
      <p:sp>
        <p:nvSpPr>
          <p:cNvPr id="234" name="Isosceles Triangle 233">
            <a:extLst>
              <a:ext uri="{FF2B5EF4-FFF2-40B4-BE49-F238E27FC236}">
                <a16:creationId xmlns:a16="http://schemas.microsoft.com/office/drawing/2014/main" id="{6F3D6553-73EE-91CB-EC64-BDA4EB84C72C}"/>
              </a:ext>
            </a:extLst>
          </p:cNvPr>
          <p:cNvSpPr/>
          <p:nvPr/>
        </p:nvSpPr>
        <p:spPr>
          <a:xfrm rot="10800000">
            <a:off x="10427799" y="5343667"/>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35" name="Isosceles Triangle 234">
            <a:extLst>
              <a:ext uri="{FF2B5EF4-FFF2-40B4-BE49-F238E27FC236}">
                <a16:creationId xmlns:a16="http://schemas.microsoft.com/office/drawing/2014/main" id="{F4739251-9646-A59F-945C-A76517C4BBD5}"/>
              </a:ext>
            </a:extLst>
          </p:cNvPr>
          <p:cNvSpPr/>
          <p:nvPr/>
        </p:nvSpPr>
        <p:spPr>
          <a:xfrm rot="10800000">
            <a:off x="4539754" y="5343666"/>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0" name="Isosceles Triangle 239">
            <a:extLst>
              <a:ext uri="{FF2B5EF4-FFF2-40B4-BE49-F238E27FC236}">
                <a16:creationId xmlns:a16="http://schemas.microsoft.com/office/drawing/2014/main" id="{28AFF402-6738-98E3-06CE-1CC0DBFFE30B}"/>
              </a:ext>
            </a:extLst>
          </p:cNvPr>
          <p:cNvSpPr/>
          <p:nvPr/>
        </p:nvSpPr>
        <p:spPr>
          <a:xfrm rot="10800000">
            <a:off x="5175345" y="4837598"/>
            <a:ext cx="118640" cy="1287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0" name="Isosceles Triangle 249">
            <a:extLst>
              <a:ext uri="{FF2B5EF4-FFF2-40B4-BE49-F238E27FC236}">
                <a16:creationId xmlns:a16="http://schemas.microsoft.com/office/drawing/2014/main" id="{FF521112-4E59-ED1B-7C33-380B74BD8B2F}"/>
              </a:ext>
            </a:extLst>
          </p:cNvPr>
          <p:cNvSpPr/>
          <p:nvPr/>
        </p:nvSpPr>
        <p:spPr>
          <a:xfrm rot="10800000">
            <a:off x="9817244" y="4828793"/>
            <a:ext cx="118640" cy="1287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1" name="Isosceles Triangle 250">
            <a:extLst>
              <a:ext uri="{FF2B5EF4-FFF2-40B4-BE49-F238E27FC236}">
                <a16:creationId xmlns:a16="http://schemas.microsoft.com/office/drawing/2014/main" id="{35FE7FF4-08DF-EBF2-0857-98AC4D20A9FE}"/>
              </a:ext>
            </a:extLst>
          </p:cNvPr>
          <p:cNvSpPr/>
          <p:nvPr/>
        </p:nvSpPr>
        <p:spPr>
          <a:xfrm rot="10800000">
            <a:off x="10149806" y="4593394"/>
            <a:ext cx="118640" cy="398612"/>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54" name="Isosceles Triangle 253">
            <a:extLst>
              <a:ext uri="{FF2B5EF4-FFF2-40B4-BE49-F238E27FC236}">
                <a16:creationId xmlns:a16="http://schemas.microsoft.com/office/drawing/2014/main" id="{D3497EB2-129B-5BDF-3D41-A896F48D0861}"/>
              </a:ext>
            </a:extLst>
          </p:cNvPr>
          <p:cNvSpPr/>
          <p:nvPr/>
        </p:nvSpPr>
        <p:spPr>
          <a:xfrm rot="10800000">
            <a:off x="4809223" y="4597597"/>
            <a:ext cx="118640" cy="398612"/>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 name="Isosceles Triangle 32">
            <a:extLst>
              <a:ext uri="{FF2B5EF4-FFF2-40B4-BE49-F238E27FC236}">
                <a16:creationId xmlns:a16="http://schemas.microsoft.com/office/drawing/2014/main" id="{4DF7E0E7-AF9F-8F3A-61E1-D575FB27300D}"/>
              </a:ext>
            </a:extLst>
          </p:cNvPr>
          <p:cNvSpPr/>
          <p:nvPr/>
        </p:nvSpPr>
        <p:spPr>
          <a:xfrm rot="10800000" flipH="1" flipV="1">
            <a:off x="4737731" y="875486"/>
            <a:ext cx="119568" cy="418854"/>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5" name="Isosceles Triangle 34">
            <a:extLst>
              <a:ext uri="{FF2B5EF4-FFF2-40B4-BE49-F238E27FC236}">
                <a16:creationId xmlns:a16="http://schemas.microsoft.com/office/drawing/2014/main" id="{56D2884F-EEB4-16BD-5823-DCD3871A7149}"/>
              </a:ext>
            </a:extLst>
          </p:cNvPr>
          <p:cNvSpPr/>
          <p:nvPr/>
        </p:nvSpPr>
        <p:spPr>
          <a:xfrm rot="10800000" flipH="1" flipV="1">
            <a:off x="10153938" y="869101"/>
            <a:ext cx="122089" cy="422527"/>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9" name="Isosceles Triangle 38">
            <a:extLst>
              <a:ext uri="{FF2B5EF4-FFF2-40B4-BE49-F238E27FC236}">
                <a16:creationId xmlns:a16="http://schemas.microsoft.com/office/drawing/2014/main" id="{1E560E78-5A80-4CCD-33DA-0F155746DA6C}"/>
              </a:ext>
            </a:extLst>
          </p:cNvPr>
          <p:cNvSpPr/>
          <p:nvPr/>
        </p:nvSpPr>
        <p:spPr>
          <a:xfrm rot="10800000" flipH="1" flipV="1">
            <a:off x="5214964" y="851642"/>
            <a:ext cx="119150" cy="162145"/>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0" name="Isosceles Triangle 39">
            <a:extLst>
              <a:ext uri="{FF2B5EF4-FFF2-40B4-BE49-F238E27FC236}">
                <a16:creationId xmlns:a16="http://schemas.microsoft.com/office/drawing/2014/main" id="{0348379B-A47D-CFA1-971A-52599DCF26C3}"/>
              </a:ext>
            </a:extLst>
          </p:cNvPr>
          <p:cNvSpPr/>
          <p:nvPr/>
        </p:nvSpPr>
        <p:spPr>
          <a:xfrm rot="10800000" flipH="1" flipV="1">
            <a:off x="9810757" y="851644"/>
            <a:ext cx="119568" cy="162146"/>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58" name="Straight Arrow Connector 57">
            <a:extLst>
              <a:ext uri="{FF2B5EF4-FFF2-40B4-BE49-F238E27FC236}">
                <a16:creationId xmlns:a16="http://schemas.microsoft.com/office/drawing/2014/main" id="{FDF4DDA8-FC78-9A0F-24D9-43DA6E3FBC6D}"/>
              </a:ext>
            </a:extLst>
          </p:cNvPr>
          <p:cNvCxnSpPr>
            <a:cxnSpLocks/>
            <a:stCxn id="12" idx="3"/>
          </p:cNvCxnSpPr>
          <p:nvPr/>
        </p:nvCxnSpPr>
        <p:spPr>
          <a:xfrm flipV="1">
            <a:off x="4935212" y="1588911"/>
            <a:ext cx="202207" cy="1044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68" name="Straight Arrow Connector 267">
            <a:extLst>
              <a:ext uri="{FF2B5EF4-FFF2-40B4-BE49-F238E27FC236}">
                <a16:creationId xmlns:a16="http://schemas.microsoft.com/office/drawing/2014/main" id="{F8F269E7-BF3D-60AB-AACB-94DA5E58B153}"/>
              </a:ext>
            </a:extLst>
          </p:cNvPr>
          <p:cNvCxnSpPr>
            <a:cxnSpLocks/>
            <a:stCxn id="12" idx="3"/>
          </p:cNvCxnSpPr>
          <p:nvPr/>
        </p:nvCxnSpPr>
        <p:spPr>
          <a:xfrm>
            <a:off x="4935212" y="1693340"/>
            <a:ext cx="192209" cy="934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81" name="TextBox 280">
            <a:extLst>
              <a:ext uri="{FF2B5EF4-FFF2-40B4-BE49-F238E27FC236}">
                <a16:creationId xmlns:a16="http://schemas.microsoft.com/office/drawing/2014/main" id="{49AD4D09-8856-D5EF-8BC9-B72ECEE1B626}"/>
              </a:ext>
            </a:extLst>
          </p:cNvPr>
          <p:cNvSpPr txBox="1"/>
          <p:nvPr/>
        </p:nvSpPr>
        <p:spPr>
          <a:xfrm>
            <a:off x="4544408" y="4091072"/>
            <a:ext cx="386644" cy="230832"/>
          </a:xfrm>
          <a:prstGeom prst="rect">
            <a:avLst/>
          </a:prstGeom>
          <a:solidFill>
            <a:schemeClr val="accent5">
              <a:lumMod val="40000"/>
              <a:lumOff val="60000"/>
            </a:schemeClr>
          </a:solidFill>
          <a:ln w="19050">
            <a:solidFill>
              <a:srgbClr val="00B0F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black"/>
                </a:solidFill>
                <a:effectLst/>
                <a:uLnTx/>
                <a:uFillTx/>
                <a:latin typeface="Aptos" panose="02110004020202020204"/>
                <a:ea typeface="+mn-ea"/>
                <a:cs typeface="+mn-cs"/>
              </a:rPr>
              <a:t>GST</a:t>
            </a:r>
          </a:p>
        </p:txBody>
      </p:sp>
      <p:cxnSp>
        <p:nvCxnSpPr>
          <p:cNvPr id="282" name="Straight Arrow Connector 281">
            <a:extLst>
              <a:ext uri="{FF2B5EF4-FFF2-40B4-BE49-F238E27FC236}">
                <a16:creationId xmlns:a16="http://schemas.microsoft.com/office/drawing/2014/main" id="{07A35777-E214-C125-2328-B878FD9C214D}"/>
              </a:ext>
            </a:extLst>
          </p:cNvPr>
          <p:cNvCxnSpPr>
            <a:cxnSpLocks/>
            <a:stCxn id="281" idx="3"/>
          </p:cNvCxnSpPr>
          <p:nvPr/>
        </p:nvCxnSpPr>
        <p:spPr>
          <a:xfrm flipV="1">
            <a:off x="4931052" y="4102059"/>
            <a:ext cx="202207" cy="1044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83" name="Straight Arrow Connector 282">
            <a:extLst>
              <a:ext uri="{FF2B5EF4-FFF2-40B4-BE49-F238E27FC236}">
                <a16:creationId xmlns:a16="http://schemas.microsoft.com/office/drawing/2014/main" id="{B5638C5C-8E6B-F917-E047-F88DAF44F975}"/>
              </a:ext>
            </a:extLst>
          </p:cNvPr>
          <p:cNvCxnSpPr>
            <a:cxnSpLocks/>
            <a:stCxn id="281" idx="3"/>
          </p:cNvCxnSpPr>
          <p:nvPr/>
        </p:nvCxnSpPr>
        <p:spPr>
          <a:xfrm>
            <a:off x="4931052" y="4206488"/>
            <a:ext cx="192209" cy="93487"/>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66" name="TextBox 65">
            <a:extLst>
              <a:ext uri="{FF2B5EF4-FFF2-40B4-BE49-F238E27FC236}">
                <a16:creationId xmlns:a16="http://schemas.microsoft.com/office/drawing/2014/main" id="{5C660E50-8D09-5A52-3C86-BCD7D280E1AB}"/>
              </a:ext>
            </a:extLst>
          </p:cNvPr>
          <p:cNvSpPr txBox="1"/>
          <p:nvPr/>
        </p:nvSpPr>
        <p:spPr>
          <a:xfrm>
            <a:off x="10313749" y="3418774"/>
            <a:ext cx="444994" cy="276999"/>
          </a:xfrm>
          <a:prstGeom prst="rect">
            <a:avLst/>
          </a:prstGeom>
          <a:noFill/>
          <a:ln w="19050">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PST</a:t>
            </a:r>
          </a:p>
        </p:txBody>
      </p:sp>
      <p:cxnSp>
        <p:nvCxnSpPr>
          <p:cNvPr id="72" name="Straight Arrow Connector 71">
            <a:extLst>
              <a:ext uri="{FF2B5EF4-FFF2-40B4-BE49-F238E27FC236}">
                <a16:creationId xmlns:a16="http://schemas.microsoft.com/office/drawing/2014/main" id="{F4074B9F-56DE-BE19-A787-C77657C68A67}"/>
              </a:ext>
            </a:extLst>
          </p:cNvPr>
          <p:cNvCxnSpPr>
            <a:cxnSpLocks/>
          </p:cNvCxnSpPr>
          <p:nvPr/>
        </p:nvCxnSpPr>
        <p:spPr>
          <a:xfrm>
            <a:off x="10674001" y="3546438"/>
            <a:ext cx="164702" cy="7242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77" name="Straight Arrow Connector 76">
            <a:extLst>
              <a:ext uri="{FF2B5EF4-FFF2-40B4-BE49-F238E27FC236}">
                <a16:creationId xmlns:a16="http://schemas.microsoft.com/office/drawing/2014/main" id="{2B958AF1-2486-3E74-9EF6-37BEB1C488A2}"/>
              </a:ext>
            </a:extLst>
          </p:cNvPr>
          <p:cNvCxnSpPr>
            <a:cxnSpLocks/>
          </p:cNvCxnSpPr>
          <p:nvPr/>
        </p:nvCxnSpPr>
        <p:spPr>
          <a:xfrm flipV="1">
            <a:off x="10688995" y="2236739"/>
            <a:ext cx="179569" cy="71023"/>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306" name="Rectangle 305">
            <a:extLst>
              <a:ext uri="{FF2B5EF4-FFF2-40B4-BE49-F238E27FC236}">
                <a16:creationId xmlns:a16="http://schemas.microsoft.com/office/drawing/2014/main" id="{F794B86F-161A-009F-5EB3-269209C8BE79}"/>
              </a:ext>
            </a:extLst>
          </p:cNvPr>
          <p:cNvSpPr/>
          <p:nvPr/>
        </p:nvSpPr>
        <p:spPr>
          <a:xfrm>
            <a:off x="3720574" y="546842"/>
            <a:ext cx="540342" cy="518307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08" name="TextBox 307">
            <a:extLst>
              <a:ext uri="{FF2B5EF4-FFF2-40B4-BE49-F238E27FC236}">
                <a16:creationId xmlns:a16="http://schemas.microsoft.com/office/drawing/2014/main" id="{7A9E8A98-0531-EA33-7831-5C18780EBBBF}"/>
              </a:ext>
            </a:extLst>
          </p:cNvPr>
          <p:cNvSpPr txBox="1"/>
          <p:nvPr/>
        </p:nvSpPr>
        <p:spPr>
          <a:xfrm>
            <a:off x="3625476" y="580880"/>
            <a:ext cx="783050" cy="461665"/>
          </a:xfrm>
          <a:prstGeom prst="rect">
            <a:avLst/>
          </a:prstGeom>
          <a:noFill/>
        </p:spPr>
        <p:txBody>
          <a:bodyPr wrap="square" rtlCol="0">
            <a:spAutoFit/>
          </a:bodyPr>
          <a:lstStyle/>
          <a:p>
            <a:r>
              <a:rPr lang="en-US" sz="1200" b="1" dirty="0"/>
              <a:t>Lepton Endcap</a:t>
            </a:r>
          </a:p>
        </p:txBody>
      </p:sp>
      <p:sp>
        <p:nvSpPr>
          <p:cNvPr id="309" name="Rectangle 308">
            <a:extLst>
              <a:ext uri="{FF2B5EF4-FFF2-40B4-BE49-F238E27FC236}">
                <a16:creationId xmlns:a16="http://schemas.microsoft.com/office/drawing/2014/main" id="{B24DEC9E-FBD7-B59E-6E1D-757097615B1C}"/>
              </a:ext>
            </a:extLst>
          </p:cNvPr>
          <p:cNvSpPr/>
          <p:nvPr/>
        </p:nvSpPr>
        <p:spPr>
          <a:xfrm>
            <a:off x="11412834" y="543905"/>
            <a:ext cx="670532" cy="5183076"/>
          </a:xfrm>
          <a:prstGeom prst="rect">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ptos" panose="02110004020202020204"/>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11" name="TextBox 310">
            <a:extLst>
              <a:ext uri="{FF2B5EF4-FFF2-40B4-BE49-F238E27FC236}">
                <a16:creationId xmlns:a16="http://schemas.microsoft.com/office/drawing/2014/main" id="{F6995DDA-46C0-3480-5235-4816A6167022}"/>
              </a:ext>
            </a:extLst>
          </p:cNvPr>
          <p:cNvSpPr txBox="1"/>
          <p:nvPr/>
        </p:nvSpPr>
        <p:spPr>
          <a:xfrm>
            <a:off x="11392042" y="572099"/>
            <a:ext cx="750045" cy="461665"/>
          </a:xfrm>
          <a:prstGeom prst="rect">
            <a:avLst/>
          </a:prstGeom>
          <a:noFill/>
        </p:spPr>
        <p:txBody>
          <a:bodyPr wrap="square" rtlCol="0">
            <a:spAutoFit/>
          </a:bodyPr>
          <a:lstStyle/>
          <a:p>
            <a:r>
              <a:rPr lang="en-US" sz="1200" b="1" dirty="0"/>
              <a:t>Hadron Endcap</a:t>
            </a:r>
          </a:p>
        </p:txBody>
      </p:sp>
      <p:sp>
        <p:nvSpPr>
          <p:cNvPr id="314" name="Rectangle 313">
            <a:extLst>
              <a:ext uri="{FF2B5EF4-FFF2-40B4-BE49-F238E27FC236}">
                <a16:creationId xmlns:a16="http://schemas.microsoft.com/office/drawing/2014/main" id="{E5B84C8D-393B-97ED-802E-E3617F720C2A}"/>
              </a:ext>
            </a:extLst>
          </p:cNvPr>
          <p:cNvSpPr/>
          <p:nvPr/>
        </p:nvSpPr>
        <p:spPr>
          <a:xfrm>
            <a:off x="3988595" y="1048758"/>
            <a:ext cx="257592" cy="3712571"/>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Aptos" panose="02110004020202020204"/>
              </a:rPr>
              <a:t>Backward</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100" dirty="0">
                <a:solidFill>
                  <a:schemeClr val="tx1"/>
                </a:solidFill>
                <a:latin typeface="Aptos" panose="02110004020202020204"/>
              </a:rPr>
              <a:t> HCAL</a:t>
            </a:r>
            <a:endParaRPr kumimoji="0" lang="en-US" sz="11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sp>
        <p:nvSpPr>
          <p:cNvPr id="315" name="Rectangle 314">
            <a:extLst>
              <a:ext uri="{FF2B5EF4-FFF2-40B4-BE49-F238E27FC236}">
                <a16:creationId xmlns:a16="http://schemas.microsoft.com/office/drawing/2014/main" id="{8808D572-669D-A10A-EF75-5763675C5CAF}"/>
              </a:ext>
            </a:extLst>
          </p:cNvPr>
          <p:cNvSpPr/>
          <p:nvPr/>
        </p:nvSpPr>
        <p:spPr>
          <a:xfrm>
            <a:off x="11785806" y="1056832"/>
            <a:ext cx="288097" cy="3712571"/>
          </a:xfrm>
          <a:prstGeom prst="rect">
            <a:avLst/>
          </a:prstGeom>
          <a:solidFill>
            <a:schemeClr val="accent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err="1">
                <a:solidFill>
                  <a:schemeClr val="tx1"/>
                </a:solidFill>
                <a:latin typeface="Aptos" panose="02110004020202020204"/>
              </a:rPr>
              <a:t>Fwd</a:t>
            </a:r>
            <a:r>
              <a:rPr lang="en-US" sz="1100" dirty="0">
                <a:solidFill>
                  <a:schemeClr val="tx1"/>
                </a:solidFill>
                <a:latin typeface="Aptos" panose="02110004020202020204"/>
              </a:rPr>
              <a:t> HCAL</a:t>
            </a:r>
            <a:endParaRPr kumimoji="0" lang="en-US" sz="11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sp>
        <p:nvSpPr>
          <p:cNvPr id="316" name="Rectangle 315">
            <a:extLst>
              <a:ext uri="{FF2B5EF4-FFF2-40B4-BE49-F238E27FC236}">
                <a16:creationId xmlns:a16="http://schemas.microsoft.com/office/drawing/2014/main" id="{B2F90B20-3039-F437-264B-CB608557BE05}"/>
              </a:ext>
            </a:extLst>
          </p:cNvPr>
          <p:cNvSpPr/>
          <p:nvPr/>
        </p:nvSpPr>
        <p:spPr>
          <a:xfrm>
            <a:off x="11445745" y="1071699"/>
            <a:ext cx="212441" cy="3712571"/>
          </a:xfrm>
          <a:prstGeom prst="rect">
            <a:avLst/>
          </a:prstGeom>
          <a:solidFill>
            <a:schemeClr val="accent4">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err="1">
                <a:solidFill>
                  <a:schemeClr val="tx1"/>
                </a:solidFill>
                <a:latin typeface="Aptos" panose="02110004020202020204"/>
              </a:rPr>
              <a:t>Fwd</a:t>
            </a:r>
            <a:r>
              <a:rPr lang="en-US" sz="1100" dirty="0">
                <a:solidFill>
                  <a:schemeClr val="tx1"/>
                </a:solidFill>
                <a:latin typeface="Aptos" panose="02110004020202020204"/>
              </a:rPr>
              <a:t>  EMCAL</a:t>
            </a:r>
            <a:endParaRPr kumimoji="0" lang="en-US" sz="11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cxnSp>
        <p:nvCxnSpPr>
          <p:cNvPr id="317" name="Straight Connector 316">
            <a:extLst>
              <a:ext uri="{FF2B5EF4-FFF2-40B4-BE49-F238E27FC236}">
                <a16:creationId xmlns:a16="http://schemas.microsoft.com/office/drawing/2014/main" id="{937F247E-C839-6CB0-9183-260866B5A73C}"/>
              </a:ext>
            </a:extLst>
          </p:cNvPr>
          <p:cNvCxnSpPr>
            <a:cxnSpLocks/>
          </p:cNvCxnSpPr>
          <p:nvPr/>
        </p:nvCxnSpPr>
        <p:spPr>
          <a:xfrm>
            <a:off x="3720574" y="4905803"/>
            <a:ext cx="540342"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98" name="Isosceles Triangle 97">
            <a:extLst>
              <a:ext uri="{FF2B5EF4-FFF2-40B4-BE49-F238E27FC236}">
                <a16:creationId xmlns:a16="http://schemas.microsoft.com/office/drawing/2014/main" id="{FCF5F493-D1AC-5C9F-694E-0695CD000B1C}"/>
              </a:ext>
            </a:extLst>
          </p:cNvPr>
          <p:cNvSpPr/>
          <p:nvPr/>
        </p:nvSpPr>
        <p:spPr>
          <a:xfrm rot="10800000">
            <a:off x="4030957" y="4774850"/>
            <a:ext cx="118640" cy="1287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cxnSp>
        <p:nvCxnSpPr>
          <p:cNvPr id="101" name="Straight Connector 100">
            <a:extLst>
              <a:ext uri="{FF2B5EF4-FFF2-40B4-BE49-F238E27FC236}">
                <a16:creationId xmlns:a16="http://schemas.microsoft.com/office/drawing/2014/main" id="{C86BF8F0-A350-EB52-C9CD-71CED6293685}"/>
              </a:ext>
            </a:extLst>
          </p:cNvPr>
          <p:cNvCxnSpPr>
            <a:cxnSpLocks/>
          </p:cNvCxnSpPr>
          <p:nvPr/>
        </p:nvCxnSpPr>
        <p:spPr>
          <a:xfrm>
            <a:off x="11412834" y="4917343"/>
            <a:ext cx="662845" cy="0"/>
          </a:xfrm>
          <a:prstGeom prst="line">
            <a:avLst/>
          </a:prstGeom>
          <a:ln w="38100">
            <a:solidFill>
              <a:schemeClr val="tx1"/>
            </a:solidFill>
          </a:ln>
        </p:spPr>
        <p:style>
          <a:lnRef idx="2">
            <a:schemeClr val="accent1"/>
          </a:lnRef>
          <a:fillRef idx="0">
            <a:schemeClr val="accent1"/>
          </a:fillRef>
          <a:effectRef idx="1">
            <a:schemeClr val="accent1"/>
          </a:effectRef>
          <a:fontRef idx="minor">
            <a:schemeClr val="tx1"/>
          </a:fontRef>
        </p:style>
      </p:cxnSp>
      <p:sp>
        <p:nvSpPr>
          <p:cNvPr id="102" name="Isosceles Triangle 101">
            <a:extLst>
              <a:ext uri="{FF2B5EF4-FFF2-40B4-BE49-F238E27FC236}">
                <a16:creationId xmlns:a16="http://schemas.microsoft.com/office/drawing/2014/main" id="{94FBC38C-E79D-219D-B834-756B8DFF9523}"/>
              </a:ext>
            </a:extLst>
          </p:cNvPr>
          <p:cNvSpPr/>
          <p:nvPr/>
        </p:nvSpPr>
        <p:spPr>
          <a:xfrm rot="10800000">
            <a:off x="11855653" y="4781976"/>
            <a:ext cx="118640" cy="1287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3" name="Isosceles Triangle 112">
            <a:extLst>
              <a:ext uri="{FF2B5EF4-FFF2-40B4-BE49-F238E27FC236}">
                <a16:creationId xmlns:a16="http://schemas.microsoft.com/office/drawing/2014/main" id="{E38603DB-F533-EAC9-C041-3CA82D017D62}"/>
              </a:ext>
            </a:extLst>
          </p:cNvPr>
          <p:cNvSpPr/>
          <p:nvPr/>
        </p:nvSpPr>
        <p:spPr>
          <a:xfrm rot="10800000">
            <a:off x="11504039" y="4781497"/>
            <a:ext cx="118640" cy="1287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4" name="TextBox 113">
            <a:extLst>
              <a:ext uri="{FF2B5EF4-FFF2-40B4-BE49-F238E27FC236}">
                <a16:creationId xmlns:a16="http://schemas.microsoft.com/office/drawing/2014/main" id="{5C9274C0-1103-4A89-BF10-1855E3BB3DDE}"/>
              </a:ext>
            </a:extLst>
          </p:cNvPr>
          <p:cNvSpPr txBox="1"/>
          <p:nvPr/>
        </p:nvSpPr>
        <p:spPr>
          <a:xfrm>
            <a:off x="3629305" y="5094601"/>
            <a:ext cx="783050" cy="430887"/>
          </a:xfrm>
          <a:prstGeom prst="rect">
            <a:avLst/>
          </a:prstGeom>
          <a:noFill/>
        </p:spPr>
        <p:txBody>
          <a:bodyPr wrap="square" rtlCol="0">
            <a:spAutoFit/>
          </a:bodyPr>
          <a:lstStyle/>
          <a:p>
            <a:r>
              <a:rPr lang="en-US" sz="1100" dirty="0"/>
              <a:t>Steel Structure</a:t>
            </a:r>
          </a:p>
        </p:txBody>
      </p:sp>
      <p:sp>
        <p:nvSpPr>
          <p:cNvPr id="115" name="TextBox 114">
            <a:extLst>
              <a:ext uri="{FF2B5EF4-FFF2-40B4-BE49-F238E27FC236}">
                <a16:creationId xmlns:a16="http://schemas.microsoft.com/office/drawing/2014/main" id="{7AD1A4D6-0C32-793B-39DD-2AEDB14BFA7A}"/>
              </a:ext>
            </a:extLst>
          </p:cNvPr>
          <p:cNvSpPr txBox="1"/>
          <p:nvPr/>
        </p:nvSpPr>
        <p:spPr>
          <a:xfrm>
            <a:off x="11412833" y="4912779"/>
            <a:ext cx="765258" cy="430887"/>
          </a:xfrm>
          <a:prstGeom prst="rect">
            <a:avLst/>
          </a:prstGeom>
          <a:noFill/>
        </p:spPr>
        <p:txBody>
          <a:bodyPr wrap="square" rtlCol="0">
            <a:spAutoFit/>
          </a:bodyPr>
          <a:lstStyle/>
          <a:p>
            <a:r>
              <a:rPr lang="en-US" sz="1100" dirty="0"/>
              <a:t>Steel Structure</a:t>
            </a:r>
          </a:p>
        </p:txBody>
      </p:sp>
      <p:sp>
        <p:nvSpPr>
          <p:cNvPr id="116" name="Rectangle 115">
            <a:extLst>
              <a:ext uri="{FF2B5EF4-FFF2-40B4-BE49-F238E27FC236}">
                <a16:creationId xmlns:a16="http://schemas.microsoft.com/office/drawing/2014/main" id="{1FF4633A-D4CE-7103-CDC1-EBCB034D7D2F}"/>
              </a:ext>
            </a:extLst>
          </p:cNvPr>
          <p:cNvSpPr/>
          <p:nvPr/>
        </p:nvSpPr>
        <p:spPr>
          <a:xfrm>
            <a:off x="3764923" y="5868982"/>
            <a:ext cx="8326605" cy="289875"/>
          </a:xfrm>
          <a:prstGeom prst="rect">
            <a:avLst/>
          </a:prstGeom>
          <a:solidFill>
            <a:schemeClr val="tx2">
              <a:lumMod val="20000"/>
              <a:lumOff val="8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err="1">
                <a:solidFill>
                  <a:prstClr val="black"/>
                </a:solidFill>
                <a:latin typeface="Aptos" panose="02110004020202020204"/>
              </a:rPr>
              <a:t>Bldg</a:t>
            </a:r>
            <a:r>
              <a:rPr lang="en-US" b="1" dirty="0">
                <a:solidFill>
                  <a:prstClr val="black"/>
                </a:solidFill>
                <a:latin typeface="Aptos" panose="02110004020202020204"/>
              </a:rPr>
              <a:t> 1006 Floor</a:t>
            </a:r>
            <a:endPar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7" name="Isosceles Triangle 116">
            <a:extLst>
              <a:ext uri="{FF2B5EF4-FFF2-40B4-BE49-F238E27FC236}">
                <a16:creationId xmlns:a16="http://schemas.microsoft.com/office/drawing/2014/main" id="{EE24DEB3-8FF5-5EE5-A129-84EB9534F5FF}"/>
              </a:ext>
            </a:extLst>
          </p:cNvPr>
          <p:cNvSpPr/>
          <p:nvPr/>
        </p:nvSpPr>
        <p:spPr>
          <a:xfrm rot="10800000">
            <a:off x="10459555" y="5748763"/>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9" name="Isosceles Triangle 118">
            <a:extLst>
              <a:ext uri="{FF2B5EF4-FFF2-40B4-BE49-F238E27FC236}">
                <a16:creationId xmlns:a16="http://schemas.microsoft.com/office/drawing/2014/main" id="{3765E7A0-D303-6FDE-23EB-4BD6D77E4682}"/>
              </a:ext>
            </a:extLst>
          </p:cNvPr>
          <p:cNvSpPr/>
          <p:nvPr/>
        </p:nvSpPr>
        <p:spPr>
          <a:xfrm rot="10800000">
            <a:off x="4571510" y="5748762"/>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0" name="Isosceles Triangle 119">
            <a:extLst>
              <a:ext uri="{FF2B5EF4-FFF2-40B4-BE49-F238E27FC236}">
                <a16:creationId xmlns:a16="http://schemas.microsoft.com/office/drawing/2014/main" id="{DAA5C262-0880-9EBA-E6A8-F9F99CC99F3A}"/>
              </a:ext>
            </a:extLst>
          </p:cNvPr>
          <p:cNvSpPr/>
          <p:nvPr/>
        </p:nvSpPr>
        <p:spPr>
          <a:xfrm rot="10800000">
            <a:off x="3805363" y="5726981"/>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1" name="Isosceles Triangle 120">
            <a:extLst>
              <a:ext uri="{FF2B5EF4-FFF2-40B4-BE49-F238E27FC236}">
                <a16:creationId xmlns:a16="http://schemas.microsoft.com/office/drawing/2014/main" id="{C3388169-5986-48A0-7E4B-EA21F18F1051}"/>
              </a:ext>
            </a:extLst>
          </p:cNvPr>
          <p:cNvSpPr/>
          <p:nvPr/>
        </p:nvSpPr>
        <p:spPr>
          <a:xfrm rot="10800000">
            <a:off x="11494450" y="5729918"/>
            <a:ext cx="118640" cy="963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2" name="Isosceles Triangle 121">
            <a:extLst>
              <a:ext uri="{FF2B5EF4-FFF2-40B4-BE49-F238E27FC236}">
                <a16:creationId xmlns:a16="http://schemas.microsoft.com/office/drawing/2014/main" id="{B0D2C49C-3D3C-533B-827A-A724E2CD28DA}"/>
              </a:ext>
            </a:extLst>
          </p:cNvPr>
          <p:cNvSpPr/>
          <p:nvPr/>
        </p:nvSpPr>
        <p:spPr>
          <a:xfrm rot="10800000">
            <a:off x="4480433" y="4328257"/>
            <a:ext cx="98398" cy="680653"/>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3" name="Isosceles Triangle 122">
            <a:extLst>
              <a:ext uri="{FF2B5EF4-FFF2-40B4-BE49-F238E27FC236}">
                <a16:creationId xmlns:a16="http://schemas.microsoft.com/office/drawing/2014/main" id="{A4B64773-91C8-664D-05FE-C97913F9A749}"/>
              </a:ext>
            </a:extLst>
          </p:cNvPr>
          <p:cNvSpPr/>
          <p:nvPr/>
        </p:nvSpPr>
        <p:spPr>
          <a:xfrm rot="10800000">
            <a:off x="10733350" y="4353952"/>
            <a:ext cx="98195" cy="667978"/>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4" name="Isosceles Triangle 123">
            <a:extLst>
              <a:ext uri="{FF2B5EF4-FFF2-40B4-BE49-F238E27FC236}">
                <a16:creationId xmlns:a16="http://schemas.microsoft.com/office/drawing/2014/main" id="{1D579B67-23CE-2784-C4B5-19C2E81C7997}"/>
              </a:ext>
            </a:extLst>
          </p:cNvPr>
          <p:cNvSpPr/>
          <p:nvPr/>
        </p:nvSpPr>
        <p:spPr>
          <a:xfrm rot="10800000" flipV="1">
            <a:off x="4469081" y="830849"/>
            <a:ext cx="108605" cy="696263"/>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5" name="Isosceles Triangle 124">
            <a:extLst>
              <a:ext uri="{FF2B5EF4-FFF2-40B4-BE49-F238E27FC236}">
                <a16:creationId xmlns:a16="http://schemas.microsoft.com/office/drawing/2014/main" id="{C6284DBA-5352-80B9-D192-F7A7A08BE5EB}"/>
              </a:ext>
            </a:extLst>
          </p:cNvPr>
          <p:cNvSpPr/>
          <p:nvPr/>
        </p:nvSpPr>
        <p:spPr>
          <a:xfrm rot="10800000" flipV="1">
            <a:off x="10730674" y="863427"/>
            <a:ext cx="108605" cy="696263"/>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5" name="Rectangle 324">
            <a:extLst>
              <a:ext uri="{FF2B5EF4-FFF2-40B4-BE49-F238E27FC236}">
                <a16:creationId xmlns:a16="http://schemas.microsoft.com/office/drawing/2014/main" id="{AFEA617C-6A7E-296C-A582-DE7AF8501DE2}"/>
              </a:ext>
            </a:extLst>
          </p:cNvPr>
          <p:cNvSpPr/>
          <p:nvPr/>
        </p:nvSpPr>
        <p:spPr>
          <a:xfrm>
            <a:off x="10977861" y="964136"/>
            <a:ext cx="212441" cy="3923999"/>
          </a:xfrm>
          <a:prstGeom prst="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50" dirty="0">
                <a:solidFill>
                  <a:schemeClr val="tx1"/>
                </a:solidFill>
                <a:latin typeface="Aptos" panose="02110004020202020204"/>
              </a:rPr>
              <a:t>dRICH</a:t>
            </a:r>
            <a:endParaRPr kumimoji="0" lang="en-US" sz="1100" b="0" i="0" u="none" strike="noStrike" kern="1200" cap="none" spc="0" normalizeH="0" baseline="0" noProof="0" dirty="0">
              <a:ln>
                <a:noFill/>
              </a:ln>
              <a:solidFill>
                <a:schemeClr val="tx1"/>
              </a:solidFill>
              <a:effectLst/>
              <a:uLnTx/>
              <a:uFillTx/>
              <a:latin typeface="Aptos" panose="02110004020202020204"/>
              <a:ea typeface="+mn-ea"/>
              <a:cs typeface="+mn-cs"/>
            </a:endParaRPr>
          </a:p>
        </p:txBody>
      </p:sp>
      <p:sp>
        <p:nvSpPr>
          <p:cNvPr id="327" name="Isosceles Triangle 326">
            <a:extLst>
              <a:ext uri="{FF2B5EF4-FFF2-40B4-BE49-F238E27FC236}">
                <a16:creationId xmlns:a16="http://schemas.microsoft.com/office/drawing/2014/main" id="{21D8007C-EDD2-F0B2-B59E-1BF128B3529D}"/>
              </a:ext>
            </a:extLst>
          </p:cNvPr>
          <p:cNvSpPr/>
          <p:nvPr/>
        </p:nvSpPr>
        <p:spPr>
          <a:xfrm rot="10800000">
            <a:off x="11024310" y="4888135"/>
            <a:ext cx="110117" cy="108074"/>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28" name="Isosceles Triangle 327">
            <a:extLst>
              <a:ext uri="{FF2B5EF4-FFF2-40B4-BE49-F238E27FC236}">
                <a16:creationId xmlns:a16="http://schemas.microsoft.com/office/drawing/2014/main" id="{26E2FCFC-6B18-1F5E-49F0-C45594C67411}"/>
              </a:ext>
            </a:extLst>
          </p:cNvPr>
          <p:cNvSpPr/>
          <p:nvPr/>
        </p:nvSpPr>
        <p:spPr>
          <a:xfrm rot="10800000" flipV="1">
            <a:off x="11043260" y="847147"/>
            <a:ext cx="104223" cy="112769"/>
          </a:xfrm>
          <a:prstGeom prst="triangle">
            <a:avLst/>
          </a:prstGeom>
          <a:solidFill>
            <a:schemeClr val="tx1">
              <a:lumMod val="50000"/>
              <a:lumOff val="50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36" name="Content Placeholder 3">
            <a:extLst>
              <a:ext uri="{FF2B5EF4-FFF2-40B4-BE49-F238E27FC236}">
                <a16:creationId xmlns:a16="http://schemas.microsoft.com/office/drawing/2014/main" id="{CDAD0DAA-6FDF-6F07-A7B5-A787278402E1}"/>
              </a:ext>
            </a:extLst>
          </p:cNvPr>
          <p:cNvSpPr txBox="1">
            <a:spLocks/>
          </p:cNvSpPr>
          <p:nvPr/>
        </p:nvSpPr>
        <p:spPr>
          <a:xfrm>
            <a:off x="366622" y="469364"/>
            <a:ext cx="3322889" cy="5702792"/>
          </a:xfrm>
          <a:prstGeom prst="rect">
            <a:avLst/>
          </a:prstGeom>
        </p:spPr>
        <p:txBody>
          <a:bodyPr>
            <a:normAutofit fontScale="25000" lnSpcReduction="20000"/>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mn-lt"/>
                <a:ea typeface="+mn-ea"/>
                <a:cs typeface="+mn-cs"/>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None/>
            </a:pPr>
            <a:r>
              <a:rPr lang="en-US" sz="5600" b="1" u="sng" dirty="0"/>
              <a:t>Mechanical Interfaces and Load Paths Description:</a:t>
            </a:r>
          </a:p>
          <a:p>
            <a:pPr marL="171450" indent="-171450">
              <a:spcAft>
                <a:spcPts val="600"/>
              </a:spcAft>
            </a:pPr>
            <a:endParaRPr lang="en-US" sz="4800" dirty="0"/>
          </a:p>
          <a:p>
            <a:pPr marL="171450" indent="-171450">
              <a:spcAft>
                <a:spcPts val="600"/>
              </a:spcAft>
            </a:pPr>
            <a:r>
              <a:rPr lang="en-US" sz="4800" dirty="0"/>
              <a:t>Inner Tracking (Beam Pipe, SVT Barrel, SVT Disks, MPGD Disks) is supported by PST.</a:t>
            </a:r>
          </a:p>
          <a:p>
            <a:pPr marL="171450" indent="-171450">
              <a:spcAft>
                <a:spcPts val="600"/>
              </a:spcAft>
            </a:pPr>
            <a:r>
              <a:rPr lang="en-US" sz="4800" dirty="0"/>
              <a:t>PST rides on two precision rails inside GST.</a:t>
            </a:r>
          </a:p>
          <a:p>
            <a:pPr marL="171450" indent="-171450">
              <a:spcAft>
                <a:spcPts val="600"/>
              </a:spcAft>
            </a:pPr>
            <a:r>
              <a:rPr lang="en-US" sz="4800" dirty="0"/>
              <a:t>GST also supports: Cymbal (Inner MPGD Barrel), TOF Barrel, Outer MPGDs, DIRC Bar Boxes, EEEMCAL, pfRICH</a:t>
            </a:r>
          </a:p>
          <a:p>
            <a:pPr marL="171450" indent="-171450">
              <a:spcAft>
                <a:spcPts val="600"/>
              </a:spcAft>
            </a:pPr>
            <a:r>
              <a:rPr lang="en-US" sz="4800" dirty="0"/>
              <a:t>GST transfers all loads only to HCAL Support Rings through Barrel EMCAL Support Beams.</a:t>
            </a:r>
          </a:p>
          <a:p>
            <a:pPr marL="171450" indent="-171450">
              <a:spcAft>
                <a:spcPts val="600"/>
              </a:spcAft>
            </a:pPr>
            <a:r>
              <a:rPr lang="en-US" sz="4800" dirty="0"/>
              <a:t>Barrel EMCAL resides inside MARCO magnet, but does not transfer the load to the magnet.</a:t>
            </a:r>
          </a:p>
          <a:p>
            <a:pPr marL="171450" indent="-171450">
              <a:spcAft>
                <a:spcPts val="600"/>
              </a:spcAft>
            </a:pPr>
            <a:r>
              <a:rPr lang="en-US" sz="4800" dirty="0"/>
              <a:t>Entire Barrel EMCAL weight goes to HCAL Support Rings → Barrel HCAL → Cradle.</a:t>
            </a:r>
          </a:p>
          <a:p>
            <a:pPr marL="171450" indent="-171450">
              <a:spcAft>
                <a:spcPts val="600"/>
              </a:spcAft>
            </a:pPr>
            <a:r>
              <a:rPr lang="en-US" sz="4800" dirty="0"/>
              <a:t>Magnet (MARCO) supported vertically by jacks mounted on the inner surface of HCAL, horizontally by HCAL Support Rings.</a:t>
            </a:r>
          </a:p>
          <a:p>
            <a:pPr marL="171450" indent="-171450">
              <a:spcAft>
                <a:spcPts val="600"/>
              </a:spcAft>
            </a:pPr>
            <a:r>
              <a:rPr lang="en-US" sz="4800" dirty="0"/>
              <a:t>Barrel HCAL carries all HCAL Ring loads + supports dRICH.</a:t>
            </a:r>
          </a:p>
          <a:p>
            <a:pPr marL="171450" indent="-171450">
              <a:spcAft>
                <a:spcPts val="600"/>
              </a:spcAft>
            </a:pPr>
            <a:r>
              <a:rPr lang="en-US" sz="4800" dirty="0"/>
              <a:t>Cradle supports the full barrel assembly.</a:t>
            </a:r>
          </a:p>
          <a:p>
            <a:pPr marL="171450" indent="-171450">
              <a:spcAft>
                <a:spcPts val="600"/>
              </a:spcAft>
            </a:pPr>
            <a:r>
              <a:rPr lang="en-US" sz="4800" dirty="0"/>
              <a:t>Endcaps (Independent Structures): </a:t>
            </a:r>
          </a:p>
          <a:p>
            <a:pPr marL="628650" lvl="1" indent="-171450">
              <a:spcAft>
                <a:spcPts val="600"/>
              </a:spcAft>
            </a:pPr>
            <a:r>
              <a:rPr lang="en-US" sz="4800" dirty="0"/>
              <a:t>Forward Endcap: FEMCAL + LFHCAL, ≥15 cm clearance to barrel.</a:t>
            </a:r>
          </a:p>
          <a:p>
            <a:pPr marL="628650" lvl="1" indent="-171450">
              <a:spcAft>
                <a:spcPts val="600"/>
              </a:spcAft>
            </a:pPr>
            <a:r>
              <a:rPr lang="en-US" sz="4800" dirty="0"/>
              <a:t>Backward Endcap: BHCAL, ≥10 cm clearance to barrel.</a:t>
            </a:r>
          </a:p>
          <a:p>
            <a:pPr marL="171450" indent="-171450">
              <a:spcAft>
                <a:spcPts val="600"/>
              </a:spcAft>
            </a:pPr>
            <a:r>
              <a:rPr lang="en-US" sz="4800" dirty="0"/>
              <a:t>In nominal position, Endcaps are tied to the Barrel using links for Seismic constraint.</a:t>
            </a:r>
          </a:p>
          <a:p>
            <a:pPr>
              <a:lnSpc>
                <a:spcPct val="120000"/>
              </a:lnSpc>
              <a:buFont typeface="Arial" panose="020B0604020202020204" pitchFamily="34" charset="0"/>
              <a:buNone/>
            </a:pPr>
            <a:r>
              <a:rPr lang="en-US" sz="1600" dirty="0"/>
              <a:t> </a:t>
            </a:r>
            <a:endParaRPr lang="en-US" dirty="0"/>
          </a:p>
        </p:txBody>
      </p:sp>
      <p:sp>
        <p:nvSpPr>
          <p:cNvPr id="2" name="object 11">
            <a:extLst>
              <a:ext uri="{FF2B5EF4-FFF2-40B4-BE49-F238E27FC236}">
                <a16:creationId xmlns:a16="http://schemas.microsoft.com/office/drawing/2014/main" id="{21336B98-A4A2-37D0-415D-DB43AC347650}"/>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
        <p:nvSpPr>
          <p:cNvPr id="137" name="Rectangle 136">
            <a:extLst>
              <a:ext uri="{FF2B5EF4-FFF2-40B4-BE49-F238E27FC236}">
                <a16:creationId xmlns:a16="http://schemas.microsoft.com/office/drawing/2014/main" id="{37DC91D3-0956-5D7B-BF52-F9FBFF3CFE45}"/>
              </a:ext>
            </a:extLst>
          </p:cNvPr>
          <p:cNvSpPr/>
          <p:nvPr/>
        </p:nvSpPr>
        <p:spPr>
          <a:xfrm>
            <a:off x="4690150" y="4387182"/>
            <a:ext cx="5666579" cy="204680"/>
          </a:xfrm>
          <a:prstGeom prst="rect">
            <a:avLst/>
          </a:prstGeom>
          <a:solidFill>
            <a:schemeClr val="accent1">
              <a:lumMod val="7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ptos" panose="02110004020202020204"/>
                <a:ea typeface="+mn-ea"/>
                <a:cs typeface="+mn-cs"/>
              </a:rPr>
              <a:t>Barrel EMCAL</a:t>
            </a:r>
          </a:p>
        </p:txBody>
      </p:sp>
      <p:sp>
        <p:nvSpPr>
          <p:cNvPr id="143" name="Rectangle 142">
            <a:extLst>
              <a:ext uri="{FF2B5EF4-FFF2-40B4-BE49-F238E27FC236}">
                <a16:creationId xmlns:a16="http://schemas.microsoft.com/office/drawing/2014/main" id="{7BA0CE4C-80B1-A6F0-3723-D5C8CB7B5ABB}"/>
              </a:ext>
            </a:extLst>
          </p:cNvPr>
          <p:cNvSpPr/>
          <p:nvPr/>
        </p:nvSpPr>
        <p:spPr>
          <a:xfrm>
            <a:off x="5337052" y="1700876"/>
            <a:ext cx="5338398" cy="121545"/>
          </a:xfrm>
          <a:prstGeom prst="rect">
            <a:avLst/>
          </a:prstGeom>
          <a:solidFill>
            <a:srgbClr val="FFC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OMPGD</a:t>
            </a:r>
          </a:p>
        </p:txBody>
      </p:sp>
      <p:sp>
        <p:nvSpPr>
          <p:cNvPr id="144" name="Isosceles Triangle 143">
            <a:extLst>
              <a:ext uri="{FF2B5EF4-FFF2-40B4-BE49-F238E27FC236}">
                <a16:creationId xmlns:a16="http://schemas.microsoft.com/office/drawing/2014/main" id="{1B3C9C0D-279C-CBE9-4517-7B20280FCD9F}"/>
              </a:ext>
            </a:extLst>
          </p:cNvPr>
          <p:cNvSpPr/>
          <p:nvPr/>
        </p:nvSpPr>
        <p:spPr>
          <a:xfrm>
            <a:off x="10540491" y="4074604"/>
            <a:ext cx="98787" cy="256828"/>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5" name="Rectangle 144">
            <a:extLst>
              <a:ext uri="{FF2B5EF4-FFF2-40B4-BE49-F238E27FC236}">
                <a16:creationId xmlns:a16="http://schemas.microsoft.com/office/drawing/2014/main" id="{6DC7BA77-CE97-37EE-0855-8C1E507CCAD2}"/>
              </a:ext>
            </a:extLst>
          </p:cNvPr>
          <p:cNvSpPr/>
          <p:nvPr/>
        </p:nvSpPr>
        <p:spPr>
          <a:xfrm>
            <a:off x="5337052" y="1570734"/>
            <a:ext cx="5338398" cy="121545"/>
          </a:xfrm>
          <a:prstGeom prst="rect">
            <a:avLst/>
          </a:prstGeom>
          <a:solidFill>
            <a:schemeClr val="accent2"/>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HP DIRC</a:t>
            </a:r>
          </a:p>
        </p:txBody>
      </p:sp>
      <p:sp>
        <p:nvSpPr>
          <p:cNvPr id="146" name="Isosceles Triangle 145">
            <a:extLst>
              <a:ext uri="{FF2B5EF4-FFF2-40B4-BE49-F238E27FC236}">
                <a16:creationId xmlns:a16="http://schemas.microsoft.com/office/drawing/2014/main" id="{AE5C5118-1C27-3377-4836-677CEF1FCA03}"/>
              </a:ext>
            </a:extLst>
          </p:cNvPr>
          <p:cNvSpPr/>
          <p:nvPr/>
        </p:nvSpPr>
        <p:spPr>
          <a:xfrm>
            <a:off x="5389439" y="4085376"/>
            <a:ext cx="85767" cy="244235"/>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7" name="Isosceles Triangle 16">
            <a:extLst>
              <a:ext uri="{FF2B5EF4-FFF2-40B4-BE49-F238E27FC236}">
                <a16:creationId xmlns:a16="http://schemas.microsoft.com/office/drawing/2014/main" id="{86E49726-768F-0052-0CAC-BF4C14D70E43}"/>
              </a:ext>
            </a:extLst>
          </p:cNvPr>
          <p:cNvSpPr/>
          <p:nvPr/>
        </p:nvSpPr>
        <p:spPr>
          <a:xfrm flipV="1">
            <a:off x="10474460" y="1584515"/>
            <a:ext cx="101588" cy="207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2" name="Isosceles Triangle 181">
            <a:extLst>
              <a:ext uri="{FF2B5EF4-FFF2-40B4-BE49-F238E27FC236}">
                <a16:creationId xmlns:a16="http://schemas.microsoft.com/office/drawing/2014/main" id="{51B83401-0F31-F5B7-FF2D-FA15E8FF3F9B}"/>
              </a:ext>
            </a:extLst>
          </p:cNvPr>
          <p:cNvSpPr/>
          <p:nvPr/>
        </p:nvSpPr>
        <p:spPr>
          <a:xfrm flipV="1">
            <a:off x="5676674" y="1585718"/>
            <a:ext cx="101588" cy="207247"/>
          </a:xfrm>
          <a:prstGeom prst="triangle">
            <a:avLst/>
          </a:prstGeom>
          <a:solidFill>
            <a:schemeClr val="tx1">
              <a:lumMod val="50000"/>
              <a:lumOff val="50000"/>
            </a:schemeClr>
          </a:solidFill>
          <a:ln>
            <a:solidFill>
              <a:schemeClr val="tx1"/>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4" name="TextBox 183">
            <a:extLst>
              <a:ext uri="{FF2B5EF4-FFF2-40B4-BE49-F238E27FC236}">
                <a16:creationId xmlns:a16="http://schemas.microsoft.com/office/drawing/2014/main" id="{9E49369E-216A-A3E7-DAFC-076188149E46}"/>
              </a:ext>
            </a:extLst>
          </p:cNvPr>
          <p:cNvSpPr txBox="1"/>
          <p:nvPr/>
        </p:nvSpPr>
        <p:spPr>
          <a:xfrm>
            <a:off x="6828103" y="3038954"/>
            <a:ext cx="2522764" cy="246221"/>
          </a:xfrm>
          <a:prstGeom prst="rect">
            <a:avLst/>
          </a:prstGeom>
          <a:solidFill>
            <a:srgbClr val="B62466">
              <a:alpha val="50196"/>
            </a:srgbClr>
          </a:solidFill>
        </p:spPr>
        <p:style>
          <a:lnRef idx="3">
            <a:schemeClr val="lt1"/>
          </a:lnRef>
          <a:fillRef idx="1">
            <a:schemeClr val="accent3"/>
          </a:fillRef>
          <a:effectRef idx="1">
            <a:schemeClr val="accent3"/>
          </a:effectRef>
          <a:fontRef idx="minor">
            <a:schemeClr val="lt1"/>
          </a:fontRef>
        </p:style>
        <p:txBody>
          <a:bodyPr wrap="square" rtlCol="0">
            <a:spAutoFit/>
          </a:bodyPr>
          <a:lstStyle/>
          <a:p>
            <a:r>
              <a:rPr lang="en-US" sz="1000" dirty="0"/>
              <a:t>PST with Inner Detectors and Beam Pipe</a:t>
            </a:r>
          </a:p>
        </p:txBody>
      </p:sp>
      <p:sp>
        <p:nvSpPr>
          <p:cNvPr id="185" name="TextBox 184">
            <a:extLst>
              <a:ext uri="{FF2B5EF4-FFF2-40B4-BE49-F238E27FC236}">
                <a16:creationId xmlns:a16="http://schemas.microsoft.com/office/drawing/2014/main" id="{E62E1AB0-BBE5-949C-C43B-1CDB22FCAF7A}"/>
              </a:ext>
            </a:extLst>
          </p:cNvPr>
          <p:cNvSpPr txBox="1"/>
          <p:nvPr/>
        </p:nvSpPr>
        <p:spPr>
          <a:xfrm>
            <a:off x="6558649" y="2400319"/>
            <a:ext cx="481349" cy="184666"/>
          </a:xfrm>
          <a:prstGeom prst="rect">
            <a:avLst/>
          </a:prstGeom>
          <a:solidFill>
            <a:schemeClr val="accent2">
              <a:alpha val="50196"/>
            </a:schemeClr>
          </a:solidFill>
          <a:ln w="12700"/>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600" dirty="0"/>
              <a:t>Si Disks</a:t>
            </a:r>
          </a:p>
        </p:txBody>
      </p:sp>
      <p:sp>
        <p:nvSpPr>
          <p:cNvPr id="187" name="TextBox 186">
            <a:extLst>
              <a:ext uri="{FF2B5EF4-FFF2-40B4-BE49-F238E27FC236}">
                <a16:creationId xmlns:a16="http://schemas.microsoft.com/office/drawing/2014/main" id="{6279A0B6-4AAC-D8B8-7C44-4C31AEF9DFB8}"/>
              </a:ext>
            </a:extLst>
          </p:cNvPr>
          <p:cNvSpPr txBox="1"/>
          <p:nvPr/>
        </p:nvSpPr>
        <p:spPr>
          <a:xfrm>
            <a:off x="9178245" y="2398781"/>
            <a:ext cx="481349" cy="184666"/>
          </a:xfrm>
          <a:prstGeom prst="rect">
            <a:avLst/>
          </a:prstGeom>
          <a:solidFill>
            <a:schemeClr val="accent2">
              <a:alpha val="50196"/>
            </a:schemeClr>
          </a:solidFill>
          <a:ln w="12700"/>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600" dirty="0"/>
              <a:t>Si Disks</a:t>
            </a:r>
          </a:p>
        </p:txBody>
      </p:sp>
      <p:sp>
        <p:nvSpPr>
          <p:cNvPr id="188" name="TextBox 187">
            <a:extLst>
              <a:ext uri="{FF2B5EF4-FFF2-40B4-BE49-F238E27FC236}">
                <a16:creationId xmlns:a16="http://schemas.microsoft.com/office/drawing/2014/main" id="{D121D042-DBD5-99CE-FABC-9F2EFE5CBBD1}"/>
              </a:ext>
            </a:extLst>
          </p:cNvPr>
          <p:cNvSpPr txBox="1"/>
          <p:nvPr/>
        </p:nvSpPr>
        <p:spPr>
          <a:xfrm>
            <a:off x="7658463" y="3335365"/>
            <a:ext cx="836324" cy="184666"/>
          </a:xfrm>
          <a:prstGeom prst="rect">
            <a:avLst/>
          </a:prstGeom>
          <a:solidFill>
            <a:schemeClr val="accent6">
              <a:lumMod val="60000"/>
              <a:lumOff val="40000"/>
              <a:alpha val="50196"/>
            </a:schemeClr>
          </a:solidFill>
          <a:ln w="12700"/>
        </p:spPr>
        <p:style>
          <a:lnRef idx="0">
            <a:schemeClr val="accent5"/>
          </a:lnRef>
          <a:fillRef idx="3">
            <a:schemeClr val="accent5"/>
          </a:fillRef>
          <a:effectRef idx="3">
            <a:schemeClr val="accent5"/>
          </a:effectRef>
          <a:fontRef idx="minor">
            <a:schemeClr val="lt1"/>
          </a:fontRef>
        </p:style>
        <p:txBody>
          <a:bodyPr wrap="square" rtlCol="0">
            <a:spAutoFit/>
          </a:bodyPr>
          <a:lstStyle/>
          <a:p>
            <a:r>
              <a:rPr lang="en-US" sz="600" dirty="0"/>
              <a:t>Barrel Si Trackers</a:t>
            </a:r>
          </a:p>
        </p:txBody>
      </p:sp>
    </p:spTree>
    <p:extLst>
      <p:ext uri="{BB962C8B-B14F-4D97-AF65-F5344CB8AC3E}">
        <p14:creationId xmlns:p14="http://schemas.microsoft.com/office/powerpoint/2010/main" val="2636318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500"/>
                                        <p:tgtEl>
                                          <p:spTgt spid="1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9"/>
                                        </p:tgtEl>
                                        <p:attrNameLst>
                                          <p:attrName>style.visibility</p:attrName>
                                        </p:attrNameLst>
                                      </p:cBhvr>
                                      <p:to>
                                        <p:strVal val="visible"/>
                                      </p:to>
                                    </p:set>
                                    <p:animEffect transition="in" filter="fade">
                                      <p:cBhvr>
                                        <p:cTn id="12" dur="500"/>
                                        <p:tgtEl>
                                          <p:spTgt spid="11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33"/>
                                        </p:tgtEl>
                                        <p:attrNameLst>
                                          <p:attrName>style.visibility</p:attrName>
                                        </p:attrNameLst>
                                      </p:cBhvr>
                                      <p:to>
                                        <p:strVal val="visible"/>
                                      </p:to>
                                    </p:set>
                                    <p:animEffect transition="in" filter="fade">
                                      <p:cBhvr>
                                        <p:cTn id="18" dur="500"/>
                                        <p:tgtEl>
                                          <p:spTgt spid="233"/>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235"/>
                                        </p:tgtEl>
                                        <p:attrNameLst>
                                          <p:attrName>style.visibility</p:attrName>
                                        </p:attrNameLst>
                                      </p:cBhvr>
                                      <p:to>
                                        <p:strVal val="visible"/>
                                      </p:to>
                                    </p:set>
                                    <p:anim calcmode="lin" valueType="num">
                                      <p:cBhvr additive="base">
                                        <p:cTn id="27" dur="500" fill="hold"/>
                                        <p:tgtEl>
                                          <p:spTgt spid="235"/>
                                        </p:tgtEl>
                                        <p:attrNameLst>
                                          <p:attrName>ppt_x</p:attrName>
                                        </p:attrNameLst>
                                      </p:cBhvr>
                                      <p:tavLst>
                                        <p:tav tm="0">
                                          <p:val>
                                            <p:strVal val="#ppt_x"/>
                                          </p:val>
                                        </p:tav>
                                        <p:tav tm="100000">
                                          <p:val>
                                            <p:strVal val="#ppt_x"/>
                                          </p:val>
                                        </p:tav>
                                      </p:tavLst>
                                    </p:anim>
                                    <p:anim calcmode="lin" valueType="num">
                                      <p:cBhvr additive="base">
                                        <p:cTn id="28" dur="500" fill="hold"/>
                                        <p:tgtEl>
                                          <p:spTgt spid="23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4"/>
                                        </p:tgtEl>
                                        <p:attrNameLst>
                                          <p:attrName>style.visibility</p:attrName>
                                        </p:attrNameLst>
                                      </p:cBhvr>
                                      <p:to>
                                        <p:strVal val="visible"/>
                                      </p:to>
                                    </p:set>
                                    <p:anim calcmode="lin" valueType="num">
                                      <p:cBhvr additive="base">
                                        <p:cTn id="31" dur="500" fill="hold"/>
                                        <p:tgtEl>
                                          <p:spTgt spid="234"/>
                                        </p:tgtEl>
                                        <p:attrNameLst>
                                          <p:attrName>ppt_x</p:attrName>
                                        </p:attrNameLst>
                                      </p:cBhvr>
                                      <p:tavLst>
                                        <p:tav tm="0">
                                          <p:val>
                                            <p:strVal val="#ppt_x"/>
                                          </p:val>
                                        </p:tav>
                                        <p:tav tm="100000">
                                          <p:val>
                                            <p:strVal val="#ppt_x"/>
                                          </p:val>
                                        </p:tav>
                                      </p:tavLst>
                                    </p:anim>
                                    <p:anim calcmode="lin" valueType="num">
                                      <p:cBhvr additive="base">
                                        <p:cTn id="32" dur="500" fill="hold"/>
                                        <p:tgtEl>
                                          <p:spTgt spid="2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40"/>
                                        </p:tgtEl>
                                        <p:attrNameLst>
                                          <p:attrName>style.visibility</p:attrName>
                                        </p:attrNameLst>
                                      </p:cBhvr>
                                      <p:to>
                                        <p:strVal val="visible"/>
                                      </p:to>
                                    </p:set>
                                    <p:animEffect transition="in" filter="fade">
                                      <p:cBhvr>
                                        <p:cTn id="37" dur="1000"/>
                                        <p:tgtEl>
                                          <p:spTgt spid="240"/>
                                        </p:tgtEl>
                                      </p:cBhvr>
                                    </p:animEffect>
                                    <p:anim calcmode="lin" valueType="num">
                                      <p:cBhvr>
                                        <p:cTn id="38" dur="1000" fill="hold"/>
                                        <p:tgtEl>
                                          <p:spTgt spid="240"/>
                                        </p:tgtEl>
                                        <p:attrNameLst>
                                          <p:attrName>ppt_x</p:attrName>
                                        </p:attrNameLst>
                                      </p:cBhvr>
                                      <p:tavLst>
                                        <p:tav tm="0">
                                          <p:val>
                                            <p:strVal val="#ppt_x"/>
                                          </p:val>
                                        </p:tav>
                                        <p:tav tm="100000">
                                          <p:val>
                                            <p:strVal val="#ppt_x"/>
                                          </p:val>
                                        </p:tav>
                                      </p:tavLst>
                                    </p:anim>
                                    <p:anim calcmode="lin" valueType="num">
                                      <p:cBhvr>
                                        <p:cTn id="39" dur="1000" fill="hold"/>
                                        <p:tgtEl>
                                          <p:spTgt spid="24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32"/>
                                        </p:tgtEl>
                                        <p:attrNameLst>
                                          <p:attrName>style.visibility</p:attrName>
                                        </p:attrNameLst>
                                      </p:cBhvr>
                                      <p:to>
                                        <p:strVal val="visible"/>
                                      </p:to>
                                    </p:set>
                                    <p:animEffect transition="in" filter="fade">
                                      <p:cBhvr>
                                        <p:cTn id="42" dur="1000"/>
                                        <p:tgtEl>
                                          <p:spTgt spid="232"/>
                                        </p:tgtEl>
                                      </p:cBhvr>
                                    </p:animEffect>
                                    <p:anim calcmode="lin" valueType="num">
                                      <p:cBhvr>
                                        <p:cTn id="43" dur="1000" fill="hold"/>
                                        <p:tgtEl>
                                          <p:spTgt spid="232"/>
                                        </p:tgtEl>
                                        <p:attrNameLst>
                                          <p:attrName>ppt_x</p:attrName>
                                        </p:attrNameLst>
                                      </p:cBhvr>
                                      <p:tavLst>
                                        <p:tav tm="0">
                                          <p:val>
                                            <p:strVal val="#ppt_x"/>
                                          </p:val>
                                        </p:tav>
                                        <p:tav tm="100000">
                                          <p:val>
                                            <p:strVal val="#ppt_x"/>
                                          </p:val>
                                        </p:tav>
                                      </p:tavLst>
                                    </p:anim>
                                    <p:anim calcmode="lin" valueType="num">
                                      <p:cBhvr>
                                        <p:cTn id="44" dur="1000" fill="hold"/>
                                        <p:tgtEl>
                                          <p:spTgt spid="23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250"/>
                                        </p:tgtEl>
                                        <p:attrNameLst>
                                          <p:attrName>style.visibility</p:attrName>
                                        </p:attrNameLst>
                                      </p:cBhvr>
                                      <p:to>
                                        <p:strVal val="visible"/>
                                      </p:to>
                                    </p:set>
                                    <p:animEffect transition="in" filter="fade">
                                      <p:cBhvr>
                                        <p:cTn id="47" dur="1000"/>
                                        <p:tgtEl>
                                          <p:spTgt spid="250"/>
                                        </p:tgtEl>
                                      </p:cBhvr>
                                    </p:animEffect>
                                    <p:anim calcmode="lin" valueType="num">
                                      <p:cBhvr>
                                        <p:cTn id="48" dur="1000" fill="hold"/>
                                        <p:tgtEl>
                                          <p:spTgt spid="250"/>
                                        </p:tgtEl>
                                        <p:attrNameLst>
                                          <p:attrName>ppt_x</p:attrName>
                                        </p:attrNameLst>
                                      </p:cBhvr>
                                      <p:tavLst>
                                        <p:tav tm="0">
                                          <p:val>
                                            <p:strVal val="#ppt_x"/>
                                          </p:val>
                                        </p:tav>
                                        <p:tav tm="100000">
                                          <p:val>
                                            <p:strVal val="#ppt_x"/>
                                          </p:val>
                                        </p:tav>
                                      </p:tavLst>
                                    </p:anim>
                                    <p:anim calcmode="lin" valueType="num">
                                      <p:cBhvr>
                                        <p:cTn id="49" dur="1000" fill="hold"/>
                                        <p:tgtEl>
                                          <p:spTgt spid="250"/>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31"/>
                                        </p:tgtEl>
                                        <p:attrNameLst>
                                          <p:attrName>style.visibility</p:attrName>
                                        </p:attrNameLst>
                                      </p:cBhvr>
                                      <p:to>
                                        <p:strVal val="visible"/>
                                      </p:to>
                                    </p:set>
                                    <p:animEffect transition="in" filter="fade">
                                      <p:cBhvr>
                                        <p:cTn id="52" dur="1000"/>
                                        <p:tgtEl>
                                          <p:spTgt spid="231"/>
                                        </p:tgtEl>
                                      </p:cBhvr>
                                    </p:animEffect>
                                    <p:anim calcmode="lin" valueType="num">
                                      <p:cBhvr>
                                        <p:cTn id="53" dur="1000" fill="hold"/>
                                        <p:tgtEl>
                                          <p:spTgt spid="231"/>
                                        </p:tgtEl>
                                        <p:attrNameLst>
                                          <p:attrName>ppt_x</p:attrName>
                                        </p:attrNameLst>
                                      </p:cBhvr>
                                      <p:tavLst>
                                        <p:tav tm="0">
                                          <p:val>
                                            <p:strVal val="#ppt_x"/>
                                          </p:val>
                                        </p:tav>
                                        <p:tav tm="100000">
                                          <p:val>
                                            <p:strVal val="#ppt_x"/>
                                          </p:val>
                                        </p:tav>
                                      </p:tavLst>
                                    </p:anim>
                                    <p:anim calcmode="lin" valueType="num">
                                      <p:cBhvr>
                                        <p:cTn id="54" dur="1000" fill="hold"/>
                                        <p:tgtEl>
                                          <p:spTgt spid="231"/>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wipe(down)">
                                      <p:cBhvr>
                                        <p:cTn id="59" dur="500"/>
                                        <p:tgtEl>
                                          <p:spTgt spid="39"/>
                                        </p:tgtEl>
                                      </p:cBhvr>
                                    </p:animEffect>
                                  </p:childTnLst>
                                </p:cTn>
                              </p:par>
                              <p:par>
                                <p:cTn id="60" presetID="22" presetClass="entr" presetSubtype="4" fill="hold" grpId="0" nodeType="withEffect">
                                  <p:stCondLst>
                                    <p:cond delay="0"/>
                                  </p:stCondLst>
                                  <p:childTnLst>
                                    <p:set>
                                      <p:cBhvr>
                                        <p:cTn id="61" dur="1" fill="hold">
                                          <p:stCondLst>
                                            <p:cond delay="0"/>
                                          </p:stCondLst>
                                        </p:cTn>
                                        <p:tgtEl>
                                          <p:spTgt spid="40"/>
                                        </p:tgtEl>
                                        <p:attrNameLst>
                                          <p:attrName>style.visibility</p:attrName>
                                        </p:attrNameLst>
                                      </p:cBhvr>
                                      <p:to>
                                        <p:strVal val="visible"/>
                                      </p:to>
                                    </p:set>
                                    <p:animEffect transition="in" filter="wipe(down)">
                                      <p:cBhvr>
                                        <p:cTn id="62" dur="500"/>
                                        <p:tgtEl>
                                          <p:spTgt spid="40"/>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4"/>
                                        </p:tgtEl>
                                        <p:attrNameLst>
                                          <p:attrName>style.visibility</p:attrName>
                                        </p:attrNameLst>
                                      </p:cBhvr>
                                      <p:to>
                                        <p:strVal val="visible"/>
                                      </p:to>
                                    </p:set>
                                    <p:animEffect transition="in" filter="wipe(down)">
                                      <p:cBhvr>
                                        <p:cTn id="65" dur="500"/>
                                        <p:tgtEl>
                                          <p:spTgt spid="4"/>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29"/>
                                        </p:tgtEl>
                                        <p:attrNameLst>
                                          <p:attrName>style.visibility</p:attrName>
                                        </p:attrNameLst>
                                      </p:cBhvr>
                                      <p:to>
                                        <p:strVal val="visible"/>
                                      </p:to>
                                    </p:set>
                                    <p:animEffect transition="in" filter="randombar(horizontal)">
                                      <p:cBhvr>
                                        <p:cTn id="70" dur="500"/>
                                        <p:tgtEl>
                                          <p:spTgt spid="229"/>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33"/>
                                        </p:tgtEl>
                                        <p:attrNameLst>
                                          <p:attrName>style.visibility</p:attrName>
                                        </p:attrNameLst>
                                      </p:cBhvr>
                                      <p:to>
                                        <p:strVal val="visible"/>
                                      </p:to>
                                    </p:set>
                                    <p:animEffect transition="in" filter="randombar(horizontal)">
                                      <p:cBhvr>
                                        <p:cTn id="73" dur="500"/>
                                        <p:tgtEl>
                                          <p:spTgt spid="33"/>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5"/>
                                        </p:tgtEl>
                                        <p:attrNameLst>
                                          <p:attrName>style.visibility</p:attrName>
                                        </p:attrNameLst>
                                      </p:cBhvr>
                                      <p:to>
                                        <p:strVal val="visible"/>
                                      </p:to>
                                    </p:set>
                                    <p:animEffect transition="in" filter="randombar(horizontal)">
                                      <p:cBhvr>
                                        <p:cTn id="76" dur="500"/>
                                        <p:tgtEl>
                                          <p:spTgt spid="35"/>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228"/>
                                        </p:tgtEl>
                                        <p:attrNameLst>
                                          <p:attrName>style.visibility</p:attrName>
                                        </p:attrNameLst>
                                      </p:cBhvr>
                                      <p:to>
                                        <p:strVal val="visible"/>
                                      </p:to>
                                    </p:set>
                                    <p:animEffect transition="in" filter="randombar(horizontal)">
                                      <p:cBhvr>
                                        <p:cTn id="79" dur="500"/>
                                        <p:tgtEl>
                                          <p:spTgt spid="228"/>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254"/>
                                        </p:tgtEl>
                                        <p:attrNameLst>
                                          <p:attrName>style.visibility</p:attrName>
                                        </p:attrNameLst>
                                      </p:cBhvr>
                                      <p:to>
                                        <p:strVal val="visible"/>
                                      </p:to>
                                    </p:set>
                                    <p:animEffect transition="in" filter="randombar(horizontal)">
                                      <p:cBhvr>
                                        <p:cTn id="82" dur="500"/>
                                        <p:tgtEl>
                                          <p:spTgt spid="254"/>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251"/>
                                        </p:tgtEl>
                                        <p:attrNameLst>
                                          <p:attrName>style.visibility</p:attrName>
                                        </p:attrNameLst>
                                      </p:cBhvr>
                                      <p:to>
                                        <p:strVal val="visible"/>
                                      </p:to>
                                    </p:set>
                                    <p:animEffect transition="in" filter="randombar(horizontal)">
                                      <p:cBhvr>
                                        <p:cTn id="85" dur="500"/>
                                        <p:tgtEl>
                                          <p:spTgt spid="251"/>
                                        </p:tgtEl>
                                      </p:cBhvr>
                                    </p:animEffect>
                                  </p:childTnLst>
                                </p:cTn>
                              </p:par>
                            </p:childTnLst>
                          </p:cTn>
                        </p:par>
                      </p:childTnLst>
                    </p:cTn>
                  </p:par>
                  <p:par>
                    <p:cTn id="86" fill="hold">
                      <p:stCondLst>
                        <p:cond delay="indefinite"/>
                      </p:stCondLst>
                      <p:childTnLst>
                        <p:par>
                          <p:cTn id="87" fill="hold">
                            <p:stCondLst>
                              <p:cond delay="0"/>
                            </p:stCondLst>
                            <p:childTnLst>
                              <p:par>
                                <p:cTn id="88" presetID="4" presetClass="entr" presetSubtype="16" fill="hold" nodeType="clickEffect">
                                  <p:stCondLst>
                                    <p:cond delay="0"/>
                                  </p:stCondLst>
                                  <p:childTnLst>
                                    <p:set>
                                      <p:cBhvr>
                                        <p:cTn id="89" dur="1" fill="hold">
                                          <p:stCondLst>
                                            <p:cond delay="0"/>
                                          </p:stCondLst>
                                        </p:cTn>
                                        <p:tgtEl>
                                          <p:spTgt spid="226"/>
                                        </p:tgtEl>
                                        <p:attrNameLst>
                                          <p:attrName>style.visibility</p:attrName>
                                        </p:attrNameLst>
                                      </p:cBhvr>
                                      <p:to>
                                        <p:strVal val="visible"/>
                                      </p:to>
                                    </p:set>
                                    <p:animEffect transition="in" filter="box(in)">
                                      <p:cBhvr>
                                        <p:cTn id="90" dur="2000"/>
                                        <p:tgtEl>
                                          <p:spTgt spid="226"/>
                                        </p:tgtEl>
                                      </p:cBhvr>
                                    </p:animEffect>
                                  </p:childTnLst>
                                </p:cTn>
                              </p:par>
                              <p:par>
                                <p:cTn id="91" presetID="4" presetClass="entr" presetSubtype="16" fill="hold" nodeType="withEffect">
                                  <p:stCondLst>
                                    <p:cond delay="0"/>
                                  </p:stCondLst>
                                  <p:childTnLst>
                                    <p:set>
                                      <p:cBhvr>
                                        <p:cTn id="92" dur="1" fill="hold">
                                          <p:stCondLst>
                                            <p:cond delay="0"/>
                                          </p:stCondLst>
                                        </p:cTn>
                                        <p:tgtEl>
                                          <p:spTgt spid="11"/>
                                        </p:tgtEl>
                                        <p:attrNameLst>
                                          <p:attrName>style.visibility</p:attrName>
                                        </p:attrNameLst>
                                      </p:cBhvr>
                                      <p:to>
                                        <p:strVal val="visible"/>
                                      </p:to>
                                    </p:set>
                                    <p:animEffect transition="in" filter="box(in)">
                                      <p:cBhvr>
                                        <p:cTn id="93" dur="2000"/>
                                        <p:tgtEl>
                                          <p:spTgt spid="11"/>
                                        </p:tgtEl>
                                      </p:cBhvr>
                                    </p:animEffect>
                                  </p:childTnLst>
                                </p:cTn>
                              </p:par>
                              <p:par>
                                <p:cTn id="94" presetID="4" presetClass="entr" presetSubtype="16" fill="hold" grpId="0" nodeType="withEffect">
                                  <p:stCondLst>
                                    <p:cond delay="0"/>
                                  </p:stCondLst>
                                  <p:childTnLst>
                                    <p:set>
                                      <p:cBhvr>
                                        <p:cTn id="95" dur="1" fill="hold">
                                          <p:stCondLst>
                                            <p:cond delay="0"/>
                                          </p:stCondLst>
                                        </p:cTn>
                                        <p:tgtEl>
                                          <p:spTgt spid="281"/>
                                        </p:tgtEl>
                                        <p:attrNameLst>
                                          <p:attrName>style.visibility</p:attrName>
                                        </p:attrNameLst>
                                      </p:cBhvr>
                                      <p:to>
                                        <p:strVal val="visible"/>
                                      </p:to>
                                    </p:set>
                                    <p:animEffect transition="in" filter="box(in)">
                                      <p:cBhvr>
                                        <p:cTn id="96" dur="2000"/>
                                        <p:tgtEl>
                                          <p:spTgt spid="281"/>
                                        </p:tgtEl>
                                      </p:cBhvr>
                                    </p:animEffect>
                                  </p:childTnLst>
                                </p:cTn>
                              </p:par>
                              <p:par>
                                <p:cTn id="97" presetID="4" presetClass="entr" presetSubtype="16" fill="hold" nodeType="withEffect">
                                  <p:stCondLst>
                                    <p:cond delay="0"/>
                                  </p:stCondLst>
                                  <p:childTnLst>
                                    <p:set>
                                      <p:cBhvr>
                                        <p:cTn id="98" dur="1" fill="hold">
                                          <p:stCondLst>
                                            <p:cond delay="0"/>
                                          </p:stCondLst>
                                        </p:cTn>
                                        <p:tgtEl>
                                          <p:spTgt spid="282"/>
                                        </p:tgtEl>
                                        <p:attrNameLst>
                                          <p:attrName>style.visibility</p:attrName>
                                        </p:attrNameLst>
                                      </p:cBhvr>
                                      <p:to>
                                        <p:strVal val="visible"/>
                                      </p:to>
                                    </p:set>
                                    <p:animEffect transition="in" filter="box(in)">
                                      <p:cBhvr>
                                        <p:cTn id="99" dur="2000"/>
                                        <p:tgtEl>
                                          <p:spTgt spid="282"/>
                                        </p:tgtEl>
                                      </p:cBhvr>
                                    </p:animEffect>
                                  </p:childTnLst>
                                </p:cTn>
                              </p:par>
                              <p:par>
                                <p:cTn id="100" presetID="4" presetClass="entr" presetSubtype="16" fill="hold" nodeType="withEffect">
                                  <p:stCondLst>
                                    <p:cond delay="0"/>
                                  </p:stCondLst>
                                  <p:childTnLst>
                                    <p:set>
                                      <p:cBhvr>
                                        <p:cTn id="101" dur="1" fill="hold">
                                          <p:stCondLst>
                                            <p:cond delay="0"/>
                                          </p:stCondLst>
                                        </p:cTn>
                                        <p:tgtEl>
                                          <p:spTgt spid="283"/>
                                        </p:tgtEl>
                                        <p:attrNameLst>
                                          <p:attrName>style.visibility</p:attrName>
                                        </p:attrNameLst>
                                      </p:cBhvr>
                                      <p:to>
                                        <p:strVal val="visible"/>
                                      </p:to>
                                    </p:set>
                                    <p:animEffect transition="in" filter="box(in)">
                                      <p:cBhvr>
                                        <p:cTn id="102" dur="2000"/>
                                        <p:tgtEl>
                                          <p:spTgt spid="283"/>
                                        </p:tgtEl>
                                      </p:cBhvr>
                                    </p:animEffect>
                                  </p:childTnLst>
                                </p:cTn>
                              </p:par>
                              <p:par>
                                <p:cTn id="103" presetID="4" presetClass="entr" presetSubtype="16" fill="hold" nodeType="withEffect">
                                  <p:stCondLst>
                                    <p:cond delay="0"/>
                                  </p:stCondLst>
                                  <p:childTnLst>
                                    <p:set>
                                      <p:cBhvr>
                                        <p:cTn id="104" dur="1" fill="hold">
                                          <p:stCondLst>
                                            <p:cond delay="0"/>
                                          </p:stCondLst>
                                        </p:cTn>
                                        <p:tgtEl>
                                          <p:spTgt spid="9"/>
                                        </p:tgtEl>
                                        <p:attrNameLst>
                                          <p:attrName>style.visibility</p:attrName>
                                        </p:attrNameLst>
                                      </p:cBhvr>
                                      <p:to>
                                        <p:strVal val="visible"/>
                                      </p:to>
                                    </p:set>
                                    <p:animEffect transition="in" filter="box(in)">
                                      <p:cBhvr>
                                        <p:cTn id="105" dur="2000"/>
                                        <p:tgtEl>
                                          <p:spTgt spid="9"/>
                                        </p:tgtEl>
                                      </p:cBhvr>
                                    </p:animEffect>
                                  </p:childTnLst>
                                </p:cTn>
                              </p:par>
                              <p:par>
                                <p:cTn id="106" presetID="4" presetClass="entr" presetSubtype="16" fill="hold" nodeType="withEffect">
                                  <p:stCondLst>
                                    <p:cond delay="0"/>
                                  </p:stCondLst>
                                  <p:childTnLst>
                                    <p:set>
                                      <p:cBhvr>
                                        <p:cTn id="107" dur="1" fill="hold">
                                          <p:stCondLst>
                                            <p:cond delay="0"/>
                                          </p:stCondLst>
                                        </p:cTn>
                                        <p:tgtEl>
                                          <p:spTgt spid="21"/>
                                        </p:tgtEl>
                                        <p:attrNameLst>
                                          <p:attrName>style.visibility</p:attrName>
                                        </p:attrNameLst>
                                      </p:cBhvr>
                                      <p:to>
                                        <p:strVal val="visible"/>
                                      </p:to>
                                    </p:set>
                                    <p:animEffect transition="in" filter="box(in)">
                                      <p:cBhvr>
                                        <p:cTn id="108" dur="2000"/>
                                        <p:tgtEl>
                                          <p:spTgt spid="21"/>
                                        </p:tgtEl>
                                      </p:cBhvr>
                                    </p:animEffect>
                                  </p:childTnLst>
                                </p:cTn>
                              </p:par>
                              <p:par>
                                <p:cTn id="109" presetID="4" presetClass="entr" presetSubtype="16" fill="hold" grpId="0" nodeType="withEffect">
                                  <p:stCondLst>
                                    <p:cond delay="0"/>
                                  </p:stCondLst>
                                  <p:childTnLst>
                                    <p:set>
                                      <p:cBhvr>
                                        <p:cTn id="110" dur="1" fill="hold">
                                          <p:stCondLst>
                                            <p:cond delay="0"/>
                                          </p:stCondLst>
                                        </p:cTn>
                                        <p:tgtEl>
                                          <p:spTgt spid="12"/>
                                        </p:tgtEl>
                                        <p:attrNameLst>
                                          <p:attrName>style.visibility</p:attrName>
                                        </p:attrNameLst>
                                      </p:cBhvr>
                                      <p:to>
                                        <p:strVal val="visible"/>
                                      </p:to>
                                    </p:set>
                                    <p:animEffect transition="in" filter="box(in)">
                                      <p:cBhvr>
                                        <p:cTn id="111" dur="2000"/>
                                        <p:tgtEl>
                                          <p:spTgt spid="12"/>
                                        </p:tgtEl>
                                      </p:cBhvr>
                                    </p:animEffect>
                                  </p:childTnLst>
                                </p:cTn>
                              </p:par>
                              <p:par>
                                <p:cTn id="112" presetID="4" presetClass="entr" presetSubtype="16" fill="hold" nodeType="withEffect">
                                  <p:stCondLst>
                                    <p:cond delay="0"/>
                                  </p:stCondLst>
                                  <p:childTnLst>
                                    <p:set>
                                      <p:cBhvr>
                                        <p:cTn id="113" dur="1" fill="hold">
                                          <p:stCondLst>
                                            <p:cond delay="0"/>
                                          </p:stCondLst>
                                        </p:cTn>
                                        <p:tgtEl>
                                          <p:spTgt spid="268"/>
                                        </p:tgtEl>
                                        <p:attrNameLst>
                                          <p:attrName>style.visibility</p:attrName>
                                        </p:attrNameLst>
                                      </p:cBhvr>
                                      <p:to>
                                        <p:strVal val="visible"/>
                                      </p:to>
                                    </p:set>
                                    <p:animEffect transition="in" filter="box(in)">
                                      <p:cBhvr>
                                        <p:cTn id="114" dur="2000"/>
                                        <p:tgtEl>
                                          <p:spTgt spid="268"/>
                                        </p:tgtEl>
                                      </p:cBhvr>
                                    </p:animEffect>
                                  </p:childTnLst>
                                </p:cTn>
                              </p:par>
                              <p:par>
                                <p:cTn id="115" presetID="4" presetClass="entr" presetSubtype="16" fill="hold" nodeType="withEffect">
                                  <p:stCondLst>
                                    <p:cond delay="0"/>
                                  </p:stCondLst>
                                  <p:childTnLst>
                                    <p:set>
                                      <p:cBhvr>
                                        <p:cTn id="116" dur="1" fill="hold">
                                          <p:stCondLst>
                                            <p:cond delay="0"/>
                                          </p:stCondLst>
                                        </p:cTn>
                                        <p:tgtEl>
                                          <p:spTgt spid="58"/>
                                        </p:tgtEl>
                                        <p:attrNameLst>
                                          <p:attrName>style.visibility</p:attrName>
                                        </p:attrNameLst>
                                      </p:cBhvr>
                                      <p:to>
                                        <p:strVal val="visible"/>
                                      </p:to>
                                    </p:set>
                                    <p:animEffect transition="in" filter="box(in)">
                                      <p:cBhvr>
                                        <p:cTn id="117" dur="2000"/>
                                        <p:tgtEl>
                                          <p:spTgt spid="58"/>
                                        </p:tgtEl>
                                      </p:cBhvr>
                                    </p:animEffect>
                                  </p:childTnLst>
                                </p:cTn>
                              </p:par>
                              <p:par>
                                <p:cTn id="118" presetID="4" presetClass="entr" presetSubtype="16" fill="hold" grpId="0" nodeType="withEffect">
                                  <p:stCondLst>
                                    <p:cond delay="0"/>
                                  </p:stCondLst>
                                  <p:childTnLst>
                                    <p:set>
                                      <p:cBhvr>
                                        <p:cTn id="119" dur="1" fill="hold">
                                          <p:stCondLst>
                                            <p:cond delay="0"/>
                                          </p:stCondLst>
                                        </p:cTn>
                                        <p:tgtEl>
                                          <p:spTgt spid="124"/>
                                        </p:tgtEl>
                                        <p:attrNameLst>
                                          <p:attrName>style.visibility</p:attrName>
                                        </p:attrNameLst>
                                      </p:cBhvr>
                                      <p:to>
                                        <p:strVal val="visible"/>
                                      </p:to>
                                    </p:set>
                                    <p:animEffect transition="in" filter="box(in)">
                                      <p:cBhvr>
                                        <p:cTn id="120" dur="2000"/>
                                        <p:tgtEl>
                                          <p:spTgt spid="124"/>
                                        </p:tgtEl>
                                      </p:cBhvr>
                                    </p:animEffect>
                                  </p:childTnLst>
                                </p:cTn>
                              </p:par>
                              <p:par>
                                <p:cTn id="121" presetID="4" presetClass="entr" presetSubtype="16" fill="hold" grpId="0" nodeType="withEffect">
                                  <p:stCondLst>
                                    <p:cond delay="0"/>
                                  </p:stCondLst>
                                  <p:childTnLst>
                                    <p:set>
                                      <p:cBhvr>
                                        <p:cTn id="122" dur="1" fill="hold">
                                          <p:stCondLst>
                                            <p:cond delay="0"/>
                                          </p:stCondLst>
                                        </p:cTn>
                                        <p:tgtEl>
                                          <p:spTgt spid="122"/>
                                        </p:tgtEl>
                                        <p:attrNameLst>
                                          <p:attrName>style.visibility</p:attrName>
                                        </p:attrNameLst>
                                      </p:cBhvr>
                                      <p:to>
                                        <p:strVal val="visible"/>
                                      </p:to>
                                    </p:set>
                                    <p:animEffect transition="in" filter="box(in)">
                                      <p:cBhvr>
                                        <p:cTn id="123" dur="2000"/>
                                        <p:tgtEl>
                                          <p:spTgt spid="122"/>
                                        </p:tgtEl>
                                      </p:cBhvr>
                                    </p:animEffect>
                                  </p:childTnLst>
                                </p:cTn>
                              </p:par>
                              <p:par>
                                <p:cTn id="124" presetID="4" presetClass="entr" presetSubtype="16" fill="hold" grpId="0" nodeType="withEffect">
                                  <p:stCondLst>
                                    <p:cond delay="0"/>
                                  </p:stCondLst>
                                  <p:childTnLst>
                                    <p:set>
                                      <p:cBhvr>
                                        <p:cTn id="125" dur="1" fill="hold">
                                          <p:stCondLst>
                                            <p:cond delay="0"/>
                                          </p:stCondLst>
                                        </p:cTn>
                                        <p:tgtEl>
                                          <p:spTgt spid="123"/>
                                        </p:tgtEl>
                                        <p:attrNameLst>
                                          <p:attrName>style.visibility</p:attrName>
                                        </p:attrNameLst>
                                      </p:cBhvr>
                                      <p:to>
                                        <p:strVal val="visible"/>
                                      </p:to>
                                    </p:set>
                                    <p:animEffect transition="in" filter="box(in)">
                                      <p:cBhvr>
                                        <p:cTn id="126" dur="2000"/>
                                        <p:tgtEl>
                                          <p:spTgt spid="123"/>
                                        </p:tgtEl>
                                      </p:cBhvr>
                                    </p:animEffect>
                                  </p:childTnLst>
                                </p:cTn>
                              </p:par>
                              <p:par>
                                <p:cTn id="127" presetID="4" presetClass="entr" presetSubtype="16" fill="hold" grpId="0" nodeType="withEffect">
                                  <p:stCondLst>
                                    <p:cond delay="0"/>
                                  </p:stCondLst>
                                  <p:childTnLst>
                                    <p:set>
                                      <p:cBhvr>
                                        <p:cTn id="128" dur="1" fill="hold">
                                          <p:stCondLst>
                                            <p:cond delay="0"/>
                                          </p:stCondLst>
                                        </p:cTn>
                                        <p:tgtEl>
                                          <p:spTgt spid="125"/>
                                        </p:tgtEl>
                                        <p:attrNameLst>
                                          <p:attrName>style.visibility</p:attrName>
                                        </p:attrNameLst>
                                      </p:cBhvr>
                                      <p:to>
                                        <p:strVal val="visible"/>
                                      </p:to>
                                    </p:set>
                                    <p:animEffect transition="in" filter="box(in)">
                                      <p:cBhvr>
                                        <p:cTn id="129" dur="2000"/>
                                        <p:tgtEl>
                                          <p:spTgt spid="125"/>
                                        </p:tgtEl>
                                      </p:cBhvr>
                                    </p:animEffect>
                                  </p:childTnLst>
                                </p:cTn>
                              </p:par>
                              <p:par>
                                <p:cTn id="130" presetID="14" presetClass="entr" presetSubtype="10" fill="hold" grpId="0" nodeType="withEffect">
                                  <p:stCondLst>
                                    <p:cond delay="0"/>
                                  </p:stCondLst>
                                  <p:childTnLst>
                                    <p:set>
                                      <p:cBhvr>
                                        <p:cTn id="131" dur="1" fill="hold">
                                          <p:stCondLst>
                                            <p:cond delay="0"/>
                                          </p:stCondLst>
                                        </p:cTn>
                                        <p:tgtEl>
                                          <p:spTgt spid="137"/>
                                        </p:tgtEl>
                                        <p:attrNameLst>
                                          <p:attrName>style.visibility</p:attrName>
                                        </p:attrNameLst>
                                      </p:cBhvr>
                                      <p:to>
                                        <p:strVal val="visible"/>
                                      </p:to>
                                    </p:set>
                                    <p:animEffect transition="in" filter="randombar(horizontal)">
                                      <p:cBhvr>
                                        <p:cTn id="132" dur="500"/>
                                        <p:tgtEl>
                                          <p:spTgt spid="137"/>
                                        </p:tgtEl>
                                      </p:cBhvr>
                                    </p:animEffect>
                                  </p:childTnLst>
                                </p:cTn>
                              </p:par>
                            </p:childTnLst>
                          </p:cTn>
                        </p:par>
                      </p:childTnLst>
                    </p:cTn>
                  </p:par>
                  <p:par>
                    <p:cTn id="133" fill="hold">
                      <p:stCondLst>
                        <p:cond delay="indefinite"/>
                      </p:stCondLst>
                      <p:childTnLst>
                        <p:par>
                          <p:cTn id="134" fill="hold">
                            <p:stCondLst>
                              <p:cond delay="0"/>
                            </p:stCondLst>
                            <p:childTnLst>
                              <p:par>
                                <p:cTn id="135" presetID="42" presetClass="entr" presetSubtype="0" fill="hold" grpId="0" nodeType="clickEffect">
                                  <p:stCondLst>
                                    <p:cond delay="0"/>
                                  </p:stCondLst>
                                  <p:childTnLst>
                                    <p:set>
                                      <p:cBhvr>
                                        <p:cTn id="136" dur="1" fill="hold">
                                          <p:stCondLst>
                                            <p:cond delay="0"/>
                                          </p:stCondLst>
                                        </p:cTn>
                                        <p:tgtEl>
                                          <p:spTgt spid="26"/>
                                        </p:tgtEl>
                                        <p:attrNameLst>
                                          <p:attrName>style.visibility</p:attrName>
                                        </p:attrNameLst>
                                      </p:cBhvr>
                                      <p:to>
                                        <p:strVal val="visible"/>
                                      </p:to>
                                    </p:set>
                                    <p:animEffect transition="in" filter="fade">
                                      <p:cBhvr>
                                        <p:cTn id="137" dur="1000"/>
                                        <p:tgtEl>
                                          <p:spTgt spid="26"/>
                                        </p:tgtEl>
                                      </p:cBhvr>
                                    </p:animEffect>
                                    <p:anim calcmode="lin" valueType="num">
                                      <p:cBhvr>
                                        <p:cTn id="138" dur="1000" fill="hold"/>
                                        <p:tgtEl>
                                          <p:spTgt spid="26"/>
                                        </p:tgtEl>
                                        <p:attrNameLst>
                                          <p:attrName>ppt_x</p:attrName>
                                        </p:attrNameLst>
                                      </p:cBhvr>
                                      <p:tavLst>
                                        <p:tav tm="0">
                                          <p:val>
                                            <p:strVal val="#ppt_x"/>
                                          </p:val>
                                        </p:tav>
                                        <p:tav tm="100000">
                                          <p:val>
                                            <p:strVal val="#ppt_x"/>
                                          </p:val>
                                        </p:tav>
                                      </p:tavLst>
                                    </p:anim>
                                    <p:anim calcmode="lin" valueType="num">
                                      <p:cBhvr>
                                        <p:cTn id="139" dur="1000" fill="hold"/>
                                        <p:tgtEl>
                                          <p:spTgt spid="26"/>
                                        </p:tgtEl>
                                        <p:attrNameLst>
                                          <p:attrName>ppt_y</p:attrName>
                                        </p:attrNameLst>
                                      </p:cBhvr>
                                      <p:tavLst>
                                        <p:tav tm="0">
                                          <p:val>
                                            <p:strVal val="#ppt_y+.1"/>
                                          </p:val>
                                        </p:tav>
                                        <p:tav tm="100000">
                                          <p:val>
                                            <p:strVal val="#ppt_y"/>
                                          </p:val>
                                        </p:tav>
                                      </p:tavLst>
                                    </p:anim>
                                  </p:childTnLst>
                                </p:cTn>
                              </p:par>
                              <p:par>
                                <p:cTn id="140" presetID="42" presetClass="entr" presetSubtype="0" fill="hold" grpId="0" nodeType="withEffect">
                                  <p:stCondLst>
                                    <p:cond delay="0"/>
                                  </p:stCondLst>
                                  <p:childTnLst>
                                    <p:set>
                                      <p:cBhvr>
                                        <p:cTn id="141" dur="1" fill="hold">
                                          <p:stCondLst>
                                            <p:cond delay="0"/>
                                          </p:stCondLst>
                                        </p:cTn>
                                        <p:tgtEl>
                                          <p:spTgt spid="144"/>
                                        </p:tgtEl>
                                        <p:attrNameLst>
                                          <p:attrName>style.visibility</p:attrName>
                                        </p:attrNameLst>
                                      </p:cBhvr>
                                      <p:to>
                                        <p:strVal val="visible"/>
                                      </p:to>
                                    </p:set>
                                    <p:animEffect transition="in" filter="fade">
                                      <p:cBhvr>
                                        <p:cTn id="142" dur="1000"/>
                                        <p:tgtEl>
                                          <p:spTgt spid="144"/>
                                        </p:tgtEl>
                                      </p:cBhvr>
                                    </p:animEffect>
                                    <p:anim calcmode="lin" valueType="num">
                                      <p:cBhvr>
                                        <p:cTn id="143" dur="1000" fill="hold"/>
                                        <p:tgtEl>
                                          <p:spTgt spid="144"/>
                                        </p:tgtEl>
                                        <p:attrNameLst>
                                          <p:attrName>ppt_x</p:attrName>
                                        </p:attrNameLst>
                                      </p:cBhvr>
                                      <p:tavLst>
                                        <p:tav tm="0">
                                          <p:val>
                                            <p:strVal val="#ppt_x"/>
                                          </p:val>
                                        </p:tav>
                                        <p:tav tm="100000">
                                          <p:val>
                                            <p:strVal val="#ppt_x"/>
                                          </p:val>
                                        </p:tav>
                                      </p:tavLst>
                                    </p:anim>
                                    <p:anim calcmode="lin" valueType="num">
                                      <p:cBhvr>
                                        <p:cTn id="144" dur="1000" fill="hold"/>
                                        <p:tgtEl>
                                          <p:spTgt spid="144"/>
                                        </p:tgtEl>
                                        <p:attrNameLst>
                                          <p:attrName>ppt_y</p:attrName>
                                        </p:attrNameLst>
                                      </p:cBhvr>
                                      <p:tavLst>
                                        <p:tav tm="0">
                                          <p:val>
                                            <p:strVal val="#ppt_y+.1"/>
                                          </p:val>
                                        </p:tav>
                                        <p:tav tm="100000">
                                          <p:val>
                                            <p:strVal val="#ppt_y"/>
                                          </p:val>
                                        </p:tav>
                                      </p:tavLst>
                                    </p:anim>
                                  </p:childTnLst>
                                </p:cTn>
                              </p:par>
                              <p:par>
                                <p:cTn id="145" presetID="42" presetClass="entr" presetSubtype="0" fill="hold" grpId="0" nodeType="withEffect">
                                  <p:stCondLst>
                                    <p:cond delay="0"/>
                                  </p:stCondLst>
                                  <p:childTnLst>
                                    <p:set>
                                      <p:cBhvr>
                                        <p:cTn id="146" dur="1" fill="hold">
                                          <p:stCondLst>
                                            <p:cond delay="0"/>
                                          </p:stCondLst>
                                        </p:cTn>
                                        <p:tgtEl>
                                          <p:spTgt spid="23"/>
                                        </p:tgtEl>
                                        <p:attrNameLst>
                                          <p:attrName>style.visibility</p:attrName>
                                        </p:attrNameLst>
                                      </p:cBhvr>
                                      <p:to>
                                        <p:strVal val="visible"/>
                                      </p:to>
                                    </p:set>
                                    <p:animEffect transition="in" filter="fade">
                                      <p:cBhvr>
                                        <p:cTn id="147" dur="1000"/>
                                        <p:tgtEl>
                                          <p:spTgt spid="23"/>
                                        </p:tgtEl>
                                      </p:cBhvr>
                                    </p:animEffect>
                                    <p:anim calcmode="lin" valueType="num">
                                      <p:cBhvr>
                                        <p:cTn id="148" dur="1000" fill="hold"/>
                                        <p:tgtEl>
                                          <p:spTgt spid="23"/>
                                        </p:tgtEl>
                                        <p:attrNameLst>
                                          <p:attrName>ppt_x</p:attrName>
                                        </p:attrNameLst>
                                      </p:cBhvr>
                                      <p:tavLst>
                                        <p:tav tm="0">
                                          <p:val>
                                            <p:strVal val="#ppt_x"/>
                                          </p:val>
                                        </p:tav>
                                        <p:tav tm="100000">
                                          <p:val>
                                            <p:strVal val="#ppt_x"/>
                                          </p:val>
                                        </p:tav>
                                      </p:tavLst>
                                    </p:anim>
                                    <p:anim calcmode="lin" valueType="num">
                                      <p:cBhvr>
                                        <p:cTn id="149" dur="1000" fill="hold"/>
                                        <p:tgtEl>
                                          <p:spTgt spid="23"/>
                                        </p:tgtEl>
                                        <p:attrNameLst>
                                          <p:attrName>ppt_y</p:attrName>
                                        </p:attrNameLst>
                                      </p:cBhvr>
                                      <p:tavLst>
                                        <p:tav tm="0">
                                          <p:val>
                                            <p:strVal val="#ppt_y+.1"/>
                                          </p:val>
                                        </p:tav>
                                        <p:tav tm="100000">
                                          <p:val>
                                            <p:strVal val="#ppt_y"/>
                                          </p:val>
                                        </p:tav>
                                      </p:tavLst>
                                    </p:anim>
                                  </p:childTnLst>
                                </p:cTn>
                              </p:par>
                              <p:par>
                                <p:cTn id="150" presetID="42" presetClass="entr" presetSubtype="0" fill="hold" grpId="0" nodeType="withEffect">
                                  <p:stCondLst>
                                    <p:cond delay="0"/>
                                  </p:stCondLst>
                                  <p:childTnLst>
                                    <p:set>
                                      <p:cBhvr>
                                        <p:cTn id="151" dur="1" fill="hold">
                                          <p:stCondLst>
                                            <p:cond delay="0"/>
                                          </p:stCondLst>
                                        </p:cTn>
                                        <p:tgtEl>
                                          <p:spTgt spid="146"/>
                                        </p:tgtEl>
                                        <p:attrNameLst>
                                          <p:attrName>style.visibility</p:attrName>
                                        </p:attrNameLst>
                                      </p:cBhvr>
                                      <p:to>
                                        <p:strVal val="visible"/>
                                      </p:to>
                                    </p:set>
                                    <p:animEffect transition="in" filter="fade">
                                      <p:cBhvr>
                                        <p:cTn id="152" dur="1000"/>
                                        <p:tgtEl>
                                          <p:spTgt spid="146"/>
                                        </p:tgtEl>
                                      </p:cBhvr>
                                    </p:animEffect>
                                    <p:anim calcmode="lin" valueType="num">
                                      <p:cBhvr>
                                        <p:cTn id="153" dur="1000" fill="hold"/>
                                        <p:tgtEl>
                                          <p:spTgt spid="146"/>
                                        </p:tgtEl>
                                        <p:attrNameLst>
                                          <p:attrName>ppt_x</p:attrName>
                                        </p:attrNameLst>
                                      </p:cBhvr>
                                      <p:tavLst>
                                        <p:tav tm="0">
                                          <p:val>
                                            <p:strVal val="#ppt_x"/>
                                          </p:val>
                                        </p:tav>
                                        <p:tav tm="100000">
                                          <p:val>
                                            <p:strVal val="#ppt_x"/>
                                          </p:val>
                                        </p:tav>
                                      </p:tavLst>
                                    </p:anim>
                                    <p:anim calcmode="lin" valueType="num">
                                      <p:cBhvr>
                                        <p:cTn id="154" dur="1000" fill="hold"/>
                                        <p:tgtEl>
                                          <p:spTgt spid="146"/>
                                        </p:tgtEl>
                                        <p:attrNameLst>
                                          <p:attrName>ppt_y</p:attrName>
                                        </p:attrNameLst>
                                      </p:cBhvr>
                                      <p:tavLst>
                                        <p:tav tm="0">
                                          <p:val>
                                            <p:strVal val="#ppt_y+.1"/>
                                          </p:val>
                                        </p:tav>
                                        <p:tav tm="100000">
                                          <p:val>
                                            <p:strVal val="#ppt_y"/>
                                          </p:val>
                                        </p:tav>
                                      </p:tavLst>
                                    </p:anim>
                                  </p:childTnLst>
                                </p:cTn>
                              </p:par>
                              <p:par>
                                <p:cTn id="155" presetID="42" presetClass="entr" presetSubtype="0" fill="hold" grpId="0" nodeType="withEffect">
                                  <p:stCondLst>
                                    <p:cond delay="0"/>
                                  </p:stCondLst>
                                  <p:childTnLst>
                                    <p:set>
                                      <p:cBhvr>
                                        <p:cTn id="156" dur="1" fill="hold">
                                          <p:stCondLst>
                                            <p:cond delay="0"/>
                                          </p:stCondLst>
                                        </p:cTn>
                                        <p:tgtEl>
                                          <p:spTgt spid="143"/>
                                        </p:tgtEl>
                                        <p:attrNameLst>
                                          <p:attrName>style.visibility</p:attrName>
                                        </p:attrNameLst>
                                      </p:cBhvr>
                                      <p:to>
                                        <p:strVal val="visible"/>
                                      </p:to>
                                    </p:set>
                                    <p:animEffect transition="in" filter="fade">
                                      <p:cBhvr>
                                        <p:cTn id="157" dur="1000"/>
                                        <p:tgtEl>
                                          <p:spTgt spid="143"/>
                                        </p:tgtEl>
                                      </p:cBhvr>
                                    </p:animEffect>
                                    <p:anim calcmode="lin" valueType="num">
                                      <p:cBhvr>
                                        <p:cTn id="158" dur="1000" fill="hold"/>
                                        <p:tgtEl>
                                          <p:spTgt spid="143"/>
                                        </p:tgtEl>
                                        <p:attrNameLst>
                                          <p:attrName>ppt_x</p:attrName>
                                        </p:attrNameLst>
                                      </p:cBhvr>
                                      <p:tavLst>
                                        <p:tav tm="0">
                                          <p:val>
                                            <p:strVal val="#ppt_x"/>
                                          </p:val>
                                        </p:tav>
                                        <p:tav tm="100000">
                                          <p:val>
                                            <p:strVal val="#ppt_x"/>
                                          </p:val>
                                        </p:tav>
                                      </p:tavLst>
                                    </p:anim>
                                    <p:anim calcmode="lin" valueType="num">
                                      <p:cBhvr>
                                        <p:cTn id="159" dur="1000" fill="hold"/>
                                        <p:tgtEl>
                                          <p:spTgt spid="143"/>
                                        </p:tgtEl>
                                        <p:attrNameLst>
                                          <p:attrName>ppt_y</p:attrName>
                                        </p:attrNameLst>
                                      </p:cBhvr>
                                      <p:tavLst>
                                        <p:tav tm="0">
                                          <p:val>
                                            <p:strVal val="#ppt_y+.1"/>
                                          </p:val>
                                        </p:tav>
                                        <p:tav tm="100000">
                                          <p:val>
                                            <p:strVal val="#ppt_y"/>
                                          </p:val>
                                        </p:tav>
                                      </p:tavLst>
                                    </p:anim>
                                  </p:childTnLst>
                                </p:cTn>
                              </p:par>
                              <p:par>
                                <p:cTn id="160" presetID="42" presetClass="entr" presetSubtype="0" fill="hold" grpId="0" nodeType="withEffect">
                                  <p:stCondLst>
                                    <p:cond delay="0"/>
                                  </p:stCondLst>
                                  <p:childTnLst>
                                    <p:set>
                                      <p:cBhvr>
                                        <p:cTn id="161" dur="1" fill="hold">
                                          <p:stCondLst>
                                            <p:cond delay="0"/>
                                          </p:stCondLst>
                                        </p:cTn>
                                        <p:tgtEl>
                                          <p:spTgt spid="145"/>
                                        </p:tgtEl>
                                        <p:attrNameLst>
                                          <p:attrName>style.visibility</p:attrName>
                                        </p:attrNameLst>
                                      </p:cBhvr>
                                      <p:to>
                                        <p:strVal val="visible"/>
                                      </p:to>
                                    </p:set>
                                    <p:animEffect transition="in" filter="fade">
                                      <p:cBhvr>
                                        <p:cTn id="162" dur="1000"/>
                                        <p:tgtEl>
                                          <p:spTgt spid="145"/>
                                        </p:tgtEl>
                                      </p:cBhvr>
                                    </p:animEffect>
                                    <p:anim calcmode="lin" valueType="num">
                                      <p:cBhvr>
                                        <p:cTn id="163" dur="1000" fill="hold"/>
                                        <p:tgtEl>
                                          <p:spTgt spid="145"/>
                                        </p:tgtEl>
                                        <p:attrNameLst>
                                          <p:attrName>ppt_x</p:attrName>
                                        </p:attrNameLst>
                                      </p:cBhvr>
                                      <p:tavLst>
                                        <p:tav tm="0">
                                          <p:val>
                                            <p:strVal val="#ppt_x"/>
                                          </p:val>
                                        </p:tav>
                                        <p:tav tm="100000">
                                          <p:val>
                                            <p:strVal val="#ppt_x"/>
                                          </p:val>
                                        </p:tav>
                                      </p:tavLst>
                                    </p:anim>
                                    <p:anim calcmode="lin" valueType="num">
                                      <p:cBhvr>
                                        <p:cTn id="164" dur="1000" fill="hold"/>
                                        <p:tgtEl>
                                          <p:spTgt spid="145"/>
                                        </p:tgtEl>
                                        <p:attrNameLst>
                                          <p:attrName>ppt_y</p:attrName>
                                        </p:attrNameLst>
                                      </p:cBhvr>
                                      <p:tavLst>
                                        <p:tav tm="0">
                                          <p:val>
                                            <p:strVal val="#ppt_y+.1"/>
                                          </p:val>
                                        </p:tav>
                                        <p:tav tm="100000">
                                          <p:val>
                                            <p:strVal val="#ppt_y"/>
                                          </p:val>
                                        </p:tav>
                                      </p:tavLst>
                                    </p:anim>
                                  </p:childTnLst>
                                </p:cTn>
                              </p:par>
                              <p:par>
                                <p:cTn id="165" presetID="42" presetClass="entr" presetSubtype="0" fill="hold" grpId="0" nodeType="withEffect">
                                  <p:stCondLst>
                                    <p:cond delay="0"/>
                                  </p:stCondLst>
                                  <p:childTnLst>
                                    <p:set>
                                      <p:cBhvr>
                                        <p:cTn id="166" dur="1" fill="hold">
                                          <p:stCondLst>
                                            <p:cond delay="0"/>
                                          </p:stCondLst>
                                        </p:cTn>
                                        <p:tgtEl>
                                          <p:spTgt spid="182"/>
                                        </p:tgtEl>
                                        <p:attrNameLst>
                                          <p:attrName>style.visibility</p:attrName>
                                        </p:attrNameLst>
                                      </p:cBhvr>
                                      <p:to>
                                        <p:strVal val="visible"/>
                                      </p:to>
                                    </p:set>
                                    <p:animEffect transition="in" filter="fade">
                                      <p:cBhvr>
                                        <p:cTn id="167" dur="1000"/>
                                        <p:tgtEl>
                                          <p:spTgt spid="182"/>
                                        </p:tgtEl>
                                      </p:cBhvr>
                                    </p:animEffect>
                                    <p:anim calcmode="lin" valueType="num">
                                      <p:cBhvr>
                                        <p:cTn id="168" dur="1000" fill="hold"/>
                                        <p:tgtEl>
                                          <p:spTgt spid="182"/>
                                        </p:tgtEl>
                                        <p:attrNameLst>
                                          <p:attrName>ppt_x</p:attrName>
                                        </p:attrNameLst>
                                      </p:cBhvr>
                                      <p:tavLst>
                                        <p:tav tm="0">
                                          <p:val>
                                            <p:strVal val="#ppt_x"/>
                                          </p:val>
                                        </p:tav>
                                        <p:tav tm="100000">
                                          <p:val>
                                            <p:strVal val="#ppt_x"/>
                                          </p:val>
                                        </p:tav>
                                      </p:tavLst>
                                    </p:anim>
                                    <p:anim calcmode="lin" valueType="num">
                                      <p:cBhvr>
                                        <p:cTn id="169" dur="1000" fill="hold"/>
                                        <p:tgtEl>
                                          <p:spTgt spid="182"/>
                                        </p:tgtEl>
                                        <p:attrNameLst>
                                          <p:attrName>ppt_y</p:attrName>
                                        </p:attrNameLst>
                                      </p:cBhvr>
                                      <p:tavLst>
                                        <p:tav tm="0">
                                          <p:val>
                                            <p:strVal val="#ppt_y+.1"/>
                                          </p:val>
                                        </p:tav>
                                        <p:tav tm="100000">
                                          <p:val>
                                            <p:strVal val="#ppt_y"/>
                                          </p:val>
                                        </p:tav>
                                      </p:tavLst>
                                    </p:anim>
                                  </p:childTnLst>
                                </p:cTn>
                              </p:par>
                              <p:par>
                                <p:cTn id="170" presetID="42" presetClass="entr" presetSubtype="0" fill="hold" grpId="0" nodeType="withEffect">
                                  <p:stCondLst>
                                    <p:cond delay="0"/>
                                  </p:stCondLst>
                                  <p:childTnLst>
                                    <p:set>
                                      <p:cBhvr>
                                        <p:cTn id="171" dur="1" fill="hold">
                                          <p:stCondLst>
                                            <p:cond delay="0"/>
                                          </p:stCondLst>
                                        </p:cTn>
                                        <p:tgtEl>
                                          <p:spTgt spid="17"/>
                                        </p:tgtEl>
                                        <p:attrNameLst>
                                          <p:attrName>style.visibility</p:attrName>
                                        </p:attrNameLst>
                                      </p:cBhvr>
                                      <p:to>
                                        <p:strVal val="visible"/>
                                      </p:to>
                                    </p:set>
                                    <p:animEffect transition="in" filter="fade">
                                      <p:cBhvr>
                                        <p:cTn id="172" dur="1000"/>
                                        <p:tgtEl>
                                          <p:spTgt spid="17"/>
                                        </p:tgtEl>
                                      </p:cBhvr>
                                    </p:animEffect>
                                    <p:anim calcmode="lin" valueType="num">
                                      <p:cBhvr>
                                        <p:cTn id="173" dur="1000" fill="hold"/>
                                        <p:tgtEl>
                                          <p:spTgt spid="17"/>
                                        </p:tgtEl>
                                        <p:attrNameLst>
                                          <p:attrName>ppt_x</p:attrName>
                                        </p:attrNameLst>
                                      </p:cBhvr>
                                      <p:tavLst>
                                        <p:tav tm="0">
                                          <p:val>
                                            <p:strVal val="#ppt_x"/>
                                          </p:val>
                                        </p:tav>
                                        <p:tav tm="100000">
                                          <p:val>
                                            <p:strVal val="#ppt_x"/>
                                          </p:val>
                                        </p:tav>
                                      </p:tavLst>
                                    </p:anim>
                                    <p:anim calcmode="lin" valueType="num">
                                      <p:cBhvr>
                                        <p:cTn id="17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10" presetClass="entr" presetSubtype="0" fill="hold" nodeType="clickEffect">
                                  <p:stCondLst>
                                    <p:cond delay="0"/>
                                  </p:stCondLst>
                                  <p:childTnLst>
                                    <p:set>
                                      <p:cBhvr>
                                        <p:cTn id="178" dur="1" fill="hold">
                                          <p:stCondLst>
                                            <p:cond delay="0"/>
                                          </p:stCondLst>
                                        </p:cTn>
                                        <p:tgtEl>
                                          <p:spTgt spid="256"/>
                                        </p:tgtEl>
                                        <p:attrNameLst>
                                          <p:attrName>style.visibility</p:attrName>
                                        </p:attrNameLst>
                                      </p:cBhvr>
                                      <p:to>
                                        <p:strVal val="visible"/>
                                      </p:to>
                                    </p:set>
                                    <p:animEffect transition="in" filter="fade">
                                      <p:cBhvr>
                                        <p:cTn id="179" dur="500"/>
                                        <p:tgtEl>
                                          <p:spTgt spid="256"/>
                                        </p:tgtEl>
                                      </p:cBhvr>
                                    </p:animEffect>
                                  </p:childTnLst>
                                </p:cTn>
                              </p:par>
                              <p:par>
                                <p:cTn id="180" presetID="10" presetClass="entr" presetSubtype="0" fill="hold" nodeType="withEffect">
                                  <p:stCondLst>
                                    <p:cond delay="0"/>
                                  </p:stCondLst>
                                  <p:childTnLst>
                                    <p:set>
                                      <p:cBhvr>
                                        <p:cTn id="181" dur="1" fill="hold">
                                          <p:stCondLst>
                                            <p:cond delay="0"/>
                                          </p:stCondLst>
                                        </p:cTn>
                                        <p:tgtEl>
                                          <p:spTgt spid="264"/>
                                        </p:tgtEl>
                                        <p:attrNameLst>
                                          <p:attrName>style.visibility</p:attrName>
                                        </p:attrNameLst>
                                      </p:cBhvr>
                                      <p:to>
                                        <p:strVal val="visible"/>
                                      </p:to>
                                    </p:set>
                                    <p:animEffect transition="in" filter="fade">
                                      <p:cBhvr>
                                        <p:cTn id="182" dur="500"/>
                                        <p:tgtEl>
                                          <p:spTgt spid="264"/>
                                        </p:tgtEl>
                                      </p:cBhvr>
                                    </p:animEffect>
                                  </p:childTnLst>
                                </p:cTn>
                              </p:par>
                              <p:par>
                                <p:cTn id="183" presetID="10" presetClass="entr" presetSubtype="0" fill="hold" nodeType="withEffect">
                                  <p:stCondLst>
                                    <p:cond delay="0"/>
                                  </p:stCondLst>
                                  <p:childTnLst>
                                    <p:set>
                                      <p:cBhvr>
                                        <p:cTn id="184" dur="1" fill="hold">
                                          <p:stCondLst>
                                            <p:cond delay="0"/>
                                          </p:stCondLst>
                                        </p:cTn>
                                        <p:tgtEl>
                                          <p:spTgt spid="30"/>
                                        </p:tgtEl>
                                        <p:attrNameLst>
                                          <p:attrName>style.visibility</p:attrName>
                                        </p:attrNameLst>
                                      </p:cBhvr>
                                      <p:to>
                                        <p:strVal val="visible"/>
                                      </p:to>
                                    </p:set>
                                    <p:animEffect transition="in" filter="fade">
                                      <p:cBhvr>
                                        <p:cTn id="185" dur="500"/>
                                        <p:tgtEl>
                                          <p:spTgt spid="30"/>
                                        </p:tgtEl>
                                      </p:cBhvr>
                                    </p:animEffect>
                                  </p:childTnLst>
                                </p:cTn>
                              </p:par>
                              <p:par>
                                <p:cTn id="186" presetID="10" presetClass="entr" presetSubtype="0" fill="hold" nodeType="withEffect">
                                  <p:stCondLst>
                                    <p:cond delay="0"/>
                                  </p:stCondLst>
                                  <p:childTnLst>
                                    <p:set>
                                      <p:cBhvr>
                                        <p:cTn id="187" dur="1" fill="hold">
                                          <p:stCondLst>
                                            <p:cond delay="0"/>
                                          </p:stCondLst>
                                        </p:cTn>
                                        <p:tgtEl>
                                          <p:spTgt spid="170"/>
                                        </p:tgtEl>
                                        <p:attrNameLst>
                                          <p:attrName>style.visibility</p:attrName>
                                        </p:attrNameLst>
                                      </p:cBhvr>
                                      <p:to>
                                        <p:strVal val="visible"/>
                                      </p:to>
                                    </p:set>
                                    <p:animEffect transition="in" filter="fade">
                                      <p:cBhvr>
                                        <p:cTn id="188" dur="500"/>
                                        <p:tgtEl>
                                          <p:spTgt spid="170"/>
                                        </p:tgtEl>
                                      </p:cBhvr>
                                    </p:animEffect>
                                  </p:childTnLst>
                                </p:cTn>
                              </p:par>
                            </p:childTnLst>
                          </p:cTn>
                        </p:par>
                      </p:childTnLst>
                    </p:cTn>
                  </p:par>
                  <p:par>
                    <p:cTn id="189" fill="hold">
                      <p:stCondLst>
                        <p:cond delay="indefinite"/>
                      </p:stCondLst>
                      <p:childTnLst>
                        <p:par>
                          <p:cTn id="190" fill="hold">
                            <p:stCondLst>
                              <p:cond delay="0"/>
                            </p:stCondLst>
                            <p:childTnLst>
                              <p:par>
                                <p:cTn id="191" presetID="2" presetClass="entr" presetSubtype="4" fill="hold" grpId="0" nodeType="clickEffect">
                                  <p:stCondLst>
                                    <p:cond delay="0"/>
                                  </p:stCondLst>
                                  <p:childTnLst>
                                    <p:set>
                                      <p:cBhvr>
                                        <p:cTn id="192" dur="1" fill="hold">
                                          <p:stCondLst>
                                            <p:cond delay="0"/>
                                          </p:stCondLst>
                                        </p:cTn>
                                        <p:tgtEl>
                                          <p:spTgt spid="43"/>
                                        </p:tgtEl>
                                        <p:attrNameLst>
                                          <p:attrName>style.visibility</p:attrName>
                                        </p:attrNameLst>
                                      </p:cBhvr>
                                      <p:to>
                                        <p:strVal val="visible"/>
                                      </p:to>
                                    </p:set>
                                    <p:anim calcmode="lin" valueType="num">
                                      <p:cBhvr additive="base">
                                        <p:cTn id="193" dur="500" fill="hold"/>
                                        <p:tgtEl>
                                          <p:spTgt spid="43"/>
                                        </p:tgtEl>
                                        <p:attrNameLst>
                                          <p:attrName>ppt_x</p:attrName>
                                        </p:attrNameLst>
                                      </p:cBhvr>
                                      <p:tavLst>
                                        <p:tav tm="0">
                                          <p:val>
                                            <p:strVal val="#ppt_x"/>
                                          </p:val>
                                        </p:tav>
                                        <p:tav tm="100000">
                                          <p:val>
                                            <p:strVal val="#ppt_x"/>
                                          </p:val>
                                        </p:tav>
                                      </p:tavLst>
                                    </p:anim>
                                    <p:anim calcmode="lin" valueType="num">
                                      <p:cBhvr additive="base">
                                        <p:cTn id="194" dur="500" fill="hold"/>
                                        <p:tgtEl>
                                          <p:spTgt spid="43"/>
                                        </p:tgtEl>
                                        <p:attrNameLst>
                                          <p:attrName>ppt_y</p:attrName>
                                        </p:attrNameLst>
                                      </p:cBhvr>
                                      <p:tavLst>
                                        <p:tav tm="0">
                                          <p:val>
                                            <p:strVal val="1+#ppt_h/2"/>
                                          </p:val>
                                        </p:tav>
                                        <p:tav tm="100000">
                                          <p:val>
                                            <p:strVal val="#ppt_y"/>
                                          </p:val>
                                        </p:tav>
                                      </p:tavLst>
                                    </p:anim>
                                  </p:childTnLst>
                                </p:cTn>
                              </p:par>
                              <p:par>
                                <p:cTn id="195" presetID="2" presetClass="entr" presetSubtype="4" fill="hold" grpId="0" nodeType="withEffect">
                                  <p:stCondLst>
                                    <p:cond delay="0"/>
                                  </p:stCondLst>
                                  <p:childTnLst>
                                    <p:set>
                                      <p:cBhvr>
                                        <p:cTn id="196" dur="1" fill="hold">
                                          <p:stCondLst>
                                            <p:cond delay="0"/>
                                          </p:stCondLst>
                                        </p:cTn>
                                        <p:tgtEl>
                                          <p:spTgt spid="118"/>
                                        </p:tgtEl>
                                        <p:attrNameLst>
                                          <p:attrName>style.visibility</p:attrName>
                                        </p:attrNameLst>
                                      </p:cBhvr>
                                      <p:to>
                                        <p:strVal val="visible"/>
                                      </p:to>
                                    </p:set>
                                    <p:anim calcmode="lin" valueType="num">
                                      <p:cBhvr additive="base">
                                        <p:cTn id="197" dur="500" fill="hold"/>
                                        <p:tgtEl>
                                          <p:spTgt spid="118"/>
                                        </p:tgtEl>
                                        <p:attrNameLst>
                                          <p:attrName>ppt_x</p:attrName>
                                        </p:attrNameLst>
                                      </p:cBhvr>
                                      <p:tavLst>
                                        <p:tav tm="0">
                                          <p:val>
                                            <p:strVal val="#ppt_x"/>
                                          </p:val>
                                        </p:tav>
                                        <p:tav tm="100000">
                                          <p:val>
                                            <p:strVal val="#ppt_x"/>
                                          </p:val>
                                        </p:tav>
                                      </p:tavLst>
                                    </p:anim>
                                    <p:anim calcmode="lin" valueType="num">
                                      <p:cBhvr additive="base">
                                        <p:cTn id="198" dur="500" fill="hold"/>
                                        <p:tgtEl>
                                          <p:spTgt spid="118"/>
                                        </p:tgtEl>
                                        <p:attrNameLst>
                                          <p:attrName>ppt_y</p:attrName>
                                        </p:attrNameLst>
                                      </p:cBhvr>
                                      <p:tavLst>
                                        <p:tav tm="0">
                                          <p:val>
                                            <p:strVal val="1+#ppt_h/2"/>
                                          </p:val>
                                        </p:tav>
                                        <p:tav tm="100000">
                                          <p:val>
                                            <p:strVal val="#ppt_y"/>
                                          </p:val>
                                        </p:tav>
                                      </p:tavLst>
                                    </p:anim>
                                  </p:childTnLst>
                                </p:cTn>
                              </p:par>
                              <p:par>
                                <p:cTn id="199" presetID="2" presetClass="entr" presetSubtype="4" fill="hold" nodeType="withEffect">
                                  <p:stCondLst>
                                    <p:cond delay="0"/>
                                  </p:stCondLst>
                                  <p:childTnLst>
                                    <p:set>
                                      <p:cBhvr>
                                        <p:cTn id="200" dur="1" fill="hold">
                                          <p:stCondLst>
                                            <p:cond delay="0"/>
                                          </p:stCondLst>
                                        </p:cTn>
                                        <p:tgtEl>
                                          <p:spTgt spid="10"/>
                                        </p:tgtEl>
                                        <p:attrNameLst>
                                          <p:attrName>style.visibility</p:attrName>
                                        </p:attrNameLst>
                                      </p:cBhvr>
                                      <p:to>
                                        <p:strVal val="visible"/>
                                      </p:to>
                                    </p:set>
                                    <p:anim calcmode="lin" valueType="num">
                                      <p:cBhvr additive="base">
                                        <p:cTn id="201" dur="500" fill="hold"/>
                                        <p:tgtEl>
                                          <p:spTgt spid="10"/>
                                        </p:tgtEl>
                                        <p:attrNameLst>
                                          <p:attrName>ppt_x</p:attrName>
                                        </p:attrNameLst>
                                      </p:cBhvr>
                                      <p:tavLst>
                                        <p:tav tm="0">
                                          <p:val>
                                            <p:strVal val="#ppt_x"/>
                                          </p:val>
                                        </p:tav>
                                        <p:tav tm="100000">
                                          <p:val>
                                            <p:strVal val="#ppt_x"/>
                                          </p:val>
                                        </p:tav>
                                      </p:tavLst>
                                    </p:anim>
                                    <p:anim calcmode="lin" valueType="num">
                                      <p:cBhvr additive="base">
                                        <p:cTn id="202" dur="500" fill="hold"/>
                                        <p:tgtEl>
                                          <p:spTgt spid="10"/>
                                        </p:tgtEl>
                                        <p:attrNameLst>
                                          <p:attrName>ppt_y</p:attrName>
                                        </p:attrNameLst>
                                      </p:cBhvr>
                                      <p:tavLst>
                                        <p:tav tm="0">
                                          <p:val>
                                            <p:strVal val="1+#ppt_h/2"/>
                                          </p:val>
                                        </p:tav>
                                        <p:tav tm="100000">
                                          <p:val>
                                            <p:strVal val="#ppt_y"/>
                                          </p:val>
                                        </p:tav>
                                      </p:tavLst>
                                    </p:anim>
                                  </p:childTnLst>
                                </p:cTn>
                              </p:par>
                              <p:par>
                                <p:cTn id="203" presetID="2" presetClass="entr" presetSubtype="4" fill="hold" nodeType="withEffect">
                                  <p:stCondLst>
                                    <p:cond delay="0"/>
                                  </p:stCondLst>
                                  <p:childTnLst>
                                    <p:set>
                                      <p:cBhvr>
                                        <p:cTn id="204" dur="1" fill="hold">
                                          <p:stCondLst>
                                            <p:cond delay="0"/>
                                          </p:stCondLst>
                                        </p:cTn>
                                        <p:tgtEl>
                                          <p:spTgt spid="183"/>
                                        </p:tgtEl>
                                        <p:attrNameLst>
                                          <p:attrName>style.visibility</p:attrName>
                                        </p:attrNameLst>
                                      </p:cBhvr>
                                      <p:to>
                                        <p:strVal val="visible"/>
                                      </p:to>
                                    </p:set>
                                    <p:anim calcmode="lin" valueType="num">
                                      <p:cBhvr additive="base">
                                        <p:cTn id="205" dur="500" fill="hold"/>
                                        <p:tgtEl>
                                          <p:spTgt spid="183"/>
                                        </p:tgtEl>
                                        <p:attrNameLst>
                                          <p:attrName>ppt_x</p:attrName>
                                        </p:attrNameLst>
                                      </p:cBhvr>
                                      <p:tavLst>
                                        <p:tav tm="0">
                                          <p:val>
                                            <p:strVal val="#ppt_x"/>
                                          </p:val>
                                        </p:tav>
                                        <p:tav tm="100000">
                                          <p:val>
                                            <p:strVal val="#ppt_x"/>
                                          </p:val>
                                        </p:tav>
                                      </p:tavLst>
                                    </p:anim>
                                    <p:anim calcmode="lin" valueType="num">
                                      <p:cBhvr additive="base">
                                        <p:cTn id="206" dur="500" fill="hold"/>
                                        <p:tgtEl>
                                          <p:spTgt spid="183"/>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186"/>
                                        </p:tgtEl>
                                        <p:attrNameLst>
                                          <p:attrName>style.visibility</p:attrName>
                                        </p:attrNameLst>
                                      </p:cBhvr>
                                      <p:to>
                                        <p:strVal val="visible"/>
                                      </p:to>
                                    </p:set>
                                    <p:anim calcmode="lin" valueType="num">
                                      <p:cBhvr additive="base">
                                        <p:cTn id="209" dur="500" fill="hold"/>
                                        <p:tgtEl>
                                          <p:spTgt spid="186"/>
                                        </p:tgtEl>
                                        <p:attrNameLst>
                                          <p:attrName>ppt_x</p:attrName>
                                        </p:attrNameLst>
                                      </p:cBhvr>
                                      <p:tavLst>
                                        <p:tav tm="0">
                                          <p:val>
                                            <p:strVal val="#ppt_x"/>
                                          </p:val>
                                        </p:tav>
                                        <p:tav tm="100000">
                                          <p:val>
                                            <p:strVal val="#ppt_x"/>
                                          </p:val>
                                        </p:tav>
                                      </p:tavLst>
                                    </p:anim>
                                    <p:anim calcmode="lin" valueType="num">
                                      <p:cBhvr additive="base">
                                        <p:cTn id="210" dur="500" fill="hold"/>
                                        <p:tgtEl>
                                          <p:spTgt spid="186"/>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189"/>
                                        </p:tgtEl>
                                        <p:attrNameLst>
                                          <p:attrName>style.visibility</p:attrName>
                                        </p:attrNameLst>
                                      </p:cBhvr>
                                      <p:to>
                                        <p:strVal val="visible"/>
                                      </p:to>
                                    </p:set>
                                    <p:anim calcmode="lin" valueType="num">
                                      <p:cBhvr additive="base">
                                        <p:cTn id="213" dur="500" fill="hold"/>
                                        <p:tgtEl>
                                          <p:spTgt spid="189"/>
                                        </p:tgtEl>
                                        <p:attrNameLst>
                                          <p:attrName>ppt_x</p:attrName>
                                        </p:attrNameLst>
                                      </p:cBhvr>
                                      <p:tavLst>
                                        <p:tav tm="0">
                                          <p:val>
                                            <p:strVal val="#ppt_x"/>
                                          </p:val>
                                        </p:tav>
                                        <p:tav tm="100000">
                                          <p:val>
                                            <p:strVal val="#ppt_x"/>
                                          </p:val>
                                        </p:tav>
                                      </p:tavLst>
                                    </p:anim>
                                    <p:anim calcmode="lin" valueType="num">
                                      <p:cBhvr additive="base">
                                        <p:cTn id="214" dur="500" fill="hold"/>
                                        <p:tgtEl>
                                          <p:spTgt spid="189"/>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195"/>
                                        </p:tgtEl>
                                        <p:attrNameLst>
                                          <p:attrName>style.visibility</p:attrName>
                                        </p:attrNameLst>
                                      </p:cBhvr>
                                      <p:to>
                                        <p:strVal val="visible"/>
                                      </p:to>
                                    </p:set>
                                    <p:anim calcmode="lin" valueType="num">
                                      <p:cBhvr additive="base">
                                        <p:cTn id="217" dur="500" fill="hold"/>
                                        <p:tgtEl>
                                          <p:spTgt spid="195"/>
                                        </p:tgtEl>
                                        <p:attrNameLst>
                                          <p:attrName>ppt_x</p:attrName>
                                        </p:attrNameLst>
                                      </p:cBhvr>
                                      <p:tavLst>
                                        <p:tav tm="0">
                                          <p:val>
                                            <p:strVal val="#ppt_x"/>
                                          </p:val>
                                        </p:tav>
                                        <p:tav tm="100000">
                                          <p:val>
                                            <p:strVal val="#ppt_x"/>
                                          </p:val>
                                        </p:tav>
                                      </p:tavLst>
                                    </p:anim>
                                    <p:anim calcmode="lin" valueType="num">
                                      <p:cBhvr additive="base">
                                        <p:cTn id="218" dur="500" fill="hold"/>
                                        <p:tgtEl>
                                          <p:spTgt spid="195"/>
                                        </p:tgtEl>
                                        <p:attrNameLst>
                                          <p:attrName>ppt_y</p:attrName>
                                        </p:attrNameLst>
                                      </p:cBhvr>
                                      <p:tavLst>
                                        <p:tav tm="0">
                                          <p:val>
                                            <p:strVal val="1+#ppt_h/2"/>
                                          </p:val>
                                        </p:tav>
                                        <p:tav tm="100000">
                                          <p:val>
                                            <p:strVal val="#ppt_y"/>
                                          </p:val>
                                        </p:tav>
                                      </p:tavLst>
                                    </p:anim>
                                  </p:childTnLst>
                                </p:cTn>
                              </p:par>
                              <p:par>
                                <p:cTn id="219" presetID="2" presetClass="entr" presetSubtype="4" fill="hold" nodeType="withEffect">
                                  <p:stCondLst>
                                    <p:cond delay="0"/>
                                  </p:stCondLst>
                                  <p:childTnLst>
                                    <p:set>
                                      <p:cBhvr>
                                        <p:cTn id="220" dur="1" fill="hold">
                                          <p:stCondLst>
                                            <p:cond delay="0"/>
                                          </p:stCondLst>
                                        </p:cTn>
                                        <p:tgtEl>
                                          <p:spTgt spid="198"/>
                                        </p:tgtEl>
                                        <p:attrNameLst>
                                          <p:attrName>style.visibility</p:attrName>
                                        </p:attrNameLst>
                                      </p:cBhvr>
                                      <p:to>
                                        <p:strVal val="visible"/>
                                      </p:to>
                                    </p:set>
                                    <p:anim calcmode="lin" valueType="num">
                                      <p:cBhvr additive="base">
                                        <p:cTn id="221" dur="500" fill="hold"/>
                                        <p:tgtEl>
                                          <p:spTgt spid="198"/>
                                        </p:tgtEl>
                                        <p:attrNameLst>
                                          <p:attrName>ppt_x</p:attrName>
                                        </p:attrNameLst>
                                      </p:cBhvr>
                                      <p:tavLst>
                                        <p:tav tm="0">
                                          <p:val>
                                            <p:strVal val="#ppt_x"/>
                                          </p:val>
                                        </p:tav>
                                        <p:tav tm="100000">
                                          <p:val>
                                            <p:strVal val="#ppt_x"/>
                                          </p:val>
                                        </p:tav>
                                      </p:tavLst>
                                    </p:anim>
                                    <p:anim calcmode="lin" valueType="num">
                                      <p:cBhvr additive="base">
                                        <p:cTn id="222" dur="500" fill="hold"/>
                                        <p:tgtEl>
                                          <p:spTgt spid="198"/>
                                        </p:tgtEl>
                                        <p:attrNameLst>
                                          <p:attrName>ppt_y</p:attrName>
                                        </p:attrNameLst>
                                      </p:cBhvr>
                                      <p:tavLst>
                                        <p:tav tm="0">
                                          <p:val>
                                            <p:strVal val="1+#ppt_h/2"/>
                                          </p:val>
                                        </p:tav>
                                        <p:tav tm="100000">
                                          <p:val>
                                            <p:strVal val="#ppt_y"/>
                                          </p:val>
                                        </p:tav>
                                      </p:tavLst>
                                    </p:anim>
                                  </p:childTnLst>
                                </p:cTn>
                              </p:par>
                              <p:par>
                                <p:cTn id="223" presetID="2" presetClass="entr" presetSubtype="4" fill="hold" nodeType="withEffect">
                                  <p:stCondLst>
                                    <p:cond delay="0"/>
                                  </p:stCondLst>
                                  <p:childTnLst>
                                    <p:set>
                                      <p:cBhvr>
                                        <p:cTn id="224" dur="1" fill="hold">
                                          <p:stCondLst>
                                            <p:cond delay="0"/>
                                          </p:stCondLst>
                                        </p:cTn>
                                        <p:tgtEl>
                                          <p:spTgt spid="214"/>
                                        </p:tgtEl>
                                        <p:attrNameLst>
                                          <p:attrName>style.visibility</p:attrName>
                                        </p:attrNameLst>
                                      </p:cBhvr>
                                      <p:to>
                                        <p:strVal val="visible"/>
                                      </p:to>
                                    </p:set>
                                    <p:anim calcmode="lin" valueType="num">
                                      <p:cBhvr additive="base">
                                        <p:cTn id="225" dur="500" fill="hold"/>
                                        <p:tgtEl>
                                          <p:spTgt spid="214"/>
                                        </p:tgtEl>
                                        <p:attrNameLst>
                                          <p:attrName>ppt_x</p:attrName>
                                        </p:attrNameLst>
                                      </p:cBhvr>
                                      <p:tavLst>
                                        <p:tav tm="0">
                                          <p:val>
                                            <p:strVal val="#ppt_x"/>
                                          </p:val>
                                        </p:tav>
                                        <p:tav tm="100000">
                                          <p:val>
                                            <p:strVal val="#ppt_x"/>
                                          </p:val>
                                        </p:tav>
                                      </p:tavLst>
                                    </p:anim>
                                    <p:anim calcmode="lin" valueType="num">
                                      <p:cBhvr additive="base">
                                        <p:cTn id="226" dur="500" fill="hold"/>
                                        <p:tgtEl>
                                          <p:spTgt spid="214"/>
                                        </p:tgtEl>
                                        <p:attrNameLst>
                                          <p:attrName>ppt_y</p:attrName>
                                        </p:attrNameLst>
                                      </p:cBhvr>
                                      <p:tavLst>
                                        <p:tav tm="0">
                                          <p:val>
                                            <p:strVal val="1+#ppt_h/2"/>
                                          </p:val>
                                        </p:tav>
                                        <p:tav tm="100000">
                                          <p:val>
                                            <p:strVal val="#ppt_y"/>
                                          </p:val>
                                        </p:tav>
                                      </p:tavLst>
                                    </p:anim>
                                  </p:childTnLst>
                                </p:cTn>
                              </p:par>
                              <p:par>
                                <p:cTn id="227" presetID="2" presetClass="entr" presetSubtype="4" fill="hold" nodeType="withEffect">
                                  <p:stCondLst>
                                    <p:cond delay="0"/>
                                  </p:stCondLst>
                                  <p:childTnLst>
                                    <p:set>
                                      <p:cBhvr>
                                        <p:cTn id="228" dur="1" fill="hold">
                                          <p:stCondLst>
                                            <p:cond delay="0"/>
                                          </p:stCondLst>
                                        </p:cTn>
                                        <p:tgtEl>
                                          <p:spTgt spid="215"/>
                                        </p:tgtEl>
                                        <p:attrNameLst>
                                          <p:attrName>style.visibility</p:attrName>
                                        </p:attrNameLst>
                                      </p:cBhvr>
                                      <p:to>
                                        <p:strVal val="visible"/>
                                      </p:to>
                                    </p:set>
                                    <p:anim calcmode="lin" valueType="num">
                                      <p:cBhvr additive="base">
                                        <p:cTn id="229" dur="500" fill="hold"/>
                                        <p:tgtEl>
                                          <p:spTgt spid="215"/>
                                        </p:tgtEl>
                                        <p:attrNameLst>
                                          <p:attrName>ppt_x</p:attrName>
                                        </p:attrNameLst>
                                      </p:cBhvr>
                                      <p:tavLst>
                                        <p:tav tm="0">
                                          <p:val>
                                            <p:strVal val="#ppt_x"/>
                                          </p:val>
                                        </p:tav>
                                        <p:tav tm="100000">
                                          <p:val>
                                            <p:strVal val="#ppt_x"/>
                                          </p:val>
                                        </p:tav>
                                      </p:tavLst>
                                    </p:anim>
                                    <p:anim calcmode="lin" valueType="num">
                                      <p:cBhvr additive="base">
                                        <p:cTn id="230" dur="500" fill="hold"/>
                                        <p:tgtEl>
                                          <p:spTgt spid="215"/>
                                        </p:tgtEl>
                                        <p:attrNameLst>
                                          <p:attrName>ppt_y</p:attrName>
                                        </p:attrNameLst>
                                      </p:cBhvr>
                                      <p:tavLst>
                                        <p:tav tm="0">
                                          <p:val>
                                            <p:strVal val="1+#ppt_h/2"/>
                                          </p:val>
                                        </p:tav>
                                        <p:tav tm="100000">
                                          <p:val>
                                            <p:strVal val="#ppt_y"/>
                                          </p:val>
                                        </p:tav>
                                      </p:tavLst>
                                    </p:anim>
                                  </p:childTnLst>
                                </p:cTn>
                              </p:par>
                              <p:par>
                                <p:cTn id="231" presetID="2" presetClass="entr" presetSubtype="4" fill="hold" nodeType="withEffect">
                                  <p:stCondLst>
                                    <p:cond delay="0"/>
                                  </p:stCondLst>
                                  <p:childTnLst>
                                    <p:set>
                                      <p:cBhvr>
                                        <p:cTn id="232" dur="1" fill="hold">
                                          <p:stCondLst>
                                            <p:cond delay="0"/>
                                          </p:stCondLst>
                                        </p:cTn>
                                        <p:tgtEl>
                                          <p:spTgt spid="216"/>
                                        </p:tgtEl>
                                        <p:attrNameLst>
                                          <p:attrName>style.visibility</p:attrName>
                                        </p:attrNameLst>
                                      </p:cBhvr>
                                      <p:to>
                                        <p:strVal val="visible"/>
                                      </p:to>
                                    </p:set>
                                    <p:anim calcmode="lin" valueType="num">
                                      <p:cBhvr additive="base">
                                        <p:cTn id="233" dur="500" fill="hold"/>
                                        <p:tgtEl>
                                          <p:spTgt spid="216"/>
                                        </p:tgtEl>
                                        <p:attrNameLst>
                                          <p:attrName>ppt_x</p:attrName>
                                        </p:attrNameLst>
                                      </p:cBhvr>
                                      <p:tavLst>
                                        <p:tav tm="0">
                                          <p:val>
                                            <p:strVal val="#ppt_x"/>
                                          </p:val>
                                        </p:tav>
                                        <p:tav tm="100000">
                                          <p:val>
                                            <p:strVal val="#ppt_x"/>
                                          </p:val>
                                        </p:tav>
                                      </p:tavLst>
                                    </p:anim>
                                    <p:anim calcmode="lin" valueType="num">
                                      <p:cBhvr additive="base">
                                        <p:cTn id="234" dur="500" fill="hold"/>
                                        <p:tgtEl>
                                          <p:spTgt spid="216"/>
                                        </p:tgtEl>
                                        <p:attrNameLst>
                                          <p:attrName>ppt_y</p:attrName>
                                        </p:attrNameLst>
                                      </p:cBhvr>
                                      <p:tavLst>
                                        <p:tav tm="0">
                                          <p:val>
                                            <p:strVal val="1+#ppt_h/2"/>
                                          </p:val>
                                        </p:tav>
                                        <p:tav tm="100000">
                                          <p:val>
                                            <p:strVal val="#ppt_y"/>
                                          </p:val>
                                        </p:tav>
                                      </p:tavLst>
                                    </p:anim>
                                  </p:childTnLst>
                                </p:cTn>
                              </p:par>
                              <p:par>
                                <p:cTn id="235" presetID="2" presetClass="entr" presetSubtype="4" fill="hold" nodeType="withEffect">
                                  <p:stCondLst>
                                    <p:cond delay="0"/>
                                  </p:stCondLst>
                                  <p:childTnLst>
                                    <p:set>
                                      <p:cBhvr>
                                        <p:cTn id="236" dur="1" fill="hold">
                                          <p:stCondLst>
                                            <p:cond delay="0"/>
                                          </p:stCondLst>
                                        </p:cTn>
                                        <p:tgtEl>
                                          <p:spTgt spid="217"/>
                                        </p:tgtEl>
                                        <p:attrNameLst>
                                          <p:attrName>style.visibility</p:attrName>
                                        </p:attrNameLst>
                                      </p:cBhvr>
                                      <p:to>
                                        <p:strVal val="visible"/>
                                      </p:to>
                                    </p:set>
                                    <p:anim calcmode="lin" valueType="num">
                                      <p:cBhvr additive="base">
                                        <p:cTn id="237" dur="500" fill="hold"/>
                                        <p:tgtEl>
                                          <p:spTgt spid="217"/>
                                        </p:tgtEl>
                                        <p:attrNameLst>
                                          <p:attrName>ppt_x</p:attrName>
                                        </p:attrNameLst>
                                      </p:cBhvr>
                                      <p:tavLst>
                                        <p:tav tm="0">
                                          <p:val>
                                            <p:strVal val="#ppt_x"/>
                                          </p:val>
                                        </p:tav>
                                        <p:tav tm="100000">
                                          <p:val>
                                            <p:strVal val="#ppt_x"/>
                                          </p:val>
                                        </p:tav>
                                      </p:tavLst>
                                    </p:anim>
                                    <p:anim calcmode="lin" valueType="num">
                                      <p:cBhvr additive="base">
                                        <p:cTn id="238" dur="500" fill="hold"/>
                                        <p:tgtEl>
                                          <p:spTgt spid="217"/>
                                        </p:tgtEl>
                                        <p:attrNameLst>
                                          <p:attrName>ppt_y</p:attrName>
                                        </p:attrNameLst>
                                      </p:cBhvr>
                                      <p:tavLst>
                                        <p:tav tm="0">
                                          <p:val>
                                            <p:strVal val="1+#ppt_h/2"/>
                                          </p:val>
                                        </p:tav>
                                        <p:tav tm="100000">
                                          <p:val>
                                            <p:strVal val="#ppt_y"/>
                                          </p:val>
                                        </p:tav>
                                      </p:tavLst>
                                    </p:anim>
                                  </p:childTnLst>
                                </p:cTn>
                              </p:par>
                              <p:par>
                                <p:cTn id="239" presetID="2" presetClass="entr" presetSubtype="4" fill="hold" nodeType="withEffect">
                                  <p:stCondLst>
                                    <p:cond delay="0"/>
                                  </p:stCondLst>
                                  <p:childTnLst>
                                    <p:set>
                                      <p:cBhvr>
                                        <p:cTn id="240" dur="1" fill="hold">
                                          <p:stCondLst>
                                            <p:cond delay="0"/>
                                          </p:stCondLst>
                                        </p:cTn>
                                        <p:tgtEl>
                                          <p:spTgt spid="218"/>
                                        </p:tgtEl>
                                        <p:attrNameLst>
                                          <p:attrName>style.visibility</p:attrName>
                                        </p:attrNameLst>
                                      </p:cBhvr>
                                      <p:to>
                                        <p:strVal val="visible"/>
                                      </p:to>
                                    </p:set>
                                    <p:anim calcmode="lin" valueType="num">
                                      <p:cBhvr additive="base">
                                        <p:cTn id="241" dur="500" fill="hold"/>
                                        <p:tgtEl>
                                          <p:spTgt spid="218"/>
                                        </p:tgtEl>
                                        <p:attrNameLst>
                                          <p:attrName>ppt_x</p:attrName>
                                        </p:attrNameLst>
                                      </p:cBhvr>
                                      <p:tavLst>
                                        <p:tav tm="0">
                                          <p:val>
                                            <p:strVal val="#ppt_x"/>
                                          </p:val>
                                        </p:tav>
                                        <p:tav tm="100000">
                                          <p:val>
                                            <p:strVal val="#ppt_x"/>
                                          </p:val>
                                        </p:tav>
                                      </p:tavLst>
                                    </p:anim>
                                    <p:anim calcmode="lin" valueType="num">
                                      <p:cBhvr additive="base">
                                        <p:cTn id="242" dur="500" fill="hold"/>
                                        <p:tgtEl>
                                          <p:spTgt spid="218"/>
                                        </p:tgtEl>
                                        <p:attrNameLst>
                                          <p:attrName>ppt_y</p:attrName>
                                        </p:attrNameLst>
                                      </p:cBhvr>
                                      <p:tavLst>
                                        <p:tav tm="0">
                                          <p:val>
                                            <p:strVal val="1+#ppt_h/2"/>
                                          </p:val>
                                        </p:tav>
                                        <p:tav tm="100000">
                                          <p:val>
                                            <p:strVal val="#ppt_y"/>
                                          </p:val>
                                        </p:tav>
                                      </p:tavLst>
                                    </p:anim>
                                  </p:childTnLst>
                                </p:cTn>
                              </p:par>
                              <p:par>
                                <p:cTn id="243" presetID="2" presetClass="entr" presetSubtype="4" fill="hold" nodeType="withEffect">
                                  <p:stCondLst>
                                    <p:cond delay="0"/>
                                  </p:stCondLst>
                                  <p:childTnLst>
                                    <p:set>
                                      <p:cBhvr>
                                        <p:cTn id="244" dur="1" fill="hold">
                                          <p:stCondLst>
                                            <p:cond delay="0"/>
                                          </p:stCondLst>
                                        </p:cTn>
                                        <p:tgtEl>
                                          <p:spTgt spid="222"/>
                                        </p:tgtEl>
                                        <p:attrNameLst>
                                          <p:attrName>style.visibility</p:attrName>
                                        </p:attrNameLst>
                                      </p:cBhvr>
                                      <p:to>
                                        <p:strVal val="visible"/>
                                      </p:to>
                                    </p:set>
                                    <p:anim calcmode="lin" valueType="num">
                                      <p:cBhvr additive="base">
                                        <p:cTn id="245" dur="500" fill="hold"/>
                                        <p:tgtEl>
                                          <p:spTgt spid="222"/>
                                        </p:tgtEl>
                                        <p:attrNameLst>
                                          <p:attrName>ppt_x</p:attrName>
                                        </p:attrNameLst>
                                      </p:cBhvr>
                                      <p:tavLst>
                                        <p:tav tm="0">
                                          <p:val>
                                            <p:strVal val="#ppt_x"/>
                                          </p:val>
                                        </p:tav>
                                        <p:tav tm="100000">
                                          <p:val>
                                            <p:strVal val="#ppt_x"/>
                                          </p:val>
                                        </p:tav>
                                      </p:tavLst>
                                    </p:anim>
                                    <p:anim calcmode="lin" valueType="num">
                                      <p:cBhvr additive="base">
                                        <p:cTn id="246" dur="500" fill="hold"/>
                                        <p:tgtEl>
                                          <p:spTgt spid="222"/>
                                        </p:tgtEl>
                                        <p:attrNameLst>
                                          <p:attrName>ppt_y</p:attrName>
                                        </p:attrNameLst>
                                      </p:cBhvr>
                                      <p:tavLst>
                                        <p:tav tm="0">
                                          <p:val>
                                            <p:strVal val="1+#ppt_h/2"/>
                                          </p:val>
                                        </p:tav>
                                        <p:tav tm="100000">
                                          <p:val>
                                            <p:strVal val="#ppt_y"/>
                                          </p:val>
                                        </p:tav>
                                      </p:tavLst>
                                    </p:anim>
                                  </p:childTnLst>
                                </p:cTn>
                              </p:par>
                              <p:par>
                                <p:cTn id="247" presetID="2" presetClass="entr" presetSubtype="4" fill="hold" nodeType="withEffect">
                                  <p:stCondLst>
                                    <p:cond delay="0"/>
                                  </p:stCondLst>
                                  <p:childTnLst>
                                    <p:set>
                                      <p:cBhvr>
                                        <p:cTn id="248" dur="1" fill="hold">
                                          <p:stCondLst>
                                            <p:cond delay="0"/>
                                          </p:stCondLst>
                                        </p:cTn>
                                        <p:tgtEl>
                                          <p:spTgt spid="223"/>
                                        </p:tgtEl>
                                        <p:attrNameLst>
                                          <p:attrName>style.visibility</p:attrName>
                                        </p:attrNameLst>
                                      </p:cBhvr>
                                      <p:to>
                                        <p:strVal val="visible"/>
                                      </p:to>
                                    </p:set>
                                    <p:anim calcmode="lin" valueType="num">
                                      <p:cBhvr additive="base">
                                        <p:cTn id="249" dur="500" fill="hold"/>
                                        <p:tgtEl>
                                          <p:spTgt spid="223"/>
                                        </p:tgtEl>
                                        <p:attrNameLst>
                                          <p:attrName>ppt_x</p:attrName>
                                        </p:attrNameLst>
                                      </p:cBhvr>
                                      <p:tavLst>
                                        <p:tav tm="0">
                                          <p:val>
                                            <p:strVal val="#ppt_x"/>
                                          </p:val>
                                        </p:tav>
                                        <p:tav tm="100000">
                                          <p:val>
                                            <p:strVal val="#ppt_x"/>
                                          </p:val>
                                        </p:tav>
                                      </p:tavLst>
                                    </p:anim>
                                    <p:anim calcmode="lin" valueType="num">
                                      <p:cBhvr additive="base">
                                        <p:cTn id="250" dur="500" fill="hold"/>
                                        <p:tgtEl>
                                          <p:spTgt spid="223"/>
                                        </p:tgtEl>
                                        <p:attrNameLst>
                                          <p:attrName>ppt_y</p:attrName>
                                        </p:attrNameLst>
                                      </p:cBhvr>
                                      <p:tavLst>
                                        <p:tav tm="0">
                                          <p:val>
                                            <p:strVal val="1+#ppt_h/2"/>
                                          </p:val>
                                        </p:tav>
                                        <p:tav tm="100000">
                                          <p:val>
                                            <p:strVal val="#ppt_y"/>
                                          </p:val>
                                        </p:tav>
                                      </p:tavLst>
                                    </p:anim>
                                  </p:childTnLst>
                                </p:cTn>
                              </p:par>
                              <p:par>
                                <p:cTn id="251" presetID="2" presetClass="entr" presetSubtype="4" fill="hold" nodeType="withEffect">
                                  <p:stCondLst>
                                    <p:cond delay="0"/>
                                  </p:stCondLst>
                                  <p:childTnLst>
                                    <p:set>
                                      <p:cBhvr>
                                        <p:cTn id="252" dur="1" fill="hold">
                                          <p:stCondLst>
                                            <p:cond delay="0"/>
                                          </p:stCondLst>
                                        </p:cTn>
                                        <p:tgtEl>
                                          <p:spTgt spid="224"/>
                                        </p:tgtEl>
                                        <p:attrNameLst>
                                          <p:attrName>style.visibility</p:attrName>
                                        </p:attrNameLst>
                                      </p:cBhvr>
                                      <p:to>
                                        <p:strVal val="visible"/>
                                      </p:to>
                                    </p:set>
                                    <p:anim calcmode="lin" valueType="num">
                                      <p:cBhvr additive="base">
                                        <p:cTn id="253" dur="500" fill="hold"/>
                                        <p:tgtEl>
                                          <p:spTgt spid="224"/>
                                        </p:tgtEl>
                                        <p:attrNameLst>
                                          <p:attrName>ppt_x</p:attrName>
                                        </p:attrNameLst>
                                      </p:cBhvr>
                                      <p:tavLst>
                                        <p:tav tm="0">
                                          <p:val>
                                            <p:strVal val="#ppt_x"/>
                                          </p:val>
                                        </p:tav>
                                        <p:tav tm="100000">
                                          <p:val>
                                            <p:strVal val="#ppt_x"/>
                                          </p:val>
                                        </p:tav>
                                      </p:tavLst>
                                    </p:anim>
                                    <p:anim calcmode="lin" valueType="num">
                                      <p:cBhvr additive="base">
                                        <p:cTn id="254" dur="500" fill="hold"/>
                                        <p:tgtEl>
                                          <p:spTgt spid="224"/>
                                        </p:tgtEl>
                                        <p:attrNameLst>
                                          <p:attrName>ppt_y</p:attrName>
                                        </p:attrNameLst>
                                      </p:cBhvr>
                                      <p:tavLst>
                                        <p:tav tm="0">
                                          <p:val>
                                            <p:strVal val="1+#ppt_h/2"/>
                                          </p:val>
                                        </p:tav>
                                        <p:tav tm="100000">
                                          <p:val>
                                            <p:strVal val="#ppt_y"/>
                                          </p:val>
                                        </p:tav>
                                      </p:tavLst>
                                    </p:anim>
                                  </p:childTnLst>
                                </p:cTn>
                              </p:par>
                              <p:par>
                                <p:cTn id="255" presetID="2" presetClass="entr" presetSubtype="4" fill="hold" nodeType="withEffect">
                                  <p:stCondLst>
                                    <p:cond delay="0"/>
                                  </p:stCondLst>
                                  <p:childTnLst>
                                    <p:set>
                                      <p:cBhvr>
                                        <p:cTn id="256" dur="1" fill="hold">
                                          <p:stCondLst>
                                            <p:cond delay="0"/>
                                          </p:stCondLst>
                                        </p:cTn>
                                        <p:tgtEl>
                                          <p:spTgt spid="16"/>
                                        </p:tgtEl>
                                        <p:attrNameLst>
                                          <p:attrName>style.visibility</p:attrName>
                                        </p:attrNameLst>
                                      </p:cBhvr>
                                      <p:to>
                                        <p:strVal val="visible"/>
                                      </p:to>
                                    </p:set>
                                    <p:anim calcmode="lin" valueType="num">
                                      <p:cBhvr additive="base">
                                        <p:cTn id="257" dur="500" fill="hold"/>
                                        <p:tgtEl>
                                          <p:spTgt spid="16"/>
                                        </p:tgtEl>
                                        <p:attrNameLst>
                                          <p:attrName>ppt_x</p:attrName>
                                        </p:attrNameLst>
                                      </p:cBhvr>
                                      <p:tavLst>
                                        <p:tav tm="0">
                                          <p:val>
                                            <p:strVal val="#ppt_x"/>
                                          </p:val>
                                        </p:tav>
                                        <p:tav tm="100000">
                                          <p:val>
                                            <p:strVal val="#ppt_x"/>
                                          </p:val>
                                        </p:tav>
                                      </p:tavLst>
                                    </p:anim>
                                    <p:anim calcmode="lin" valueType="num">
                                      <p:cBhvr additive="base">
                                        <p:cTn id="258" dur="500" fill="hold"/>
                                        <p:tgtEl>
                                          <p:spTgt spid="16"/>
                                        </p:tgtEl>
                                        <p:attrNameLst>
                                          <p:attrName>ppt_y</p:attrName>
                                        </p:attrNameLst>
                                      </p:cBhvr>
                                      <p:tavLst>
                                        <p:tav tm="0">
                                          <p:val>
                                            <p:strVal val="1+#ppt_h/2"/>
                                          </p:val>
                                        </p:tav>
                                        <p:tav tm="100000">
                                          <p:val>
                                            <p:strVal val="#ppt_y"/>
                                          </p:val>
                                        </p:tav>
                                      </p:tavLst>
                                    </p:anim>
                                  </p:childTnLst>
                                </p:cTn>
                              </p:par>
                              <p:par>
                                <p:cTn id="259" presetID="2" presetClass="entr" presetSubtype="4" fill="hold" nodeType="withEffect">
                                  <p:stCondLst>
                                    <p:cond delay="0"/>
                                  </p:stCondLst>
                                  <p:childTnLst>
                                    <p:set>
                                      <p:cBhvr>
                                        <p:cTn id="260" dur="1" fill="hold">
                                          <p:stCondLst>
                                            <p:cond delay="0"/>
                                          </p:stCondLst>
                                        </p:cTn>
                                        <p:tgtEl>
                                          <p:spTgt spid="55"/>
                                        </p:tgtEl>
                                        <p:attrNameLst>
                                          <p:attrName>style.visibility</p:attrName>
                                        </p:attrNameLst>
                                      </p:cBhvr>
                                      <p:to>
                                        <p:strVal val="visible"/>
                                      </p:to>
                                    </p:set>
                                    <p:anim calcmode="lin" valueType="num">
                                      <p:cBhvr additive="base">
                                        <p:cTn id="261" dur="500" fill="hold"/>
                                        <p:tgtEl>
                                          <p:spTgt spid="55"/>
                                        </p:tgtEl>
                                        <p:attrNameLst>
                                          <p:attrName>ppt_x</p:attrName>
                                        </p:attrNameLst>
                                      </p:cBhvr>
                                      <p:tavLst>
                                        <p:tav tm="0">
                                          <p:val>
                                            <p:strVal val="#ppt_x"/>
                                          </p:val>
                                        </p:tav>
                                        <p:tav tm="100000">
                                          <p:val>
                                            <p:strVal val="#ppt_x"/>
                                          </p:val>
                                        </p:tav>
                                      </p:tavLst>
                                    </p:anim>
                                    <p:anim calcmode="lin" valueType="num">
                                      <p:cBhvr additive="base">
                                        <p:cTn id="262" dur="500" fill="hold"/>
                                        <p:tgtEl>
                                          <p:spTgt spid="55"/>
                                        </p:tgtEl>
                                        <p:attrNameLst>
                                          <p:attrName>ppt_y</p:attrName>
                                        </p:attrNameLst>
                                      </p:cBhvr>
                                      <p:tavLst>
                                        <p:tav tm="0">
                                          <p:val>
                                            <p:strVal val="1+#ppt_h/2"/>
                                          </p:val>
                                        </p:tav>
                                        <p:tav tm="100000">
                                          <p:val>
                                            <p:strVal val="#ppt_y"/>
                                          </p:val>
                                        </p:tav>
                                      </p:tavLst>
                                    </p:anim>
                                  </p:childTnLst>
                                </p:cTn>
                              </p:par>
                              <p:par>
                                <p:cTn id="263" presetID="2" presetClass="entr" presetSubtype="4" fill="hold" grpId="0" nodeType="withEffect">
                                  <p:stCondLst>
                                    <p:cond delay="0"/>
                                  </p:stCondLst>
                                  <p:childTnLst>
                                    <p:set>
                                      <p:cBhvr>
                                        <p:cTn id="264" dur="1" fill="hold">
                                          <p:stCondLst>
                                            <p:cond delay="0"/>
                                          </p:stCondLst>
                                        </p:cTn>
                                        <p:tgtEl>
                                          <p:spTgt spid="56"/>
                                        </p:tgtEl>
                                        <p:attrNameLst>
                                          <p:attrName>style.visibility</p:attrName>
                                        </p:attrNameLst>
                                      </p:cBhvr>
                                      <p:to>
                                        <p:strVal val="visible"/>
                                      </p:to>
                                    </p:set>
                                    <p:anim calcmode="lin" valueType="num">
                                      <p:cBhvr additive="base">
                                        <p:cTn id="265" dur="500" fill="hold"/>
                                        <p:tgtEl>
                                          <p:spTgt spid="56"/>
                                        </p:tgtEl>
                                        <p:attrNameLst>
                                          <p:attrName>ppt_x</p:attrName>
                                        </p:attrNameLst>
                                      </p:cBhvr>
                                      <p:tavLst>
                                        <p:tav tm="0">
                                          <p:val>
                                            <p:strVal val="#ppt_x"/>
                                          </p:val>
                                        </p:tav>
                                        <p:tav tm="100000">
                                          <p:val>
                                            <p:strVal val="#ppt_x"/>
                                          </p:val>
                                        </p:tav>
                                      </p:tavLst>
                                    </p:anim>
                                    <p:anim calcmode="lin" valueType="num">
                                      <p:cBhvr additive="base">
                                        <p:cTn id="266" dur="500" fill="hold"/>
                                        <p:tgtEl>
                                          <p:spTgt spid="56"/>
                                        </p:tgtEl>
                                        <p:attrNameLst>
                                          <p:attrName>ppt_y</p:attrName>
                                        </p:attrNameLst>
                                      </p:cBhvr>
                                      <p:tavLst>
                                        <p:tav tm="0">
                                          <p:val>
                                            <p:strVal val="1+#ppt_h/2"/>
                                          </p:val>
                                        </p:tav>
                                        <p:tav tm="100000">
                                          <p:val>
                                            <p:strVal val="#ppt_y"/>
                                          </p:val>
                                        </p:tav>
                                      </p:tavLst>
                                    </p:anim>
                                  </p:childTnLst>
                                </p:cTn>
                              </p:par>
                              <p:par>
                                <p:cTn id="267" presetID="2" presetClass="entr" presetSubtype="4" fill="hold" grpId="0" nodeType="withEffect">
                                  <p:stCondLst>
                                    <p:cond delay="0"/>
                                  </p:stCondLst>
                                  <p:childTnLst>
                                    <p:set>
                                      <p:cBhvr>
                                        <p:cTn id="268" dur="1" fill="hold">
                                          <p:stCondLst>
                                            <p:cond delay="0"/>
                                          </p:stCondLst>
                                        </p:cTn>
                                        <p:tgtEl>
                                          <p:spTgt spid="57"/>
                                        </p:tgtEl>
                                        <p:attrNameLst>
                                          <p:attrName>style.visibility</p:attrName>
                                        </p:attrNameLst>
                                      </p:cBhvr>
                                      <p:to>
                                        <p:strVal val="visible"/>
                                      </p:to>
                                    </p:set>
                                    <p:anim calcmode="lin" valueType="num">
                                      <p:cBhvr additive="base">
                                        <p:cTn id="269" dur="500" fill="hold"/>
                                        <p:tgtEl>
                                          <p:spTgt spid="57"/>
                                        </p:tgtEl>
                                        <p:attrNameLst>
                                          <p:attrName>ppt_x</p:attrName>
                                        </p:attrNameLst>
                                      </p:cBhvr>
                                      <p:tavLst>
                                        <p:tav tm="0">
                                          <p:val>
                                            <p:strVal val="#ppt_x"/>
                                          </p:val>
                                        </p:tav>
                                        <p:tav tm="100000">
                                          <p:val>
                                            <p:strVal val="#ppt_x"/>
                                          </p:val>
                                        </p:tav>
                                      </p:tavLst>
                                    </p:anim>
                                    <p:anim calcmode="lin" valueType="num">
                                      <p:cBhvr additive="base">
                                        <p:cTn id="270" dur="500" fill="hold"/>
                                        <p:tgtEl>
                                          <p:spTgt spid="57"/>
                                        </p:tgtEl>
                                        <p:attrNameLst>
                                          <p:attrName>ppt_y</p:attrName>
                                        </p:attrNameLst>
                                      </p:cBhvr>
                                      <p:tavLst>
                                        <p:tav tm="0">
                                          <p:val>
                                            <p:strVal val="1+#ppt_h/2"/>
                                          </p:val>
                                        </p:tav>
                                        <p:tav tm="100000">
                                          <p:val>
                                            <p:strVal val="#ppt_y"/>
                                          </p:val>
                                        </p:tav>
                                      </p:tavLst>
                                    </p:anim>
                                  </p:childTnLst>
                                </p:cTn>
                              </p:par>
                              <p:par>
                                <p:cTn id="271" presetID="2" presetClass="entr" presetSubtype="4" fill="hold" nodeType="withEffect">
                                  <p:stCondLst>
                                    <p:cond delay="0"/>
                                  </p:stCondLst>
                                  <p:childTnLst>
                                    <p:set>
                                      <p:cBhvr>
                                        <p:cTn id="272" dur="1" fill="hold">
                                          <p:stCondLst>
                                            <p:cond delay="0"/>
                                          </p:stCondLst>
                                        </p:cTn>
                                        <p:tgtEl>
                                          <p:spTgt spid="241"/>
                                        </p:tgtEl>
                                        <p:attrNameLst>
                                          <p:attrName>style.visibility</p:attrName>
                                        </p:attrNameLst>
                                      </p:cBhvr>
                                      <p:to>
                                        <p:strVal val="visible"/>
                                      </p:to>
                                    </p:set>
                                    <p:anim calcmode="lin" valueType="num">
                                      <p:cBhvr additive="base">
                                        <p:cTn id="273" dur="500" fill="hold"/>
                                        <p:tgtEl>
                                          <p:spTgt spid="241"/>
                                        </p:tgtEl>
                                        <p:attrNameLst>
                                          <p:attrName>ppt_x</p:attrName>
                                        </p:attrNameLst>
                                      </p:cBhvr>
                                      <p:tavLst>
                                        <p:tav tm="0">
                                          <p:val>
                                            <p:strVal val="#ppt_x"/>
                                          </p:val>
                                        </p:tav>
                                        <p:tav tm="100000">
                                          <p:val>
                                            <p:strVal val="#ppt_x"/>
                                          </p:val>
                                        </p:tav>
                                      </p:tavLst>
                                    </p:anim>
                                    <p:anim calcmode="lin" valueType="num">
                                      <p:cBhvr additive="base">
                                        <p:cTn id="274" dur="500" fill="hold"/>
                                        <p:tgtEl>
                                          <p:spTgt spid="241"/>
                                        </p:tgtEl>
                                        <p:attrNameLst>
                                          <p:attrName>ppt_y</p:attrName>
                                        </p:attrNameLst>
                                      </p:cBhvr>
                                      <p:tavLst>
                                        <p:tav tm="0">
                                          <p:val>
                                            <p:strVal val="1+#ppt_h/2"/>
                                          </p:val>
                                        </p:tav>
                                        <p:tav tm="100000">
                                          <p:val>
                                            <p:strVal val="#ppt_y"/>
                                          </p:val>
                                        </p:tav>
                                      </p:tavLst>
                                    </p:anim>
                                  </p:childTnLst>
                                </p:cTn>
                              </p:par>
                              <p:par>
                                <p:cTn id="275" presetID="2" presetClass="entr" presetSubtype="4" fill="hold" nodeType="withEffect">
                                  <p:stCondLst>
                                    <p:cond delay="0"/>
                                  </p:stCondLst>
                                  <p:childTnLst>
                                    <p:set>
                                      <p:cBhvr>
                                        <p:cTn id="276" dur="1" fill="hold">
                                          <p:stCondLst>
                                            <p:cond delay="0"/>
                                          </p:stCondLst>
                                        </p:cTn>
                                        <p:tgtEl>
                                          <p:spTgt spid="284"/>
                                        </p:tgtEl>
                                        <p:attrNameLst>
                                          <p:attrName>style.visibility</p:attrName>
                                        </p:attrNameLst>
                                      </p:cBhvr>
                                      <p:to>
                                        <p:strVal val="visible"/>
                                      </p:to>
                                    </p:set>
                                    <p:anim calcmode="lin" valueType="num">
                                      <p:cBhvr additive="base">
                                        <p:cTn id="277" dur="500" fill="hold"/>
                                        <p:tgtEl>
                                          <p:spTgt spid="284"/>
                                        </p:tgtEl>
                                        <p:attrNameLst>
                                          <p:attrName>ppt_x</p:attrName>
                                        </p:attrNameLst>
                                      </p:cBhvr>
                                      <p:tavLst>
                                        <p:tav tm="0">
                                          <p:val>
                                            <p:strVal val="#ppt_x"/>
                                          </p:val>
                                        </p:tav>
                                        <p:tav tm="100000">
                                          <p:val>
                                            <p:strVal val="#ppt_x"/>
                                          </p:val>
                                        </p:tav>
                                      </p:tavLst>
                                    </p:anim>
                                    <p:anim calcmode="lin" valueType="num">
                                      <p:cBhvr additive="base">
                                        <p:cTn id="278" dur="500" fill="hold"/>
                                        <p:tgtEl>
                                          <p:spTgt spid="284"/>
                                        </p:tgtEl>
                                        <p:attrNameLst>
                                          <p:attrName>ppt_y</p:attrName>
                                        </p:attrNameLst>
                                      </p:cBhvr>
                                      <p:tavLst>
                                        <p:tav tm="0">
                                          <p:val>
                                            <p:strVal val="1+#ppt_h/2"/>
                                          </p:val>
                                        </p:tav>
                                        <p:tav tm="100000">
                                          <p:val>
                                            <p:strVal val="#ppt_y"/>
                                          </p:val>
                                        </p:tav>
                                      </p:tavLst>
                                    </p:anim>
                                  </p:childTnLst>
                                </p:cTn>
                              </p:par>
                              <p:par>
                                <p:cTn id="279" presetID="2" presetClass="entr" presetSubtype="4" fill="hold" nodeType="withEffect">
                                  <p:stCondLst>
                                    <p:cond delay="0"/>
                                  </p:stCondLst>
                                  <p:childTnLst>
                                    <p:set>
                                      <p:cBhvr>
                                        <p:cTn id="280" dur="1" fill="hold">
                                          <p:stCondLst>
                                            <p:cond delay="0"/>
                                          </p:stCondLst>
                                        </p:cTn>
                                        <p:tgtEl>
                                          <p:spTgt spid="285"/>
                                        </p:tgtEl>
                                        <p:attrNameLst>
                                          <p:attrName>style.visibility</p:attrName>
                                        </p:attrNameLst>
                                      </p:cBhvr>
                                      <p:to>
                                        <p:strVal val="visible"/>
                                      </p:to>
                                    </p:set>
                                    <p:anim calcmode="lin" valueType="num">
                                      <p:cBhvr additive="base">
                                        <p:cTn id="281" dur="500" fill="hold"/>
                                        <p:tgtEl>
                                          <p:spTgt spid="285"/>
                                        </p:tgtEl>
                                        <p:attrNameLst>
                                          <p:attrName>ppt_x</p:attrName>
                                        </p:attrNameLst>
                                      </p:cBhvr>
                                      <p:tavLst>
                                        <p:tav tm="0">
                                          <p:val>
                                            <p:strVal val="#ppt_x"/>
                                          </p:val>
                                        </p:tav>
                                        <p:tav tm="100000">
                                          <p:val>
                                            <p:strVal val="#ppt_x"/>
                                          </p:val>
                                        </p:tav>
                                      </p:tavLst>
                                    </p:anim>
                                    <p:anim calcmode="lin" valueType="num">
                                      <p:cBhvr additive="base">
                                        <p:cTn id="282" dur="500" fill="hold"/>
                                        <p:tgtEl>
                                          <p:spTgt spid="285"/>
                                        </p:tgtEl>
                                        <p:attrNameLst>
                                          <p:attrName>ppt_y</p:attrName>
                                        </p:attrNameLst>
                                      </p:cBhvr>
                                      <p:tavLst>
                                        <p:tav tm="0">
                                          <p:val>
                                            <p:strVal val="1+#ppt_h/2"/>
                                          </p:val>
                                        </p:tav>
                                        <p:tav tm="100000">
                                          <p:val>
                                            <p:strVal val="#ppt_y"/>
                                          </p:val>
                                        </p:tav>
                                      </p:tavLst>
                                    </p:anim>
                                  </p:childTnLst>
                                </p:cTn>
                              </p:par>
                              <p:par>
                                <p:cTn id="283" presetID="2" presetClass="entr" presetSubtype="4" fill="hold" nodeType="withEffect">
                                  <p:stCondLst>
                                    <p:cond delay="0"/>
                                  </p:stCondLst>
                                  <p:childTnLst>
                                    <p:set>
                                      <p:cBhvr>
                                        <p:cTn id="284" dur="1" fill="hold">
                                          <p:stCondLst>
                                            <p:cond delay="0"/>
                                          </p:stCondLst>
                                        </p:cTn>
                                        <p:tgtEl>
                                          <p:spTgt spid="289"/>
                                        </p:tgtEl>
                                        <p:attrNameLst>
                                          <p:attrName>style.visibility</p:attrName>
                                        </p:attrNameLst>
                                      </p:cBhvr>
                                      <p:to>
                                        <p:strVal val="visible"/>
                                      </p:to>
                                    </p:set>
                                    <p:anim calcmode="lin" valueType="num">
                                      <p:cBhvr additive="base">
                                        <p:cTn id="285" dur="500" fill="hold"/>
                                        <p:tgtEl>
                                          <p:spTgt spid="289"/>
                                        </p:tgtEl>
                                        <p:attrNameLst>
                                          <p:attrName>ppt_x</p:attrName>
                                        </p:attrNameLst>
                                      </p:cBhvr>
                                      <p:tavLst>
                                        <p:tav tm="0">
                                          <p:val>
                                            <p:strVal val="#ppt_x"/>
                                          </p:val>
                                        </p:tav>
                                        <p:tav tm="100000">
                                          <p:val>
                                            <p:strVal val="#ppt_x"/>
                                          </p:val>
                                        </p:tav>
                                      </p:tavLst>
                                    </p:anim>
                                    <p:anim calcmode="lin" valueType="num">
                                      <p:cBhvr additive="base">
                                        <p:cTn id="286" dur="500" fill="hold"/>
                                        <p:tgtEl>
                                          <p:spTgt spid="289"/>
                                        </p:tgtEl>
                                        <p:attrNameLst>
                                          <p:attrName>ppt_y</p:attrName>
                                        </p:attrNameLst>
                                      </p:cBhvr>
                                      <p:tavLst>
                                        <p:tav tm="0">
                                          <p:val>
                                            <p:strVal val="1+#ppt_h/2"/>
                                          </p:val>
                                        </p:tav>
                                        <p:tav tm="100000">
                                          <p:val>
                                            <p:strVal val="#ppt_y"/>
                                          </p:val>
                                        </p:tav>
                                      </p:tavLst>
                                    </p:anim>
                                  </p:childTnLst>
                                </p:cTn>
                              </p:par>
                              <p:par>
                                <p:cTn id="287" presetID="2" presetClass="entr" presetSubtype="4" fill="hold" nodeType="withEffect">
                                  <p:stCondLst>
                                    <p:cond delay="0"/>
                                  </p:stCondLst>
                                  <p:childTnLst>
                                    <p:set>
                                      <p:cBhvr>
                                        <p:cTn id="288" dur="1" fill="hold">
                                          <p:stCondLst>
                                            <p:cond delay="0"/>
                                          </p:stCondLst>
                                        </p:cTn>
                                        <p:tgtEl>
                                          <p:spTgt spid="293"/>
                                        </p:tgtEl>
                                        <p:attrNameLst>
                                          <p:attrName>style.visibility</p:attrName>
                                        </p:attrNameLst>
                                      </p:cBhvr>
                                      <p:to>
                                        <p:strVal val="visible"/>
                                      </p:to>
                                    </p:set>
                                    <p:anim calcmode="lin" valueType="num">
                                      <p:cBhvr additive="base">
                                        <p:cTn id="289" dur="500" fill="hold"/>
                                        <p:tgtEl>
                                          <p:spTgt spid="293"/>
                                        </p:tgtEl>
                                        <p:attrNameLst>
                                          <p:attrName>ppt_x</p:attrName>
                                        </p:attrNameLst>
                                      </p:cBhvr>
                                      <p:tavLst>
                                        <p:tav tm="0">
                                          <p:val>
                                            <p:strVal val="#ppt_x"/>
                                          </p:val>
                                        </p:tav>
                                        <p:tav tm="100000">
                                          <p:val>
                                            <p:strVal val="#ppt_x"/>
                                          </p:val>
                                        </p:tav>
                                      </p:tavLst>
                                    </p:anim>
                                    <p:anim calcmode="lin" valueType="num">
                                      <p:cBhvr additive="base">
                                        <p:cTn id="290" dur="500" fill="hold"/>
                                        <p:tgtEl>
                                          <p:spTgt spid="293"/>
                                        </p:tgtEl>
                                        <p:attrNameLst>
                                          <p:attrName>ppt_y</p:attrName>
                                        </p:attrNameLst>
                                      </p:cBhvr>
                                      <p:tavLst>
                                        <p:tav tm="0">
                                          <p:val>
                                            <p:strVal val="1+#ppt_h/2"/>
                                          </p:val>
                                        </p:tav>
                                        <p:tav tm="100000">
                                          <p:val>
                                            <p:strVal val="#ppt_y"/>
                                          </p:val>
                                        </p:tav>
                                      </p:tavLst>
                                    </p:anim>
                                  </p:childTnLst>
                                </p:cTn>
                              </p:par>
                              <p:par>
                                <p:cTn id="291" presetID="2" presetClass="entr" presetSubtype="4" fill="hold" grpId="0" nodeType="withEffect">
                                  <p:stCondLst>
                                    <p:cond delay="0"/>
                                  </p:stCondLst>
                                  <p:childTnLst>
                                    <p:set>
                                      <p:cBhvr>
                                        <p:cTn id="292" dur="1" fill="hold">
                                          <p:stCondLst>
                                            <p:cond delay="0"/>
                                          </p:stCondLst>
                                        </p:cTn>
                                        <p:tgtEl>
                                          <p:spTgt spid="297"/>
                                        </p:tgtEl>
                                        <p:attrNameLst>
                                          <p:attrName>style.visibility</p:attrName>
                                        </p:attrNameLst>
                                      </p:cBhvr>
                                      <p:to>
                                        <p:strVal val="visible"/>
                                      </p:to>
                                    </p:set>
                                    <p:anim calcmode="lin" valueType="num">
                                      <p:cBhvr additive="base">
                                        <p:cTn id="293" dur="500" fill="hold"/>
                                        <p:tgtEl>
                                          <p:spTgt spid="297"/>
                                        </p:tgtEl>
                                        <p:attrNameLst>
                                          <p:attrName>ppt_x</p:attrName>
                                        </p:attrNameLst>
                                      </p:cBhvr>
                                      <p:tavLst>
                                        <p:tav tm="0">
                                          <p:val>
                                            <p:strVal val="#ppt_x"/>
                                          </p:val>
                                        </p:tav>
                                        <p:tav tm="100000">
                                          <p:val>
                                            <p:strVal val="#ppt_x"/>
                                          </p:val>
                                        </p:tav>
                                      </p:tavLst>
                                    </p:anim>
                                    <p:anim calcmode="lin" valueType="num">
                                      <p:cBhvr additive="base">
                                        <p:cTn id="294" dur="500" fill="hold"/>
                                        <p:tgtEl>
                                          <p:spTgt spid="297"/>
                                        </p:tgtEl>
                                        <p:attrNameLst>
                                          <p:attrName>ppt_y</p:attrName>
                                        </p:attrNameLst>
                                      </p:cBhvr>
                                      <p:tavLst>
                                        <p:tav tm="0">
                                          <p:val>
                                            <p:strVal val="1+#ppt_h/2"/>
                                          </p:val>
                                        </p:tav>
                                        <p:tav tm="100000">
                                          <p:val>
                                            <p:strVal val="#ppt_y"/>
                                          </p:val>
                                        </p:tav>
                                      </p:tavLst>
                                    </p:anim>
                                  </p:childTnLst>
                                </p:cTn>
                              </p:par>
                              <p:par>
                                <p:cTn id="295" presetID="2" presetClass="entr" presetSubtype="4" fill="hold" grpId="0" nodeType="withEffect">
                                  <p:stCondLst>
                                    <p:cond delay="0"/>
                                  </p:stCondLst>
                                  <p:childTnLst>
                                    <p:set>
                                      <p:cBhvr>
                                        <p:cTn id="296" dur="1" fill="hold">
                                          <p:stCondLst>
                                            <p:cond delay="0"/>
                                          </p:stCondLst>
                                        </p:cTn>
                                        <p:tgtEl>
                                          <p:spTgt spid="298"/>
                                        </p:tgtEl>
                                        <p:attrNameLst>
                                          <p:attrName>style.visibility</p:attrName>
                                        </p:attrNameLst>
                                      </p:cBhvr>
                                      <p:to>
                                        <p:strVal val="visible"/>
                                      </p:to>
                                    </p:set>
                                    <p:anim calcmode="lin" valueType="num">
                                      <p:cBhvr additive="base">
                                        <p:cTn id="297" dur="500" fill="hold"/>
                                        <p:tgtEl>
                                          <p:spTgt spid="298"/>
                                        </p:tgtEl>
                                        <p:attrNameLst>
                                          <p:attrName>ppt_x</p:attrName>
                                        </p:attrNameLst>
                                      </p:cBhvr>
                                      <p:tavLst>
                                        <p:tav tm="0">
                                          <p:val>
                                            <p:strVal val="#ppt_x"/>
                                          </p:val>
                                        </p:tav>
                                        <p:tav tm="100000">
                                          <p:val>
                                            <p:strVal val="#ppt_x"/>
                                          </p:val>
                                        </p:tav>
                                      </p:tavLst>
                                    </p:anim>
                                    <p:anim calcmode="lin" valueType="num">
                                      <p:cBhvr additive="base">
                                        <p:cTn id="298" dur="500" fill="hold"/>
                                        <p:tgtEl>
                                          <p:spTgt spid="298"/>
                                        </p:tgtEl>
                                        <p:attrNameLst>
                                          <p:attrName>ppt_y</p:attrName>
                                        </p:attrNameLst>
                                      </p:cBhvr>
                                      <p:tavLst>
                                        <p:tav tm="0">
                                          <p:val>
                                            <p:strVal val="1+#ppt_h/2"/>
                                          </p:val>
                                        </p:tav>
                                        <p:tav tm="100000">
                                          <p:val>
                                            <p:strVal val="#ppt_y"/>
                                          </p:val>
                                        </p:tav>
                                      </p:tavLst>
                                    </p:anim>
                                  </p:childTnLst>
                                </p:cTn>
                              </p:par>
                              <p:par>
                                <p:cTn id="299" presetID="2" presetClass="entr" presetSubtype="4" fill="hold" grpId="0" nodeType="withEffect">
                                  <p:stCondLst>
                                    <p:cond delay="0"/>
                                  </p:stCondLst>
                                  <p:childTnLst>
                                    <p:set>
                                      <p:cBhvr>
                                        <p:cTn id="300" dur="1" fill="hold">
                                          <p:stCondLst>
                                            <p:cond delay="0"/>
                                          </p:stCondLst>
                                        </p:cTn>
                                        <p:tgtEl>
                                          <p:spTgt spid="299"/>
                                        </p:tgtEl>
                                        <p:attrNameLst>
                                          <p:attrName>style.visibility</p:attrName>
                                        </p:attrNameLst>
                                      </p:cBhvr>
                                      <p:to>
                                        <p:strVal val="visible"/>
                                      </p:to>
                                    </p:set>
                                    <p:anim calcmode="lin" valueType="num">
                                      <p:cBhvr additive="base">
                                        <p:cTn id="301" dur="500" fill="hold"/>
                                        <p:tgtEl>
                                          <p:spTgt spid="299"/>
                                        </p:tgtEl>
                                        <p:attrNameLst>
                                          <p:attrName>ppt_x</p:attrName>
                                        </p:attrNameLst>
                                      </p:cBhvr>
                                      <p:tavLst>
                                        <p:tav tm="0">
                                          <p:val>
                                            <p:strVal val="#ppt_x"/>
                                          </p:val>
                                        </p:tav>
                                        <p:tav tm="100000">
                                          <p:val>
                                            <p:strVal val="#ppt_x"/>
                                          </p:val>
                                        </p:tav>
                                      </p:tavLst>
                                    </p:anim>
                                    <p:anim calcmode="lin" valueType="num">
                                      <p:cBhvr additive="base">
                                        <p:cTn id="302" dur="500" fill="hold"/>
                                        <p:tgtEl>
                                          <p:spTgt spid="299"/>
                                        </p:tgtEl>
                                        <p:attrNameLst>
                                          <p:attrName>ppt_y</p:attrName>
                                        </p:attrNameLst>
                                      </p:cBhvr>
                                      <p:tavLst>
                                        <p:tav tm="0">
                                          <p:val>
                                            <p:strVal val="1+#ppt_h/2"/>
                                          </p:val>
                                        </p:tav>
                                        <p:tav tm="100000">
                                          <p:val>
                                            <p:strVal val="#ppt_y"/>
                                          </p:val>
                                        </p:tav>
                                      </p:tavLst>
                                    </p:anim>
                                  </p:childTnLst>
                                </p:cTn>
                              </p:par>
                              <p:par>
                                <p:cTn id="303" presetID="2" presetClass="entr" presetSubtype="4" fill="hold" grpId="0" nodeType="withEffect">
                                  <p:stCondLst>
                                    <p:cond delay="0"/>
                                  </p:stCondLst>
                                  <p:childTnLst>
                                    <p:set>
                                      <p:cBhvr>
                                        <p:cTn id="304" dur="1" fill="hold">
                                          <p:stCondLst>
                                            <p:cond delay="0"/>
                                          </p:stCondLst>
                                        </p:cTn>
                                        <p:tgtEl>
                                          <p:spTgt spid="312"/>
                                        </p:tgtEl>
                                        <p:attrNameLst>
                                          <p:attrName>style.visibility</p:attrName>
                                        </p:attrNameLst>
                                      </p:cBhvr>
                                      <p:to>
                                        <p:strVal val="visible"/>
                                      </p:to>
                                    </p:set>
                                    <p:anim calcmode="lin" valueType="num">
                                      <p:cBhvr additive="base">
                                        <p:cTn id="305" dur="500" fill="hold"/>
                                        <p:tgtEl>
                                          <p:spTgt spid="312"/>
                                        </p:tgtEl>
                                        <p:attrNameLst>
                                          <p:attrName>ppt_x</p:attrName>
                                        </p:attrNameLst>
                                      </p:cBhvr>
                                      <p:tavLst>
                                        <p:tav tm="0">
                                          <p:val>
                                            <p:strVal val="#ppt_x"/>
                                          </p:val>
                                        </p:tav>
                                        <p:tav tm="100000">
                                          <p:val>
                                            <p:strVal val="#ppt_x"/>
                                          </p:val>
                                        </p:tav>
                                      </p:tavLst>
                                    </p:anim>
                                    <p:anim calcmode="lin" valueType="num">
                                      <p:cBhvr additive="base">
                                        <p:cTn id="306" dur="500" fill="hold"/>
                                        <p:tgtEl>
                                          <p:spTgt spid="312"/>
                                        </p:tgtEl>
                                        <p:attrNameLst>
                                          <p:attrName>ppt_y</p:attrName>
                                        </p:attrNameLst>
                                      </p:cBhvr>
                                      <p:tavLst>
                                        <p:tav tm="0">
                                          <p:val>
                                            <p:strVal val="1+#ppt_h/2"/>
                                          </p:val>
                                        </p:tav>
                                        <p:tav tm="100000">
                                          <p:val>
                                            <p:strVal val="#ppt_y"/>
                                          </p:val>
                                        </p:tav>
                                      </p:tavLst>
                                    </p:anim>
                                  </p:childTnLst>
                                </p:cTn>
                              </p:par>
                              <p:par>
                                <p:cTn id="307" presetID="2" presetClass="entr" presetSubtype="4" fill="hold" grpId="0" nodeType="withEffect">
                                  <p:stCondLst>
                                    <p:cond delay="0"/>
                                  </p:stCondLst>
                                  <p:childTnLst>
                                    <p:set>
                                      <p:cBhvr>
                                        <p:cTn id="308" dur="1" fill="hold">
                                          <p:stCondLst>
                                            <p:cond delay="0"/>
                                          </p:stCondLst>
                                        </p:cTn>
                                        <p:tgtEl>
                                          <p:spTgt spid="313"/>
                                        </p:tgtEl>
                                        <p:attrNameLst>
                                          <p:attrName>style.visibility</p:attrName>
                                        </p:attrNameLst>
                                      </p:cBhvr>
                                      <p:to>
                                        <p:strVal val="visible"/>
                                      </p:to>
                                    </p:set>
                                    <p:anim calcmode="lin" valueType="num">
                                      <p:cBhvr additive="base">
                                        <p:cTn id="309" dur="500" fill="hold"/>
                                        <p:tgtEl>
                                          <p:spTgt spid="313"/>
                                        </p:tgtEl>
                                        <p:attrNameLst>
                                          <p:attrName>ppt_x</p:attrName>
                                        </p:attrNameLst>
                                      </p:cBhvr>
                                      <p:tavLst>
                                        <p:tav tm="0">
                                          <p:val>
                                            <p:strVal val="#ppt_x"/>
                                          </p:val>
                                        </p:tav>
                                        <p:tav tm="100000">
                                          <p:val>
                                            <p:strVal val="#ppt_x"/>
                                          </p:val>
                                        </p:tav>
                                      </p:tavLst>
                                    </p:anim>
                                    <p:anim calcmode="lin" valueType="num">
                                      <p:cBhvr additive="base">
                                        <p:cTn id="310" dur="500" fill="hold"/>
                                        <p:tgtEl>
                                          <p:spTgt spid="313"/>
                                        </p:tgtEl>
                                        <p:attrNameLst>
                                          <p:attrName>ppt_y</p:attrName>
                                        </p:attrNameLst>
                                      </p:cBhvr>
                                      <p:tavLst>
                                        <p:tav tm="0">
                                          <p:val>
                                            <p:strVal val="1+#ppt_h/2"/>
                                          </p:val>
                                        </p:tav>
                                        <p:tav tm="100000">
                                          <p:val>
                                            <p:strVal val="#ppt_y"/>
                                          </p:val>
                                        </p:tav>
                                      </p:tavLst>
                                    </p:anim>
                                  </p:childTnLst>
                                </p:cTn>
                              </p:par>
                              <p:par>
                                <p:cTn id="311" presetID="2" presetClass="entr" presetSubtype="4" fill="hold" nodeType="withEffect">
                                  <p:stCondLst>
                                    <p:cond delay="0"/>
                                  </p:stCondLst>
                                  <p:childTnLst>
                                    <p:set>
                                      <p:cBhvr>
                                        <p:cTn id="312" dur="1" fill="hold">
                                          <p:stCondLst>
                                            <p:cond delay="0"/>
                                          </p:stCondLst>
                                        </p:cTn>
                                        <p:tgtEl>
                                          <p:spTgt spid="335"/>
                                        </p:tgtEl>
                                        <p:attrNameLst>
                                          <p:attrName>style.visibility</p:attrName>
                                        </p:attrNameLst>
                                      </p:cBhvr>
                                      <p:to>
                                        <p:strVal val="visible"/>
                                      </p:to>
                                    </p:set>
                                    <p:anim calcmode="lin" valueType="num">
                                      <p:cBhvr additive="base">
                                        <p:cTn id="313" dur="500" fill="hold"/>
                                        <p:tgtEl>
                                          <p:spTgt spid="335"/>
                                        </p:tgtEl>
                                        <p:attrNameLst>
                                          <p:attrName>ppt_x</p:attrName>
                                        </p:attrNameLst>
                                      </p:cBhvr>
                                      <p:tavLst>
                                        <p:tav tm="0">
                                          <p:val>
                                            <p:strVal val="#ppt_x"/>
                                          </p:val>
                                        </p:tav>
                                        <p:tav tm="100000">
                                          <p:val>
                                            <p:strVal val="#ppt_x"/>
                                          </p:val>
                                        </p:tav>
                                      </p:tavLst>
                                    </p:anim>
                                    <p:anim calcmode="lin" valueType="num">
                                      <p:cBhvr additive="base">
                                        <p:cTn id="314" dur="500" fill="hold"/>
                                        <p:tgtEl>
                                          <p:spTgt spid="335"/>
                                        </p:tgtEl>
                                        <p:attrNameLst>
                                          <p:attrName>ppt_y</p:attrName>
                                        </p:attrNameLst>
                                      </p:cBhvr>
                                      <p:tavLst>
                                        <p:tav tm="0">
                                          <p:val>
                                            <p:strVal val="1+#ppt_h/2"/>
                                          </p:val>
                                        </p:tav>
                                        <p:tav tm="100000">
                                          <p:val>
                                            <p:strVal val="#ppt_y"/>
                                          </p:val>
                                        </p:tav>
                                      </p:tavLst>
                                    </p:anim>
                                  </p:childTnLst>
                                </p:cTn>
                              </p:par>
                              <p:par>
                                <p:cTn id="315" presetID="2" presetClass="entr" presetSubtype="4" fill="hold" grpId="0" nodeType="withEffect">
                                  <p:stCondLst>
                                    <p:cond delay="0"/>
                                  </p:stCondLst>
                                  <p:childTnLst>
                                    <p:set>
                                      <p:cBhvr>
                                        <p:cTn id="316" dur="1" fill="hold">
                                          <p:stCondLst>
                                            <p:cond delay="0"/>
                                          </p:stCondLst>
                                        </p:cTn>
                                        <p:tgtEl>
                                          <p:spTgt spid="66"/>
                                        </p:tgtEl>
                                        <p:attrNameLst>
                                          <p:attrName>style.visibility</p:attrName>
                                        </p:attrNameLst>
                                      </p:cBhvr>
                                      <p:to>
                                        <p:strVal val="visible"/>
                                      </p:to>
                                    </p:set>
                                    <p:anim calcmode="lin" valueType="num">
                                      <p:cBhvr additive="base">
                                        <p:cTn id="317" dur="500" fill="hold"/>
                                        <p:tgtEl>
                                          <p:spTgt spid="66"/>
                                        </p:tgtEl>
                                        <p:attrNameLst>
                                          <p:attrName>ppt_x</p:attrName>
                                        </p:attrNameLst>
                                      </p:cBhvr>
                                      <p:tavLst>
                                        <p:tav tm="0">
                                          <p:val>
                                            <p:strVal val="#ppt_x"/>
                                          </p:val>
                                        </p:tav>
                                        <p:tav tm="100000">
                                          <p:val>
                                            <p:strVal val="#ppt_x"/>
                                          </p:val>
                                        </p:tav>
                                      </p:tavLst>
                                    </p:anim>
                                    <p:anim calcmode="lin" valueType="num">
                                      <p:cBhvr additive="base">
                                        <p:cTn id="318" dur="500" fill="hold"/>
                                        <p:tgtEl>
                                          <p:spTgt spid="66"/>
                                        </p:tgtEl>
                                        <p:attrNameLst>
                                          <p:attrName>ppt_y</p:attrName>
                                        </p:attrNameLst>
                                      </p:cBhvr>
                                      <p:tavLst>
                                        <p:tav tm="0">
                                          <p:val>
                                            <p:strVal val="1+#ppt_h/2"/>
                                          </p:val>
                                        </p:tav>
                                        <p:tav tm="100000">
                                          <p:val>
                                            <p:strVal val="#ppt_y"/>
                                          </p:val>
                                        </p:tav>
                                      </p:tavLst>
                                    </p:anim>
                                  </p:childTnLst>
                                </p:cTn>
                              </p:par>
                              <p:par>
                                <p:cTn id="319" presetID="2" presetClass="entr" presetSubtype="4" fill="hold" nodeType="withEffect">
                                  <p:stCondLst>
                                    <p:cond delay="0"/>
                                  </p:stCondLst>
                                  <p:childTnLst>
                                    <p:set>
                                      <p:cBhvr>
                                        <p:cTn id="320" dur="1" fill="hold">
                                          <p:stCondLst>
                                            <p:cond delay="0"/>
                                          </p:stCondLst>
                                        </p:cTn>
                                        <p:tgtEl>
                                          <p:spTgt spid="72"/>
                                        </p:tgtEl>
                                        <p:attrNameLst>
                                          <p:attrName>style.visibility</p:attrName>
                                        </p:attrNameLst>
                                      </p:cBhvr>
                                      <p:to>
                                        <p:strVal val="visible"/>
                                      </p:to>
                                    </p:set>
                                    <p:anim calcmode="lin" valueType="num">
                                      <p:cBhvr additive="base">
                                        <p:cTn id="321" dur="500" fill="hold"/>
                                        <p:tgtEl>
                                          <p:spTgt spid="72"/>
                                        </p:tgtEl>
                                        <p:attrNameLst>
                                          <p:attrName>ppt_x</p:attrName>
                                        </p:attrNameLst>
                                      </p:cBhvr>
                                      <p:tavLst>
                                        <p:tav tm="0">
                                          <p:val>
                                            <p:strVal val="#ppt_x"/>
                                          </p:val>
                                        </p:tav>
                                        <p:tav tm="100000">
                                          <p:val>
                                            <p:strVal val="#ppt_x"/>
                                          </p:val>
                                        </p:tav>
                                      </p:tavLst>
                                    </p:anim>
                                    <p:anim calcmode="lin" valueType="num">
                                      <p:cBhvr additive="base">
                                        <p:cTn id="322" dur="500" fill="hold"/>
                                        <p:tgtEl>
                                          <p:spTgt spid="72"/>
                                        </p:tgtEl>
                                        <p:attrNameLst>
                                          <p:attrName>ppt_y</p:attrName>
                                        </p:attrNameLst>
                                      </p:cBhvr>
                                      <p:tavLst>
                                        <p:tav tm="0">
                                          <p:val>
                                            <p:strVal val="1+#ppt_h/2"/>
                                          </p:val>
                                        </p:tav>
                                        <p:tav tm="100000">
                                          <p:val>
                                            <p:strVal val="#ppt_y"/>
                                          </p:val>
                                        </p:tav>
                                      </p:tavLst>
                                    </p:anim>
                                  </p:childTnLst>
                                </p:cTn>
                              </p:par>
                              <p:par>
                                <p:cTn id="323" presetID="2" presetClass="entr" presetSubtype="4" fill="hold" nodeType="withEffect">
                                  <p:stCondLst>
                                    <p:cond delay="0"/>
                                  </p:stCondLst>
                                  <p:childTnLst>
                                    <p:set>
                                      <p:cBhvr>
                                        <p:cTn id="324" dur="1" fill="hold">
                                          <p:stCondLst>
                                            <p:cond delay="0"/>
                                          </p:stCondLst>
                                        </p:cTn>
                                        <p:tgtEl>
                                          <p:spTgt spid="77"/>
                                        </p:tgtEl>
                                        <p:attrNameLst>
                                          <p:attrName>style.visibility</p:attrName>
                                        </p:attrNameLst>
                                      </p:cBhvr>
                                      <p:to>
                                        <p:strVal val="visible"/>
                                      </p:to>
                                    </p:set>
                                    <p:anim calcmode="lin" valueType="num">
                                      <p:cBhvr additive="base">
                                        <p:cTn id="325" dur="500" fill="hold"/>
                                        <p:tgtEl>
                                          <p:spTgt spid="77"/>
                                        </p:tgtEl>
                                        <p:attrNameLst>
                                          <p:attrName>ppt_x</p:attrName>
                                        </p:attrNameLst>
                                      </p:cBhvr>
                                      <p:tavLst>
                                        <p:tav tm="0">
                                          <p:val>
                                            <p:strVal val="#ppt_x"/>
                                          </p:val>
                                        </p:tav>
                                        <p:tav tm="100000">
                                          <p:val>
                                            <p:strVal val="#ppt_x"/>
                                          </p:val>
                                        </p:tav>
                                      </p:tavLst>
                                    </p:anim>
                                    <p:anim calcmode="lin" valueType="num">
                                      <p:cBhvr additive="base">
                                        <p:cTn id="326" dur="500" fill="hold"/>
                                        <p:tgtEl>
                                          <p:spTgt spid="77"/>
                                        </p:tgtEl>
                                        <p:attrNameLst>
                                          <p:attrName>ppt_y</p:attrName>
                                        </p:attrNameLst>
                                      </p:cBhvr>
                                      <p:tavLst>
                                        <p:tav tm="0">
                                          <p:val>
                                            <p:strVal val="1+#ppt_h/2"/>
                                          </p:val>
                                        </p:tav>
                                        <p:tav tm="100000">
                                          <p:val>
                                            <p:strVal val="#ppt_y"/>
                                          </p:val>
                                        </p:tav>
                                      </p:tavLst>
                                    </p:anim>
                                  </p:childTnLst>
                                </p:cTn>
                              </p:par>
                              <p:par>
                                <p:cTn id="327" presetID="2" presetClass="entr" presetSubtype="4" fill="hold" grpId="0" nodeType="withEffect">
                                  <p:stCondLst>
                                    <p:cond delay="0"/>
                                  </p:stCondLst>
                                  <p:childTnLst>
                                    <p:set>
                                      <p:cBhvr>
                                        <p:cTn id="328" dur="1" fill="hold">
                                          <p:stCondLst>
                                            <p:cond delay="0"/>
                                          </p:stCondLst>
                                        </p:cTn>
                                        <p:tgtEl>
                                          <p:spTgt spid="184"/>
                                        </p:tgtEl>
                                        <p:attrNameLst>
                                          <p:attrName>style.visibility</p:attrName>
                                        </p:attrNameLst>
                                      </p:cBhvr>
                                      <p:to>
                                        <p:strVal val="visible"/>
                                      </p:to>
                                    </p:set>
                                    <p:anim calcmode="lin" valueType="num">
                                      <p:cBhvr additive="base">
                                        <p:cTn id="329" dur="500" fill="hold"/>
                                        <p:tgtEl>
                                          <p:spTgt spid="184"/>
                                        </p:tgtEl>
                                        <p:attrNameLst>
                                          <p:attrName>ppt_x</p:attrName>
                                        </p:attrNameLst>
                                      </p:cBhvr>
                                      <p:tavLst>
                                        <p:tav tm="0">
                                          <p:val>
                                            <p:strVal val="#ppt_x"/>
                                          </p:val>
                                        </p:tav>
                                        <p:tav tm="100000">
                                          <p:val>
                                            <p:strVal val="#ppt_x"/>
                                          </p:val>
                                        </p:tav>
                                      </p:tavLst>
                                    </p:anim>
                                    <p:anim calcmode="lin" valueType="num">
                                      <p:cBhvr additive="base">
                                        <p:cTn id="330" dur="500" fill="hold"/>
                                        <p:tgtEl>
                                          <p:spTgt spid="184"/>
                                        </p:tgtEl>
                                        <p:attrNameLst>
                                          <p:attrName>ppt_y</p:attrName>
                                        </p:attrNameLst>
                                      </p:cBhvr>
                                      <p:tavLst>
                                        <p:tav tm="0">
                                          <p:val>
                                            <p:strVal val="1+#ppt_h/2"/>
                                          </p:val>
                                        </p:tav>
                                        <p:tav tm="100000">
                                          <p:val>
                                            <p:strVal val="#ppt_y"/>
                                          </p:val>
                                        </p:tav>
                                      </p:tavLst>
                                    </p:anim>
                                  </p:childTnLst>
                                </p:cTn>
                              </p:par>
                              <p:par>
                                <p:cTn id="331" presetID="2" presetClass="entr" presetSubtype="4" fill="hold" grpId="0" nodeType="withEffect">
                                  <p:stCondLst>
                                    <p:cond delay="0"/>
                                  </p:stCondLst>
                                  <p:childTnLst>
                                    <p:set>
                                      <p:cBhvr>
                                        <p:cTn id="332" dur="1" fill="hold">
                                          <p:stCondLst>
                                            <p:cond delay="0"/>
                                          </p:stCondLst>
                                        </p:cTn>
                                        <p:tgtEl>
                                          <p:spTgt spid="185"/>
                                        </p:tgtEl>
                                        <p:attrNameLst>
                                          <p:attrName>style.visibility</p:attrName>
                                        </p:attrNameLst>
                                      </p:cBhvr>
                                      <p:to>
                                        <p:strVal val="visible"/>
                                      </p:to>
                                    </p:set>
                                    <p:anim calcmode="lin" valueType="num">
                                      <p:cBhvr additive="base">
                                        <p:cTn id="333" dur="500" fill="hold"/>
                                        <p:tgtEl>
                                          <p:spTgt spid="185"/>
                                        </p:tgtEl>
                                        <p:attrNameLst>
                                          <p:attrName>ppt_x</p:attrName>
                                        </p:attrNameLst>
                                      </p:cBhvr>
                                      <p:tavLst>
                                        <p:tav tm="0">
                                          <p:val>
                                            <p:strVal val="#ppt_x"/>
                                          </p:val>
                                        </p:tav>
                                        <p:tav tm="100000">
                                          <p:val>
                                            <p:strVal val="#ppt_x"/>
                                          </p:val>
                                        </p:tav>
                                      </p:tavLst>
                                    </p:anim>
                                    <p:anim calcmode="lin" valueType="num">
                                      <p:cBhvr additive="base">
                                        <p:cTn id="334" dur="500" fill="hold"/>
                                        <p:tgtEl>
                                          <p:spTgt spid="185"/>
                                        </p:tgtEl>
                                        <p:attrNameLst>
                                          <p:attrName>ppt_y</p:attrName>
                                        </p:attrNameLst>
                                      </p:cBhvr>
                                      <p:tavLst>
                                        <p:tav tm="0">
                                          <p:val>
                                            <p:strVal val="1+#ppt_h/2"/>
                                          </p:val>
                                        </p:tav>
                                        <p:tav tm="100000">
                                          <p:val>
                                            <p:strVal val="#ppt_y"/>
                                          </p:val>
                                        </p:tav>
                                      </p:tavLst>
                                    </p:anim>
                                  </p:childTnLst>
                                </p:cTn>
                              </p:par>
                              <p:par>
                                <p:cTn id="335" presetID="2" presetClass="entr" presetSubtype="4" fill="hold" grpId="0" nodeType="withEffect">
                                  <p:stCondLst>
                                    <p:cond delay="0"/>
                                  </p:stCondLst>
                                  <p:childTnLst>
                                    <p:set>
                                      <p:cBhvr>
                                        <p:cTn id="336" dur="1" fill="hold">
                                          <p:stCondLst>
                                            <p:cond delay="0"/>
                                          </p:stCondLst>
                                        </p:cTn>
                                        <p:tgtEl>
                                          <p:spTgt spid="187"/>
                                        </p:tgtEl>
                                        <p:attrNameLst>
                                          <p:attrName>style.visibility</p:attrName>
                                        </p:attrNameLst>
                                      </p:cBhvr>
                                      <p:to>
                                        <p:strVal val="visible"/>
                                      </p:to>
                                    </p:set>
                                    <p:anim calcmode="lin" valueType="num">
                                      <p:cBhvr additive="base">
                                        <p:cTn id="337" dur="500" fill="hold"/>
                                        <p:tgtEl>
                                          <p:spTgt spid="187"/>
                                        </p:tgtEl>
                                        <p:attrNameLst>
                                          <p:attrName>ppt_x</p:attrName>
                                        </p:attrNameLst>
                                      </p:cBhvr>
                                      <p:tavLst>
                                        <p:tav tm="0">
                                          <p:val>
                                            <p:strVal val="#ppt_x"/>
                                          </p:val>
                                        </p:tav>
                                        <p:tav tm="100000">
                                          <p:val>
                                            <p:strVal val="#ppt_x"/>
                                          </p:val>
                                        </p:tav>
                                      </p:tavLst>
                                    </p:anim>
                                    <p:anim calcmode="lin" valueType="num">
                                      <p:cBhvr additive="base">
                                        <p:cTn id="338" dur="500" fill="hold"/>
                                        <p:tgtEl>
                                          <p:spTgt spid="187"/>
                                        </p:tgtEl>
                                        <p:attrNameLst>
                                          <p:attrName>ppt_y</p:attrName>
                                        </p:attrNameLst>
                                      </p:cBhvr>
                                      <p:tavLst>
                                        <p:tav tm="0">
                                          <p:val>
                                            <p:strVal val="1+#ppt_h/2"/>
                                          </p:val>
                                        </p:tav>
                                        <p:tav tm="100000">
                                          <p:val>
                                            <p:strVal val="#ppt_y"/>
                                          </p:val>
                                        </p:tav>
                                      </p:tavLst>
                                    </p:anim>
                                  </p:childTnLst>
                                </p:cTn>
                              </p:par>
                              <p:par>
                                <p:cTn id="339" presetID="2" presetClass="entr" presetSubtype="4" fill="hold" grpId="0" nodeType="withEffect">
                                  <p:stCondLst>
                                    <p:cond delay="0"/>
                                  </p:stCondLst>
                                  <p:childTnLst>
                                    <p:set>
                                      <p:cBhvr>
                                        <p:cTn id="340" dur="1" fill="hold">
                                          <p:stCondLst>
                                            <p:cond delay="0"/>
                                          </p:stCondLst>
                                        </p:cTn>
                                        <p:tgtEl>
                                          <p:spTgt spid="188"/>
                                        </p:tgtEl>
                                        <p:attrNameLst>
                                          <p:attrName>style.visibility</p:attrName>
                                        </p:attrNameLst>
                                      </p:cBhvr>
                                      <p:to>
                                        <p:strVal val="visible"/>
                                      </p:to>
                                    </p:set>
                                    <p:anim calcmode="lin" valueType="num">
                                      <p:cBhvr additive="base">
                                        <p:cTn id="341" dur="500" fill="hold"/>
                                        <p:tgtEl>
                                          <p:spTgt spid="188"/>
                                        </p:tgtEl>
                                        <p:attrNameLst>
                                          <p:attrName>ppt_x</p:attrName>
                                        </p:attrNameLst>
                                      </p:cBhvr>
                                      <p:tavLst>
                                        <p:tav tm="0">
                                          <p:val>
                                            <p:strVal val="#ppt_x"/>
                                          </p:val>
                                        </p:tav>
                                        <p:tav tm="100000">
                                          <p:val>
                                            <p:strVal val="#ppt_x"/>
                                          </p:val>
                                        </p:tav>
                                      </p:tavLst>
                                    </p:anim>
                                    <p:anim calcmode="lin" valueType="num">
                                      <p:cBhvr additive="base">
                                        <p:cTn id="342" dur="500" fill="hold"/>
                                        <p:tgtEl>
                                          <p:spTgt spid="188"/>
                                        </p:tgtEl>
                                        <p:attrNameLst>
                                          <p:attrName>ppt_y</p:attrName>
                                        </p:attrNameLst>
                                      </p:cBhvr>
                                      <p:tavLst>
                                        <p:tav tm="0">
                                          <p:val>
                                            <p:strVal val="1+#ppt_h/2"/>
                                          </p:val>
                                        </p:tav>
                                        <p:tav tm="100000">
                                          <p:val>
                                            <p:strVal val="#ppt_y"/>
                                          </p:val>
                                        </p:tav>
                                      </p:tavLst>
                                    </p:anim>
                                  </p:childTnLst>
                                </p:cTn>
                              </p:par>
                              <p:par>
                                <p:cTn id="343" presetID="2" presetClass="entr" presetSubtype="4" fill="hold" nodeType="withEffect">
                                  <p:stCondLst>
                                    <p:cond delay="0"/>
                                  </p:stCondLst>
                                  <p:childTnLst>
                                    <p:set>
                                      <p:cBhvr>
                                        <p:cTn id="344" dur="1" fill="hold">
                                          <p:stCondLst>
                                            <p:cond delay="0"/>
                                          </p:stCondLst>
                                        </p:cTn>
                                        <p:tgtEl>
                                          <p:spTgt spid="324"/>
                                        </p:tgtEl>
                                        <p:attrNameLst>
                                          <p:attrName>style.visibility</p:attrName>
                                        </p:attrNameLst>
                                      </p:cBhvr>
                                      <p:to>
                                        <p:strVal val="visible"/>
                                      </p:to>
                                    </p:set>
                                    <p:anim calcmode="lin" valueType="num">
                                      <p:cBhvr additive="base">
                                        <p:cTn id="345" dur="500" fill="hold"/>
                                        <p:tgtEl>
                                          <p:spTgt spid="324"/>
                                        </p:tgtEl>
                                        <p:attrNameLst>
                                          <p:attrName>ppt_x</p:attrName>
                                        </p:attrNameLst>
                                      </p:cBhvr>
                                      <p:tavLst>
                                        <p:tav tm="0">
                                          <p:val>
                                            <p:strVal val="#ppt_x"/>
                                          </p:val>
                                        </p:tav>
                                        <p:tav tm="100000">
                                          <p:val>
                                            <p:strVal val="#ppt_x"/>
                                          </p:val>
                                        </p:tav>
                                      </p:tavLst>
                                    </p:anim>
                                    <p:anim calcmode="lin" valueType="num">
                                      <p:cBhvr additive="base">
                                        <p:cTn id="346" dur="500" fill="hold"/>
                                        <p:tgtEl>
                                          <p:spTgt spid="324"/>
                                        </p:tgtEl>
                                        <p:attrNameLst>
                                          <p:attrName>ppt_y</p:attrName>
                                        </p:attrNameLst>
                                      </p:cBhvr>
                                      <p:tavLst>
                                        <p:tav tm="0">
                                          <p:val>
                                            <p:strVal val="1+#ppt_h/2"/>
                                          </p:val>
                                        </p:tav>
                                        <p:tav tm="100000">
                                          <p:val>
                                            <p:strVal val="#ppt_y"/>
                                          </p:val>
                                        </p:tav>
                                      </p:tavLst>
                                    </p:anim>
                                  </p:childTnLst>
                                </p:cTn>
                              </p:par>
                              <p:par>
                                <p:cTn id="347" presetID="2" presetClass="entr" presetSubtype="4" fill="hold" grpId="0" nodeType="withEffect">
                                  <p:stCondLst>
                                    <p:cond delay="0"/>
                                  </p:stCondLst>
                                  <p:childTnLst>
                                    <p:set>
                                      <p:cBhvr>
                                        <p:cTn id="348" dur="1" fill="hold">
                                          <p:stCondLst>
                                            <p:cond delay="0"/>
                                          </p:stCondLst>
                                        </p:cTn>
                                        <p:tgtEl>
                                          <p:spTgt spid="81"/>
                                        </p:tgtEl>
                                        <p:attrNameLst>
                                          <p:attrName>style.visibility</p:attrName>
                                        </p:attrNameLst>
                                      </p:cBhvr>
                                      <p:to>
                                        <p:strVal val="visible"/>
                                      </p:to>
                                    </p:set>
                                    <p:anim calcmode="lin" valueType="num">
                                      <p:cBhvr additive="base">
                                        <p:cTn id="349" dur="500" fill="hold"/>
                                        <p:tgtEl>
                                          <p:spTgt spid="81"/>
                                        </p:tgtEl>
                                        <p:attrNameLst>
                                          <p:attrName>ppt_x</p:attrName>
                                        </p:attrNameLst>
                                      </p:cBhvr>
                                      <p:tavLst>
                                        <p:tav tm="0">
                                          <p:val>
                                            <p:strVal val="#ppt_x"/>
                                          </p:val>
                                        </p:tav>
                                        <p:tav tm="100000">
                                          <p:val>
                                            <p:strVal val="#ppt_x"/>
                                          </p:val>
                                        </p:tav>
                                      </p:tavLst>
                                    </p:anim>
                                    <p:anim calcmode="lin" valueType="num">
                                      <p:cBhvr additive="base">
                                        <p:cTn id="350" dur="500" fill="hold"/>
                                        <p:tgtEl>
                                          <p:spTgt spid="81"/>
                                        </p:tgtEl>
                                        <p:attrNameLst>
                                          <p:attrName>ppt_y</p:attrName>
                                        </p:attrNameLst>
                                      </p:cBhvr>
                                      <p:tavLst>
                                        <p:tav tm="0">
                                          <p:val>
                                            <p:strVal val="1+#ppt_h/2"/>
                                          </p:val>
                                        </p:tav>
                                        <p:tav tm="100000">
                                          <p:val>
                                            <p:strVal val="#ppt_y"/>
                                          </p:val>
                                        </p:tav>
                                      </p:tavLst>
                                    </p:anim>
                                  </p:childTnLst>
                                </p:cTn>
                              </p:par>
                            </p:childTnLst>
                          </p:cTn>
                        </p:par>
                      </p:childTnLst>
                    </p:cTn>
                  </p:par>
                  <p:par>
                    <p:cTn id="351" fill="hold">
                      <p:stCondLst>
                        <p:cond delay="indefinite"/>
                      </p:stCondLst>
                      <p:childTnLst>
                        <p:par>
                          <p:cTn id="352" fill="hold">
                            <p:stCondLst>
                              <p:cond delay="0"/>
                            </p:stCondLst>
                            <p:childTnLst>
                              <p:par>
                                <p:cTn id="353" presetID="47" presetClass="entr" presetSubtype="0" fill="hold" grpId="0" nodeType="clickEffect">
                                  <p:stCondLst>
                                    <p:cond delay="0"/>
                                  </p:stCondLst>
                                  <p:childTnLst>
                                    <p:set>
                                      <p:cBhvr>
                                        <p:cTn id="354" dur="1" fill="hold">
                                          <p:stCondLst>
                                            <p:cond delay="0"/>
                                          </p:stCondLst>
                                        </p:cTn>
                                        <p:tgtEl>
                                          <p:spTgt spid="82"/>
                                        </p:tgtEl>
                                        <p:attrNameLst>
                                          <p:attrName>style.visibility</p:attrName>
                                        </p:attrNameLst>
                                      </p:cBhvr>
                                      <p:to>
                                        <p:strVal val="visible"/>
                                      </p:to>
                                    </p:set>
                                    <p:animEffect transition="in" filter="fade">
                                      <p:cBhvr>
                                        <p:cTn id="355" dur="1000"/>
                                        <p:tgtEl>
                                          <p:spTgt spid="82"/>
                                        </p:tgtEl>
                                      </p:cBhvr>
                                    </p:animEffect>
                                    <p:anim calcmode="lin" valueType="num">
                                      <p:cBhvr>
                                        <p:cTn id="356" dur="1000" fill="hold"/>
                                        <p:tgtEl>
                                          <p:spTgt spid="82"/>
                                        </p:tgtEl>
                                        <p:attrNameLst>
                                          <p:attrName>ppt_x</p:attrName>
                                        </p:attrNameLst>
                                      </p:cBhvr>
                                      <p:tavLst>
                                        <p:tav tm="0">
                                          <p:val>
                                            <p:strVal val="#ppt_x"/>
                                          </p:val>
                                        </p:tav>
                                        <p:tav tm="100000">
                                          <p:val>
                                            <p:strVal val="#ppt_x"/>
                                          </p:val>
                                        </p:tav>
                                      </p:tavLst>
                                    </p:anim>
                                    <p:anim calcmode="lin" valueType="num">
                                      <p:cBhvr>
                                        <p:cTn id="357" dur="1000" fill="hold"/>
                                        <p:tgtEl>
                                          <p:spTgt spid="82"/>
                                        </p:tgtEl>
                                        <p:attrNameLst>
                                          <p:attrName>ppt_y</p:attrName>
                                        </p:attrNameLst>
                                      </p:cBhvr>
                                      <p:tavLst>
                                        <p:tav tm="0">
                                          <p:val>
                                            <p:strVal val="#ppt_y-.1"/>
                                          </p:val>
                                        </p:tav>
                                        <p:tav tm="100000">
                                          <p:val>
                                            <p:strVal val="#ppt_y"/>
                                          </p:val>
                                        </p:tav>
                                      </p:tavLst>
                                    </p:anim>
                                  </p:childTnLst>
                                </p:cTn>
                              </p:par>
                              <p:par>
                                <p:cTn id="358" presetID="16" presetClass="entr" presetSubtype="21" fill="hold" grpId="0" nodeType="withEffect">
                                  <p:stCondLst>
                                    <p:cond delay="0"/>
                                  </p:stCondLst>
                                  <p:childTnLst>
                                    <p:set>
                                      <p:cBhvr>
                                        <p:cTn id="359" dur="1" fill="hold">
                                          <p:stCondLst>
                                            <p:cond delay="0"/>
                                          </p:stCondLst>
                                        </p:cTn>
                                        <p:tgtEl>
                                          <p:spTgt spid="37"/>
                                        </p:tgtEl>
                                        <p:attrNameLst>
                                          <p:attrName>style.visibility</p:attrName>
                                        </p:attrNameLst>
                                      </p:cBhvr>
                                      <p:to>
                                        <p:strVal val="visible"/>
                                      </p:to>
                                    </p:set>
                                    <p:animEffect transition="in" filter="barn(inVertical)">
                                      <p:cBhvr>
                                        <p:cTn id="360" dur="500"/>
                                        <p:tgtEl>
                                          <p:spTgt spid="37"/>
                                        </p:tgtEl>
                                      </p:cBhvr>
                                    </p:animEffect>
                                  </p:childTnLst>
                                </p:cTn>
                              </p:par>
                              <p:par>
                                <p:cTn id="361" presetID="16" presetClass="entr" presetSubtype="21" fill="hold" grpId="0" nodeType="withEffect">
                                  <p:stCondLst>
                                    <p:cond delay="0"/>
                                  </p:stCondLst>
                                  <p:childTnLst>
                                    <p:set>
                                      <p:cBhvr>
                                        <p:cTn id="362" dur="1" fill="hold">
                                          <p:stCondLst>
                                            <p:cond delay="0"/>
                                          </p:stCondLst>
                                        </p:cTn>
                                        <p:tgtEl>
                                          <p:spTgt spid="150"/>
                                        </p:tgtEl>
                                        <p:attrNameLst>
                                          <p:attrName>style.visibility</p:attrName>
                                        </p:attrNameLst>
                                      </p:cBhvr>
                                      <p:to>
                                        <p:strVal val="visible"/>
                                      </p:to>
                                    </p:set>
                                    <p:animEffect transition="in" filter="barn(inVertical)">
                                      <p:cBhvr>
                                        <p:cTn id="363" dur="500"/>
                                        <p:tgtEl>
                                          <p:spTgt spid="150"/>
                                        </p:tgtEl>
                                      </p:cBhvr>
                                    </p:animEffect>
                                  </p:childTnLst>
                                </p:cTn>
                              </p:par>
                              <p:par>
                                <p:cTn id="364" presetID="16" presetClass="entr" presetSubtype="21" fill="hold" grpId="0" nodeType="withEffect">
                                  <p:stCondLst>
                                    <p:cond delay="0"/>
                                  </p:stCondLst>
                                  <p:childTnLst>
                                    <p:set>
                                      <p:cBhvr>
                                        <p:cTn id="365" dur="1" fill="hold">
                                          <p:stCondLst>
                                            <p:cond delay="0"/>
                                          </p:stCondLst>
                                        </p:cTn>
                                        <p:tgtEl>
                                          <p:spTgt spid="151"/>
                                        </p:tgtEl>
                                        <p:attrNameLst>
                                          <p:attrName>style.visibility</p:attrName>
                                        </p:attrNameLst>
                                      </p:cBhvr>
                                      <p:to>
                                        <p:strVal val="visible"/>
                                      </p:to>
                                    </p:set>
                                    <p:animEffect transition="in" filter="barn(inVertical)">
                                      <p:cBhvr>
                                        <p:cTn id="366" dur="500"/>
                                        <p:tgtEl>
                                          <p:spTgt spid="151"/>
                                        </p:tgtEl>
                                      </p:cBhvr>
                                    </p:animEffect>
                                  </p:childTnLst>
                                </p:cTn>
                              </p:par>
                              <p:par>
                                <p:cTn id="367" presetID="16" presetClass="entr" presetSubtype="21" fill="hold" grpId="0" nodeType="withEffect">
                                  <p:stCondLst>
                                    <p:cond delay="0"/>
                                  </p:stCondLst>
                                  <p:childTnLst>
                                    <p:set>
                                      <p:cBhvr>
                                        <p:cTn id="368" dur="1" fill="hold">
                                          <p:stCondLst>
                                            <p:cond delay="0"/>
                                          </p:stCondLst>
                                        </p:cTn>
                                        <p:tgtEl>
                                          <p:spTgt spid="20"/>
                                        </p:tgtEl>
                                        <p:attrNameLst>
                                          <p:attrName>style.visibility</p:attrName>
                                        </p:attrNameLst>
                                      </p:cBhvr>
                                      <p:to>
                                        <p:strVal val="visible"/>
                                      </p:to>
                                    </p:set>
                                    <p:animEffect transition="in" filter="barn(inVertical)">
                                      <p:cBhvr>
                                        <p:cTn id="369" dur="500"/>
                                        <p:tgtEl>
                                          <p:spTgt spid="20"/>
                                        </p:tgtEl>
                                      </p:cBhvr>
                                    </p:animEffect>
                                  </p:childTnLst>
                                </p:cTn>
                              </p:par>
                              <p:par>
                                <p:cTn id="370" presetID="16" presetClass="entr" presetSubtype="21" fill="hold" grpId="0" nodeType="withEffect">
                                  <p:stCondLst>
                                    <p:cond delay="0"/>
                                  </p:stCondLst>
                                  <p:childTnLst>
                                    <p:set>
                                      <p:cBhvr>
                                        <p:cTn id="371" dur="1" fill="hold">
                                          <p:stCondLst>
                                            <p:cond delay="0"/>
                                          </p:stCondLst>
                                        </p:cTn>
                                        <p:tgtEl>
                                          <p:spTgt spid="14"/>
                                        </p:tgtEl>
                                        <p:attrNameLst>
                                          <p:attrName>style.visibility</p:attrName>
                                        </p:attrNameLst>
                                      </p:cBhvr>
                                      <p:to>
                                        <p:strVal val="visible"/>
                                      </p:to>
                                    </p:set>
                                    <p:animEffect transition="in" filter="barn(inVertical)">
                                      <p:cBhvr>
                                        <p:cTn id="372" dur="500"/>
                                        <p:tgtEl>
                                          <p:spTgt spid="14"/>
                                        </p:tgtEl>
                                      </p:cBhvr>
                                    </p:animEffect>
                                  </p:childTnLst>
                                </p:cTn>
                              </p:par>
                              <p:par>
                                <p:cTn id="373" presetID="16" presetClass="entr" presetSubtype="21" fill="hold" grpId="0" nodeType="withEffect">
                                  <p:stCondLst>
                                    <p:cond delay="0"/>
                                  </p:stCondLst>
                                  <p:childTnLst>
                                    <p:set>
                                      <p:cBhvr>
                                        <p:cTn id="374" dur="1" fill="hold">
                                          <p:stCondLst>
                                            <p:cond delay="0"/>
                                          </p:stCondLst>
                                        </p:cTn>
                                        <p:tgtEl>
                                          <p:spTgt spid="155"/>
                                        </p:tgtEl>
                                        <p:attrNameLst>
                                          <p:attrName>style.visibility</p:attrName>
                                        </p:attrNameLst>
                                      </p:cBhvr>
                                      <p:to>
                                        <p:strVal val="visible"/>
                                      </p:to>
                                    </p:set>
                                    <p:animEffect transition="in" filter="barn(inVertical)">
                                      <p:cBhvr>
                                        <p:cTn id="375" dur="500"/>
                                        <p:tgtEl>
                                          <p:spTgt spid="155"/>
                                        </p:tgtEl>
                                      </p:cBhvr>
                                    </p:animEffect>
                                  </p:childTnLst>
                                </p:cTn>
                              </p:par>
                            </p:childTnLst>
                          </p:cTn>
                        </p:par>
                      </p:childTnLst>
                    </p:cTn>
                  </p:par>
                  <p:par>
                    <p:cTn id="376" fill="hold">
                      <p:stCondLst>
                        <p:cond delay="indefinite"/>
                      </p:stCondLst>
                      <p:childTnLst>
                        <p:par>
                          <p:cTn id="377" fill="hold">
                            <p:stCondLst>
                              <p:cond delay="0"/>
                            </p:stCondLst>
                            <p:childTnLst>
                              <p:par>
                                <p:cTn id="378" presetID="10" presetClass="entr" presetSubtype="0" fill="hold" grpId="0" nodeType="clickEffect">
                                  <p:stCondLst>
                                    <p:cond delay="0"/>
                                  </p:stCondLst>
                                  <p:childTnLst>
                                    <p:set>
                                      <p:cBhvr>
                                        <p:cTn id="379" dur="1" fill="hold">
                                          <p:stCondLst>
                                            <p:cond delay="0"/>
                                          </p:stCondLst>
                                        </p:cTn>
                                        <p:tgtEl>
                                          <p:spTgt spid="325"/>
                                        </p:tgtEl>
                                        <p:attrNameLst>
                                          <p:attrName>style.visibility</p:attrName>
                                        </p:attrNameLst>
                                      </p:cBhvr>
                                      <p:to>
                                        <p:strVal val="visible"/>
                                      </p:to>
                                    </p:set>
                                    <p:animEffect transition="in" filter="fade">
                                      <p:cBhvr>
                                        <p:cTn id="380" dur="500"/>
                                        <p:tgtEl>
                                          <p:spTgt spid="325"/>
                                        </p:tgtEl>
                                      </p:cBhvr>
                                    </p:animEffect>
                                  </p:childTnLst>
                                </p:cTn>
                              </p:par>
                              <p:par>
                                <p:cTn id="381" presetID="10" presetClass="entr" presetSubtype="0" fill="hold" grpId="0" nodeType="withEffect">
                                  <p:stCondLst>
                                    <p:cond delay="0"/>
                                  </p:stCondLst>
                                  <p:childTnLst>
                                    <p:set>
                                      <p:cBhvr>
                                        <p:cTn id="382" dur="1" fill="hold">
                                          <p:stCondLst>
                                            <p:cond delay="0"/>
                                          </p:stCondLst>
                                        </p:cTn>
                                        <p:tgtEl>
                                          <p:spTgt spid="327"/>
                                        </p:tgtEl>
                                        <p:attrNameLst>
                                          <p:attrName>style.visibility</p:attrName>
                                        </p:attrNameLst>
                                      </p:cBhvr>
                                      <p:to>
                                        <p:strVal val="visible"/>
                                      </p:to>
                                    </p:set>
                                    <p:animEffect transition="in" filter="fade">
                                      <p:cBhvr>
                                        <p:cTn id="383" dur="500"/>
                                        <p:tgtEl>
                                          <p:spTgt spid="327"/>
                                        </p:tgtEl>
                                      </p:cBhvr>
                                    </p:animEffect>
                                  </p:childTnLst>
                                </p:cTn>
                              </p:par>
                              <p:par>
                                <p:cTn id="384" presetID="10" presetClass="entr" presetSubtype="0" fill="hold" grpId="0" nodeType="withEffect">
                                  <p:stCondLst>
                                    <p:cond delay="0"/>
                                  </p:stCondLst>
                                  <p:childTnLst>
                                    <p:set>
                                      <p:cBhvr>
                                        <p:cTn id="385" dur="1" fill="hold">
                                          <p:stCondLst>
                                            <p:cond delay="0"/>
                                          </p:stCondLst>
                                        </p:cTn>
                                        <p:tgtEl>
                                          <p:spTgt spid="328"/>
                                        </p:tgtEl>
                                        <p:attrNameLst>
                                          <p:attrName>style.visibility</p:attrName>
                                        </p:attrNameLst>
                                      </p:cBhvr>
                                      <p:to>
                                        <p:strVal val="visible"/>
                                      </p:to>
                                    </p:set>
                                    <p:animEffect transition="in" filter="fade">
                                      <p:cBhvr>
                                        <p:cTn id="386" dur="500"/>
                                        <p:tgtEl>
                                          <p:spTgt spid="328"/>
                                        </p:tgtEl>
                                      </p:cBhvr>
                                    </p:animEffect>
                                  </p:childTnLst>
                                </p:cTn>
                              </p:par>
                              <p:par>
                                <p:cTn id="387" presetID="47" presetClass="entr" presetSubtype="0" fill="hold" grpId="0" nodeType="withEffect">
                                  <p:stCondLst>
                                    <p:cond delay="0"/>
                                  </p:stCondLst>
                                  <p:childTnLst>
                                    <p:set>
                                      <p:cBhvr>
                                        <p:cTn id="388" dur="1" fill="hold">
                                          <p:stCondLst>
                                            <p:cond delay="0"/>
                                          </p:stCondLst>
                                        </p:cTn>
                                        <p:tgtEl>
                                          <p:spTgt spid="309"/>
                                        </p:tgtEl>
                                        <p:attrNameLst>
                                          <p:attrName>style.visibility</p:attrName>
                                        </p:attrNameLst>
                                      </p:cBhvr>
                                      <p:to>
                                        <p:strVal val="visible"/>
                                      </p:to>
                                    </p:set>
                                    <p:animEffect transition="in" filter="fade">
                                      <p:cBhvr>
                                        <p:cTn id="389" dur="1000"/>
                                        <p:tgtEl>
                                          <p:spTgt spid="309"/>
                                        </p:tgtEl>
                                      </p:cBhvr>
                                    </p:animEffect>
                                    <p:anim calcmode="lin" valueType="num">
                                      <p:cBhvr>
                                        <p:cTn id="390" dur="1000" fill="hold"/>
                                        <p:tgtEl>
                                          <p:spTgt spid="309"/>
                                        </p:tgtEl>
                                        <p:attrNameLst>
                                          <p:attrName>ppt_x</p:attrName>
                                        </p:attrNameLst>
                                      </p:cBhvr>
                                      <p:tavLst>
                                        <p:tav tm="0">
                                          <p:val>
                                            <p:strVal val="#ppt_x"/>
                                          </p:val>
                                        </p:tav>
                                        <p:tav tm="100000">
                                          <p:val>
                                            <p:strVal val="#ppt_x"/>
                                          </p:val>
                                        </p:tav>
                                      </p:tavLst>
                                    </p:anim>
                                    <p:anim calcmode="lin" valueType="num">
                                      <p:cBhvr>
                                        <p:cTn id="391" dur="1000" fill="hold"/>
                                        <p:tgtEl>
                                          <p:spTgt spid="309"/>
                                        </p:tgtEl>
                                        <p:attrNameLst>
                                          <p:attrName>ppt_y</p:attrName>
                                        </p:attrNameLst>
                                      </p:cBhvr>
                                      <p:tavLst>
                                        <p:tav tm="0">
                                          <p:val>
                                            <p:strVal val="#ppt_y-.1"/>
                                          </p:val>
                                        </p:tav>
                                        <p:tav tm="100000">
                                          <p:val>
                                            <p:strVal val="#ppt_y"/>
                                          </p:val>
                                        </p:tav>
                                      </p:tavLst>
                                    </p:anim>
                                  </p:childTnLst>
                                </p:cTn>
                              </p:par>
                              <p:par>
                                <p:cTn id="392" presetID="47" presetClass="entr" presetSubtype="0" fill="hold" grpId="0" nodeType="withEffect">
                                  <p:stCondLst>
                                    <p:cond delay="0"/>
                                  </p:stCondLst>
                                  <p:childTnLst>
                                    <p:set>
                                      <p:cBhvr>
                                        <p:cTn id="393" dur="1" fill="hold">
                                          <p:stCondLst>
                                            <p:cond delay="0"/>
                                          </p:stCondLst>
                                        </p:cTn>
                                        <p:tgtEl>
                                          <p:spTgt spid="316"/>
                                        </p:tgtEl>
                                        <p:attrNameLst>
                                          <p:attrName>style.visibility</p:attrName>
                                        </p:attrNameLst>
                                      </p:cBhvr>
                                      <p:to>
                                        <p:strVal val="visible"/>
                                      </p:to>
                                    </p:set>
                                    <p:animEffect transition="in" filter="fade">
                                      <p:cBhvr>
                                        <p:cTn id="394" dur="1000"/>
                                        <p:tgtEl>
                                          <p:spTgt spid="316"/>
                                        </p:tgtEl>
                                      </p:cBhvr>
                                    </p:animEffect>
                                    <p:anim calcmode="lin" valueType="num">
                                      <p:cBhvr>
                                        <p:cTn id="395" dur="1000" fill="hold"/>
                                        <p:tgtEl>
                                          <p:spTgt spid="316"/>
                                        </p:tgtEl>
                                        <p:attrNameLst>
                                          <p:attrName>ppt_x</p:attrName>
                                        </p:attrNameLst>
                                      </p:cBhvr>
                                      <p:tavLst>
                                        <p:tav tm="0">
                                          <p:val>
                                            <p:strVal val="#ppt_x"/>
                                          </p:val>
                                        </p:tav>
                                        <p:tav tm="100000">
                                          <p:val>
                                            <p:strVal val="#ppt_x"/>
                                          </p:val>
                                        </p:tav>
                                      </p:tavLst>
                                    </p:anim>
                                    <p:anim calcmode="lin" valueType="num">
                                      <p:cBhvr>
                                        <p:cTn id="396" dur="1000" fill="hold"/>
                                        <p:tgtEl>
                                          <p:spTgt spid="316"/>
                                        </p:tgtEl>
                                        <p:attrNameLst>
                                          <p:attrName>ppt_y</p:attrName>
                                        </p:attrNameLst>
                                      </p:cBhvr>
                                      <p:tavLst>
                                        <p:tav tm="0">
                                          <p:val>
                                            <p:strVal val="#ppt_y-.1"/>
                                          </p:val>
                                        </p:tav>
                                        <p:tav tm="100000">
                                          <p:val>
                                            <p:strVal val="#ppt_y"/>
                                          </p:val>
                                        </p:tav>
                                      </p:tavLst>
                                    </p:anim>
                                  </p:childTnLst>
                                </p:cTn>
                              </p:par>
                              <p:par>
                                <p:cTn id="397" presetID="47" presetClass="entr" presetSubtype="0" fill="hold" nodeType="withEffect">
                                  <p:stCondLst>
                                    <p:cond delay="0"/>
                                  </p:stCondLst>
                                  <p:childTnLst>
                                    <p:set>
                                      <p:cBhvr>
                                        <p:cTn id="398" dur="1" fill="hold">
                                          <p:stCondLst>
                                            <p:cond delay="0"/>
                                          </p:stCondLst>
                                        </p:cTn>
                                        <p:tgtEl>
                                          <p:spTgt spid="101"/>
                                        </p:tgtEl>
                                        <p:attrNameLst>
                                          <p:attrName>style.visibility</p:attrName>
                                        </p:attrNameLst>
                                      </p:cBhvr>
                                      <p:to>
                                        <p:strVal val="visible"/>
                                      </p:to>
                                    </p:set>
                                    <p:animEffect transition="in" filter="fade">
                                      <p:cBhvr>
                                        <p:cTn id="399" dur="1000"/>
                                        <p:tgtEl>
                                          <p:spTgt spid="101"/>
                                        </p:tgtEl>
                                      </p:cBhvr>
                                    </p:animEffect>
                                    <p:anim calcmode="lin" valueType="num">
                                      <p:cBhvr>
                                        <p:cTn id="400" dur="1000" fill="hold"/>
                                        <p:tgtEl>
                                          <p:spTgt spid="101"/>
                                        </p:tgtEl>
                                        <p:attrNameLst>
                                          <p:attrName>ppt_x</p:attrName>
                                        </p:attrNameLst>
                                      </p:cBhvr>
                                      <p:tavLst>
                                        <p:tav tm="0">
                                          <p:val>
                                            <p:strVal val="#ppt_x"/>
                                          </p:val>
                                        </p:tav>
                                        <p:tav tm="100000">
                                          <p:val>
                                            <p:strVal val="#ppt_x"/>
                                          </p:val>
                                        </p:tav>
                                      </p:tavLst>
                                    </p:anim>
                                    <p:anim calcmode="lin" valueType="num">
                                      <p:cBhvr>
                                        <p:cTn id="401" dur="1000" fill="hold"/>
                                        <p:tgtEl>
                                          <p:spTgt spid="101"/>
                                        </p:tgtEl>
                                        <p:attrNameLst>
                                          <p:attrName>ppt_y</p:attrName>
                                        </p:attrNameLst>
                                      </p:cBhvr>
                                      <p:tavLst>
                                        <p:tav tm="0">
                                          <p:val>
                                            <p:strVal val="#ppt_y-.1"/>
                                          </p:val>
                                        </p:tav>
                                        <p:tav tm="100000">
                                          <p:val>
                                            <p:strVal val="#ppt_y"/>
                                          </p:val>
                                        </p:tav>
                                      </p:tavLst>
                                    </p:anim>
                                  </p:childTnLst>
                                </p:cTn>
                              </p:par>
                              <p:par>
                                <p:cTn id="402" presetID="47" presetClass="entr" presetSubtype="0" fill="hold" grpId="0" nodeType="withEffect">
                                  <p:stCondLst>
                                    <p:cond delay="0"/>
                                  </p:stCondLst>
                                  <p:childTnLst>
                                    <p:set>
                                      <p:cBhvr>
                                        <p:cTn id="403" dur="1" fill="hold">
                                          <p:stCondLst>
                                            <p:cond delay="0"/>
                                          </p:stCondLst>
                                        </p:cTn>
                                        <p:tgtEl>
                                          <p:spTgt spid="102"/>
                                        </p:tgtEl>
                                        <p:attrNameLst>
                                          <p:attrName>style.visibility</p:attrName>
                                        </p:attrNameLst>
                                      </p:cBhvr>
                                      <p:to>
                                        <p:strVal val="visible"/>
                                      </p:to>
                                    </p:set>
                                    <p:animEffect transition="in" filter="fade">
                                      <p:cBhvr>
                                        <p:cTn id="404" dur="1000"/>
                                        <p:tgtEl>
                                          <p:spTgt spid="102"/>
                                        </p:tgtEl>
                                      </p:cBhvr>
                                    </p:animEffect>
                                    <p:anim calcmode="lin" valueType="num">
                                      <p:cBhvr>
                                        <p:cTn id="405" dur="1000" fill="hold"/>
                                        <p:tgtEl>
                                          <p:spTgt spid="102"/>
                                        </p:tgtEl>
                                        <p:attrNameLst>
                                          <p:attrName>ppt_x</p:attrName>
                                        </p:attrNameLst>
                                      </p:cBhvr>
                                      <p:tavLst>
                                        <p:tav tm="0">
                                          <p:val>
                                            <p:strVal val="#ppt_x"/>
                                          </p:val>
                                        </p:tav>
                                        <p:tav tm="100000">
                                          <p:val>
                                            <p:strVal val="#ppt_x"/>
                                          </p:val>
                                        </p:tav>
                                      </p:tavLst>
                                    </p:anim>
                                    <p:anim calcmode="lin" valueType="num">
                                      <p:cBhvr>
                                        <p:cTn id="406" dur="1000" fill="hold"/>
                                        <p:tgtEl>
                                          <p:spTgt spid="102"/>
                                        </p:tgtEl>
                                        <p:attrNameLst>
                                          <p:attrName>ppt_y</p:attrName>
                                        </p:attrNameLst>
                                      </p:cBhvr>
                                      <p:tavLst>
                                        <p:tav tm="0">
                                          <p:val>
                                            <p:strVal val="#ppt_y-.1"/>
                                          </p:val>
                                        </p:tav>
                                        <p:tav tm="100000">
                                          <p:val>
                                            <p:strVal val="#ppt_y"/>
                                          </p:val>
                                        </p:tav>
                                      </p:tavLst>
                                    </p:anim>
                                  </p:childTnLst>
                                </p:cTn>
                              </p:par>
                              <p:par>
                                <p:cTn id="407" presetID="47" presetClass="entr" presetSubtype="0" fill="hold" grpId="0" nodeType="withEffect">
                                  <p:stCondLst>
                                    <p:cond delay="0"/>
                                  </p:stCondLst>
                                  <p:childTnLst>
                                    <p:set>
                                      <p:cBhvr>
                                        <p:cTn id="408" dur="1" fill="hold">
                                          <p:stCondLst>
                                            <p:cond delay="0"/>
                                          </p:stCondLst>
                                        </p:cTn>
                                        <p:tgtEl>
                                          <p:spTgt spid="113"/>
                                        </p:tgtEl>
                                        <p:attrNameLst>
                                          <p:attrName>style.visibility</p:attrName>
                                        </p:attrNameLst>
                                      </p:cBhvr>
                                      <p:to>
                                        <p:strVal val="visible"/>
                                      </p:to>
                                    </p:set>
                                    <p:animEffect transition="in" filter="fade">
                                      <p:cBhvr>
                                        <p:cTn id="409" dur="1000"/>
                                        <p:tgtEl>
                                          <p:spTgt spid="113"/>
                                        </p:tgtEl>
                                      </p:cBhvr>
                                    </p:animEffect>
                                    <p:anim calcmode="lin" valueType="num">
                                      <p:cBhvr>
                                        <p:cTn id="410" dur="1000" fill="hold"/>
                                        <p:tgtEl>
                                          <p:spTgt spid="113"/>
                                        </p:tgtEl>
                                        <p:attrNameLst>
                                          <p:attrName>ppt_x</p:attrName>
                                        </p:attrNameLst>
                                      </p:cBhvr>
                                      <p:tavLst>
                                        <p:tav tm="0">
                                          <p:val>
                                            <p:strVal val="#ppt_x"/>
                                          </p:val>
                                        </p:tav>
                                        <p:tav tm="100000">
                                          <p:val>
                                            <p:strVal val="#ppt_x"/>
                                          </p:val>
                                        </p:tav>
                                      </p:tavLst>
                                    </p:anim>
                                    <p:anim calcmode="lin" valueType="num">
                                      <p:cBhvr>
                                        <p:cTn id="411" dur="1000" fill="hold"/>
                                        <p:tgtEl>
                                          <p:spTgt spid="113"/>
                                        </p:tgtEl>
                                        <p:attrNameLst>
                                          <p:attrName>ppt_y</p:attrName>
                                        </p:attrNameLst>
                                      </p:cBhvr>
                                      <p:tavLst>
                                        <p:tav tm="0">
                                          <p:val>
                                            <p:strVal val="#ppt_y-.1"/>
                                          </p:val>
                                        </p:tav>
                                        <p:tav tm="100000">
                                          <p:val>
                                            <p:strVal val="#ppt_y"/>
                                          </p:val>
                                        </p:tav>
                                      </p:tavLst>
                                    </p:anim>
                                  </p:childTnLst>
                                </p:cTn>
                              </p:par>
                              <p:par>
                                <p:cTn id="412" presetID="47" presetClass="entr" presetSubtype="0" fill="hold" grpId="0" nodeType="withEffect">
                                  <p:stCondLst>
                                    <p:cond delay="0"/>
                                  </p:stCondLst>
                                  <p:childTnLst>
                                    <p:set>
                                      <p:cBhvr>
                                        <p:cTn id="413" dur="1" fill="hold">
                                          <p:stCondLst>
                                            <p:cond delay="0"/>
                                          </p:stCondLst>
                                        </p:cTn>
                                        <p:tgtEl>
                                          <p:spTgt spid="225"/>
                                        </p:tgtEl>
                                        <p:attrNameLst>
                                          <p:attrName>style.visibility</p:attrName>
                                        </p:attrNameLst>
                                      </p:cBhvr>
                                      <p:to>
                                        <p:strVal val="visible"/>
                                      </p:to>
                                    </p:set>
                                    <p:animEffect transition="in" filter="fade">
                                      <p:cBhvr>
                                        <p:cTn id="414" dur="1000"/>
                                        <p:tgtEl>
                                          <p:spTgt spid="225"/>
                                        </p:tgtEl>
                                      </p:cBhvr>
                                    </p:animEffect>
                                    <p:anim calcmode="lin" valueType="num">
                                      <p:cBhvr>
                                        <p:cTn id="415" dur="1000" fill="hold"/>
                                        <p:tgtEl>
                                          <p:spTgt spid="225"/>
                                        </p:tgtEl>
                                        <p:attrNameLst>
                                          <p:attrName>ppt_x</p:attrName>
                                        </p:attrNameLst>
                                      </p:cBhvr>
                                      <p:tavLst>
                                        <p:tav tm="0">
                                          <p:val>
                                            <p:strVal val="#ppt_x"/>
                                          </p:val>
                                        </p:tav>
                                        <p:tav tm="100000">
                                          <p:val>
                                            <p:strVal val="#ppt_x"/>
                                          </p:val>
                                        </p:tav>
                                      </p:tavLst>
                                    </p:anim>
                                    <p:anim calcmode="lin" valueType="num">
                                      <p:cBhvr>
                                        <p:cTn id="416" dur="1000" fill="hold"/>
                                        <p:tgtEl>
                                          <p:spTgt spid="225"/>
                                        </p:tgtEl>
                                        <p:attrNameLst>
                                          <p:attrName>ppt_y</p:attrName>
                                        </p:attrNameLst>
                                      </p:cBhvr>
                                      <p:tavLst>
                                        <p:tav tm="0">
                                          <p:val>
                                            <p:strVal val="#ppt_y-.1"/>
                                          </p:val>
                                        </p:tav>
                                        <p:tav tm="100000">
                                          <p:val>
                                            <p:strVal val="#ppt_y"/>
                                          </p:val>
                                        </p:tav>
                                      </p:tavLst>
                                    </p:anim>
                                  </p:childTnLst>
                                </p:cTn>
                              </p:par>
                              <p:par>
                                <p:cTn id="417" presetID="47" presetClass="entr" presetSubtype="0" fill="hold" grpId="0" nodeType="withEffect">
                                  <p:stCondLst>
                                    <p:cond delay="0"/>
                                  </p:stCondLst>
                                  <p:childTnLst>
                                    <p:set>
                                      <p:cBhvr>
                                        <p:cTn id="418" dur="1" fill="hold">
                                          <p:stCondLst>
                                            <p:cond delay="0"/>
                                          </p:stCondLst>
                                        </p:cTn>
                                        <p:tgtEl>
                                          <p:spTgt spid="306"/>
                                        </p:tgtEl>
                                        <p:attrNameLst>
                                          <p:attrName>style.visibility</p:attrName>
                                        </p:attrNameLst>
                                      </p:cBhvr>
                                      <p:to>
                                        <p:strVal val="visible"/>
                                      </p:to>
                                    </p:set>
                                    <p:animEffect transition="in" filter="fade">
                                      <p:cBhvr>
                                        <p:cTn id="419" dur="1000"/>
                                        <p:tgtEl>
                                          <p:spTgt spid="306"/>
                                        </p:tgtEl>
                                      </p:cBhvr>
                                    </p:animEffect>
                                    <p:anim calcmode="lin" valueType="num">
                                      <p:cBhvr>
                                        <p:cTn id="420" dur="1000" fill="hold"/>
                                        <p:tgtEl>
                                          <p:spTgt spid="306"/>
                                        </p:tgtEl>
                                        <p:attrNameLst>
                                          <p:attrName>ppt_x</p:attrName>
                                        </p:attrNameLst>
                                      </p:cBhvr>
                                      <p:tavLst>
                                        <p:tav tm="0">
                                          <p:val>
                                            <p:strVal val="#ppt_x"/>
                                          </p:val>
                                        </p:tav>
                                        <p:tav tm="100000">
                                          <p:val>
                                            <p:strVal val="#ppt_x"/>
                                          </p:val>
                                        </p:tav>
                                      </p:tavLst>
                                    </p:anim>
                                    <p:anim calcmode="lin" valueType="num">
                                      <p:cBhvr>
                                        <p:cTn id="421" dur="1000" fill="hold"/>
                                        <p:tgtEl>
                                          <p:spTgt spid="306"/>
                                        </p:tgtEl>
                                        <p:attrNameLst>
                                          <p:attrName>ppt_y</p:attrName>
                                        </p:attrNameLst>
                                      </p:cBhvr>
                                      <p:tavLst>
                                        <p:tav tm="0">
                                          <p:val>
                                            <p:strVal val="#ppt_y-.1"/>
                                          </p:val>
                                        </p:tav>
                                        <p:tav tm="100000">
                                          <p:val>
                                            <p:strVal val="#ppt_y"/>
                                          </p:val>
                                        </p:tav>
                                      </p:tavLst>
                                    </p:anim>
                                  </p:childTnLst>
                                </p:cTn>
                              </p:par>
                              <p:par>
                                <p:cTn id="422" presetID="47" presetClass="entr" presetSubtype="0" fill="hold" grpId="0" nodeType="withEffect">
                                  <p:stCondLst>
                                    <p:cond delay="0"/>
                                  </p:stCondLst>
                                  <p:childTnLst>
                                    <p:set>
                                      <p:cBhvr>
                                        <p:cTn id="423" dur="1" fill="hold">
                                          <p:stCondLst>
                                            <p:cond delay="0"/>
                                          </p:stCondLst>
                                        </p:cTn>
                                        <p:tgtEl>
                                          <p:spTgt spid="314"/>
                                        </p:tgtEl>
                                        <p:attrNameLst>
                                          <p:attrName>style.visibility</p:attrName>
                                        </p:attrNameLst>
                                      </p:cBhvr>
                                      <p:to>
                                        <p:strVal val="visible"/>
                                      </p:to>
                                    </p:set>
                                    <p:animEffect transition="in" filter="fade">
                                      <p:cBhvr>
                                        <p:cTn id="424" dur="1000"/>
                                        <p:tgtEl>
                                          <p:spTgt spid="314"/>
                                        </p:tgtEl>
                                      </p:cBhvr>
                                    </p:animEffect>
                                    <p:anim calcmode="lin" valueType="num">
                                      <p:cBhvr>
                                        <p:cTn id="425" dur="1000" fill="hold"/>
                                        <p:tgtEl>
                                          <p:spTgt spid="314"/>
                                        </p:tgtEl>
                                        <p:attrNameLst>
                                          <p:attrName>ppt_x</p:attrName>
                                        </p:attrNameLst>
                                      </p:cBhvr>
                                      <p:tavLst>
                                        <p:tav tm="0">
                                          <p:val>
                                            <p:strVal val="#ppt_x"/>
                                          </p:val>
                                        </p:tav>
                                        <p:tav tm="100000">
                                          <p:val>
                                            <p:strVal val="#ppt_x"/>
                                          </p:val>
                                        </p:tav>
                                      </p:tavLst>
                                    </p:anim>
                                    <p:anim calcmode="lin" valueType="num">
                                      <p:cBhvr>
                                        <p:cTn id="426" dur="1000" fill="hold"/>
                                        <p:tgtEl>
                                          <p:spTgt spid="314"/>
                                        </p:tgtEl>
                                        <p:attrNameLst>
                                          <p:attrName>ppt_y</p:attrName>
                                        </p:attrNameLst>
                                      </p:cBhvr>
                                      <p:tavLst>
                                        <p:tav tm="0">
                                          <p:val>
                                            <p:strVal val="#ppt_y-.1"/>
                                          </p:val>
                                        </p:tav>
                                        <p:tav tm="100000">
                                          <p:val>
                                            <p:strVal val="#ppt_y"/>
                                          </p:val>
                                        </p:tav>
                                      </p:tavLst>
                                    </p:anim>
                                  </p:childTnLst>
                                </p:cTn>
                              </p:par>
                              <p:par>
                                <p:cTn id="427" presetID="47" presetClass="entr" presetSubtype="0" fill="hold" nodeType="withEffect">
                                  <p:stCondLst>
                                    <p:cond delay="0"/>
                                  </p:stCondLst>
                                  <p:childTnLst>
                                    <p:set>
                                      <p:cBhvr>
                                        <p:cTn id="428" dur="1" fill="hold">
                                          <p:stCondLst>
                                            <p:cond delay="0"/>
                                          </p:stCondLst>
                                        </p:cTn>
                                        <p:tgtEl>
                                          <p:spTgt spid="317"/>
                                        </p:tgtEl>
                                        <p:attrNameLst>
                                          <p:attrName>style.visibility</p:attrName>
                                        </p:attrNameLst>
                                      </p:cBhvr>
                                      <p:to>
                                        <p:strVal val="visible"/>
                                      </p:to>
                                    </p:set>
                                    <p:animEffect transition="in" filter="fade">
                                      <p:cBhvr>
                                        <p:cTn id="429" dur="1000"/>
                                        <p:tgtEl>
                                          <p:spTgt spid="317"/>
                                        </p:tgtEl>
                                      </p:cBhvr>
                                    </p:animEffect>
                                    <p:anim calcmode="lin" valueType="num">
                                      <p:cBhvr>
                                        <p:cTn id="430" dur="1000" fill="hold"/>
                                        <p:tgtEl>
                                          <p:spTgt spid="317"/>
                                        </p:tgtEl>
                                        <p:attrNameLst>
                                          <p:attrName>ppt_x</p:attrName>
                                        </p:attrNameLst>
                                      </p:cBhvr>
                                      <p:tavLst>
                                        <p:tav tm="0">
                                          <p:val>
                                            <p:strVal val="#ppt_x"/>
                                          </p:val>
                                        </p:tav>
                                        <p:tav tm="100000">
                                          <p:val>
                                            <p:strVal val="#ppt_x"/>
                                          </p:val>
                                        </p:tav>
                                      </p:tavLst>
                                    </p:anim>
                                    <p:anim calcmode="lin" valueType="num">
                                      <p:cBhvr>
                                        <p:cTn id="431" dur="1000" fill="hold"/>
                                        <p:tgtEl>
                                          <p:spTgt spid="317"/>
                                        </p:tgtEl>
                                        <p:attrNameLst>
                                          <p:attrName>ppt_y</p:attrName>
                                        </p:attrNameLst>
                                      </p:cBhvr>
                                      <p:tavLst>
                                        <p:tav tm="0">
                                          <p:val>
                                            <p:strVal val="#ppt_y-.1"/>
                                          </p:val>
                                        </p:tav>
                                        <p:tav tm="100000">
                                          <p:val>
                                            <p:strVal val="#ppt_y"/>
                                          </p:val>
                                        </p:tav>
                                      </p:tavLst>
                                    </p:anim>
                                  </p:childTnLst>
                                </p:cTn>
                              </p:par>
                              <p:par>
                                <p:cTn id="432" presetID="47" presetClass="entr" presetSubtype="0" fill="hold" grpId="0" nodeType="withEffect">
                                  <p:stCondLst>
                                    <p:cond delay="0"/>
                                  </p:stCondLst>
                                  <p:childTnLst>
                                    <p:set>
                                      <p:cBhvr>
                                        <p:cTn id="433" dur="1" fill="hold">
                                          <p:stCondLst>
                                            <p:cond delay="0"/>
                                          </p:stCondLst>
                                        </p:cTn>
                                        <p:tgtEl>
                                          <p:spTgt spid="98"/>
                                        </p:tgtEl>
                                        <p:attrNameLst>
                                          <p:attrName>style.visibility</p:attrName>
                                        </p:attrNameLst>
                                      </p:cBhvr>
                                      <p:to>
                                        <p:strVal val="visible"/>
                                      </p:to>
                                    </p:set>
                                    <p:animEffect transition="in" filter="fade">
                                      <p:cBhvr>
                                        <p:cTn id="434" dur="1000"/>
                                        <p:tgtEl>
                                          <p:spTgt spid="98"/>
                                        </p:tgtEl>
                                      </p:cBhvr>
                                    </p:animEffect>
                                    <p:anim calcmode="lin" valueType="num">
                                      <p:cBhvr>
                                        <p:cTn id="435" dur="1000" fill="hold"/>
                                        <p:tgtEl>
                                          <p:spTgt spid="98"/>
                                        </p:tgtEl>
                                        <p:attrNameLst>
                                          <p:attrName>ppt_x</p:attrName>
                                        </p:attrNameLst>
                                      </p:cBhvr>
                                      <p:tavLst>
                                        <p:tav tm="0">
                                          <p:val>
                                            <p:strVal val="#ppt_x"/>
                                          </p:val>
                                        </p:tav>
                                        <p:tav tm="100000">
                                          <p:val>
                                            <p:strVal val="#ppt_x"/>
                                          </p:val>
                                        </p:tav>
                                      </p:tavLst>
                                    </p:anim>
                                    <p:anim calcmode="lin" valueType="num">
                                      <p:cBhvr>
                                        <p:cTn id="436" dur="1000" fill="hold"/>
                                        <p:tgtEl>
                                          <p:spTgt spid="98"/>
                                        </p:tgtEl>
                                        <p:attrNameLst>
                                          <p:attrName>ppt_y</p:attrName>
                                        </p:attrNameLst>
                                      </p:cBhvr>
                                      <p:tavLst>
                                        <p:tav tm="0">
                                          <p:val>
                                            <p:strVal val="#ppt_y-.1"/>
                                          </p:val>
                                        </p:tav>
                                        <p:tav tm="100000">
                                          <p:val>
                                            <p:strVal val="#ppt_y"/>
                                          </p:val>
                                        </p:tav>
                                      </p:tavLst>
                                    </p:anim>
                                  </p:childTnLst>
                                </p:cTn>
                              </p:par>
                              <p:par>
                                <p:cTn id="437" presetID="47" presetClass="entr" presetSubtype="0" fill="hold" grpId="0" nodeType="withEffect">
                                  <p:stCondLst>
                                    <p:cond delay="0"/>
                                  </p:stCondLst>
                                  <p:childTnLst>
                                    <p:set>
                                      <p:cBhvr>
                                        <p:cTn id="438" dur="1" fill="hold">
                                          <p:stCondLst>
                                            <p:cond delay="0"/>
                                          </p:stCondLst>
                                        </p:cTn>
                                        <p:tgtEl>
                                          <p:spTgt spid="120"/>
                                        </p:tgtEl>
                                        <p:attrNameLst>
                                          <p:attrName>style.visibility</p:attrName>
                                        </p:attrNameLst>
                                      </p:cBhvr>
                                      <p:to>
                                        <p:strVal val="visible"/>
                                      </p:to>
                                    </p:set>
                                    <p:animEffect transition="in" filter="fade">
                                      <p:cBhvr>
                                        <p:cTn id="439" dur="1000"/>
                                        <p:tgtEl>
                                          <p:spTgt spid="120"/>
                                        </p:tgtEl>
                                      </p:cBhvr>
                                    </p:animEffect>
                                    <p:anim calcmode="lin" valueType="num">
                                      <p:cBhvr>
                                        <p:cTn id="440" dur="1000" fill="hold"/>
                                        <p:tgtEl>
                                          <p:spTgt spid="120"/>
                                        </p:tgtEl>
                                        <p:attrNameLst>
                                          <p:attrName>ppt_x</p:attrName>
                                        </p:attrNameLst>
                                      </p:cBhvr>
                                      <p:tavLst>
                                        <p:tav tm="0">
                                          <p:val>
                                            <p:strVal val="#ppt_x"/>
                                          </p:val>
                                        </p:tav>
                                        <p:tav tm="100000">
                                          <p:val>
                                            <p:strVal val="#ppt_x"/>
                                          </p:val>
                                        </p:tav>
                                      </p:tavLst>
                                    </p:anim>
                                    <p:anim calcmode="lin" valueType="num">
                                      <p:cBhvr>
                                        <p:cTn id="441" dur="1000" fill="hold"/>
                                        <p:tgtEl>
                                          <p:spTgt spid="120"/>
                                        </p:tgtEl>
                                        <p:attrNameLst>
                                          <p:attrName>ppt_y</p:attrName>
                                        </p:attrNameLst>
                                      </p:cBhvr>
                                      <p:tavLst>
                                        <p:tav tm="0">
                                          <p:val>
                                            <p:strVal val="#ppt_y-.1"/>
                                          </p:val>
                                        </p:tav>
                                        <p:tav tm="100000">
                                          <p:val>
                                            <p:strVal val="#ppt_y"/>
                                          </p:val>
                                        </p:tav>
                                      </p:tavLst>
                                    </p:anim>
                                  </p:childTnLst>
                                </p:cTn>
                              </p:par>
                              <p:par>
                                <p:cTn id="442" presetID="47" presetClass="entr" presetSubtype="0" fill="hold" grpId="0" nodeType="withEffect">
                                  <p:stCondLst>
                                    <p:cond delay="0"/>
                                  </p:stCondLst>
                                  <p:childTnLst>
                                    <p:set>
                                      <p:cBhvr>
                                        <p:cTn id="443" dur="1" fill="hold">
                                          <p:stCondLst>
                                            <p:cond delay="0"/>
                                          </p:stCondLst>
                                        </p:cTn>
                                        <p:tgtEl>
                                          <p:spTgt spid="121"/>
                                        </p:tgtEl>
                                        <p:attrNameLst>
                                          <p:attrName>style.visibility</p:attrName>
                                        </p:attrNameLst>
                                      </p:cBhvr>
                                      <p:to>
                                        <p:strVal val="visible"/>
                                      </p:to>
                                    </p:set>
                                    <p:animEffect transition="in" filter="fade">
                                      <p:cBhvr>
                                        <p:cTn id="444" dur="1000"/>
                                        <p:tgtEl>
                                          <p:spTgt spid="121"/>
                                        </p:tgtEl>
                                      </p:cBhvr>
                                    </p:animEffect>
                                    <p:anim calcmode="lin" valueType="num">
                                      <p:cBhvr>
                                        <p:cTn id="445" dur="1000" fill="hold"/>
                                        <p:tgtEl>
                                          <p:spTgt spid="121"/>
                                        </p:tgtEl>
                                        <p:attrNameLst>
                                          <p:attrName>ppt_x</p:attrName>
                                        </p:attrNameLst>
                                      </p:cBhvr>
                                      <p:tavLst>
                                        <p:tav tm="0">
                                          <p:val>
                                            <p:strVal val="#ppt_x"/>
                                          </p:val>
                                        </p:tav>
                                        <p:tav tm="100000">
                                          <p:val>
                                            <p:strVal val="#ppt_x"/>
                                          </p:val>
                                        </p:tav>
                                      </p:tavLst>
                                    </p:anim>
                                    <p:anim calcmode="lin" valueType="num">
                                      <p:cBhvr>
                                        <p:cTn id="446" dur="1000" fill="hold"/>
                                        <p:tgtEl>
                                          <p:spTgt spid="121"/>
                                        </p:tgtEl>
                                        <p:attrNameLst>
                                          <p:attrName>ppt_y</p:attrName>
                                        </p:attrNameLst>
                                      </p:cBhvr>
                                      <p:tavLst>
                                        <p:tav tm="0">
                                          <p:val>
                                            <p:strVal val="#ppt_y-.1"/>
                                          </p:val>
                                        </p:tav>
                                        <p:tav tm="100000">
                                          <p:val>
                                            <p:strVal val="#ppt_y"/>
                                          </p:val>
                                        </p:tav>
                                      </p:tavLst>
                                    </p:anim>
                                  </p:childTnLst>
                                </p:cTn>
                              </p:par>
                              <p:par>
                                <p:cTn id="447" presetID="47" presetClass="entr" presetSubtype="0" fill="hold" grpId="0" nodeType="withEffect">
                                  <p:stCondLst>
                                    <p:cond delay="0"/>
                                  </p:stCondLst>
                                  <p:childTnLst>
                                    <p:set>
                                      <p:cBhvr>
                                        <p:cTn id="448" dur="1" fill="hold">
                                          <p:stCondLst>
                                            <p:cond delay="0"/>
                                          </p:stCondLst>
                                        </p:cTn>
                                        <p:tgtEl>
                                          <p:spTgt spid="308"/>
                                        </p:tgtEl>
                                        <p:attrNameLst>
                                          <p:attrName>style.visibility</p:attrName>
                                        </p:attrNameLst>
                                      </p:cBhvr>
                                      <p:to>
                                        <p:strVal val="visible"/>
                                      </p:to>
                                    </p:set>
                                    <p:animEffect transition="in" filter="fade">
                                      <p:cBhvr>
                                        <p:cTn id="449" dur="1000"/>
                                        <p:tgtEl>
                                          <p:spTgt spid="308"/>
                                        </p:tgtEl>
                                      </p:cBhvr>
                                    </p:animEffect>
                                    <p:anim calcmode="lin" valueType="num">
                                      <p:cBhvr>
                                        <p:cTn id="450" dur="1000" fill="hold"/>
                                        <p:tgtEl>
                                          <p:spTgt spid="308"/>
                                        </p:tgtEl>
                                        <p:attrNameLst>
                                          <p:attrName>ppt_x</p:attrName>
                                        </p:attrNameLst>
                                      </p:cBhvr>
                                      <p:tavLst>
                                        <p:tav tm="0">
                                          <p:val>
                                            <p:strVal val="#ppt_x"/>
                                          </p:val>
                                        </p:tav>
                                        <p:tav tm="100000">
                                          <p:val>
                                            <p:strVal val="#ppt_x"/>
                                          </p:val>
                                        </p:tav>
                                      </p:tavLst>
                                    </p:anim>
                                    <p:anim calcmode="lin" valueType="num">
                                      <p:cBhvr>
                                        <p:cTn id="451" dur="1000" fill="hold"/>
                                        <p:tgtEl>
                                          <p:spTgt spid="308"/>
                                        </p:tgtEl>
                                        <p:attrNameLst>
                                          <p:attrName>ppt_y</p:attrName>
                                        </p:attrNameLst>
                                      </p:cBhvr>
                                      <p:tavLst>
                                        <p:tav tm="0">
                                          <p:val>
                                            <p:strVal val="#ppt_y-.1"/>
                                          </p:val>
                                        </p:tav>
                                        <p:tav tm="100000">
                                          <p:val>
                                            <p:strVal val="#ppt_y"/>
                                          </p:val>
                                        </p:tav>
                                      </p:tavLst>
                                    </p:anim>
                                  </p:childTnLst>
                                </p:cTn>
                              </p:par>
                              <p:par>
                                <p:cTn id="452" presetID="47" presetClass="entr" presetSubtype="0" fill="hold" grpId="0" nodeType="withEffect">
                                  <p:stCondLst>
                                    <p:cond delay="0"/>
                                  </p:stCondLst>
                                  <p:childTnLst>
                                    <p:set>
                                      <p:cBhvr>
                                        <p:cTn id="453" dur="1" fill="hold">
                                          <p:stCondLst>
                                            <p:cond delay="0"/>
                                          </p:stCondLst>
                                        </p:cTn>
                                        <p:tgtEl>
                                          <p:spTgt spid="311"/>
                                        </p:tgtEl>
                                        <p:attrNameLst>
                                          <p:attrName>style.visibility</p:attrName>
                                        </p:attrNameLst>
                                      </p:cBhvr>
                                      <p:to>
                                        <p:strVal val="visible"/>
                                      </p:to>
                                    </p:set>
                                    <p:animEffect transition="in" filter="fade">
                                      <p:cBhvr>
                                        <p:cTn id="454" dur="1000"/>
                                        <p:tgtEl>
                                          <p:spTgt spid="311"/>
                                        </p:tgtEl>
                                      </p:cBhvr>
                                    </p:animEffect>
                                    <p:anim calcmode="lin" valueType="num">
                                      <p:cBhvr>
                                        <p:cTn id="455" dur="1000" fill="hold"/>
                                        <p:tgtEl>
                                          <p:spTgt spid="311"/>
                                        </p:tgtEl>
                                        <p:attrNameLst>
                                          <p:attrName>ppt_x</p:attrName>
                                        </p:attrNameLst>
                                      </p:cBhvr>
                                      <p:tavLst>
                                        <p:tav tm="0">
                                          <p:val>
                                            <p:strVal val="#ppt_x"/>
                                          </p:val>
                                        </p:tav>
                                        <p:tav tm="100000">
                                          <p:val>
                                            <p:strVal val="#ppt_x"/>
                                          </p:val>
                                        </p:tav>
                                      </p:tavLst>
                                    </p:anim>
                                    <p:anim calcmode="lin" valueType="num">
                                      <p:cBhvr>
                                        <p:cTn id="456" dur="1000" fill="hold"/>
                                        <p:tgtEl>
                                          <p:spTgt spid="311"/>
                                        </p:tgtEl>
                                        <p:attrNameLst>
                                          <p:attrName>ppt_y</p:attrName>
                                        </p:attrNameLst>
                                      </p:cBhvr>
                                      <p:tavLst>
                                        <p:tav tm="0">
                                          <p:val>
                                            <p:strVal val="#ppt_y-.1"/>
                                          </p:val>
                                        </p:tav>
                                        <p:tav tm="100000">
                                          <p:val>
                                            <p:strVal val="#ppt_y"/>
                                          </p:val>
                                        </p:tav>
                                      </p:tavLst>
                                    </p:anim>
                                  </p:childTnLst>
                                </p:cTn>
                              </p:par>
                              <p:par>
                                <p:cTn id="457" presetID="47" presetClass="entr" presetSubtype="0" fill="hold" grpId="0" nodeType="withEffect">
                                  <p:stCondLst>
                                    <p:cond delay="0"/>
                                  </p:stCondLst>
                                  <p:childTnLst>
                                    <p:set>
                                      <p:cBhvr>
                                        <p:cTn id="458" dur="1" fill="hold">
                                          <p:stCondLst>
                                            <p:cond delay="0"/>
                                          </p:stCondLst>
                                        </p:cTn>
                                        <p:tgtEl>
                                          <p:spTgt spid="115"/>
                                        </p:tgtEl>
                                        <p:attrNameLst>
                                          <p:attrName>style.visibility</p:attrName>
                                        </p:attrNameLst>
                                      </p:cBhvr>
                                      <p:to>
                                        <p:strVal val="visible"/>
                                      </p:to>
                                    </p:set>
                                    <p:animEffect transition="in" filter="fade">
                                      <p:cBhvr>
                                        <p:cTn id="459" dur="1000"/>
                                        <p:tgtEl>
                                          <p:spTgt spid="115"/>
                                        </p:tgtEl>
                                      </p:cBhvr>
                                    </p:animEffect>
                                    <p:anim calcmode="lin" valueType="num">
                                      <p:cBhvr>
                                        <p:cTn id="460" dur="1000" fill="hold"/>
                                        <p:tgtEl>
                                          <p:spTgt spid="115"/>
                                        </p:tgtEl>
                                        <p:attrNameLst>
                                          <p:attrName>ppt_x</p:attrName>
                                        </p:attrNameLst>
                                      </p:cBhvr>
                                      <p:tavLst>
                                        <p:tav tm="0">
                                          <p:val>
                                            <p:strVal val="#ppt_x"/>
                                          </p:val>
                                        </p:tav>
                                        <p:tav tm="100000">
                                          <p:val>
                                            <p:strVal val="#ppt_x"/>
                                          </p:val>
                                        </p:tav>
                                      </p:tavLst>
                                    </p:anim>
                                    <p:anim calcmode="lin" valueType="num">
                                      <p:cBhvr>
                                        <p:cTn id="461" dur="1000" fill="hold"/>
                                        <p:tgtEl>
                                          <p:spTgt spid="115"/>
                                        </p:tgtEl>
                                        <p:attrNameLst>
                                          <p:attrName>ppt_y</p:attrName>
                                        </p:attrNameLst>
                                      </p:cBhvr>
                                      <p:tavLst>
                                        <p:tav tm="0">
                                          <p:val>
                                            <p:strVal val="#ppt_y-.1"/>
                                          </p:val>
                                        </p:tav>
                                        <p:tav tm="100000">
                                          <p:val>
                                            <p:strVal val="#ppt_y"/>
                                          </p:val>
                                        </p:tav>
                                      </p:tavLst>
                                    </p:anim>
                                  </p:childTnLst>
                                </p:cTn>
                              </p:par>
                              <p:par>
                                <p:cTn id="462" presetID="47" presetClass="entr" presetSubtype="0" fill="hold" grpId="0" nodeType="withEffect">
                                  <p:stCondLst>
                                    <p:cond delay="0"/>
                                  </p:stCondLst>
                                  <p:childTnLst>
                                    <p:set>
                                      <p:cBhvr>
                                        <p:cTn id="463" dur="1" fill="hold">
                                          <p:stCondLst>
                                            <p:cond delay="0"/>
                                          </p:stCondLst>
                                        </p:cTn>
                                        <p:tgtEl>
                                          <p:spTgt spid="114"/>
                                        </p:tgtEl>
                                        <p:attrNameLst>
                                          <p:attrName>style.visibility</p:attrName>
                                        </p:attrNameLst>
                                      </p:cBhvr>
                                      <p:to>
                                        <p:strVal val="visible"/>
                                      </p:to>
                                    </p:set>
                                    <p:animEffect transition="in" filter="fade">
                                      <p:cBhvr>
                                        <p:cTn id="464" dur="1000"/>
                                        <p:tgtEl>
                                          <p:spTgt spid="114"/>
                                        </p:tgtEl>
                                      </p:cBhvr>
                                    </p:animEffect>
                                    <p:anim calcmode="lin" valueType="num">
                                      <p:cBhvr>
                                        <p:cTn id="465" dur="1000" fill="hold"/>
                                        <p:tgtEl>
                                          <p:spTgt spid="114"/>
                                        </p:tgtEl>
                                        <p:attrNameLst>
                                          <p:attrName>ppt_x</p:attrName>
                                        </p:attrNameLst>
                                      </p:cBhvr>
                                      <p:tavLst>
                                        <p:tav tm="0">
                                          <p:val>
                                            <p:strVal val="#ppt_x"/>
                                          </p:val>
                                        </p:tav>
                                        <p:tav tm="100000">
                                          <p:val>
                                            <p:strVal val="#ppt_x"/>
                                          </p:val>
                                        </p:tav>
                                      </p:tavLst>
                                    </p:anim>
                                    <p:anim calcmode="lin" valueType="num">
                                      <p:cBhvr>
                                        <p:cTn id="466" dur="1000" fill="hold"/>
                                        <p:tgtEl>
                                          <p:spTgt spid="114"/>
                                        </p:tgtEl>
                                        <p:attrNameLst>
                                          <p:attrName>ppt_y</p:attrName>
                                        </p:attrNameLst>
                                      </p:cBhvr>
                                      <p:tavLst>
                                        <p:tav tm="0">
                                          <p:val>
                                            <p:strVal val="#ppt_y-.1"/>
                                          </p:val>
                                        </p:tav>
                                        <p:tav tm="100000">
                                          <p:val>
                                            <p:strVal val="#ppt_y"/>
                                          </p:val>
                                        </p:tav>
                                      </p:tavLst>
                                    </p:anim>
                                  </p:childTnLst>
                                </p:cTn>
                              </p:par>
                              <p:par>
                                <p:cTn id="467" presetID="47" presetClass="entr" presetSubtype="0" fill="hold" grpId="0" nodeType="withEffect">
                                  <p:stCondLst>
                                    <p:cond delay="0"/>
                                  </p:stCondLst>
                                  <p:childTnLst>
                                    <p:set>
                                      <p:cBhvr>
                                        <p:cTn id="468" dur="1" fill="hold">
                                          <p:stCondLst>
                                            <p:cond delay="0"/>
                                          </p:stCondLst>
                                        </p:cTn>
                                        <p:tgtEl>
                                          <p:spTgt spid="315"/>
                                        </p:tgtEl>
                                        <p:attrNameLst>
                                          <p:attrName>style.visibility</p:attrName>
                                        </p:attrNameLst>
                                      </p:cBhvr>
                                      <p:to>
                                        <p:strVal val="visible"/>
                                      </p:to>
                                    </p:set>
                                    <p:animEffect transition="in" filter="fade">
                                      <p:cBhvr>
                                        <p:cTn id="469" dur="1000"/>
                                        <p:tgtEl>
                                          <p:spTgt spid="315"/>
                                        </p:tgtEl>
                                      </p:cBhvr>
                                    </p:animEffect>
                                    <p:anim calcmode="lin" valueType="num">
                                      <p:cBhvr>
                                        <p:cTn id="470" dur="1000" fill="hold"/>
                                        <p:tgtEl>
                                          <p:spTgt spid="315"/>
                                        </p:tgtEl>
                                        <p:attrNameLst>
                                          <p:attrName>ppt_x</p:attrName>
                                        </p:attrNameLst>
                                      </p:cBhvr>
                                      <p:tavLst>
                                        <p:tav tm="0">
                                          <p:val>
                                            <p:strVal val="#ppt_x"/>
                                          </p:val>
                                        </p:tav>
                                        <p:tav tm="100000">
                                          <p:val>
                                            <p:strVal val="#ppt_x"/>
                                          </p:val>
                                        </p:tav>
                                      </p:tavLst>
                                    </p:anim>
                                    <p:anim calcmode="lin" valueType="num">
                                      <p:cBhvr>
                                        <p:cTn id="471" dur="1000" fill="hold"/>
                                        <p:tgtEl>
                                          <p:spTgt spid="3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4" grpId="0" animBg="1"/>
      <p:bldP spid="5" grpId="0" animBg="1"/>
      <p:bldP spid="12" grpId="0" animBg="1"/>
      <p:bldP spid="14" grpId="0" animBg="1"/>
      <p:bldP spid="20" grpId="0" animBg="1"/>
      <p:bldP spid="43" grpId="0"/>
      <p:bldP spid="81" grpId="0" animBg="1"/>
      <p:bldP spid="82" grpId="0" animBg="1"/>
      <p:bldP spid="150" grpId="0" animBg="1"/>
      <p:bldP spid="151" grpId="0" animBg="1"/>
      <p:bldP spid="118" grpId="0" animBg="1"/>
      <p:bldP spid="225" grpId="0" animBg="1"/>
      <p:bldP spid="37" grpId="0" animBg="1"/>
      <p:bldP spid="56" grpId="0" animBg="1"/>
      <p:bldP spid="57" grpId="0" animBg="1"/>
      <p:bldP spid="297" grpId="0"/>
      <p:bldP spid="298" grpId="0"/>
      <p:bldP spid="299" grpId="0"/>
      <p:bldP spid="312" grpId="0" animBg="1"/>
      <p:bldP spid="313" grpId="0" animBg="1"/>
      <p:bldP spid="155" grpId="0" animBg="1"/>
      <p:bldP spid="228" grpId="0" animBg="1"/>
      <p:bldP spid="229" grpId="0" animBg="1"/>
      <p:bldP spid="231" grpId="0" animBg="1"/>
      <p:bldP spid="232" grpId="0" animBg="1"/>
      <p:bldP spid="233" grpId="0" animBg="1"/>
      <p:bldP spid="234" grpId="0" animBg="1"/>
      <p:bldP spid="235" grpId="0" animBg="1"/>
      <p:bldP spid="240" grpId="0" animBg="1"/>
      <p:bldP spid="250" grpId="0" animBg="1"/>
      <p:bldP spid="251" grpId="0" animBg="1"/>
      <p:bldP spid="254" grpId="0" animBg="1"/>
      <p:bldP spid="33" grpId="0" animBg="1"/>
      <p:bldP spid="35" grpId="0" animBg="1"/>
      <p:bldP spid="39" grpId="0" animBg="1"/>
      <p:bldP spid="40" grpId="0" animBg="1"/>
      <p:bldP spid="281" grpId="0" animBg="1"/>
      <p:bldP spid="66" grpId="0"/>
      <p:bldP spid="306" grpId="0" animBg="1"/>
      <p:bldP spid="308" grpId="0"/>
      <p:bldP spid="309" grpId="0" animBg="1"/>
      <p:bldP spid="311" grpId="0"/>
      <p:bldP spid="314" grpId="0" animBg="1"/>
      <p:bldP spid="315" grpId="0" animBg="1"/>
      <p:bldP spid="316" grpId="0" animBg="1"/>
      <p:bldP spid="98" grpId="0" animBg="1"/>
      <p:bldP spid="102" grpId="0" animBg="1"/>
      <p:bldP spid="113" grpId="0" animBg="1"/>
      <p:bldP spid="114" grpId="0"/>
      <p:bldP spid="115" grpId="0"/>
      <p:bldP spid="116" grpId="0" animBg="1"/>
      <p:bldP spid="117" grpId="0" animBg="1"/>
      <p:bldP spid="119" grpId="0" animBg="1"/>
      <p:bldP spid="120" grpId="0" animBg="1"/>
      <p:bldP spid="121" grpId="0" animBg="1"/>
      <p:bldP spid="122" grpId="0" animBg="1"/>
      <p:bldP spid="123" grpId="0" animBg="1"/>
      <p:bldP spid="124" grpId="0" animBg="1"/>
      <p:bldP spid="125" grpId="0" animBg="1"/>
      <p:bldP spid="325" grpId="0" animBg="1"/>
      <p:bldP spid="327" grpId="0" animBg="1"/>
      <p:bldP spid="328" grpId="0" animBg="1"/>
      <p:bldP spid="137" grpId="0" animBg="1"/>
      <p:bldP spid="143" grpId="0" animBg="1"/>
      <p:bldP spid="144" grpId="0" animBg="1"/>
      <p:bldP spid="145" grpId="0" animBg="1"/>
      <p:bldP spid="146" grpId="0" animBg="1"/>
      <p:bldP spid="17" grpId="0" animBg="1"/>
      <p:bldP spid="182" grpId="0" animBg="1"/>
      <p:bldP spid="184" grpId="0" animBg="1"/>
      <p:bldP spid="185" grpId="0" animBg="1"/>
      <p:bldP spid="187" grpId="0" animBg="1"/>
      <p:bldP spid="18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05609-C06D-F145-7A28-14C96443A5C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8A96F65-4BAB-F4ED-8775-C2A78BAC2332}"/>
              </a:ext>
            </a:extLst>
          </p:cNvPr>
          <p:cNvSpPr>
            <a:spLocks noGrp="1"/>
          </p:cNvSpPr>
          <p:nvPr>
            <p:ph type="title"/>
          </p:nvPr>
        </p:nvSpPr>
        <p:spPr/>
        <p:txBody>
          <a:bodyPr>
            <a:normAutofit fontScale="90000"/>
          </a:bodyPr>
          <a:lstStyle/>
          <a:p>
            <a:r>
              <a:rPr lang="en-US" dirty="0"/>
              <a:t>Maintenance Plan for </a:t>
            </a:r>
            <a:r>
              <a:rPr lang="en-US" dirty="0" err="1"/>
              <a:t>ePIC</a:t>
            </a:r>
            <a:endParaRPr lang="en-US" dirty="0"/>
          </a:p>
        </p:txBody>
      </p:sp>
      <p:sp>
        <p:nvSpPr>
          <p:cNvPr id="4" name="Content Placeholder 3">
            <a:extLst>
              <a:ext uri="{FF2B5EF4-FFF2-40B4-BE49-F238E27FC236}">
                <a16:creationId xmlns:a16="http://schemas.microsoft.com/office/drawing/2014/main" id="{B7515713-A03C-9FAA-0447-8DE6AF5811C5}"/>
              </a:ext>
            </a:extLst>
          </p:cNvPr>
          <p:cNvSpPr>
            <a:spLocks noGrp="1"/>
          </p:cNvSpPr>
          <p:nvPr>
            <p:ph idx="1"/>
          </p:nvPr>
        </p:nvSpPr>
        <p:spPr>
          <a:xfrm>
            <a:off x="386366" y="510863"/>
            <a:ext cx="11503151" cy="5684408"/>
          </a:xfrm>
        </p:spPr>
        <p:txBody>
          <a:bodyPr>
            <a:normAutofit fontScale="85000" lnSpcReduction="10000"/>
          </a:bodyPr>
          <a:lstStyle/>
          <a:p>
            <a:pPr marL="0" indent="0">
              <a:spcAft>
                <a:spcPts val="600"/>
              </a:spcAft>
              <a:buNone/>
            </a:pPr>
            <a:r>
              <a:rPr lang="en-US" sz="1900" b="1" dirty="0"/>
              <a:t>Detailed </a:t>
            </a:r>
            <a:r>
              <a:rPr lang="en-US" sz="1900" b="1" dirty="0" err="1"/>
              <a:t>ePIC</a:t>
            </a:r>
            <a:r>
              <a:rPr lang="en-US" sz="1900" b="1" dirty="0"/>
              <a:t> installation and maintenance schedules were developed. They show that, during a typical six-month maintenance shutdown, more than four months are consumed by rolling the </a:t>
            </a:r>
            <a:r>
              <a:rPr lang="en-US" sz="1900" b="1" dirty="0" err="1"/>
              <a:t>ePIC</a:t>
            </a:r>
            <a:r>
              <a:rPr lang="en-US" sz="1900" b="1" dirty="0"/>
              <a:t> detector out and back in and erecting temporary scaffolds and platforms. This leaves very limited time to work on the inner detectors if servicing can only occur in the Assembly Hall. As a result, our strategy is to service as many detectors as possible in the Experimental Hall. Following maintenance plan will be followed for detectors:</a:t>
            </a:r>
          </a:p>
          <a:p>
            <a:pPr marL="0" indent="0">
              <a:spcAft>
                <a:spcPts val="600"/>
              </a:spcAft>
              <a:buNone/>
            </a:pPr>
            <a:endParaRPr lang="en-US" sz="1600" b="1" dirty="0"/>
          </a:p>
          <a:p>
            <a:pPr>
              <a:spcAft>
                <a:spcPts val="600"/>
              </a:spcAft>
            </a:pPr>
            <a:r>
              <a:rPr lang="en-US" sz="1700" dirty="0">
                <a:solidFill>
                  <a:srgbClr val="00B0F0"/>
                </a:solidFill>
              </a:rPr>
              <a:t>Barrel HCAL: HCAL Sectors are not removable. All the electronics will be on the exterior and is accessible for maintenance.</a:t>
            </a:r>
          </a:p>
          <a:p>
            <a:pPr>
              <a:spcAft>
                <a:spcPts val="600"/>
              </a:spcAft>
            </a:pPr>
            <a:r>
              <a:rPr lang="en-US" sz="1700" dirty="0">
                <a:solidFill>
                  <a:srgbClr val="00B0F0"/>
                </a:solidFill>
              </a:rPr>
              <a:t>Magnet: Cryostat is not removable. Chimney and Phase separator are on top of HCAL and are accessible for maintenance.</a:t>
            </a:r>
          </a:p>
          <a:p>
            <a:pPr>
              <a:spcAft>
                <a:spcPts val="600"/>
              </a:spcAft>
            </a:pPr>
            <a:r>
              <a:rPr lang="en-US" sz="1700" dirty="0">
                <a:solidFill>
                  <a:srgbClr val="00B0F0"/>
                </a:solidFill>
              </a:rPr>
              <a:t>Barrel EMCAL: Not to be removed. Is removable only in case of full upgrade of the detector. All electronics are accessible on both ends. </a:t>
            </a:r>
          </a:p>
          <a:p>
            <a:pPr>
              <a:spcAft>
                <a:spcPts val="600"/>
              </a:spcAft>
            </a:pPr>
            <a:r>
              <a:rPr lang="en-US" sz="1700" dirty="0">
                <a:solidFill>
                  <a:srgbClr val="00B0F0"/>
                </a:solidFill>
              </a:rPr>
              <a:t>DIRC : Bar Boxes not needed to be removed for maintenance. Electronics are accessible from the backward end.</a:t>
            </a:r>
          </a:p>
          <a:p>
            <a:pPr>
              <a:spcAft>
                <a:spcPts val="600"/>
              </a:spcAft>
            </a:pPr>
            <a:r>
              <a:rPr lang="en-US" sz="1700" dirty="0">
                <a:solidFill>
                  <a:srgbClr val="00B050"/>
                </a:solidFill>
              </a:rPr>
              <a:t>Outer MPGD: Modules can be removed inside the experimental hall for full maintenance.</a:t>
            </a:r>
          </a:p>
          <a:p>
            <a:pPr>
              <a:spcAft>
                <a:spcPts val="600"/>
              </a:spcAft>
            </a:pPr>
            <a:r>
              <a:rPr lang="en-US" sz="1700" dirty="0">
                <a:solidFill>
                  <a:srgbClr val="00B050"/>
                </a:solidFill>
              </a:rPr>
              <a:t>Cymbal &amp; Barrel TOF: Modules can be removed inside the experimental hall for full maintenance.</a:t>
            </a:r>
          </a:p>
          <a:p>
            <a:pPr>
              <a:spcAft>
                <a:spcPts val="600"/>
              </a:spcAft>
            </a:pPr>
            <a:r>
              <a:rPr lang="en-US" sz="1700" dirty="0">
                <a:solidFill>
                  <a:srgbClr val="00B050"/>
                </a:solidFill>
              </a:rPr>
              <a:t>EEEMCAL and pfRICH: Detectors can be removed inside the experimental hall for full maintenance.</a:t>
            </a:r>
          </a:p>
          <a:p>
            <a:pPr>
              <a:spcAft>
                <a:spcPts val="600"/>
              </a:spcAft>
            </a:pPr>
            <a:r>
              <a:rPr lang="en-US" sz="1700" dirty="0">
                <a:solidFill>
                  <a:srgbClr val="00B050"/>
                </a:solidFill>
              </a:rPr>
              <a:t>dRICH: Detector can be removed inside the experimental hall for full maintenance.</a:t>
            </a:r>
          </a:p>
          <a:p>
            <a:pPr>
              <a:spcAft>
                <a:spcPts val="600"/>
              </a:spcAft>
            </a:pPr>
            <a:r>
              <a:rPr lang="en-US" sz="1700" dirty="0">
                <a:solidFill>
                  <a:srgbClr val="C00000"/>
                </a:solidFill>
              </a:rPr>
              <a:t>Inner Detectors (Si Disks, Si Tracker, MPGD Disks): PST can be removed in the assembly hall for full maintenance. </a:t>
            </a:r>
            <a:r>
              <a:rPr lang="en-US" sz="1700" dirty="0" err="1">
                <a:solidFill>
                  <a:srgbClr val="C00000"/>
                </a:solidFill>
              </a:rPr>
              <a:t>ePIC</a:t>
            </a:r>
            <a:r>
              <a:rPr lang="en-US" sz="1700" dirty="0">
                <a:solidFill>
                  <a:srgbClr val="C00000"/>
                </a:solidFill>
              </a:rPr>
              <a:t> Roll Out needed for full maintenance. Can’t be done during regular 6 months maintenance shutdown. Needs extended shutdown.</a:t>
            </a:r>
          </a:p>
          <a:p>
            <a:pPr>
              <a:spcAft>
                <a:spcPts val="600"/>
              </a:spcAft>
            </a:pPr>
            <a:r>
              <a:rPr lang="en-US" sz="1700" dirty="0">
                <a:solidFill>
                  <a:srgbClr val="00B050"/>
                </a:solidFill>
              </a:rPr>
              <a:t>TOF Disk: Detector can be removed inside the experimental hall for full maintenance.</a:t>
            </a:r>
          </a:p>
          <a:p>
            <a:pPr>
              <a:spcAft>
                <a:spcPts val="600"/>
              </a:spcAft>
            </a:pPr>
            <a:r>
              <a:rPr lang="en-US" sz="1700" dirty="0">
                <a:solidFill>
                  <a:srgbClr val="00B0F0"/>
                </a:solidFill>
              </a:rPr>
              <a:t>Forward HCAL: Towers/Modules not removable. Electronics accessible from the back end.</a:t>
            </a:r>
          </a:p>
          <a:p>
            <a:pPr>
              <a:spcAft>
                <a:spcPts val="600"/>
              </a:spcAft>
            </a:pPr>
            <a:r>
              <a:rPr lang="en-US" sz="1700" dirty="0">
                <a:solidFill>
                  <a:srgbClr val="00B0F0"/>
                </a:solidFill>
              </a:rPr>
              <a:t>Forward EMCAL: Modules removable. Electronics accessible from the back end.</a:t>
            </a:r>
          </a:p>
          <a:p>
            <a:pPr>
              <a:spcAft>
                <a:spcPts val="600"/>
              </a:spcAft>
            </a:pPr>
            <a:r>
              <a:rPr lang="en-US" sz="1700" dirty="0">
                <a:solidFill>
                  <a:srgbClr val="00B0F0"/>
                </a:solidFill>
              </a:rPr>
              <a:t>Backward HCAL: Towers/Modules not removable. Electronics accessible from the front end.</a:t>
            </a:r>
          </a:p>
          <a:p>
            <a:pPr>
              <a:spcAft>
                <a:spcPts val="600"/>
              </a:spcAft>
            </a:pPr>
            <a:r>
              <a:rPr lang="en-US" sz="1700" dirty="0">
                <a:solidFill>
                  <a:srgbClr val="00B050"/>
                </a:solidFill>
              </a:rPr>
              <a:t>Electronics racks/chillers/cooling systems/gas systems are accessible from north and south platforms.</a:t>
            </a:r>
          </a:p>
          <a:p>
            <a:pPr marL="0" lvl="0" indent="0" eaLnBrk="0" fontAlgn="base" hangingPunct="0">
              <a:spcBef>
                <a:spcPct val="0"/>
              </a:spcBef>
              <a:spcAft>
                <a:spcPts val="600"/>
              </a:spcAft>
              <a:buNone/>
            </a:pPr>
            <a:endParaRPr lang="en-US" altLang="en-US" sz="1600" dirty="0">
              <a:latin typeface="Arial" panose="020B0604020202020204" pitchFamily="34" charset="0"/>
            </a:endParaRPr>
          </a:p>
        </p:txBody>
      </p:sp>
      <p:sp>
        <p:nvSpPr>
          <p:cNvPr id="5" name="object 11">
            <a:extLst>
              <a:ext uri="{FF2B5EF4-FFF2-40B4-BE49-F238E27FC236}">
                <a16:creationId xmlns:a16="http://schemas.microsoft.com/office/drawing/2014/main" id="{37144131-B03D-218F-CC5D-3CF1CF98D115}"/>
              </a:ext>
            </a:extLst>
          </p:cNvPr>
          <p:cNvSpPr txBox="1"/>
          <p:nvPr/>
        </p:nvSpPr>
        <p:spPr>
          <a:xfrm>
            <a:off x="10264462" y="20503"/>
            <a:ext cx="1661003"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#1,4</a:t>
            </a:r>
            <a:endParaRPr sz="2001" dirty="0">
              <a:latin typeface="Arial Narrow"/>
              <a:cs typeface="Arial Narrow"/>
            </a:endParaRPr>
          </a:p>
        </p:txBody>
      </p:sp>
      <p:sp>
        <p:nvSpPr>
          <p:cNvPr id="2" name="TextBox 1">
            <a:extLst>
              <a:ext uri="{FF2B5EF4-FFF2-40B4-BE49-F238E27FC236}">
                <a16:creationId xmlns:a16="http://schemas.microsoft.com/office/drawing/2014/main" id="{92C96935-AD12-1BAD-7425-6DEEFD6A0351}"/>
              </a:ext>
            </a:extLst>
          </p:cNvPr>
          <p:cNvSpPr txBox="1"/>
          <p:nvPr/>
        </p:nvSpPr>
        <p:spPr>
          <a:xfrm>
            <a:off x="8864995" y="4656388"/>
            <a:ext cx="3176923" cy="1538883"/>
          </a:xfrm>
          <a:prstGeom prst="rect">
            <a:avLst/>
          </a:prstGeom>
          <a:noFill/>
          <a:ln w="28575">
            <a:solidFill>
              <a:schemeClr val="accent6">
                <a:lumMod val="75000"/>
              </a:schemeClr>
            </a:solidFill>
          </a:ln>
        </p:spPr>
        <p:txBody>
          <a:bodyPr wrap="square" rtlCol="0">
            <a:spAutoFit/>
          </a:bodyPr>
          <a:lstStyle/>
          <a:p>
            <a:pPr marL="285750" indent="-285750">
              <a:spcAft>
                <a:spcPts val="600"/>
              </a:spcAft>
              <a:buFont typeface="Arial" panose="020B0604020202020204" pitchFamily="34" charset="0"/>
              <a:buChar char="•"/>
            </a:pPr>
            <a:r>
              <a:rPr lang="en-US" sz="1200" dirty="0">
                <a:solidFill>
                  <a:schemeClr val="bg2"/>
                </a:solidFill>
              </a:rPr>
              <a:t>Blue – Detector modules don’t have to be removed in Assembly or Experimental Hall for full Maintenance.</a:t>
            </a:r>
          </a:p>
          <a:p>
            <a:pPr marL="285750" indent="-285750">
              <a:spcAft>
                <a:spcPts val="600"/>
              </a:spcAft>
              <a:buFont typeface="Arial" panose="020B0604020202020204" pitchFamily="34" charset="0"/>
              <a:buChar char="•"/>
            </a:pPr>
            <a:r>
              <a:rPr lang="en-US" sz="1200" dirty="0">
                <a:solidFill>
                  <a:srgbClr val="00B050"/>
                </a:solidFill>
              </a:rPr>
              <a:t>Green – Detector modules can be removed in Exp. Hall for Full Servicing</a:t>
            </a:r>
          </a:p>
          <a:p>
            <a:pPr marL="285750" indent="-285750">
              <a:spcAft>
                <a:spcPts val="600"/>
              </a:spcAft>
              <a:buFont typeface="Arial" panose="020B0604020202020204" pitchFamily="34" charset="0"/>
              <a:buChar char="•"/>
            </a:pPr>
            <a:r>
              <a:rPr lang="en-US" sz="1200" dirty="0">
                <a:solidFill>
                  <a:srgbClr val="C00000"/>
                </a:solidFill>
              </a:rPr>
              <a:t>Red – </a:t>
            </a:r>
            <a:r>
              <a:rPr lang="en-US" sz="1200" dirty="0" err="1">
                <a:solidFill>
                  <a:srgbClr val="C00000"/>
                </a:solidFill>
              </a:rPr>
              <a:t>ePIC</a:t>
            </a:r>
            <a:r>
              <a:rPr lang="en-US" sz="1200" dirty="0">
                <a:solidFill>
                  <a:srgbClr val="C00000"/>
                </a:solidFill>
              </a:rPr>
              <a:t> needs to Roll out for sub detector Maintenance.</a:t>
            </a:r>
          </a:p>
        </p:txBody>
      </p:sp>
    </p:spTree>
    <p:extLst>
      <p:ext uri="{BB962C8B-B14F-4D97-AF65-F5344CB8AC3E}">
        <p14:creationId xmlns:p14="http://schemas.microsoft.com/office/powerpoint/2010/main" val="701474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14"/>
          <p:cNvSpPr txBox="1"/>
          <p:nvPr/>
        </p:nvSpPr>
        <p:spPr>
          <a:xfrm>
            <a:off x="10152845" y="44842"/>
            <a:ext cx="1684502" cy="335123"/>
          </a:xfrm>
          <a:prstGeom prst="rect">
            <a:avLst/>
          </a:prstGeom>
          <a:solidFill>
            <a:srgbClr val="CCCCCC"/>
          </a:solidFill>
          <a:ln w="10470">
            <a:solidFill>
              <a:srgbClr val="1A2A5B"/>
            </a:solidFill>
          </a:ln>
        </p:spPr>
        <p:txBody>
          <a:bodyPr vert="horz" wrap="square" lIns="0" tIns="26955" rIns="0" bIns="0" rtlCol="0">
            <a:spAutoFit/>
          </a:bodyPr>
          <a:lstStyle/>
          <a:p>
            <a:pPr marL="253757">
              <a:spcBef>
                <a:spcPts val="212"/>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82" dirty="0">
                <a:solidFill>
                  <a:srgbClr val="1A2A5B"/>
                </a:solidFill>
                <a:latin typeface="Arial Narrow"/>
                <a:cs typeface="Arial Narrow"/>
              </a:rPr>
              <a:t>#2&amp;4</a:t>
            </a:r>
            <a:endParaRPr sz="2001" dirty="0">
              <a:latin typeface="Arial Narrow"/>
              <a:cs typeface="Arial Narrow"/>
            </a:endParaRPr>
          </a:p>
        </p:txBody>
      </p:sp>
      <p:sp>
        <p:nvSpPr>
          <p:cNvPr id="16" name="Title 15">
            <a:extLst>
              <a:ext uri="{FF2B5EF4-FFF2-40B4-BE49-F238E27FC236}">
                <a16:creationId xmlns:a16="http://schemas.microsoft.com/office/drawing/2014/main" id="{6EC73577-3FF2-F895-E794-8679C9B56F58}"/>
              </a:ext>
            </a:extLst>
          </p:cNvPr>
          <p:cNvSpPr>
            <a:spLocks noGrp="1"/>
          </p:cNvSpPr>
          <p:nvPr>
            <p:ph type="title"/>
          </p:nvPr>
        </p:nvSpPr>
        <p:spPr>
          <a:xfrm>
            <a:off x="462579" y="0"/>
            <a:ext cx="8685970" cy="424809"/>
          </a:xfrm>
        </p:spPr>
        <p:txBody>
          <a:bodyPr>
            <a:normAutofit fontScale="90000"/>
          </a:bodyPr>
          <a:lstStyle/>
          <a:p>
            <a:r>
              <a:rPr lang="en-US" dirty="0"/>
              <a:t>Installation Schedule</a:t>
            </a:r>
          </a:p>
        </p:txBody>
      </p:sp>
      <p:sp>
        <p:nvSpPr>
          <p:cNvPr id="17" name="Content Placeholder 2">
            <a:extLst>
              <a:ext uri="{FF2B5EF4-FFF2-40B4-BE49-F238E27FC236}">
                <a16:creationId xmlns:a16="http://schemas.microsoft.com/office/drawing/2014/main" id="{DD77B571-84ED-A57B-E772-A1ED5686DA29}"/>
              </a:ext>
            </a:extLst>
          </p:cNvPr>
          <p:cNvSpPr>
            <a:spLocks noGrp="1"/>
          </p:cNvSpPr>
          <p:nvPr>
            <p:ph sz="half" idx="1"/>
          </p:nvPr>
        </p:nvSpPr>
        <p:spPr>
          <a:xfrm>
            <a:off x="462579" y="4739425"/>
            <a:ext cx="11494971" cy="1502536"/>
          </a:xfrm>
        </p:spPr>
        <p:txBody>
          <a:bodyPr>
            <a:normAutofit/>
          </a:bodyPr>
          <a:lstStyle/>
          <a:p>
            <a:pPr>
              <a:lnSpc>
                <a:spcPct val="100000"/>
              </a:lnSpc>
            </a:pPr>
            <a:r>
              <a:rPr lang="en-US" sz="1400" b="1" dirty="0"/>
              <a:t>Key Schedule Drivers/Assumptions</a:t>
            </a:r>
            <a:r>
              <a:rPr lang="en-US" sz="1400" dirty="0"/>
              <a:t>: The support structure and installation tooling design schedule is contingent on timely completion of subdetector designs to Final Design Review (FDR) level. Any delay in achieving detector design maturity will directly impact our design schedule, as support structures, installation tooling, and interface definitions cannot be finalized until each subdetector design is complete. This will in delay the production schedule for above items as well for that particular subdetector.</a:t>
            </a:r>
          </a:p>
          <a:p>
            <a:r>
              <a:rPr lang="en-US" sz="1400" dirty="0"/>
              <a:t>Beneficial Occupancy and Magnet Delivery are also schedule drivers.</a:t>
            </a:r>
          </a:p>
        </p:txBody>
      </p:sp>
      <p:pic>
        <p:nvPicPr>
          <p:cNvPr id="3" name="Picture 2">
            <a:extLst>
              <a:ext uri="{FF2B5EF4-FFF2-40B4-BE49-F238E27FC236}">
                <a16:creationId xmlns:a16="http://schemas.microsoft.com/office/drawing/2014/main" id="{0FD45B18-D19A-ADA3-9607-F4BFEF4E9809}"/>
              </a:ext>
            </a:extLst>
          </p:cNvPr>
          <p:cNvPicPr>
            <a:picLocks noChangeAspect="1"/>
          </p:cNvPicPr>
          <p:nvPr/>
        </p:nvPicPr>
        <p:blipFill>
          <a:blip r:embed="rId2"/>
          <a:srcRect r="21923" b="35392"/>
          <a:stretch>
            <a:fillRect/>
          </a:stretch>
        </p:blipFill>
        <p:spPr>
          <a:xfrm>
            <a:off x="330560" y="549452"/>
            <a:ext cx="5146741" cy="4189973"/>
          </a:xfrm>
          <a:prstGeom prst="rect">
            <a:avLst/>
          </a:prstGeom>
        </p:spPr>
      </p:pic>
      <p:pic>
        <p:nvPicPr>
          <p:cNvPr id="6" name="Picture 5">
            <a:extLst>
              <a:ext uri="{FF2B5EF4-FFF2-40B4-BE49-F238E27FC236}">
                <a16:creationId xmlns:a16="http://schemas.microsoft.com/office/drawing/2014/main" id="{8F21FF44-B274-9292-04AA-183F4B650BFE}"/>
              </a:ext>
            </a:extLst>
          </p:cNvPr>
          <p:cNvPicPr>
            <a:picLocks noChangeAspect="1"/>
          </p:cNvPicPr>
          <p:nvPr/>
        </p:nvPicPr>
        <p:blipFill>
          <a:blip r:embed="rId3"/>
          <a:stretch>
            <a:fillRect/>
          </a:stretch>
        </p:blipFill>
        <p:spPr>
          <a:xfrm>
            <a:off x="5895293" y="549452"/>
            <a:ext cx="5906012" cy="4054191"/>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B84B9-59E6-E80D-4AEC-D4DC6E59F4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F548B60-9B2C-9E88-A74E-9480C6DEEC23}"/>
              </a:ext>
            </a:extLst>
          </p:cNvPr>
          <p:cNvSpPr>
            <a:spLocks noGrp="1"/>
          </p:cNvSpPr>
          <p:nvPr>
            <p:ph type="title"/>
          </p:nvPr>
        </p:nvSpPr>
        <p:spPr>
          <a:xfrm>
            <a:off x="462579" y="0"/>
            <a:ext cx="8853139" cy="448322"/>
          </a:xfrm>
        </p:spPr>
        <p:txBody>
          <a:bodyPr>
            <a:noAutofit/>
          </a:bodyPr>
          <a:lstStyle/>
          <a:p>
            <a:r>
              <a:rPr lang="en-US" sz="3200" dirty="0"/>
              <a:t>Major External Interfaces</a:t>
            </a:r>
          </a:p>
        </p:txBody>
      </p:sp>
      <p:sp>
        <p:nvSpPr>
          <p:cNvPr id="7" name="Content Placeholder 3">
            <a:extLst>
              <a:ext uri="{FF2B5EF4-FFF2-40B4-BE49-F238E27FC236}">
                <a16:creationId xmlns:a16="http://schemas.microsoft.com/office/drawing/2014/main" id="{3EF312E9-C636-81AD-5501-CA86E49EFD4E}"/>
              </a:ext>
            </a:extLst>
          </p:cNvPr>
          <p:cNvSpPr>
            <a:spLocks noGrp="1"/>
          </p:cNvSpPr>
          <p:nvPr>
            <p:ph idx="1"/>
          </p:nvPr>
        </p:nvSpPr>
        <p:spPr>
          <a:xfrm>
            <a:off x="210355" y="585926"/>
            <a:ext cx="5950039" cy="5663954"/>
          </a:xfrm>
          <a:solidFill>
            <a:schemeClr val="bg1"/>
          </a:solidFill>
        </p:spPr>
        <p:txBody>
          <a:bodyPr>
            <a:normAutofit lnSpcReduction="10000"/>
          </a:bodyPr>
          <a:lstStyle/>
          <a:p>
            <a:pPr>
              <a:lnSpc>
                <a:spcPct val="120000"/>
              </a:lnSpc>
            </a:pPr>
            <a:r>
              <a:rPr lang="en-US" sz="1600" b="1" dirty="0"/>
              <a:t>Detector ↔ Building 1006</a:t>
            </a:r>
          </a:p>
          <a:p>
            <a:pPr lvl="1">
              <a:lnSpc>
                <a:spcPct val="120000"/>
              </a:lnSpc>
            </a:pPr>
            <a:r>
              <a:rPr lang="en-US" sz="1400" b="1" dirty="0"/>
              <a:t>Assembly Plan for Barrel and Endcaps.</a:t>
            </a:r>
          </a:p>
          <a:p>
            <a:pPr lvl="1">
              <a:lnSpc>
                <a:spcPct val="120000"/>
              </a:lnSpc>
            </a:pPr>
            <a:r>
              <a:rPr lang="en-US" sz="1400" b="1" dirty="0"/>
              <a:t>Motion System: </a:t>
            </a:r>
            <a:r>
              <a:rPr lang="en-US" sz="1400" dirty="0"/>
              <a:t>Barrel rides its cradle with air casters (lift) + push/pull pistons (translation) on the existing rail route (parking lot → AH → EH); N/S platforms attach and roll on Hillman rollers + guide cams.</a:t>
            </a:r>
          </a:p>
          <a:p>
            <a:pPr lvl="1">
              <a:lnSpc>
                <a:spcPct val="120000"/>
              </a:lnSpc>
            </a:pPr>
            <a:r>
              <a:rPr lang="en-US" sz="1400" b="1" dirty="0"/>
              <a:t>Rails &amp; Floor Readiness:</a:t>
            </a:r>
          </a:p>
          <a:p>
            <a:pPr lvl="2">
              <a:lnSpc>
                <a:spcPct val="120000"/>
              </a:lnSpc>
            </a:pPr>
            <a:r>
              <a:rPr lang="en-US" sz="1200" dirty="0"/>
              <a:t>Fix hadron-side rail lip; restore gauge, level, straightness.</a:t>
            </a:r>
          </a:p>
          <a:p>
            <a:pPr lvl="2">
              <a:lnSpc>
                <a:spcPct val="120000"/>
              </a:lnSpc>
            </a:pPr>
            <a:r>
              <a:rPr lang="en-US" sz="1200" dirty="0"/>
              <a:t>Build up floor ~1.5″ to rail-top elevation to create a flush plane for air-caster pallet; provide smooth, durable wear surface.</a:t>
            </a:r>
          </a:p>
          <a:p>
            <a:pPr lvl="2">
              <a:lnSpc>
                <a:spcPct val="120000"/>
              </a:lnSpc>
            </a:pPr>
            <a:r>
              <a:rPr lang="en-US" sz="1200" dirty="0"/>
              <a:t>Acceptance: post-refurb survey (gauge/elevation/straightness/planarity) and functional dry-run with representative pallet + roller train.</a:t>
            </a:r>
          </a:p>
          <a:p>
            <a:pPr lvl="2">
              <a:lnSpc>
                <a:spcPct val="120000"/>
              </a:lnSpc>
            </a:pPr>
            <a:r>
              <a:rPr lang="en-US" sz="1200" dirty="0"/>
              <a:t>Verify floor capacity at all intended positions (Remember: Barrel 900 t, </a:t>
            </a:r>
            <a:r>
              <a:rPr lang="en-US" sz="1200" dirty="0" err="1"/>
              <a:t>Fwd</a:t>
            </a:r>
            <a:r>
              <a:rPr lang="en-US" sz="1200" dirty="0"/>
              <a:t> EC 450 t, Rear EC 300 t).</a:t>
            </a:r>
          </a:p>
          <a:p>
            <a:pPr>
              <a:lnSpc>
                <a:spcPct val="120000"/>
              </a:lnSpc>
              <a:spcBef>
                <a:spcPts val="600"/>
              </a:spcBef>
            </a:pPr>
            <a:r>
              <a:rPr lang="en-US" sz="1600" b="1" dirty="0"/>
              <a:t>Power Interfaces</a:t>
            </a:r>
          </a:p>
          <a:p>
            <a:pPr lvl="1">
              <a:lnSpc>
                <a:spcPct val="120000"/>
              </a:lnSpc>
            </a:pPr>
            <a:r>
              <a:rPr lang="en-US" sz="1400" dirty="0"/>
              <a:t>Magnet Power-Supply Feed</a:t>
            </a:r>
          </a:p>
          <a:p>
            <a:pPr lvl="1">
              <a:lnSpc>
                <a:spcPct val="120000"/>
              </a:lnSpc>
            </a:pPr>
            <a:r>
              <a:rPr lang="en-US" sz="1400" dirty="0"/>
              <a:t>PS Output &amp; Distribution Detailed Specs</a:t>
            </a:r>
          </a:p>
          <a:p>
            <a:pPr lvl="1">
              <a:lnSpc>
                <a:spcPct val="120000"/>
              </a:lnSpc>
            </a:pPr>
            <a:r>
              <a:rPr lang="en-US" sz="1400" dirty="0"/>
              <a:t>Detector/Platform Power distribution</a:t>
            </a:r>
          </a:p>
          <a:p>
            <a:pPr lvl="1">
              <a:lnSpc>
                <a:spcPct val="120000"/>
              </a:lnSpc>
            </a:pPr>
            <a:r>
              <a:rPr lang="en-US" sz="1400" dirty="0"/>
              <a:t>Grounding </a:t>
            </a:r>
          </a:p>
          <a:p>
            <a:pPr lvl="1">
              <a:lnSpc>
                <a:spcPct val="120000"/>
              </a:lnSpc>
            </a:pPr>
            <a:r>
              <a:rPr lang="en-US" sz="1400" dirty="0"/>
              <a:t>Safety &amp; Interlocks</a:t>
            </a:r>
            <a:endParaRPr lang="en-US" altLang="en-US" sz="1400" dirty="0">
              <a:latin typeface="Arial" panose="020B0604020202020204" pitchFamily="34" charset="0"/>
            </a:endParaRPr>
          </a:p>
        </p:txBody>
      </p:sp>
      <p:sp>
        <p:nvSpPr>
          <p:cNvPr id="3" name="object 11">
            <a:extLst>
              <a:ext uri="{FF2B5EF4-FFF2-40B4-BE49-F238E27FC236}">
                <a16:creationId xmlns:a16="http://schemas.microsoft.com/office/drawing/2014/main" id="{84234B8B-5079-6823-30F0-155510293D8B}"/>
              </a:ext>
            </a:extLst>
          </p:cNvPr>
          <p:cNvSpPr txBox="1"/>
          <p:nvPr/>
        </p:nvSpPr>
        <p:spPr>
          <a:xfrm>
            <a:off x="10397914" y="2050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pic>
        <p:nvPicPr>
          <p:cNvPr id="4" name="Picture 3">
            <a:extLst>
              <a:ext uri="{FF2B5EF4-FFF2-40B4-BE49-F238E27FC236}">
                <a16:creationId xmlns:a16="http://schemas.microsoft.com/office/drawing/2014/main" id="{58F69840-1E9F-94EA-39CE-D6DB59863702}"/>
              </a:ext>
            </a:extLst>
          </p:cNvPr>
          <p:cNvPicPr>
            <a:picLocks noChangeAspect="1"/>
          </p:cNvPicPr>
          <p:nvPr/>
        </p:nvPicPr>
        <p:blipFill>
          <a:blip r:embed="rId2"/>
          <a:srcRect l="3182" t="27806" r="42397" b="8681"/>
          <a:stretch>
            <a:fillRect/>
          </a:stretch>
        </p:blipFill>
        <p:spPr>
          <a:xfrm>
            <a:off x="6217816" y="1262130"/>
            <a:ext cx="5874593" cy="4116946"/>
          </a:xfrm>
          <a:prstGeom prst="rect">
            <a:avLst/>
          </a:prstGeom>
        </p:spPr>
      </p:pic>
    </p:spTree>
    <p:extLst>
      <p:ext uri="{BB962C8B-B14F-4D97-AF65-F5344CB8AC3E}">
        <p14:creationId xmlns:p14="http://schemas.microsoft.com/office/powerpoint/2010/main" val="30678479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CDC468-D7E9-D691-71C1-600B9FB0A600}"/>
              </a:ext>
            </a:extLst>
          </p:cNvPr>
          <p:cNvSpPr>
            <a:spLocks noGrp="1"/>
          </p:cNvSpPr>
          <p:nvPr>
            <p:ph type="title"/>
          </p:nvPr>
        </p:nvSpPr>
        <p:spPr>
          <a:xfrm>
            <a:off x="457200" y="0"/>
            <a:ext cx="8648163" cy="412812"/>
          </a:xfrm>
        </p:spPr>
        <p:txBody>
          <a:bodyPr>
            <a:normAutofit fontScale="90000"/>
          </a:bodyPr>
          <a:lstStyle/>
          <a:p>
            <a:r>
              <a:rPr lang="en-US" sz="3200" dirty="0"/>
              <a:t>Major External Interfaces</a:t>
            </a:r>
            <a:endParaRPr lang="en-US" sz="4800" dirty="0"/>
          </a:p>
        </p:txBody>
      </p:sp>
      <p:sp>
        <p:nvSpPr>
          <p:cNvPr id="3" name="Content Placeholder 2">
            <a:extLst>
              <a:ext uri="{FF2B5EF4-FFF2-40B4-BE49-F238E27FC236}">
                <a16:creationId xmlns:a16="http://schemas.microsoft.com/office/drawing/2014/main" id="{B2B5D2DB-28BC-C4F6-A7F7-D7F12B944A7E}"/>
              </a:ext>
            </a:extLst>
          </p:cNvPr>
          <p:cNvSpPr>
            <a:spLocks noGrp="1"/>
          </p:cNvSpPr>
          <p:nvPr>
            <p:ph idx="1"/>
          </p:nvPr>
        </p:nvSpPr>
        <p:spPr>
          <a:xfrm>
            <a:off x="291921" y="537099"/>
            <a:ext cx="5842716" cy="5546023"/>
          </a:xfrm>
        </p:spPr>
        <p:txBody>
          <a:bodyPr>
            <a:normAutofit fontScale="77500" lnSpcReduction="20000"/>
          </a:bodyPr>
          <a:lstStyle/>
          <a:p>
            <a:pPr>
              <a:lnSpc>
                <a:spcPct val="120000"/>
              </a:lnSpc>
              <a:spcBef>
                <a:spcPts val="600"/>
              </a:spcBef>
              <a:spcAft>
                <a:spcPts val="600"/>
              </a:spcAft>
            </a:pPr>
            <a:r>
              <a:rPr lang="en-US" b="1" dirty="0"/>
              <a:t>Vacuum Group</a:t>
            </a:r>
          </a:p>
          <a:p>
            <a:pPr lvl="1">
              <a:lnSpc>
                <a:spcPct val="120000"/>
              </a:lnSpc>
              <a:spcBef>
                <a:spcPts val="600"/>
              </a:spcBef>
              <a:spcAft>
                <a:spcPts val="600"/>
              </a:spcAft>
            </a:pPr>
            <a:r>
              <a:rPr lang="en-US" dirty="0"/>
              <a:t>Beam-pipe path: Forward magnet → Forward Endcap → Barrel + detectors → Rear Endcap → Rear magnet; preserve B0 access for pump-down/button-up.</a:t>
            </a:r>
          </a:p>
          <a:p>
            <a:pPr lvl="1">
              <a:lnSpc>
                <a:spcPct val="120000"/>
              </a:lnSpc>
              <a:spcBef>
                <a:spcPts val="600"/>
              </a:spcBef>
              <a:spcAft>
                <a:spcPts val="600"/>
              </a:spcAft>
            </a:pPr>
            <a:r>
              <a:rPr lang="en-US" dirty="0"/>
              <a:t>Clearances (hard limits): ≥12 mm at both endcaps; ≥5 mm to all barrel detectors (Silicon, MPGD, EEEMCAL, pfRICH).</a:t>
            </a:r>
          </a:p>
          <a:p>
            <a:pPr lvl="1">
              <a:lnSpc>
                <a:spcPct val="120000"/>
              </a:lnSpc>
              <a:spcBef>
                <a:spcPts val="600"/>
              </a:spcBef>
              <a:spcAft>
                <a:spcPts val="600"/>
              </a:spcAft>
            </a:pPr>
            <a:r>
              <a:rPr lang="en-US" dirty="0"/>
              <a:t>Equipment: Pumps on separate metal platforms (not on magnet concrete blocks); vibration isolation.</a:t>
            </a:r>
          </a:p>
          <a:p>
            <a:pPr>
              <a:lnSpc>
                <a:spcPct val="120000"/>
              </a:lnSpc>
              <a:spcBef>
                <a:spcPts val="600"/>
              </a:spcBef>
              <a:spcAft>
                <a:spcPts val="600"/>
              </a:spcAft>
            </a:pPr>
            <a:r>
              <a:rPr lang="en-US" b="1" dirty="0"/>
              <a:t>Magnet Group (Forward &amp; Rear)</a:t>
            </a:r>
          </a:p>
          <a:p>
            <a:pPr lvl="1">
              <a:lnSpc>
                <a:spcPct val="120000"/>
              </a:lnSpc>
              <a:spcBef>
                <a:spcPts val="600"/>
              </a:spcBef>
              <a:spcAft>
                <a:spcPts val="600"/>
              </a:spcAft>
            </a:pPr>
            <a:r>
              <a:rPr lang="en-US" dirty="0"/>
              <a:t>Supports: Magnets on solid concrete blocks only — no other equipment on blocks (vibration/alignment).</a:t>
            </a:r>
          </a:p>
          <a:p>
            <a:pPr lvl="1">
              <a:lnSpc>
                <a:spcPct val="120000"/>
              </a:lnSpc>
              <a:spcBef>
                <a:spcPts val="600"/>
              </a:spcBef>
              <a:spcAft>
                <a:spcPts val="600"/>
              </a:spcAft>
            </a:pPr>
            <a:r>
              <a:rPr lang="en-US" dirty="0"/>
              <a:t>Platforms/Materials: Independent metal platforms for vacuum pumps/tooling.</a:t>
            </a:r>
          </a:p>
          <a:p>
            <a:pPr>
              <a:lnSpc>
                <a:spcPct val="120000"/>
              </a:lnSpc>
              <a:spcBef>
                <a:spcPts val="600"/>
              </a:spcBef>
              <a:spcAft>
                <a:spcPts val="600"/>
              </a:spcAft>
            </a:pPr>
            <a:r>
              <a:rPr lang="en-US" b="1" dirty="0"/>
              <a:t>Water Interface</a:t>
            </a:r>
          </a:p>
          <a:p>
            <a:pPr lvl="1">
              <a:lnSpc>
                <a:spcPct val="120000"/>
              </a:lnSpc>
              <a:spcBef>
                <a:spcPts val="600"/>
              </a:spcBef>
              <a:spcAft>
                <a:spcPts val="600"/>
              </a:spcAft>
            </a:pPr>
            <a:r>
              <a:rPr lang="en-US" dirty="0"/>
              <a:t>Reuse: MCW + ACW (Aluminum Compatible Water) formerly STAR “TPC Water”; inspect, refurbish, requalify post-STAR.</a:t>
            </a:r>
          </a:p>
          <a:p>
            <a:pPr>
              <a:lnSpc>
                <a:spcPct val="120000"/>
              </a:lnSpc>
              <a:spcBef>
                <a:spcPts val="600"/>
              </a:spcBef>
              <a:spcAft>
                <a:spcPts val="600"/>
              </a:spcAft>
            </a:pPr>
            <a:r>
              <a:rPr lang="en-US" b="1" dirty="0"/>
              <a:t>Safety</a:t>
            </a:r>
          </a:p>
          <a:p>
            <a:pPr lvl="1">
              <a:lnSpc>
                <a:spcPct val="120000"/>
              </a:lnSpc>
              <a:spcBef>
                <a:spcPts val="600"/>
              </a:spcBef>
              <a:spcAft>
                <a:spcPts val="600"/>
              </a:spcAft>
            </a:pPr>
            <a:r>
              <a:rPr lang="en-US" dirty="0"/>
              <a:t>Safety/Fire: Maintain 36″ egress; critical lift plans; rail/floor acceptance before moves; evaluate/reuse HSSD &amp; sprinklers after testing/refurbishment; ODH assessment for helium (likely ODH-0, final by Safety)</a:t>
            </a:r>
          </a:p>
          <a:p>
            <a:endParaRPr lang="en-US" dirty="0"/>
          </a:p>
          <a:p>
            <a:endParaRPr lang="en-US" dirty="0"/>
          </a:p>
        </p:txBody>
      </p:sp>
      <p:sp>
        <p:nvSpPr>
          <p:cNvPr id="4" name="object 11">
            <a:extLst>
              <a:ext uri="{FF2B5EF4-FFF2-40B4-BE49-F238E27FC236}">
                <a16:creationId xmlns:a16="http://schemas.microsoft.com/office/drawing/2014/main" id="{0BDC9CC8-2D3B-335F-D2DE-D19424F5EBE5}"/>
              </a:ext>
            </a:extLst>
          </p:cNvPr>
          <p:cNvSpPr txBox="1"/>
          <p:nvPr/>
        </p:nvSpPr>
        <p:spPr>
          <a:xfrm>
            <a:off x="10397914" y="2050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pic>
        <p:nvPicPr>
          <p:cNvPr id="5" name="Picture 4">
            <a:extLst>
              <a:ext uri="{FF2B5EF4-FFF2-40B4-BE49-F238E27FC236}">
                <a16:creationId xmlns:a16="http://schemas.microsoft.com/office/drawing/2014/main" id="{3DD65D00-B411-1343-4A71-87375186CEA3}"/>
              </a:ext>
            </a:extLst>
          </p:cNvPr>
          <p:cNvPicPr>
            <a:picLocks noChangeAspect="1"/>
          </p:cNvPicPr>
          <p:nvPr/>
        </p:nvPicPr>
        <p:blipFill>
          <a:blip r:embed="rId2"/>
          <a:srcRect l="3182" t="27806" r="42397" b="8681"/>
          <a:stretch>
            <a:fillRect/>
          </a:stretch>
        </p:blipFill>
        <p:spPr>
          <a:xfrm>
            <a:off x="6217816" y="1262131"/>
            <a:ext cx="5874593" cy="4116946"/>
          </a:xfrm>
          <a:prstGeom prst="rect">
            <a:avLst/>
          </a:prstGeom>
        </p:spPr>
      </p:pic>
    </p:spTree>
    <p:extLst>
      <p:ext uri="{BB962C8B-B14F-4D97-AF65-F5344CB8AC3E}">
        <p14:creationId xmlns:p14="http://schemas.microsoft.com/office/powerpoint/2010/main" val="1347839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58BF8-A780-94E2-3248-CD04B10D8C41}"/>
              </a:ext>
            </a:extLst>
          </p:cNvPr>
          <p:cNvSpPr>
            <a:spLocks noGrp="1"/>
          </p:cNvSpPr>
          <p:nvPr>
            <p:ph type="title"/>
          </p:nvPr>
        </p:nvSpPr>
        <p:spPr>
          <a:xfrm>
            <a:off x="388513" y="30051"/>
            <a:ext cx="9047408" cy="457200"/>
          </a:xfrm>
        </p:spPr>
        <p:txBody>
          <a:bodyPr>
            <a:noAutofit/>
          </a:bodyPr>
          <a:lstStyle/>
          <a:p>
            <a:r>
              <a:rPr lang="en-US" sz="2400" dirty="0"/>
              <a:t>Infrastructure &amp; Facility Requirements</a:t>
            </a:r>
          </a:p>
        </p:txBody>
      </p:sp>
      <p:sp>
        <p:nvSpPr>
          <p:cNvPr id="3" name="object 11">
            <a:extLst>
              <a:ext uri="{FF2B5EF4-FFF2-40B4-BE49-F238E27FC236}">
                <a16:creationId xmlns:a16="http://schemas.microsoft.com/office/drawing/2014/main" id="{5313BF3A-3BE2-C33C-62DD-4633A3A71E4B}"/>
              </a:ext>
            </a:extLst>
          </p:cNvPr>
          <p:cNvSpPr txBox="1"/>
          <p:nvPr/>
        </p:nvSpPr>
        <p:spPr>
          <a:xfrm>
            <a:off x="10397914" y="2050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graphicFrame>
        <p:nvGraphicFramePr>
          <p:cNvPr id="8" name="Content Placeholder 7">
            <a:extLst>
              <a:ext uri="{FF2B5EF4-FFF2-40B4-BE49-F238E27FC236}">
                <a16:creationId xmlns:a16="http://schemas.microsoft.com/office/drawing/2014/main" id="{5D323392-8657-F698-8404-2BA20E01C577}"/>
              </a:ext>
            </a:extLst>
          </p:cNvPr>
          <p:cNvGraphicFramePr>
            <a:graphicFrameLocks noGrp="1"/>
          </p:cNvGraphicFramePr>
          <p:nvPr>
            <p:ph idx="1"/>
            <p:extLst>
              <p:ext uri="{D42A27DB-BD31-4B8C-83A1-F6EECF244321}">
                <p14:modId xmlns:p14="http://schemas.microsoft.com/office/powerpoint/2010/main" val="3644490635"/>
              </p:ext>
            </p:extLst>
          </p:nvPr>
        </p:nvGraphicFramePr>
        <p:xfrm>
          <a:off x="1791050" y="526366"/>
          <a:ext cx="8250572" cy="4486050"/>
        </p:xfrm>
        <a:graphic>
          <a:graphicData uri="http://schemas.openxmlformats.org/drawingml/2006/table">
            <a:tbl>
              <a:tblPr>
                <a:tableStyleId>{5C22544A-7EE6-4342-B048-85BDC9FD1C3A}</a:tableStyleId>
              </a:tblPr>
              <a:tblGrid>
                <a:gridCol w="726151">
                  <a:extLst>
                    <a:ext uri="{9D8B030D-6E8A-4147-A177-3AD203B41FA5}">
                      <a16:colId xmlns:a16="http://schemas.microsoft.com/office/drawing/2014/main" val="1544972204"/>
                    </a:ext>
                  </a:extLst>
                </a:gridCol>
                <a:gridCol w="5874306">
                  <a:extLst>
                    <a:ext uri="{9D8B030D-6E8A-4147-A177-3AD203B41FA5}">
                      <a16:colId xmlns:a16="http://schemas.microsoft.com/office/drawing/2014/main" val="2472540096"/>
                    </a:ext>
                  </a:extLst>
                </a:gridCol>
                <a:gridCol w="1650115">
                  <a:extLst>
                    <a:ext uri="{9D8B030D-6E8A-4147-A177-3AD203B41FA5}">
                      <a16:colId xmlns:a16="http://schemas.microsoft.com/office/drawing/2014/main" val="4285116681"/>
                    </a:ext>
                  </a:extLst>
                </a:gridCol>
              </a:tblGrid>
              <a:tr h="299070">
                <a:tc>
                  <a:txBody>
                    <a:bodyPr/>
                    <a:lstStyle/>
                    <a:p>
                      <a:pPr algn="ctr" fontAlgn="ctr">
                        <a:buNone/>
                      </a:pPr>
                      <a:r>
                        <a:rPr lang="en-US" sz="1200" b="1" u="none" strike="noStrike" dirty="0">
                          <a:effectLst/>
                        </a:rPr>
                        <a:t>Item No.</a:t>
                      </a:r>
                      <a:endParaRPr lang="en-US" sz="12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buNone/>
                      </a:pPr>
                      <a:r>
                        <a:rPr lang="en-US" sz="1200" b="1" u="none" strike="noStrike" dirty="0">
                          <a:effectLst/>
                        </a:rPr>
                        <a:t>Description</a:t>
                      </a:r>
                      <a:endParaRPr lang="en-US" sz="12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tc>
                  <a:txBody>
                    <a:bodyPr/>
                    <a:lstStyle/>
                    <a:p>
                      <a:pPr algn="ctr" fontAlgn="ctr">
                        <a:buNone/>
                      </a:pPr>
                      <a:r>
                        <a:rPr lang="en-US" sz="1200" b="1" u="none" strike="noStrike" dirty="0">
                          <a:effectLst/>
                        </a:rPr>
                        <a:t>Responsibility</a:t>
                      </a:r>
                      <a:endParaRPr lang="en-US" sz="1200" b="1"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60000"/>
                        <a:lumOff val="40000"/>
                      </a:schemeClr>
                    </a:solidFill>
                  </a:tcPr>
                </a:tc>
                <a:extLst>
                  <a:ext uri="{0D108BD9-81ED-4DB2-BD59-A6C34878D82A}">
                    <a16:rowId xmlns:a16="http://schemas.microsoft.com/office/drawing/2014/main" val="3737434906"/>
                  </a:ext>
                </a:extLst>
              </a:tr>
              <a:tr h="299070">
                <a:tc>
                  <a:txBody>
                    <a:bodyPr/>
                    <a:lstStyle/>
                    <a:p>
                      <a:pPr algn="ctr" fontAlgn="ctr">
                        <a:buNone/>
                      </a:pPr>
                      <a:r>
                        <a:rPr lang="en-US" sz="1200" u="none" strike="noStrike" dirty="0">
                          <a:effectLst/>
                        </a:rPr>
                        <a:t>1</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Office Space Requirements (Trailers at 1006)</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618145181"/>
                  </a:ext>
                </a:extLst>
              </a:tr>
              <a:tr h="299070">
                <a:tc>
                  <a:txBody>
                    <a:bodyPr/>
                    <a:lstStyle/>
                    <a:p>
                      <a:pPr algn="ctr" fontAlgn="ctr">
                        <a:buNone/>
                      </a:pPr>
                      <a:r>
                        <a:rPr lang="en-US" sz="1200" u="none" strike="noStrike" dirty="0">
                          <a:effectLst/>
                        </a:rPr>
                        <a:t>2</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Air Conditioning for DAQ Room and Control Room</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51501942"/>
                  </a:ext>
                </a:extLst>
              </a:tr>
              <a:tr h="299070">
                <a:tc>
                  <a:txBody>
                    <a:bodyPr/>
                    <a:lstStyle/>
                    <a:p>
                      <a:pPr algn="ctr" fontAlgn="ctr">
                        <a:buNone/>
                      </a:pPr>
                      <a:r>
                        <a:rPr lang="en-US" sz="1200" u="none" strike="noStrike" dirty="0">
                          <a:effectLst/>
                        </a:rPr>
                        <a:t>3</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Continuous Maintenance of Assembly Hall and Experimental Hall at 1006</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517040173"/>
                  </a:ext>
                </a:extLst>
              </a:tr>
              <a:tr h="299070">
                <a:tc>
                  <a:txBody>
                    <a:bodyPr/>
                    <a:lstStyle/>
                    <a:p>
                      <a:pPr algn="ctr" fontAlgn="ctr">
                        <a:buNone/>
                      </a:pPr>
                      <a:r>
                        <a:rPr lang="en-US" sz="1200" u="none" strike="noStrike" dirty="0">
                          <a:effectLst/>
                        </a:rPr>
                        <a:t>4</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Air Conditioning for Gas Room</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779074419"/>
                  </a:ext>
                </a:extLst>
              </a:tr>
              <a:tr h="299070">
                <a:tc>
                  <a:txBody>
                    <a:bodyPr/>
                    <a:lstStyle/>
                    <a:p>
                      <a:pPr algn="ctr" fontAlgn="ctr">
                        <a:buNone/>
                      </a:pPr>
                      <a:r>
                        <a:rPr lang="en-US" sz="1200" u="none" strike="noStrike" dirty="0">
                          <a:effectLst/>
                        </a:rPr>
                        <a:t>5</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Clean Room Refurbishment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a:effectLst/>
                        </a:rPr>
                        <a:t>Off Project</a:t>
                      </a:r>
                      <a:endParaRPr lang="en-US" sz="1200" b="0" i="0" u="none" strike="noStrike">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51743163"/>
                  </a:ext>
                </a:extLst>
              </a:tr>
              <a:tr h="299070">
                <a:tc>
                  <a:txBody>
                    <a:bodyPr/>
                    <a:lstStyle/>
                    <a:p>
                      <a:pPr algn="ctr" fontAlgn="ctr">
                        <a:buNone/>
                      </a:pPr>
                      <a:r>
                        <a:rPr lang="en-US" sz="1200" u="none" strike="noStrike" dirty="0">
                          <a:effectLst/>
                        </a:rPr>
                        <a:t>6</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Chilled Water Systems </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84162012"/>
                  </a:ext>
                </a:extLst>
              </a:tr>
              <a:tr h="299070">
                <a:tc>
                  <a:txBody>
                    <a:bodyPr/>
                    <a:lstStyle/>
                    <a:p>
                      <a:pPr algn="ctr" fontAlgn="ctr">
                        <a:buNone/>
                      </a:pPr>
                      <a:r>
                        <a:rPr lang="en-US" sz="1200" u="none" strike="noStrike" dirty="0">
                          <a:effectLst/>
                        </a:rPr>
                        <a:t>7</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Removal of obsolete Infrastructure</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a:effectLst/>
                        </a:rPr>
                        <a:t>Off Project</a:t>
                      </a:r>
                      <a:endParaRPr lang="en-US" sz="1200" b="0" i="0" u="none" strike="noStrike">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2363697"/>
                  </a:ext>
                </a:extLst>
              </a:tr>
              <a:tr h="299070">
                <a:tc>
                  <a:txBody>
                    <a:bodyPr/>
                    <a:lstStyle/>
                    <a:p>
                      <a:pPr algn="ctr" fontAlgn="ctr">
                        <a:buNone/>
                      </a:pPr>
                      <a:r>
                        <a:rPr lang="en-US" sz="1200" u="none" strike="noStrike" dirty="0">
                          <a:effectLst/>
                        </a:rPr>
                        <a:t>8</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Platform Modifications (Mechanical) </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410970801"/>
                  </a:ext>
                </a:extLst>
              </a:tr>
              <a:tr h="299070">
                <a:tc>
                  <a:txBody>
                    <a:bodyPr/>
                    <a:lstStyle/>
                    <a:p>
                      <a:pPr algn="ctr" fontAlgn="ctr">
                        <a:buNone/>
                      </a:pPr>
                      <a:r>
                        <a:rPr lang="en-US" sz="1200" u="none" strike="noStrike" dirty="0">
                          <a:effectLst/>
                        </a:rPr>
                        <a:t>9</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Platform Modifications (Electrical) </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092386681"/>
                  </a:ext>
                </a:extLst>
              </a:tr>
              <a:tr h="299070">
                <a:tc>
                  <a:txBody>
                    <a:bodyPr/>
                    <a:lstStyle/>
                    <a:p>
                      <a:pPr algn="ctr" fontAlgn="ctr">
                        <a:buNone/>
                      </a:pPr>
                      <a:r>
                        <a:rPr lang="en-US" sz="1200" u="none" strike="noStrike" dirty="0">
                          <a:effectLst/>
                        </a:rPr>
                        <a:t>10</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Safety and Monitoring Systems </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247382416"/>
                  </a:ext>
                </a:extLst>
              </a:tr>
              <a:tr h="299070">
                <a:tc>
                  <a:txBody>
                    <a:bodyPr/>
                    <a:lstStyle/>
                    <a:p>
                      <a:pPr algn="ctr" fontAlgn="ctr">
                        <a:buNone/>
                      </a:pPr>
                      <a:r>
                        <a:rPr lang="en-US" sz="1200" u="none" strike="noStrike" dirty="0">
                          <a:effectLst/>
                        </a:rPr>
                        <a:t>11</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Floor Modifications (In Experimental Hall and Assembly hall)</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96524088"/>
                  </a:ext>
                </a:extLst>
              </a:tr>
              <a:tr h="299070">
                <a:tc>
                  <a:txBody>
                    <a:bodyPr/>
                    <a:lstStyle/>
                    <a:p>
                      <a:pPr algn="ctr" fontAlgn="ctr">
                        <a:buNone/>
                      </a:pPr>
                      <a:r>
                        <a:rPr lang="en-US" sz="1200" u="none" strike="noStrike" dirty="0">
                          <a:effectLst/>
                        </a:rPr>
                        <a:t>12</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Access Tunnels on Sector 5 and 6</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936072409"/>
                  </a:ext>
                </a:extLst>
              </a:tr>
              <a:tr h="299070">
                <a:tc>
                  <a:txBody>
                    <a:bodyPr/>
                    <a:lstStyle/>
                    <a:p>
                      <a:pPr algn="ctr" fontAlgn="ctr">
                        <a:buNone/>
                      </a:pPr>
                      <a:r>
                        <a:rPr lang="en-US" sz="1200" u="none" strike="noStrike" dirty="0">
                          <a:effectLst/>
                        </a:rPr>
                        <a:t>13</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Workshop in Assembly Building</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573516372"/>
                  </a:ext>
                </a:extLst>
              </a:tr>
              <a:tr h="299070">
                <a:tc>
                  <a:txBody>
                    <a:bodyPr/>
                    <a:lstStyle/>
                    <a:p>
                      <a:pPr algn="ctr" fontAlgn="ctr">
                        <a:buNone/>
                      </a:pPr>
                      <a:r>
                        <a:rPr lang="en-US" sz="1200" u="none" strike="noStrike" dirty="0">
                          <a:effectLst/>
                        </a:rPr>
                        <a:t>14</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Sump Pump System in Parking Lot Area</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lvl="1" algn="l" fontAlgn="ctr">
                        <a:buNone/>
                      </a:pPr>
                      <a:r>
                        <a:rPr lang="en-US" sz="1200" u="none" strike="noStrike" dirty="0">
                          <a:effectLst/>
                        </a:rPr>
                        <a:t>Off Project</a:t>
                      </a:r>
                      <a:endParaRPr lang="en-US" sz="1200" b="0" i="0" u="none" strike="noStrike" dirty="0">
                        <a:solidFill>
                          <a:srgbClr val="000000"/>
                        </a:solidFill>
                        <a:effectLst/>
                        <a:latin typeface="Times New Roman" panose="02020603050405020304" pitchFamily="18"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413817877"/>
                  </a:ext>
                </a:extLst>
              </a:tr>
            </a:tbl>
          </a:graphicData>
        </a:graphic>
      </p:graphicFrame>
      <p:sp>
        <p:nvSpPr>
          <p:cNvPr id="10" name="Content Placeholder 2">
            <a:extLst>
              <a:ext uri="{FF2B5EF4-FFF2-40B4-BE49-F238E27FC236}">
                <a16:creationId xmlns:a16="http://schemas.microsoft.com/office/drawing/2014/main" id="{D744E41A-8331-A0A9-F6A9-EFD8CEE99E2E}"/>
              </a:ext>
            </a:extLst>
          </p:cNvPr>
          <p:cNvSpPr txBox="1">
            <a:spLocks/>
          </p:cNvSpPr>
          <p:nvPr/>
        </p:nvSpPr>
        <p:spPr>
          <a:xfrm>
            <a:off x="457200" y="5079533"/>
            <a:ext cx="11564224" cy="1145255"/>
          </a:xfrm>
          <a:prstGeom prst="rect">
            <a:avLst/>
          </a:prstGeom>
        </p:spPr>
        <p:txBody>
          <a:bodyPr vert="horz" lIns="91440" tIns="45720" rIns="91440" bIns="45720" rtlCol="0">
            <a:normAutofit/>
          </a:bodyPr>
          <a:lstStyle>
            <a:lvl1pPr marL="228600" indent="-228600" algn="l" defTabSz="914400" rtl="0" eaLnBrk="1" latinLnBrk="0" hangingPunct="1">
              <a:lnSpc>
                <a:spcPct val="100000"/>
              </a:lnSpc>
              <a:spcBef>
                <a:spcPts val="0"/>
              </a:spcBef>
              <a:spcAft>
                <a:spcPts val="400"/>
              </a:spcAft>
              <a:buFont typeface="Arial" panose="020B0604020202020204" pitchFamily="34" charset="0"/>
              <a:buChar char="•"/>
              <a:defRPr sz="2000" kern="1200">
                <a:solidFill>
                  <a:schemeClr val="tx1"/>
                </a:solidFill>
                <a:latin typeface="Arial" charset="0"/>
                <a:ea typeface="Arial" charset="0"/>
                <a:cs typeface="Arial" charset="0"/>
              </a:defRPr>
            </a:lvl1pPr>
            <a:lvl2pPr marL="460375" indent="-23336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2pPr>
            <a:lvl3pPr marL="687388"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3pPr>
            <a:lvl4pPr marL="914400"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4pPr>
            <a:lvl5pPr marL="1141413" indent="-227013" algn="l" defTabSz="914400" rtl="0" eaLnBrk="1" latinLnBrk="0" hangingPunct="1">
              <a:lnSpc>
                <a:spcPct val="100000"/>
              </a:lnSpc>
              <a:spcBef>
                <a:spcPts val="0"/>
              </a:spcBef>
              <a:spcAft>
                <a:spcPts val="400"/>
              </a:spcAft>
              <a:buFont typeface="Arial" panose="020B0604020202020204" pitchFamily="34" charset="0"/>
              <a:buChar char="•"/>
              <a:defRPr sz="1600" kern="1200">
                <a:solidFill>
                  <a:schemeClr val="tx1"/>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0" fontAlgn="base" hangingPunct="0">
              <a:spcBef>
                <a:spcPct val="0"/>
              </a:spcBef>
              <a:spcAft>
                <a:spcPts val="600"/>
              </a:spcAft>
            </a:pPr>
            <a:r>
              <a:rPr lang="en-US" altLang="en-US" sz="1600" dirty="0">
                <a:latin typeface="Arial" panose="020B0604020202020204" pitchFamily="34" charset="0"/>
              </a:rPr>
              <a:t>Document included in Pre-brief defines infrastructure and facility upgrade requirements (office space, HVAC, power, cooling, safety, etc.) to support construction, installation, and long-term operation of the </a:t>
            </a:r>
            <a:r>
              <a:rPr lang="en-US" altLang="en-US" sz="1600" dirty="0" err="1">
                <a:latin typeface="Arial" panose="020B0604020202020204" pitchFamily="34" charset="0"/>
              </a:rPr>
              <a:t>ePIC</a:t>
            </a:r>
            <a:r>
              <a:rPr lang="en-US" altLang="en-US" sz="1600" dirty="0">
                <a:latin typeface="Arial" panose="020B0604020202020204" pitchFamily="34" charset="0"/>
              </a:rPr>
              <a:t> detector.</a:t>
            </a:r>
          </a:p>
          <a:p>
            <a:pPr eaLnBrk="0" fontAlgn="base" hangingPunct="0">
              <a:spcBef>
                <a:spcPct val="0"/>
              </a:spcBef>
              <a:spcAft>
                <a:spcPts val="600"/>
              </a:spcAft>
            </a:pPr>
            <a:r>
              <a:rPr lang="en-US" altLang="en-US" sz="1600" dirty="0">
                <a:latin typeface="Arial" panose="020B0604020202020204" pitchFamily="34" charset="0"/>
              </a:rPr>
              <a:t>Identifies Off-Project Dependency items and assigns clear ownership via a responsibility matrix, ensuring all systems meet applicable codes, safety standards, and best practices by beneficial occupancy.</a:t>
            </a:r>
          </a:p>
        </p:txBody>
      </p:sp>
    </p:spTree>
    <p:extLst>
      <p:ext uri="{BB962C8B-B14F-4D97-AF65-F5344CB8AC3E}">
        <p14:creationId xmlns:p14="http://schemas.microsoft.com/office/powerpoint/2010/main" val="2095516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4A19E23-4538-FE86-2F69-A4C0EE0299F6}"/>
              </a:ext>
            </a:extLst>
          </p:cNvPr>
          <p:cNvSpPr>
            <a:spLocks noGrp="1"/>
          </p:cNvSpPr>
          <p:nvPr>
            <p:ph type="sldNum" sz="quarter" idx="4"/>
          </p:nvPr>
        </p:nvSpPr>
        <p:spPr/>
        <p:txBody>
          <a:bodyPr/>
          <a:lstStyle/>
          <a:p>
            <a:fld id="{933A556B-7C63-244D-9B7C-B0EA8042B330}" type="slidenum">
              <a:rPr lang="en-US" smtClean="0"/>
              <a:pPr/>
              <a:t>27</a:t>
            </a:fld>
            <a:endParaRPr lang="en-US"/>
          </a:p>
        </p:txBody>
      </p:sp>
      <p:sp>
        <p:nvSpPr>
          <p:cNvPr id="3" name="Title 2">
            <a:extLst>
              <a:ext uri="{FF2B5EF4-FFF2-40B4-BE49-F238E27FC236}">
                <a16:creationId xmlns:a16="http://schemas.microsoft.com/office/drawing/2014/main" id="{29DAED0E-8901-D558-7B18-A3F805B03410}"/>
              </a:ext>
            </a:extLst>
          </p:cNvPr>
          <p:cNvSpPr>
            <a:spLocks noGrp="1"/>
          </p:cNvSpPr>
          <p:nvPr>
            <p:ph type="title"/>
          </p:nvPr>
        </p:nvSpPr>
        <p:spPr/>
        <p:txBody>
          <a:bodyPr>
            <a:normAutofit fontScale="90000"/>
          </a:bodyPr>
          <a:lstStyle/>
          <a:p>
            <a:r>
              <a:rPr lang="en-US"/>
              <a:t>Technical Summary</a:t>
            </a:r>
          </a:p>
        </p:txBody>
      </p:sp>
      <p:sp>
        <p:nvSpPr>
          <p:cNvPr id="4" name="Content Placeholder 3">
            <a:extLst>
              <a:ext uri="{FF2B5EF4-FFF2-40B4-BE49-F238E27FC236}">
                <a16:creationId xmlns:a16="http://schemas.microsoft.com/office/drawing/2014/main" id="{87BFBC42-A1DC-B578-5F74-923C136F82DB}"/>
              </a:ext>
            </a:extLst>
          </p:cNvPr>
          <p:cNvSpPr>
            <a:spLocks noGrp="1"/>
          </p:cNvSpPr>
          <p:nvPr>
            <p:ph idx="1"/>
          </p:nvPr>
        </p:nvSpPr>
        <p:spPr/>
        <p:txBody>
          <a:bodyPr>
            <a:normAutofit/>
          </a:bodyPr>
          <a:lstStyle/>
          <a:p>
            <a:endParaRPr lang="en-US"/>
          </a:p>
          <a:p>
            <a:pPr lvl="1"/>
            <a:endParaRPr lang="en-US"/>
          </a:p>
          <a:p>
            <a:pPr lvl="1"/>
            <a:endParaRPr lang="en-US"/>
          </a:p>
        </p:txBody>
      </p:sp>
      <p:graphicFrame>
        <p:nvGraphicFramePr>
          <p:cNvPr id="6" name="Table 5">
            <a:extLst>
              <a:ext uri="{FF2B5EF4-FFF2-40B4-BE49-F238E27FC236}">
                <a16:creationId xmlns:a16="http://schemas.microsoft.com/office/drawing/2014/main" id="{96E11FE9-56DC-E5C1-0A2D-5FCE42E9A0EF}"/>
              </a:ext>
            </a:extLst>
          </p:cNvPr>
          <p:cNvGraphicFramePr>
            <a:graphicFrameLocks noGrp="1"/>
          </p:cNvGraphicFramePr>
          <p:nvPr>
            <p:extLst>
              <p:ext uri="{D42A27DB-BD31-4B8C-83A1-F6EECF244321}">
                <p14:modId xmlns:p14="http://schemas.microsoft.com/office/powerpoint/2010/main" val="2644890805"/>
              </p:ext>
            </p:extLst>
          </p:nvPr>
        </p:nvGraphicFramePr>
        <p:xfrm>
          <a:off x="1086118" y="975365"/>
          <a:ext cx="9584205" cy="5024177"/>
        </p:xfrm>
        <a:graphic>
          <a:graphicData uri="http://schemas.openxmlformats.org/drawingml/2006/table">
            <a:tbl>
              <a:tblPr>
                <a:tableStyleId>{5940675A-B579-460E-94D1-54222C63F5DA}</a:tableStyleId>
              </a:tblPr>
              <a:tblGrid>
                <a:gridCol w="2886800">
                  <a:extLst>
                    <a:ext uri="{9D8B030D-6E8A-4147-A177-3AD203B41FA5}">
                      <a16:colId xmlns:a16="http://schemas.microsoft.com/office/drawing/2014/main" val="1648998187"/>
                    </a:ext>
                  </a:extLst>
                </a:gridCol>
                <a:gridCol w="1788232">
                  <a:extLst>
                    <a:ext uri="{9D8B030D-6E8A-4147-A177-3AD203B41FA5}">
                      <a16:colId xmlns:a16="http://schemas.microsoft.com/office/drawing/2014/main" val="3097721360"/>
                    </a:ext>
                  </a:extLst>
                </a:gridCol>
                <a:gridCol w="4909173">
                  <a:extLst>
                    <a:ext uri="{9D8B030D-6E8A-4147-A177-3AD203B41FA5}">
                      <a16:colId xmlns:a16="http://schemas.microsoft.com/office/drawing/2014/main" val="2968890159"/>
                    </a:ext>
                  </a:extLst>
                </a:gridCol>
              </a:tblGrid>
              <a:tr h="535638">
                <a:tc>
                  <a:txBody>
                    <a:bodyPr/>
                    <a:lstStyle/>
                    <a:p>
                      <a:pPr>
                        <a:buNone/>
                      </a:pPr>
                      <a:r>
                        <a:rPr lang="en-US" sz="1600" b="1" dirty="0">
                          <a:solidFill>
                            <a:schemeClr val="tx1"/>
                          </a:solidFill>
                        </a:rPr>
                        <a:t>Subsystem / Area</a:t>
                      </a:r>
                      <a:endParaRPr lang="en-US" sz="1600" dirty="0">
                        <a:solidFill>
                          <a:schemeClr val="tx1"/>
                        </a:solidFill>
                      </a:endParaRPr>
                    </a:p>
                  </a:txBody>
                  <a:tcPr marL="66675" marR="66675" marT="33337" marB="33337" anchor="ctr">
                    <a:solidFill>
                      <a:schemeClr val="accent4">
                        <a:lumMod val="20000"/>
                        <a:lumOff val="80000"/>
                      </a:schemeClr>
                    </a:solidFill>
                  </a:tcPr>
                </a:tc>
                <a:tc>
                  <a:txBody>
                    <a:bodyPr/>
                    <a:lstStyle/>
                    <a:p>
                      <a:pPr>
                        <a:buNone/>
                      </a:pPr>
                      <a:r>
                        <a:rPr lang="en-US" sz="1600" b="1" dirty="0">
                          <a:solidFill>
                            <a:schemeClr val="tx1"/>
                          </a:solidFill>
                        </a:rPr>
                        <a:t>Status</a:t>
                      </a:r>
                      <a:endParaRPr lang="en-US" sz="1600" dirty="0">
                        <a:solidFill>
                          <a:schemeClr val="tx1"/>
                        </a:solidFill>
                      </a:endParaRPr>
                    </a:p>
                  </a:txBody>
                  <a:tcPr marL="66675" marR="66675" marT="33337" marB="33337" anchor="ctr">
                    <a:solidFill>
                      <a:schemeClr val="accent4">
                        <a:lumMod val="20000"/>
                        <a:lumOff val="80000"/>
                      </a:schemeClr>
                    </a:solidFill>
                  </a:tcPr>
                </a:tc>
                <a:tc>
                  <a:txBody>
                    <a:bodyPr/>
                    <a:lstStyle/>
                    <a:p>
                      <a:pPr>
                        <a:buNone/>
                      </a:pPr>
                      <a:r>
                        <a:rPr lang="en-US" sz="1600" b="1" dirty="0">
                          <a:solidFill>
                            <a:schemeClr val="tx1"/>
                          </a:solidFill>
                        </a:rPr>
                        <a:t>Key Notes</a:t>
                      </a:r>
                      <a:endParaRPr lang="en-US" sz="1600" dirty="0">
                        <a:solidFill>
                          <a:schemeClr val="tx1"/>
                        </a:solidFill>
                      </a:endParaRPr>
                    </a:p>
                  </a:txBody>
                  <a:tcPr marL="66675" marR="66675" marT="33337" marB="33337" anchor="ctr">
                    <a:solidFill>
                      <a:schemeClr val="accent4">
                        <a:lumMod val="20000"/>
                        <a:lumOff val="80000"/>
                      </a:schemeClr>
                    </a:solidFill>
                  </a:tcPr>
                </a:tc>
                <a:extLst>
                  <a:ext uri="{0D108BD9-81ED-4DB2-BD59-A6C34878D82A}">
                    <a16:rowId xmlns:a16="http://schemas.microsoft.com/office/drawing/2014/main" val="545544475"/>
                  </a:ext>
                </a:extLst>
              </a:tr>
              <a:tr h="837511">
                <a:tc>
                  <a:txBody>
                    <a:bodyPr/>
                    <a:lstStyle/>
                    <a:p>
                      <a:pPr>
                        <a:buNone/>
                      </a:pPr>
                      <a:r>
                        <a:rPr lang="en-US" sz="1300" b="1" dirty="0"/>
                        <a:t>Barrel Systems</a:t>
                      </a:r>
                      <a:r>
                        <a:rPr lang="en-US" sz="1300" dirty="0"/>
                        <a:t> (Cradle, Platforms, Support Rings, All subdetector Support structures and Installation Tooling)</a:t>
                      </a:r>
                    </a:p>
                  </a:txBody>
                  <a:tcPr marL="66675" marR="66675" marT="33337" marB="33337" anchor="ctr">
                    <a:solidFill>
                      <a:schemeClr val="bg2">
                        <a:lumMod val="20000"/>
                        <a:lumOff val="80000"/>
                      </a:schemeClr>
                    </a:solidFill>
                  </a:tcPr>
                </a:tc>
                <a:tc>
                  <a:txBody>
                    <a:bodyPr/>
                    <a:lstStyle/>
                    <a:p>
                      <a:pPr>
                        <a:buNone/>
                      </a:pPr>
                      <a:r>
                        <a:rPr lang="en-US" sz="1300" b="1" dirty="0"/>
                        <a:t>PDR Completed</a:t>
                      </a:r>
                      <a:endParaRPr lang="en-US" sz="1300" dirty="0"/>
                    </a:p>
                  </a:txBody>
                  <a:tcPr marL="66675" marR="66675" marT="33337" marB="33337" anchor="ctr"/>
                </a:tc>
                <a:tc>
                  <a:txBody>
                    <a:bodyPr/>
                    <a:lstStyle/>
                    <a:p>
                      <a:pPr>
                        <a:buNone/>
                      </a:pPr>
                      <a:r>
                        <a:rPr lang="en-US" sz="1300" dirty="0"/>
                        <a:t>Integrated model under refinement. Subdetector installation tooling design and procedures also under refinement.</a:t>
                      </a:r>
                    </a:p>
                  </a:txBody>
                  <a:tcPr marL="66675" marR="66675" marT="33337" marB="33337" anchor="ctr"/>
                </a:tc>
                <a:extLst>
                  <a:ext uri="{0D108BD9-81ED-4DB2-BD59-A6C34878D82A}">
                    <a16:rowId xmlns:a16="http://schemas.microsoft.com/office/drawing/2014/main" val="1989169780"/>
                  </a:ext>
                </a:extLst>
              </a:tr>
              <a:tr h="644240">
                <a:tc>
                  <a:txBody>
                    <a:bodyPr/>
                    <a:lstStyle/>
                    <a:p>
                      <a:pPr>
                        <a:buNone/>
                      </a:pPr>
                      <a:r>
                        <a:rPr lang="en-US" sz="1300" b="1" dirty="0"/>
                        <a:t>Endcap Structures</a:t>
                      </a:r>
                      <a:r>
                        <a:rPr lang="en-US" sz="1300" dirty="0"/>
                        <a:t> (Flux Return Steel, Support Frames)</a:t>
                      </a:r>
                    </a:p>
                  </a:txBody>
                  <a:tcPr marL="66675" marR="66675" marT="33337" marB="33337" anchor="ctr">
                    <a:solidFill>
                      <a:schemeClr val="accent1">
                        <a:lumMod val="20000"/>
                        <a:lumOff val="80000"/>
                      </a:schemeClr>
                    </a:solidFill>
                  </a:tcPr>
                </a:tc>
                <a:tc>
                  <a:txBody>
                    <a:bodyPr/>
                    <a:lstStyle/>
                    <a:p>
                      <a:pPr>
                        <a:buNone/>
                      </a:pPr>
                      <a:r>
                        <a:rPr lang="en-US" sz="1300" b="1" dirty="0"/>
                        <a:t>FDR Complete</a:t>
                      </a:r>
                      <a:endParaRPr lang="en-US" sz="1300" dirty="0"/>
                    </a:p>
                  </a:txBody>
                  <a:tcPr marL="66675" marR="66675" marT="33337" marB="33337" anchor="ctr"/>
                </a:tc>
                <a:tc>
                  <a:txBody>
                    <a:bodyPr/>
                    <a:lstStyle/>
                    <a:p>
                      <a:pPr>
                        <a:buNone/>
                      </a:pPr>
                      <a:r>
                        <a:rPr lang="en-US" sz="1300" dirty="0"/>
                        <a:t>Fabrication packages and drawings approved</a:t>
                      </a:r>
                    </a:p>
                  </a:txBody>
                  <a:tcPr marL="66675" marR="66675" marT="33337" marB="33337" anchor="ctr"/>
                </a:tc>
                <a:extLst>
                  <a:ext uri="{0D108BD9-81ED-4DB2-BD59-A6C34878D82A}">
                    <a16:rowId xmlns:a16="http://schemas.microsoft.com/office/drawing/2014/main" val="495176039"/>
                  </a:ext>
                </a:extLst>
              </a:tr>
              <a:tr h="644240">
                <a:tc>
                  <a:txBody>
                    <a:bodyPr/>
                    <a:lstStyle/>
                    <a:p>
                      <a:pPr>
                        <a:buNone/>
                      </a:pPr>
                      <a:r>
                        <a:rPr lang="en-US" sz="1300" b="1" dirty="0"/>
                        <a:t>Endcap and Barrel Motion &amp; Control Systems</a:t>
                      </a:r>
                      <a:endParaRPr lang="en-US" sz="1300" dirty="0"/>
                    </a:p>
                  </a:txBody>
                  <a:tcPr marL="66675" marR="66675" marT="33337" marB="33337" anchor="ctr">
                    <a:solidFill>
                      <a:schemeClr val="bg2">
                        <a:lumMod val="20000"/>
                        <a:lumOff val="80000"/>
                      </a:schemeClr>
                    </a:solidFill>
                  </a:tcPr>
                </a:tc>
                <a:tc>
                  <a:txBody>
                    <a:bodyPr/>
                    <a:lstStyle/>
                    <a:p>
                      <a:pPr>
                        <a:buNone/>
                      </a:pPr>
                      <a:r>
                        <a:rPr lang="en-US" sz="1300" b="1" dirty="0"/>
                        <a:t>PDR Completed</a:t>
                      </a:r>
                      <a:endParaRPr lang="en-US" sz="1300" dirty="0"/>
                    </a:p>
                  </a:txBody>
                  <a:tcPr marL="66675" marR="66675" marT="33337" marB="33337" anchor="ctr"/>
                </a:tc>
                <a:tc>
                  <a:txBody>
                    <a:bodyPr/>
                    <a:lstStyle/>
                    <a:p>
                      <a:pPr>
                        <a:buNone/>
                      </a:pPr>
                      <a:r>
                        <a:rPr lang="en-US" sz="1300"/>
                        <a:t>Mechanisms and control integration validated in model</a:t>
                      </a:r>
                    </a:p>
                  </a:txBody>
                  <a:tcPr marL="66675" marR="66675" marT="33337" marB="33337" anchor="ctr"/>
                </a:tc>
                <a:extLst>
                  <a:ext uri="{0D108BD9-81ED-4DB2-BD59-A6C34878D82A}">
                    <a16:rowId xmlns:a16="http://schemas.microsoft.com/office/drawing/2014/main" val="3042286903"/>
                  </a:ext>
                </a:extLst>
              </a:tr>
              <a:tr h="644240">
                <a:tc>
                  <a:txBody>
                    <a:bodyPr/>
                    <a:lstStyle/>
                    <a:p>
                      <a:pPr>
                        <a:buNone/>
                      </a:pPr>
                      <a:r>
                        <a:rPr lang="en-US" sz="1300" b="1" dirty="0"/>
                        <a:t>Services Integration</a:t>
                      </a:r>
                      <a:r>
                        <a:rPr lang="en-US" sz="1300" dirty="0"/>
                        <a:t> (Cooling, Power, Signal Routing)</a:t>
                      </a:r>
                    </a:p>
                  </a:txBody>
                  <a:tcPr marL="66675" marR="66675" marT="33337" marB="33337" anchor="ctr">
                    <a:solidFill>
                      <a:schemeClr val="bg2">
                        <a:lumMod val="20000"/>
                        <a:lumOff val="80000"/>
                      </a:schemeClr>
                    </a:solidFill>
                  </a:tcPr>
                </a:tc>
                <a:tc>
                  <a:txBody>
                    <a:bodyPr/>
                    <a:lstStyle/>
                    <a:p>
                      <a:pPr>
                        <a:buNone/>
                      </a:pPr>
                      <a:r>
                        <a:rPr lang="en-US" sz="1300" b="1" dirty="0"/>
                        <a:t>PDR Completed</a:t>
                      </a:r>
                      <a:endParaRPr lang="en-US" sz="1300" dirty="0"/>
                    </a:p>
                  </a:txBody>
                  <a:tcPr marL="66675" marR="66675" marT="33337" marB="33337" anchor="ctr"/>
                </a:tc>
                <a:tc>
                  <a:txBody>
                    <a:bodyPr/>
                    <a:lstStyle/>
                    <a:p>
                      <a:pPr>
                        <a:buNone/>
                      </a:pPr>
                      <a:r>
                        <a:rPr lang="en-US" sz="1300"/>
                        <a:t>Service envelopes defined; routing documented and verified</a:t>
                      </a:r>
                    </a:p>
                  </a:txBody>
                  <a:tcPr marL="66675" marR="66675" marT="33337" marB="33337" anchor="ctr"/>
                </a:tc>
                <a:extLst>
                  <a:ext uri="{0D108BD9-81ED-4DB2-BD59-A6C34878D82A}">
                    <a16:rowId xmlns:a16="http://schemas.microsoft.com/office/drawing/2014/main" val="2485029041"/>
                  </a:ext>
                </a:extLst>
              </a:tr>
              <a:tr h="837511">
                <a:tc>
                  <a:txBody>
                    <a:bodyPr/>
                    <a:lstStyle/>
                    <a:p>
                      <a:pPr>
                        <a:buNone/>
                      </a:pPr>
                      <a:r>
                        <a:rPr lang="en-US" sz="1300" b="1" dirty="0"/>
                        <a:t>Cooling Systems</a:t>
                      </a:r>
                      <a:endParaRPr lang="en-US" sz="1300" dirty="0"/>
                    </a:p>
                  </a:txBody>
                  <a:tcPr marL="66675" marR="66675" marT="33337" marB="33337" anchor="ctr">
                    <a:solidFill>
                      <a:schemeClr val="accent2">
                        <a:lumMod val="20000"/>
                        <a:lumOff val="80000"/>
                      </a:schemeClr>
                    </a:solidFill>
                  </a:tcPr>
                </a:tc>
                <a:tc>
                  <a:txBody>
                    <a:bodyPr/>
                    <a:lstStyle/>
                    <a:p>
                      <a:pPr>
                        <a:buNone/>
                      </a:pPr>
                      <a:r>
                        <a:rPr lang="en-US" sz="1300" b="1"/>
                        <a:t>In Progress</a:t>
                      </a:r>
                      <a:endParaRPr lang="en-US" sz="1300"/>
                    </a:p>
                  </a:txBody>
                  <a:tcPr marL="66675" marR="66675" marT="33337" marB="33337" anchor="ctr"/>
                </a:tc>
                <a:tc>
                  <a:txBody>
                    <a:bodyPr/>
                    <a:lstStyle/>
                    <a:p>
                      <a:pPr>
                        <a:buNone/>
                      </a:pPr>
                      <a:r>
                        <a:rPr lang="en-US" sz="1300"/>
                        <a:t>Design </a:t>
                      </a:r>
                      <a:r>
                        <a:rPr lang="en-US" sz="1300" dirty="0"/>
                        <a:t>maturing with detector designs; Facilities 18 °C water baseline. Air Cooling or Convection Cooling as a second preference. Special cooling like Glycol cooling system is only used for dRICH detector.</a:t>
                      </a:r>
                    </a:p>
                  </a:txBody>
                  <a:tcPr marL="66675" marR="66675" marT="33337" marB="33337" anchor="ctr"/>
                </a:tc>
                <a:extLst>
                  <a:ext uri="{0D108BD9-81ED-4DB2-BD59-A6C34878D82A}">
                    <a16:rowId xmlns:a16="http://schemas.microsoft.com/office/drawing/2014/main" val="2322429987"/>
                  </a:ext>
                </a:extLst>
              </a:tr>
              <a:tr h="837511">
                <a:tc>
                  <a:txBody>
                    <a:bodyPr/>
                    <a:lstStyle/>
                    <a:p>
                      <a:pPr>
                        <a:buNone/>
                      </a:pPr>
                      <a:r>
                        <a:rPr lang="en-US" sz="1300" b="1" dirty="0"/>
                        <a:t>Building 1006 Modifications</a:t>
                      </a:r>
                      <a:r>
                        <a:rPr lang="en-US" sz="1300" dirty="0"/>
                        <a:t> (Experimental &amp; Assembly Halls)</a:t>
                      </a:r>
                    </a:p>
                  </a:txBody>
                  <a:tcPr marL="66675" marR="66675" marT="33337" marB="33337" anchor="ctr">
                    <a:solidFill>
                      <a:schemeClr val="bg2">
                        <a:lumMod val="20000"/>
                        <a:lumOff val="80000"/>
                      </a:schemeClr>
                    </a:solidFill>
                  </a:tcPr>
                </a:tc>
                <a:tc>
                  <a:txBody>
                    <a:bodyPr/>
                    <a:lstStyle/>
                    <a:p>
                      <a:pPr>
                        <a:buNone/>
                      </a:pPr>
                      <a:r>
                        <a:rPr lang="en-US" sz="1300" b="1" dirty="0"/>
                        <a:t>PDR Completed</a:t>
                      </a:r>
                      <a:endParaRPr lang="en-US" sz="1300" dirty="0"/>
                    </a:p>
                  </a:txBody>
                  <a:tcPr marL="66675" marR="66675" marT="33337" marB="33337" anchor="ctr"/>
                </a:tc>
                <a:tc>
                  <a:txBody>
                    <a:bodyPr/>
                    <a:lstStyle/>
                    <a:p>
                      <a:pPr>
                        <a:buNone/>
                      </a:pPr>
                      <a:r>
                        <a:rPr lang="en-US" sz="1300" dirty="0"/>
                        <a:t>Reuse of existing STAR infrastructure provides major schedule and cost advantage</a:t>
                      </a:r>
                    </a:p>
                  </a:txBody>
                  <a:tcPr marL="66675" marR="66675" marT="33337" marB="33337" anchor="ctr"/>
                </a:tc>
                <a:extLst>
                  <a:ext uri="{0D108BD9-81ED-4DB2-BD59-A6C34878D82A}">
                    <a16:rowId xmlns:a16="http://schemas.microsoft.com/office/drawing/2014/main" val="243960993"/>
                  </a:ext>
                </a:extLst>
              </a:tr>
            </a:tbl>
          </a:graphicData>
        </a:graphic>
      </p:graphicFrame>
    </p:spTree>
    <p:extLst>
      <p:ext uri="{BB962C8B-B14F-4D97-AF65-F5344CB8AC3E}">
        <p14:creationId xmlns:p14="http://schemas.microsoft.com/office/powerpoint/2010/main" val="33078562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Mad Men - Golden Globes">
            <a:extLst>
              <a:ext uri="{FF2B5EF4-FFF2-40B4-BE49-F238E27FC236}">
                <a16:creationId xmlns:a16="http://schemas.microsoft.com/office/drawing/2014/main" id="{A474F187-F7FA-B86F-0662-A58BE7C3803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895" t="21728" r="3256" b="50803"/>
          <a:stretch/>
        </p:blipFill>
        <p:spPr bwMode="auto">
          <a:xfrm>
            <a:off x="232834" y="892224"/>
            <a:ext cx="11959166" cy="5364900"/>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5">
            <a:extLst>
              <a:ext uri="{FF2B5EF4-FFF2-40B4-BE49-F238E27FC236}">
                <a16:creationId xmlns:a16="http://schemas.microsoft.com/office/drawing/2014/main" id="{19BC2640-C339-0479-BAAC-C2959F5F7AFC}"/>
              </a:ext>
            </a:extLst>
          </p:cNvPr>
          <p:cNvSpPr>
            <a:spLocks noGrp="1"/>
          </p:cNvSpPr>
          <p:nvPr>
            <p:ph sz="quarter" idx="13"/>
          </p:nvPr>
        </p:nvSpPr>
        <p:spPr>
          <a:xfrm>
            <a:off x="457200" y="4533900"/>
            <a:ext cx="9939867" cy="1638300"/>
          </a:xfrm>
        </p:spPr>
        <p:txBody>
          <a:bodyPr anchor="ctr">
            <a:normAutofit/>
          </a:bodyPr>
          <a:lstStyle/>
          <a:p>
            <a:pPr marL="0" indent="0" algn="ctr">
              <a:buNone/>
            </a:pPr>
            <a:r>
              <a:rPr lang="en-US" sz="10000">
                <a:solidFill>
                  <a:srgbClr val="DB3527"/>
                </a:solidFill>
              </a:rPr>
              <a:t>Questions?</a:t>
            </a:r>
          </a:p>
        </p:txBody>
      </p:sp>
    </p:spTree>
    <p:extLst>
      <p:ext uri="{BB962C8B-B14F-4D97-AF65-F5344CB8AC3E}">
        <p14:creationId xmlns:p14="http://schemas.microsoft.com/office/powerpoint/2010/main" val="8569428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2E2B6-C1D7-CBFB-191F-6FFB5FC21EFE}"/>
              </a:ext>
            </a:extLst>
          </p:cNvPr>
          <p:cNvSpPr>
            <a:spLocks noGrp="1"/>
          </p:cNvSpPr>
          <p:nvPr>
            <p:ph type="title"/>
          </p:nvPr>
        </p:nvSpPr>
        <p:spPr/>
        <p:txBody>
          <a:bodyPr>
            <a:normAutofit fontScale="90000"/>
          </a:bodyPr>
          <a:lstStyle/>
          <a:p>
            <a:r>
              <a:rPr lang="en-US" dirty="0"/>
              <a:t>Acronyms</a:t>
            </a:r>
          </a:p>
        </p:txBody>
      </p:sp>
      <p:graphicFrame>
        <p:nvGraphicFramePr>
          <p:cNvPr id="4" name="Content Placeholder 3">
            <a:extLst>
              <a:ext uri="{FF2B5EF4-FFF2-40B4-BE49-F238E27FC236}">
                <a16:creationId xmlns:a16="http://schemas.microsoft.com/office/drawing/2014/main" id="{157CD7F8-9610-C6F6-F2C6-DFF3E69F42DE}"/>
              </a:ext>
            </a:extLst>
          </p:cNvPr>
          <p:cNvGraphicFramePr>
            <a:graphicFrameLocks noGrp="1"/>
          </p:cNvGraphicFramePr>
          <p:nvPr>
            <p:ph idx="1"/>
            <p:extLst>
              <p:ext uri="{D42A27DB-BD31-4B8C-83A1-F6EECF244321}">
                <p14:modId xmlns:p14="http://schemas.microsoft.com/office/powerpoint/2010/main" val="3787598667"/>
              </p:ext>
            </p:extLst>
          </p:nvPr>
        </p:nvGraphicFramePr>
        <p:xfrm>
          <a:off x="1262543" y="759204"/>
          <a:ext cx="7919207" cy="5224709"/>
        </p:xfrm>
        <a:graphic>
          <a:graphicData uri="http://schemas.openxmlformats.org/drawingml/2006/table">
            <a:tbl>
              <a:tblPr>
                <a:tableStyleId>{5C22544A-7EE6-4342-B048-85BDC9FD1C3A}</a:tableStyleId>
              </a:tblPr>
              <a:tblGrid>
                <a:gridCol w="1990504">
                  <a:extLst>
                    <a:ext uri="{9D8B030D-6E8A-4147-A177-3AD203B41FA5}">
                      <a16:colId xmlns:a16="http://schemas.microsoft.com/office/drawing/2014/main" val="3632521754"/>
                    </a:ext>
                  </a:extLst>
                </a:gridCol>
                <a:gridCol w="5928703">
                  <a:extLst>
                    <a:ext uri="{9D8B030D-6E8A-4147-A177-3AD203B41FA5}">
                      <a16:colId xmlns:a16="http://schemas.microsoft.com/office/drawing/2014/main" val="950268193"/>
                    </a:ext>
                  </a:extLst>
                </a:gridCol>
              </a:tblGrid>
              <a:tr h="322976">
                <a:tc>
                  <a:txBody>
                    <a:bodyPr/>
                    <a:lstStyle/>
                    <a:p>
                      <a:pPr algn="ctr" fontAlgn="ctr">
                        <a:buNone/>
                      </a:pPr>
                      <a:r>
                        <a:rPr lang="en-US" sz="1100" b="1" u="none" strike="noStrike" dirty="0">
                          <a:effectLst/>
                        </a:rPr>
                        <a:t>Acronym</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pPr algn="ctr" fontAlgn="ctr">
                        <a:buNone/>
                      </a:pPr>
                      <a:r>
                        <a:rPr lang="en-US" sz="1100" b="1" u="none" strike="noStrike" dirty="0">
                          <a:effectLst/>
                        </a:rPr>
                        <a:t>Full Form / Meaning</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extLst>
                  <a:ext uri="{0D108BD9-81ED-4DB2-BD59-A6C34878D82A}">
                    <a16:rowId xmlns:a16="http://schemas.microsoft.com/office/drawing/2014/main" val="2675557772"/>
                  </a:ext>
                </a:extLst>
              </a:tr>
              <a:tr h="194709">
                <a:tc>
                  <a:txBody>
                    <a:bodyPr/>
                    <a:lstStyle/>
                    <a:p>
                      <a:pPr lvl="1" algn="l" fontAlgn="ctr">
                        <a:buNone/>
                      </a:pPr>
                      <a:r>
                        <a:rPr lang="en-US" sz="1100" u="none" strike="noStrike" dirty="0">
                          <a:effectLst/>
                        </a:rPr>
                        <a:t>DAQ</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Data Acquisition</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283043507"/>
                  </a:ext>
                </a:extLst>
              </a:tr>
              <a:tr h="194709">
                <a:tc>
                  <a:txBody>
                    <a:bodyPr/>
                    <a:lstStyle/>
                    <a:p>
                      <a:pPr lvl="1" algn="l" fontAlgn="ctr">
                        <a:buNone/>
                      </a:pPr>
                      <a:r>
                        <a:rPr lang="en-US" sz="1100" u="none" strike="noStrike" dirty="0">
                          <a:effectLst/>
                        </a:rPr>
                        <a:t>DIRC</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Detector of Internally Reflected Cherenkov light</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73122434"/>
                  </a:ext>
                </a:extLst>
              </a:tr>
              <a:tr h="194709">
                <a:tc>
                  <a:txBody>
                    <a:bodyPr/>
                    <a:lstStyle/>
                    <a:p>
                      <a:pPr lvl="1" algn="l" fontAlgn="ctr">
                        <a:buNone/>
                      </a:pPr>
                      <a:r>
                        <a:rPr lang="en-US" sz="1100" u="none" strike="noStrike" dirty="0">
                          <a:effectLst/>
                        </a:rPr>
                        <a:t>dRICH</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Dual-Radiator Ring Imaging Cherenkov detector</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29839401"/>
                  </a:ext>
                </a:extLst>
              </a:tr>
              <a:tr h="194709">
                <a:tc>
                  <a:txBody>
                    <a:bodyPr/>
                    <a:lstStyle/>
                    <a:p>
                      <a:pPr lvl="1" algn="l" fontAlgn="ctr">
                        <a:buNone/>
                      </a:pPr>
                      <a:r>
                        <a:rPr lang="en-US" sz="1100" u="none" strike="noStrike" dirty="0">
                          <a:effectLst/>
                        </a:rPr>
                        <a:t>EIC</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Electron–Ion Collider</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422213678"/>
                  </a:ext>
                </a:extLst>
              </a:tr>
              <a:tr h="194709">
                <a:tc>
                  <a:txBody>
                    <a:bodyPr/>
                    <a:lstStyle/>
                    <a:p>
                      <a:pPr lvl="1" algn="l" fontAlgn="ctr">
                        <a:buNone/>
                      </a:pPr>
                      <a:r>
                        <a:rPr lang="en-US" sz="1100" u="none" strike="noStrike" dirty="0" err="1">
                          <a:effectLst/>
                        </a:rPr>
                        <a:t>ePIC</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Electron–Proton/Ion Collider Detector</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36274319"/>
                  </a:ext>
                </a:extLst>
              </a:tr>
              <a:tr h="194709">
                <a:tc>
                  <a:txBody>
                    <a:bodyPr/>
                    <a:lstStyle/>
                    <a:p>
                      <a:pPr lvl="1" algn="l" fontAlgn="ctr">
                        <a:buNone/>
                      </a:pPr>
                      <a:r>
                        <a:rPr lang="en-US" sz="1100" u="none" strike="noStrike">
                          <a:effectLst/>
                        </a:rPr>
                        <a:t>EMCAL</a:t>
                      </a:r>
                      <a:endParaRPr lang="en-US" sz="1100" b="1"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Electromagnetic Calorimeter</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18956953"/>
                  </a:ext>
                </a:extLst>
              </a:tr>
              <a:tr h="194709">
                <a:tc>
                  <a:txBody>
                    <a:bodyPr/>
                    <a:lstStyle/>
                    <a:p>
                      <a:pPr lvl="1" algn="l" fontAlgn="ctr">
                        <a:buNone/>
                      </a:pPr>
                      <a:r>
                        <a:rPr lang="en-US" sz="1100" u="none" strike="noStrike" dirty="0">
                          <a:effectLst/>
                        </a:rPr>
                        <a:t>FEA</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Finite Element Analysis</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6141028"/>
                  </a:ext>
                </a:extLst>
              </a:tr>
              <a:tr h="194709">
                <a:tc>
                  <a:txBody>
                    <a:bodyPr/>
                    <a:lstStyle/>
                    <a:p>
                      <a:pPr lvl="1" algn="l" fontAlgn="ctr">
                        <a:buNone/>
                      </a:pPr>
                      <a:r>
                        <a:rPr lang="en-US" sz="1100" u="none" strike="noStrike" dirty="0">
                          <a:effectLst/>
                        </a:rPr>
                        <a:t>GD&amp;T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Geometric Dimensioning and Tolerancing</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654895713"/>
                  </a:ext>
                </a:extLst>
              </a:tr>
              <a:tr h="194709">
                <a:tc>
                  <a:txBody>
                    <a:bodyPr/>
                    <a:lstStyle/>
                    <a:p>
                      <a:pPr lvl="1" algn="l" fontAlgn="ctr">
                        <a:buNone/>
                      </a:pPr>
                      <a:r>
                        <a:rPr lang="en-US" sz="1100" u="none" strike="noStrike" dirty="0">
                          <a:effectLst/>
                        </a:rPr>
                        <a:t>GST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Global Support Tube</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620199103"/>
                  </a:ext>
                </a:extLst>
              </a:tr>
              <a:tr h="194709">
                <a:tc>
                  <a:txBody>
                    <a:bodyPr/>
                    <a:lstStyle/>
                    <a:p>
                      <a:pPr lvl="1" algn="l" fontAlgn="ctr">
                        <a:buNone/>
                      </a:pPr>
                      <a:r>
                        <a:rPr lang="en-US" sz="1100" u="none" strike="noStrike" dirty="0">
                          <a:effectLst/>
                        </a:rPr>
                        <a:t>HCAL</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Hadronic Calorimeter</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4192881886"/>
                  </a:ext>
                </a:extLst>
              </a:tr>
              <a:tr h="194709">
                <a:tc>
                  <a:txBody>
                    <a:bodyPr/>
                    <a:lstStyle/>
                    <a:p>
                      <a:pPr lvl="1" algn="l" fontAlgn="ctr">
                        <a:buNone/>
                      </a:pPr>
                      <a:r>
                        <a:rPr lang="en-US" sz="1100" u="none" strike="noStrike" dirty="0">
                          <a:effectLst/>
                        </a:rPr>
                        <a:t>HEPA</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High-Efficiency Particulate Air (filter)</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79786692"/>
                  </a:ext>
                </a:extLst>
              </a:tr>
              <a:tr h="194709">
                <a:tc>
                  <a:txBody>
                    <a:bodyPr/>
                    <a:lstStyle/>
                    <a:p>
                      <a:pPr lvl="1" algn="l" fontAlgn="ctr">
                        <a:buNone/>
                      </a:pPr>
                      <a:r>
                        <a:rPr lang="en-US" sz="1100" u="none" strike="noStrike" dirty="0">
                          <a:effectLst/>
                        </a:rPr>
                        <a:t>HSSD</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High Sensitivity Smoke Detection</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619349804"/>
                  </a:ext>
                </a:extLst>
              </a:tr>
              <a:tr h="194709">
                <a:tc>
                  <a:txBody>
                    <a:bodyPr/>
                    <a:lstStyle/>
                    <a:p>
                      <a:pPr lvl="1" algn="l" fontAlgn="ctr">
                        <a:buNone/>
                      </a:pPr>
                      <a:r>
                        <a:rPr lang="en-US" sz="1100" u="none" strike="noStrike" dirty="0">
                          <a:effectLst/>
                        </a:rPr>
                        <a:t>HVAC</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Heating, Ventilation and Air Conditioning</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72652782"/>
                  </a:ext>
                </a:extLst>
              </a:tr>
              <a:tr h="228717">
                <a:tc>
                  <a:txBody>
                    <a:bodyPr/>
                    <a:lstStyle/>
                    <a:p>
                      <a:pPr lvl="1" algn="l" fontAlgn="ctr">
                        <a:buNone/>
                      </a:pPr>
                      <a:r>
                        <a:rPr lang="en-US" sz="1100" u="none" strike="noStrike" dirty="0">
                          <a:effectLst/>
                        </a:rPr>
                        <a:t>ICD </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Interface Control Document </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737997104"/>
                  </a:ext>
                </a:extLst>
              </a:tr>
              <a:tr h="194709">
                <a:tc>
                  <a:txBody>
                    <a:bodyPr/>
                    <a:lstStyle/>
                    <a:p>
                      <a:pPr lvl="1" algn="l" fontAlgn="ctr">
                        <a:buNone/>
                      </a:pPr>
                      <a:r>
                        <a:rPr lang="en-US" sz="1100" u="none" strike="noStrike" dirty="0">
                          <a:effectLst/>
                        </a:rPr>
                        <a:t>I³</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Integration, Installation &amp; Infrastructure</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73609032"/>
                  </a:ext>
                </a:extLst>
              </a:tr>
              <a:tr h="194709">
                <a:tc>
                  <a:txBody>
                    <a:bodyPr/>
                    <a:lstStyle/>
                    <a:p>
                      <a:pPr lvl="1" algn="l" fontAlgn="ctr">
                        <a:buNone/>
                      </a:pPr>
                      <a:r>
                        <a:rPr lang="en-US" sz="1100" u="none" strike="noStrike" dirty="0">
                          <a:effectLst/>
                        </a:rPr>
                        <a:t>MCW / ACW</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Modified Chilled Water / Aluminum Compatible Water</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78378379"/>
                  </a:ext>
                </a:extLst>
              </a:tr>
              <a:tr h="194709">
                <a:tc>
                  <a:txBody>
                    <a:bodyPr/>
                    <a:lstStyle/>
                    <a:p>
                      <a:pPr lvl="1" algn="l" fontAlgn="ctr">
                        <a:buNone/>
                      </a:pPr>
                      <a:r>
                        <a:rPr lang="en-US" sz="1100" u="none" strike="noStrike" dirty="0">
                          <a:effectLst/>
                        </a:rPr>
                        <a:t>MPGD</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Micro-Pattern Gas Detector</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118922111"/>
                  </a:ext>
                </a:extLst>
              </a:tr>
              <a:tr h="194709">
                <a:tc>
                  <a:txBody>
                    <a:bodyPr/>
                    <a:lstStyle/>
                    <a:p>
                      <a:pPr lvl="1" algn="l" fontAlgn="ctr">
                        <a:buNone/>
                      </a:pPr>
                      <a:r>
                        <a:rPr lang="en-US" sz="1100" u="none" strike="noStrike" dirty="0">
                          <a:effectLst/>
                        </a:rPr>
                        <a:t>ODH</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a:effectLst/>
                        </a:rPr>
                        <a:t>Oxygen Deficiency Hazard</a:t>
                      </a:r>
                      <a:endParaRPr lang="en-US" sz="1100" b="0" i="0" u="none" strike="noStrike">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30088100"/>
                  </a:ext>
                </a:extLst>
              </a:tr>
              <a:tr h="194709">
                <a:tc>
                  <a:txBody>
                    <a:bodyPr/>
                    <a:lstStyle/>
                    <a:p>
                      <a:pPr lvl="1" algn="l" fontAlgn="ctr">
                        <a:buNone/>
                      </a:pPr>
                      <a:r>
                        <a:rPr lang="en-US" sz="1100" u="none" strike="noStrike" dirty="0">
                          <a:effectLst/>
                        </a:rPr>
                        <a:t>PDR / FDR</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Preliminary Design Review / Final Design Review</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67138148"/>
                  </a:ext>
                </a:extLst>
              </a:tr>
              <a:tr h="194709">
                <a:tc>
                  <a:txBody>
                    <a:bodyPr/>
                    <a:lstStyle/>
                    <a:p>
                      <a:pPr lvl="1" algn="l" fontAlgn="ctr">
                        <a:buNone/>
                      </a:pPr>
                      <a:r>
                        <a:rPr lang="en-US" sz="1100" u="none" strike="noStrike" dirty="0">
                          <a:effectLst/>
                        </a:rPr>
                        <a:t>pfRICH</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Proximity-Focusing Ring Imaging Cherenkov detector</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566196999"/>
                  </a:ext>
                </a:extLst>
              </a:tr>
              <a:tr h="194709">
                <a:tc>
                  <a:txBody>
                    <a:bodyPr/>
                    <a:lstStyle/>
                    <a:p>
                      <a:pPr lvl="1" algn="l" fontAlgn="ctr">
                        <a:buNone/>
                      </a:pPr>
                      <a:r>
                        <a:rPr lang="en-US" sz="1100" u="none" strike="noStrike" dirty="0">
                          <a:effectLst/>
                        </a:rPr>
                        <a:t>PST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Pixel Support Tube</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531944760"/>
                  </a:ext>
                </a:extLst>
              </a:tr>
              <a:tr h="194709">
                <a:tc>
                  <a:txBody>
                    <a:bodyPr/>
                    <a:lstStyle/>
                    <a:p>
                      <a:pPr lvl="1" algn="l" fontAlgn="ctr">
                        <a:buNone/>
                      </a:pPr>
                      <a:r>
                        <a:rPr lang="en-US" sz="1100" u="none" strike="noStrike" dirty="0">
                          <a:effectLst/>
                        </a:rPr>
                        <a:t>QA / QC</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Quality Assurance / Quality Control</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981130778"/>
                  </a:ext>
                </a:extLst>
              </a:tr>
              <a:tr h="194709">
                <a:tc>
                  <a:txBody>
                    <a:bodyPr/>
                    <a:lstStyle/>
                    <a:p>
                      <a:pPr lvl="1" algn="l" fontAlgn="ctr">
                        <a:buNone/>
                      </a:pPr>
                      <a:r>
                        <a:rPr lang="en-US" sz="1100" u="none" strike="noStrike" dirty="0">
                          <a:effectLst/>
                        </a:rPr>
                        <a:t>SVT</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Silicon Vertex Tracker</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01050121"/>
                  </a:ext>
                </a:extLst>
              </a:tr>
              <a:tr h="194709">
                <a:tc>
                  <a:txBody>
                    <a:bodyPr/>
                    <a:lstStyle/>
                    <a:p>
                      <a:pPr lvl="1" algn="l" fontAlgn="ctr">
                        <a:buNone/>
                      </a:pPr>
                      <a:r>
                        <a:rPr lang="en-US" sz="1100" u="none" strike="noStrike" dirty="0">
                          <a:effectLst/>
                        </a:rPr>
                        <a:t>TOF</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Time-of-Flight</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73216406"/>
                  </a:ext>
                </a:extLst>
              </a:tr>
              <a:tr h="194709">
                <a:tc>
                  <a:txBody>
                    <a:bodyPr/>
                    <a:lstStyle/>
                    <a:p>
                      <a:pPr lvl="1" algn="l" fontAlgn="ctr">
                        <a:buNone/>
                      </a:pPr>
                      <a:r>
                        <a:rPr lang="en-US" sz="1100" u="none" strike="noStrike" dirty="0">
                          <a:effectLst/>
                        </a:rPr>
                        <a:t>WBS</a:t>
                      </a:r>
                      <a:endParaRPr lang="en-US" sz="1100" b="1"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lvl="1" algn="l" fontAlgn="ctr">
                        <a:buNone/>
                      </a:pPr>
                      <a:r>
                        <a:rPr lang="en-US" sz="1100" u="none" strike="noStrike" dirty="0">
                          <a:effectLst/>
                        </a:rPr>
                        <a:t>Work Breakdown Structure</a:t>
                      </a:r>
                      <a:endParaRPr lang="en-US" sz="1100" b="0" i="0" u="none" strike="noStrike" dirty="0">
                        <a:solidFill>
                          <a:srgbClr val="000000"/>
                        </a:solidFill>
                        <a:effectLst/>
                        <a:latin typeface="Calibri" panose="020F050202020403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354011311"/>
                  </a:ext>
                </a:extLst>
              </a:tr>
            </a:tbl>
          </a:graphicData>
        </a:graphic>
      </p:graphicFrame>
    </p:spTree>
    <p:extLst>
      <p:ext uri="{BB962C8B-B14F-4D97-AF65-F5344CB8AC3E}">
        <p14:creationId xmlns:p14="http://schemas.microsoft.com/office/powerpoint/2010/main" val="1088444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72A53C5-A7BD-4E97-9DA0-999E21D71536}"/>
              </a:ext>
            </a:extLst>
          </p:cNvPr>
          <p:cNvSpPr>
            <a:spLocks noGrp="1"/>
          </p:cNvSpPr>
          <p:nvPr>
            <p:ph type="sldNum" sz="quarter" idx="4"/>
          </p:nvPr>
        </p:nvSpPr>
        <p:spPr/>
        <p:txBody>
          <a:bodyPr/>
          <a:lstStyle/>
          <a:p>
            <a:fld id="{933A556B-7C63-244D-9B7C-B0EA8042B330}" type="slidenum">
              <a:rPr lang="en-US" smtClean="0"/>
              <a:pPr/>
              <a:t>3</a:t>
            </a:fld>
            <a:endParaRPr lang="en-US"/>
          </a:p>
        </p:txBody>
      </p:sp>
      <p:sp>
        <p:nvSpPr>
          <p:cNvPr id="3" name="Title 2">
            <a:extLst>
              <a:ext uri="{FF2B5EF4-FFF2-40B4-BE49-F238E27FC236}">
                <a16:creationId xmlns:a16="http://schemas.microsoft.com/office/drawing/2014/main" id="{A4AC82C4-F825-468B-AB97-CCA5EB55A234}"/>
              </a:ext>
            </a:extLst>
          </p:cNvPr>
          <p:cNvSpPr>
            <a:spLocks noGrp="1"/>
          </p:cNvSpPr>
          <p:nvPr>
            <p:ph type="title"/>
          </p:nvPr>
        </p:nvSpPr>
        <p:spPr>
          <a:xfrm>
            <a:off x="462579" y="0"/>
            <a:ext cx="11499925" cy="444500"/>
          </a:xfrm>
        </p:spPr>
        <p:txBody>
          <a:bodyPr>
            <a:normAutofit fontScale="90000"/>
          </a:bodyPr>
          <a:lstStyle/>
          <a:p>
            <a:r>
              <a:rPr lang="en-US"/>
              <a:t>About Me-First Name, Last Name </a:t>
            </a:r>
          </a:p>
        </p:txBody>
      </p:sp>
      <p:sp>
        <p:nvSpPr>
          <p:cNvPr id="4" name="Content Placeholder 3">
            <a:extLst>
              <a:ext uri="{FF2B5EF4-FFF2-40B4-BE49-F238E27FC236}">
                <a16:creationId xmlns:a16="http://schemas.microsoft.com/office/drawing/2014/main" id="{EA00661D-1B14-4579-B83B-0BC7B959748A}"/>
              </a:ext>
            </a:extLst>
          </p:cNvPr>
          <p:cNvSpPr>
            <a:spLocks noGrp="1"/>
          </p:cNvSpPr>
          <p:nvPr>
            <p:ph idx="1"/>
          </p:nvPr>
        </p:nvSpPr>
        <p:spPr>
          <a:xfrm>
            <a:off x="462579" y="975365"/>
            <a:ext cx="7779900" cy="5017604"/>
          </a:xfrm>
        </p:spPr>
        <p:txBody>
          <a:bodyPr>
            <a:normAutofit/>
          </a:bodyPr>
          <a:lstStyle/>
          <a:p>
            <a:pPr marL="0" indent="0">
              <a:spcAft>
                <a:spcPts val="600"/>
              </a:spcAft>
              <a:buNone/>
            </a:pPr>
            <a:r>
              <a:rPr lang="en-US" sz="2400" b="1" dirty="0">
                <a:solidFill>
                  <a:schemeClr val="tx2"/>
                </a:solidFill>
              </a:rPr>
              <a:t>Rahul Sharma</a:t>
            </a:r>
          </a:p>
          <a:p>
            <a:pPr marL="342900" indent="-342900">
              <a:spcAft>
                <a:spcPts val="600"/>
              </a:spcAft>
            </a:pPr>
            <a:r>
              <a:rPr lang="en-US" dirty="0"/>
              <a:t>Current Project Role</a:t>
            </a:r>
          </a:p>
          <a:p>
            <a:pPr marL="628650" lvl="1" indent="-285750">
              <a:spcAft>
                <a:spcPts val="600"/>
              </a:spcAft>
            </a:pPr>
            <a:r>
              <a:rPr lang="en-US" dirty="0"/>
              <a:t>L3 Manager, Chief Mechanical Engineer, WBS 6.10.10 (Integration, Installation and Infrastructure)</a:t>
            </a:r>
          </a:p>
          <a:p>
            <a:pPr marL="342900" indent="-342900">
              <a:spcAft>
                <a:spcPts val="600"/>
              </a:spcAft>
            </a:pPr>
            <a:r>
              <a:rPr lang="en-US" dirty="0"/>
              <a:t>Relevant Experience </a:t>
            </a:r>
          </a:p>
          <a:p>
            <a:pPr lvl="1" indent="-342900">
              <a:spcAft>
                <a:spcPts val="600"/>
              </a:spcAft>
            </a:pPr>
            <a:r>
              <a:rPr lang="en-US" dirty="0"/>
              <a:t>Over 18 years of Engineering Experience</a:t>
            </a:r>
          </a:p>
          <a:p>
            <a:pPr lvl="1" indent="-342900">
              <a:spcAft>
                <a:spcPts val="600"/>
              </a:spcAft>
            </a:pPr>
            <a:r>
              <a:rPr lang="en-US" dirty="0"/>
              <a:t>16+ Years at BNL</a:t>
            </a:r>
          </a:p>
          <a:p>
            <a:pPr lvl="1" indent="-342900">
              <a:spcAft>
                <a:spcPts val="600"/>
              </a:spcAft>
            </a:pPr>
            <a:r>
              <a:rPr lang="en-US" dirty="0"/>
              <a:t>Design, analysis and construction of Daya Bay, DUNE, STAR </a:t>
            </a:r>
          </a:p>
          <a:p>
            <a:pPr indent="-342900">
              <a:spcAft>
                <a:spcPts val="600"/>
              </a:spcAft>
            </a:pPr>
            <a:r>
              <a:rPr lang="en-US" dirty="0"/>
              <a:t>Highest Degree</a:t>
            </a:r>
          </a:p>
          <a:p>
            <a:pPr marL="628650" lvl="1" indent="-285750">
              <a:spcAft>
                <a:spcPts val="600"/>
              </a:spcAft>
            </a:pPr>
            <a:r>
              <a:rPr lang="en-US" dirty="0"/>
              <a:t>Masters of Science (Mechanical Engineering) from Stony Brook University</a:t>
            </a:r>
          </a:p>
          <a:p>
            <a:r>
              <a:rPr lang="en-US" dirty="0"/>
              <a:t>Multiple Spotlight Awards</a:t>
            </a:r>
          </a:p>
          <a:p>
            <a:r>
              <a:rPr lang="en-US" dirty="0"/>
              <a:t>Brookhaven Engineering Award 2021</a:t>
            </a:r>
          </a:p>
        </p:txBody>
      </p:sp>
      <p:pic>
        <p:nvPicPr>
          <p:cNvPr id="6" name="Picture 5">
            <a:extLst>
              <a:ext uri="{FF2B5EF4-FFF2-40B4-BE49-F238E27FC236}">
                <a16:creationId xmlns:a16="http://schemas.microsoft.com/office/drawing/2014/main" id="{C445ED54-6BEF-1E47-4FE3-4FD4D053B2AD}"/>
              </a:ext>
            </a:extLst>
          </p:cNvPr>
          <p:cNvPicPr>
            <a:picLocks noChangeAspect="1"/>
          </p:cNvPicPr>
          <p:nvPr/>
        </p:nvPicPr>
        <p:blipFill>
          <a:blip r:embed="rId2"/>
          <a:stretch>
            <a:fillRect/>
          </a:stretch>
        </p:blipFill>
        <p:spPr>
          <a:xfrm>
            <a:off x="9224849" y="751268"/>
            <a:ext cx="2329645" cy="3494468"/>
          </a:xfrm>
          <a:prstGeom prst="rect">
            <a:avLst/>
          </a:prstGeom>
          <a:ln>
            <a:solidFill>
              <a:srgbClr val="000000"/>
            </a:solidFill>
          </a:ln>
        </p:spPr>
      </p:pic>
    </p:spTree>
    <p:extLst>
      <p:ext uri="{BB962C8B-B14F-4D97-AF65-F5344CB8AC3E}">
        <p14:creationId xmlns:p14="http://schemas.microsoft.com/office/powerpoint/2010/main" val="262373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A52023B-FC2A-46BB-7B27-2D26627515A5}"/>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30</a:t>
            </a:fld>
            <a:endParaRPr lang="en-US"/>
          </a:p>
        </p:txBody>
      </p:sp>
      <p:sp>
        <p:nvSpPr>
          <p:cNvPr id="3" name="Title 2">
            <a:extLst>
              <a:ext uri="{FF2B5EF4-FFF2-40B4-BE49-F238E27FC236}">
                <a16:creationId xmlns:a16="http://schemas.microsoft.com/office/drawing/2014/main" id="{CCC8017E-2E2B-6722-5782-08273D5D530A}"/>
              </a:ext>
            </a:extLst>
          </p:cNvPr>
          <p:cNvSpPr>
            <a:spLocks noGrp="1"/>
          </p:cNvSpPr>
          <p:nvPr>
            <p:ph type="title"/>
          </p:nvPr>
        </p:nvSpPr>
        <p:spPr>
          <a:xfrm>
            <a:off x="462579" y="0"/>
            <a:ext cx="11499925" cy="596721"/>
          </a:xfrm>
        </p:spPr>
        <p:txBody>
          <a:bodyPr>
            <a:normAutofit fontScale="90000"/>
          </a:bodyPr>
          <a:lstStyle/>
          <a:p>
            <a:r>
              <a:rPr lang="en-US" dirty="0"/>
              <a:t>Envelopes Model and Drawing Package</a:t>
            </a:r>
          </a:p>
        </p:txBody>
      </p:sp>
      <p:pic>
        <p:nvPicPr>
          <p:cNvPr id="6" name="Picture 5">
            <a:extLst>
              <a:ext uri="{FF2B5EF4-FFF2-40B4-BE49-F238E27FC236}">
                <a16:creationId xmlns:a16="http://schemas.microsoft.com/office/drawing/2014/main" id="{C9EC7ABF-277D-7BC3-6477-61722A9F662C}"/>
              </a:ext>
            </a:extLst>
          </p:cNvPr>
          <p:cNvPicPr>
            <a:picLocks noChangeAspect="1"/>
          </p:cNvPicPr>
          <p:nvPr/>
        </p:nvPicPr>
        <p:blipFill>
          <a:blip r:embed="rId2"/>
          <a:stretch>
            <a:fillRect/>
          </a:stretch>
        </p:blipFill>
        <p:spPr>
          <a:xfrm>
            <a:off x="445739" y="596721"/>
            <a:ext cx="11516765" cy="5659485"/>
          </a:xfrm>
          <a:prstGeom prst="rect">
            <a:avLst/>
          </a:prstGeom>
        </p:spPr>
      </p:pic>
      <p:pic>
        <p:nvPicPr>
          <p:cNvPr id="8" name="Picture 7">
            <a:extLst>
              <a:ext uri="{FF2B5EF4-FFF2-40B4-BE49-F238E27FC236}">
                <a16:creationId xmlns:a16="http://schemas.microsoft.com/office/drawing/2014/main" id="{3E4922D3-8A41-3133-0570-7BB2392B48E4}"/>
              </a:ext>
            </a:extLst>
          </p:cNvPr>
          <p:cNvPicPr>
            <a:picLocks noChangeAspect="1"/>
          </p:cNvPicPr>
          <p:nvPr/>
        </p:nvPicPr>
        <p:blipFill>
          <a:blip r:embed="rId3"/>
          <a:stretch>
            <a:fillRect/>
          </a:stretch>
        </p:blipFill>
        <p:spPr>
          <a:xfrm>
            <a:off x="10092744" y="5612470"/>
            <a:ext cx="1097905" cy="1178542"/>
          </a:xfrm>
          <a:prstGeom prst="rect">
            <a:avLst/>
          </a:prstGeom>
        </p:spPr>
      </p:pic>
    </p:spTree>
    <p:extLst>
      <p:ext uri="{BB962C8B-B14F-4D97-AF65-F5344CB8AC3E}">
        <p14:creationId xmlns:p14="http://schemas.microsoft.com/office/powerpoint/2010/main" val="20200066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D20E0-AD0A-B9FE-A812-E07349966E1A}"/>
              </a:ext>
            </a:extLst>
          </p:cNvPr>
          <p:cNvSpPr>
            <a:spLocks noGrp="1"/>
          </p:cNvSpPr>
          <p:nvPr>
            <p:ph type="title"/>
          </p:nvPr>
        </p:nvSpPr>
        <p:spPr/>
        <p:txBody>
          <a:bodyPr>
            <a:normAutofit fontScale="90000"/>
          </a:bodyPr>
          <a:lstStyle/>
          <a:p>
            <a:r>
              <a:rPr lang="en-US" dirty="0"/>
              <a:t>Envelopes Model and Drawing Package</a:t>
            </a:r>
          </a:p>
        </p:txBody>
      </p:sp>
      <p:pic>
        <p:nvPicPr>
          <p:cNvPr id="7" name="Content Placeholder 6">
            <a:extLst>
              <a:ext uri="{FF2B5EF4-FFF2-40B4-BE49-F238E27FC236}">
                <a16:creationId xmlns:a16="http://schemas.microsoft.com/office/drawing/2014/main" id="{D26A7469-A584-0CAB-1BA3-30FBD0D66222}"/>
              </a:ext>
            </a:extLst>
          </p:cNvPr>
          <p:cNvPicPr>
            <a:picLocks noGrp="1" noChangeAspect="1"/>
          </p:cNvPicPr>
          <p:nvPr>
            <p:ph sz="quarter" idx="13"/>
          </p:nvPr>
        </p:nvPicPr>
        <p:blipFill>
          <a:blip r:embed="rId2"/>
          <a:stretch>
            <a:fillRect/>
          </a:stretch>
        </p:blipFill>
        <p:spPr>
          <a:xfrm>
            <a:off x="2680745" y="685800"/>
            <a:ext cx="7055934" cy="5486400"/>
          </a:xfrm>
        </p:spPr>
      </p:pic>
      <p:sp>
        <p:nvSpPr>
          <p:cNvPr id="4" name="TextBox 3">
            <a:extLst>
              <a:ext uri="{FF2B5EF4-FFF2-40B4-BE49-F238E27FC236}">
                <a16:creationId xmlns:a16="http://schemas.microsoft.com/office/drawing/2014/main" id="{89CB75B0-E4B7-9D71-B645-B22F813C6BF9}"/>
              </a:ext>
            </a:extLst>
          </p:cNvPr>
          <p:cNvSpPr txBox="1"/>
          <p:nvPr/>
        </p:nvSpPr>
        <p:spPr>
          <a:xfrm>
            <a:off x="11647446" y="43934"/>
            <a:ext cx="312906" cy="369332"/>
          </a:xfrm>
          <a:prstGeom prst="rect">
            <a:avLst/>
          </a:prstGeom>
          <a:noFill/>
          <a:ln w="19050">
            <a:solidFill>
              <a:srgbClr val="DB3527"/>
            </a:solidFill>
          </a:ln>
        </p:spPr>
        <p:txBody>
          <a:bodyPr wrap="none" rtlCol="0">
            <a:spAutoFit/>
          </a:bodyPr>
          <a:lstStyle/>
          <a:p>
            <a:pPr algn="r"/>
            <a:r>
              <a:rPr lang="en-US" dirty="0"/>
              <a:t>1</a:t>
            </a:r>
          </a:p>
        </p:txBody>
      </p:sp>
    </p:spTree>
    <p:extLst>
      <p:ext uri="{BB962C8B-B14F-4D97-AF65-F5344CB8AC3E}">
        <p14:creationId xmlns:p14="http://schemas.microsoft.com/office/powerpoint/2010/main" val="13125716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69E6-C774-3B4E-ACA2-DF5E590BC7E1}"/>
              </a:ext>
            </a:extLst>
          </p:cNvPr>
          <p:cNvSpPr>
            <a:spLocks noGrp="1"/>
          </p:cNvSpPr>
          <p:nvPr>
            <p:ph type="title"/>
          </p:nvPr>
        </p:nvSpPr>
        <p:spPr>
          <a:xfrm>
            <a:off x="468151" y="0"/>
            <a:ext cx="10061382" cy="424833"/>
          </a:xfrm>
        </p:spPr>
        <p:txBody>
          <a:bodyPr>
            <a:noAutofit/>
          </a:bodyPr>
          <a:lstStyle/>
          <a:p>
            <a:r>
              <a:rPr lang="en-US" sz="3200" dirty="0"/>
              <a:t>EPIC Triple I Team:</a:t>
            </a:r>
          </a:p>
        </p:txBody>
      </p:sp>
      <p:sp>
        <p:nvSpPr>
          <p:cNvPr id="3" name="Content Placeholder 2">
            <a:extLst>
              <a:ext uri="{FF2B5EF4-FFF2-40B4-BE49-F238E27FC236}">
                <a16:creationId xmlns:a16="http://schemas.microsoft.com/office/drawing/2014/main" id="{C2763F2C-BC45-5852-8613-285F6A210EA0}"/>
              </a:ext>
            </a:extLst>
          </p:cNvPr>
          <p:cNvSpPr>
            <a:spLocks noGrp="1"/>
          </p:cNvSpPr>
          <p:nvPr>
            <p:ph idx="1"/>
          </p:nvPr>
        </p:nvSpPr>
        <p:spPr>
          <a:xfrm>
            <a:off x="268942" y="550416"/>
            <a:ext cx="5229900" cy="5610687"/>
          </a:xfrm>
          <a:solidFill>
            <a:schemeClr val="bg1"/>
          </a:solidFill>
        </p:spPr>
        <p:txBody>
          <a:bodyPr>
            <a:noAutofit/>
          </a:bodyPr>
          <a:lstStyle/>
          <a:p>
            <a:r>
              <a:rPr lang="en-US" sz="1200" b="1" dirty="0">
                <a:latin typeface="+mn-lt"/>
              </a:rPr>
              <a:t>Rahul Sharma (BNL) – Chief Mechanical Engineer</a:t>
            </a:r>
          </a:p>
          <a:p>
            <a:r>
              <a:rPr lang="en-US" sz="1200" dirty="0">
                <a:latin typeface="+mn-lt"/>
              </a:rPr>
              <a:t>Walt Akers (JLAB) – Systems Integration</a:t>
            </a:r>
          </a:p>
          <a:p>
            <a:r>
              <a:rPr lang="en-US" sz="1200" dirty="0">
                <a:latin typeface="+mn-lt"/>
              </a:rPr>
              <a:t>Roland Wimmer (BNL) – Mechanical Engineer </a:t>
            </a:r>
          </a:p>
          <a:p>
            <a:r>
              <a:rPr lang="en-US" sz="1200" dirty="0">
                <a:latin typeface="+mn-lt"/>
              </a:rPr>
              <a:t>Dan Cacace (BNL) – Mechanical Engineer – Endcap Structures and Flux Return Steel</a:t>
            </a:r>
          </a:p>
          <a:p>
            <a:r>
              <a:rPr lang="en-US" sz="1200" dirty="0">
                <a:latin typeface="+mn-lt"/>
              </a:rPr>
              <a:t>Alex Eslinger (JLAB) – Mechanical Engineer – pfRICH Design</a:t>
            </a:r>
          </a:p>
          <a:p>
            <a:r>
              <a:rPr lang="en-US" sz="1200" dirty="0">
                <a:latin typeface="+mn-lt"/>
              </a:rPr>
              <a:t>Alessandro Saputi (INFN/CERN) – dRICH Design and Installation</a:t>
            </a:r>
          </a:p>
          <a:p>
            <a:r>
              <a:rPr lang="en-US" sz="1200" dirty="0">
                <a:latin typeface="+mn-lt"/>
              </a:rPr>
              <a:t>Ron Lassiter  (JLAB)</a:t>
            </a:r>
            <a:r>
              <a:rPr lang="en-US" sz="1200" dirty="0"/>
              <a:t> –</a:t>
            </a:r>
            <a:r>
              <a:rPr lang="en-US" sz="1200" dirty="0">
                <a:latin typeface="+mn-lt"/>
              </a:rPr>
              <a:t> Forward Detectors </a:t>
            </a:r>
            <a:r>
              <a:rPr lang="en-US" sz="1200" dirty="0"/>
              <a:t>–</a:t>
            </a:r>
            <a:r>
              <a:rPr lang="en-US" sz="1200" dirty="0">
                <a:latin typeface="+mn-lt"/>
              </a:rPr>
              <a:t> Mechanical Engineer </a:t>
            </a:r>
          </a:p>
          <a:p>
            <a:r>
              <a:rPr lang="en-US" sz="1200" dirty="0">
                <a:latin typeface="+mn-lt"/>
              </a:rPr>
              <a:t>Johnathan Smith (JLAB)</a:t>
            </a:r>
            <a:r>
              <a:rPr lang="en-US" sz="1200" dirty="0"/>
              <a:t> –</a:t>
            </a:r>
            <a:r>
              <a:rPr lang="en-US" sz="1200" dirty="0">
                <a:latin typeface="+mn-lt"/>
              </a:rPr>
              <a:t> Mechanical Engineer</a:t>
            </a:r>
          </a:p>
          <a:p>
            <a:r>
              <a:rPr lang="en-US" sz="1200" dirty="0">
                <a:latin typeface="+mn-lt"/>
              </a:rPr>
              <a:t>Andreas Jung (Purdue University) </a:t>
            </a:r>
            <a:r>
              <a:rPr lang="en-US" sz="1200" dirty="0"/>
              <a:t>– Detector Scientist </a:t>
            </a:r>
            <a:r>
              <a:rPr lang="en-US" sz="1200" dirty="0">
                <a:latin typeface="+mn-lt"/>
              </a:rPr>
              <a:t>– AC LGAD and GST</a:t>
            </a:r>
          </a:p>
          <a:p>
            <a:r>
              <a:rPr lang="en-US" sz="1200" dirty="0"/>
              <a:t>Sushrut Karmarkar (Purdue University) – Mechanical Engineer – AC LGAD and GST</a:t>
            </a:r>
          </a:p>
          <a:p>
            <a:r>
              <a:rPr lang="en-US" sz="1200" dirty="0">
                <a:latin typeface="+mn-lt"/>
              </a:rPr>
              <a:t>Ben Denos </a:t>
            </a:r>
            <a:r>
              <a:rPr lang="en-US" sz="1200" dirty="0"/>
              <a:t>(Purdue University) – Mechanical Engineer – SVT and PST</a:t>
            </a:r>
            <a:endParaRPr lang="en-US" sz="1200" dirty="0">
              <a:latin typeface="+mn-lt"/>
            </a:endParaRPr>
          </a:p>
          <a:p>
            <a:r>
              <a:rPr lang="en-US" sz="1200" dirty="0">
                <a:latin typeface="+mn-lt"/>
              </a:rPr>
              <a:t>Karim Hamdi (BNL) – Mechanical Designer</a:t>
            </a:r>
          </a:p>
          <a:p>
            <a:r>
              <a:rPr lang="en-US" sz="1200" dirty="0">
                <a:latin typeface="+mn-lt"/>
              </a:rPr>
              <a:t>John Tuozzolo (BNL) – Mechanical Designer</a:t>
            </a:r>
          </a:p>
          <a:p>
            <a:r>
              <a:rPr lang="en-US" sz="1200" dirty="0">
                <a:latin typeface="+mn-lt"/>
              </a:rPr>
              <a:t>Nathaniel Speece-Moyer (BNL) – Mechanical Engineer</a:t>
            </a:r>
          </a:p>
          <a:p>
            <a:r>
              <a:rPr lang="en-US" sz="1200" dirty="0">
                <a:latin typeface="+mn-lt"/>
              </a:rPr>
              <a:t>Seung Joon Lee (JLAB) – Detector Scientist</a:t>
            </a:r>
          </a:p>
          <a:p>
            <a:r>
              <a:rPr lang="en-US" sz="1200" dirty="0">
                <a:latin typeface="+mn-lt"/>
              </a:rPr>
              <a:t>Julien Bettane (</a:t>
            </a:r>
            <a:r>
              <a:rPr lang="en-US" sz="1200" b="0" i="0" dirty="0">
                <a:solidFill>
                  <a:srgbClr val="4D5156"/>
                </a:solidFill>
                <a:effectLst/>
                <a:highlight>
                  <a:srgbClr val="FFFFFF"/>
                </a:highlight>
                <a:latin typeface="Roboto" panose="02000000000000000000" pitchFamily="2" charset="0"/>
              </a:rPr>
              <a:t> </a:t>
            </a:r>
            <a:r>
              <a:rPr lang="en-US" sz="1200" i="0" dirty="0">
                <a:effectLst/>
                <a:highlight>
                  <a:srgbClr val="FFFFFF"/>
                </a:highlight>
                <a:latin typeface="+mn-lt"/>
              </a:rPr>
              <a:t>IJC Lab </a:t>
            </a:r>
            <a:r>
              <a:rPr lang="en-US" sz="1200" dirty="0">
                <a:highlight>
                  <a:srgbClr val="FFFFFF"/>
                </a:highlight>
              </a:rPr>
              <a:t>–</a:t>
            </a:r>
            <a:r>
              <a:rPr lang="en-US" sz="1200" b="0" i="0" dirty="0">
                <a:effectLst/>
                <a:highlight>
                  <a:srgbClr val="FFFFFF"/>
                </a:highlight>
                <a:latin typeface="+mn-lt"/>
              </a:rPr>
              <a:t> Orsay)</a:t>
            </a:r>
            <a:r>
              <a:rPr lang="en-US" sz="1200" dirty="0">
                <a:highlight>
                  <a:srgbClr val="FFFFFF"/>
                </a:highlight>
              </a:rPr>
              <a:t> – Mechanical Engineer – EEEMCAL</a:t>
            </a:r>
            <a:endParaRPr lang="en-US" sz="1200" dirty="0">
              <a:latin typeface="+mn-lt"/>
            </a:endParaRPr>
          </a:p>
          <a:p>
            <a:r>
              <a:rPr lang="en-US" sz="1200" dirty="0">
                <a:latin typeface="+mn-lt"/>
              </a:rPr>
              <a:t>Joshua Crafts (CUA) – Postdoc </a:t>
            </a:r>
            <a:r>
              <a:rPr lang="en-US" sz="1200" dirty="0"/>
              <a:t>–</a:t>
            </a:r>
            <a:r>
              <a:rPr lang="en-US" sz="1200" dirty="0">
                <a:latin typeface="+mn-lt"/>
              </a:rPr>
              <a:t> EEEMCAL</a:t>
            </a:r>
          </a:p>
          <a:p>
            <a:r>
              <a:rPr lang="en-US" sz="1200" dirty="0">
                <a:latin typeface="+mn-lt"/>
              </a:rPr>
              <a:t>Tom O’Connor</a:t>
            </a:r>
            <a:r>
              <a:rPr lang="en-US" sz="1200" dirty="0"/>
              <a:t>(ANL) – Barrel EMCAL Design</a:t>
            </a:r>
            <a:endParaRPr lang="en-US" sz="1200" dirty="0">
              <a:latin typeface="+mn-lt"/>
            </a:endParaRPr>
          </a:p>
          <a:p>
            <a:r>
              <a:rPr lang="en-US" sz="1200" dirty="0">
                <a:latin typeface="+mn-lt"/>
              </a:rPr>
              <a:t>Kevin Bailey (ANL) – Barrel EMCAL Design</a:t>
            </a:r>
          </a:p>
          <a:p>
            <a:r>
              <a:rPr lang="en-US" sz="1200" dirty="0">
                <a:latin typeface="+mn-lt"/>
              </a:rPr>
              <a:t>Girish Gowda (BNL) – CFD and Thermal Analysis Engineer </a:t>
            </a:r>
          </a:p>
          <a:p>
            <a:pPr marL="0" indent="0">
              <a:buNone/>
            </a:pPr>
            <a:endParaRPr lang="en-US" sz="1000" dirty="0">
              <a:latin typeface="+mn-lt"/>
            </a:endParaRPr>
          </a:p>
        </p:txBody>
      </p:sp>
      <p:sp>
        <p:nvSpPr>
          <p:cNvPr id="4" name="object 11">
            <a:extLst>
              <a:ext uri="{FF2B5EF4-FFF2-40B4-BE49-F238E27FC236}">
                <a16:creationId xmlns:a16="http://schemas.microsoft.com/office/drawing/2014/main" id="{CBD0BF07-C838-8626-F697-F39F275327CB}"/>
              </a:ext>
            </a:extLst>
          </p:cNvPr>
          <p:cNvSpPr txBox="1"/>
          <p:nvPr/>
        </p:nvSpPr>
        <p:spPr>
          <a:xfrm>
            <a:off x="10416794" y="404229"/>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#1</a:t>
            </a:r>
            <a:endParaRPr sz="2001" dirty="0">
              <a:latin typeface="Arial Narrow"/>
              <a:cs typeface="Arial Narrow"/>
            </a:endParaRPr>
          </a:p>
        </p:txBody>
      </p:sp>
      <p:sp>
        <p:nvSpPr>
          <p:cNvPr id="5" name="Slide Number Placeholder 1">
            <a:extLst>
              <a:ext uri="{FF2B5EF4-FFF2-40B4-BE49-F238E27FC236}">
                <a16:creationId xmlns:a16="http://schemas.microsoft.com/office/drawing/2014/main" id="{D11D2108-3FC4-835A-DEEF-5E4E7A9C1280}"/>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4</a:t>
            </a:fld>
            <a:endParaRPr lang="en-US"/>
          </a:p>
        </p:txBody>
      </p:sp>
      <p:pic>
        <p:nvPicPr>
          <p:cNvPr id="6" name="Picture 5">
            <a:extLst>
              <a:ext uri="{FF2B5EF4-FFF2-40B4-BE49-F238E27FC236}">
                <a16:creationId xmlns:a16="http://schemas.microsoft.com/office/drawing/2014/main" id="{D5B152FD-079B-E425-E0DC-552DBD232D67}"/>
              </a:ext>
            </a:extLst>
          </p:cNvPr>
          <p:cNvPicPr>
            <a:picLocks noChangeAspect="1"/>
          </p:cNvPicPr>
          <p:nvPr/>
        </p:nvPicPr>
        <p:blipFill>
          <a:blip r:embed="rId2"/>
          <a:stretch>
            <a:fillRect/>
          </a:stretch>
        </p:blipFill>
        <p:spPr>
          <a:xfrm>
            <a:off x="5610896" y="904209"/>
            <a:ext cx="4083079" cy="2296732"/>
          </a:xfrm>
          <a:prstGeom prst="rect">
            <a:avLst/>
          </a:prstGeom>
        </p:spPr>
      </p:pic>
      <p:pic>
        <p:nvPicPr>
          <p:cNvPr id="7" name="Picture 6">
            <a:extLst>
              <a:ext uri="{FF2B5EF4-FFF2-40B4-BE49-F238E27FC236}">
                <a16:creationId xmlns:a16="http://schemas.microsoft.com/office/drawing/2014/main" id="{727CB2B2-0391-2564-FE62-EE682180D584}"/>
              </a:ext>
            </a:extLst>
          </p:cNvPr>
          <p:cNvPicPr>
            <a:picLocks noChangeAspect="1"/>
          </p:cNvPicPr>
          <p:nvPr/>
        </p:nvPicPr>
        <p:blipFill>
          <a:blip r:embed="rId3"/>
          <a:stretch>
            <a:fillRect/>
          </a:stretch>
        </p:blipFill>
        <p:spPr>
          <a:xfrm>
            <a:off x="9143403" y="2222284"/>
            <a:ext cx="2857500" cy="2266950"/>
          </a:xfrm>
          <a:prstGeom prst="rect">
            <a:avLst/>
          </a:prstGeom>
        </p:spPr>
      </p:pic>
      <p:pic>
        <p:nvPicPr>
          <p:cNvPr id="8" name="Picture 7">
            <a:extLst>
              <a:ext uri="{FF2B5EF4-FFF2-40B4-BE49-F238E27FC236}">
                <a16:creationId xmlns:a16="http://schemas.microsoft.com/office/drawing/2014/main" id="{EB80B472-7469-C600-4DBC-996EEDE1FB82}"/>
              </a:ext>
            </a:extLst>
          </p:cNvPr>
          <p:cNvPicPr>
            <a:picLocks noChangeAspect="1"/>
          </p:cNvPicPr>
          <p:nvPr/>
        </p:nvPicPr>
        <p:blipFill>
          <a:blip r:embed="rId4"/>
          <a:stretch>
            <a:fillRect/>
          </a:stretch>
        </p:blipFill>
        <p:spPr>
          <a:xfrm>
            <a:off x="5379913" y="3783859"/>
            <a:ext cx="3958799" cy="2377244"/>
          </a:xfrm>
          <a:prstGeom prst="rect">
            <a:avLst/>
          </a:prstGeom>
        </p:spPr>
      </p:pic>
    </p:spTree>
    <p:extLst>
      <p:ext uri="{BB962C8B-B14F-4D97-AF65-F5344CB8AC3E}">
        <p14:creationId xmlns:p14="http://schemas.microsoft.com/office/powerpoint/2010/main" val="11337083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3C5286-5D07-47E2-6711-9E2018F105E0}"/>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5</a:t>
            </a:fld>
            <a:endParaRPr lang="en-US"/>
          </a:p>
        </p:txBody>
      </p:sp>
      <p:sp>
        <p:nvSpPr>
          <p:cNvPr id="3" name="Title 2">
            <a:extLst>
              <a:ext uri="{FF2B5EF4-FFF2-40B4-BE49-F238E27FC236}">
                <a16:creationId xmlns:a16="http://schemas.microsoft.com/office/drawing/2014/main" id="{F55FE128-8F7B-837E-DCCD-A6FE34D5E0A0}"/>
              </a:ext>
            </a:extLst>
          </p:cNvPr>
          <p:cNvSpPr>
            <a:spLocks noGrp="1"/>
          </p:cNvSpPr>
          <p:nvPr>
            <p:ph type="title"/>
          </p:nvPr>
        </p:nvSpPr>
        <p:spPr/>
        <p:txBody>
          <a:bodyPr>
            <a:normAutofit fontScale="90000"/>
          </a:bodyPr>
          <a:lstStyle/>
          <a:p>
            <a:r>
              <a:rPr lang="en-US"/>
              <a:t>Scope Summary</a:t>
            </a:r>
          </a:p>
        </p:txBody>
      </p:sp>
      <p:sp>
        <p:nvSpPr>
          <p:cNvPr id="4" name="Content Placeholder 3">
            <a:extLst>
              <a:ext uri="{FF2B5EF4-FFF2-40B4-BE49-F238E27FC236}">
                <a16:creationId xmlns:a16="http://schemas.microsoft.com/office/drawing/2014/main" id="{CC26F0D2-21E9-35B7-5D19-FA9DF2BF22C1}"/>
              </a:ext>
            </a:extLst>
          </p:cNvPr>
          <p:cNvSpPr>
            <a:spLocks noGrp="1"/>
          </p:cNvSpPr>
          <p:nvPr>
            <p:ph idx="1"/>
          </p:nvPr>
        </p:nvSpPr>
        <p:spPr>
          <a:xfrm>
            <a:off x="3182112" y="4498847"/>
            <a:ext cx="8780392" cy="1363081"/>
          </a:xfrm>
        </p:spPr>
        <p:txBody>
          <a:bodyPr>
            <a:normAutofit fontScale="85000" lnSpcReduction="20000"/>
          </a:bodyPr>
          <a:lstStyle/>
          <a:p>
            <a:pPr marL="0" indent="0">
              <a:lnSpc>
                <a:spcPct val="170000"/>
              </a:lnSpc>
              <a:buNone/>
            </a:pPr>
            <a:r>
              <a:rPr lang="en-US">
                <a:solidFill>
                  <a:srgbClr val="000000"/>
                </a:solidFill>
              </a:rPr>
              <a:t>Effort needed to design and build new infrastructure,  modify/repurpose existing infrastructure and Integration of various subdetectors for construction of </a:t>
            </a:r>
            <a:r>
              <a:rPr lang="en-US" dirty="0" err="1">
                <a:solidFill>
                  <a:srgbClr val="000000"/>
                </a:solidFill>
              </a:rPr>
              <a:t>ePIC</a:t>
            </a:r>
            <a:r>
              <a:rPr lang="en-US" dirty="0">
                <a:solidFill>
                  <a:srgbClr val="000000"/>
                </a:solidFill>
              </a:rPr>
              <a:t> detector in </a:t>
            </a:r>
            <a:r>
              <a:rPr lang="en-US" dirty="0" err="1">
                <a:solidFill>
                  <a:srgbClr val="000000"/>
                </a:solidFill>
              </a:rPr>
              <a:t>Bldg</a:t>
            </a:r>
            <a:r>
              <a:rPr lang="en-US" dirty="0">
                <a:solidFill>
                  <a:srgbClr val="000000"/>
                </a:solidFill>
              </a:rPr>
              <a:t> 1006 Assembly Hall and Experimental Hall. </a:t>
            </a:r>
          </a:p>
          <a:p>
            <a:pPr marL="0" indent="0">
              <a:buNone/>
            </a:pPr>
            <a:endParaRPr lang="en-US" dirty="0"/>
          </a:p>
        </p:txBody>
      </p:sp>
      <p:graphicFrame>
        <p:nvGraphicFramePr>
          <p:cNvPr id="7" name="Table 6">
            <a:extLst>
              <a:ext uri="{FF2B5EF4-FFF2-40B4-BE49-F238E27FC236}">
                <a16:creationId xmlns:a16="http://schemas.microsoft.com/office/drawing/2014/main" id="{6B64DE63-22B8-952F-5D76-BBEACA526020}"/>
              </a:ext>
            </a:extLst>
          </p:cNvPr>
          <p:cNvGraphicFramePr>
            <a:graphicFrameLocks noGrp="1"/>
          </p:cNvGraphicFramePr>
          <p:nvPr>
            <p:extLst>
              <p:ext uri="{D42A27DB-BD31-4B8C-83A1-F6EECF244321}">
                <p14:modId xmlns:p14="http://schemas.microsoft.com/office/powerpoint/2010/main" val="1160448331"/>
              </p:ext>
            </p:extLst>
          </p:nvPr>
        </p:nvGraphicFramePr>
        <p:xfrm>
          <a:off x="3182112" y="1044841"/>
          <a:ext cx="8456097" cy="1896944"/>
        </p:xfrm>
        <a:graphic>
          <a:graphicData uri="http://schemas.openxmlformats.org/drawingml/2006/table">
            <a:tbl>
              <a:tblPr/>
              <a:tblGrid>
                <a:gridCol w="1126359">
                  <a:extLst>
                    <a:ext uri="{9D8B030D-6E8A-4147-A177-3AD203B41FA5}">
                      <a16:colId xmlns:a16="http://schemas.microsoft.com/office/drawing/2014/main" val="3322034051"/>
                    </a:ext>
                  </a:extLst>
                </a:gridCol>
                <a:gridCol w="1353225">
                  <a:extLst>
                    <a:ext uri="{9D8B030D-6E8A-4147-A177-3AD203B41FA5}">
                      <a16:colId xmlns:a16="http://schemas.microsoft.com/office/drawing/2014/main" val="1795755761"/>
                    </a:ext>
                  </a:extLst>
                </a:gridCol>
                <a:gridCol w="1336475">
                  <a:extLst>
                    <a:ext uri="{9D8B030D-6E8A-4147-A177-3AD203B41FA5}">
                      <a16:colId xmlns:a16="http://schemas.microsoft.com/office/drawing/2014/main" val="200546253"/>
                    </a:ext>
                  </a:extLst>
                </a:gridCol>
                <a:gridCol w="4640038">
                  <a:extLst>
                    <a:ext uri="{9D8B030D-6E8A-4147-A177-3AD203B41FA5}">
                      <a16:colId xmlns:a16="http://schemas.microsoft.com/office/drawing/2014/main" val="3089698796"/>
                    </a:ext>
                  </a:extLst>
                </a:gridCol>
              </a:tblGrid>
              <a:tr h="410049">
                <a:tc>
                  <a:txBody>
                    <a:bodyPr/>
                    <a:lstStyle/>
                    <a:p>
                      <a:pPr algn="l" fontAlgn="ctr"/>
                      <a:r>
                        <a:rPr lang="en-US" sz="1600" b="1" i="0" u="none" strike="noStrike">
                          <a:solidFill>
                            <a:srgbClr val="FFFFFF"/>
                          </a:solidFill>
                          <a:effectLst/>
                          <a:latin typeface="Times New Roman" panose="02020603050405020304" pitchFamily="18" charset="0"/>
                        </a:rPr>
                        <a:t> WBS</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1600" b="1" i="0" u="none" strike="noStrike">
                          <a:solidFill>
                            <a:srgbClr val="FFFFFF"/>
                          </a:solidFill>
                          <a:effectLst/>
                          <a:latin typeface="Times New Roman" panose="02020603050405020304" pitchFamily="18" charset="0"/>
                        </a:rPr>
                        <a:t> WBS Name</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1600" b="1" i="0" u="none" strike="noStrike">
                          <a:solidFill>
                            <a:srgbClr val="FFFFFF"/>
                          </a:solidFill>
                          <a:effectLst/>
                          <a:latin typeface="Times New Roman" panose="02020603050405020304" pitchFamily="18" charset="0"/>
                        </a:rPr>
                        <a:t> WBS Manager</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tc>
                  <a:txBody>
                    <a:bodyPr/>
                    <a:lstStyle/>
                    <a:p>
                      <a:pPr algn="l" fontAlgn="ctr"/>
                      <a:r>
                        <a:rPr lang="en-US" sz="1600" b="1" i="0" u="none" strike="noStrike">
                          <a:solidFill>
                            <a:srgbClr val="FFFFFF"/>
                          </a:solidFill>
                          <a:effectLst/>
                          <a:latin typeface="Times New Roman" panose="02020603050405020304" pitchFamily="18" charset="0"/>
                        </a:rPr>
                        <a:t>Scope Description</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05496"/>
                    </a:solidFill>
                  </a:tcPr>
                </a:tc>
                <a:extLst>
                  <a:ext uri="{0D108BD9-81ED-4DB2-BD59-A6C34878D82A}">
                    <a16:rowId xmlns:a16="http://schemas.microsoft.com/office/drawing/2014/main" val="3605807610"/>
                  </a:ext>
                </a:extLst>
              </a:tr>
              <a:tr h="1404221">
                <a:tc>
                  <a:txBody>
                    <a:bodyPr/>
                    <a:lstStyle/>
                    <a:p>
                      <a:pPr algn="l" fontAlgn="ctr"/>
                      <a:r>
                        <a:rPr lang="en-US" sz="1400" b="0" i="0" u="none" strike="noStrike">
                          <a:solidFill>
                            <a:srgbClr val="000000"/>
                          </a:solidFill>
                          <a:effectLst/>
                          <a:latin typeface="Times New Roman" panose="02020603050405020304" pitchFamily="18" charset="0"/>
                          <a:cs typeface="Times New Roman" panose="02020603050405020304" pitchFamily="18" charset="0"/>
                        </a:rPr>
                        <a:t> </a:t>
                      </a:r>
                      <a:r>
                        <a:rPr lang="en-US" sz="1400" b="0" i="0" kern="1200">
                          <a:solidFill>
                            <a:schemeClr val="tx1"/>
                          </a:solidFill>
                          <a:effectLst/>
                          <a:latin typeface="Times New Roman" panose="02020603050405020304" pitchFamily="18" charset="0"/>
                          <a:ea typeface="+mn-ea"/>
                          <a:cs typeface="Times New Roman" panose="02020603050405020304" pitchFamily="18" charset="0"/>
                        </a:rPr>
                        <a:t>6.03.01.09</a:t>
                      </a:r>
                      <a:endParaRPr lang="en-US" sz="1400" b="0" i="0" u="none" strike="noStrike">
                        <a:solidFill>
                          <a:srgbClr val="000000"/>
                        </a:solidFill>
                        <a:effectLst/>
                        <a:latin typeface="Times New Roman" panose="02020603050405020304" pitchFamily="18" charset="0"/>
                        <a:cs typeface="Times New Roman" panose="02020603050405020304" pitchFamily="18" charset="0"/>
                      </a:endParaRP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solidFill>
                            <a:srgbClr val="000000"/>
                          </a:solidFill>
                          <a:effectLst/>
                          <a:latin typeface="Times New Roman" panose="02020603050405020304" pitchFamily="18" charset="0"/>
                          <a:cs typeface="Times New Roman" panose="02020603050405020304" pitchFamily="18" charset="0"/>
                        </a:rPr>
                        <a:t>Integration, Installation and Infrastructure  </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ctr"/>
                      <a:r>
                        <a:rPr lang="en-US" sz="1400" b="0" i="0" u="none" strike="noStrike">
                          <a:solidFill>
                            <a:srgbClr val="000000"/>
                          </a:solidFill>
                          <a:effectLst/>
                          <a:latin typeface="Times New Roman" panose="02020603050405020304" pitchFamily="18" charset="0"/>
                          <a:cs typeface="Times New Roman" panose="02020603050405020304" pitchFamily="18" charset="0"/>
                        </a:rPr>
                        <a:t>R. Sharma</a:t>
                      </a:r>
                    </a:p>
                  </a:txBody>
                  <a:tcPr marL="5043" marR="5043" marT="50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br>
                        <a:rPr lang="en-US" sz="1400" b="0" i="0" u="none" strike="noStrike" dirty="0">
                          <a:solidFill>
                            <a:srgbClr val="000000"/>
                          </a:solidFill>
                          <a:effectLst/>
                          <a:latin typeface="Times New Roman" panose="02020603050405020304" pitchFamily="18" charset="0"/>
                          <a:cs typeface="Times New Roman" panose="02020603050405020304" pitchFamily="18" charset="0"/>
                        </a:rPr>
                      </a:b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Includes the following: Effort needed to design and build new infrastructure, modify/repurpose existing infrastructure and Integration of various subdetectors for construction of </a:t>
                      </a:r>
                      <a:r>
                        <a:rPr lang="en-US" sz="1400" b="0" i="0" kern="1200" dirty="0" err="1">
                          <a:solidFill>
                            <a:schemeClr val="tx1"/>
                          </a:solidFill>
                          <a:effectLst/>
                          <a:latin typeface="Times New Roman" panose="02020603050405020304" pitchFamily="18" charset="0"/>
                          <a:ea typeface="+mn-ea"/>
                          <a:cs typeface="Times New Roman" panose="02020603050405020304" pitchFamily="18" charset="0"/>
                        </a:rPr>
                        <a:t>ePIC</a:t>
                      </a: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 detector in </a:t>
                      </a:r>
                      <a:r>
                        <a:rPr lang="en-US" sz="1400" b="0" i="0" kern="1200" dirty="0" err="1">
                          <a:solidFill>
                            <a:schemeClr val="tx1"/>
                          </a:solidFill>
                          <a:effectLst/>
                          <a:latin typeface="Times New Roman" panose="02020603050405020304" pitchFamily="18" charset="0"/>
                          <a:ea typeface="+mn-ea"/>
                          <a:cs typeface="Times New Roman" panose="02020603050405020304" pitchFamily="18" charset="0"/>
                        </a:rPr>
                        <a:t>Bldg</a:t>
                      </a:r>
                      <a:r>
                        <a:rPr lang="en-US" sz="1400" b="0" i="0" kern="1200" dirty="0">
                          <a:solidFill>
                            <a:schemeClr val="tx1"/>
                          </a:solidFill>
                          <a:effectLst/>
                          <a:latin typeface="Times New Roman" panose="02020603050405020304" pitchFamily="18" charset="0"/>
                          <a:ea typeface="+mn-ea"/>
                          <a:cs typeface="Times New Roman" panose="02020603050405020304" pitchFamily="18" charset="0"/>
                        </a:rPr>
                        <a:t> 1006 Assembly Hall and Experimental Hall.</a:t>
                      </a:r>
                      <a:endParaRPr lang="en-US" sz="14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5043" marR="5043" marT="50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412285125"/>
                  </a:ext>
                </a:extLst>
              </a:tr>
            </a:tbl>
          </a:graphicData>
        </a:graphic>
      </p:graphicFrame>
      <p:pic>
        <p:nvPicPr>
          <p:cNvPr id="8" name="Picture 7">
            <a:extLst>
              <a:ext uri="{FF2B5EF4-FFF2-40B4-BE49-F238E27FC236}">
                <a16:creationId xmlns:a16="http://schemas.microsoft.com/office/drawing/2014/main" id="{077C64C0-33F5-3B8A-D2E0-48D36ACA39C3}"/>
              </a:ext>
            </a:extLst>
          </p:cNvPr>
          <p:cNvPicPr>
            <a:picLocks noChangeAspect="1"/>
          </p:cNvPicPr>
          <p:nvPr/>
        </p:nvPicPr>
        <p:blipFill>
          <a:blip r:embed="rId2"/>
          <a:stretch>
            <a:fillRect/>
          </a:stretch>
        </p:blipFill>
        <p:spPr>
          <a:xfrm>
            <a:off x="553791" y="497159"/>
            <a:ext cx="2389416" cy="5757681"/>
          </a:xfrm>
          <a:prstGeom prst="rect">
            <a:avLst/>
          </a:prstGeom>
        </p:spPr>
      </p:pic>
      <p:sp>
        <p:nvSpPr>
          <p:cNvPr id="9" name="Oval 8">
            <a:extLst>
              <a:ext uri="{FF2B5EF4-FFF2-40B4-BE49-F238E27FC236}">
                <a16:creationId xmlns:a16="http://schemas.microsoft.com/office/drawing/2014/main" id="{5C47108D-1D93-FF52-5932-2977416DD998}"/>
              </a:ext>
            </a:extLst>
          </p:cNvPr>
          <p:cNvSpPr/>
          <p:nvPr/>
        </p:nvSpPr>
        <p:spPr>
          <a:xfrm>
            <a:off x="1687132" y="3900976"/>
            <a:ext cx="1256075" cy="666731"/>
          </a:xfrm>
          <a:prstGeom prst="ellipse">
            <a:avLst/>
          </a:prstGeom>
          <a:noFill/>
          <a:ln w="28575">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4517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EED94B-BF65-E56B-CEF8-76CDAE2348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907426E-857D-C8B9-063B-D306525321CB}"/>
              </a:ext>
            </a:extLst>
          </p:cNvPr>
          <p:cNvSpPr>
            <a:spLocks noGrp="1"/>
          </p:cNvSpPr>
          <p:nvPr>
            <p:ph type="title"/>
          </p:nvPr>
        </p:nvSpPr>
        <p:spPr/>
        <p:txBody>
          <a:bodyPr>
            <a:normAutofit fontScale="90000"/>
          </a:bodyPr>
          <a:lstStyle/>
          <a:p>
            <a:r>
              <a:rPr lang="en-US"/>
              <a:t>Scope Definition</a:t>
            </a:r>
          </a:p>
        </p:txBody>
      </p:sp>
      <p:sp>
        <p:nvSpPr>
          <p:cNvPr id="4" name="Content Placeholder 3">
            <a:extLst>
              <a:ext uri="{FF2B5EF4-FFF2-40B4-BE49-F238E27FC236}">
                <a16:creationId xmlns:a16="http://schemas.microsoft.com/office/drawing/2014/main" id="{BE368FF2-0D80-1E73-9CC9-14AE97CF7D2D}"/>
              </a:ext>
            </a:extLst>
          </p:cNvPr>
          <p:cNvSpPr>
            <a:spLocks noGrp="1"/>
          </p:cNvSpPr>
          <p:nvPr>
            <p:ph idx="1"/>
          </p:nvPr>
        </p:nvSpPr>
        <p:spPr>
          <a:xfrm>
            <a:off x="462579" y="597528"/>
            <a:ext cx="11499925" cy="5654433"/>
          </a:xfrm>
        </p:spPr>
        <p:txBody>
          <a:bodyPr>
            <a:normAutofit/>
          </a:bodyPr>
          <a:lstStyle/>
          <a:p>
            <a:pPr lvl="0">
              <a:lnSpc>
                <a:spcPct val="100000"/>
              </a:lnSpc>
              <a:spcAft>
                <a:spcPts val="600"/>
              </a:spcAft>
            </a:pPr>
            <a:r>
              <a:rPr lang="en-US" b="1" dirty="0">
                <a:cs typeface="Times New Roman" panose="02020603050405020304" pitchFamily="18" charset="0"/>
              </a:rPr>
              <a:t>Design, Fabrication, Assembly, and Installation: </a:t>
            </a:r>
            <a:r>
              <a:rPr lang="en-US" dirty="0">
                <a:cs typeface="Times New Roman" panose="02020603050405020304" pitchFamily="18" charset="0"/>
              </a:rPr>
              <a:t>Lead the design, manufacturing, assembly, and installation of support structures, installation tooling/access equipment and platforms for all sub-detectors, ensuring readiness for full installation prior to detector commissioning. </a:t>
            </a:r>
          </a:p>
          <a:p>
            <a:pPr marL="0" lvl="0" indent="0">
              <a:lnSpc>
                <a:spcPct val="100000"/>
              </a:lnSpc>
              <a:spcAft>
                <a:spcPts val="600"/>
              </a:spcAft>
              <a:buNone/>
            </a:pPr>
            <a:endParaRPr lang="en-US" dirty="0">
              <a:cs typeface="Times New Roman" panose="02020603050405020304" pitchFamily="18" charset="0"/>
            </a:endParaRPr>
          </a:p>
          <a:p>
            <a:pPr lvl="0">
              <a:lnSpc>
                <a:spcPct val="100000"/>
              </a:lnSpc>
              <a:spcAft>
                <a:spcPts val="600"/>
              </a:spcAft>
            </a:pPr>
            <a:r>
              <a:rPr lang="en-US" b="1" dirty="0">
                <a:cs typeface="Times New Roman" panose="02020603050405020304" pitchFamily="18" charset="0"/>
              </a:rPr>
              <a:t>Detector Integration</a:t>
            </a:r>
            <a:r>
              <a:rPr lang="en-US" dirty="0">
                <a:cs typeface="Times New Roman" panose="02020603050405020304" pitchFamily="18" charset="0"/>
              </a:rPr>
              <a:t>: Integration of sub-detectors and associated components into the </a:t>
            </a:r>
            <a:r>
              <a:rPr lang="en-US" dirty="0" err="1">
                <a:cs typeface="Times New Roman" panose="02020603050405020304" pitchFamily="18" charset="0"/>
              </a:rPr>
              <a:t>ePIC</a:t>
            </a:r>
            <a:r>
              <a:rPr lang="en-US" dirty="0">
                <a:cs typeface="Times New Roman" panose="02020603050405020304" pitchFamily="18" charset="0"/>
              </a:rPr>
              <a:t> detector, maintaining alignment, functionality, and overall system compatibility.</a:t>
            </a:r>
          </a:p>
          <a:p>
            <a:pPr marL="0" lvl="0" indent="0">
              <a:lnSpc>
                <a:spcPct val="100000"/>
              </a:lnSpc>
              <a:spcAft>
                <a:spcPts val="600"/>
              </a:spcAft>
              <a:buNone/>
            </a:pPr>
            <a:endParaRPr lang="en-US" dirty="0">
              <a:cs typeface="Times New Roman" panose="02020603050405020304" pitchFamily="18" charset="0"/>
            </a:endParaRPr>
          </a:p>
          <a:p>
            <a:pPr lvl="0">
              <a:lnSpc>
                <a:spcPct val="100000"/>
              </a:lnSpc>
              <a:spcAft>
                <a:spcPts val="600"/>
              </a:spcAft>
            </a:pPr>
            <a:r>
              <a:rPr lang="en-US" b="1" dirty="0">
                <a:cs typeface="Times New Roman" panose="02020603050405020304" pitchFamily="18" charset="0"/>
              </a:rPr>
              <a:t>Manages Interfaces within Detector: </a:t>
            </a:r>
            <a:r>
              <a:rPr lang="en-US" dirty="0">
                <a:cs typeface="Times New Roman" panose="02020603050405020304" pitchFamily="18" charset="0"/>
              </a:rPr>
              <a:t>Define and manage mechanical and services interfaces between experimental equipment, the central magnet, sub-detectors, other detector components, and the collider. Provide technical guidance to detector subgroups to ensure their designs are consistent with integration requirements.</a:t>
            </a:r>
          </a:p>
          <a:p>
            <a:pPr marL="0" lvl="0" indent="0">
              <a:lnSpc>
                <a:spcPct val="100000"/>
              </a:lnSpc>
              <a:spcAft>
                <a:spcPts val="600"/>
              </a:spcAft>
              <a:buNone/>
            </a:pPr>
            <a:endParaRPr lang="en-US" dirty="0">
              <a:cs typeface="Times New Roman" panose="02020603050405020304" pitchFamily="18" charset="0"/>
            </a:endParaRPr>
          </a:p>
          <a:p>
            <a:pPr lvl="0">
              <a:lnSpc>
                <a:spcPct val="100000"/>
              </a:lnSpc>
              <a:spcAft>
                <a:spcPts val="600"/>
              </a:spcAft>
            </a:pPr>
            <a:r>
              <a:rPr lang="en-US" b="1" dirty="0">
                <a:cs typeface="Times New Roman" panose="02020603050405020304" pitchFamily="18" charset="0"/>
              </a:rPr>
              <a:t>Utilities Coordination: </a:t>
            </a:r>
            <a:r>
              <a:rPr lang="en-US" dirty="0">
                <a:cs typeface="Times New Roman" panose="02020603050405020304" pitchFamily="18" charset="0"/>
              </a:rPr>
              <a:t>Coordinate and manage with EIC infrastructure subgroups to ensure provision and distribution of utilities—including power, water cooling (using existing MCW), air cooling, and HVAC—for both the </a:t>
            </a:r>
            <a:r>
              <a:rPr lang="en-US" dirty="0" err="1">
                <a:cs typeface="Times New Roman" panose="02020603050405020304" pitchFamily="18" charset="0"/>
              </a:rPr>
              <a:t>ePIC</a:t>
            </a:r>
            <a:r>
              <a:rPr lang="en-US" dirty="0">
                <a:cs typeface="Times New Roman" panose="02020603050405020304" pitchFamily="18" charset="0"/>
              </a:rPr>
              <a:t> detector and Building 1006. Please note that any special cooling units will be responsibility of subgroups.</a:t>
            </a:r>
          </a:p>
        </p:txBody>
      </p:sp>
    </p:spTree>
    <p:extLst>
      <p:ext uri="{BB962C8B-B14F-4D97-AF65-F5344CB8AC3E}">
        <p14:creationId xmlns:p14="http://schemas.microsoft.com/office/powerpoint/2010/main" val="35209272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807C7F0-C56C-9F13-33C1-E598B7C1411E}"/>
              </a:ext>
            </a:extLst>
          </p:cNvPr>
          <p:cNvSpPr>
            <a:spLocks noGrp="1"/>
          </p:cNvSpPr>
          <p:nvPr>
            <p:ph type="title"/>
          </p:nvPr>
        </p:nvSpPr>
        <p:spPr/>
        <p:txBody>
          <a:bodyPr>
            <a:normAutofit fontScale="90000"/>
          </a:bodyPr>
          <a:lstStyle/>
          <a:p>
            <a:r>
              <a:rPr lang="en-US"/>
              <a:t>Requirements</a:t>
            </a:r>
          </a:p>
        </p:txBody>
      </p:sp>
      <p:sp>
        <p:nvSpPr>
          <p:cNvPr id="20" name="TextBox 5">
            <a:extLst>
              <a:ext uri="{FF2B5EF4-FFF2-40B4-BE49-F238E27FC236}">
                <a16:creationId xmlns:a16="http://schemas.microsoft.com/office/drawing/2014/main" id="{F651D2BF-7FC0-37C9-63FD-94EFDE4E035F}"/>
              </a:ext>
            </a:extLst>
          </p:cNvPr>
          <p:cNvSpPr txBox="1"/>
          <p:nvPr/>
        </p:nvSpPr>
        <p:spPr>
          <a:xfrm>
            <a:off x="3273937" y="397761"/>
            <a:ext cx="543802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b="1" dirty="0">
                <a:cs typeface="Arial"/>
              </a:rPr>
              <a:t>See pre-brief: </a:t>
            </a:r>
            <a:r>
              <a:rPr lang="en-US" sz="2000" b="1" dirty="0">
                <a:cs typeface="Arial"/>
                <a:hlinkClick r:id="rId2"/>
              </a:rPr>
              <a:t>Requirements.20241205.xlsx</a:t>
            </a:r>
            <a:endParaRPr lang="en-US" sz="2000" b="1" dirty="0">
              <a:cs typeface="Arial"/>
            </a:endParaRPr>
          </a:p>
        </p:txBody>
      </p:sp>
      <p:sp>
        <p:nvSpPr>
          <p:cNvPr id="4" name="object 11">
            <a:extLst>
              <a:ext uri="{FF2B5EF4-FFF2-40B4-BE49-F238E27FC236}">
                <a16:creationId xmlns:a16="http://schemas.microsoft.com/office/drawing/2014/main" id="{1A8166B9-BF9D-5FF2-2E68-51FADAAAB148}"/>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#4</a:t>
            </a:r>
            <a:endParaRPr sz="2001" dirty="0">
              <a:latin typeface="Arial Narrow"/>
              <a:cs typeface="Arial Narrow"/>
            </a:endParaRPr>
          </a:p>
        </p:txBody>
      </p:sp>
      <p:sp>
        <p:nvSpPr>
          <p:cNvPr id="6" name="Content Placeholder 5">
            <a:extLst>
              <a:ext uri="{FF2B5EF4-FFF2-40B4-BE49-F238E27FC236}">
                <a16:creationId xmlns:a16="http://schemas.microsoft.com/office/drawing/2014/main" id="{E2E42839-082F-F707-9A24-AEEFAAADD313}"/>
              </a:ext>
            </a:extLst>
          </p:cNvPr>
          <p:cNvSpPr>
            <a:spLocks noGrp="1"/>
          </p:cNvSpPr>
          <p:nvPr>
            <p:ph idx="1"/>
          </p:nvPr>
        </p:nvSpPr>
        <p:spPr>
          <a:xfrm>
            <a:off x="457200" y="824248"/>
            <a:ext cx="11315427" cy="5310389"/>
          </a:xfrm>
        </p:spPr>
        <p:txBody>
          <a:bodyPr/>
          <a:lstStyle/>
          <a:p>
            <a:endParaRPr lang="en-US" dirty="0"/>
          </a:p>
        </p:txBody>
      </p:sp>
      <p:pic>
        <p:nvPicPr>
          <p:cNvPr id="8" name="Picture 7">
            <a:extLst>
              <a:ext uri="{FF2B5EF4-FFF2-40B4-BE49-F238E27FC236}">
                <a16:creationId xmlns:a16="http://schemas.microsoft.com/office/drawing/2014/main" id="{2513B87D-B3E3-D57F-0BF6-0F533002FA63}"/>
              </a:ext>
            </a:extLst>
          </p:cNvPr>
          <p:cNvPicPr>
            <a:picLocks noChangeAspect="1"/>
          </p:cNvPicPr>
          <p:nvPr/>
        </p:nvPicPr>
        <p:blipFill>
          <a:blip r:embed="rId3"/>
          <a:stretch>
            <a:fillRect/>
          </a:stretch>
        </p:blipFill>
        <p:spPr>
          <a:xfrm>
            <a:off x="354169" y="759236"/>
            <a:ext cx="8188817" cy="5417444"/>
          </a:xfrm>
          <a:prstGeom prst="rect">
            <a:avLst/>
          </a:prstGeom>
        </p:spPr>
      </p:pic>
      <p:pic>
        <p:nvPicPr>
          <p:cNvPr id="10" name="Picture 9">
            <a:extLst>
              <a:ext uri="{FF2B5EF4-FFF2-40B4-BE49-F238E27FC236}">
                <a16:creationId xmlns:a16="http://schemas.microsoft.com/office/drawing/2014/main" id="{6DE52D8B-0F40-5DB2-F099-6938C9BCBEF1}"/>
              </a:ext>
            </a:extLst>
          </p:cNvPr>
          <p:cNvPicPr>
            <a:picLocks noChangeAspect="1"/>
          </p:cNvPicPr>
          <p:nvPr/>
        </p:nvPicPr>
        <p:blipFill>
          <a:blip r:embed="rId4"/>
          <a:srcRect b="15785"/>
          <a:stretch>
            <a:fillRect/>
          </a:stretch>
        </p:blipFill>
        <p:spPr>
          <a:xfrm>
            <a:off x="5725657" y="1164919"/>
            <a:ext cx="2868844" cy="4763656"/>
          </a:xfrm>
          <a:prstGeom prst="rect">
            <a:avLst/>
          </a:prstGeom>
        </p:spPr>
      </p:pic>
    </p:spTree>
    <p:extLst>
      <p:ext uri="{BB962C8B-B14F-4D97-AF65-F5344CB8AC3E}">
        <p14:creationId xmlns:p14="http://schemas.microsoft.com/office/powerpoint/2010/main" val="14222580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24DE-1B48-D194-558D-C72ED3374754}"/>
              </a:ext>
            </a:extLst>
          </p:cNvPr>
          <p:cNvSpPr>
            <a:spLocks noGrp="1"/>
          </p:cNvSpPr>
          <p:nvPr>
            <p:ph type="title"/>
          </p:nvPr>
        </p:nvSpPr>
        <p:spPr>
          <a:xfrm>
            <a:off x="324118" y="0"/>
            <a:ext cx="10519893" cy="457200"/>
          </a:xfrm>
        </p:spPr>
        <p:txBody>
          <a:bodyPr>
            <a:noAutofit/>
          </a:bodyPr>
          <a:lstStyle/>
          <a:p>
            <a:r>
              <a:rPr lang="en-US" sz="2400" dirty="0" err="1"/>
              <a:t>ePIC</a:t>
            </a:r>
            <a:r>
              <a:rPr lang="en-US" sz="2400" dirty="0"/>
              <a:t> Mechanical Design Guidance</a:t>
            </a:r>
          </a:p>
        </p:txBody>
      </p:sp>
      <p:sp>
        <p:nvSpPr>
          <p:cNvPr id="4" name="Rectangle 1">
            <a:extLst>
              <a:ext uri="{FF2B5EF4-FFF2-40B4-BE49-F238E27FC236}">
                <a16:creationId xmlns:a16="http://schemas.microsoft.com/office/drawing/2014/main" id="{6B295189-6ABC-2A58-6282-F5241C615308}"/>
              </a:ext>
            </a:extLst>
          </p:cNvPr>
          <p:cNvSpPr>
            <a:spLocks noGrp="1" noChangeArrowheads="1"/>
          </p:cNvSpPr>
          <p:nvPr>
            <p:ph idx="1"/>
          </p:nvPr>
        </p:nvSpPr>
        <p:spPr bwMode="auto">
          <a:xfrm>
            <a:off x="457200" y="588005"/>
            <a:ext cx="10807521" cy="58785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eaLnBrk="0" fontAlgn="base" hangingPunct="0">
              <a:spcBef>
                <a:spcPct val="0"/>
              </a:spcBef>
              <a:spcAft>
                <a:spcPts val="600"/>
              </a:spcAft>
            </a:pPr>
            <a:r>
              <a:rPr kumimoji="0" lang="en-US" altLang="en-US" sz="1600" i="0" u="none" strike="noStrike" cap="none" normalizeH="0" baseline="0" dirty="0">
                <a:ln>
                  <a:noFill/>
                </a:ln>
                <a:solidFill>
                  <a:schemeClr val="tx1"/>
                </a:solidFill>
                <a:effectLst/>
                <a:latin typeface="Arial" panose="020B0604020202020204" pitchFamily="34" charset="0"/>
              </a:rPr>
              <a:t>Scope</a:t>
            </a:r>
          </a:p>
          <a:p>
            <a:pPr lvl="1" eaLnBrk="0" fontAlgn="base" hangingPunct="0">
              <a:spcBef>
                <a:spcPct val="0"/>
              </a:spcBef>
              <a:spcAft>
                <a:spcPts val="600"/>
              </a:spcAft>
            </a:pPr>
            <a:r>
              <a:rPr kumimoji="0" lang="en-US" altLang="en-US" sz="1200" i="0" u="none" strike="noStrike" cap="none" normalizeH="0" baseline="0" dirty="0" err="1">
                <a:ln>
                  <a:noFill/>
                </a:ln>
                <a:solidFill>
                  <a:schemeClr val="tx1"/>
                </a:solidFill>
                <a:effectLst/>
                <a:latin typeface="Arial" panose="020B0604020202020204" pitchFamily="34" charset="0"/>
              </a:rPr>
              <a:t>ePIC</a:t>
            </a:r>
            <a:r>
              <a:rPr kumimoji="0" lang="en-US" altLang="en-US" sz="1200" i="0" u="none" strike="noStrike" cap="none" normalizeH="0" baseline="0" dirty="0">
                <a:ln>
                  <a:noFill/>
                </a:ln>
                <a:solidFill>
                  <a:schemeClr val="tx1"/>
                </a:solidFill>
                <a:effectLst/>
                <a:latin typeface="Arial" panose="020B0604020202020204" pitchFamily="34" charset="0"/>
              </a:rPr>
              <a:t>-owned detector supports, platforms, rails, structures etc.</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BNL SBMS/ ES&amp;H standards apply; most conservative approach taken.</a:t>
            </a:r>
          </a:p>
          <a:p>
            <a:pPr eaLnBrk="0" fontAlgn="base" hangingPunct="0">
              <a:spcBef>
                <a:spcPct val="0"/>
              </a:spcBef>
              <a:spcAft>
                <a:spcPts val="600"/>
              </a:spcAft>
            </a:pPr>
            <a:r>
              <a:rPr kumimoji="0" lang="en-US" altLang="en-US" sz="1600" i="0" u="none" strike="noStrike" cap="none" normalizeH="0" baseline="0" dirty="0">
                <a:ln>
                  <a:noFill/>
                </a:ln>
                <a:solidFill>
                  <a:schemeClr val="tx1"/>
                </a:solidFill>
                <a:effectLst/>
                <a:latin typeface="Arial" panose="020B0604020202020204" pitchFamily="34" charset="0"/>
              </a:rPr>
              <a:t>Steel Design &amp; Safety Factors (yield-based)</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Codes: AISC/ASCE, AWS, ASTM, RCSC + BNL ES&amp;H; </a:t>
            </a:r>
          </a:p>
          <a:p>
            <a:pPr lvl="1" eaLnBrk="0" fontAlgn="base" hangingPunct="0">
              <a:spcBef>
                <a:spcPct val="0"/>
              </a:spcBef>
              <a:spcAft>
                <a:spcPts val="600"/>
              </a:spcAft>
            </a:pPr>
            <a:r>
              <a:rPr lang="en-US" altLang="en-US" sz="1200" dirty="0">
                <a:latin typeface="Arial" panose="020B0604020202020204" pitchFamily="34" charset="0"/>
              </a:rPr>
              <a:t>L</a:t>
            </a:r>
            <a:r>
              <a:rPr kumimoji="0" lang="en-US" altLang="en-US" sz="1200" i="0" u="none" strike="noStrike" cap="none" normalizeH="0" baseline="0" dirty="0">
                <a:ln>
                  <a:noFill/>
                </a:ln>
                <a:solidFill>
                  <a:schemeClr val="tx1"/>
                </a:solidFill>
                <a:effectLst/>
                <a:latin typeface="Arial" panose="020B0604020202020204" pitchFamily="34" charset="0"/>
              </a:rPr>
              <a:t>oads: Dead, Live, Transport/Motion, Thermal, </a:t>
            </a:r>
            <a:r>
              <a:rPr lang="en-US" altLang="en-US" sz="1200" dirty="0">
                <a:latin typeface="Arial" panose="020B0604020202020204" pitchFamily="34" charset="0"/>
              </a:rPr>
              <a:t>Seismic etc.</a:t>
            </a:r>
            <a:endParaRPr kumimoji="0" lang="en-US" altLang="en-US" sz="1200" i="0" u="none" strike="noStrike" cap="none" normalizeH="0" baseline="0" dirty="0">
              <a:ln>
                <a:noFill/>
              </a:ln>
              <a:solidFill>
                <a:schemeClr val="tx1"/>
              </a:solidFill>
              <a:effectLst/>
              <a:latin typeface="Arial" panose="020B0604020202020204" pitchFamily="34" charset="0"/>
            </a:endParaRP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Structural Members: SF ≥ 3 OK · 1.5–3 review · ≤ 1.5 redesign.  Bolts: SF ≥ 2 OK · 1–2 review · ≤ 1 redesign.</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FEA singularities: use engineering judgment; justify and document.</a:t>
            </a:r>
          </a:p>
          <a:p>
            <a:pPr eaLnBrk="0" fontAlgn="base" hangingPunct="0">
              <a:spcBef>
                <a:spcPct val="0"/>
              </a:spcBef>
              <a:spcAft>
                <a:spcPts val="600"/>
              </a:spcAft>
            </a:pPr>
            <a:r>
              <a:rPr kumimoji="0" lang="en-US" altLang="en-US" sz="1600" i="0" u="none" strike="noStrike" cap="none" normalizeH="0" baseline="0" dirty="0">
                <a:ln>
                  <a:noFill/>
                </a:ln>
                <a:solidFill>
                  <a:schemeClr val="tx1"/>
                </a:solidFill>
                <a:effectLst/>
                <a:latin typeface="Arial" panose="020B0604020202020204" pitchFamily="34" charset="0"/>
              </a:rPr>
              <a:t>Materials (Magnet, Radiation, Fire)</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Any magnetic detector/support steel → project approval; prefer non-magnetic near magnet.</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Services in radiation areas (hoses, flex, jackets, seals) must be radiation-qualified &amp; project-approved.</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Use flame-retardant materials wherever possible; flammable use needs project review/approval.</a:t>
            </a:r>
          </a:p>
          <a:p>
            <a:pPr eaLnBrk="0" fontAlgn="base" hangingPunct="0">
              <a:spcBef>
                <a:spcPct val="0"/>
              </a:spcBef>
              <a:spcAft>
                <a:spcPts val="600"/>
              </a:spcAft>
            </a:pPr>
            <a:r>
              <a:rPr kumimoji="0" lang="en-US" altLang="en-US" sz="1600" i="0" u="none" strike="noStrike" cap="none" normalizeH="0" baseline="0" dirty="0">
                <a:ln>
                  <a:noFill/>
                </a:ln>
                <a:solidFill>
                  <a:schemeClr val="tx1"/>
                </a:solidFill>
                <a:effectLst/>
                <a:latin typeface="Arial" panose="020B0604020202020204" pitchFamily="34" charset="0"/>
              </a:rPr>
              <a:t>Geometry, Alignment, Survey</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Single global coordinate system + elevation datum; each major structure has a mapped local CS.</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Controlled envelopes &amp; stay-clear volumes; IR alignment (e.g., ±1 mm X/Y, ±5 mm Z) drives deflection/tolerance budgets.</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Provide survey monuments, shims, and adjustment features; survey informs as-built model.</a:t>
            </a:r>
          </a:p>
          <a:p>
            <a:pPr eaLnBrk="0" fontAlgn="base" hangingPunct="0">
              <a:spcBef>
                <a:spcPct val="0"/>
              </a:spcBef>
              <a:spcAft>
                <a:spcPts val="600"/>
              </a:spcAft>
            </a:pPr>
            <a:r>
              <a:rPr kumimoji="0" lang="en-US" altLang="en-US" sz="1600" i="0" u="none" strike="noStrike" cap="none" normalizeH="0" baseline="0" dirty="0">
                <a:ln>
                  <a:noFill/>
                </a:ln>
                <a:solidFill>
                  <a:schemeClr val="tx1"/>
                </a:solidFill>
                <a:effectLst/>
                <a:latin typeface="Arial" panose="020B0604020202020204" pitchFamily="34" charset="0"/>
              </a:rPr>
              <a:t>Documentation, CAD, Configuration Control</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Released drawings with clear datums, GD&amp;T as needed, BOM with material + ratings (non-magnetic, rad-qualified, flame-retardant).</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Master integration CAD = single source of truth; subsystem models must align.</a:t>
            </a:r>
          </a:p>
          <a:p>
            <a:pPr lvl="1" eaLnBrk="0" fontAlgn="base" hangingPunct="0">
              <a:spcBef>
                <a:spcPct val="0"/>
              </a:spcBef>
              <a:spcAft>
                <a:spcPts val="600"/>
              </a:spcAft>
            </a:pPr>
            <a:r>
              <a:rPr kumimoji="0" lang="en-US" altLang="en-US" sz="1200" i="0" u="none" strike="noStrike" cap="none" normalizeH="0" baseline="0" dirty="0">
                <a:ln>
                  <a:noFill/>
                </a:ln>
                <a:solidFill>
                  <a:schemeClr val="tx1"/>
                </a:solidFill>
                <a:effectLst/>
                <a:latin typeface="Arial" panose="020B0604020202020204" pitchFamily="34" charset="0"/>
              </a:rPr>
              <a:t>Interfaces in ICDs; all changes via ECR/ECO, with revisions and as-built updates under config control.</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600" i="0" u="none" strike="noStrike" cap="none" normalizeH="0" baseline="0" dirty="0">
              <a:ln>
                <a:noFill/>
              </a:ln>
              <a:solidFill>
                <a:schemeClr val="tx1"/>
              </a:solidFill>
              <a:effectLst/>
              <a:latin typeface="Arial" panose="020B0604020202020204" pitchFamily="34" charset="0"/>
            </a:endParaRPr>
          </a:p>
        </p:txBody>
      </p:sp>
      <p:sp>
        <p:nvSpPr>
          <p:cNvPr id="3" name="object 11">
            <a:extLst>
              <a:ext uri="{FF2B5EF4-FFF2-40B4-BE49-F238E27FC236}">
                <a16:creationId xmlns:a16="http://schemas.microsoft.com/office/drawing/2014/main" id="{39D00FDB-1813-6372-4A4B-D98095D9FED8}"/>
              </a:ext>
            </a:extLst>
          </p:cNvPr>
          <p:cNvSpPr txBox="1"/>
          <p:nvPr/>
        </p:nvSpPr>
        <p:spPr>
          <a:xfrm>
            <a:off x="10397914" y="2050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#3</a:t>
            </a:r>
            <a:endParaRPr sz="2001" dirty="0">
              <a:latin typeface="Arial Narrow"/>
              <a:cs typeface="Arial Narrow"/>
            </a:endParaRPr>
          </a:p>
        </p:txBody>
      </p:sp>
    </p:spTree>
    <p:extLst>
      <p:ext uri="{BB962C8B-B14F-4D97-AF65-F5344CB8AC3E}">
        <p14:creationId xmlns:p14="http://schemas.microsoft.com/office/powerpoint/2010/main" val="21662976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91E1F2-D08D-C5D9-658E-5792D4C65B76}"/>
              </a:ext>
            </a:extLst>
          </p:cNvPr>
          <p:cNvSpPr>
            <a:spLocks noGrp="1"/>
          </p:cNvSpPr>
          <p:nvPr>
            <p:ph type="sldNum" sz="quarter" idx="4"/>
          </p:nvPr>
        </p:nvSpPr>
        <p:spPr>
          <a:xfrm>
            <a:off x="11451649" y="6533724"/>
            <a:ext cx="432486" cy="294041"/>
          </a:xfrm>
          <a:prstGeom prst="rect">
            <a:avLst/>
          </a:prstGeom>
        </p:spPr>
        <p:txBody>
          <a:bodyPr lIns="0" tIns="0" rIns="0" bIns="0" anchor="ctr"/>
          <a:lstStyle>
            <a:defPPr>
              <a:defRPr lang="en-US"/>
            </a:defPPr>
            <a:lvl1pPr marL="0" algn="ctr" defTabSz="914400" rtl="0" eaLnBrk="1" latinLnBrk="0" hangingPunct="1">
              <a:defRPr sz="10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33A556B-7C63-244D-9B7C-B0EA8042B330}" type="slidenum">
              <a:rPr lang="en-US" smtClean="0"/>
              <a:pPr/>
              <a:t>9</a:t>
            </a:fld>
            <a:endParaRPr lang="en-US"/>
          </a:p>
        </p:txBody>
      </p:sp>
      <p:sp>
        <p:nvSpPr>
          <p:cNvPr id="3" name="Title 2">
            <a:extLst>
              <a:ext uri="{FF2B5EF4-FFF2-40B4-BE49-F238E27FC236}">
                <a16:creationId xmlns:a16="http://schemas.microsoft.com/office/drawing/2014/main" id="{04155514-45A1-1E6D-7F95-48D76F4242C3}"/>
              </a:ext>
            </a:extLst>
          </p:cNvPr>
          <p:cNvSpPr>
            <a:spLocks noGrp="1"/>
          </p:cNvSpPr>
          <p:nvPr>
            <p:ph type="title"/>
          </p:nvPr>
        </p:nvSpPr>
        <p:spPr/>
        <p:txBody>
          <a:bodyPr>
            <a:normAutofit fontScale="90000"/>
          </a:bodyPr>
          <a:lstStyle/>
          <a:p>
            <a:r>
              <a:rPr lang="en-US" dirty="0" err="1"/>
              <a:t>Bldg</a:t>
            </a:r>
            <a:r>
              <a:rPr lang="en-US" dirty="0"/>
              <a:t> 1006 and </a:t>
            </a:r>
            <a:r>
              <a:rPr lang="en-US" dirty="0" err="1"/>
              <a:t>ePIC</a:t>
            </a:r>
            <a:r>
              <a:rPr lang="en-US" dirty="0"/>
              <a:t> Detector Overview</a:t>
            </a:r>
          </a:p>
        </p:txBody>
      </p:sp>
      <p:sp>
        <p:nvSpPr>
          <p:cNvPr id="5" name="Content Placeholder 2">
            <a:extLst>
              <a:ext uri="{FF2B5EF4-FFF2-40B4-BE49-F238E27FC236}">
                <a16:creationId xmlns:a16="http://schemas.microsoft.com/office/drawing/2014/main" id="{CAE38BB7-7219-053F-4711-EA06D7E163C6}"/>
              </a:ext>
            </a:extLst>
          </p:cNvPr>
          <p:cNvSpPr txBox="1">
            <a:spLocks/>
          </p:cNvSpPr>
          <p:nvPr/>
        </p:nvSpPr>
        <p:spPr>
          <a:xfrm>
            <a:off x="434523" y="5597839"/>
            <a:ext cx="11527981" cy="497230"/>
          </a:xfrm>
          <a:prstGeom prst="rect">
            <a:avLst/>
          </a:prstGeom>
          <a:solidFill>
            <a:schemeClr val="bg1"/>
          </a:solidFill>
        </p:spPr>
        <p:txBody>
          <a:bodyPr vert="horz" lIns="91440" tIns="45720" rIns="91440" bIns="45720" rtlCol="0">
            <a:normAutofit fontScale="62500" lnSpcReduction="20000"/>
          </a:bodyPr>
          <a:lstStyle>
            <a:lvl1pPr marL="228600" indent="-228600" algn="l" defTabSz="914400" rtl="0" eaLnBrk="1" latinLnBrk="0" hangingPunct="1">
              <a:lnSpc>
                <a:spcPct val="90000"/>
              </a:lnSpc>
              <a:spcBef>
                <a:spcPts val="1000"/>
              </a:spcBef>
              <a:buClr>
                <a:srgbClr val="0432FF"/>
              </a:buClr>
              <a:buFont typeface="Wingdings" charset="2"/>
              <a:buChar char="q"/>
              <a:defRPr sz="1800"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685800" indent="-228600" algn="l" defTabSz="914400" rtl="0" eaLnBrk="1" latinLnBrk="0" hangingPunct="1">
              <a:lnSpc>
                <a:spcPct val="90000"/>
              </a:lnSpc>
              <a:spcBef>
                <a:spcPts val="500"/>
              </a:spcBef>
              <a:buClr>
                <a:srgbClr val="0432FF"/>
              </a:buClr>
              <a:buFont typeface="Wingdings" charset="2"/>
              <a:buChar char="Ø"/>
              <a:defRPr sz="1600"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defTabSz="914400" rtl="0" eaLnBrk="1" latinLnBrk="0" hangingPunct="1">
              <a:lnSpc>
                <a:spcPct val="90000"/>
              </a:lnSpc>
              <a:spcBef>
                <a:spcPts val="500"/>
              </a:spcBef>
              <a:buClr>
                <a:srgbClr val="0432FF"/>
              </a:buClr>
              <a:buFont typeface="Arial"/>
              <a:buChar char="•"/>
              <a:defRPr sz="1400"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defTabSz="914400" rtl="0" eaLnBrk="1" latinLnBrk="0" hangingPunct="1">
              <a:lnSpc>
                <a:spcPct val="90000"/>
              </a:lnSpc>
              <a:spcBef>
                <a:spcPts val="500"/>
              </a:spcBef>
              <a:buClr>
                <a:srgbClr val="0432FF"/>
              </a:buClr>
              <a:buFont typeface="Wingdings" charset="2"/>
              <a:buChar char="ü"/>
              <a:defRPr sz="1200"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defTabSz="914400" rtl="0" eaLnBrk="1" latinLnBrk="0" hangingPunct="1">
              <a:lnSpc>
                <a:spcPct val="90000"/>
              </a:lnSpc>
              <a:spcBef>
                <a:spcPts val="500"/>
              </a:spcBef>
              <a:buClr>
                <a:srgbClr val="0432FF"/>
              </a:buClr>
              <a:buFont typeface="Wingdings" charset="2"/>
              <a:buChar char="§"/>
              <a:defRPr sz="1000"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EPIC Detector Barrel will be assembled in the Assembly Hall and End Caps will be assembled in the Experimental Hall</a:t>
            </a:r>
          </a:p>
          <a:p>
            <a:r>
              <a:rPr lang="en-US"/>
              <a:t>During maintenance shutdowns, detector barrel (central detector) can be rolled out from Experimental Hall to the Assembly Hall. Endcaps will always stay in the Experimental Hall.</a:t>
            </a:r>
          </a:p>
        </p:txBody>
      </p:sp>
      <p:pic>
        <p:nvPicPr>
          <p:cNvPr id="6" name="Picture 5">
            <a:extLst>
              <a:ext uri="{FF2B5EF4-FFF2-40B4-BE49-F238E27FC236}">
                <a16:creationId xmlns:a16="http://schemas.microsoft.com/office/drawing/2014/main" id="{84038086-2929-A61E-2913-4F40B623B078}"/>
              </a:ext>
            </a:extLst>
          </p:cNvPr>
          <p:cNvPicPr>
            <a:picLocks noChangeAspect="1"/>
          </p:cNvPicPr>
          <p:nvPr/>
        </p:nvPicPr>
        <p:blipFill>
          <a:blip r:embed="rId2"/>
          <a:srcRect l="11197" t="17618" r="24085" b="8268"/>
          <a:stretch>
            <a:fillRect/>
          </a:stretch>
        </p:blipFill>
        <p:spPr>
          <a:xfrm>
            <a:off x="2313903" y="848455"/>
            <a:ext cx="7810539" cy="4597925"/>
          </a:xfrm>
          <a:prstGeom prst="rect">
            <a:avLst/>
          </a:prstGeom>
        </p:spPr>
      </p:pic>
      <p:sp>
        <p:nvSpPr>
          <p:cNvPr id="8" name="Rectangle 7">
            <a:extLst>
              <a:ext uri="{FF2B5EF4-FFF2-40B4-BE49-F238E27FC236}">
                <a16:creationId xmlns:a16="http://schemas.microsoft.com/office/drawing/2014/main" id="{54ABF49C-47A4-1829-EB41-CFD95C1BD1B2}"/>
              </a:ext>
            </a:extLst>
          </p:cNvPr>
          <p:cNvSpPr/>
          <p:nvPr/>
        </p:nvSpPr>
        <p:spPr>
          <a:xfrm rot="672005">
            <a:off x="6735313" y="2360022"/>
            <a:ext cx="1621362" cy="631231"/>
          </a:xfrm>
          <a:prstGeom prst="rect">
            <a:avLst/>
          </a:prstGeom>
          <a:no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Assembly hall</a:t>
            </a:r>
          </a:p>
        </p:txBody>
      </p:sp>
      <p:sp>
        <p:nvSpPr>
          <p:cNvPr id="9" name="Rectangle 8">
            <a:extLst>
              <a:ext uri="{FF2B5EF4-FFF2-40B4-BE49-F238E27FC236}">
                <a16:creationId xmlns:a16="http://schemas.microsoft.com/office/drawing/2014/main" id="{9E00D8B2-0341-4C16-8FC0-669BBDFDEBC4}"/>
              </a:ext>
            </a:extLst>
          </p:cNvPr>
          <p:cNvSpPr/>
          <p:nvPr/>
        </p:nvSpPr>
        <p:spPr>
          <a:xfrm rot="696003">
            <a:off x="8200933" y="1505482"/>
            <a:ext cx="1390914" cy="607072"/>
          </a:xfrm>
          <a:prstGeom prst="rect">
            <a:avLst/>
          </a:prstGeom>
          <a:solidFill>
            <a:schemeClr val="bg1">
              <a:lumMod val="85000"/>
            </a:schemeClr>
          </a:solidFill>
          <a:scene3d>
            <a:camera prst="isometricOffAxis2To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rPr>
              <a:t>Parking Lot</a:t>
            </a:r>
          </a:p>
        </p:txBody>
      </p:sp>
      <p:sp>
        <p:nvSpPr>
          <p:cNvPr id="11" name="Rectangle 10">
            <a:extLst>
              <a:ext uri="{FF2B5EF4-FFF2-40B4-BE49-F238E27FC236}">
                <a16:creationId xmlns:a16="http://schemas.microsoft.com/office/drawing/2014/main" id="{A3A98C5E-203F-7495-7534-C54423B2C45B}"/>
              </a:ext>
            </a:extLst>
          </p:cNvPr>
          <p:cNvSpPr/>
          <p:nvPr/>
        </p:nvSpPr>
        <p:spPr>
          <a:xfrm rot="1283247">
            <a:off x="7789810" y="1467981"/>
            <a:ext cx="2483518"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solidFill>
              </a:rPr>
              <a:t>NORTH (Ring Inside)</a:t>
            </a:r>
          </a:p>
        </p:txBody>
      </p:sp>
      <p:sp>
        <p:nvSpPr>
          <p:cNvPr id="12" name="Rectangle 11">
            <a:extLst>
              <a:ext uri="{FF2B5EF4-FFF2-40B4-BE49-F238E27FC236}">
                <a16:creationId xmlns:a16="http://schemas.microsoft.com/office/drawing/2014/main" id="{3BD86AFA-62C3-1987-9BF2-56DBBE4FE36A}"/>
              </a:ext>
            </a:extLst>
          </p:cNvPr>
          <p:cNvSpPr/>
          <p:nvPr/>
        </p:nvSpPr>
        <p:spPr>
          <a:xfrm rot="21356854">
            <a:off x="7336200" y="3385524"/>
            <a:ext cx="1007697" cy="522506"/>
          </a:xfrm>
          <a:prstGeom prst="rect">
            <a:avLst/>
          </a:prstGeom>
          <a:noFill/>
          <a:ln>
            <a:noFill/>
          </a:ln>
          <a:scene3d>
            <a:camera prst="isometricLeftDown"/>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tx1"/>
                </a:solidFill>
              </a:rPr>
              <a:t>Clean Room</a:t>
            </a:r>
          </a:p>
        </p:txBody>
      </p:sp>
      <p:sp>
        <p:nvSpPr>
          <p:cNvPr id="13" name="Rectangle 12">
            <a:extLst>
              <a:ext uri="{FF2B5EF4-FFF2-40B4-BE49-F238E27FC236}">
                <a16:creationId xmlns:a16="http://schemas.microsoft.com/office/drawing/2014/main" id="{A27DC4E9-6273-828D-5E76-C5643C2C0E99}"/>
              </a:ext>
            </a:extLst>
          </p:cNvPr>
          <p:cNvSpPr/>
          <p:nvPr/>
        </p:nvSpPr>
        <p:spPr>
          <a:xfrm rot="3012993">
            <a:off x="9269647" y="3326389"/>
            <a:ext cx="636139" cy="640773"/>
          </a:xfrm>
          <a:prstGeom prst="rect">
            <a:avLst/>
          </a:prstGeom>
          <a:solidFill>
            <a:schemeClr val="bg1">
              <a:lumMod val="85000"/>
            </a:schemeClr>
          </a:solidFill>
          <a:ln>
            <a:solidFill>
              <a:schemeClr val="tx1"/>
            </a:solidFill>
          </a:ln>
          <a:scene3d>
            <a:camera prst="isometricRightUp"/>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Pump &amp; Elec Rooms</a:t>
            </a:r>
          </a:p>
        </p:txBody>
      </p:sp>
      <p:sp>
        <p:nvSpPr>
          <p:cNvPr id="15" name="Rectangle 14">
            <a:extLst>
              <a:ext uri="{FF2B5EF4-FFF2-40B4-BE49-F238E27FC236}">
                <a16:creationId xmlns:a16="http://schemas.microsoft.com/office/drawing/2014/main" id="{94019735-343D-9B95-5A84-850E4BD57D4E}"/>
              </a:ext>
            </a:extLst>
          </p:cNvPr>
          <p:cNvSpPr/>
          <p:nvPr/>
        </p:nvSpPr>
        <p:spPr>
          <a:xfrm rot="2195227">
            <a:off x="4838839" y="1568179"/>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DAQ Room</a:t>
            </a:r>
          </a:p>
        </p:txBody>
      </p:sp>
      <p:sp>
        <p:nvSpPr>
          <p:cNvPr id="16" name="Rectangle 15">
            <a:extLst>
              <a:ext uri="{FF2B5EF4-FFF2-40B4-BE49-F238E27FC236}">
                <a16:creationId xmlns:a16="http://schemas.microsoft.com/office/drawing/2014/main" id="{3DC21F07-4AE5-8AEA-F93C-5552A2C541EC}"/>
              </a:ext>
            </a:extLst>
          </p:cNvPr>
          <p:cNvSpPr/>
          <p:nvPr/>
        </p:nvSpPr>
        <p:spPr>
          <a:xfrm rot="1954395">
            <a:off x="4264859" y="1418956"/>
            <a:ext cx="790329" cy="510221"/>
          </a:xfrm>
          <a:prstGeom prst="rect">
            <a:avLst/>
          </a:prstGeom>
          <a:noFill/>
          <a:ln>
            <a:noFill/>
          </a:ln>
          <a:scene3d>
            <a:camera prst="perspectiveRelaxedModerately"/>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rPr>
              <a:t>Control Room</a:t>
            </a:r>
          </a:p>
        </p:txBody>
      </p:sp>
      <p:sp>
        <p:nvSpPr>
          <p:cNvPr id="17" name="Rectangle 16">
            <a:extLst>
              <a:ext uri="{FF2B5EF4-FFF2-40B4-BE49-F238E27FC236}">
                <a16:creationId xmlns:a16="http://schemas.microsoft.com/office/drawing/2014/main" id="{6A192684-377E-933B-A4E9-EEEF8A4A5B26}"/>
              </a:ext>
            </a:extLst>
          </p:cNvPr>
          <p:cNvSpPr/>
          <p:nvPr/>
        </p:nvSpPr>
        <p:spPr>
          <a:xfrm rot="1306512">
            <a:off x="3031589" y="2470828"/>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2"/>
                </a:solidFill>
              </a:rPr>
              <a:t>WEST</a:t>
            </a:r>
          </a:p>
        </p:txBody>
      </p:sp>
      <p:sp>
        <p:nvSpPr>
          <p:cNvPr id="18" name="Rectangle 17">
            <a:extLst>
              <a:ext uri="{FF2B5EF4-FFF2-40B4-BE49-F238E27FC236}">
                <a16:creationId xmlns:a16="http://schemas.microsoft.com/office/drawing/2014/main" id="{3145B3B2-6FED-CD30-0982-53871A9E4233}"/>
              </a:ext>
            </a:extLst>
          </p:cNvPr>
          <p:cNvSpPr/>
          <p:nvPr/>
        </p:nvSpPr>
        <p:spPr>
          <a:xfrm rot="1282312">
            <a:off x="5993992" y="4061239"/>
            <a:ext cx="1390914"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5"/>
                </a:solidFill>
              </a:rPr>
              <a:t>EAST</a:t>
            </a:r>
          </a:p>
        </p:txBody>
      </p:sp>
      <p:sp>
        <p:nvSpPr>
          <p:cNvPr id="19" name="Rectangle 18">
            <a:extLst>
              <a:ext uri="{FF2B5EF4-FFF2-40B4-BE49-F238E27FC236}">
                <a16:creationId xmlns:a16="http://schemas.microsoft.com/office/drawing/2014/main" id="{7A2025A7-39B8-84D4-BA34-7A65A1339A20}"/>
              </a:ext>
            </a:extLst>
          </p:cNvPr>
          <p:cNvSpPr/>
          <p:nvPr/>
        </p:nvSpPr>
        <p:spPr>
          <a:xfrm rot="1313374">
            <a:off x="2859638" y="2619995"/>
            <a:ext cx="919418" cy="314037"/>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dirty="0">
                <a:solidFill>
                  <a:schemeClr val="tx1"/>
                </a:solidFill>
              </a:rPr>
              <a:t>HADRONS</a:t>
            </a:r>
          </a:p>
        </p:txBody>
      </p:sp>
      <p:cxnSp>
        <p:nvCxnSpPr>
          <p:cNvPr id="20" name="Straight Arrow Connector 19">
            <a:extLst>
              <a:ext uri="{FF2B5EF4-FFF2-40B4-BE49-F238E27FC236}">
                <a16:creationId xmlns:a16="http://schemas.microsoft.com/office/drawing/2014/main" id="{5E9C96B3-3ABE-F77B-1EC3-AB9E6864D232}"/>
              </a:ext>
            </a:extLst>
          </p:cNvPr>
          <p:cNvCxnSpPr>
            <a:cxnSpLocks/>
          </p:cNvCxnSpPr>
          <p:nvPr/>
        </p:nvCxnSpPr>
        <p:spPr>
          <a:xfrm>
            <a:off x="3727046" y="2949351"/>
            <a:ext cx="204252" cy="92429"/>
          </a:xfrm>
          <a:prstGeom prst="straightConnector1">
            <a:avLst/>
          </a:prstGeom>
          <a:ln w="28575">
            <a:solidFill>
              <a:schemeClr val="bg2"/>
            </a:solidFill>
            <a:tailEnd type="triangle"/>
          </a:ln>
        </p:spPr>
        <p:style>
          <a:lnRef idx="1">
            <a:schemeClr val="accent1"/>
          </a:lnRef>
          <a:fillRef idx="0">
            <a:schemeClr val="accent1"/>
          </a:fillRef>
          <a:effectRef idx="0">
            <a:schemeClr val="accent1"/>
          </a:effectRef>
          <a:fontRef idx="minor">
            <a:schemeClr val="tx1"/>
          </a:fontRef>
        </p:style>
      </p:cxnSp>
      <p:sp>
        <p:nvSpPr>
          <p:cNvPr id="21" name="Rectangle 20">
            <a:extLst>
              <a:ext uri="{FF2B5EF4-FFF2-40B4-BE49-F238E27FC236}">
                <a16:creationId xmlns:a16="http://schemas.microsoft.com/office/drawing/2014/main" id="{725B5D9B-FA89-FA18-3BBD-0E8E489E226B}"/>
              </a:ext>
            </a:extLst>
          </p:cNvPr>
          <p:cNvSpPr/>
          <p:nvPr/>
        </p:nvSpPr>
        <p:spPr>
          <a:xfrm rot="1244315">
            <a:off x="5884112" y="4559150"/>
            <a:ext cx="1002894" cy="314037"/>
          </a:xfrm>
          <a:prstGeom prst="rect">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rPr>
              <a:t>ELECTRONS</a:t>
            </a:r>
          </a:p>
        </p:txBody>
      </p:sp>
      <p:cxnSp>
        <p:nvCxnSpPr>
          <p:cNvPr id="22" name="Straight Arrow Connector 21">
            <a:extLst>
              <a:ext uri="{FF2B5EF4-FFF2-40B4-BE49-F238E27FC236}">
                <a16:creationId xmlns:a16="http://schemas.microsoft.com/office/drawing/2014/main" id="{098C5576-AF18-C713-79E3-3404E507F32C}"/>
              </a:ext>
            </a:extLst>
          </p:cNvPr>
          <p:cNvCxnSpPr>
            <a:cxnSpLocks/>
          </p:cNvCxnSpPr>
          <p:nvPr/>
        </p:nvCxnSpPr>
        <p:spPr>
          <a:xfrm flipH="1" flipV="1">
            <a:off x="5621686" y="4354498"/>
            <a:ext cx="341245" cy="164001"/>
          </a:xfrm>
          <a:prstGeom prst="straightConnector1">
            <a:avLst/>
          </a:prstGeom>
          <a:ln w="5715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A3AC6099-14C8-AD48-416A-8F026CE38BEF}"/>
              </a:ext>
            </a:extLst>
          </p:cNvPr>
          <p:cNvSpPr/>
          <p:nvPr/>
        </p:nvSpPr>
        <p:spPr>
          <a:xfrm rot="1323460">
            <a:off x="2502639" y="4873828"/>
            <a:ext cx="2088999" cy="31403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5"/>
                </a:solidFill>
              </a:rPr>
              <a:t>SOUTH (Ring Outside)</a:t>
            </a:r>
          </a:p>
        </p:txBody>
      </p:sp>
      <p:cxnSp>
        <p:nvCxnSpPr>
          <p:cNvPr id="7" name="Straight Arrow Connector 6">
            <a:extLst>
              <a:ext uri="{FF2B5EF4-FFF2-40B4-BE49-F238E27FC236}">
                <a16:creationId xmlns:a16="http://schemas.microsoft.com/office/drawing/2014/main" id="{57645214-BA8C-458F-AB8B-96B09150FD13}"/>
              </a:ext>
            </a:extLst>
          </p:cNvPr>
          <p:cNvCxnSpPr/>
          <p:nvPr/>
        </p:nvCxnSpPr>
        <p:spPr>
          <a:xfrm flipV="1">
            <a:off x="10781826" y="2707783"/>
            <a:ext cx="0" cy="721217"/>
          </a:xfrm>
          <a:prstGeom prst="straightConnector1">
            <a:avLst/>
          </a:prstGeom>
          <a:ln w="28575">
            <a:solidFill>
              <a:srgbClr val="30519D"/>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85188793-397F-763B-013F-FE9F5CB2E98E}"/>
              </a:ext>
            </a:extLst>
          </p:cNvPr>
          <p:cNvCxnSpPr>
            <a:cxnSpLocks/>
          </p:cNvCxnSpPr>
          <p:nvPr/>
        </p:nvCxnSpPr>
        <p:spPr>
          <a:xfrm flipV="1">
            <a:off x="10790412" y="2982533"/>
            <a:ext cx="321972" cy="442174"/>
          </a:xfrm>
          <a:prstGeom prst="straightConnector1">
            <a:avLst/>
          </a:prstGeom>
          <a:ln w="28575">
            <a:solidFill>
              <a:srgbClr val="30519D"/>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E6C4E1E-7B8A-2F3A-5E8E-7F547D6D2A35}"/>
              </a:ext>
            </a:extLst>
          </p:cNvPr>
          <p:cNvCxnSpPr/>
          <p:nvPr/>
        </p:nvCxnSpPr>
        <p:spPr>
          <a:xfrm>
            <a:off x="10786119" y="3424707"/>
            <a:ext cx="429296" cy="151723"/>
          </a:xfrm>
          <a:prstGeom prst="straightConnector1">
            <a:avLst/>
          </a:prstGeom>
          <a:ln w="28575">
            <a:solidFill>
              <a:srgbClr val="30519D"/>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7270931C-0857-FB25-0708-02B5FED5662E}"/>
              </a:ext>
            </a:extLst>
          </p:cNvPr>
          <p:cNvSpPr txBox="1"/>
          <p:nvPr/>
        </p:nvSpPr>
        <p:spPr>
          <a:xfrm>
            <a:off x="11053304" y="2775113"/>
            <a:ext cx="324222" cy="369332"/>
          </a:xfrm>
          <a:prstGeom prst="rect">
            <a:avLst/>
          </a:prstGeom>
          <a:noFill/>
        </p:spPr>
        <p:txBody>
          <a:bodyPr wrap="square">
            <a:spAutoFit/>
          </a:bodyPr>
          <a:lstStyle/>
          <a:p>
            <a:r>
              <a:rPr lang="en-US" sz="1800" dirty="0">
                <a:solidFill>
                  <a:schemeClr val="tx1"/>
                </a:solidFill>
              </a:rPr>
              <a:t>X</a:t>
            </a:r>
            <a:endParaRPr lang="en-US" dirty="0"/>
          </a:p>
        </p:txBody>
      </p:sp>
      <p:sp>
        <p:nvSpPr>
          <p:cNvPr id="31" name="TextBox 30">
            <a:extLst>
              <a:ext uri="{FF2B5EF4-FFF2-40B4-BE49-F238E27FC236}">
                <a16:creationId xmlns:a16="http://schemas.microsoft.com/office/drawing/2014/main" id="{EDCDAEB3-E5D4-A2D4-CA1C-1F5C2EE8E058}"/>
              </a:ext>
            </a:extLst>
          </p:cNvPr>
          <p:cNvSpPr txBox="1"/>
          <p:nvPr/>
        </p:nvSpPr>
        <p:spPr>
          <a:xfrm>
            <a:off x="10536380" y="2537472"/>
            <a:ext cx="324222" cy="369332"/>
          </a:xfrm>
          <a:prstGeom prst="rect">
            <a:avLst/>
          </a:prstGeom>
          <a:noFill/>
        </p:spPr>
        <p:txBody>
          <a:bodyPr wrap="square">
            <a:spAutoFit/>
          </a:bodyPr>
          <a:lstStyle/>
          <a:p>
            <a:r>
              <a:rPr lang="en-US" dirty="0"/>
              <a:t>Y</a:t>
            </a:r>
          </a:p>
        </p:txBody>
      </p:sp>
      <p:sp>
        <p:nvSpPr>
          <p:cNvPr id="32" name="TextBox 31">
            <a:extLst>
              <a:ext uri="{FF2B5EF4-FFF2-40B4-BE49-F238E27FC236}">
                <a16:creationId xmlns:a16="http://schemas.microsoft.com/office/drawing/2014/main" id="{15F6843A-C796-AA26-D3AD-1025E6D17FC8}"/>
              </a:ext>
            </a:extLst>
          </p:cNvPr>
          <p:cNvSpPr txBox="1"/>
          <p:nvPr/>
        </p:nvSpPr>
        <p:spPr>
          <a:xfrm>
            <a:off x="11155709" y="3391764"/>
            <a:ext cx="324222" cy="369332"/>
          </a:xfrm>
          <a:prstGeom prst="rect">
            <a:avLst/>
          </a:prstGeom>
          <a:noFill/>
        </p:spPr>
        <p:txBody>
          <a:bodyPr wrap="square">
            <a:spAutoFit/>
          </a:bodyPr>
          <a:lstStyle/>
          <a:p>
            <a:r>
              <a:rPr lang="en-US" dirty="0"/>
              <a:t>Z</a:t>
            </a:r>
          </a:p>
        </p:txBody>
      </p:sp>
      <p:sp>
        <p:nvSpPr>
          <p:cNvPr id="4" name="object 11">
            <a:extLst>
              <a:ext uri="{FF2B5EF4-FFF2-40B4-BE49-F238E27FC236}">
                <a16:creationId xmlns:a16="http://schemas.microsoft.com/office/drawing/2014/main" id="{D36F6394-5EFC-112D-6DB9-35A87452AFBB}"/>
              </a:ext>
            </a:extLst>
          </p:cNvPr>
          <p:cNvSpPr txBox="1"/>
          <p:nvPr/>
        </p:nvSpPr>
        <p:spPr>
          <a:xfrm>
            <a:off x="10245076" y="61233"/>
            <a:ext cx="1527551" cy="334733"/>
          </a:xfrm>
          <a:prstGeom prst="rect">
            <a:avLst/>
          </a:prstGeom>
          <a:solidFill>
            <a:srgbClr val="CCCCCC"/>
          </a:solidFill>
          <a:ln w="10470">
            <a:solidFill>
              <a:srgbClr val="1A2A5B"/>
            </a:solidFill>
          </a:ln>
        </p:spPr>
        <p:txBody>
          <a:bodyPr vert="horz" wrap="square" lIns="0" tIns="26569" rIns="0" bIns="0" rtlCol="0">
            <a:spAutoFit/>
          </a:bodyPr>
          <a:lstStyle/>
          <a:p>
            <a:pPr marL="253757">
              <a:spcBef>
                <a:spcPts val="209"/>
              </a:spcBef>
            </a:pPr>
            <a:r>
              <a:rPr sz="2001" spc="164" dirty="0">
                <a:solidFill>
                  <a:srgbClr val="1A2A5B"/>
                </a:solidFill>
                <a:latin typeface="Arial Narrow"/>
                <a:cs typeface="Arial Narrow"/>
              </a:rPr>
              <a:t>Charge</a:t>
            </a:r>
            <a:r>
              <a:rPr sz="2001" spc="82" dirty="0">
                <a:solidFill>
                  <a:srgbClr val="1A2A5B"/>
                </a:solidFill>
                <a:latin typeface="Arial Narrow"/>
                <a:cs typeface="Arial Narrow"/>
              </a:rPr>
              <a:t> </a:t>
            </a:r>
            <a:r>
              <a:rPr lang="en-US" sz="2001" spc="170" dirty="0">
                <a:solidFill>
                  <a:srgbClr val="1A2A5B"/>
                </a:solidFill>
                <a:latin typeface="Arial Narrow"/>
                <a:cs typeface="Arial Narrow"/>
              </a:rPr>
              <a:t>#2</a:t>
            </a:r>
            <a:endParaRPr sz="2001" dirty="0">
              <a:latin typeface="Arial Narrow"/>
              <a:cs typeface="Arial Narrow"/>
            </a:endParaRPr>
          </a:p>
        </p:txBody>
      </p:sp>
    </p:spTree>
    <p:extLst>
      <p:ext uri="{BB962C8B-B14F-4D97-AF65-F5344CB8AC3E}">
        <p14:creationId xmlns:p14="http://schemas.microsoft.com/office/powerpoint/2010/main" val="227075485"/>
      </p:ext>
    </p:extLst>
  </p:cSld>
  <p:clrMapOvr>
    <a:masterClrMapping/>
  </p:clrMapOvr>
</p:sld>
</file>

<file path=ppt/theme/theme1.xml><?xml version="1.0" encoding="utf-8"?>
<a:theme xmlns:a="http://schemas.openxmlformats.org/drawingml/2006/main" name="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IC_PPT_Template_Widescreen_0923" id="{B3C6C6E8-A343-9F46-9C14-8D262507CB52}" vid="{B0F72776-BFD3-D14D-97CB-9DB1BA4DAEE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9AF11560A9A3D42A6D720F5CE9EB9B4" ma:contentTypeVersion="16" ma:contentTypeDescription="Create a new document." ma:contentTypeScope="" ma:versionID="46de738f4571a7ef4174789f49d2c97b">
  <xsd:schema xmlns:xsd="http://www.w3.org/2001/XMLSchema" xmlns:xs="http://www.w3.org/2001/XMLSchema" xmlns:p="http://schemas.microsoft.com/office/2006/metadata/properties" xmlns:ns3="efb3f601-682b-4b24-a3a0-e0b0d0b660f8" xmlns:ns4="cfa4c34f-4b31-43aa-aa45-0eba64f30d0d" targetNamespace="http://schemas.microsoft.com/office/2006/metadata/properties" ma:root="true" ma:fieldsID="246ae7470b9fb0e5e79e83aa8d0d7751" ns3:_="" ns4:_="">
    <xsd:import namespace="efb3f601-682b-4b24-a3a0-e0b0d0b660f8"/>
    <xsd:import namespace="cfa4c34f-4b31-43aa-aa45-0eba64f30d0d"/>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GenerationTime" minOccurs="0"/>
                <xsd:element ref="ns3:MediaServiceEventHashCode" minOccurs="0"/>
                <xsd:element ref="ns3:_activity" minOccurs="0"/>
                <xsd:element ref="ns3:MediaServiceOCR" minOccurs="0"/>
                <xsd:element ref="ns3:MediaLengthInSeconds" minOccurs="0"/>
                <xsd:element ref="ns3:MediaServiceObjectDetectorVersions" minOccurs="0"/>
                <xsd:element ref="ns3:MediaServiceSystemTags" minOccurs="0"/>
                <xsd:element ref="ns3:MediaServiceSearchPropertie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fb3f601-682b-4b24-a3a0-e0b0d0b660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ObjectDetectorVersions" ma:index="20" nillable="true" ma:displayName="MediaServiceObjectDetectorVersions" ma:description="" ma:hidden="true" ma:indexed="true" ma:internalName="MediaServiceObjectDetectorVersions" ma:readOnly="true">
      <xsd:simpleType>
        <xsd:restriction base="dms:Text"/>
      </xsd:simpleType>
    </xsd:element>
    <xsd:element name="MediaServiceSystemTags" ma:index="21" nillable="true" ma:displayName="MediaServiceSystemTags" ma:hidden="true" ma:internalName="MediaServiceSystemTags" ma:readOnly="true">
      <xsd:simpleType>
        <xsd:restriction base="dms:Note"/>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Location" ma:index="23"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fa4c34f-4b31-43aa-aa45-0eba64f30d0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efb3f601-682b-4b24-a3a0-e0b0d0b660f8" xsi:nil="true"/>
  </documentManagement>
</p:properties>
</file>

<file path=customXml/itemProps1.xml><?xml version="1.0" encoding="utf-8"?>
<ds:datastoreItem xmlns:ds="http://schemas.openxmlformats.org/officeDocument/2006/customXml" ds:itemID="{0F209D19-ECD3-440E-A44C-BD3D2F26689B}">
  <ds:schemaRefs>
    <ds:schemaRef ds:uri="http://schemas.microsoft.com/sharepoint/v3/contenttype/forms"/>
  </ds:schemaRefs>
</ds:datastoreItem>
</file>

<file path=customXml/itemProps2.xml><?xml version="1.0" encoding="utf-8"?>
<ds:datastoreItem xmlns:ds="http://schemas.openxmlformats.org/officeDocument/2006/customXml" ds:itemID="{9C655108-977B-4FB8-92A7-B22D9D4848D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fb3f601-682b-4b24-a3a0-e0b0d0b660f8"/>
    <ds:schemaRef ds:uri="cfa4c34f-4b31-43aa-aa45-0eba64f30d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65637A3-DEB1-4C7D-9F81-D2184D65C3B4}">
  <ds:schemaRefs>
    <ds:schemaRef ds:uri="http://purl.org/dc/dcmitype/"/>
    <ds:schemaRef ds:uri="http://schemas.openxmlformats.org/package/2006/metadata/core-properties"/>
    <ds:schemaRef ds:uri="http://purl.org/dc/elements/1.1/"/>
    <ds:schemaRef ds:uri="http://purl.org/dc/terms/"/>
    <ds:schemaRef ds:uri="cfa4c34f-4b31-43aa-aa45-0eba64f30d0d"/>
    <ds:schemaRef ds:uri="http://schemas.microsoft.com/office/2006/documentManagement/types"/>
    <ds:schemaRef ds:uri="http://schemas.microsoft.com/office/2006/metadata/properties"/>
    <ds:schemaRef ds:uri="efb3f601-682b-4b24-a3a0-e0b0d0b660f8"/>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EIC Long Lead Procurement Widescreen PPT Template</Template>
  <TotalTime>79194</TotalTime>
  <Words>4355</Words>
  <Application>Microsoft Office PowerPoint</Application>
  <PresentationFormat>Widescreen</PresentationFormat>
  <Paragraphs>577</Paragraphs>
  <Slides>31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Roboto</vt:lpstr>
      <vt:lpstr>Aptos Display</vt:lpstr>
      <vt:lpstr>Calibri</vt:lpstr>
      <vt:lpstr>Arial</vt:lpstr>
      <vt:lpstr>Aptos</vt:lpstr>
      <vt:lpstr>Times New Roman</vt:lpstr>
      <vt:lpstr>Arial Narrow</vt:lpstr>
      <vt:lpstr>BNL</vt:lpstr>
      <vt:lpstr>Overview of the ePIC Installation, Integration and Infrastructure and Alignment</vt:lpstr>
      <vt:lpstr>Outline</vt:lpstr>
      <vt:lpstr>About Me-First Name, Last Name </vt:lpstr>
      <vt:lpstr>EPIC Triple I Team:</vt:lpstr>
      <vt:lpstr>Scope Summary</vt:lpstr>
      <vt:lpstr>Scope Definition</vt:lpstr>
      <vt:lpstr>Requirements</vt:lpstr>
      <vt:lpstr>ePIC Mechanical Design Guidance</vt:lpstr>
      <vt:lpstr>Bldg 1006 and ePIC Detector Overview</vt:lpstr>
      <vt:lpstr>Endcaps in Experimental Hall</vt:lpstr>
      <vt:lpstr>Overall Integration of EPIC in Experimental Hall</vt:lpstr>
      <vt:lpstr>Envelopes Model and Drawing Package</vt:lpstr>
      <vt:lpstr>ePIC Central Detector Weight Summary</vt:lpstr>
      <vt:lpstr>8mrad Rotation</vt:lpstr>
      <vt:lpstr>Interaction Region and Alignment Requirement</vt:lpstr>
      <vt:lpstr>Alignment Challenges</vt:lpstr>
      <vt:lpstr>Proposed Solutions and Implementation</vt:lpstr>
      <vt:lpstr>ePIC Barrel Assembly/Installation</vt:lpstr>
      <vt:lpstr>ePIC Barrel Assembly/Installation</vt:lpstr>
      <vt:lpstr>Endcap Assembly Steps</vt:lpstr>
      <vt:lpstr>ePIC Detector Support Hierarchy Y-Z View</vt:lpstr>
      <vt:lpstr>Maintenance Plan for ePIC</vt:lpstr>
      <vt:lpstr>Installation Schedule</vt:lpstr>
      <vt:lpstr>Major External Interfaces</vt:lpstr>
      <vt:lpstr>Major External Interfaces</vt:lpstr>
      <vt:lpstr>Infrastructure &amp; Facility Requirements</vt:lpstr>
      <vt:lpstr>Technical Summary</vt:lpstr>
      <vt:lpstr>PowerPoint Presentation</vt:lpstr>
      <vt:lpstr>Acronyms</vt:lpstr>
      <vt:lpstr>Envelopes Model and Drawing Package</vt:lpstr>
      <vt:lpstr>Envelopes Model and Drawing Package</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&lt;LLP WBS – LLP Description&gt; CD-3A Director’s Review</dc:title>
  <dc:subject/>
  <dc:creator>ksmith@bnl.gov</dc:creator>
  <cp:keywords/>
  <dc:description/>
  <cp:lastModifiedBy>Sharma, Rahul</cp:lastModifiedBy>
  <cp:revision>3</cp:revision>
  <cp:lastPrinted>2024-05-01T13:40:29Z</cp:lastPrinted>
  <dcterms:created xsi:type="dcterms:W3CDTF">2023-09-12T20:43:32Z</dcterms:created>
  <dcterms:modified xsi:type="dcterms:W3CDTF">2026-01-21T16:47:31Z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0x01010009AF11560A9A3D42A6D720F5CE9EB9B4</vt:lpwstr>
  </property>
  <property fmtid="{D5CDD505-2E9C-101B-9397-08002B2CF9AE}" pid="3" name="MediaServiceImageTags">
    <vt:lpwstr/>
  </property>
</Properties>
</file>