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4"/>
  </p:sldMasterIdLst>
  <p:notesMasterIdLst>
    <p:notesMasterId r:id="rId29"/>
  </p:notesMasterIdLst>
  <p:handoutMasterIdLst>
    <p:handoutMasterId r:id="rId30"/>
  </p:handoutMasterIdLst>
  <p:sldIdLst>
    <p:sldId id="256" r:id="rId5"/>
    <p:sldId id="5977" r:id="rId6"/>
    <p:sldId id="6007" r:id="rId7"/>
    <p:sldId id="5976" r:id="rId8"/>
    <p:sldId id="5997" r:id="rId9"/>
    <p:sldId id="5984" r:id="rId10"/>
    <p:sldId id="5979" r:id="rId11"/>
    <p:sldId id="6005" r:id="rId12"/>
    <p:sldId id="5986" r:id="rId13"/>
    <p:sldId id="5980" r:id="rId14"/>
    <p:sldId id="5982" r:id="rId15"/>
    <p:sldId id="6006" r:id="rId16"/>
    <p:sldId id="5987" r:id="rId17"/>
    <p:sldId id="5994" r:id="rId18"/>
    <p:sldId id="5991" r:id="rId19"/>
    <p:sldId id="5993" r:id="rId20"/>
    <p:sldId id="5989" r:id="rId21"/>
    <p:sldId id="5995" r:id="rId22"/>
    <p:sldId id="5996" r:id="rId23"/>
    <p:sldId id="6001" r:id="rId24"/>
    <p:sldId id="6003" r:id="rId25"/>
    <p:sldId id="5999" r:id="rId26"/>
    <p:sldId id="6004" r:id="rId27"/>
    <p:sldId id="5992" r:id="rId28"/>
  </p:sldIdLst>
  <p:sldSz cx="12192000" cy="6858000"/>
  <p:notesSz cx="7102475" cy="9388475"/>
  <p:embeddedFontLst>
    <p:embeddedFont>
      <p:font typeface="Aptos Narrow" panose="020B0004020202020204" pitchFamily="34" charset="0"/>
      <p:regular r:id="rId31"/>
      <p:bold r:id="rId32"/>
      <p:italic r:id="rId33"/>
      <p:boldItalic r:id="rId34"/>
    </p:embeddedFont>
    <p:embeddedFont>
      <p:font typeface="Cambria Math" panose="02040503050406030204" pitchFamily="18"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5EF463-1A1C-2D03-EBE2-498F6840DACF}" name="Gowda, Girish" initials="GG" userId="S::ggowda1@bnl.gov::0ba81943-8e1f-44e9-b6e4-d0bb58f592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0519D"/>
    <a:srgbClr val="01ADDD"/>
    <a:srgbClr val="DB3527"/>
    <a:srgbClr val="9E8CAA"/>
    <a:srgbClr val="008000"/>
    <a:srgbClr val="7F7F7F"/>
    <a:srgbClr val="3333FF"/>
    <a:srgbClr val="FF40FF"/>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9" autoAdjust="0"/>
    <p:restoredTop sz="94660"/>
  </p:normalViewPr>
  <p:slideViewPr>
    <p:cSldViewPr snapToGrid="0">
      <p:cViewPr varScale="1">
        <p:scale>
          <a:sx n="152" d="100"/>
          <a:sy n="152" d="100"/>
        </p:scale>
        <p:origin x="576" y="136"/>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font" Target="fonts/font5.fntdata"/><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F6B566-8F4F-2297-E09A-EC0A5919D724}"/>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EAFEF84F-FF67-CFE6-EE39-7622459E9C49}"/>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D435C532-7310-4D0E-A33E-9CFB32DA3130}" type="datetimeFigureOut">
              <a:rPr lang="en-US" smtClean="0"/>
              <a:t>1/20/2026</a:t>
            </a:fld>
            <a:endParaRPr lang="en-US"/>
          </a:p>
        </p:txBody>
      </p:sp>
      <p:sp>
        <p:nvSpPr>
          <p:cNvPr id="4" name="Footer Placeholder 3">
            <a:extLst>
              <a:ext uri="{FF2B5EF4-FFF2-40B4-BE49-F238E27FC236}">
                <a16:creationId xmlns:a16="http://schemas.microsoft.com/office/drawing/2014/main" id="{933D95DF-83FA-FE96-2EE5-1174D2E87D62}"/>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A967F68-58BC-4765-5D43-302ABEE7BABF}"/>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19FBC339-4610-4F10-854C-D2930A4EBF62}" type="slidenum">
              <a:rPr lang="en-US" smtClean="0"/>
              <a:t>‹#›</a:t>
            </a:fld>
            <a:endParaRPr lang="en-US"/>
          </a:p>
        </p:txBody>
      </p:sp>
    </p:spTree>
    <p:extLst>
      <p:ext uri="{BB962C8B-B14F-4D97-AF65-F5344CB8AC3E}">
        <p14:creationId xmlns:p14="http://schemas.microsoft.com/office/powerpoint/2010/main" val="388568892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E36F475-F7F5-6C41-B37C-656C49194CAF}" type="datetimeFigureOut">
              <a:rPr lang="en-US" smtClean="0"/>
              <a:t>1/20/2026</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0" y="1174478"/>
            <a:ext cx="10962105" cy="1240412"/>
          </a:xfrm>
          <a:prstGeom prst="rect">
            <a:avLst/>
          </a:prstGeom>
        </p:spPr>
        <p:txBody>
          <a:bodyPr anchor="b" anchorCtr="0"/>
          <a:lstStyle>
            <a:lvl1pPr algn="l">
              <a:lnSpc>
                <a:spcPct val="100000"/>
              </a:lnSpc>
              <a:defRPr sz="4000" b="1" i="0">
                <a:solidFill>
                  <a:schemeClr val="bg1"/>
                </a:solidFill>
                <a:latin typeface="+mn-lt"/>
                <a:cs typeface="Arial" panose="020B0604020202020204" pitchFamily="34" charset="0"/>
              </a:defRPr>
            </a:lvl1pPr>
          </a:lstStyle>
          <a:p>
            <a:r>
              <a:rPr lang="en-US"/>
              <a:t>Title from Agenda</a:t>
            </a:r>
            <a:br>
              <a:rPr lang="en-US"/>
            </a:br>
            <a:r>
              <a:rPr lang="en-US"/>
              <a:t>Continuation of Title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502920" y="4810760"/>
            <a:ext cx="5867400" cy="685800"/>
          </a:xfrm>
          <a:prstGeom prst="rect">
            <a:avLst/>
          </a:prstGeom>
        </p:spPr>
        <p:txBody>
          <a:bodyPr>
            <a:noAutofit/>
          </a:bodyPr>
          <a:lstStyle>
            <a:lvl1pPr marL="0" marR="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lang="en-US" sz="1800" b="0" i="0" u="none" strike="noStrike"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Review Name from Agenda</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a:t>Continuation of Review Name</a:t>
            </a:r>
          </a:p>
          <a:p>
            <a:endParaRPr lang="en-US"/>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0"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502920" y="2423582"/>
            <a:ext cx="10962105" cy="501650"/>
          </a:xfrm>
          <a:prstGeom prst="rect">
            <a:avLst/>
          </a:prstGeo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a:t>Secondary title if needed</a:t>
            </a:r>
            <a:endParaRPr lang="en-US"/>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0" y="4216263"/>
            <a:ext cx="10962105" cy="379542"/>
          </a:xfrm>
          <a:prstGeom prst="rect">
            <a:avLst/>
          </a:prstGeo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WBS 6.0x.xxx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0" y="3738425"/>
            <a:ext cx="10962105" cy="477838"/>
          </a:xfrm>
          <a:prstGeom prst="rect">
            <a:avLst/>
          </a:prstGeo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Project Role or Organizational Role if not Project</a:t>
            </a:r>
          </a:p>
        </p:txBody>
      </p:sp>
      <p:sp>
        <p:nvSpPr>
          <p:cNvPr id="16" name="Text Placeholder 15">
            <a:extLst>
              <a:ext uri="{FF2B5EF4-FFF2-40B4-BE49-F238E27FC236}">
                <a16:creationId xmlns:a16="http://schemas.microsoft.com/office/drawing/2014/main" id="{FB726ECD-3BC1-23C9-2165-9B560F6BAE93}"/>
              </a:ext>
            </a:extLst>
          </p:cNvPr>
          <p:cNvSpPr>
            <a:spLocks noGrp="1"/>
          </p:cNvSpPr>
          <p:nvPr>
            <p:ph type="body" sz="quarter" idx="15" hasCustomPrompt="1"/>
          </p:nvPr>
        </p:nvSpPr>
        <p:spPr>
          <a:xfrm>
            <a:off x="502920" y="5496560"/>
            <a:ext cx="5867400" cy="347472"/>
          </a:xfrm>
          <a:prstGeom prst="rect">
            <a:avLst/>
          </a:prstGeom>
        </p:spPr>
        <p:txBody>
          <a:bodyPr>
            <a:noAutofit/>
          </a:bodyPr>
          <a:lstStyle>
            <a:lvl1pPr marL="0" indent="0">
              <a:buNone/>
              <a:defRPr sz="1800">
                <a:solidFill>
                  <a:schemeClr val="bg1"/>
                </a:solidFill>
              </a:defRPr>
            </a:lvl1pPr>
          </a:lstStyle>
          <a:p>
            <a:pPr lvl="0"/>
            <a:r>
              <a:rPr lang="en-US"/>
              <a:t>Date</a:t>
            </a:r>
          </a:p>
        </p:txBody>
      </p:sp>
    </p:spTree>
    <p:extLst>
      <p:ext uri="{BB962C8B-B14F-4D97-AF65-F5344CB8AC3E}">
        <p14:creationId xmlns:p14="http://schemas.microsoft.com/office/powerpoint/2010/main" val="3419946361"/>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x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685799"/>
            <a:ext cx="5632704"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6327648" y="685800"/>
            <a:ext cx="5632704"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05AE4BB5-A676-300E-41CC-3E0CD9CBBB90}"/>
              </a:ext>
            </a:extLst>
          </p:cNvPr>
          <p:cNvSpPr>
            <a:spLocks noGrp="1"/>
          </p:cNvSpPr>
          <p:nvPr>
            <p:ph sz="quarter" idx="15"/>
          </p:nvPr>
        </p:nvSpPr>
        <p:spPr>
          <a:xfrm>
            <a:off x="457198" y="3538728"/>
            <a:ext cx="5632704"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956A53B1-283A-2BF9-DB8B-F08D9BE5602C}"/>
              </a:ext>
            </a:extLst>
          </p:cNvPr>
          <p:cNvSpPr>
            <a:spLocks noGrp="1"/>
          </p:cNvSpPr>
          <p:nvPr>
            <p:ph sz="quarter" idx="16"/>
          </p:nvPr>
        </p:nvSpPr>
        <p:spPr>
          <a:xfrm>
            <a:off x="6327648" y="3538726"/>
            <a:ext cx="5632704" cy="2633473"/>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9393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x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36576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379974" y="685800"/>
            <a:ext cx="36576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8302752" y="685800"/>
            <a:ext cx="36576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321621AE-10F1-CDF8-95BA-F8E47572C0C6}"/>
              </a:ext>
            </a:extLst>
          </p:cNvPr>
          <p:cNvSpPr>
            <a:spLocks noGrp="1"/>
          </p:cNvSpPr>
          <p:nvPr>
            <p:ph sz="quarter" idx="16"/>
          </p:nvPr>
        </p:nvSpPr>
        <p:spPr>
          <a:xfrm>
            <a:off x="457197" y="3538728"/>
            <a:ext cx="36576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29764A17-0F34-2A3A-93E4-E1F4D3305979}"/>
              </a:ext>
            </a:extLst>
          </p:cNvPr>
          <p:cNvSpPr>
            <a:spLocks noGrp="1"/>
          </p:cNvSpPr>
          <p:nvPr>
            <p:ph sz="quarter" idx="17"/>
          </p:nvPr>
        </p:nvSpPr>
        <p:spPr>
          <a:xfrm>
            <a:off x="4379974" y="3538728"/>
            <a:ext cx="36576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26AA10D3-AF77-7E4D-983A-344FF18E5AF7}"/>
              </a:ext>
            </a:extLst>
          </p:cNvPr>
          <p:cNvSpPr>
            <a:spLocks noGrp="1"/>
          </p:cNvSpPr>
          <p:nvPr>
            <p:ph sz="quarter" idx="18"/>
          </p:nvPr>
        </p:nvSpPr>
        <p:spPr>
          <a:xfrm>
            <a:off x="8302752" y="3538728"/>
            <a:ext cx="36576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6230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x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3377182" y="685800"/>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6297167" y="685800"/>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5DA99AFA-5CF2-101D-97EC-DFAD0878872F}"/>
              </a:ext>
            </a:extLst>
          </p:cNvPr>
          <p:cNvSpPr>
            <a:spLocks noGrp="1"/>
          </p:cNvSpPr>
          <p:nvPr>
            <p:ph sz="quarter" idx="16"/>
          </p:nvPr>
        </p:nvSpPr>
        <p:spPr>
          <a:xfrm>
            <a:off x="9217152" y="677779"/>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E7892FF4-91B9-0E02-9B31-F1D09B96C271}"/>
              </a:ext>
            </a:extLst>
          </p:cNvPr>
          <p:cNvSpPr>
            <a:spLocks noGrp="1"/>
          </p:cNvSpPr>
          <p:nvPr>
            <p:ph sz="quarter" idx="17"/>
          </p:nvPr>
        </p:nvSpPr>
        <p:spPr>
          <a:xfrm>
            <a:off x="457197" y="3538728"/>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5B305AEF-B71B-7C75-3BDE-A39F06AE08B5}"/>
              </a:ext>
            </a:extLst>
          </p:cNvPr>
          <p:cNvSpPr>
            <a:spLocks noGrp="1"/>
          </p:cNvSpPr>
          <p:nvPr>
            <p:ph sz="quarter" idx="18"/>
          </p:nvPr>
        </p:nvSpPr>
        <p:spPr>
          <a:xfrm>
            <a:off x="3377182" y="3542418"/>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0">
            <a:extLst>
              <a:ext uri="{FF2B5EF4-FFF2-40B4-BE49-F238E27FC236}">
                <a16:creationId xmlns:a16="http://schemas.microsoft.com/office/drawing/2014/main" id="{EFCA8854-3AF7-882B-BD4F-CE5BCBC23A79}"/>
              </a:ext>
            </a:extLst>
          </p:cNvPr>
          <p:cNvSpPr>
            <a:spLocks noGrp="1"/>
          </p:cNvSpPr>
          <p:nvPr>
            <p:ph sz="quarter" idx="19"/>
          </p:nvPr>
        </p:nvSpPr>
        <p:spPr>
          <a:xfrm>
            <a:off x="6297167" y="3538728"/>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A57BF677-8C36-4955-17BF-F78BF3D90CDC}"/>
              </a:ext>
            </a:extLst>
          </p:cNvPr>
          <p:cNvSpPr>
            <a:spLocks noGrp="1"/>
          </p:cNvSpPr>
          <p:nvPr>
            <p:ph sz="quarter" idx="20"/>
          </p:nvPr>
        </p:nvSpPr>
        <p:spPr>
          <a:xfrm>
            <a:off x="9217152" y="3546750"/>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9139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x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11503152"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57197" y="2592324"/>
            <a:ext cx="11503152"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457200" y="4498848"/>
            <a:ext cx="11503152"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9731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x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685800"/>
            <a:ext cx="5632704"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6327648" y="685800"/>
            <a:ext cx="5632704"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62C8D278-8C8C-0901-E682-16964AE9B092}"/>
              </a:ext>
            </a:extLst>
          </p:cNvPr>
          <p:cNvSpPr>
            <a:spLocks noGrp="1"/>
          </p:cNvSpPr>
          <p:nvPr>
            <p:ph sz="quarter" idx="15"/>
          </p:nvPr>
        </p:nvSpPr>
        <p:spPr>
          <a:xfrm>
            <a:off x="457198" y="2592324"/>
            <a:ext cx="5632704"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16DBA24A-0EAB-96A6-9A1E-BDE6454E4AC7}"/>
              </a:ext>
            </a:extLst>
          </p:cNvPr>
          <p:cNvSpPr>
            <a:spLocks noGrp="1"/>
          </p:cNvSpPr>
          <p:nvPr>
            <p:ph sz="quarter" idx="16"/>
          </p:nvPr>
        </p:nvSpPr>
        <p:spPr>
          <a:xfrm>
            <a:off x="6327648" y="2587752"/>
            <a:ext cx="5632704"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F44BBC21-A596-4DDA-D790-503796FF96D3}"/>
              </a:ext>
            </a:extLst>
          </p:cNvPr>
          <p:cNvSpPr>
            <a:spLocks noGrp="1"/>
          </p:cNvSpPr>
          <p:nvPr>
            <p:ph sz="quarter" idx="17"/>
          </p:nvPr>
        </p:nvSpPr>
        <p:spPr>
          <a:xfrm>
            <a:off x="457198" y="4498848"/>
            <a:ext cx="5632704"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79728BB3-D547-08B9-F241-416827A2A3C5}"/>
              </a:ext>
            </a:extLst>
          </p:cNvPr>
          <p:cNvSpPr>
            <a:spLocks noGrp="1"/>
          </p:cNvSpPr>
          <p:nvPr>
            <p:ph sz="quarter" idx="18"/>
          </p:nvPr>
        </p:nvSpPr>
        <p:spPr>
          <a:xfrm>
            <a:off x="6327648" y="4492752"/>
            <a:ext cx="5632704"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0889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x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379974" y="685800"/>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8302752" y="685800"/>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F65B90D4-3D48-96EA-424E-9748BB066E6B}"/>
              </a:ext>
            </a:extLst>
          </p:cNvPr>
          <p:cNvSpPr>
            <a:spLocks noGrp="1"/>
          </p:cNvSpPr>
          <p:nvPr>
            <p:ph sz="quarter" idx="16"/>
          </p:nvPr>
        </p:nvSpPr>
        <p:spPr>
          <a:xfrm>
            <a:off x="457196" y="2591282"/>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E9C70D91-BB35-FC4E-C53E-3DB91CABC331}"/>
              </a:ext>
            </a:extLst>
          </p:cNvPr>
          <p:cNvSpPr>
            <a:spLocks noGrp="1"/>
          </p:cNvSpPr>
          <p:nvPr>
            <p:ph sz="quarter" idx="17"/>
          </p:nvPr>
        </p:nvSpPr>
        <p:spPr>
          <a:xfrm>
            <a:off x="4379974" y="2595132"/>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25F90A6C-FCDA-000B-BD92-A8B6F358E994}"/>
              </a:ext>
            </a:extLst>
          </p:cNvPr>
          <p:cNvSpPr>
            <a:spLocks noGrp="1"/>
          </p:cNvSpPr>
          <p:nvPr>
            <p:ph sz="quarter" idx="18"/>
          </p:nvPr>
        </p:nvSpPr>
        <p:spPr>
          <a:xfrm>
            <a:off x="8302748" y="2595132"/>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0">
            <a:extLst>
              <a:ext uri="{FF2B5EF4-FFF2-40B4-BE49-F238E27FC236}">
                <a16:creationId xmlns:a16="http://schemas.microsoft.com/office/drawing/2014/main" id="{CE572C9F-2330-8480-0B67-198F9344B484}"/>
              </a:ext>
            </a:extLst>
          </p:cNvPr>
          <p:cNvSpPr>
            <a:spLocks noGrp="1"/>
          </p:cNvSpPr>
          <p:nvPr>
            <p:ph sz="quarter" idx="19"/>
          </p:nvPr>
        </p:nvSpPr>
        <p:spPr>
          <a:xfrm>
            <a:off x="457200" y="4498688"/>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F213A212-E9EF-B9FD-0535-116965F0CEC4}"/>
              </a:ext>
            </a:extLst>
          </p:cNvPr>
          <p:cNvSpPr>
            <a:spLocks noGrp="1"/>
          </p:cNvSpPr>
          <p:nvPr>
            <p:ph sz="quarter" idx="20"/>
          </p:nvPr>
        </p:nvSpPr>
        <p:spPr>
          <a:xfrm>
            <a:off x="4379974" y="4498688"/>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0">
            <a:extLst>
              <a:ext uri="{FF2B5EF4-FFF2-40B4-BE49-F238E27FC236}">
                <a16:creationId xmlns:a16="http://schemas.microsoft.com/office/drawing/2014/main" id="{67258FB1-18C4-9D3A-075B-99ABB8F88F7C}"/>
              </a:ext>
            </a:extLst>
          </p:cNvPr>
          <p:cNvSpPr>
            <a:spLocks noGrp="1"/>
          </p:cNvSpPr>
          <p:nvPr>
            <p:ph sz="quarter" idx="21"/>
          </p:nvPr>
        </p:nvSpPr>
        <p:spPr>
          <a:xfrm>
            <a:off x="8302748" y="4498688"/>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8040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x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3377182" y="685800"/>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6297167" y="685800"/>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5DA99AFA-5CF2-101D-97EC-DFAD0878872F}"/>
              </a:ext>
            </a:extLst>
          </p:cNvPr>
          <p:cNvSpPr>
            <a:spLocks noGrp="1"/>
          </p:cNvSpPr>
          <p:nvPr>
            <p:ph sz="quarter" idx="16"/>
          </p:nvPr>
        </p:nvSpPr>
        <p:spPr>
          <a:xfrm>
            <a:off x="9217152" y="677779"/>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110F2C0B-3B3A-1948-CFD4-BE909F934003}"/>
              </a:ext>
            </a:extLst>
          </p:cNvPr>
          <p:cNvSpPr>
            <a:spLocks noGrp="1"/>
          </p:cNvSpPr>
          <p:nvPr>
            <p:ph sz="quarter" idx="17"/>
          </p:nvPr>
        </p:nvSpPr>
        <p:spPr>
          <a:xfrm>
            <a:off x="457197" y="2593967"/>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8D0D71EF-D2F9-A86D-EE24-3AA9EAEDD17C}"/>
              </a:ext>
            </a:extLst>
          </p:cNvPr>
          <p:cNvSpPr>
            <a:spLocks noGrp="1"/>
          </p:cNvSpPr>
          <p:nvPr>
            <p:ph sz="quarter" idx="18"/>
          </p:nvPr>
        </p:nvSpPr>
        <p:spPr>
          <a:xfrm>
            <a:off x="3377182" y="2587752"/>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0">
            <a:extLst>
              <a:ext uri="{FF2B5EF4-FFF2-40B4-BE49-F238E27FC236}">
                <a16:creationId xmlns:a16="http://schemas.microsoft.com/office/drawing/2014/main" id="{CA70EADA-EFB4-B62D-E353-1E46E518A34B}"/>
              </a:ext>
            </a:extLst>
          </p:cNvPr>
          <p:cNvSpPr>
            <a:spLocks noGrp="1"/>
          </p:cNvSpPr>
          <p:nvPr>
            <p:ph sz="quarter" idx="19"/>
          </p:nvPr>
        </p:nvSpPr>
        <p:spPr>
          <a:xfrm>
            <a:off x="6297167" y="2587752"/>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CD368454-F1A4-F224-9037-64B4361E6364}"/>
              </a:ext>
            </a:extLst>
          </p:cNvPr>
          <p:cNvSpPr>
            <a:spLocks noGrp="1"/>
          </p:cNvSpPr>
          <p:nvPr>
            <p:ph sz="quarter" idx="20"/>
          </p:nvPr>
        </p:nvSpPr>
        <p:spPr>
          <a:xfrm>
            <a:off x="9217149" y="2593967"/>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0">
            <a:extLst>
              <a:ext uri="{FF2B5EF4-FFF2-40B4-BE49-F238E27FC236}">
                <a16:creationId xmlns:a16="http://schemas.microsoft.com/office/drawing/2014/main" id="{D6EB29B4-2BA9-E1B9-D309-D2B3A11662B4}"/>
              </a:ext>
            </a:extLst>
          </p:cNvPr>
          <p:cNvSpPr>
            <a:spLocks noGrp="1"/>
          </p:cNvSpPr>
          <p:nvPr>
            <p:ph sz="quarter" idx="21"/>
          </p:nvPr>
        </p:nvSpPr>
        <p:spPr>
          <a:xfrm>
            <a:off x="457200" y="4495800"/>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0">
            <a:extLst>
              <a:ext uri="{FF2B5EF4-FFF2-40B4-BE49-F238E27FC236}">
                <a16:creationId xmlns:a16="http://schemas.microsoft.com/office/drawing/2014/main" id="{8C7C33EB-CDAC-78D5-D2F5-4C4B7A5D32BF}"/>
              </a:ext>
            </a:extLst>
          </p:cNvPr>
          <p:cNvSpPr>
            <a:spLocks noGrp="1"/>
          </p:cNvSpPr>
          <p:nvPr>
            <p:ph sz="quarter" idx="22"/>
          </p:nvPr>
        </p:nvSpPr>
        <p:spPr>
          <a:xfrm>
            <a:off x="3377182" y="4500010"/>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0">
            <a:extLst>
              <a:ext uri="{FF2B5EF4-FFF2-40B4-BE49-F238E27FC236}">
                <a16:creationId xmlns:a16="http://schemas.microsoft.com/office/drawing/2014/main" id="{BC8D965E-098F-DFD9-85D3-5BA5F50F00A6}"/>
              </a:ext>
            </a:extLst>
          </p:cNvPr>
          <p:cNvSpPr>
            <a:spLocks noGrp="1"/>
          </p:cNvSpPr>
          <p:nvPr>
            <p:ph sz="quarter" idx="23"/>
          </p:nvPr>
        </p:nvSpPr>
        <p:spPr>
          <a:xfrm>
            <a:off x="6297167" y="4495800"/>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0">
            <a:extLst>
              <a:ext uri="{FF2B5EF4-FFF2-40B4-BE49-F238E27FC236}">
                <a16:creationId xmlns:a16="http://schemas.microsoft.com/office/drawing/2014/main" id="{3C1B57CF-2BF5-1EC3-FC21-A535439001E5}"/>
              </a:ext>
            </a:extLst>
          </p:cNvPr>
          <p:cNvSpPr>
            <a:spLocks noGrp="1"/>
          </p:cNvSpPr>
          <p:nvPr>
            <p:ph sz="quarter" idx="24"/>
          </p:nvPr>
        </p:nvSpPr>
        <p:spPr>
          <a:xfrm>
            <a:off x="9217149" y="4503821"/>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4911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x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11503152"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57197" y="2116675"/>
            <a:ext cx="11503152"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457200" y="3547550"/>
            <a:ext cx="11503152"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5DA99AFA-5CF2-101D-97EC-DFAD0878872F}"/>
              </a:ext>
            </a:extLst>
          </p:cNvPr>
          <p:cNvSpPr>
            <a:spLocks noGrp="1"/>
          </p:cNvSpPr>
          <p:nvPr>
            <p:ph sz="quarter" idx="16"/>
          </p:nvPr>
        </p:nvSpPr>
        <p:spPr>
          <a:xfrm>
            <a:off x="457197" y="4978426"/>
            <a:ext cx="11503152"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756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x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685800"/>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6327648" y="685800"/>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BBDCC6BF-3B0D-AD16-6D46-BEC510E588C8}"/>
              </a:ext>
            </a:extLst>
          </p:cNvPr>
          <p:cNvSpPr>
            <a:spLocks noGrp="1"/>
          </p:cNvSpPr>
          <p:nvPr>
            <p:ph sz="quarter" idx="15"/>
          </p:nvPr>
        </p:nvSpPr>
        <p:spPr>
          <a:xfrm>
            <a:off x="457198" y="2116702"/>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E3010EEA-82D9-0803-B736-51FD108EBE80}"/>
              </a:ext>
            </a:extLst>
          </p:cNvPr>
          <p:cNvSpPr>
            <a:spLocks noGrp="1"/>
          </p:cNvSpPr>
          <p:nvPr>
            <p:ph sz="quarter" idx="16"/>
          </p:nvPr>
        </p:nvSpPr>
        <p:spPr>
          <a:xfrm>
            <a:off x="6327648" y="2115083"/>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BE6B128E-358E-0CB0-28A2-FBFB30D83880}"/>
              </a:ext>
            </a:extLst>
          </p:cNvPr>
          <p:cNvSpPr>
            <a:spLocks noGrp="1"/>
          </p:cNvSpPr>
          <p:nvPr>
            <p:ph sz="quarter" idx="17"/>
          </p:nvPr>
        </p:nvSpPr>
        <p:spPr>
          <a:xfrm>
            <a:off x="457200" y="3547604"/>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24642B89-D9FF-387E-3534-EABE090E97A2}"/>
              </a:ext>
            </a:extLst>
          </p:cNvPr>
          <p:cNvSpPr>
            <a:spLocks noGrp="1"/>
          </p:cNvSpPr>
          <p:nvPr>
            <p:ph sz="quarter" idx="18"/>
          </p:nvPr>
        </p:nvSpPr>
        <p:spPr>
          <a:xfrm>
            <a:off x="6327648" y="3544366"/>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0">
            <a:extLst>
              <a:ext uri="{FF2B5EF4-FFF2-40B4-BE49-F238E27FC236}">
                <a16:creationId xmlns:a16="http://schemas.microsoft.com/office/drawing/2014/main" id="{28C853D9-2961-9266-7CFE-22BEDC3C96E8}"/>
              </a:ext>
            </a:extLst>
          </p:cNvPr>
          <p:cNvSpPr>
            <a:spLocks noGrp="1"/>
          </p:cNvSpPr>
          <p:nvPr>
            <p:ph sz="quarter" idx="19"/>
          </p:nvPr>
        </p:nvSpPr>
        <p:spPr>
          <a:xfrm>
            <a:off x="457198" y="4978507"/>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BFF384A5-FBD4-BFF4-F11F-8035A1D722FC}"/>
              </a:ext>
            </a:extLst>
          </p:cNvPr>
          <p:cNvSpPr>
            <a:spLocks noGrp="1"/>
          </p:cNvSpPr>
          <p:nvPr>
            <p:ph sz="quarter" idx="20"/>
          </p:nvPr>
        </p:nvSpPr>
        <p:spPr>
          <a:xfrm>
            <a:off x="6327648" y="4973649"/>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350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x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379974" y="685800"/>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8302752" y="685800"/>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F65B90D4-3D48-96EA-424E-9748BB066E6B}"/>
              </a:ext>
            </a:extLst>
          </p:cNvPr>
          <p:cNvSpPr>
            <a:spLocks noGrp="1"/>
          </p:cNvSpPr>
          <p:nvPr>
            <p:ph sz="quarter" idx="16"/>
          </p:nvPr>
        </p:nvSpPr>
        <p:spPr>
          <a:xfrm>
            <a:off x="457196" y="2121408"/>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E9C70D91-BB35-FC4E-C53E-3DB91CABC331}"/>
              </a:ext>
            </a:extLst>
          </p:cNvPr>
          <p:cNvSpPr>
            <a:spLocks noGrp="1"/>
          </p:cNvSpPr>
          <p:nvPr>
            <p:ph sz="quarter" idx="17"/>
          </p:nvPr>
        </p:nvSpPr>
        <p:spPr>
          <a:xfrm>
            <a:off x="4379974" y="2121408"/>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25F90A6C-FCDA-000B-BD92-A8B6F358E994}"/>
              </a:ext>
            </a:extLst>
          </p:cNvPr>
          <p:cNvSpPr>
            <a:spLocks noGrp="1"/>
          </p:cNvSpPr>
          <p:nvPr>
            <p:ph sz="quarter" idx="18"/>
          </p:nvPr>
        </p:nvSpPr>
        <p:spPr>
          <a:xfrm>
            <a:off x="8302748" y="2121408"/>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0">
            <a:extLst>
              <a:ext uri="{FF2B5EF4-FFF2-40B4-BE49-F238E27FC236}">
                <a16:creationId xmlns:a16="http://schemas.microsoft.com/office/drawing/2014/main" id="{CE572C9F-2330-8480-0B67-198F9344B484}"/>
              </a:ext>
            </a:extLst>
          </p:cNvPr>
          <p:cNvSpPr>
            <a:spLocks noGrp="1"/>
          </p:cNvSpPr>
          <p:nvPr>
            <p:ph sz="quarter" idx="19"/>
          </p:nvPr>
        </p:nvSpPr>
        <p:spPr>
          <a:xfrm>
            <a:off x="457200" y="3547872"/>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F213A212-E9EF-B9FD-0535-116965F0CEC4}"/>
              </a:ext>
            </a:extLst>
          </p:cNvPr>
          <p:cNvSpPr>
            <a:spLocks noGrp="1"/>
          </p:cNvSpPr>
          <p:nvPr>
            <p:ph sz="quarter" idx="20"/>
          </p:nvPr>
        </p:nvSpPr>
        <p:spPr>
          <a:xfrm>
            <a:off x="4379974" y="3547872"/>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0">
            <a:extLst>
              <a:ext uri="{FF2B5EF4-FFF2-40B4-BE49-F238E27FC236}">
                <a16:creationId xmlns:a16="http://schemas.microsoft.com/office/drawing/2014/main" id="{67258FB1-18C4-9D3A-075B-99ABB8F88F7C}"/>
              </a:ext>
            </a:extLst>
          </p:cNvPr>
          <p:cNvSpPr>
            <a:spLocks noGrp="1"/>
          </p:cNvSpPr>
          <p:nvPr>
            <p:ph sz="quarter" idx="21"/>
          </p:nvPr>
        </p:nvSpPr>
        <p:spPr>
          <a:xfrm>
            <a:off x="8302748" y="3547872"/>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0">
            <a:extLst>
              <a:ext uri="{FF2B5EF4-FFF2-40B4-BE49-F238E27FC236}">
                <a16:creationId xmlns:a16="http://schemas.microsoft.com/office/drawing/2014/main" id="{B9CB9B26-5539-83B1-763B-42E9B93C2DD8}"/>
              </a:ext>
            </a:extLst>
          </p:cNvPr>
          <p:cNvSpPr>
            <a:spLocks noGrp="1"/>
          </p:cNvSpPr>
          <p:nvPr>
            <p:ph sz="quarter" idx="22"/>
          </p:nvPr>
        </p:nvSpPr>
        <p:spPr>
          <a:xfrm>
            <a:off x="457196" y="4974336"/>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0">
            <a:extLst>
              <a:ext uri="{FF2B5EF4-FFF2-40B4-BE49-F238E27FC236}">
                <a16:creationId xmlns:a16="http://schemas.microsoft.com/office/drawing/2014/main" id="{1548A393-6168-CFA8-66ED-3E525FB292D2}"/>
              </a:ext>
            </a:extLst>
          </p:cNvPr>
          <p:cNvSpPr>
            <a:spLocks noGrp="1"/>
          </p:cNvSpPr>
          <p:nvPr>
            <p:ph sz="quarter" idx="23"/>
          </p:nvPr>
        </p:nvSpPr>
        <p:spPr>
          <a:xfrm>
            <a:off x="4379974" y="4974336"/>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0">
            <a:extLst>
              <a:ext uri="{FF2B5EF4-FFF2-40B4-BE49-F238E27FC236}">
                <a16:creationId xmlns:a16="http://schemas.microsoft.com/office/drawing/2014/main" id="{5F4635F7-56F0-2708-724E-DD5EF1C15BE9}"/>
              </a:ext>
            </a:extLst>
          </p:cNvPr>
          <p:cNvSpPr>
            <a:spLocks noGrp="1"/>
          </p:cNvSpPr>
          <p:nvPr>
            <p:ph sz="quarter" idx="24"/>
          </p:nvPr>
        </p:nvSpPr>
        <p:spPr>
          <a:xfrm>
            <a:off x="8302748" y="4974336"/>
            <a:ext cx="3657600" cy="1197864"/>
          </a:xfrm>
        </p:spPr>
        <p:txBody>
          <a:bodyPr/>
          <a:lstStyle>
            <a:lvl1pPr>
              <a:defRPr sz="2000"/>
            </a:lvl1pPr>
            <a:lvl2pPr>
              <a:defRPr sz="1600"/>
            </a:lvl2pPr>
            <a:lvl3pPr>
              <a:defRPr sz="16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6842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13B6221-EB7C-4542-AA65-32033D2019DD}"/>
              </a:ext>
            </a:extLst>
          </p:cNvPr>
          <p:cNvCxnSpPr/>
          <p:nvPr userDrawn="1"/>
        </p:nvCxnSpPr>
        <p:spPr>
          <a:xfrm>
            <a:off x="461963" y="6260638"/>
            <a:ext cx="114992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0612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3377182" y="685800"/>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6297167" y="685800"/>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5DA99AFA-5CF2-101D-97EC-DFAD0878872F}"/>
              </a:ext>
            </a:extLst>
          </p:cNvPr>
          <p:cNvSpPr>
            <a:spLocks noGrp="1"/>
          </p:cNvSpPr>
          <p:nvPr>
            <p:ph sz="quarter" idx="16"/>
          </p:nvPr>
        </p:nvSpPr>
        <p:spPr>
          <a:xfrm>
            <a:off x="9217152" y="677779"/>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110F2C0B-3B3A-1948-CFD4-BE909F934003}"/>
              </a:ext>
            </a:extLst>
          </p:cNvPr>
          <p:cNvSpPr>
            <a:spLocks noGrp="1"/>
          </p:cNvSpPr>
          <p:nvPr>
            <p:ph sz="quarter" idx="17"/>
          </p:nvPr>
        </p:nvSpPr>
        <p:spPr>
          <a:xfrm>
            <a:off x="457197" y="2121408"/>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8D0D71EF-D2F9-A86D-EE24-3AA9EAEDD17C}"/>
              </a:ext>
            </a:extLst>
          </p:cNvPr>
          <p:cNvSpPr>
            <a:spLocks noGrp="1"/>
          </p:cNvSpPr>
          <p:nvPr>
            <p:ph sz="quarter" idx="18"/>
          </p:nvPr>
        </p:nvSpPr>
        <p:spPr>
          <a:xfrm>
            <a:off x="3377182" y="2121408"/>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0">
            <a:extLst>
              <a:ext uri="{FF2B5EF4-FFF2-40B4-BE49-F238E27FC236}">
                <a16:creationId xmlns:a16="http://schemas.microsoft.com/office/drawing/2014/main" id="{CA70EADA-EFB4-B62D-E353-1E46E518A34B}"/>
              </a:ext>
            </a:extLst>
          </p:cNvPr>
          <p:cNvSpPr>
            <a:spLocks noGrp="1"/>
          </p:cNvSpPr>
          <p:nvPr>
            <p:ph sz="quarter" idx="19"/>
          </p:nvPr>
        </p:nvSpPr>
        <p:spPr>
          <a:xfrm>
            <a:off x="6297167" y="2121408"/>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CD368454-F1A4-F224-9037-64B4361E6364}"/>
              </a:ext>
            </a:extLst>
          </p:cNvPr>
          <p:cNvSpPr>
            <a:spLocks noGrp="1"/>
          </p:cNvSpPr>
          <p:nvPr>
            <p:ph sz="quarter" idx="20"/>
          </p:nvPr>
        </p:nvSpPr>
        <p:spPr>
          <a:xfrm>
            <a:off x="9217149" y="2121408"/>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0">
            <a:extLst>
              <a:ext uri="{FF2B5EF4-FFF2-40B4-BE49-F238E27FC236}">
                <a16:creationId xmlns:a16="http://schemas.microsoft.com/office/drawing/2014/main" id="{D6EB29B4-2BA9-E1B9-D309-D2B3A11662B4}"/>
              </a:ext>
            </a:extLst>
          </p:cNvPr>
          <p:cNvSpPr>
            <a:spLocks noGrp="1"/>
          </p:cNvSpPr>
          <p:nvPr>
            <p:ph sz="quarter" idx="21"/>
          </p:nvPr>
        </p:nvSpPr>
        <p:spPr>
          <a:xfrm>
            <a:off x="457200" y="3547872"/>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0">
            <a:extLst>
              <a:ext uri="{FF2B5EF4-FFF2-40B4-BE49-F238E27FC236}">
                <a16:creationId xmlns:a16="http://schemas.microsoft.com/office/drawing/2014/main" id="{8C7C33EB-CDAC-78D5-D2F5-4C4B7A5D32BF}"/>
              </a:ext>
            </a:extLst>
          </p:cNvPr>
          <p:cNvSpPr>
            <a:spLocks noGrp="1"/>
          </p:cNvSpPr>
          <p:nvPr>
            <p:ph sz="quarter" idx="22"/>
          </p:nvPr>
        </p:nvSpPr>
        <p:spPr>
          <a:xfrm>
            <a:off x="3377182" y="3547872"/>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0">
            <a:extLst>
              <a:ext uri="{FF2B5EF4-FFF2-40B4-BE49-F238E27FC236}">
                <a16:creationId xmlns:a16="http://schemas.microsoft.com/office/drawing/2014/main" id="{BC8D965E-098F-DFD9-85D3-5BA5F50F00A6}"/>
              </a:ext>
            </a:extLst>
          </p:cNvPr>
          <p:cNvSpPr>
            <a:spLocks noGrp="1"/>
          </p:cNvSpPr>
          <p:nvPr>
            <p:ph sz="quarter" idx="23"/>
          </p:nvPr>
        </p:nvSpPr>
        <p:spPr>
          <a:xfrm>
            <a:off x="6297167" y="3547872"/>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0">
            <a:extLst>
              <a:ext uri="{FF2B5EF4-FFF2-40B4-BE49-F238E27FC236}">
                <a16:creationId xmlns:a16="http://schemas.microsoft.com/office/drawing/2014/main" id="{3C1B57CF-2BF5-1EC3-FC21-A535439001E5}"/>
              </a:ext>
            </a:extLst>
          </p:cNvPr>
          <p:cNvSpPr>
            <a:spLocks noGrp="1"/>
          </p:cNvSpPr>
          <p:nvPr>
            <p:ph sz="quarter" idx="24"/>
          </p:nvPr>
        </p:nvSpPr>
        <p:spPr>
          <a:xfrm>
            <a:off x="9217149" y="3547872"/>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0">
            <a:extLst>
              <a:ext uri="{FF2B5EF4-FFF2-40B4-BE49-F238E27FC236}">
                <a16:creationId xmlns:a16="http://schemas.microsoft.com/office/drawing/2014/main" id="{1A6E1C39-C2AD-6F1B-9D78-5A4E4B530027}"/>
              </a:ext>
            </a:extLst>
          </p:cNvPr>
          <p:cNvSpPr>
            <a:spLocks noGrp="1"/>
          </p:cNvSpPr>
          <p:nvPr>
            <p:ph sz="quarter" idx="25"/>
          </p:nvPr>
        </p:nvSpPr>
        <p:spPr>
          <a:xfrm>
            <a:off x="457200" y="4974336"/>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0">
            <a:extLst>
              <a:ext uri="{FF2B5EF4-FFF2-40B4-BE49-F238E27FC236}">
                <a16:creationId xmlns:a16="http://schemas.microsoft.com/office/drawing/2014/main" id="{AC657FF6-13C0-A6A5-BD75-0758E1429342}"/>
              </a:ext>
            </a:extLst>
          </p:cNvPr>
          <p:cNvSpPr>
            <a:spLocks noGrp="1"/>
          </p:cNvSpPr>
          <p:nvPr>
            <p:ph sz="quarter" idx="26"/>
          </p:nvPr>
        </p:nvSpPr>
        <p:spPr>
          <a:xfrm>
            <a:off x="3377182" y="4974336"/>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0">
            <a:extLst>
              <a:ext uri="{FF2B5EF4-FFF2-40B4-BE49-F238E27FC236}">
                <a16:creationId xmlns:a16="http://schemas.microsoft.com/office/drawing/2014/main" id="{75DC4060-61B5-5A69-91EB-7DE472D5B0A0}"/>
              </a:ext>
            </a:extLst>
          </p:cNvPr>
          <p:cNvSpPr>
            <a:spLocks noGrp="1"/>
          </p:cNvSpPr>
          <p:nvPr>
            <p:ph sz="quarter" idx="27"/>
          </p:nvPr>
        </p:nvSpPr>
        <p:spPr>
          <a:xfrm>
            <a:off x="6297167" y="4974336"/>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0">
            <a:extLst>
              <a:ext uri="{FF2B5EF4-FFF2-40B4-BE49-F238E27FC236}">
                <a16:creationId xmlns:a16="http://schemas.microsoft.com/office/drawing/2014/main" id="{B3076772-C375-9A04-8AF7-AD27B1CC5B3D}"/>
              </a:ext>
            </a:extLst>
          </p:cNvPr>
          <p:cNvSpPr>
            <a:spLocks noGrp="1"/>
          </p:cNvSpPr>
          <p:nvPr>
            <p:ph sz="quarter" idx="28"/>
          </p:nvPr>
        </p:nvSpPr>
        <p:spPr>
          <a:xfrm>
            <a:off x="9217152" y="4974336"/>
            <a:ext cx="2743200" cy="1197864"/>
          </a:xfrm>
        </p:spPr>
        <p:txBody>
          <a:bodyPr/>
          <a:lstStyle>
            <a:lvl1pPr>
              <a:defRPr sz="2000"/>
            </a:lvl1pPr>
            <a:lvl2pPr>
              <a:defRPr sz="1600"/>
            </a:lvl2pPr>
            <a:lvl3pPr>
              <a:defRPr sz="16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6960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x2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1088136"/>
            <a:ext cx="5632704" cy="50840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6327648" y="1088134"/>
            <a:ext cx="5632704" cy="5084065"/>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5E39FFED-7960-3431-6324-297B46ACD947}"/>
              </a:ext>
            </a:extLst>
          </p:cNvPr>
          <p:cNvSpPr>
            <a:spLocks noGrp="1"/>
          </p:cNvSpPr>
          <p:nvPr>
            <p:ph type="body" sz="quarter" idx="15" hasCustomPrompt="1"/>
          </p:nvPr>
        </p:nvSpPr>
        <p:spPr>
          <a:xfrm>
            <a:off x="457198" y="685800"/>
            <a:ext cx="563270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7" name="Text Placeholder 5">
            <a:extLst>
              <a:ext uri="{FF2B5EF4-FFF2-40B4-BE49-F238E27FC236}">
                <a16:creationId xmlns:a16="http://schemas.microsoft.com/office/drawing/2014/main" id="{E276A15C-FF7F-AA08-8A15-9E823720966C}"/>
              </a:ext>
            </a:extLst>
          </p:cNvPr>
          <p:cNvSpPr>
            <a:spLocks noGrp="1"/>
          </p:cNvSpPr>
          <p:nvPr>
            <p:ph type="body" sz="quarter" idx="16" hasCustomPrompt="1"/>
          </p:nvPr>
        </p:nvSpPr>
        <p:spPr>
          <a:xfrm>
            <a:off x="6327648" y="684829"/>
            <a:ext cx="563270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212127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x3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1088136"/>
            <a:ext cx="3657600" cy="50840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379974" y="1088136"/>
            <a:ext cx="3657600" cy="50840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8302752" y="1085212"/>
            <a:ext cx="3657600" cy="5086987"/>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a:extLst>
              <a:ext uri="{FF2B5EF4-FFF2-40B4-BE49-F238E27FC236}">
                <a16:creationId xmlns:a16="http://schemas.microsoft.com/office/drawing/2014/main" id="{44731A5B-8EB6-C60B-6A57-B44FDAFC50B3}"/>
              </a:ext>
            </a:extLst>
          </p:cNvPr>
          <p:cNvSpPr>
            <a:spLocks noGrp="1"/>
          </p:cNvSpPr>
          <p:nvPr>
            <p:ph type="body" sz="quarter" idx="16" hasCustomPrompt="1"/>
          </p:nvPr>
        </p:nvSpPr>
        <p:spPr>
          <a:xfrm>
            <a:off x="457198" y="685800"/>
            <a:ext cx="36575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6" name="Text Placeholder 5">
            <a:extLst>
              <a:ext uri="{FF2B5EF4-FFF2-40B4-BE49-F238E27FC236}">
                <a16:creationId xmlns:a16="http://schemas.microsoft.com/office/drawing/2014/main" id="{521634D1-9EB3-484D-158A-4B5444DD9A34}"/>
              </a:ext>
            </a:extLst>
          </p:cNvPr>
          <p:cNvSpPr>
            <a:spLocks noGrp="1"/>
          </p:cNvSpPr>
          <p:nvPr>
            <p:ph type="body" sz="quarter" idx="17" hasCustomPrompt="1"/>
          </p:nvPr>
        </p:nvSpPr>
        <p:spPr>
          <a:xfrm>
            <a:off x="4379974" y="685800"/>
            <a:ext cx="3657600"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7" name="Text Placeholder 5">
            <a:extLst>
              <a:ext uri="{FF2B5EF4-FFF2-40B4-BE49-F238E27FC236}">
                <a16:creationId xmlns:a16="http://schemas.microsoft.com/office/drawing/2014/main" id="{F08B1C63-706F-48F9-D492-D92538E12E2E}"/>
              </a:ext>
            </a:extLst>
          </p:cNvPr>
          <p:cNvSpPr>
            <a:spLocks noGrp="1"/>
          </p:cNvSpPr>
          <p:nvPr>
            <p:ph type="body" sz="quarter" idx="18" hasCustomPrompt="1"/>
          </p:nvPr>
        </p:nvSpPr>
        <p:spPr>
          <a:xfrm>
            <a:off x="8302752" y="682877"/>
            <a:ext cx="3657600"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2822168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x4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1088136"/>
            <a:ext cx="2743200" cy="50840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3377182" y="1088136"/>
            <a:ext cx="2743200" cy="5084063"/>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6297167" y="1088136"/>
            <a:ext cx="2743200" cy="50840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5DA99AFA-5CF2-101D-97EC-DFAD0878872F}"/>
              </a:ext>
            </a:extLst>
          </p:cNvPr>
          <p:cNvSpPr>
            <a:spLocks noGrp="1"/>
          </p:cNvSpPr>
          <p:nvPr>
            <p:ph sz="quarter" idx="16"/>
          </p:nvPr>
        </p:nvSpPr>
        <p:spPr>
          <a:xfrm>
            <a:off x="9217152" y="1088135"/>
            <a:ext cx="2743200" cy="5076043"/>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3FE0AF28-EACD-FBD2-2740-15F0B143A709}"/>
              </a:ext>
            </a:extLst>
          </p:cNvPr>
          <p:cNvSpPr>
            <a:spLocks noGrp="1"/>
          </p:cNvSpPr>
          <p:nvPr>
            <p:ph type="body" sz="quarter" idx="17" hasCustomPrompt="1"/>
          </p:nvPr>
        </p:nvSpPr>
        <p:spPr>
          <a:xfrm>
            <a:off x="457198" y="685800"/>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7" name="Text Placeholder 5">
            <a:extLst>
              <a:ext uri="{FF2B5EF4-FFF2-40B4-BE49-F238E27FC236}">
                <a16:creationId xmlns:a16="http://schemas.microsoft.com/office/drawing/2014/main" id="{7999C3FF-9807-6E5F-4633-C67A5C707BB0}"/>
              </a:ext>
            </a:extLst>
          </p:cNvPr>
          <p:cNvSpPr>
            <a:spLocks noGrp="1"/>
          </p:cNvSpPr>
          <p:nvPr>
            <p:ph type="body" sz="quarter" idx="18" hasCustomPrompt="1"/>
          </p:nvPr>
        </p:nvSpPr>
        <p:spPr>
          <a:xfrm>
            <a:off x="3377183" y="685800"/>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0" name="Text Placeholder 5">
            <a:extLst>
              <a:ext uri="{FF2B5EF4-FFF2-40B4-BE49-F238E27FC236}">
                <a16:creationId xmlns:a16="http://schemas.microsoft.com/office/drawing/2014/main" id="{65A20781-486D-B815-2CD9-D260445FE156}"/>
              </a:ext>
            </a:extLst>
          </p:cNvPr>
          <p:cNvSpPr>
            <a:spLocks noGrp="1"/>
          </p:cNvSpPr>
          <p:nvPr>
            <p:ph type="body" sz="quarter" idx="19" hasCustomPrompt="1"/>
          </p:nvPr>
        </p:nvSpPr>
        <p:spPr>
          <a:xfrm>
            <a:off x="6297168" y="685800"/>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2" name="Text Placeholder 5">
            <a:extLst>
              <a:ext uri="{FF2B5EF4-FFF2-40B4-BE49-F238E27FC236}">
                <a16:creationId xmlns:a16="http://schemas.microsoft.com/office/drawing/2014/main" id="{426D130C-1B69-87A1-8BE7-0A441478D8BB}"/>
              </a:ext>
            </a:extLst>
          </p:cNvPr>
          <p:cNvSpPr>
            <a:spLocks noGrp="1"/>
          </p:cNvSpPr>
          <p:nvPr>
            <p:ph type="body" sz="quarter" idx="20" hasCustomPrompt="1"/>
          </p:nvPr>
        </p:nvSpPr>
        <p:spPr>
          <a:xfrm>
            <a:off x="9217153" y="685800"/>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1765336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x1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1088136"/>
            <a:ext cx="11503152" cy="2231136"/>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57200" y="3941064"/>
            <a:ext cx="11503152" cy="2231136"/>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a:extLst>
              <a:ext uri="{FF2B5EF4-FFF2-40B4-BE49-F238E27FC236}">
                <a16:creationId xmlns:a16="http://schemas.microsoft.com/office/drawing/2014/main" id="{5388F57B-9544-515C-D92F-EEE517FFF0C7}"/>
              </a:ext>
            </a:extLst>
          </p:cNvPr>
          <p:cNvSpPr>
            <a:spLocks noGrp="1"/>
          </p:cNvSpPr>
          <p:nvPr>
            <p:ph type="body" sz="quarter" idx="17" hasCustomPrompt="1"/>
          </p:nvPr>
        </p:nvSpPr>
        <p:spPr>
          <a:xfrm>
            <a:off x="457198" y="685800"/>
            <a:ext cx="1150315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5" name="Text Placeholder 5">
            <a:extLst>
              <a:ext uri="{FF2B5EF4-FFF2-40B4-BE49-F238E27FC236}">
                <a16:creationId xmlns:a16="http://schemas.microsoft.com/office/drawing/2014/main" id="{ECE1A8B5-F279-3593-1F2F-AA433B6DB8A6}"/>
              </a:ext>
            </a:extLst>
          </p:cNvPr>
          <p:cNvSpPr>
            <a:spLocks noGrp="1"/>
          </p:cNvSpPr>
          <p:nvPr>
            <p:ph type="body" sz="quarter" idx="18" hasCustomPrompt="1"/>
          </p:nvPr>
        </p:nvSpPr>
        <p:spPr>
          <a:xfrm>
            <a:off x="457200" y="3538728"/>
            <a:ext cx="1150315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22816799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x2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1088135"/>
            <a:ext cx="5632704" cy="2231135"/>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6327648" y="1088134"/>
            <a:ext cx="5632704" cy="2231137"/>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05AE4BB5-A676-300E-41CC-3E0CD9CBBB90}"/>
              </a:ext>
            </a:extLst>
          </p:cNvPr>
          <p:cNvSpPr>
            <a:spLocks noGrp="1"/>
          </p:cNvSpPr>
          <p:nvPr>
            <p:ph sz="quarter" idx="15"/>
          </p:nvPr>
        </p:nvSpPr>
        <p:spPr>
          <a:xfrm>
            <a:off x="457198" y="3941064"/>
            <a:ext cx="5632704" cy="2231136"/>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956A53B1-283A-2BF9-DB8B-F08D9BE5602C}"/>
              </a:ext>
            </a:extLst>
          </p:cNvPr>
          <p:cNvSpPr>
            <a:spLocks noGrp="1"/>
          </p:cNvSpPr>
          <p:nvPr>
            <p:ph sz="quarter" idx="16"/>
          </p:nvPr>
        </p:nvSpPr>
        <p:spPr>
          <a:xfrm>
            <a:off x="6327648" y="3941064"/>
            <a:ext cx="5632704" cy="2231135"/>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038EA16B-2AF5-632B-B641-54CA211464B0}"/>
              </a:ext>
            </a:extLst>
          </p:cNvPr>
          <p:cNvSpPr>
            <a:spLocks noGrp="1"/>
          </p:cNvSpPr>
          <p:nvPr>
            <p:ph type="body" sz="quarter" idx="17" hasCustomPrompt="1"/>
          </p:nvPr>
        </p:nvSpPr>
        <p:spPr>
          <a:xfrm>
            <a:off x="457198" y="685800"/>
            <a:ext cx="563270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7" name="Text Placeholder 5">
            <a:extLst>
              <a:ext uri="{FF2B5EF4-FFF2-40B4-BE49-F238E27FC236}">
                <a16:creationId xmlns:a16="http://schemas.microsoft.com/office/drawing/2014/main" id="{D4F4BFC3-7877-07E0-DC6C-58E0FECC55EE}"/>
              </a:ext>
            </a:extLst>
          </p:cNvPr>
          <p:cNvSpPr>
            <a:spLocks noGrp="1"/>
          </p:cNvSpPr>
          <p:nvPr>
            <p:ph type="body" sz="quarter" idx="18" hasCustomPrompt="1"/>
          </p:nvPr>
        </p:nvSpPr>
        <p:spPr>
          <a:xfrm>
            <a:off x="6327648" y="685800"/>
            <a:ext cx="563270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0" name="Text Placeholder 5">
            <a:extLst>
              <a:ext uri="{FF2B5EF4-FFF2-40B4-BE49-F238E27FC236}">
                <a16:creationId xmlns:a16="http://schemas.microsoft.com/office/drawing/2014/main" id="{8A3E5E91-0EA8-865E-6C8F-F50655423666}"/>
              </a:ext>
            </a:extLst>
          </p:cNvPr>
          <p:cNvSpPr>
            <a:spLocks noGrp="1"/>
          </p:cNvSpPr>
          <p:nvPr>
            <p:ph type="body" sz="quarter" idx="19" hasCustomPrompt="1"/>
          </p:nvPr>
        </p:nvSpPr>
        <p:spPr>
          <a:xfrm>
            <a:off x="457198" y="3538728"/>
            <a:ext cx="563270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2" name="Text Placeholder 5">
            <a:extLst>
              <a:ext uri="{FF2B5EF4-FFF2-40B4-BE49-F238E27FC236}">
                <a16:creationId xmlns:a16="http://schemas.microsoft.com/office/drawing/2014/main" id="{D694FD09-A435-02B5-30C1-F6EA230F5F3C}"/>
              </a:ext>
            </a:extLst>
          </p:cNvPr>
          <p:cNvSpPr>
            <a:spLocks noGrp="1"/>
          </p:cNvSpPr>
          <p:nvPr>
            <p:ph type="body" sz="quarter" idx="20" hasCustomPrompt="1"/>
          </p:nvPr>
        </p:nvSpPr>
        <p:spPr>
          <a:xfrm>
            <a:off x="6327648" y="3533746"/>
            <a:ext cx="563270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6406615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x3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1088136"/>
            <a:ext cx="3657600" cy="2231136"/>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379974" y="1088134"/>
            <a:ext cx="3657600" cy="2231137"/>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8302752" y="1088134"/>
            <a:ext cx="3657600" cy="2231138"/>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321621AE-10F1-CDF8-95BA-F8E47572C0C6}"/>
              </a:ext>
            </a:extLst>
          </p:cNvPr>
          <p:cNvSpPr>
            <a:spLocks noGrp="1"/>
          </p:cNvSpPr>
          <p:nvPr>
            <p:ph sz="quarter" idx="16"/>
          </p:nvPr>
        </p:nvSpPr>
        <p:spPr>
          <a:xfrm>
            <a:off x="457197" y="3941062"/>
            <a:ext cx="3657600" cy="2231137"/>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29764A17-0F34-2A3A-93E4-E1F4D3305979}"/>
              </a:ext>
            </a:extLst>
          </p:cNvPr>
          <p:cNvSpPr>
            <a:spLocks noGrp="1"/>
          </p:cNvSpPr>
          <p:nvPr>
            <p:ph sz="quarter" idx="17"/>
          </p:nvPr>
        </p:nvSpPr>
        <p:spPr>
          <a:xfrm>
            <a:off x="4379974" y="3941062"/>
            <a:ext cx="3657600" cy="2231138"/>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26AA10D3-AF77-7E4D-983A-344FF18E5AF7}"/>
              </a:ext>
            </a:extLst>
          </p:cNvPr>
          <p:cNvSpPr>
            <a:spLocks noGrp="1"/>
          </p:cNvSpPr>
          <p:nvPr>
            <p:ph sz="quarter" idx="18"/>
          </p:nvPr>
        </p:nvSpPr>
        <p:spPr>
          <a:xfrm>
            <a:off x="8302752" y="3940094"/>
            <a:ext cx="3657600" cy="2232105"/>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3E8F3272-DC13-8D8E-4FE2-27100BB5085A}"/>
              </a:ext>
            </a:extLst>
          </p:cNvPr>
          <p:cNvSpPr>
            <a:spLocks noGrp="1"/>
          </p:cNvSpPr>
          <p:nvPr>
            <p:ph type="body" sz="quarter" idx="19" hasCustomPrompt="1"/>
          </p:nvPr>
        </p:nvSpPr>
        <p:spPr>
          <a:xfrm>
            <a:off x="457198" y="685800"/>
            <a:ext cx="36575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2" name="Text Placeholder 5">
            <a:extLst>
              <a:ext uri="{FF2B5EF4-FFF2-40B4-BE49-F238E27FC236}">
                <a16:creationId xmlns:a16="http://schemas.microsoft.com/office/drawing/2014/main" id="{4F5E81DE-9960-0928-30E0-C5A8E7DB69D8}"/>
              </a:ext>
            </a:extLst>
          </p:cNvPr>
          <p:cNvSpPr>
            <a:spLocks noGrp="1"/>
          </p:cNvSpPr>
          <p:nvPr>
            <p:ph type="body" sz="quarter" idx="20" hasCustomPrompt="1"/>
          </p:nvPr>
        </p:nvSpPr>
        <p:spPr>
          <a:xfrm>
            <a:off x="4379975" y="685800"/>
            <a:ext cx="36575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3" name="Text Placeholder 5">
            <a:extLst>
              <a:ext uri="{FF2B5EF4-FFF2-40B4-BE49-F238E27FC236}">
                <a16:creationId xmlns:a16="http://schemas.microsoft.com/office/drawing/2014/main" id="{DA4A9F8D-96B1-B0D0-B437-A8D7A1762A50}"/>
              </a:ext>
            </a:extLst>
          </p:cNvPr>
          <p:cNvSpPr>
            <a:spLocks noGrp="1"/>
          </p:cNvSpPr>
          <p:nvPr>
            <p:ph type="body" sz="quarter" idx="21" hasCustomPrompt="1"/>
          </p:nvPr>
        </p:nvSpPr>
        <p:spPr>
          <a:xfrm>
            <a:off x="8302753" y="685800"/>
            <a:ext cx="36575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4" name="Text Placeholder 5">
            <a:extLst>
              <a:ext uri="{FF2B5EF4-FFF2-40B4-BE49-F238E27FC236}">
                <a16:creationId xmlns:a16="http://schemas.microsoft.com/office/drawing/2014/main" id="{0D573480-3548-664F-008E-1CF1FD0180E2}"/>
              </a:ext>
            </a:extLst>
          </p:cNvPr>
          <p:cNvSpPr>
            <a:spLocks noGrp="1"/>
          </p:cNvSpPr>
          <p:nvPr>
            <p:ph type="body" sz="quarter" idx="22" hasCustomPrompt="1"/>
          </p:nvPr>
        </p:nvSpPr>
        <p:spPr>
          <a:xfrm>
            <a:off x="457198" y="3538728"/>
            <a:ext cx="36575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5" name="Text Placeholder 5">
            <a:extLst>
              <a:ext uri="{FF2B5EF4-FFF2-40B4-BE49-F238E27FC236}">
                <a16:creationId xmlns:a16="http://schemas.microsoft.com/office/drawing/2014/main" id="{BC09143F-8B87-82D5-C5E6-91CB8F7D9A45}"/>
              </a:ext>
            </a:extLst>
          </p:cNvPr>
          <p:cNvSpPr>
            <a:spLocks noGrp="1"/>
          </p:cNvSpPr>
          <p:nvPr>
            <p:ph type="body" sz="quarter" idx="23" hasCustomPrompt="1"/>
          </p:nvPr>
        </p:nvSpPr>
        <p:spPr>
          <a:xfrm>
            <a:off x="4379975" y="3542737"/>
            <a:ext cx="36575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6" name="Text Placeholder 5">
            <a:extLst>
              <a:ext uri="{FF2B5EF4-FFF2-40B4-BE49-F238E27FC236}">
                <a16:creationId xmlns:a16="http://schemas.microsoft.com/office/drawing/2014/main" id="{22F89448-86FC-D9A7-E72D-280197043964}"/>
              </a:ext>
            </a:extLst>
          </p:cNvPr>
          <p:cNvSpPr>
            <a:spLocks noGrp="1"/>
          </p:cNvSpPr>
          <p:nvPr>
            <p:ph type="body" sz="quarter" idx="24" hasCustomPrompt="1"/>
          </p:nvPr>
        </p:nvSpPr>
        <p:spPr>
          <a:xfrm>
            <a:off x="8302753" y="3537759"/>
            <a:ext cx="36575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10493616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x4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1088136"/>
            <a:ext cx="2743200" cy="2231136"/>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3377182" y="1088134"/>
            <a:ext cx="2743200" cy="2231137"/>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6297167" y="1088136"/>
            <a:ext cx="2743200" cy="2231136"/>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5DA99AFA-5CF2-101D-97EC-DFAD0878872F}"/>
              </a:ext>
            </a:extLst>
          </p:cNvPr>
          <p:cNvSpPr>
            <a:spLocks noGrp="1"/>
          </p:cNvSpPr>
          <p:nvPr>
            <p:ph sz="quarter" idx="16"/>
          </p:nvPr>
        </p:nvSpPr>
        <p:spPr>
          <a:xfrm>
            <a:off x="9217152" y="1088135"/>
            <a:ext cx="2743200" cy="2223115"/>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E7892FF4-91B9-0E02-9B31-F1D09B96C271}"/>
              </a:ext>
            </a:extLst>
          </p:cNvPr>
          <p:cNvSpPr>
            <a:spLocks noGrp="1"/>
          </p:cNvSpPr>
          <p:nvPr>
            <p:ph sz="quarter" idx="17"/>
          </p:nvPr>
        </p:nvSpPr>
        <p:spPr>
          <a:xfrm>
            <a:off x="457197" y="3941062"/>
            <a:ext cx="2743200" cy="2231137"/>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5B305AEF-B71B-7C75-3BDE-A39F06AE08B5}"/>
              </a:ext>
            </a:extLst>
          </p:cNvPr>
          <p:cNvSpPr>
            <a:spLocks noGrp="1"/>
          </p:cNvSpPr>
          <p:nvPr>
            <p:ph sz="quarter" idx="18"/>
          </p:nvPr>
        </p:nvSpPr>
        <p:spPr>
          <a:xfrm>
            <a:off x="3377182" y="3941062"/>
            <a:ext cx="2743200" cy="2234828"/>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0">
            <a:extLst>
              <a:ext uri="{FF2B5EF4-FFF2-40B4-BE49-F238E27FC236}">
                <a16:creationId xmlns:a16="http://schemas.microsoft.com/office/drawing/2014/main" id="{EFCA8854-3AF7-882B-BD4F-CE5BCBC23A79}"/>
              </a:ext>
            </a:extLst>
          </p:cNvPr>
          <p:cNvSpPr>
            <a:spLocks noGrp="1"/>
          </p:cNvSpPr>
          <p:nvPr>
            <p:ph sz="quarter" idx="19"/>
          </p:nvPr>
        </p:nvSpPr>
        <p:spPr>
          <a:xfrm>
            <a:off x="6297167" y="3937370"/>
            <a:ext cx="2743200" cy="2234829"/>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A57BF677-8C36-4955-17BF-F78BF3D90CDC}"/>
              </a:ext>
            </a:extLst>
          </p:cNvPr>
          <p:cNvSpPr>
            <a:spLocks noGrp="1"/>
          </p:cNvSpPr>
          <p:nvPr>
            <p:ph sz="quarter" idx="20"/>
          </p:nvPr>
        </p:nvSpPr>
        <p:spPr>
          <a:xfrm>
            <a:off x="9217152" y="3941064"/>
            <a:ext cx="2743200" cy="2239158"/>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74962708-D314-9ACB-697C-454F10ABB8C9}"/>
              </a:ext>
            </a:extLst>
          </p:cNvPr>
          <p:cNvSpPr>
            <a:spLocks noGrp="1"/>
          </p:cNvSpPr>
          <p:nvPr>
            <p:ph type="body" sz="quarter" idx="21" hasCustomPrompt="1"/>
          </p:nvPr>
        </p:nvSpPr>
        <p:spPr>
          <a:xfrm>
            <a:off x="457198" y="685800"/>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4" name="Text Placeholder 5">
            <a:extLst>
              <a:ext uri="{FF2B5EF4-FFF2-40B4-BE49-F238E27FC236}">
                <a16:creationId xmlns:a16="http://schemas.microsoft.com/office/drawing/2014/main" id="{1CB31883-9799-AD5B-85D8-56F4AE3B691A}"/>
              </a:ext>
            </a:extLst>
          </p:cNvPr>
          <p:cNvSpPr>
            <a:spLocks noGrp="1"/>
          </p:cNvSpPr>
          <p:nvPr>
            <p:ph type="body" sz="quarter" idx="22" hasCustomPrompt="1"/>
          </p:nvPr>
        </p:nvSpPr>
        <p:spPr>
          <a:xfrm>
            <a:off x="3377183" y="685800"/>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5" name="Text Placeholder 5">
            <a:extLst>
              <a:ext uri="{FF2B5EF4-FFF2-40B4-BE49-F238E27FC236}">
                <a16:creationId xmlns:a16="http://schemas.microsoft.com/office/drawing/2014/main" id="{7EDC0647-E3AB-0961-4862-1344B36017A7}"/>
              </a:ext>
            </a:extLst>
          </p:cNvPr>
          <p:cNvSpPr>
            <a:spLocks noGrp="1"/>
          </p:cNvSpPr>
          <p:nvPr>
            <p:ph type="body" sz="quarter" idx="23" hasCustomPrompt="1"/>
          </p:nvPr>
        </p:nvSpPr>
        <p:spPr>
          <a:xfrm>
            <a:off x="6297168" y="685800"/>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6" name="Text Placeholder 5">
            <a:extLst>
              <a:ext uri="{FF2B5EF4-FFF2-40B4-BE49-F238E27FC236}">
                <a16:creationId xmlns:a16="http://schemas.microsoft.com/office/drawing/2014/main" id="{FFB59CC3-B432-6C4E-1042-0C6E550BF9C0}"/>
              </a:ext>
            </a:extLst>
          </p:cNvPr>
          <p:cNvSpPr>
            <a:spLocks noGrp="1"/>
          </p:cNvSpPr>
          <p:nvPr>
            <p:ph type="body" sz="quarter" idx="24" hasCustomPrompt="1"/>
          </p:nvPr>
        </p:nvSpPr>
        <p:spPr>
          <a:xfrm>
            <a:off x="9217153" y="685798"/>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7" name="Text Placeholder 5">
            <a:extLst>
              <a:ext uri="{FF2B5EF4-FFF2-40B4-BE49-F238E27FC236}">
                <a16:creationId xmlns:a16="http://schemas.microsoft.com/office/drawing/2014/main" id="{1A3D57F7-61D0-3526-76BA-F41806DFE577}"/>
              </a:ext>
            </a:extLst>
          </p:cNvPr>
          <p:cNvSpPr>
            <a:spLocks noGrp="1"/>
          </p:cNvSpPr>
          <p:nvPr>
            <p:ph type="body" sz="quarter" idx="25" hasCustomPrompt="1"/>
          </p:nvPr>
        </p:nvSpPr>
        <p:spPr>
          <a:xfrm>
            <a:off x="457197" y="3538728"/>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8" name="Text Placeholder 5">
            <a:extLst>
              <a:ext uri="{FF2B5EF4-FFF2-40B4-BE49-F238E27FC236}">
                <a16:creationId xmlns:a16="http://schemas.microsoft.com/office/drawing/2014/main" id="{A2C9C60C-F296-6D0E-F5DB-6F5D31DF9D6E}"/>
              </a:ext>
            </a:extLst>
          </p:cNvPr>
          <p:cNvSpPr>
            <a:spLocks noGrp="1"/>
          </p:cNvSpPr>
          <p:nvPr>
            <p:ph type="body" sz="quarter" idx="26" hasCustomPrompt="1"/>
          </p:nvPr>
        </p:nvSpPr>
        <p:spPr>
          <a:xfrm>
            <a:off x="3377183" y="3538726"/>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9" name="Text Placeholder 5">
            <a:extLst>
              <a:ext uri="{FF2B5EF4-FFF2-40B4-BE49-F238E27FC236}">
                <a16:creationId xmlns:a16="http://schemas.microsoft.com/office/drawing/2014/main" id="{CC8E6CCE-AD65-9015-9CD7-30AA78CA6628}"/>
              </a:ext>
            </a:extLst>
          </p:cNvPr>
          <p:cNvSpPr>
            <a:spLocks noGrp="1"/>
          </p:cNvSpPr>
          <p:nvPr>
            <p:ph type="body" sz="quarter" idx="27" hasCustomPrompt="1"/>
          </p:nvPr>
        </p:nvSpPr>
        <p:spPr>
          <a:xfrm>
            <a:off x="6297166" y="3535999"/>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20" name="Text Placeholder 5">
            <a:extLst>
              <a:ext uri="{FF2B5EF4-FFF2-40B4-BE49-F238E27FC236}">
                <a16:creationId xmlns:a16="http://schemas.microsoft.com/office/drawing/2014/main" id="{9C2AC413-A233-723E-5DB5-C2205F7ED459}"/>
              </a:ext>
            </a:extLst>
          </p:cNvPr>
          <p:cNvSpPr>
            <a:spLocks noGrp="1"/>
          </p:cNvSpPr>
          <p:nvPr>
            <p:ph type="body" sz="quarter" idx="28" hasCustomPrompt="1"/>
          </p:nvPr>
        </p:nvSpPr>
        <p:spPr>
          <a:xfrm>
            <a:off x="9217153" y="3545781"/>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14533107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x1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1088136"/>
            <a:ext cx="11503152" cy="1271016"/>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57197" y="2990088"/>
            <a:ext cx="11503152" cy="1275588"/>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457200" y="4905194"/>
            <a:ext cx="11503152" cy="1267005"/>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a:extLst>
              <a:ext uri="{FF2B5EF4-FFF2-40B4-BE49-F238E27FC236}">
                <a16:creationId xmlns:a16="http://schemas.microsoft.com/office/drawing/2014/main" id="{6542D5DE-53BE-D78D-9EF6-06C9A1F99F5B}"/>
              </a:ext>
            </a:extLst>
          </p:cNvPr>
          <p:cNvSpPr>
            <a:spLocks noGrp="1"/>
          </p:cNvSpPr>
          <p:nvPr>
            <p:ph type="body" sz="quarter" idx="21" hasCustomPrompt="1"/>
          </p:nvPr>
        </p:nvSpPr>
        <p:spPr>
          <a:xfrm>
            <a:off x="457198" y="685800"/>
            <a:ext cx="1150315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6" name="Text Placeholder 5">
            <a:extLst>
              <a:ext uri="{FF2B5EF4-FFF2-40B4-BE49-F238E27FC236}">
                <a16:creationId xmlns:a16="http://schemas.microsoft.com/office/drawing/2014/main" id="{0409FB5C-FF61-257D-CC02-1725ECE7E48A}"/>
              </a:ext>
            </a:extLst>
          </p:cNvPr>
          <p:cNvSpPr>
            <a:spLocks noGrp="1"/>
          </p:cNvSpPr>
          <p:nvPr>
            <p:ph type="body" sz="quarter" idx="22" hasCustomPrompt="1"/>
          </p:nvPr>
        </p:nvSpPr>
        <p:spPr>
          <a:xfrm>
            <a:off x="457200" y="2592324"/>
            <a:ext cx="1150315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7" name="Text Placeholder 5">
            <a:extLst>
              <a:ext uri="{FF2B5EF4-FFF2-40B4-BE49-F238E27FC236}">
                <a16:creationId xmlns:a16="http://schemas.microsoft.com/office/drawing/2014/main" id="{E674D028-DB3D-A343-21C1-5FCB6BC65023}"/>
              </a:ext>
            </a:extLst>
          </p:cNvPr>
          <p:cNvSpPr>
            <a:spLocks noGrp="1"/>
          </p:cNvSpPr>
          <p:nvPr>
            <p:ph type="body" sz="quarter" idx="23" hasCustomPrompt="1"/>
          </p:nvPr>
        </p:nvSpPr>
        <p:spPr>
          <a:xfrm>
            <a:off x="457200" y="4502859"/>
            <a:ext cx="1150315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9820925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30519D"/>
                </a:solidFill>
                <a:latin typeface="Arial" charset="0"/>
                <a:ea typeface="Arial" charset="0"/>
                <a:cs typeface="Arial" charset="0"/>
              </a:defRPr>
            </a:lvl1pPr>
          </a:lstStyle>
          <a:p>
            <a:r>
              <a:rPr lang="en-US"/>
              <a:t>Heading</a:t>
            </a:r>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endParaRPr lang="en-US"/>
          </a:p>
        </p:txBody>
      </p:sp>
    </p:spTree>
    <p:extLst>
      <p:ext uri="{BB962C8B-B14F-4D97-AF65-F5344CB8AC3E}">
        <p14:creationId xmlns:p14="http://schemas.microsoft.com/office/powerpoint/2010/main" val="2771939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ackup">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13B6221-EB7C-4542-AA65-32033D2019DD}"/>
              </a:ext>
            </a:extLst>
          </p:cNvPr>
          <p:cNvCxnSpPr/>
          <p:nvPr userDrawn="1"/>
        </p:nvCxnSpPr>
        <p:spPr>
          <a:xfrm>
            <a:off x="461963" y="6260638"/>
            <a:ext cx="114992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36C8B45-4C3D-2833-9484-A784B14819C5}"/>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62809" y="2541014"/>
            <a:ext cx="11498388" cy="33498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21347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3"/>
          <a:srcRect/>
          <a:stretch/>
        </p:blipFill>
        <p:spPr>
          <a:xfrm>
            <a:off x="6983308" y="450531"/>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4"/>
          <a:stretch>
            <a:fillRect/>
          </a:stretch>
        </p:blipFill>
        <p:spPr>
          <a:xfrm>
            <a:off x="4655554" y="457965"/>
            <a:ext cx="1825604" cy="45720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2C982CCA-1B74-BF6E-B229-11EF11E8D20A}"/>
              </a:ext>
            </a:extLst>
          </p:cNvPr>
          <p:cNvPicPr>
            <a:picLocks noChangeAspect="1"/>
          </p:cNvPicPr>
          <p:nvPr userDrawn="1"/>
        </p:nvPicPr>
        <p:blipFill>
          <a:blip r:embed="rId5"/>
          <a:stretch>
            <a:fillRect/>
          </a:stretch>
        </p:blipFill>
        <p:spPr>
          <a:xfrm>
            <a:off x="9294996" y="480267"/>
            <a:ext cx="2309706" cy="408248"/>
          </a:xfrm>
          <a:prstGeom prst="rect">
            <a:avLst/>
          </a:prstGeom>
        </p:spPr>
      </p:pic>
    </p:spTree>
    <p:extLst>
      <p:ext uri="{BB962C8B-B14F-4D97-AF65-F5344CB8AC3E}">
        <p14:creationId xmlns:p14="http://schemas.microsoft.com/office/powerpoint/2010/main" val="2823290628"/>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57200" y="1"/>
            <a:ext cx="11499234" cy="457200"/>
          </a:xfrm>
        </p:spPr>
        <p:txBody>
          <a:bodyPr/>
          <a:lstStyle>
            <a:lvl1pPr>
              <a:defRPr/>
            </a:lvl1pPr>
          </a:lstStyle>
          <a:p>
            <a:r>
              <a:rPr lang="en-US"/>
              <a:t>Title</a:t>
            </a:r>
          </a:p>
        </p:txBody>
      </p:sp>
    </p:spTree>
    <p:extLst>
      <p:ext uri="{BB962C8B-B14F-4D97-AF65-F5344CB8AC3E}">
        <p14:creationId xmlns:p14="http://schemas.microsoft.com/office/powerpoint/2010/main" val="1193633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x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200" y="685800"/>
            <a:ext cx="11503152"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1053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x2 Conten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685800"/>
            <a:ext cx="5632704"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6327648" y="685800"/>
            <a:ext cx="5632704"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E6501583-8DC1-C678-D0C1-5AD0A86A95C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9737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x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3657600"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379974" y="685800"/>
            <a:ext cx="3657600"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8302752" y="685800"/>
            <a:ext cx="3657600"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7701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x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2743200"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3377182" y="685800"/>
            <a:ext cx="2743200"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6297167" y="685800"/>
            <a:ext cx="2743200"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5DA99AFA-5CF2-101D-97EC-DFAD0878872F}"/>
              </a:ext>
            </a:extLst>
          </p:cNvPr>
          <p:cNvSpPr>
            <a:spLocks noGrp="1"/>
          </p:cNvSpPr>
          <p:nvPr>
            <p:ph sz="quarter" idx="16"/>
          </p:nvPr>
        </p:nvSpPr>
        <p:spPr>
          <a:xfrm>
            <a:off x="9217152" y="677779"/>
            <a:ext cx="2743200"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92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x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685800"/>
            <a:ext cx="11503152"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57200" y="3538728"/>
            <a:ext cx="11503152"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5687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1272" y="457200"/>
            <a:ext cx="11503152"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893395C-F7F6-5A6A-DA24-169AA14F65DF}"/>
              </a:ext>
            </a:extLst>
          </p:cNvPr>
          <p:cNvCxnSpPr>
            <a:cxnSpLocks/>
          </p:cNvCxnSpPr>
          <p:nvPr userDrawn="1"/>
        </p:nvCxnSpPr>
        <p:spPr>
          <a:xfrm>
            <a:off x="457200" y="6260638"/>
            <a:ext cx="115031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9">
            <a:extLst>
              <a:ext uri="{FF2B5EF4-FFF2-40B4-BE49-F238E27FC236}">
                <a16:creationId xmlns:a16="http://schemas.microsoft.com/office/drawing/2014/main" id="{E7866077-7D9B-4430-B0C0-7F253295F396}"/>
              </a:ext>
            </a:extLst>
          </p:cNvPr>
          <p:cNvSpPr>
            <a:spLocks noGrp="1"/>
          </p:cNvSpPr>
          <p:nvPr>
            <p:ph type="title"/>
          </p:nvPr>
        </p:nvSpPr>
        <p:spPr>
          <a:xfrm>
            <a:off x="457200" y="0"/>
            <a:ext cx="11503152" cy="457200"/>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1">
            <a:extLst>
              <a:ext uri="{FF2B5EF4-FFF2-40B4-BE49-F238E27FC236}">
                <a16:creationId xmlns:a16="http://schemas.microsoft.com/office/drawing/2014/main" id="{ECB0C19D-3CAB-5E13-FAF8-C95DA56F6F93}"/>
              </a:ext>
            </a:extLst>
          </p:cNvPr>
          <p:cNvSpPr>
            <a:spLocks noGrp="1"/>
          </p:cNvSpPr>
          <p:nvPr>
            <p:ph type="body" idx="1"/>
          </p:nvPr>
        </p:nvSpPr>
        <p:spPr>
          <a:xfrm>
            <a:off x="457200" y="685800"/>
            <a:ext cx="11503152" cy="5486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77A8B13F-B9AA-E98B-9D35-1E95DE018AE3}"/>
              </a:ext>
            </a:extLst>
          </p:cNvPr>
          <p:cNvSpPr txBox="1"/>
          <p:nvPr userDrawn="1"/>
        </p:nvSpPr>
        <p:spPr>
          <a:xfrm>
            <a:off x="386862" y="6495070"/>
            <a:ext cx="6019800" cy="276999"/>
          </a:xfrm>
          <a:prstGeom prst="rect">
            <a:avLst/>
          </a:prstGeom>
          <a:noFill/>
        </p:spPr>
        <p:txBody>
          <a:bodyPr wrap="square" rtlCol="0">
            <a:spAutoFit/>
          </a:bodyPr>
          <a:lstStyle/>
          <a:p>
            <a:r>
              <a:rPr lang="en-US" sz="1200" dirty="0" err="1">
                <a:solidFill>
                  <a:schemeClr val="tx1"/>
                </a:solidFill>
              </a:rPr>
              <a:t>ePIC</a:t>
            </a:r>
            <a:r>
              <a:rPr lang="en-US" sz="1200" dirty="0">
                <a:solidFill>
                  <a:schemeClr val="tx1"/>
                </a:solidFill>
              </a:rPr>
              <a:t> Collaboration Meeting,  January 2026</a:t>
            </a:r>
          </a:p>
        </p:txBody>
      </p:sp>
      <p:sp>
        <p:nvSpPr>
          <p:cNvPr id="8" name="TextBox 7">
            <a:extLst>
              <a:ext uri="{FF2B5EF4-FFF2-40B4-BE49-F238E27FC236}">
                <a16:creationId xmlns:a16="http://schemas.microsoft.com/office/drawing/2014/main" id="{664C6D3B-C80A-2534-B3C5-F86B5B66CCE1}"/>
              </a:ext>
            </a:extLst>
          </p:cNvPr>
          <p:cNvSpPr txBox="1"/>
          <p:nvPr userDrawn="1"/>
        </p:nvSpPr>
        <p:spPr>
          <a:xfrm>
            <a:off x="6506308" y="6491869"/>
            <a:ext cx="4466492" cy="276999"/>
          </a:xfrm>
          <a:prstGeom prst="rect">
            <a:avLst/>
          </a:prstGeom>
          <a:noFill/>
        </p:spPr>
        <p:txBody>
          <a:bodyPr wrap="square" rtlCol="0">
            <a:spAutoFit/>
          </a:bodyPr>
          <a:lstStyle/>
          <a:p>
            <a:r>
              <a:rPr lang="en-US" sz="1200" dirty="0"/>
              <a:t>Girish Gowda</a:t>
            </a:r>
          </a:p>
        </p:txBody>
      </p:sp>
      <p:sp>
        <p:nvSpPr>
          <p:cNvPr id="11" name="TextBox 10">
            <a:extLst>
              <a:ext uri="{FF2B5EF4-FFF2-40B4-BE49-F238E27FC236}">
                <a16:creationId xmlns:a16="http://schemas.microsoft.com/office/drawing/2014/main" id="{63005E64-CDD5-59C1-5C39-E6392C3C5C87}"/>
              </a:ext>
            </a:extLst>
          </p:cNvPr>
          <p:cNvSpPr txBox="1"/>
          <p:nvPr userDrawn="1"/>
        </p:nvSpPr>
        <p:spPr>
          <a:xfrm>
            <a:off x="10972800" y="6488668"/>
            <a:ext cx="987552" cy="276999"/>
          </a:xfrm>
          <a:prstGeom prst="rect">
            <a:avLst/>
          </a:prstGeom>
          <a:noFill/>
        </p:spPr>
        <p:txBody>
          <a:bodyPr wrap="square" rtlCol="0">
            <a:spAutoFit/>
          </a:bodyPr>
          <a:lstStyle/>
          <a:p>
            <a:pPr algn="r"/>
            <a:fld id="{A938A409-17C1-4382-B76B-01CE52BD2A9B}" type="slidenum">
              <a:rPr lang="en-US" sz="1200" smtClean="0"/>
              <a:pPr algn="r"/>
              <a:t>‹#›</a:t>
            </a:fld>
            <a:endParaRPr lang="en-US" sz="120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9" r:id="rId1"/>
    <p:sldLayoutId id="2147483701" r:id="rId2"/>
    <p:sldLayoutId id="2147483714" r:id="rId3"/>
    <p:sldLayoutId id="2147483699" r:id="rId4"/>
    <p:sldLayoutId id="2147483689" r:id="rId5"/>
    <p:sldLayoutId id="2147483702" r:id="rId6"/>
    <p:sldLayoutId id="2147483703" r:id="rId7"/>
    <p:sldLayoutId id="2147483704" r:id="rId8"/>
    <p:sldLayoutId id="2147483708" r:id="rId9"/>
    <p:sldLayoutId id="2147483705" r:id="rId10"/>
    <p:sldLayoutId id="2147483706" r:id="rId11"/>
    <p:sldLayoutId id="2147483707" r:id="rId12"/>
    <p:sldLayoutId id="2147483709" r:id="rId13"/>
    <p:sldLayoutId id="2147483711" r:id="rId14"/>
    <p:sldLayoutId id="2147483712" r:id="rId15"/>
    <p:sldLayoutId id="2147483713" r:id="rId16"/>
    <p:sldLayoutId id="2147483710"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8" r:id="rId30"/>
  </p:sldLayoutIdLst>
  <p:hf sldNum="0" hdr="0" ftr="0" dt="0"/>
  <p:txStyles>
    <p:titleStyle>
      <a:lvl1pPr algn="l" defTabSz="914400" rtl="0" eaLnBrk="1" latinLnBrk="0" hangingPunct="1">
        <a:lnSpc>
          <a:spcPct val="100000"/>
        </a:lnSpc>
        <a:spcBef>
          <a:spcPct val="0"/>
        </a:spcBef>
        <a:buNone/>
        <a:defRPr sz="3600" b="1" u="none"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9.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9.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70.png"/><Relationship Id="rId1" Type="http://schemas.openxmlformats.org/officeDocument/2006/relationships/slideLayout" Target="../slideLayouts/slideLayout29.xml"/><Relationship Id="rId4" Type="http://schemas.openxmlformats.org/officeDocument/2006/relationships/image" Target="../media/image16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598485" y="1573242"/>
            <a:ext cx="10334625" cy="1054254"/>
          </a:xfrm>
        </p:spPr>
        <p:txBody>
          <a:bodyPr>
            <a:normAutofit fontScale="90000"/>
          </a:bodyPr>
          <a:lstStyle/>
          <a:p>
            <a:r>
              <a:rPr lang="en-US" sz="4000" dirty="0"/>
              <a:t>Status of developing a global thermal model and cooling of </a:t>
            </a:r>
            <a:r>
              <a:rPr lang="en-US" sz="4000" dirty="0" err="1"/>
              <a:t>ePIC</a:t>
            </a:r>
            <a:endParaRPr lang="en-US" sz="3100" dirty="0"/>
          </a:p>
        </p:txBody>
      </p:sp>
      <p:sp>
        <p:nvSpPr>
          <p:cNvPr id="15" name="Text Placeholder 37">
            <a:extLst>
              <a:ext uri="{FF2B5EF4-FFF2-40B4-BE49-F238E27FC236}">
                <a16:creationId xmlns:a16="http://schemas.microsoft.com/office/drawing/2014/main" id="{C1B2002E-00D6-4CAD-A65D-64D3BAA92F63}"/>
              </a:ext>
            </a:extLst>
          </p:cNvPr>
          <p:cNvSpPr txBox="1">
            <a:spLocks/>
          </p:cNvSpPr>
          <p:nvPr/>
        </p:nvSpPr>
        <p:spPr>
          <a:xfrm>
            <a:off x="571500" y="3031158"/>
            <a:ext cx="5282825" cy="5016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solidFill>
                  <a:schemeClr val="bg1"/>
                </a:solidFill>
              </a:rPr>
              <a:t>Girish Gowda</a:t>
            </a:r>
          </a:p>
        </p:txBody>
      </p:sp>
      <p:sp>
        <p:nvSpPr>
          <p:cNvPr id="16" name="Text Placeholder 37">
            <a:extLst>
              <a:ext uri="{FF2B5EF4-FFF2-40B4-BE49-F238E27FC236}">
                <a16:creationId xmlns:a16="http://schemas.microsoft.com/office/drawing/2014/main" id="{089BC854-B888-4A23-A414-786CF2F4989B}"/>
              </a:ext>
            </a:extLst>
          </p:cNvPr>
          <p:cNvSpPr txBox="1">
            <a:spLocks/>
          </p:cNvSpPr>
          <p:nvPr/>
        </p:nvSpPr>
        <p:spPr>
          <a:xfrm>
            <a:off x="482972" y="3532808"/>
            <a:ext cx="8640055" cy="5016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chemeClr val="bg1"/>
                </a:solidFill>
              </a:rPr>
              <a:t> Mechanical Engineer</a:t>
            </a:r>
          </a:p>
          <a:p>
            <a:pPr marL="0" indent="0">
              <a:buNone/>
            </a:pPr>
            <a:r>
              <a:rPr lang="en-US" sz="2800" dirty="0">
                <a:solidFill>
                  <a:schemeClr val="bg1"/>
                </a:solidFill>
              </a:rPr>
              <a:t> Integration, Installation and Infrastructure</a:t>
            </a:r>
          </a:p>
          <a:p>
            <a:pPr marL="0" indent="0">
              <a:buNone/>
            </a:pPr>
            <a:endParaRPr lang="en-US" sz="2800" dirty="0">
              <a:solidFill>
                <a:schemeClr val="bg1"/>
              </a:solidFill>
            </a:endParaRPr>
          </a:p>
        </p:txBody>
      </p:sp>
      <p:sp>
        <p:nvSpPr>
          <p:cNvPr id="18" name="Text Placeholder 37">
            <a:extLst>
              <a:ext uri="{FF2B5EF4-FFF2-40B4-BE49-F238E27FC236}">
                <a16:creationId xmlns:a16="http://schemas.microsoft.com/office/drawing/2014/main" id="{86BF940C-484A-47DD-A144-785578E150B7}"/>
              </a:ext>
            </a:extLst>
          </p:cNvPr>
          <p:cNvSpPr txBox="1">
            <a:spLocks/>
          </p:cNvSpPr>
          <p:nvPr/>
        </p:nvSpPr>
        <p:spPr>
          <a:xfrm>
            <a:off x="482972" y="4851569"/>
            <a:ext cx="11547446" cy="86637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 </a:t>
            </a:r>
            <a:r>
              <a:rPr lang="en-US" dirty="0" err="1">
                <a:solidFill>
                  <a:schemeClr val="bg1"/>
                </a:solidFill>
              </a:rPr>
              <a:t>ePIC</a:t>
            </a:r>
            <a:r>
              <a:rPr lang="en-US" dirty="0">
                <a:solidFill>
                  <a:schemeClr val="bg1"/>
                </a:solidFill>
              </a:rPr>
              <a:t> Collaboration Meeting</a:t>
            </a:r>
          </a:p>
          <a:p>
            <a:pPr marL="0" indent="0">
              <a:buNone/>
            </a:pPr>
            <a:r>
              <a:rPr lang="en-US" sz="2000" dirty="0">
                <a:solidFill>
                  <a:schemeClr val="bg1"/>
                </a:solidFill>
              </a:rPr>
              <a:t> January 20</a:t>
            </a:r>
            <a:r>
              <a:rPr lang="en-US" sz="2000" baseline="30000" dirty="0">
                <a:solidFill>
                  <a:schemeClr val="bg1"/>
                </a:solidFill>
              </a:rPr>
              <a:t>th</a:t>
            </a:r>
            <a:r>
              <a:rPr lang="en-US" sz="2000" dirty="0">
                <a:solidFill>
                  <a:schemeClr val="bg1"/>
                </a:solidFill>
              </a:rPr>
              <a:t> – 23</a:t>
            </a:r>
            <a:r>
              <a:rPr lang="en-US" sz="2000" baseline="30000" dirty="0">
                <a:solidFill>
                  <a:schemeClr val="bg1"/>
                </a:solidFill>
              </a:rPr>
              <a:t>rd</a:t>
            </a:r>
            <a:r>
              <a:rPr lang="en-US" sz="2000" dirty="0">
                <a:solidFill>
                  <a:schemeClr val="bg1"/>
                </a:solidFill>
              </a:rPr>
              <a:t>, 2026</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AF1E7-ED0A-83B6-F1CD-5518276225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9ADC6A-AB15-9A7E-D510-488BC9A09013}"/>
              </a:ext>
            </a:extLst>
          </p:cNvPr>
          <p:cNvSpPr>
            <a:spLocks noGrp="1"/>
          </p:cNvSpPr>
          <p:nvPr>
            <p:ph type="title"/>
          </p:nvPr>
        </p:nvSpPr>
        <p:spPr/>
        <p:txBody>
          <a:bodyPr>
            <a:normAutofit fontScale="90000"/>
          </a:bodyPr>
          <a:lstStyle/>
          <a:p>
            <a:r>
              <a:rPr lang="en-US" dirty="0"/>
              <a:t>Negative Pressure Water – Cooling Circulator</a:t>
            </a:r>
          </a:p>
        </p:txBody>
      </p:sp>
      <p:pic>
        <p:nvPicPr>
          <p:cNvPr id="4" name="Picture 2" descr="CDU-300">
            <a:extLst>
              <a:ext uri="{FF2B5EF4-FFF2-40B4-BE49-F238E27FC236}">
                <a16:creationId xmlns:a16="http://schemas.microsoft.com/office/drawing/2014/main" id="{9462C5C5-3D43-ADF5-64B5-AB695175B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7616" y="684236"/>
            <a:ext cx="3012083" cy="5229984"/>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a:extLst>
              <a:ext uri="{FF2B5EF4-FFF2-40B4-BE49-F238E27FC236}">
                <a16:creationId xmlns:a16="http://schemas.microsoft.com/office/drawing/2014/main" id="{42549573-5416-E49A-73FA-8C1CED499880}"/>
              </a:ext>
            </a:extLst>
          </p:cNvPr>
          <p:cNvSpPr txBox="1">
            <a:spLocks/>
          </p:cNvSpPr>
          <p:nvPr/>
        </p:nvSpPr>
        <p:spPr>
          <a:xfrm>
            <a:off x="457200" y="545251"/>
            <a:ext cx="3908156" cy="5992761"/>
          </a:xfrm>
          <a:prstGeom prst="rect">
            <a:avLst/>
          </a:prstGeom>
        </p:spPr>
        <p:txBody>
          <a:bodyPr>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err="1">
                <a:latin typeface="Arial" panose="020B0604020202020204" pitchFamily="34" charset="0"/>
                <a:ea typeface="Calibri" panose="020F0502020204030204" pitchFamily="34" charset="0"/>
                <a:cs typeface="Arial" panose="020B0604020202020204" pitchFamily="34" charset="0"/>
              </a:rPr>
              <a:t>Chilldyne</a:t>
            </a:r>
            <a:r>
              <a:rPr lang="en-US" sz="1400" b="1" dirty="0">
                <a:latin typeface="Arial" panose="020B0604020202020204" pitchFamily="34" charset="0"/>
                <a:ea typeface="Calibri" panose="020F0502020204030204" pitchFamily="34" charset="0"/>
                <a:cs typeface="Arial" panose="020B0604020202020204" pitchFamily="34" charset="0"/>
              </a:rPr>
              <a:t> CDU 300 Components </a:t>
            </a:r>
            <a:endParaRPr lang="en-US" sz="1400" dirty="0">
              <a:latin typeface="Arial" panose="020B0604020202020204" pitchFamily="34" charset="0"/>
              <a:ea typeface="Calibri" panose="020F0502020204030204" pitchFamily="34" charset="0"/>
              <a:cs typeface="Arial" panose="020B0604020202020204" pitchFamily="34" charset="0"/>
            </a:endParaRPr>
          </a:p>
          <a:p>
            <a:pPr marL="0" indent="0" fontAlgn="base">
              <a:buFont typeface="Arial" panose="020B0604020202020204" pitchFamily="34" charset="0"/>
              <a:buNone/>
            </a:pPr>
            <a:r>
              <a:rPr lang="en-US" sz="1400" b="1" dirty="0">
                <a:latin typeface="Arial" panose="020B0604020202020204" pitchFamily="34" charset="0"/>
                <a:ea typeface="Calibri" panose="020F0502020204030204" pitchFamily="34" charset="0"/>
                <a:cs typeface="Arial" panose="020B0604020202020204" pitchFamily="34" charset="0"/>
              </a:rPr>
              <a:t>1. Pump Chambers</a:t>
            </a:r>
            <a:br>
              <a:rPr lang="en-US" sz="1400" dirty="0">
                <a:latin typeface="Arial" panose="020B0604020202020204" pitchFamily="34" charset="0"/>
                <a:ea typeface="Calibri" panose="020F0502020204030204" pitchFamily="34" charset="0"/>
                <a:cs typeface="Arial" panose="020B0604020202020204" pitchFamily="34" charset="0"/>
              </a:rPr>
            </a:br>
            <a:r>
              <a:rPr lang="en-US" sz="1400" dirty="0">
                <a:latin typeface="Arial" panose="020B0604020202020204" pitchFamily="34" charset="0"/>
                <a:ea typeface="Calibri" panose="020F0502020204030204" pitchFamily="34" charset="0"/>
                <a:cs typeface="Arial" panose="020B0604020202020204" pitchFamily="34" charset="0"/>
              </a:rPr>
              <a:t>The pump chambers control the flow of fluid into and out of the CDU. The proprietary three-chamber arrangement allows the CDU to pull fluid through the loop while maintaining a steady flow.</a:t>
            </a:r>
          </a:p>
          <a:p>
            <a:pPr marL="0" indent="0" fontAlgn="base">
              <a:buFont typeface="Arial" panose="020B0604020202020204" pitchFamily="34" charset="0"/>
              <a:buNone/>
            </a:pPr>
            <a:r>
              <a:rPr lang="en-US" sz="1400" b="1" dirty="0">
                <a:latin typeface="Arial" panose="020B0604020202020204" pitchFamily="34" charset="0"/>
                <a:ea typeface="Calibri" panose="020F0502020204030204" pitchFamily="34" charset="0"/>
                <a:cs typeface="Arial" panose="020B0604020202020204" pitchFamily="34" charset="0"/>
              </a:rPr>
              <a:t>2. Heat Exchangers</a:t>
            </a:r>
            <a:br>
              <a:rPr lang="en-US" sz="1400" dirty="0">
                <a:latin typeface="Arial" panose="020B0604020202020204" pitchFamily="34" charset="0"/>
                <a:ea typeface="Calibri" panose="020F0502020204030204" pitchFamily="34" charset="0"/>
                <a:cs typeface="Arial" panose="020B0604020202020204" pitchFamily="34" charset="0"/>
              </a:rPr>
            </a:br>
            <a:r>
              <a:rPr lang="en-US" sz="1400" dirty="0">
                <a:latin typeface="Arial" panose="020B0604020202020204" pitchFamily="34" charset="0"/>
                <a:ea typeface="Calibri" panose="020F0502020204030204" pitchFamily="34" charset="0"/>
                <a:cs typeface="Arial" panose="020B0604020202020204" pitchFamily="34" charset="0"/>
              </a:rPr>
              <a:t>The heat exchangers move heat from the technology cooling system to the facility water system. The two series heat exchangers allow the CDU to move up to 300 kW of heat even on hot and humid days.</a:t>
            </a:r>
          </a:p>
          <a:p>
            <a:pPr marL="0" indent="0" fontAlgn="base">
              <a:buFont typeface="Arial" panose="020B0604020202020204" pitchFamily="34" charset="0"/>
              <a:buNone/>
            </a:pPr>
            <a:r>
              <a:rPr lang="en-US" sz="1400" b="1" dirty="0">
                <a:latin typeface="Arial" panose="020B0604020202020204" pitchFamily="34" charset="0"/>
                <a:ea typeface="Calibri" panose="020F0502020204030204" pitchFamily="34" charset="0"/>
                <a:cs typeface="Arial" panose="020B0604020202020204" pitchFamily="34" charset="0"/>
              </a:rPr>
              <a:t>3. Liquid Ring Pump</a:t>
            </a:r>
            <a:br>
              <a:rPr lang="en-US" sz="1400" dirty="0">
                <a:latin typeface="Arial" panose="020B0604020202020204" pitchFamily="34" charset="0"/>
                <a:ea typeface="Calibri" panose="020F0502020204030204" pitchFamily="34" charset="0"/>
                <a:cs typeface="Arial" panose="020B0604020202020204" pitchFamily="34" charset="0"/>
              </a:rPr>
            </a:br>
            <a:r>
              <a:rPr lang="en-US" sz="1400" dirty="0">
                <a:latin typeface="Arial" panose="020B0604020202020204" pitchFamily="34" charset="0"/>
                <a:ea typeface="Calibri" panose="020F0502020204030204" pitchFamily="34" charset="0"/>
                <a:cs typeface="Arial" panose="020B0604020202020204" pitchFamily="34" charset="0"/>
              </a:rPr>
              <a:t>Liquid ring pumps use water as a seal that never needs to be replaced. The CDU’s liquid ring pump provides the vacuum used to pull the coolant through the load.</a:t>
            </a:r>
          </a:p>
          <a:p>
            <a:pPr marL="0" indent="0" fontAlgn="base">
              <a:buFont typeface="Arial" panose="020B0604020202020204" pitchFamily="34" charset="0"/>
              <a:buNone/>
            </a:pPr>
            <a:r>
              <a:rPr lang="en-US" sz="1400" b="1" dirty="0">
                <a:latin typeface="Arial" panose="020B0604020202020204" pitchFamily="34" charset="0"/>
                <a:ea typeface="Calibri" panose="020F0502020204030204" pitchFamily="34" charset="0"/>
                <a:cs typeface="Arial" panose="020B0604020202020204" pitchFamily="34" charset="0"/>
              </a:rPr>
              <a:t>4. Microprocessor Control</a:t>
            </a:r>
            <a:br>
              <a:rPr lang="en-US" sz="1400" dirty="0">
                <a:latin typeface="Arial" panose="020B0604020202020204" pitchFamily="34" charset="0"/>
                <a:ea typeface="Calibri" panose="020F0502020204030204" pitchFamily="34" charset="0"/>
                <a:cs typeface="Arial" panose="020B0604020202020204" pitchFamily="34" charset="0"/>
              </a:rPr>
            </a:br>
            <a:r>
              <a:rPr lang="en-US" sz="1400" dirty="0">
                <a:latin typeface="Arial" panose="020B0604020202020204" pitchFamily="34" charset="0"/>
                <a:ea typeface="Calibri" panose="020F0502020204030204" pitchFamily="34" charset="0"/>
                <a:cs typeface="Arial" panose="020B0604020202020204" pitchFamily="34" charset="0"/>
              </a:rPr>
              <a:t>The intelligent, network-enabled core of the CDU automatically manages coolant temperatures, flow rates, water quality, and more. The Cool-Flo Software allows the CDU to be easily integrated into popular DCIM and BMS systems.</a:t>
            </a:r>
          </a:p>
          <a:p>
            <a:pPr marL="0" indent="0">
              <a:buFont typeface="Arial" panose="020B0604020202020204" pitchFamily="34" charset="0"/>
              <a:buNone/>
            </a:pPr>
            <a:endParaRPr lang="en-US" sz="1400" dirty="0">
              <a:latin typeface="Arial" panose="020B0604020202020204" pitchFamily="34" charset="0"/>
              <a:cs typeface="Arial" panose="020B0604020202020204" pitchFamily="34" charset="0"/>
            </a:endParaRPr>
          </a:p>
        </p:txBody>
      </p:sp>
      <p:sp>
        <p:nvSpPr>
          <p:cNvPr id="6" name="Content Placeholder 6">
            <a:extLst>
              <a:ext uri="{FF2B5EF4-FFF2-40B4-BE49-F238E27FC236}">
                <a16:creationId xmlns:a16="http://schemas.microsoft.com/office/drawing/2014/main" id="{04FC9FE8-99B3-9071-0C6C-B1736767787E}"/>
              </a:ext>
            </a:extLst>
          </p:cNvPr>
          <p:cNvSpPr txBox="1">
            <a:spLocks/>
          </p:cNvSpPr>
          <p:nvPr/>
        </p:nvSpPr>
        <p:spPr>
          <a:xfrm>
            <a:off x="7532847" y="2902314"/>
            <a:ext cx="4320797" cy="21562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a:latin typeface="Arial" panose="020B0604020202020204" pitchFamily="34" charset="0"/>
                <a:cs typeface="Arial" panose="020B0604020202020204" pitchFamily="34" charset="0"/>
              </a:rPr>
              <a:t>Product Line: CF-CDU300</a:t>
            </a:r>
          </a:p>
          <a:p>
            <a:r>
              <a:rPr lang="en-US" sz="1400" b="1" dirty="0">
                <a:latin typeface="Arial" panose="020B0604020202020204" pitchFamily="34" charset="0"/>
                <a:cs typeface="Arial" panose="020B0604020202020204" pitchFamily="34" charset="0"/>
              </a:rPr>
              <a:t>Cooling Capacity:</a:t>
            </a:r>
            <a:r>
              <a:rPr lang="en-US" sz="1400" dirty="0">
                <a:latin typeface="Arial" panose="020B0604020202020204" pitchFamily="34" charset="0"/>
                <a:cs typeface="Arial" panose="020B0604020202020204" pitchFamily="34" charset="0"/>
              </a:rPr>
              <a:t> Up to 300kW with 15 °C rise.</a:t>
            </a:r>
          </a:p>
          <a:p>
            <a:r>
              <a:rPr lang="en-US" sz="1400" b="1" dirty="0">
                <a:latin typeface="Arial" panose="020B0604020202020204" pitchFamily="34" charset="0"/>
                <a:cs typeface="Arial" panose="020B0604020202020204" pitchFamily="34" charset="0"/>
              </a:rPr>
              <a:t>Flow Rate:</a:t>
            </a:r>
            <a:r>
              <a:rPr lang="en-US" sz="1400" dirty="0">
                <a:latin typeface="Arial" panose="020B0604020202020204" pitchFamily="34" charset="0"/>
                <a:cs typeface="Arial" panose="020B0604020202020204" pitchFamily="34" charset="0"/>
              </a:rPr>
              <a:t> Up to 300 LPM at 0.5 bar differential</a:t>
            </a:r>
          </a:p>
          <a:p>
            <a:endParaRPr lang="en-US" sz="1400" dirty="0">
              <a:latin typeface="Arial" panose="020B0604020202020204" pitchFamily="34" charset="0"/>
              <a:cs typeface="Arial" panose="020B0604020202020204" pitchFamily="34" charset="0"/>
            </a:endParaRPr>
          </a:p>
          <a:p>
            <a:r>
              <a:rPr lang="en-US" sz="1400" dirty="0" err="1">
                <a:latin typeface="Arial" panose="020B0604020202020204" pitchFamily="34" charset="0"/>
                <a:cs typeface="Arial" panose="020B0604020202020204" pitchFamily="34" charset="0"/>
              </a:rPr>
              <a:t>sPHENIX</a:t>
            </a:r>
            <a:r>
              <a:rPr lang="en-US" sz="1400" dirty="0">
                <a:latin typeface="Arial" panose="020B0604020202020204" pitchFamily="34" charset="0"/>
                <a:cs typeface="Arial" panose="020B0604020202020204" pitchFamily="34" charset="0"/>
              </a:rPr>
              <a:t> Detector is using </a:t>
            </a:r>
            <a:r>
              <a:rPr lang="en-US" sz="1400" dirty="0" err="1">
                <a:latin typeface="Arial" panose="020B0604020202020204" pitchFamily="34" charset="0"/>
                <a:cs typeface="Arial" panose="020B0604020202020204" pitchFamily="34" charset="0"/>
              </a:rPr>
              <a:t>Chilldyne</a:t>
            </a:r>
            <a:r>
              <a:rPr lang="en-US" sz="1400" dirty="0">
                <a:latin typeface="Arial" panose="020B0604020202020204" pitchFamily="34" charset="0"/>
                <a:cs typeface="Arial" panose="020B0604020202020204" pitchFamily="34" charset="0"/>
              </a:rPr>
              <a:t> Cooling Circulator</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6CED0575-9091-7839-52CB-2B235472E009}"/>
              </a:ext>
            </a:extLst>
          </p:cNvPr>
          <p:cNvSpPr txBox="1">
            <a:spLocks/>
          </p:cNvSpPr>
          <p:nvPr/>
        </p:nvSpPr>
        <p:spPr>
          <a:xfrm>
            <a:off x="7500630" y="457200"/>
            <a:ext cx="4138468" cy="2275424"/>
          </a:xfrm>
          <a:prstGeom prst="rect">
            <a:avLst/>
          </a:prstGeom>
        </p:spPr>
        <p:txBody>
          <a:bodyPr>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US" sz="1400" b="1" dirty="0">
                <a:latin typeface="Arial" panose="020B0604020202020204" pitchFamily="34" charset="0"/>
                <a:ea typeface="Calibri" panose="020F0502020204030204" pitchFamily="34" charset="0"/>
                <a:cs typeface="Arial" panose="020B0604020202020204" pitchFamily="34" charset="0"/>
              </a:rPr>
              <a:t>5. Water Quality Control</a:t>
            </a:r>
            <a:br>
              <a:rPr lang="en-US" sz="1400" dirty="0">
                <a:latin typeface="Arial" panose="020B0604020202020204" pitchFamily="34" charset="0"/>
                <a:ea typeface="Calibri" panose="020F0502020204030204" pitchFamily="34" charset="0"/>
                <a:cs typeface="Arial" panose="020B0604020202020204" pitchFamily="34" charset="0"/>
              </a:rPr>
            </a:br>
            <a:r>
              <a:rPr lang="en-US" sz="1400" dirty="0">
                <a:latin typeface="Arial" panose="020B0604020202020204" pitchFamily="34" charset="0"/>
                <a:ea typeface="Calibri" panose="020F0502020204030204" pitchFamily="34" charset="0"/>
                <a:cs typeface="Arial" panose="020B0604020202020204" pitchFamily="34" charset="0"/>
              </a:rPr>
              <a:t>The CDU automatically monitors and controls the quality of the water in the technology cooling system. The water quality system dispenses coolant additives as-needed to prevent corrosion and biological growth.</a:t>
            </a:r>
          </a:p>
          <a:p>
            <a:pPr marL="0" indent="0" fontAlgn="base">
              <a:buFont typeface="Arial" panose="020B0604020202020204" pitchFamily="34" charset="0"/>
              <a:buNone/>
            </a:pPr>
            <a:r>
              <a:rPr lang="en-US" sz="1400" b="1" dirty="0">
                <a:latin typeface="Arial" panose="020B0604020202020204" pitchFamily="34" charset="0"/>
                <a:ea typeface="Calibri" panose="020F0502020204030204" pitchFamily="34" charset="0"/>
                <a:cs typeface="Arial" panose="020B0604020202020204" pitchFamily="34" charset="0"/>
              </a:rPr>
              <a:t>6. Coolant Handling Manifolds</a:t>
            </a:r>
            <a:br>
              <a:rPr lang="en-US" sz="1400" dirty="0">
                <a:latin typeface="Arial" panose="020B0604020202020204" pitchFamily="34" charset="0"/>
                <a:ea typeface="Calibri" panose="020F0502020204030204" pitchFamily="34" charset="0"/>
                <a:cs typeface="Arial" panose="020B0604020202020204" pitchFamily="34" charset="0"/>
              </a:rPr>
            </a:br>
            <a:r>
              <a:rPr lang="en-US" sz="1400" dirty="0">
                <a:latin typeface="Arial" panose="020B0604020202020204" pitchFamily="34" charset="0"/>
                <a:ea typeface="Calibri" panose="020F0502020204030204" pitchFamily="34" charset="0"/>
                <a:cs typeface="Arial" panose="020B0604020202020204" pitchFamily="34" charset="0"/>
              </a:rPr>
              <a:t>Up to 4 cooling loops exit either the top or bottom of the CDU to support both raised floor and overhead configurations.</a:t>
            </a:r>
          </a:p>
          <a:p>
            <a:pPr marL="0" indent="0">
              <a:buFont typeface="Arial" panose="020B0604020202020204" pitchFamily="34" charset="0"/>
              <a:buNone/>
            </a:pP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5832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4EB7E-3989-86AE-3678-EB61BF26CD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F91563-91D7-74EE-7B66-7477B6633D7D}"/>
              </a:ext>
            </a:extLst>
          </p:cNvPr>
          <p:cNvSpPr>
            <a:spLocks noGrp="1"/>
          </p:cNvSpPr>
          <p:nvPr>
            <p:ph type="title"/>
          </p:nvPr>
        </p:nvSpPr>
        <p:spPr/>
        <p:txBody>
          <a:bodyPr>
            <a:normAutofit fontScale="90000"/>
          </a:bodyPr>
          <a:lstStyle/>
          <a:p>
            <a:r>
              <a:rPr lang="en-US" dirty="0" err="1"/>
              <a:t>ePIC</a:t>
            </a:r>
            <a:r>
              <a:rPr lang="en-US" dirty="0"/>
              <a:t> Detector – Cooling Distribution Unit - CDU</a:t>
            </a:r>
          </a:p>
        </p:txBody>
      </p:sp>
      <p:sp>
        <p:nvSpPr>
          <p:cNvPr id="6" name="TextBox 5">
            <a:extLst>
              <a:ext uri="{FF2B5EF4-FFF2-40B4-BE49-F238E27FC236}">
                <a16:creationId xmlns:a16="http://schemas.microsoft.com/office/drawing/2014/main" id="{2A648776-F1E3-4B21-556F-D8BFE2E99D02}"/>
              </a:ext>
            </a:extLst>
          </p:cNvPr>
          <p:cNvSpPr txBox="1"/>
          <p:nvPr/>
        </p:nvSpPr>
        <p:spPr>
          <a:xfrm>
            <a:off x="571499" y="4333941"/>
            <a:ext cx="5524501" cy="954107"/>
          </a:xfrm>
          <a:prstGeom prst="rect">
            <a:avLst/>
          </a:prstGeom>
          <a:noFill/>
        </p:spPr>
        <p:txBody>
          <a:bodyPr wrap="square">
            <a:spAutoFit/>
          </a:bodyPr>
          <a:lstStyle/>
          <a:p>
            <a:pPr algn="l" fontAlgn="base"/>
            <a:r>
              <a:rPr lang="en-US" sz="1400" b="0" i="0" dirty="0">
                <a:effectLst/>
                <a:latin typeface="Arial" panose="020B0604020202020204" pitchFamily="34" charset="0"/>
                <a:cs typeface="Arial" panose="020B0604020202020204" pitchFamily="34" charset="0"/>
              </a:rPr>
              <a:t>Each CDU will operate at </a:t>
            </a:r>
            <a:r>
              <a:rPr lang="en-US" sz="1400" dirty="0">
                <a:latin typeface="Arial" panose="020B0604020202020204" pitchFamily="34" charset="0"/>
                <a:cs typeface="Arial" panose="020B0604020202020204" pitchFamily="34" charset="0"/>
              </a:rPr>
              <a:t>23</a:t>
            </a:r>
            <a:r>
              <a:rPr lang="en-US" sz="1400" b="0" i="0" dirty="0">
                <a:effectLst/>
                <a:latin typeface="Arial" panose="020B0604020202020204" pitchFamily="34" charset="0"/>
                <a:cs typeface="Arial" panose="020B0604020202020204" pitchFamily="34" charset="0"/>
              </a:rPr>
              <a:t> kW – 57</a:t>
            </a:r>
            <a:r>
              <a:rPr lang="en-US" sz="1400" dirty="0">
                <a:latin typeface="Arial" panose="020B0604020202020204" pitchFamily="34" charset="0"/>
                <a:cs typeface="Arial" panose="020B0604020202020204" pitchFamily="34" charset="0"/>
              </a:rPr>
              <a:t>.5</a:t>
            </a:r>
            <a:r>
              <a:rPr lang="en-US" sz="1400" b="0" i="0" dirty="0">
                <a:effectLst/>
                <a:latin typeface="Arial" panose="020B0604020202020204" pitchFamily="34" charset="0"/>
                <a:cs typeface="Arial" panose="020B0604020202020204" pitchFamily="34" charset="0"/>
              </a:rPr>
              <a:t> percent of it’s rated capacity</a:t>
            </a:r>
          </a:p>
          <a:p>
            <a:pPr algn="l" fontAlgn="base"/>
            <a:r>
              <a:rPr lang="en-US" sz="1400" b="0" i="0" dirty="0">
                <a:effectLst/>
                <a:latin typeface="Arial" panose="020B0604020202020204" pitchFamily="34" charset="0"/>
                <a:cs typeface="Arial" panose="020B0604020202020204" pitchFamily="34" charset="0"/>
              </a:rPr>
              <a:t>Active CDUs – 2, Standby CDU – 1 for backup</a:t>
            </a:r>
          </a:p>
          <a:p>
            <a:pPr algn="l" fontAlgn="base"/>
            <a:endParaRPr lang="en-US" sz="1400" dirty="0">
              <a:latin typeface="Arial" panose="020B0604020202020204" pitchFamily="34" charset="0"/>
              <a:cs typeface="Arial" panose="020B0604020202020204" pitchFamily="34" charset="0"/>
            </a:endParaRPr>
          </a:p>
          <a:p>
            <a:pPr algn="l" fontAlgn="base"/>
            <a:r>
              <a:rPr lang="en-US" sz="1400" b="1" i="0" dirty="0">
                <a:effectLst/>
                <a:latin typeface="Arial" panose="020B0604020202020204" pitchFamily="34" charset="0"/>
                <a:cs typeface="Arial" panose="020B0604020202020204" pitchFamily="34" charset="0"/>
              </a:rPr>
              <a:t>Dimensions (L*W*H) inches </a:t>
            </a:r>
            <a:r>
              <a:rPr lang="en-US" sz="1400" b="0" i="0" dirty="0">
                <a:effectLst/>
                <a:latin typeface="Arial" panose="020B0604020202020204" pitchFamily="34" charset="0"/>
                <a:cs typeface="Arial" panose="020B0604020202020204" pitchFamily="34" charset="0"/>
              </a:rPr>
              <a:t>: 45’’ * 24’’ * 80’’</a:t>
            </a:r>
          </a:p>
        </p:txBody>
      </p:sp>
      <p:sp>
        <p:nvSpPr>
          <p:cNvPr id="7" name="TextBox 6">
            <a:extLst>
              <a:ext uri="{FF2B5EF4-FFF2-40B4-BE49-F238E27FC236}">
                <a16:creationId xmlns:a16="http://schemas.microsoft.com/office/drawing/2014/main" id="{97520407-FF87-A864-688E-E81FF961853C}"/>
              </a:ext>
            </a:extLst>
          </p:cNvPr>
          <p:cNvSpPr txBox="1"/>
          <p:nvPr/>
        </p:nvSpPr>
        <p:spPr>
          <a:xfrm>
            <a:off x="742101" y="564350"/>
            <a:ext cx="2752313" cy="369332"/>
          </a:xfrm>
          <a:prstGeom prst="rect">
            <a:avLst/>
          </a:prstGeom>
          <a:noFill/>
        </p:spPr>
        <p:txBody>
          <a:bodyPr wrap="square">
            <a:spAutoFit/>
          </a:bodyPr>
          <a:lstStyle/>
          <a:p>
            <a:r>
              <a:rPr lang="en-US" b="1" dirty="0" err="1"/>
              <a:t>Chilldyne</a:t>
            </a:r>
            <a:r>
              <a:rPr lang="en-US" b="1" dirty="0"/>
              <a:t> Option 1</a:t>
            </a:r>
            <a:r>
              <a:rPr lang="en-US" sz="1800" b="1" dirty="0"/>
              <a:t> </a:t>
            </a:r>
            <a:endParaRPr lang="en-US" b="1" dirty="0"/>
          </a:p>
        </p:txBody>
      </p:sp>
      <p:pic>
        <p:nvPicPr>
          <p:cNvPr id="9" name="Picture 8" descr="A picture containing bed">
            <a:extLst>
              <a:ext uri="{FF2B5EF4-FFF2-40B4-BE49-F238E27FC236}">
                <a16:creationId xmlns:a16="http://schemas.microsoft.com/office/drawing/2014/main" id="{25F549C2-0295-8263-B03F-270B678B29DA}"/>
              </a:ext>
            </a:extLst>
          </p:cNvPr>
          <p:cNvPicPr>
            <a:picLocks noChangeAspect="1"/>
          </p:cNvPicPr>
          <p:nvPr/>
        </p:nvPicPr>
        <p:blipFill>
          <a:blip r:embed="rId2"/>
          <a:stretch>
            <a:fillRect/>
          </a:stretch>
        </p:blipFill>
        <p:spPr>
          <a:xfrm>
            <a:off x="5784075" y="1118950"/>
            <a:ext cx="5734547" cy="2972058"/>
          </a:xfrm>
          <a:prstGeom prst="rect">
            <a:avLst/>
          </a:prstGeom>
        </p:spPr>
      </p:pic>
      <p:sp>
        <p:nvSpPr>
          <p:cNvPr id="3" name="TextBox 2">
            <a:extLst>
              <a:ext uri="{FF2B5EF4-FFF2-40B4-BE49-F238E27FC236}">
                <a16:creationId xmlns:a16="http://schemas.microsoft.com/office/drawing/2014/main" id="{4042F271-AB81-1E88-5B02-16C27786F66B}"/>
              </a:ext>
            </a:extLst>
          </p:cNvPr>
          <p:cNvSpPr txBox="1"/>
          <p:nvPr/>
        </p:nvSpPr>
        <p:spPr>
          <a:xfrm>
            <a:off x="6587481" y="3962859"/>
            <a:ext cx="5110695" cy="369332"/>
          </a:xfrm>
          <a:prstGeom prst="rect">
            <a:avLst/>
          </a:prstGeom>
          <a:noFill/>
        </p:spPr>
        <p:txBody>
          <a:bodyPr wrap="square" rtlCol="0">
            <a:spAutoFit/>
          </a:bodyPr>
          <a:lstStyle/>
          <a:p>
            <a:r>
              <a:rPr lang="en-US" b="1" dirty="0"/>
              <a:t>Cooling Distribution Units on Ring Inside</a:t>
            </a:r>
          </a:p>
        </p:txBody>
      </p:sp>
      <p:cxnSp>
        <p:nvCxnSpPr>
          <p:cNvPr id="4" name="Straight Arrow Connector 3">
            <a:extLst>
              <a:ext uri="{FF2B5EF4-FFF2-40B4-BE49-F238E27FC236}">
                <a16:creationId xmlns:a16="http://schemas.microsoft.com/office/drawing/2014/main" id="{E7A53734-00E5-8C3B-C4AD-893914D97127}"/>
              </a:ext>
            </a:extLst>
          </p:cNvPr>
          <p:cNvCxnSpPr>
            <a:cxnSpLocks/>
          </p:cNvCxnSpPr>
          <p:nvPr/>
        </p:nvCxnSpPr>
        <p:spPr>
          <a:xfrm flipH="1" flipV="1">
            <a:off x="9828558" y="1886357"/>
            <a:ext cx="800294" cy="241183"/>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8" name="TextBox 7">
            <a:extLst>
              <a:ext uri="{FF2B5EF4-FFF2-40B4-BE49-F238E27FC236}">
                <a16:creationId xmlns:a16="http://schemas.microsoft.com/office/drawing/2014/main" id="{26DB90E2-C0E0-19FF-4F56-F3B8F182C49B}"/>
              </a:ext>
            </a:extLst>
          </p:cNvPr>
          <p:cNvSpPr txBox="1"/>
          <p:nvPr/>
        </p:nvSpPr>
        <p:spPr>
          <a:xfrm>
            <a:off x="10680040" y="2127540"/>
            <a:ext cx="663964" cy="307777"/>
          </a:xfrm>
          <a:prstGeom prst="rect">
            <a:avLst/>
          </a:prstGeom>
          <a:noFill/>
        </p:spPr>
        <p:txBody>
          <a:bodyPr wrap="none" rtlCol="0">
            <a:spAutoFit/>
          </a:bodyPr>
          <a:lstStyle/>
          <a:p>
            <a:r>
              <a:rPr lang="en-US" sz="1400" dirty="0"/>
              <a:t>CDUs</a:t>
            </a:r>
          </a:p>
        </p:txBody>
      </p:sp>
      <p:cxnSp>
        <p:nvCxnSpPr>
          <p:cNvPr id="12" name="Straight Arrow Connector 11">
            <a:extLst>
              <a:ext uri="{FF2B5EF4-FFF2-40B4-BE49-F238E27FC236}">
                <a16:creationId xmlns:a16="http://schemas.microsoft.com/office/drawing/2014/main" id="{3E7898EA-25DB-12F4-2A91-5B198602009A}"/>
              </a:ext>
            </a:extLst>
          </p:cNvPr>
          <p:cNvCxnSpPr>
            <a:cxnSpLocks/>
          </p:cNvCxnSpPr>
          <p:nvPr/>
        </p:nvCxnSpPr>
        <p:spPr>
          <a:xfrm flipH="1">
            <a:off x="8743582" y="2127540"/>
            <a:ext cx="1885270" cy="216214"/>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aphicFrame>
        <p:nvGraphicFramePr>
          <p:cNvPr id="10" name="Table 9">
            <a:extLst>
              <a:ext uri="{FF2B5EF4-FFF2-40B4-BE49-F238E27FC236}">
                <a16:creationId xmlns:a16="http://schemas.microsoft.com/office/drawing/2014/main" id="{C02B2635-1689-DB2C-F7FB-82537E306E46}"/>
              </a:ext>
            </a:extLst>
          </p:cNvPr>
          <p:cNvGraphicFramePr>
            <a:graphicFrameLocks noGrp="1"/>
          </p:cNvGraphicFramePr>
          <p:nvPr>
            <p:extLst>
              <p:ext uri="{D42A27DB-BD31-4B8C-83A1-F6EECF244321}">
                <p14:modId xmlns:p14="http://schemas.microsoft.com/office/powerpoint/2010/main" val="3624331434"/>
              </p:ext>
            </p:extLst>
          </p:nvPr>
        </p:nvGraphicFramePr>
        <p:xfrm>
          <a:off x="457200" y="1040832"/>
          <a:ext cx="4762500" cy="3130550"/>
        </p:xfrm>
        <a:graphic>
          <a:graphicData uri="http://schemas.openxmlformats.org/drawingml/2006/table">
            <a:tbl>
              <a:tblPr>
                <a:tableStyleId>{5C22544A-7EE6-4342-B048-85BDC9FD1C3A}</a:tableStyleId>
              </a:tblPr>
              <a:tblGrid>
                <a:gridCol w="2108200">
                  <a:extLst>
                    <a:ext uri="{9D8B030D-6E8A-4147-A177-3AD203B41FA5}">
                      <a16:colId xmlns:a16="http://schemas.microsoft.com/office/drawing/2014/main" val="3856735172"/>
                    </a:ext>
                  </a:extLst>
                </a:gridCol>
                <a:gridCol w="1333500">
                  <a:extLst>
                    <a:ext uri="{9D8B030D-6E8A-4147-A177-3AD203B41FA5}">
                      <a16:colId xmlns:a16="http://schemas.microsoft.com/office/drawing/2014/main" val="2437520336"/>
                    </a:ext>
                  </a:extLst>
                </a:gridCol>
                <a:gridCol w="1320800">
                  <a:extLst>
                    <a:ext uri="{9D8B030D-6E8A-4147-A177-3AD203B41FA5}">
                      <a16:colId xmlns:a16="http://schemas.microsoft.com/office/drawing/2014/main" val="3850048982"/>
                    </a:ext>
                  </a:extLst>
                </a:gridCol>
              </a:tblGrid>
              <a:tr h="184150">
                <a:tc>
                  <a:txBody>
                    <a:bodyPr/>
                    <a:lstStyle/>
                    <a:p>
                      <a:pPr algn="ctr" fontAlgn="b">
                        <a:buNone/>
                      </a:pP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Units</a:t>
                      </a:r>
                      <a:endParaRPr lang="en-US" sz="1100" b="0" i="0" u="none" strike="noStrike">
                        <a:solidFill>
                          <a:srgbClr val="FF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4202349928"/>
                  </a:ext>
                </a:extLst>
              </a:tr>
              <a:tr h="184150">
                <a:tc>
                  <a:txBody>
                    <a:bodyPr/>
                    <a:lstStyle/>
                    <a:p>
                      <a:pPr algn="ctr" fontAlgn="b">
                        <a:buNone/>
                      </a:pPr>
                      <a:r>
                        <a:rPr lang="en-US" sz="1100" u="none" strike="noStrike">
                          <a:effectLst/>
                        </a:rPr>
                        <a:t>Cooling media</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Water/Glycol</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l" fontAlgn="b">
                        <a:buNone/>
                      </a:pP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094471665"/>
                  </a:ext>
                </a:extLst>
              </a:tr>
              <a:tr h="184150">
                <a:tc>
                  <a:txBody>
                    <a:bodyPr/>
                    <a:lstStyle/>
                    <a:p>
                      <a:pPr algn="ctr" fontAlgn="b">
                        <a:buNone/>
                      </a:pPr>
                      <a:r>
                        <a:rPr lang="en-US" sz="1100" u="none" strike="noStrike">
                          <a:effectLst/>
                        </a:rPr>
                        <a:t>Total Heat Load of Electronics</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46</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kW</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256049049"/>
                  </a:ext>
                </a:extLst>
              </a:tr>
              <a:tr h="184150">
                <a:tc>
                  <a:txBody>
                    <a:bodyPr/>
                    <a:lstStyle/>
                    <a:p>
                      <a:pPr algn="ctr" fontAlgn="b">
                        <a:buNone/>
                      </a:pPr>
                      <a:r>
                        <a:rPr lang="en-US" sz="1100" u="none" strike="noStrike">
                          <a:effectLst/>
                        </a:rPr>
                        <a:t>CDU Cooling Capacity</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40</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kW</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072238418"/>
                  </a:ext>
                </a:extLst>
              </a:tr>
              <a:tr h="184150">
                <a:tc>
                  <a:txBody>
                    <a:bodyPr/>
                    <a:lstStyle/>
                    <a:p>
                      <a:pPr algn="ctr" fontAlgn="b">
                        <a:buNone/>
                      </a:pPr>
                      <a:r>
                        <a:rPr lang="en-US" sz="1100" u="none" strike="noStrike">
                          <a:effectLst/>
                        </a:rPr>
                        <a:t>Number of CDUs required</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1.15</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2</a:t>
                      </a:r>
                      <a:endParaRPr lang="en-US" sz="1100" b="0" i="0" u="none" strike="noStrike">
                        <a:solidFill>
                          <a:srgbClr val="FF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459828279"/>
                  </a:ext>
                </a:extLst>
              </a:tr>
              <a:tr h="184150">
                <a:tc>
                  <a:txBody>
                    <a:bodyPr/>
                    <a:lstStyle/>
                    <a:p>
                      <a:pPr algn="ctr" fontAlgn="b">
                        <a:buNone/>
                      </a:pPr>
                      <a:r>
                        <a:rPr lang="en-US" sz="1100" u="none" strike="noStrike">
                          <a:effectLst/>
                        </a:rPr>
                        <a:t>Single CDU</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dirty="0">
                          <a:effectLst/>
                        </a:rPr>
                        <a:t>57.50</a:t>
                      </a:r>
                      <a:endParaRPr lang="en-US" sz="1100" b="0" i="0" u="none" strike="noStrike" dirty="0">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348168631"/>
                  </a:ext>
                </a:extLst>
              </a:tr>
              <a:tr h="184150">
                <a:tc>
                  <a:txBody>
                    <a:bodyPr/>
                    <a:lstStyle/>
                    <a:p>
                      <a:pPr algn="ctr" fontAlgn="b">
                        <a:buNone/>
                      </a:pPr>
                      <a:r>
                        <a:rPr lang="en-US" sz="1100" u="none" strike="noStrike">
                          <a:effectLst/>
                        </a:rPr>
                        <a:t>Margin CDU</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3</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CDUs</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362164099"/>
                  </a:ext>
                </a:extLst>
              </a:tr>
              <a:tr h="184150">
                <a:tc>
                  <a:txBody>
                    <a:bodyPr/>
                    <a:lstStyle/>
                    <a:p>
                      <a:pPr algn="ctr" fontAlgn="b">
                        <a:buNone/>
                      </a:pPr>
                      <a:r>
                        <a:rPr lang="en-US" sz="1100" u="none" strike="noStrike">
                          <a:effectLst/>
                        </a:rPr>
                        <a:t>density</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1000</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kg/m^3</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131904069"/>
                  </a:ext>
                </a:extLst>
              </a:tr>
              <a:tr h="184150">
                <a:tc>
                  <a:txBody>
                    <a:bodyPr/>
                    <a:lstStyle/>
                    <a:p>
                      <a:pPr algn="ctr" fontAlgn="b">
                        <a:buNone/>
                      </a:pPr>
                      <a:r>
                        <a:rPr lang="en-US" sz="1100" u="none" strike="noStrike">
                          <a:effectLst/>
                        </a:rPr>
                        <a:t>Specific Heat</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4186</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J/kg C</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157245650"/>
                  </a:ext>
                </a:extLst>
              </a:tr>
              <a:tr h="184150">
                <a:tc>
                  <a:txBody>
                    <a:bodyPr/>
                    <a:lstStyle/>
                    <a:p>
                      <a:pPr algn="ctr" fontAlgn="b">
                        <a:buNone/>
                      </a:pPr>
                      <a:r>
                        <a:rPr lang="en-US" sz="1100" u="none" strike="noStrike">
                          <a:effectLst/>
                        </a:rPr>
                        <a:t>Temperature rise,  </a:t>
                      </a:r>
                      <a:r>
                        <a:rPr lang="el-GR" sz="1100" u="none" strike="noStrike">
                          <a:effectLst/>
                        </a:rPr>
                        <a:t>Δ</a:t>
                      </a:r>
                      <a:r>
                        <a:rPr lang="en-US" sz="1100" u="none" strike="noStrike">
                          <a:effectLst/>
                        </a:rPr>
                        <a:t>T</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2</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C</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873310476"/>
                  </a:ext>
                </a:extLst>
              </a:tr>
              <a:tr h="184150">
                <a:tc>
                  <a:txBody>
                    <a:bodyPr/>
                    <a:lstStyle/>
                    <a:p>
                      <a:pPr algn="ctr" fontAlgn="b">
                        <a:buNone/>
                      </a:pPr>
                      <a:r>
                        <a:rPr lang="en-US" sz="1100" u="none" strike="noStrike">
                          <a:effectLst/>
                        </a:rPr>
                        <a:t>Pressure available</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0.5</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bar</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879609576"/>
                  </a:ext>
                </a:extLst>
              </a:tr>
              <a:tr h="184150">
                <a:tc>
                  <a:txBody>
                    <a:bodyPr/>
                    <a:lstStyle/>
                    <a:p>
                      <a:pPr algn="ctr" fontAlgn="b">
                        <a:buNone/>
                      </a:pPr>
                      <a:r>
                        <a:rPr lang="en-US" sz="1100" u="none" strike="noStrike">
                          <a:effectLst/>
                        </a:rPr>
                        <a:t>Pressure available</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50000</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Pa</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239435456"/>
                  </a:ext>
                </a:extLst>
              </a:tr>
              <a:tr h="184150">
                <a:tc>
                  <a:txBody>
                    <a:bodyPr/>
                    <a:lstStyle/>
                    <a:p>
                      <a:pPr algn="ctr" fontAlgn="b">
                        <a:buNone/>
                      </a:pPr>
                      <a:r>
                        <a:rPr lang="en-US" sz="1100" u="none" strike="noStrike">
                          <a:effectLst/>
                        </a:rPr>
                        <a:t>Mass flow rate</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5.49</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kg/s</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200471653"/>
                  </a:ext>
                </a:extLst>
              </a:tr>
              <a:tr h="184150">
                <a:tc>
                  <a:txBody>
                    <a:bodyPr/>
                    <a:lstStyle/>
                    <a:p>
                      <a:pPr algn="ctr" fontAlgn="b">
                        <a:buNone/>
                      </a:pPr>
                      <a:r>
                        <a:rPr lang="en-US" sz="1100" u="none" strike="noStrike">
                          <a:effectLst/>
                        </a:rPr>
                        <a:t>Volumetric flow rate</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0.00549</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m^3/s</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964755816"/>
                  </a:ext>
                </a:extLst>
              </a:tr>
              <a:tr h="184150">
                <a:tc>
                  <a:txBody>
                    <a:bodyPr/>
                    <a:lstStyle/>
                    <a:p>
                      <a:pPr algn="ctr" fontAlgn="b">
                        <a:buNone/>
                      </a:pPr>
                      <a:r>
                        <a:rPr lang="en-US" sz="1100" u="none" strike="noStrike">
                          <a:effectLst/>
                        </a:rPr>
                        <a:t>Volumetric flow rate per unit</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0.00275</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m^3/s</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4154060716"/>
                  </a:ext>
                </a:extLst>
              </a:tr>
              <a:tr h="184150">
                <a:tc>
                  <a:txBody>
                    <a:bodyPr/>
                    <a:lstStyle/>
                    <a:p>
                      <a:pPr algn="ctr" fontAlgn="b">
                        <a:buNone/>
                      </a:pPr>
                      <a:r>
                        <a:rPr lang="en-US" sz="1100" u="none" strike="noStrike">
                          <a:effectLst/>
                        </a:rPr>
                        <a:t>Volumetric flow rate per unit</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164.84</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lpm</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749073345"/>
                  </a:ext>
                </a:extLst>
              </a:tr>
              <a:tr h="184150">
                <a:tc>
                  <a:txBody>
                    <a:bodyPr/>
                    <a:lstStyle/>
                    <a:p>
                      <a:pPr algn="ctr" fontAlgn="b">
                        <a:buNone/>
                      </a:pPr>
                      <a:r>
                        <a:rPr lang="en-US" sz="1100" u="none" strike="noStrike">
                          <a:effectLst/>
                        </a:rPr>
                        <a:t>Volumetric flow rate per unit</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43.52</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dirty="0">
                          <a:effectLst/>
                        </a:rPr>
                        <a:t>gpm</a:t>
                      </a:r>
                      <a:endParaRPr lang="en-US" sz="1100" b="1"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448481902"/>
                  </a:ext>
                </a:extLst>
              </a:tr>
            </a:tbl>
          </a:graphicData>
        </a:graphic>
      </p:graphicFrame>
      <p:sp>
        <p:nvSpPr>
          <p:cNvPr id="5" name="TextBox 4">
            <a:extLst>
              <a:ext uri="{FF2B5EF4-FFF2-40B4-BE49-F238E27FC236}">
                <a16:creationId xmlns:a16="http://schemas.microsoft.com/office/drawing/2014/main" id="{5E91D053-6710-EFBF-F3F7-C5536EFB1188}"/>
              </a:ext>
            </a:extLst>
          </p:cNvPr>
          <p:cNvSpPr txBox="1"/>
          <p:nvPr/>
        </p:nvSpPr>
        <p:spPr>
          <a:xfrm>
            <a:off x="6208776" y="4712330"/>
            <a:ext cx="5734548" cy="774536"/>
          </a:xfrm>
          <a:prstGeom prst="rect">
            <a:avLst/>
          </a:prstGeom>
          <a:noFill/>
        </p:spPr>
        <p:txBody>
          <a:bodyPr wrap="square">
            <a:spAutoFit/>
          </a:bodyPr>
          <a:lstStyle/>
          <a:p>
            <a:pPr algn="l">
              <a:lnSpc>
                <a:spcPts val="1800"/>
              </a:lnSpc>
              <a:spcBef>
                <a:spcPts val="750"/>
              </a:spcBef>
              <a:spcAft>
                <a:spcPts val="900"/>
              </a:spcAft>
              <a:buFont typeface="Arial" panose="020B0604020202020204" pitchFamily="34" charset="0"/>
              <a:buChar char="•"/>
            </a:pPr>
            <a:r>
              <a:rPr lang="en-US" sz="1400" dirty="0">
                <a:solidFill>
                  <a:srgbClr val="001D35"/>
                </a:solidFill>
                <a:latin typeface="Arial" panose="020B0604020202020204" pitchFamily="34" charset="0"/>
                <a:cs typeface="Arial" panose="020B0604020202020204" pitchFamily="34" charset="0"/>
              </a:rPr>
              <a:t> Decrease in temperature rise decreases CDU cooling capacity</a:t>
            </a:r>
          </a:p>
          <a:p>
            <a:pPr algn="l">
              <a:lnSpc>
                <a:spcPts val="1800"/>
              </a:lnSpc>
              <a:spcBef>
                <a:spcPts val="750"/>
              </a:spcBef>
              <a:spcAft>
                <a:spcPts val="900"/>
              </a:spcAft>
              <a:buFont typeface="Arial" panose="020B0604020202020204" pitchFamily="34" charset="0"/>
              <a:buChar char="•"/>
            </a:pPr>
            <a:r>
              <a:rPr lang="en-US" sz="1400" b="0" i="0" dirty="0">
                <a:solidFill>
                  <a:srgbClr val="001D35"/>
                </a:solidFill>
                <a:effectLst/>
                <a:latin typeface="Arial" panose="020B0604020202020204" pitchFamily="34" charset="0"/>
                <a:cs typeface="Arial" panose="020B0604020202020204" pitchFamily="34" charset="0"/>
              </a:rPr>
              <a:t> Decrease in temperature rise increase</a:t>
            </a:r>
            <a:r>
              <a:rPr lang="en-US" sz="1400" dirty="0">
                <a:solidFill>
                  <a:srgbClr val="001D35"/>
                </a:solidFill>
                <a:latin typeface="Arial" panose="020B0604020202020204" pitchFamily="34" charset="0"/>
                <a:cs typeface="Arial" panose="020B0604020202020204" pitchFamily="34" charset="0"/>
              </a:rPr>
              <a:t>s flow rate at given pressure </a:t>
            </a:r>
            <a:endParaRPr lang="en-US" sz="1400" b="0" i="0" dirty="0">
              <a:solidFill>
                <a:srgbClr val="001D35"/>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7406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79992-6067-59E4-F678-E3AE739740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39713F-D6D3-1E04-ED97-57CDCF4AFC17}"/>
              </a:ext>
            </a:extLst>
          </p:cNvPr>
          <p:cNvSpPr>
            <a:spLocks noGrp="1"/>
          </p:cNvSpPr>
          <p:nvPr>
            <p:ph type="title"/>
          </p:nvPr>
        </p:nvSpPr>
        <p:spPr/>
        <p:txBody>
          <a:bodyPr>
            <a:normAutofit fontScale="90000"/>
          </a:bodyPr>
          <a:lstStyle/>
          <a:p>
            <a:r>
              <a:rPr lang="en-US" dirty="0" err="1"/>
              <a:t>ePIC</a:t>
            </a:r>
            <a:r>
              <a:rPr lang="en-US" dirty="0"/>
              <a:t> Detector – Cooling Calculations</a:t>
            </a:r>
          </a:p>
        </p:txBody>
      </p:sp>
      <p:sp>
        <p:nvSpPr>
          <p:cNvPr id="4" name="Content Placeholder 3">
            <a:extLst>
              <a:ext uri="{FF2B5EF4-FFF2-40B4-BE49-F238E27FC236}">
                <a16:creationId xmlns:a16="http://schemas.microsoft.com/office/drawing/2014/main" id="{A2C000F9-DD33-0855-B622-7AE32BD83855}"/>
              </a:ext>
            </a:extLst>
          </p:cNvPr>
          <p:cNvSpPr txBox="1">
            <a:spLocks noGrp="1"/>
          </p:cNvSpPr>
          <p:nvPr>
            <p:ph idx="1"/>
          </p:nvPr>
        </p:nvSpPr>
        <p:spPr>
          <a:xfrm>
            <a:off x="457200" y="685800"/>
            <a:ext cx="11503025" cy="369332"/>
          </a:xfrm>
          <a:prstGeom prst="rect">
            <a:avLst/>
          </a:prstGeom>
          <a:noFill/>
        </p:spPr>
        <p:txBody>
          <a:bodyPr wrap="square">
            <a:spAutoFit/>
          </a:bodyPr>
          <a:lstStyle/>
          <a:p>
            <a:pPr marL="0" indent="0">
              <a:buNone/>
            </a:pPr>
            <a:r>
              <a:rPr lang="en-US" sz="1800" b="1" dirty="0"/>
              <a:t>Technical Specification  </a:t>
            </a:r>
            <a:endParaRPr lang="en-US" b="1" dirty="0"/>
          </a:p>
        </p:txBody>
      </p:sp>
      <p:graphicFrame>
        <p:nvGraphicFramePr>
          <p:cNvPr id="17" name="Table 16">
            <a:extLst>
              <a:ext uri="{FF2B5EF4-FFF2-40B4-BE49-F238E27FC236}">
                <a16:creationId xmlns:a16="http://schemas.microsoft.com/office/drawing/2014/main" id="{DACA67D8-592C-81AE-2C4A-5373521066F7}"/>
              </a:ext>
            </a:extLst>
          </p:cNvPr>
          <p:cNvGraphicFramePr>
            <a:graphicFrameLocks noGrp="1"/>
          </p:cNvGraphicFramePr>
          <p:nvPr>
            <p:extLst>
              <p:ext uri="{D42A27DB-BD31-4B8C-83A1-F6EECF244321}">
                <p14:modId xmlns:p14="http://schemas.microsoft.com/office/powerpoint/2010/main" val="828527077"/>
              </p:ext>
            </p:extLst>
          </p:nvPr>
        </p:nvGraphicFramePr>
        <p:xfrm>
          <a:off x="568805" y="2492695"/>
          <a:ext cx="5435600" cy="2953100"/>
        </p:xfrm>
        <a:graphic>
          <a:graphicData uri="http://schemas.openxmlformats.org/drawingml/2006/table">
            <a:tbl>
              <a:tblPr>
                <a:tableStyleId>{5C22544A-7EE6-4342-B048-85BDC9FD1C3A}</a:tableStyleId>
              </a:tblPr>
              <a:tblGrid>
                <a:gridCol w="1511300">
                  <a:extLst>
                    <a:ext uri="{9D8B030D-6E8A-4147-A177-3AD203B41FA5}">
                      <a16:colId xmlns:a16="http://schemas.microsoft.com/office/drawing/2014/main" val="3285404387"/>
                    </a:ext>
                  </a:extLst>
                </a:gridCol>
                <a:gridCol w="1435100">
                  <a:extLst>
                    <a:ext uri="{9D8B030D-6E8A-4147-A177-3AD203B41FA5}">
                      <a16:colId xmlns:a16="http://schemas.microsoft.com/office/drawing/2014/main" val="1115728546"/>
                    </a:ext>
                  </a:extLst>
                </a:gridCol>
                <a:gridCol w="1358900">
                  <a:extLst>
                    <a:ext uri="{9D8B030D-6E8A-4147-A177-3AD203B41FA5}">
                      <a16:colId xmlns:a16="http://schemas.microsoft.com/office/drawing/2014/main" val="2864629659"/>
                    </a:ext>
                  </a:extLst>
                </a:gridCol>
                <a:gridCol w="1130300">
                  <a:extLst>
                    <a:ext uri="{9D8B030D-6E8A-4147-A177-3AD203B41FA5}">
                      <a16:colId xmlns:a16="http://schemas.microsoft.com/office/drawing/2014/main" val="134646640"/>
                    </a:ext>
                  </a:extLst>
                </a:gridCol>
              </a:tblGrid>
              <a:tr h="184150">
                <a:tc>
                  <a:txBody>
                    <a:bodyPr/>
                    <a:lstStyle/>
                    <a:p>
                      <a:pPr algn="ctr" fontAlgn="b">
                        <a:buNone/>
                      </a:pPr>
                      <a:r>
                        <a:rPr lang="en-US" sz="1100" u="none" strike="noStrike">
                          <a:effectLst/>
                        </a:rPr>
                        <a:t>Detector</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Total Heat Load</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Temperature change</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Flow Rate</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932620473"/>
                  </a:ext>
                </a:extLst>
              </a:tr>
              <a:tr h="184150">
                <a:tc>
                  <a:txBody>
                    <a:bodyPr/>
                    <a:lstStyle/>
                    <a:p>
                      <a:pPr algn="ctr" fontAlgn="b">
                        <a:buNone/>
                      </a:pPr>
                      <a:r>
                        <a:rPr lang="en-US" sz="1100" u="none" strike="noStrike">
                          <a:effectLst/>
                        </a:rPr>
                        <a:t>Units</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W</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C</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lpm</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412328340"/>
                  </a:ext>
                </a:extLst>
              </a:tr>
              <a:tr h="184150">
                <a:tc>
                  <a:txBody>
                    <a:bodyPr/>
                    <a:lstStyle/>
                    <a:p>
                      <a:pPr algn="ctr" fontAlgn="b">
                        <a:buNone/>
                      </a:pPr>
                      <a:r>
                        <a:rPr lang="en-US" sz="1100" u="none" strike="noStrike">
                          <a:effectLst/>
                        </a:rPr>
                        <a:t>Forward EMCAL</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dirty="0">
                          <a:effectLst/>
                        </a:rPr>
                        <a:t>3,428</a:t>
                      </a:r>
                      <a:endParaRPr lang="en-US" sz="11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2</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25</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184528831"/>
                  </a:ext>
                </a:extLst>
              </a:tr>
              <a:tr h="184150">
                <a:tc>
                  <a:txBody>
                    <a:bodyPr/>
                    <a:lstStyle/>
                    <a:p>
                      <a:pPr algn="ctr" fontAlgn="b">
                        <a:buNone/>
                      </a:pPr>
                      <a:r>
                        <a:rPr lang="en-US" sz="1100" u="none" strike="noStrike">
                          <a:effectLst/>
                        </a:rPr>
                        <a:t>Barrel EMCAL</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dirty="0">
                          <a:effectLst/>
                        </a:rPr>
                        <a:t>3,101</a:t>
                      </a:r>
                      <a:endParaRPr lang="en-US" sz="11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2</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22</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586932263"/>
                  </a:ext>
                </a:extLst>
              </a:tr>
              <a:tr h="184150">
                <a:tc>
                  <a:txBody>
                    <a:bodyPr/>
                    <a:lstStyle/>
                    <a:p>
                      <a:pPr algn="ctr" fontAlgn="b">
                        <a:buNone/>
                      </a:pPr>
                      <a:r>
                        <a:rPr lang="en-US" sz="1100" u="none" strike="noStrike">
                          <a:effectLst/>
                        </a:rPr>
                        <a:t>Cymbal</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dirty="0">
                          <a:effectLst/>
                        </a:rPr>
                        <a:t>1,944</a:t>
                      </a:r>
                      <a:endParaRPr lang="en-US" sz="11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2</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14</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316354932"/>
                  </a:ext>
                </a:extLst>
              </a:tr>
              <a:tr h="184150">
                <a:tc>
                  <a:txBody>
                    <a:bodyPr/>
                    <a:lstStyle/>
                    <a:p>
                      <a:pPr algn="ctr" fontAlgn="b">
                        <a:buNone/>
                      </a:pPr>
                      <a:r>
                        <a:rPr lang="en-US" sz="1100" u="none" strike="noStrike">
                          <a:effectLst/>
                        </a:rPr>
                        <a:t>Outer MPGD</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dirty="0">
                          <a:effectLst/>
                        </a:rPr>
                        <a:t>2,856</a:t>
                      </a:r>
                      <a:endParaRPr lang="en-US" sz="11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2</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20</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824206241"/>
                  </a:ext>
                </a:extLst>
              </a:tr>
              <a:tr h="184150">
                <a:tc>
                  <a:txBody>
                    <a:bodyPr/>
                    <a:lstStyle/>
                    <a:p>
                      <a:pPr algn="ctr" fontAlgn="b">
                        <a:buNone/>
                      </a:pPr>
                      <a:r>
                        <a:rPr lang="en-US" sz="1100" u="none" strike="noStrike">
                          <a:effectLst/>
                        </a:rPr>
                        <a:t>pfRICH</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294</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2</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2</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753282839"/>
                  </a:ext>
                </a:extLst>
              </a:tr>
              <a:tr h="184150">
                <a:tc>
                  <a:txBody>
                    <a:bodyPr/>
                    <a:lstStyle/>
                    <a:p>
                      <a:pPr algn="ctr" fontAlgn="b">
                        <a:buNone/>
                      </a:pPr>
                      <a:r>
                        <a:rPr lang="en-US" sz="1100" u="none" strike="noStrike">
                          <a:effectLst/>
                        </a:rPr>
                        <a:t>DIRC</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310</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2</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2</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4246369225"/>
                  </a:ext>
                </a:extLst>
              </a:tr>
              <a:tr h="190850">
                <a:tc>
                  <a:txBody>
                    <a:bodyPr/>
                    <a:lstStyle/>
                    <a:p>
                      <a:pPr algn="ctr" fontAlgn="b">
                        <a:buNone/>
                      </a:pPr>
                      <a:r>
                        <a:rPr lang="en-US" sz="1100" u="none" strike="noStrike">
                          <a:effectLst/>
                        </a:rPr>
                        <a:t>EEMCAL</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dirty="0">
                          <a:effectLst/>
                        </a:rPr>
                        <a:t>1,010</a:t>
                      </a:r>
                      <a:endParaRPr lang="en-US" sz="11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dirty="0">
                          <a:effectLst/>
                        </a:rPr>
                        <a:t>2</a:t>
                      </a:r>
                      <a:endParaRPr lang="en-US" sz="11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dirty="0">
                          <a:effectLst/>
                        </a:rPr>
                        <a:t>7</a:t>
                      </a:r>
                      <a:endParaRPr lang="en-US" sz="11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958503725"/>
                  </a:ext>
                </a:extLst>
              </a:tr>
              <a:tr h="184150">
                <a:tc>
                  <a:txBody>
                    <a:bodyPr/>
                    <a:lstStyle/>
                    <a:p>
                      <a:pPr algn="ctr" fontAlgn="b">
                        <a:buNone/>
                      </a:pPr>
                      <a:r>
                        <a:rPr lang="en-US" sz="1100" u="none" strike="noStrike" dirty="0">
                          <a:solidFill>
                            <a:srgbClr val="FF0000"/>
                          </a:solidFill>
                          <a:effectLst/>
                        </a:rPr>
                        <a:t>TOF</a:t>
                      </a:r>
                      <a:endParaRPr lang="en-US" sz="1100" b="0" i="0" u="none" strike="noStrike" dirty="0">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dirty="0">
                          <a:solidFill>
                            <a:srgbClr val="FF0000"/>
                          </a:solidFill>
                          <a:effectLst/>
                        </a:rPr>
                        <a:t>30,000</a:t>
                      </a:r>
                      <a:endParaRPr lang="en-US" sz="1100" b="0" i="0" u="none" strike="noStrike" dirty="0">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dirty="0">
                          <a:solidFill>
                            <a:srgbClr val="FF0000"/>
                          </a:solidFill>
                          <a:effectLst/>
                        </a:rPr>
                        <a:t>3</a:t>
                      </a:r>
                      <a:endParaRPr lang="en-US" sz="1100" b="0" i="0" u="none" strike="noStrike" dirty="0">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dirty="0">
                          <a:solidFill>
                            <a:srgbClr val="FF0000"/>
                          </a:solidFill>
                          <a:effectLst/>
                        </a:rPr>
                        <a:t>143</a:t>
                      </a:r>
                      <a:endParaRPr lang="en-US" sz="1100" b="0" i="0" u="none" strike="noStrike" dirty="0">
                        <a:solidFill>
                          <a:srgbClr val="FF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799577407"/>
                  </a:ext>
                </a:extLst>
              </a:tr>
              <a:tr h="184150">
                <a:tc>
                  <a:txBody>
                    <a:bodyPr/>
                    <a:lstStyle/>
                    <a:p>
                      <a:pPr algn="ctr" fontAlgn="b">
                        <a:buNone/>
                      </a:pPr>
                      <a:r>
                        <a:rPr lang="en-US" sz="1100" u="none" strike="noStrike">
                          <a:effectLst/>
                        </a:rPr>
                        <a:t>SVT Outer</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301</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5</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1</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495724101"/>
                  </a:ext>
                </a:extLst>
              </a:tr>
              <a:tr h="184150">
                <a:tc>
                  <a:txBody>
                    <a:bodyPr/>
                    <a:lstStyle/>
                    <a:p>
                      <a:pPr algn="ctr" fontAlgn="b">
                        <a:buNone/>
                      </a:pPr>
                      <a:r>
                        <a:rPr lang="en-US" sz="1100" u="none" strike="noStrike">
                          <a:effectLst/>
                        </a:rPr>
                        <a:t>SVT Disks</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655</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5</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2</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905092225"/>
                  </a:ext>
                </a:extLst>
              </a:tr>
              <a:tr h="184150">
                <a:tc>
                  <a:txBody>
                    <a:bodyPr/>
                    <a:lstStyle/>
                    <a:p>
                      <a:pPr algn="ctr" fontAlgn="b">
                        <a:buNone/>
                      </a:pPr>
                      <a:r>
                        <a:rPr lang="en-US" sz="1100" u="none" strike="noStrike">
                          <a:effectLst/>
                        </a:rPr>
                        <a:t>SVT Inner</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412</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5</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1</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912270137"/>
                  </a:ext>
                </a:extLst>
              </a:tr>
              <a:tr h="184150">
                <a:tc>
                  <a:txBody>
                    <a:bodyPr/>
                    <a:lstStyle/>
                    <a:p>
                      <a:pPr algn="ctr" fontAlgn="b">
                        <a:buNone/>
                      </a:pPr>
                      <a:r>
                        <a:rPr lang="en-US" sz="1100" u="none" strike="noStrike">
                          <a:effectLst/>
                        </a:rPr>
                        <a:t>MPGD Endcap Disks</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dirty="0">
                          <a:effectLst/>
                        </a:rPr>
                        <a:t>1,296</a:t>
                      </a:r>
                      <a:endParaRPr lang="en-US" sz="11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2</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9</a:t>
                      </a: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387749728"/>
                  </a:ext>
                </a:extLst>
              </a:tr>
              <a:tr h="184150">
                <a:tc>
                  <a:txBody>
                    <a:bodyPr/>
                    <a:lstStyle/>
                    <a:p>
                      <a:pPr algn="l" fontAlgn="b">
                        <a:buNone/>
                      </a:pP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buNone/>
                      </a:pPr>
                      <a:endParaRPr lang="en-US" sz="11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buNone/>
                      </a:pP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buNone/>
                      </a:pP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239910632"/>
                  </a:ext>
                </a:extLst>
              </a:tr>
              <a:tr h="184150">
                <a:tc>
                  <a:txBody>
                    <a:bodyPr/>
                    <a:lstStyle/>
                    <a:p>
                      <a:pPr algn="ctr" fontAlgn="b">
                        <a:buNone/>
                      </a:pPr>
                      <a:r>
                        <a:rPr lang="en-US" sz="1100" u="none" strike="noStrike">
                          <a:effectLst/>
                        </a:rPr>
                        <a:t>Total </a:t>
                      </a: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dirty="0">
                          <a:effectLst/>
                        </a:rPr>
                        <a:t>45,607</a:t>
                      </a:r>
                      <a:endParaRPr lang="en-US" sz="11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buNone/>
                      </a:pP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dirty="0">
                          <a:effectLst/>
                        </a:rPr>
                        <a:t>248</a:t>
                      </a:r>
                      <a:endParaRPr lang="en-US" sz="11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6564923"/>
                  </a:ext>
                </a:extLst>
              </a:tr>
            </a:tbl>
          </a:graphicData>
        </a:graphic>
      </p:graphicFrame>
      <p:sp>
        <p:nvSpPr>
          <p:cNvPr id="18" name="Content Placeholder 3">
            <a:extLst>
              <a:ext uri="{FF2B5EF4-FFF2-40B4-BE49-F238E27FC236}">
                <a16:creationId xmlns:a16="http://schemas.microsoft.com/office/drawing/2014/main" id="{53C644BB-25B7-751A-67D5-0AE3C24CDD91}"/>
              </a:ext>
            </a:extLst>
          </p:cNvPr>
          <p:cNvSpPr txBox="1">
            <a:spLocks/>
          </p:cNvSpPr>
          <p:nvPr/>
        </p:nvSpPr>
        <p:spPr>
          <a:xfrm>
            <a:off x="568805" y="2063583"/>
            <a:ext cx="11503025" cy="369332"/>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Arial" charset="0"/>
                <a:ea typeface="Arial" charset="0"/>
                <a:cs typeface="Arial" charset="0"/>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Cooling Calculation </a:t>
            </a:r>
            <a:endParaRPr lang="en-US" b="1" dirty="0"/>
          </a:p>
        </p:txBody>
      </p:sp>
      <p:graphicFrame>
        <p:nvGraphicFramePr>
          <p:cNvPr id="5" name="Table 4">
            <a:extLst>
              <a:ext uri="{FF2B5EF4-FFF2-40B4-BE49-F238E27FC236}">
                <a16:creationId xmlns:a16="http://schemas.microsoft.com/office/drawing/2014/main" id="{F527BA0E-7942-A48D-7527-0C18C94D5254}"/>
              </a:ext>
            </a:extLst>
          </p:cNvPr>
          <p:cNvGraphicFramePr>
            <a:graphicFrameLocks noGrp="1"/>
          </p:cNvGraphicFramePr>
          <p:nvPr>
            <p:extLst>
              <p:ext uri="{D42A27DB-BD31-4B8C-83A1-F6EECF244321}">
                <p14:modId xmlns:p14="http://schemas.microsoft.com/office/powerpoint/2010/main" val="1359744228"/>
              </p:ext>
            </p:extLst>
          </p:nvPr>
        </p:nvGraphicFramePr>
        <p:xfrm>
          <a:off x="568805" y="1117671"/>
          <a:ext cx="8026400" cy="708660"/>
        </p:xfrm>
        <a:graphic>
          <a:graphicData uri="http://schemas.openxmlformats.org/drawingml/2006/table">
            <a:tbl>
              <a:tblPr>
                <a:tableStyleId>{5C22544A-7EE6-4342-B048-85BDC9FD1C3A}</a:tableStyleId>
              </a:tblPr>
              <a:tblGrid>
                <a:gridCol w="800100">
                  <a:extLst>
                    <a:ext uri="{9D8B030D-6E8A-4147-A177-3AD203B41FA5}">
                      <a16:colId xmlns:a16="http://schemas.microsoft.com/office/drawing/2014/main" val="70951450"/>
                    </a:ext>
                  </a:extLst>
                </a:gridCol>
                <a:gridCol w="927100">
                  <a:extLst>
                    <a:ext uri="{9D8B030D-6E8A-4147-A177-3AD203B41FA5}">
                      <a16:colId xmlns:a16="http://schemas.microsoft.com/office/drawing/2014/main" val="1172641819"/>
                    </a:ext>
                  </a:extLst>
                </a:gridCol>
                <a:gridCol w="977900">
                  <a:extLst>
                    <a:ext uri="{9D8B030D-6E8A-4147-A177-3AD203B41FA5}">
                      <a16:colId xmlns:a16="http://schemas.microsoft.com/office/drawing/2014/main" val="3616628186"/>
                    </a:ext>
                  </a:extLst>
                </a:gridCol>
                <a:gridCol w="889000">
                  <a:extLst>
                    <a:ext uri="{9D8B030D-6E8A-4147-A177-3AD203B41FA5}">
                      <a16:colId xmlns:a16="http://schemas.microsoft.com/office/drawing/2014/main" val="59147449"/>
                    </a:ext>
                  </a:extLst>
                </a:gridCol>
                <a:gridCol w="825500">
                  <a:extLst>
                    <a:ext uri="{9D8B030D-6E8A-4147-A177-3AD203B41FA5}">
                      <a16:colId xmlns:a16="http://schemas.microsoft.com/office/drawing/2014/main" val="3364717199"/>
                    </a:ext>
                  </a:extLst>
                </a:gridCol>
                <a:gridCol w="979776">
                  <a:extLst>
                    <a:ext uri="{9D8B030D-6E8A-4147-A177-3AD203B41FA5}">
                      <a16:colId xmlns:a16="http://schemas.microsoft.com/office/drawing/2014/main" val="1547217521"/>
                    </a:ext>
                  </a:extLst>
                </a:gridCol>
                <a:gridCol w="835742">
                  <a:extLst>
                    <a:ext uri="{9D8B030D-6E8A-4147-A177-3AD203B41FA5}">
                      <a16:colId xmlns:a16="http://schemas.microsoft.com/office/drawing/2014/main" val="2612615914"/>
                    </a:ext>
                  </a:extLst>
                </a:gridCol>
                <a:gridCol w="838782">
                  <a:extLst>
                    <a:ext uri="{9D8B030D-6E8A-4147-A177-3AD203B41FA5}">
                      <a16:colId xmlns:a16="http://schemas.microsoft.com/office/drawing/2014/main" val="3303636709"/>
                    </a:ext>
                  </a:extLst>
                </a:gridCol>
                <a:gridCol w="952500">
                  <a:extLst>
                    <a:ext uri="{9D8B030D-6E8A-4147-A177-3AD203B41FA5}">
                      <a16:colId xmlns:a16="http://schemas.microsoft.com/office/drawing/2014/main" val="3301670137"/>
                    </a:ext>
                  </a:extLst>
                </a:gridCol>
              </a:tblGrid>
              <a:tr h="182880">
                <a:tc>
                  <a:txBody>
                    <a:bodyPr/>
                    <a:lstStyle/>
                    <a:p>
                      <a:pPr algn="ctr" fontAlgn="b">
                        <a:buNone/>
                      </a:pPr>
                      <a:r>
                        <a:rPr lang="en-US" sz="1100" u="none" strike="noStrike">
                          <a:effectLst/>
                        </a:rPr>
                        <a:t>Relative Humidity</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Ambient Temperature</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Ambient Temperature</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Dew Point Temperature</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Dew Point Temperature</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Inlet Temperature</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Inlet Temperature</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dirty="0">
                          <a:effectLst/>
                        </a:rPr>
                        <a:t>Chiller Flow Rate</a:t>
                      </a:r>
                      <a:endParaRPr lang="en-US" sz="11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Chiller Flow Rate </a:t>
                      </a:r>
                      <a:endParaRPr lang="en-US" sz="1100" b="0" i="0" u="none" strike="noStrike">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70815801"/>
                  </a:ext>
                </a:extLst>
              </a:tr>
              <a:tr h="182880">
                <a:tc>
                  <a:txBody>
                    <a:bodyPr/>
                    <a:lstStyle/>
                    <a:p>
                      <a:pPr algn="ctr" fontAlgn="b">
                        <a:buNone/>
                      </a:pPr>
                      <a:r>
                        <a:rPr lang="en-US" sz="1100" u="none" strike="noStrike">
                          <a:effectLst/>
                        </a:rPr>
                        <a:t>%</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F</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C</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F</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C</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F</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C</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dirty="0">
                          <a:effectLst/>
                        </a:rPr>
                        <a:t>gpm</a:t>
                      </a:r>
                      <a:endParaRPr lang="en-US" sz="11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lpm</a:t>
                      </a:r>
                      <a:endParaRPr lang="en-US" sz="1100" b="0" i="0" u="none" strike="noStrike">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1004761251"/>
                  </a:ext>
                </a:extLst>
              </a:tr>
              <a:tr h="182880">
                <a:tc>
                  <a:txBody>
                    <a:bodyPr/>
                    <a:lstStyle/>
                    <a:p>
                      <a:pPr algn="ctr" fontAlgn="b">
                        <a:buNone/>
                      </a:pPr>
                      <a:r>
                        <a:rPr lang="en-US" sz="1100" u="none" strike="noStrike">
                          <a:effectLst/>
                        </a:rPr>
                        <a:t>65</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74</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23.3</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61.5</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16.4</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64.4</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18</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dirty="0">
                          <a:effectLst/>
                        </a:rPr>
                        <a:t>400</a:t>
                      </a:r>
                      <a:endParaRPr lang="en-US" sz="11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dirty="0">
                          <a:effectLst/>
                        </a:rPr>
                        <a:t>1,514</a:t>
                      </a:r>
                      <a:endParaRPr lang="en-US" sz="11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574413535"/>
                  </a:ext>
                </a:extLst>
              </a:tr>
            </a:tbl>
          </a:graphicData>
        </a:graphic>
      </p:graphicFrame>
      <p:sp>
        <p:nvSpPr>
          <p:cNvPr id="6" name="TextBox 5">
            <a:extLst>
              <a:ext uri="{FF2B5EF4-FFF2-40B4-BE49-F238E27FC236}">
                <a16:creationId xmlns:a16="http://schemas.microsoft.com/office/drawing/2014/main" id="{D29A4FFD-2C63-32AD-36BF-05BCC9EFA791}"/>
              </a:ext>
            </a:extLst>
          </p:cNvPr>
          <p:cNvSpPr txBox="1"/>
          <p:nvPr/>
        </p:nvSpPr>
        <p:spPr>
          <a:xfrm>
            <a:off x="6208712" y="4425086"/>
            <a:ext cx="4124927" cy="306302"/>
          </a:xfrm>
          <a:prstGeom prst="rect">
            <a:avLst/>
          </a:prstGeom>
          <a:noFill/>
        </p:spPr>
        <p:txBody>
          <a:bodyPr wrap="square">
            <a:spAutoFit/>
          </a:bodyPr>
          <a:lstStyle/>
          <a:p>
            <a:pPr algn="l">
              <a:lnSpc>
                <a:spcPts val="1800"/>
              </a:lnSpc>
              <a:spcBef>
                <a:spcPts val="750"/>
              </a:spcBef>
              <a:spcAft>
                <a:spcPts val="900"/>
              </a:spcAft>
              <a:buFont typeface="Arial" panose="020B0604020202020204" pitchFamily="34" charset="0"/>
              <a:buChar char="•"/>
            </a:pPr>
            <a:r>
              <a:rPr lang="en-US" sz="1400" dirty="0">
                <a:solidFill>
                  <a:srgbClr val="001D35"/>
                </a:solidFill>
                <a:latin typeface="Arial" panose="020B0604020202020204" pitchFamily="34" charset="0"/>
                <a:cs typeface="Arial" panose="020B0604020202020204" pitchFamily="34" charset="0"/>
              </a:rPr>
              <a:t> TOF temperature change input needs update</a:t>
            </a:r>
          </a:p>
        </p:txBody>
      </p:sp>
    </p:spTree>
    <p:extLst>
      <p:ext uri="{BB962C8B-B14F-4D97-AF65-F5344CB8AC3E}">
        <p14:creationId xmlns:p14="http://schemas.microsoft.com/office/powerpoint/2010/main" val="2189737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A1D07-F3CD-D7D5-3B76-7823D63F79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A99FAC-6603-4822-C45B-6D71EF0F3FA7}"/>
              </a:ext>
            </a:extLst>
          </p:cNvPr>
          <p:cNvSpPr>
            <a:spLocks noGrp="1"/>
          </p:cNvSpPr>
          <p:nvPr>
            <p:ph type="title"/>
          </p:nvPr>
        </p:nvSpPr>
        <p:spPr/>
        <p:txBody>
          <a:bodyPr>
            <a:normAutofit fontScale="90000"/>
          </a:bodyPr>
          <a:lstStyle/>
          <a:p>
            <a:r>
              <a:rPr lang="en-US" dirty="0" err="1"/>
              <a:t>ePIC</a:t>
            </a:r>
            <a:r>
              <a:rPr lang="en-US" dirty="0"/>
              <a:t> Detector – Global Thermal Model</a:t>
            </a:r>
          </a:p>
        </p:txBody>
      </p:sp>
      <p:graphicFrame>
        <p:nvGraphicFramePr>
          <p:cNvPr id="4" name="Table 3">
            <a:extLst>
              <a:ext uri="{FF2B5EF4-FFF2-40B4-BE49-F238E27FC236}">
                <a16:creationId xmlns:a16="http://schemas.microsoft.com/office/drawing/2014/main" id="{4CC3FA7C-E44E-2312-B435-C7B09C530070}"/>
              </a:ext>
            </a:extLst>
          </p:cNvPr>
          <p:cNvGraphicFramePr>
            <a:graphicFrameLocks noGrp="1"/>
          </p:cNvGraphicFramePr>
          <p:nvPr>
            <p:extLst>
              <p:ext uri="{D42A27DB-BD31-4B8C-83A1-F6EECF244321}">
                <p14:modId xmlns:p14="http://schemas.microsoft.com/office/powerpoint/2010/main" val="53534463"/>
              </p:ext>
            </p:extLst>
          </p:nvPr>
        </p:nvGraphicFramePr>
        <p:xfrm>
          <a:off x="571500" y="726299"/>
          <a:ext cx="5446744" cy="4865698"/>
        </p:xfrm>
        <a:graphic>
          <a:graphicData uri="http://schemas.openxmlformats.org/drawingml/2006/table">
            <a:tbl>
              <a:tblPr>
                <a:tableStyleId>{5C22544A-7EE6-4342-B048-85BDC9FD1C3A}</a:tableStyleId>
              </a:tblPr>
              <a:tblGrid>
                <a:gridCol w="2629463">
                  <a:extLst>
                    <a:ext uri="{9D8B030D-6E8A-4147-A177-3AD203B41FA5}">
                      <a16:colId xmlns:a16="http://schemas.microsoft.com/office/drawing/2014/main" val="1991615316"/>
                    </a:ext>
                  </a:extLst>
                </a:gridCol>
                <a:gridCol w="1419075">
                  <a:extLst>
                    <a:ext uri="{9D8B030D-6E8A-4147-A177-3AD203B41FA5}">
                      <a16:colId xmlns:a16="http://schemas.microsoft.com/office/drawing/2014/main" val="4639512"/>
                    </a:ext>
                  </a:extLst>
                </a:gridCol>
                <a:gridCol w="1398206">
                  <a:extLst>
                    <a:ext uri="{9D8B030D-6E8A-4147-A177-3AD203B41FA5}">
                      <a16:colId xmlns:a16="http://schemas.microsoft.com/office/drawing/2014/main" val="440024222"/>
                    </a:ext>
                  </a:extLst>
                </a:gridCol>
              </a:tblGrid>
              <a:tr h="156958">
                <a:tc>
                  <a:txBody>
                    <a:bodyPr/>
                    <a:lstStyle/>
                    <a:p>
                      <a:pPr algn="ctr" fontAlgn="b">
                        <a:buNone/>
                      </a:pP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Units</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406113708"/>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Cooling media</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dirty="0">
                          <a:effectLst/>
                          <a:latin typeface="Arial" panose="020B0604020202020204" pitchFamily="34" charset="0"/>
                          <a:cs typeface="Arial" panose="020B0604020202020204" pitchFamily="34" charset="0"/>
                        </a:rPr>
                        <a:t>Water</a:t>
                      </a:r>
                      <a:endParaRPr lang="en-US" sz="900" b="0" i="0" u="none" strike="noStrike" dirty="0">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l" fontAlgn="b">
                        <a:buNone/>
                      </a:pP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1945735215"/>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Chiller flow rate</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dirty="0">
                          <a:effectLst/>
                          <a:latin typeface="Arial" panose="020B0604020202020204" pitchFamily="34" charset="0"/>
                          <a:cs typeface="Arial" panose="020B0604020202020204" pitchFamily="34" charset="0"/>
                        </a:rPr>
                        <a:t>400</a:t>
                      </a:r>
                      <a:endParaRPr lang="en-US" sz="900" b="0" i="0" u="none" strike="noStrike" dirty="0">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dirty="0">
                          <a:effectLst/>
                          <a:latin typeface="Arial" panose="020B0604020202020204" pitchFamily="34" charset="0"/>
                          <a:cs typeface="Arial" panose="020B0604020202020204" pitchFamily="34" charset="0"/>
                        </a:rPr>
                        <a:t>gpm</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2666590599"/>
                  </a:ext>
                </a:extLst>
              </a:tr>
              <a:tr h="156958">
                <a:tc>
                  <a:txBody>
                    <a:bodyPr/>
                    <a:lstStyle/>
                    <a:p>
                      <a:pPr algn="ctr" fontAlgn="b">
                        <a:buNone/>
                      </a:pPr>
                      <a:r>
                        <a:rPr lang="en-US" sz="900" u="none" strike="noStrike" dirty="0">
                          <a:effectLst/>
                          <a:latin typeface="Arial" panose="020B0604020202020204" pitchFamily="34" charset="0"/>
                          <a:cs typeface="Arial" panose="020B0604020202020204" pitchFamily="34" charset="0"/>
                        </a:rPr>
                        <a:t>Chiller flow rate</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dirty="0">
                          <a:effectLst/>
                          <a:latin typeface="Arial" panose="020B0604020202020204" pitchFamily="34" charset="0"/>
                          <a:cs typeface="Arial" panose="020B0604020202020204" pitchFamily="34" charset="0"/>
                        </a:rPr>
                        <a:t>1514</a:t>
                      </a:r>
                      <a:endParaRPr lang="en-US" sz="900" b="0" i="0" u="none" strike="noStrike" dirty="0">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lpm</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716744717"/>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Chiller flow rate</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dirty="0">
                          <a:effectLst/>
                          <a:latin typeface="Arial" panose="020B0604020202020204" pitchFamily="34" charset="0"/>
                          <a:cs typeface="Arial" panose="020B0604020202020204" pitchFamily="34" charset="0"/>
                        </a:rPr>
                        <a:t>0.02523</a:t>
                      </a:r>
                      <a:endParaRPr lang="en-US" sz="900" b="0" i="0" u="none" strike="noStrike" dirty="0">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m^3/s</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3016760830"/>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Chiller flow rate</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dirty="0">
                          <a:effectLst/>
                          <a:latin typeface="Arial" panose="020B0604020202020204" pitchFamily="34" charset="0"/>
                          <a:cs typeface="Arial" panose="020B0604020202020204" pitchFamily="34" charset="0"/>
                        </a:rPr>
                        <a:t>25.23</a:t>
                      </a:r>
                      <a:endParaRPr lang="en-US" sz="900" b="0" i="0" u="none" strike="noStrike" dirty="0">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dirty="0">
                          <a:effectLst/>
                          <a:latin typeface="Arial" panose="020B0604020202020204" pitchFamily="34" charset="0"/>
                          <a:cs typeface="Arial" panose="020B0604020202020204" pitchFamily="34" charset="0"/>
                        </a:rPr>
                        <a:t>kg/s</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1617034494"/>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density</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dirty="0">
                          <a:effectLst/>
                          <a:latin typeface="Arial" panose="020B0604020202020204" pitchFamily="34" charset="0"/>
                          <a:cs typeface="Arial" panose="020B0604020202020204" pitchFamily="34" charset="0"/>
                        </a:rPr>
                        <a:t>1000</a:t>
                      </a:r>
                      <a:endParaRPr lang="en-US" sz="900" b="0" i="0" u="none" strike="noStrike" dirty="0">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kg/m^3</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3684077892"/>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Specific Heat</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dirty="0">
                          <a:effectLst/>
                          <a:latin typeface="Arial" panose="020B0604020202020204" pitchFamily="34" charset="0"/>
                          <a:cs typeface="Arial" panose="020B0604020202020204" pitchFamily="34" charset="0"/>
                        </a:rPr>
                        <a:t>4186</a:t>
                      </a:r>
                      <a:endParaRPr lang="en-US" sz="900" b="0" i="0" u="none" strike="noStrike" dirty="0">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J/kg C</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3250298506"/>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RH</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dirty="0">
                          <a:effectLst/>
                          <a:latin typeface="Arial" panose="020B0604020202020204" pitchFamily="34" charset="0"/>
                          <a:cs typeface="Arial" panose="020B0604020202020204" pitchFamily="34" charset="0"/>
                        </a:rPr>
                        <a:t>65</a:t>
                      </a:r>
                      <a:endParaRPr lang="en-US" sz="900" b="0" i="0" u="none" strike="noStrike" dirty="0">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580954704"/>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Ambient Temp</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dirty="0">
                          <a:effectLst/>
                          <a:latin typeface="Arial" panose="020B0604020202020204" pitchFamily="34" charset="0"/>
                          <a:cs typeface="Arial" panose="020B0604020202020204" pitchFamily="34" charset="0"/>
                        </a:rPr>
                        <a:t>74</a:t>
                      </a:r>
                      <a:endParaRPr lang="en-US" sz="900" b="0" i="0" u="none" strike="noStrike" dirty="0">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F</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430645563"/>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Ambient Temp</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dirty="0">
                          <a:effectLst/>
                          <a:latin typeface="Arial" panose="020B0604020202020204" pitchFamily="34" charset="0"/>
                          <a:cs typeface="Arial" panose="020B0604020202020204" pitchFamily="34" charset="0"/>
                        </a:rPr>
                        <a:t>23.3</a:t>
                      </a:r>
                      <a:endParaRPr lang="en-US" sz="900" b="0" i="0" u="none" strike="noStrike" dirty="0">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C</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3549865131"/>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Dew Point Temp</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dirty="0">
                          <a:effectLst/>
                          <a:latin typeface="Arial" panose="020B0604020202020204" pitchFamily="34" charset="0"/>
                          <a:cs typeface="Arial" panose="020B0604020202020204" pitchFamily="34" charset="0"/>
                        </a:rPr>
                        <a:t>61.5</a:t>
                      </a:r>
                      <a:endParaRPr lang="en-US" sz="900" b="0" i="0" u="none" strike="noStrike" dirty="0">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F</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2123197033"/>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Dew Point Temp</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dirty="0">
                          <a:effectLst/>
                          <a:latin typeface="Arial" panose="020B0604020202020204" pitchFamily="34" charset="0"/>
                          <a:cs typeface="Arial" panose="020B0604020202020204" pitchFamily="34" charset="0"/>
                        </a:rPr>
                        <a:t>16.4</a:t>
                      </a:r>
                      <a:endParaRPr lang="en-US" sz="900" b="0" i="0" u="none" strike="noStrike" dirty="0">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C</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3510743116"/>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Inlet Temp</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64.4</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F</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2272490051"/>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Inlet Temp</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18.0</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C</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3967374281"/>
                  </a:ext>
                </a:extLst>
              </a:tr>
              <a:tr h="156958">
                <a:tc>
                  <a:txBody>
                    <a:bodyPr/>
                    <a:lstStyle/>
                    <a:p>
                      <a:pPr algn="ctr" fontAlgn="b">
                        <a:buNone/>
                      </a:pPr>
                      <a:r>
                        <a:rPr lang="en-US" sz="900" u="none" strike="noStrike" dirty="0">
                          <a:effectLst/>
                          <a:latin typeface="Arial" panose="020B0604020202020204" pitchFamily="34" charset="0"/>
                          <a:cs typeface="Arial" panose="020B0604020202020204" pitchFamily="34" charset="0"/>
                        </a:rPr>
                        <a:t>FEB Full Board Heat</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4.5</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W</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694953760"/>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FEB Half Board Heat</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2.25</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W</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4022245322"/>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Number of FEB Full Board North half</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277</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2129935714"/>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Number of FEB Half Board North half</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44</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3773295192"/>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Total Heat Generation FEB Full Board North half</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1246.5</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W</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3558907857"/>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Total Heat Generation FEB Half Board North half</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99</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W</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3443573188"/>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Number of FEB Full Board South half</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274</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2931302791"/>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Number of FEB Half Board South half</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24</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2770292322"/>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Total Heat Generation FEB Full Board South half</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1233</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W</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3275838022"/>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Total Heat Generation FEB Half Board South half</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54</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W</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2722735695"/>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SiPM Board Heat</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0.17</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W</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1209736280"/>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Number of SiPM Board North half</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2392</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3097982208"/>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Number of SiPM Board South half</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2288</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2806161017"/>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Total Heat Generation SiPM Board North half</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406.64</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W</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831963220"/>
                  </a:ext>
                </a:extLst>
              </a:tr>
              <a:tr h="156958">
                <a:tc>
                  <a:txBody>
                    <a:bodyPr/>
                    <a:lstStyle/>
                    <a:p>
                      <a:pPr algn="ctr" fontAlgn="b">
                        <a:buNone/>
                      </a:pPr>
                      <a:r>
                        <a:rPr lang="en-US" sz="900" u="none" strike="noStrike">
                          <a:effectLst/>
                          <a:latin typeface="Arial" panose="020B0604020202020204" pitchFamily="34" charset="0"/>
                          <a:cs typeface="Arial" panose="020B0604020202020204" pitchFamily="34" charset="0"/>
                        </a:rPr>
                        <a:t>Total Heat Generation SiPM Board South half</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388.96</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dirty="0">
                          <a:effectLst/>
                          <a:latin typeface="Arial" panose="020B0604020202020204" pitchFamily="34" charset="0"/>
                          <a:cs typeface="Arial" panose="020B0604020202020204" pitchFamily="34" charset="0"/>
                        </a:rPr>
                        <a:t>W</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76657439"/>
                  </a:ext>
                </a:extLst>
              </a:tr>
              <a:tr h="156958">
                <a:tc>
                  <a:txBody>
                    <a:bodyPr/>
                    <a:lstStyle/>
                    <a:p>
                      <a:pPr algn="ctr" fontAlgn="b">
                        <a:buNone/>
                      </a:pPr>
                      <a:r>
                        <a:rPr lang="en-US" sz="900" u="none" strike="noStrike" dirty="0">
                          <a:effectLst/>
                          <a:latin typeface="Arial" panose="020B0604020202020204" pitchFamily="34" charset="0"/>
                          <a:cs typeface="Arial" panose="020B0604020202020204" pitchFamily="34" charset="0"/>
                        </a:rPr>
                        <a:t>Total Heat Load</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a:effectLst/>
                          <a:latin typeface="Arial" panose="020B0604020202020204" pitchFamily="34" charset="0"/>
                          <a:cs typeface="Arial" panose="020B0604020202020204" pitchFamily="34" charset="0"/>
                        </a:rPr>
                        <a:t>3428.1</a:t>
                      </a:r>
                      <a:endParaRPr lang="en-US" sz="900" b="0" i="0" u="none" strike="noStrike">
                        <a:solidFill>
                          <a:srgbClr val="FF0000"/>
                        </a:solidFill>
                        <a:effectLst/>
                        <a:latin typeface="Arial" panose="020B0604020202020204" pitchFamily="34" charset="0"/>
                        <a:cs typeface="Arial" panose="020B0604020202020204" pitchFamily="34" charset="0"/>
                      </a:endParaRPr>
                    </a:p>
                  </a:txBody>
                  <a:tcPr marL="6540" marR="6540" marT="6540" marB="0" anchor="b"/>
                </a:tc>
                <a:tc>
                  <a:txBody>
                    <a:bodyPr/>
                    <a:lstStyle/>
                    <a:p>
                      <a:pPr algn="ctr" fontAlgn="b">
                        <a:buNone/>
                      </a:pPr>
                      <a:r>
                        <a:rPr lang="en-US" sz="900" u="none" strike="noStrike" dirty="0">
                          <a:effectLst/>
                          <a:latin typeface="Arial" panose="020B0604020202020204" pitchFamily="34" charset="0"/>
                          <a:cs typeface="Arial" panose="020B0604020202020204" pitchFamily="34" charset="0"/>
                        </a:rPr>
                        <a:t>W</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6540" marR="6540" marT="6540" marB="0" anchor="b"/>
                </a:tc>
                <a:extLst>
                  <a:ext uri="{0D108BD9-81ED-4DB2-BD59-A6C34878D82A}">
                    <a16:rowId xmlns:a16="http://schemas.microsoft.com/office/drawing/2014/main" val="1910826756"/>
                  </a:ext>
                </a:extLst>
              </a:tr>
            </a:tbl>
          </a:graphicData>
        </a:graphic>
      </p:graphicFrame>
      <p:graphicFrame>
        <p:nvGraphicFramePr>
          <p:cNvPr id="5" name="Table 4">
            <a:extLst>
              <a:ext uri="{FF2B5EF4-FFF2-40B4-BE49-F238E27FC236}">
                <a16:creationId xmlns:a16="http://schemas.microsoft.com/office/drawing/2014/main" id="{DF34CA60-42DD-F52B-2CCF-0C19D265A20F}"/>
              </a:ext>
            </a:extLst>
          </p:cNvPr>
          <p:cNvGraphicFramePr>
            <a:graphicFrameLocks noGrp="1"/>
          </p:cNvGraphicFramePr>
          <p:nvPr/>
        </p:nvGraphicFramePr>
        <p:xfrm>
          <a:off x="6018241" y="609035"/>
          <a:ext cx="5975425" cy="4887893"/>
        </p:xfrm>
        <a:graphic>
          <a:graphicData uri="http://schemas.openxmlformats.org/drawingml/2006/table">
            <a:tbl>
              <a:tblPr>
                <a:tableStyleId>{5C22544A-7EE6-4342-B048-85BDC9FD1C3A}</a:tableStyleId>
              </a:tblPr>
              <a:tblGrid>
                <a:gridCol w="2884688">
                  <a:extLst>
                    <a:ext uri="{9D8B030D-6E8A-4147-A177-3AD203B41FA5}">
                      <a16:colId xmlns:a16="http://schemas.microsoft.com/office/drawing/2014/main" val="275913773"/>
                    </a:ext>
                  </a:extLst>
                </a:gridCol>
                <a:gridCol w="1556816">
                  <a:extLst>
                    <a:ext uri="{9D8B030D-6E8A-4147-A177-3AD203B41FA5}">
                      <a16:colId xmlns:a16="http://schemas.microsoft.com/office/drawing/2014/main" val="3793708682"/>
                    </a:ext>
                  </a:extLst>
                </a:gridCol>
                <a:gridCol w="1533921">
                  <a:extLst>
                    <a:ext uri="{9D8B030D-6E8A-4147-A177-3AD203B41FA5}">
                      <a16:colId xmlns:a16="http://schemas.microsoft.com/office/drawing/2014/main" val="3989677184"/>
                    </a:ext>
                  </a:extLst>
                </a:gridCol>
              </a:tblGrid>
              <a:tr h="180211">
                <a:tc>
                  <a:txBody>
                    <a:bodyPr/>
                    <a:lstStyle/>
                    <a:p>
                      <a:pPr algn="ctr" fontAlgn="b">
                        <a:buNone/>
                      </a:pPr>
                      <a:r>
                        <a:rPr lang="en-US" sz="1100" u="none" strike="noStrike">
                          <a:effectLst/>
                        </a:rPr>
                        <a:t>Temperature rise </a:t>
                      </a:r>
                      <a:r>
                        <a:rPr lang="el-GR" sz="1100" u="none" strike="noStrike">
                          <a:effectLst/>
                        </a:rPr>
                        <a:t>Δ</a:t>
                      </a:r>
                      <a:r>
                        <a:rPr lang="en-US" sz="1100" u="none" strike="noStrike">
                          <a:effectLst/>
                        </a:rPr>
                        <a:t>T</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2</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C</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1588970027"/>
                  </a:ext>
                </a:extLst>
              </a:tr>
              <a:tr h="180211">
                <a:tc>
                  <a:txBody>
                    <a:bodyPr/>
                    <a:lstStyle/>
                    <a:p>
                      <a:pPr algn="ctr" fontAlgn="b">
                        <a:buNone/>
                      </a:pPr>
                      <a:r>
                        <a:rPr lang="en-US" sz="1100" u="none" strike="noStrike" dirty="0">
                          <a:effectLst/>
                        </a:rPr>
                        <a:t>Required flow rate</a:t>
                      </a:r>
                      <a:endParaRPr lang="en-US" sz="1100" b="1" i="0" u="none" strike="noStrike" dirty="0">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0.409</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kg/s</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2928786380"/>
                  </a:ext>
                </a:extLst>
              </a:tr>
              <a:tr h="180211">
                <a:tc>
                  <a:txBody>
                    <a:bodyPr/>
                    <a:lstStyle/>
                    <a:p>
                      <a:pPr algn="ctr" fontAlgn="b">
                        <a:buNone/>
                      </a:pPr>
                      <a:r>
                        <a:rPr lang="en-US" sz="1100" u="none" strike="noStrike">
                          <a:effectLst/>
                        </a:rPr>
                        <a:t>Required flow rate</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0.000409</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m^3/s</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3029081164"/>
                  </a:ext>
                </a:extLst>
              </a:tr>
              <a:tr h="180211">
                <a:tc>
                  <a:txBody>
                    <a:bodyPr/>
                    <a:lstStyle/>
                    <a:p>
                      <a:pPr algn="ctr" fontAlgn="b">
                        <a:buNone/>
                      </a:pPr>
                      <a:r>
                        <a:rPr lang="en-US" sz="1100" u="none" strike="noStrike">
                          <a:effectLst/>
                        </a:rPr>
                        <a:t>Required flow rate</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25</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lpm</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1481288526"/>
                  </a:ext>
                </a:extLst>
              </a:tr>
              <a:tr h="180211">
                <a:tc>
                  <a:txBody>
                    <a:bodyPr/>
                    <a:lstStyle/>
                    <a:p>
                      <a:pPr algn="ctr" fontAlgn="b">
                        <a:buNone/>
                      </a:pPr>
                      <a:r>
                        <a:rPr lang="en-US" sz="1100" u="none" strike="noStrike" dirty="0">
                          <a:effectLst/>
                        </a:rPr>
                        <a:t>Dynamic Viscosity</a:t>
                      </a:r>
                      <a:endParaRPr lang="en-US" sz="1100" b="1" i="0" u="none" strike="noStrike" dirty="0">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0.001</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Ns/m^2</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2040759259"/>
                  </a:ext>
                </a:extLst>
              </a:tr>
              <a:tr h="180211">
                <a:tc>
                  <a:txBody>
                    <a:bodyPr/>
                    <a:lstStyle/>
                    <a:p>
                      <a:pPr algn="ctr" fontAlgn="b">
                        <a:buNone/>
                      </a:pPr>
                      <a:r>
                        <a:rPr lang="en-US" sz="1100" u="none" strike="noStrike">
                          <a:effectLst/>
                        </a:rPr>
                        <a:t>Copper Tube length</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6</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m</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2668565945"/>
                  </a:ext>
                </a:extLst>
              </a:tr>
              <a:tr h="180211">
                <a:tc>
                  <a:txBody>
                    <a:bodyPr/>
                    <a:lstStyle/>
                    <a:p>
                      <a:pPr algn="ctr" fontAlgn="b">
                        <a:buNone/>
                      </a:pPr>
                      <a:r>
                        <a:rPr lang="en-US" sz="1100" u="none" strike="noStrike" dirty="0">
                          <a:effectLst/>
                        </a:rPr>
                        <a:t>Maximum number of FEB per detector row</a:t>
                      </a:r>
                      <a:endParaRPr lang="en-US" sz="1100" b="1" i="0" u="none" strike="noStrike" dirty="0">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10</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603343866"/>
                  </a:ext>
                </a:extLst>
              </a:tr>
              <a:tr h="180211">
                <a:tc>
                  <a:txBody>
                    <a:bodyPr/>
                    <a:lstStyle/>
                    <a:p>
                      <a:pPr algn="ctr" fontAlgn="b">
                        <a:buNone/>
                      </a:pPr>
                      <a:r>
                        <a:rPr lang="en-US" sz="1100" u="none" strike="noStrike">
                          <a:effectLst/>
                        </a:rPr>
                        <a:t>Maximum number of SiPM per detector row</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76</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4194873789"/>
                  </a:ext>
                </a:extLst>
              </a:tr>
              <a:tr h="180211">
                <a:tc>
                  <a:txBody>
                    <a:bodyPr/>
                    <a:lstStyle/>
                    <a:p>
                      <a:pPr algn="ctr" fontAlgn="b">
                        <a:buNone/>
                      </a:pPr>
                      <a:r>
                        <a:rPr lang="en-US" sz="1100" u="none" strike="noStrike">
                          <a:effectLst/>
                        </a:rPr>
                        <a:t>Maximum total power per cooling loop</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58</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W</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3973486001"/>
                  </a:ext>
                </a:extLst>
              </a:tr>
              <a:tr h="180211">
                <a:tc>
                  <a:txBody>
                    <a:bodyPr/>
                    <a:lstStyle/>
                    <a:p>
                      <a:pPr algn="ctr" fontAlgn="b">
                        <a:buNone/>
                      </a:pPr>
                      <a:r>
                        <a:rPr lang="en-US" sz="1100" u="none" strike="noStrike">
                          <a:effectLst/>
                        </a:rPr>
                        <a:t>Maximum total power per cooling loop NS half</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116</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W</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3968418866"/>
                  </a:ext>
                </a:extLst>
              </a:tr>
              <a:tr h="180211">
                <a:tc>
                  <a:txBody>
                    <a:bodyPr/>
                    <a:lstStyle/>
                    <a:p>
                      <a:pPr algn="ctr" fontAlgn="b">
                        <a:buNone/>
                      </a:pPr>
                      <a:r>
                        <a:rPr lang="en-US" sz="1100" u="none" strike="noStrike">
                          <a:effectLst/>
                        </a:rPr>
                        <a:t>Number of cooling loops</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18</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endParaRPr lang="en-US" sz="1100" b="0"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3693266905"/>
                  </a:ext>
                </a:extLst>
              </a:tr>
              <a:tr h="180211">
                <a:tc>
                  <a:txBody>
                    <a:bodyPr/>
                    <a:lstStyle/>
                    <a:p>
                      <a:pPr algn="ctr" fontAlgn="b">
                        <a:buNone/>
                      </a:pPr>
                      <a:r>
                        <a:rPr lang="en-US" sz="1100" u="none" strike="noStrike">
                          <a:effectLst/>
                        </a:rPr>
                        <a:t>Cooling loops</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dirty="0">
                          <a:effectLst/>
                        </a:rPr>
                        <a:t> Parallel</a:t>
                      </a:r>
                      <a:endParaRPr lang="en-US" sz="1100" b="0" i="0" u="none" strike="noStrike" dirty="0">
                        <a:solidFill>
                          <a:srgbClr val="FF0000"/>
                        </a:solidFill>
                        <a:effectLst/>
                        <a:latin typeface="Aptos Narrow" panose="020B0004020202020204" pitchFamily="34" charset="0"/>
                      </a:endParaRPr>
                    </a:p>
                  </a:txBody>
                  <a:tcPr marL="7509" marR="7509" marT="7509" marB="0" anchor="b"/>
                </a:tc>
                <a:tc>
                  <a:txBody>
                    <a:bodyPr/>
                    <a:lstStyle/>
                    <a:p>
                      <a:pPr algn="ctr" fontAlgn="b">
                        <a:buNone/>
                      </a:pPr>
                      <a:endParaRPr lang="en-US" sz="1100" b="0"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2451764752"/>
                  </a:ext>
                </a:extLst>
              </a:tr>
              <a:tr h="180211">
                <a:tc>
                  <a:txBody>
                    <a:bodyPr/>
                    <a:lstStyle/>
                    <a:p>
                      <a:pPr algn="ctr" fontAlgn="b">
                        <a:buNone/>
                      </a:pPr>
                      <a:r>
                        <a:rPr lang="en-US" sz="1100" u="none" strike="noStrike">
                          <a:effectLst/>
                        </a:rPr>
                        <a:t>Required flow rate per loop</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1.38366E-05</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m^3/s</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2459070244"/>
                  </a:ext>
                </a:extLst>
              </a:tr>
              <a:tr h="180211">
                <a:tc>
                  <a:txBody>
                    <a:bodyPr/>
                    <a:lstStyle/>
                    <a:p>
                      <a:pPr algn="ctr" fontAlgn="b">
                        <a:buNone/>
                      </a:pPr>
                      <a:r>
                        <a:rPr lang="en-US" sz="1100" u="none" strike="noStrike">
                          <a:effectLst/>
                        </a:rPr>
                        <a:t>Required flow rate per loop</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0.83</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lpm</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2693883984"/>
                  </a:ext>
                </a:extLst>
              </a:tr>
              <a:tr h="180211">
                <a:tc>
                  <a:txBody>
                    <a:bodyPr/>
                    <a:lstStyle/>
                    <a:p>
                      <a:pPr algn="ctr" fontAlgn="b">
                        <a:buNone/>
                      </a:pPr>
                      <a:r>
                        <a:rPr lang="en-US" sz="1100" u="none" strike="noStrike">
                          <a:effectLst/>
                        </a:rPr>
                        <a:t>Required total flow rate </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15</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lpm</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2304852994"/>
                  </a:ext>
                </a:extLst>
              </a:tr>
              <a:tr h="180211">
                <a:tc>
                  <a:txBody>
                    <a:bodyPr/>
                    <a:lstStyle/>
                    <a:p>
                      <a:pPr algn="ctr" fontAlgn="b">
                        <a:buNone/>
                      </a:pPr>
                      <a:r>
                        <a:rPr lang="en-US" sz="1100" u="none" strike="noStrike">
                          <a:effectLst/>
                        </a:rPr>
                        <a:t> Velocity</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0.757</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m/s</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1165835326"/>
                  </a:ext>
                </a:extLst>
              </a:tr>
              <a:tr h="202407">
                <a:tc>
                  <a:txBody>
                    <a:bodyPr/>
                    <a:lstStyle/>
                    <a:p>
                      <a:pPr algn="ctr" fontAlgn="b">
                        <a:buNone/>
                      </a:pPr>
                      <a:r>
                        <a:rPr lang="en-US" sz="1100" u="none" strike="noStrike">
                          <a:effectLst/>
                        </a:rPr>
                        <a:t>Copper tube outer diameter</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0.25</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inch</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3722638698"/>
                  </a:ext>
                </a:extLst>
              </a:tr>
              <a:tr h="180211">
                <a:tc>
                  <a:txBody>
                    <a:bodyPr/>
                    <a:lstStyle/>
                    <a:p>
                      <a:pPr algn="ctr" fontAlgn="b">
                        <a:buNone/>
                      </a:pPr>
                      <a:r>
                        <a:rPr lang="en-US" sz="1100" u="none" strike="noStrike">
                          <a:effectLst/>
                        </a:rPr>
                        <a:t>Copper tube outer diameter</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0.00635</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m</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1689629655"/>
                  </a:ext>
                </a:extLst>
              </a:tr>
              <a:tr h="180211">
                <a:tc>
                  <a:txBody>
                    <a:bodyPr/>
                    <a:lstStyle/>
                    <a:p>
                      <a:pPr algn="ctr" fontAlgn="b">
                        <a:buNone/>
                      </a:pPr>
                      <a:r>
                        <a:rPr lang="en-US" sz="1100" u="none" strike="noStrike">
                          <a:effectLst/>
                        </a:rPr>
                        <a:t>Copper tube inner diameter</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0.19</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inch</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1977660255"/>
                  </a:ext>
                </a:extLst>
              </a:tr>
              <a:tr h="180211">
                <a:tc>
                  <a:txBody>
                    <a:bodyPr/>
                    <a:lstStyle/>
                    <a:p>
                      <a:pPr algn="ctr" fontAlgn="b">
                        <a:buNone/>
                      </a:pPr>
                      <a:r>
                        <a:rPr lang="en-US" sz="1100" u="none" strike="noStrike">
                          <a:effectLst/>
                        </a:rPr>
                        <a:t>Copper tube inner diameter</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0.004826</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m</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1102221948"/>
                  </a:ext>
                </a:extLst>
              </a:tr>
              <a:tr h="180211">
                <a:tc>
                  <a:txBody>
                    <a:bodyPr/>
                    <a:lstStyle/>
                    <a:p>
                      <a:pPr algn="ctr" fontAlgn="b">
                        <a:buNone/>
                      </a:pPr>
                      <a:r>
                        <a:rPr lang="en-US" sz="1100" u="none" strike="noStrike">
                          <a:effectLst/>
                        </a:rPr>
                        <a:t>Area</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0.0000183</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m^2</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1793792323"/>
                  </a:ext>
                </a:extLst>
              </a:tr>
              <a:tr h="180211">
                <a:tc>
                  <a:txBody>
                    <a:bodyPr/>
                    <a:lstStyle/>
                    <a:p>
                      <a:pPr algn="ctr" fontAlgn="b">
                        <a:buNone/>
                      </a:pPr>
                      <a:r>
                        <a:rPr lang="en-US" sz="1100" u="none" strike="noStrike">
                          <a:effectLst/>
                        </a:rPr>
                        <a:t>Reynolds Number</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3652</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2627902512"/>
                  </a:ext>
                </a:extLst>
              </a:tr>
              <a:tr h="180211">
                <a:tc>
                  <a:txBody>
                    <a:bodyPr/>
                    <a:lstStyle/>
                    <a:p>
                      <a:pPr algn="ctr" fontAlgn="b">
                        <a:buNone/>
                      </a:pPr>
                      <a:r>
                        <a:rPr lang="en-US" sz="1100" u="none" strike="noStrike" dirty="0">
                          <a:effectLst/>
                        </a:rPr>
                        <a:t>Pipe Absolute Roughness</a:t>
                      </a:r>
                      <a:endParaRPr lang="en-US" sz="1100" b="1" i="0" u="none" strike="noStrike" dirty="0">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0.0000015</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m</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1383319533"/>
                  </a:ext>
                </a:extLst>
              </a:tr>
              <a:tr h="180211">
                <a:tc>
                  <a:txBody>
                    <a:bodyPr/>
                    <a:lstStyle/>
                    <a:p>
                      <a:pPr algn="ctr" fontAlgn="b">
                        <a:buNone/>
                      </a:pPr>
                      <a:r>
                        <a:rPr lang="en-US" sz="1100" u="none" strike="noStrike">
                          <a:effectLst/>
                        </a:rPr>
                        <a:t>Pipe Relative Roughness</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0.0003</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m</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1770618419"/>
                  </a:ext>
                </a:extLst>
              </a:tr>
              <a:tr h="180211">
                <a:tc>
                  <a:txBody>
                    <a:bodyPr/>
                    <a:lstStyle/>
                    <a:p>
                      <a:pPr algn="ctr" fontAlgn="b">
                        <a:buNone/>
                      </a:pPr>
                      <a:r>
                        <a:rPr lang="en-US" sz="1100" u="none" strike="noStrike">
                          <a:effectLst/>
                        </a:rPr>
                        <a:t>Pressure drop per loop</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0.3</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bar</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839638360"/>
                  </a:ext>
                </a:extLst>
              </a:tr>
              <a:tr h="180211">
                <a:tc>
                  <a:txBody>
                    <a:bodyPr/>
                    <a:lstStyle/>
                    <a:p>
                      <a:pPr algn="ctr" fontAlgn="b">
                        <a:buNone/>
                      </a:pPr>
                      <a:r>
                        <a:rPr lang="en-US" sz="1100" u="none" strike="noStrike">
                          <a:effectLst/>
                        </a:rPr>
                        <a:t>Pressure drop per loop</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4.35</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psi</a:t>
                      </a:r>
                      <a:endParaRPr lang="en-US" sz="1100" b="1" i="0" u="none" strike="noStrike">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867812724"/>
                  </a:ext>
                </a:extLst>
              </a:tr>
              <a:tr h="180211">
                <a:tc>
                  <a:txBody>
                    <a:bodyPr/>
                    <a:lstStyle/>
                    <a:p>
                      <a:pPr algn="ctr" fontAlgn="b">
                        <a:buNone/>
                      </a:pPr>
                      <a:r>
                        <a:rPr lang="en-US" sz="1100" u="none" strike="noStrike">
                          <a:effectLst/>
                        </a:rPr>
                        <a:t>Friction factor</a:t>
                      </a:r>
                      <a:endParaRPr lang="en-US" sz="1100" b="1" i="0" u="none" strike="noStrike">
                        <a:solidFill>
                          <a:srgbClr val="000000"/>
                        </a:solidFill>
                        <a:effectLst/>
                        <a:latin typeface="Aptos Narrow" panose="020B0004020202020204" pitchFamily="34" charset="0"/>
                      </a:endParaRPr>
                    </a:p>
                  </a:txBody>
                  <a:tcPr marL="7509" marR="7509" marT="7509" marB="0" anchor="b"/>
                </a:tc>
                <a:tc>
                  <a:txBody>
                    <a:bodyPr/>
                    <a:lstStyle/>
                    <a:p>
                      <a:pPr algn="ctr" fontAlgn="b">
                        <a:buNone/>
                      </a:pPr>
                      <a:r>
                        <a:rPr lang="en-US" sz="1100" u="none" strike="noStrike">
                          <a:effectLst/>
                        </a:rPr>
                        <a:t>0.08</a:t>
                      </a:r>
                      <a:endParaRPr lang="en-US" sz="1100" b="0" i="0" u="none" strike="noStrike">
                        <a:solidFill>
                          <a:srgbClr val="FF0000"/>
                        </a:solidFill>
                        <a:effectLst/>
                        <a:latin typeface="Aptos Narrow" panose="020B0004020202020204" pitchFamily="34" charset="0"/>
                      </a:endParaRPr>
                    </a:p>
                  </a:txBody>
                  <a:tcPr marL="7509" marR="7509" marT="7509" marB="0" anchor="b"/>
                </a:tc>
                <a:tc>
                  <a:txBody>
                    <a:bodyPr/>
                    <a:lstStyle/>
                    <a:p>
                      <a:pPr algn="ctr" fontAlgn="b">
                        <a:buNone/>
                      </a:pPr>
                      <a:endParaRPr lang="en-US" sz="1100" b="1" i="0" u="none" strike="noStrike" dirty="0">
                        <a:solidFill>
                          <a:srgbClr val="000000"/>
                        </a:solidFill>
                        <a:effectLst/>
                        <a:latin typeface="Aptos Narrow" panose="020B0004020202020204" pitchFamily="34" charset="0"/>
                      </a:endParaRPr>
                    </a:p>
                  </a:txBody>
                  <a:tcPr marL="7509" marR="7509" marT="7509" marB="0" anchor="b"/>
                </a:tc>
                <a:extLst>
                  <a:ext uri="{0D108BD9-81ED-4DB2-BD59-A6C34878D82A}">
                    <a16:rowId xmlns:a16="http://schemas.microsoft.com/office/drawing/2014/main" val="2318542053"/>
                  </a:ext>
                </a:extLst>
              </a:tr>
            </a:tbl>
          </a:graphicData>
        </a:graphic>
      </p:graphicFrame>
      <p:graphicFrame>
        <p:nvGraphicFramePr>
          <p:cNvPr id="6" name="Table 5">
            <a:extLst>
              <a:ext uri="{FF2B5EF4-FFF2-40B4-BE49-F238E27FC236}">
                <a16:creationId xmlns:a16="http://schemas.microsoft.com/office/drawing/2014/main" id="{4F74E098-5A28-588D-14D1-F3BEBA9C378A}"/>
              </a:ext>
            </a:extLst>
          </p:cNvPr>
          <p:cNvGraphicFramePr>
            <a:graphicFrameLocks noGrp="1"/>
          </p:cNvGraphicFramePr>
          <p:nvPr>
            <p:extLst>
              <p:ext uri="{D42A27DB-BD31-4B8C-83A1-F6EECF244321}">
                <p14:modId xmlns:p14="http://schemas.microsoft.com/office/powerpoint/2010/main" val="1955404999"/>
              </p:ext>
            </p:extLst>
          </p:nvPr>
        </p:nvGraphicFramePr>
        <p:xfrm>
          <a:off x="6018241" y="5496086"/>
          <a:ext cx="5975425" cy="730020"/>
        </p:xfrm>
        <a:graphic>
          <a:graphicData uri="http://schemas.openxmlformats.org/drawingml/2006/table">
            <a:tbl>
              <a:tblPr>
                <a:tableStyleId>{5C22544A-7EE6-4342-B048-85BDC9FD1C3A}</a:tableStyleId>
              </a:tblPr>
              <a:tblGrid>
                <a:gridCol w="2884688">
                  <a:extLst>
                    <a:ext uri="{9D8B030D-6E8A-4147-A177-3AD203B41FA5}">
                      <a16:colId xmlns:a16="http://schemas.microsoft.com/office/drawing/2014/main" val="2034281622"/>
                    </a:ext>
                  </a:extLst>
                </a:gridCol>
                <a:gridCol w="1556816">
                  <a:extLst>
                    <a:ext uri="{9D8B030D-6E8A-4147-A177-3AD203B41FA5}">
                      <a16:colId xmlns:a16="http://schemas.microsoft.com/office/drawing/2014/main" val="1413107187"/>
                    </a:ext>
                  </a:extLst>
                </a:gridCol>
                <a:gridCol w="1533921">
                  <a:extLst>
                    <a:ext uri="{9D8B030D-6E8A-4147-A177-3AD203B41FA5}">
                      <a16:colId xmlns:a16="http://schemas.microsoft.com/office/drawing/2014/main" val="44647874"/>
                    </a:ext>
                  </a:extLst>
                </a:gridCol>
              </a:tblGrid>
              <a:tr h="182505">
                <a:tc>
                  <a:txBody>
                    <a:bodyPr/>
                    <a:lstStyle/>
                    <a:p>
                      <a:pPr algn="ctr" fontAlgn="b">
                        <a:buNone/>
                      </a:pPr>
                      <a:r>
                        <a:rPr lang="en-US" sz="1100" u="none" strike="noStrike">
                          <a:effectLst/>
                        </a:rPr>
                        <a:t>Ambient temperature</a:t>
                      </a:r>
                      <a:endParaRPr lang="en-US" sz="1100" b="1"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dirty="0">
                          <a:effectLst/>
                        </a:rPr>
                        <a:t>22</a:t>
                      </a:r>
                      <a:endParaRPr lang="en-US" sz="1100" b="0" i="0" u="none" strike="noStrike" dirty="0">
                        <a:solidFill>
                          <a:srgbClr val="FF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C</a:t>
                      </a:r>
                      <a:endParaRPr lang="en-US" sz="1100" b="1" i="0" u="none" strike="noStrike">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003333601"/>
                  </a:ext>
                </a:extLst>
              </a:tr>
              <a:tr h="182505">
                <a:tc>
                  <a:txBody>
                    <a:bodyPr/>
                    <a:lstStyle/>
                    <a:p>
                      <a:pPr algn="ctr" fontAlgn="b">
                        <a:buNone/>
                      </a:pPr>
                      <a:r>
                        <a:rPr lang="en-US" sz="1100" u="none" strike="noStrike" dirty="0">
                          <a:effectLst/>
                        </a:rPr>
                        <a:t>RH</a:t>
                      </a:r>
                      <a:endParaRPr lang="en-US" sz="1100" b="1"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dirty="0">
                          <a:effectLst/>
                        </a:rPr>
                        <a:t>65</a:t>
                      </a:r>
                      <a:endParaRPr lang="en-US" sz="1100" b="0" i="0" u="none" strike="noStrike" dirty="0">
                        <a:solidFill>
                          <a:srgbClr val="FF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a:t>
                      </a:r>
                      <a:endParaRPr lang="en-US" sz="1100" b="1" i="0" u="none" strike="noStrike">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3480167371"/>
                  </a:ext>
                </a:extLst>
              </a:tr>
              <a:tr h="182505">
                <a:tc>
                  <a:txBody>
                    <a:bodyPr/>
                    <a:lstStyle/>
                    <a:p>
                      <a:pPr algn="ctr" fontAlgn="b">
                        <a:buNone/>
                      </a:pPr>
                      <a:r>
                        <a:rPr lang="en-US" sz="1100" u="none" strike="noStrike" dirty="0">
                          <a:effectLst/>
                        </a:rPr>
                        <a:t>Dew point temperature</a:t>
                      </a:r>
                      <a:endParaRPr lang="en-US" sz="1100" b="1"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dirty="0">
                          <a:effectLst/>
                        </a:rPr>
                        <a:t>15.5</a:t>
                      </a:r>
                      <a:endParaRPr lang="en-US" sz="1100" b="0" i="0" u="none" strike="noStrike" dirty="0">
                        <a:solidFill>
                          <a:srgbClr val="FF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C</a:t>
                      </a:r>
                      <a:endParaRPr lang="en-US" sz="1100" b="1" i="0" u="none" strike="noStrike">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538634343"/>
                  </a:ext>
                </a:extLst>
              </a:tr>
              <a:tr h="182505">
                <a:tc>
                  <a:txBody>
                    <a:bodyPr/>
                    <a:lstStyle/>
                    <a:p>
                      <a:pPr algn="ctr" fontAlgn="b">
                        <a:buNone/>
                      </a:pPr>
                      <a:r>
                        <a:rPr lang="en-US" sz="1100" u="none" strike="noStrike">
                          <a:effectLst/>
                        </a:rPr>
                        <a:t>Minimum water temperature</a:t>
                      </a:r>
                      <a:endParaRPr lang="en-US" sz="1100" b="1"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18</a:t>
                      </a:r>
                      <a:endParaRPr lang="en-US" sz="1100" b="0" i="0" u="none" strike="noStrike">
                        <a:solidFill>
                          <a:srgbClr val="FF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dirty="0">
                          <a:effectLst/>
                        </a:rPr>
                        <a:t>C</a:t>
                      </a:r>
                      <a:endParaRPr lang="en-US" sz="1100" b="1"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4160006827"/>
                  </a:ext>
                </a:extLst>
              </a:tr>
            </a:tbl>
          </a:graphicData>
        </a:graphic>
      </p:graphicFrame>
      <p:sp>
        <p:nvSpPr>
          <p:cNvPr id="3" name="TextBox 2">
            <a:extLst>
              <a:ext uri="{FF2B5EF4-FFF2-40B4-BE49-F238E27FC236}">
                <a16:creationId xmlns:a16="http://schemas.microsoft.com/office/drawing/2014/main" id="{15728015-5B3E-681A-BF82-0145BC19AA86}"/>
              </a:ext>
            </a:extLst>
          </p:cNvPr>
          <p:cNvSpPr txBox="1"/>
          <p:nvPr/>
        </p:nvSpPr>
        <p:spPr>
          <a:xfrm>
            <a:off x="742101" y="424369"/>
            <a:ext cx="4563936" cy="369332"/>
          </a:xfrm>
          <a:prstGeom prst="rect">
            <a:avLst/>
          </a:prstGeom>
          <a:noFill/>
        </p:spPr>
        <p:txBody>
          <a:bodyPr wrap="square">
            <a:spAutoFit/>
          </a:bodyPr>
          <a:lstStyle/>
          <a:p>
            <a:r>
              <a:rPr lang="en-US" sz="1800" b="1" dirty="0"/>
              <a:t>Forward </a:t>
            </a:r>
            <a:r>
              <a:rPr lang="en-US" sz="1800" b="1" dirty="0" err="1"/>
              <a:t>Emcal</a:t>
            </a:r>
            <a:r>
              <a:rPr lang="en-US" sz="1800" b="1" dirty="0"/>
              <a:t> Detailed Calculation  </a:t>
            </a:r>
            <a:endParaRPr lang="en-US" b="1" dirty="0"/>
          </a:p>
        </p:txBody>
      </p:sp>
    </p:spTree>
    <p:extLst>
      <p:ext uri="{BB962C8B-B14F-4D97-AF65-F5344CB8AC3E}">
        <p14:creationId xmlns:p14="http://schemas.microsoft.com/office/powerpoint/2010/main" val="1598501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25FD8-7601-07D4-3082-CF863E45DD59}"/>
            </a:ext>
          </a:extLst>
        </p:cNvPr>
        <p:cNvGrpSpPr/>
        <p:nvPr/>
      </p:nvGrpSpPr>
      <p:grpSpPr>
        <a:xfrm>
          <a:off x="0" y="0"/>
          <a:ext cx="0" cy="0"/>
          <a:chOff x="0" y="0"/>
          <a:chExt cx="0" cy="0"/>
        </a:xfrm>
      </p:grpSpPr>
      <p:pic>
        <p:nvPicPr>
          <p:cNvPr id="10" name="Immagine 5">
            <a:extLst>
              <a:ext uri="{FF2B5EF4-FFF2-40B4-BE49-F238E27FC236}">
                <a16:creationId xmlns:a16="http://schemas.microsoft.com/office/drawing/2014/main" id="{C3C06D70-115F-DA25-C20A-F91508B6D471}"/>
              </a:ext>
              <a:ext uri="{147F2762-F138-4A5C-976F-8EAC2B608ADB}">
                <a16:predDERef xmlns:a16="http://schemas.microsoft.com/office/drawing/2014/main" pred="{555EF2D0-62AB-0BFE-08E9-8AFA48822072}"/>
              </a:ext>
            </a:extLst>
          </p:cNvPr>
          <p:cNvPicPr>
            <a:picLocks noChangeAspect="1"/>
          </p:cNvPicPr>
          <p:nvPr/>
        </p:nvPicPr>
        <p:blipFill>
          <a:blip r:embed="rId2"/>
          <a:stretch>
            <a:fillRect/>
          </a:stretch>
        </p:blipFill>
        <p:spPr>
          <a:xfrm>
            <a:off x="642988" y="4273340"/>
            <a:ext cx="3446175" cy="1935627"/>
          </a:xfrm>
          <a:prstGeom prst="rect">
            <a:avLst/>
          </a:prstGeom>
        </p:spPr>
      </p:pic>
      <p:pic>
        <p:nvPicPr>
          <p:cNvPr id="12" name="Picture 11">
            <a:extLst>
              <a:ext uri="{FF2B5EF4-FFF2-40B4-BE49-F238E27FC236}">
                <a16:creationId xmlns:a16="http://schemas.microsoft.com/office/drawing/2014/main" id="{4C65E623-3A1D-3309-7B6A-B83AE6982BCF}"/>
              </a:ext>
            </a:extLst>
          </p:cNvPr>
          <p:cNvPicPr>
            <a:picLocks noChangeAspect="1"/>
          </p:cNvPicPr>
          <p:nvPr/>
        </p:nvPicPr>
        <p:blipFill>
          <a:blip r:embed="rId3"/>
          <a:stretch>
            <a:fillRect/>
          </a:stretch>
        </p:blipFill>
        <p:spPr>
          <a:xfrm>
            <a:off x="7119069" y="2666235"/>
            <a:ext cx="4841283" cy="2532692"/>
          </a:xfrm>
          <a:prstGeom prst="rect">
            <a:avLst/>
          </a:prstGeom>
        </p:spPr>
      </p:pic>
      <p:sp>
        <p:nvSpPr>
          <p:cNvPr id="2" name="Title 1">
            <a:extLst>
              <a:ext uri="{FF2B5EF4-FFF2-40B4-BE49-F238E27FC236}">
                <a16:creationId xmlns:a16="http://schemas.microsoft.com/office/drawing/2014/main" id="{1E1E8150-0C7E-8034-3C84-C2D5D9570C26}"/>
              </a:ext>
            </a:extLst>
          </p:cNvPr>
          <p:cNvSpPr>
            <a:spLocks noGrp="1"/>
          </p:cNvSpPr>
          <p:nvPr>
            <p:ph type="title"/>
          </p:nvPr>
        </p:nvSpPr>
        <p:spPr/>
        <p:txBody>
          <a:bodyPr>
            <a:normAutofit fontScale="90000"/>
          </a:bodyPr>
          <a:lstStyle/>
          <a:p>
            <a:r>
              <a:rPr lang="en-US" dirty="0"/>
              <a:t>Special Cooling System – Detector</a:t>
            </a:r>
          </a:p>
        </p:txBody>
      </p:sp>
      <p:sp>
        <p:nvSpPr>
          <p:cNvPr id="4" name="Text Placeholder 2">
            <a:extLst>
              <a:ext uri="{FF2B5EF4-FFF2-40B4-BE49-F238E27FC236}">
                <a16:creationId xmlns:a16="http://schemas.microsoft.com/office/drawing/2014/main" id="{50A93D70-6CD5-BF0B-7D8B-B2698F748B34}"/>
              </a:ext>
            </a:extLst>
          </p:cNvPr>
          <p:cNvSpPr>
            <a:spLocks noGrp="1"/>
          </p:cNvSpPr>
          <p:nvPr>
            <p:ph idx="1"/>
          </p:nvPr>
        </p:nvSpPr>
        <p:spPr>
          <a:xfrm>
            <a:off x="457199" y="514963"/>
            <a:ext cx="4249025" cy="974083"/>
          </a:xfrm>
        </p:spPr>
        <p:txBody>
          <a:bodyPr>
            <a:normAutofit lnSpcReduction="10000"/>
          </a:bodyPr>
          <a:lstStyle/>
          <a:p>
            <a:pPr marL="0" indent="0">
              <a:buNone/>
            </a:pPr>
            <a:r>
              <a:rPr lang="en-US" sz="1200" b="1" dirty="0" err="1"/>
              <a:t>dRICH</a:t>
            </a:r>
            <a:r>
              <a:rPr lang="en-US" sz="1200" b="1" dirty="0"/>
              <a:t> </a:t>
            </a:r>
            <a:endParaRPr lang="en-US" sz="1200" dirty="0"/>
          </a:p>
          <a:p>
            <a:r>
              <a:rPr lang="en-US" sz="1200" dirty="0"/>
              <a:t>Heat Sources – Primarily located in Photon Detector Box </a:t>
            </a:r>
          </a:p>
          <a:p>
            <a:r>
              <a:rPr lang="en-US" sz="1200" dirty="0"/>
              <a:t>Uniform distribution  -  Physics operation mode</a:t>
            </a:r>
          </a:p>
          <a:p>
            <a:r>
              <a:rPr lang="en-US" sz="1200" dirty="0"/>
              <a:t>Non-Uniform distribution -  Annealing operation mode</a:t>
            </a:r>
          </a:p>
        </p:txBody>
      </p:sp>
      <p:pic>
        <p:nvPicPr>
          <p:cNvPr id="6" name="Picture 5">
            <a:extLst>
              <a:ext uri="{FF2B5EF4-FFF2-40B4-BE49-F238E27FC236}">
                <a16:creationId xmlns:a16="http://schemas.microsoft.com/office/drawing/2014/main" id="{3027DAD3-D416-5B47-0410-4114760C6C45}"/>
              </a:ext>
            </a:extLst>
          </p:cNvPr>
          <p:cNvPicPr>
            <a:picLocks noChangeAspect="1"/>
          </p:cNvPicPr>
          <p:nvPr/>
        </p:nvPicPr>
        <p:blipFill>
          <a:blip r:embed="rId4"/>
          <a:stretch>
            <a:fillRect/>
          </a:stretch>
        </p:blipFill>
        <p:spPr>
          <a:xfrm>
            <a:off x="457199" y="1546809"/>
            <a:ext cx="5331205" cy="2723168"/>
          </a:xfrm>
          <a:prstGeom prst="rect">
            <a:avLst/>
          </a:prstGeom>
        </p:spPr>
      </p:pic>
      <p:sp>
        <p:nvSpPr>
          <p:cNvPr id="11" name="TextBox 33">
            <a:extLst>
              <a:ext uri="{FF2B5EF4-FFF2-40B4-BE49-F238E27FC236}">
                <a16:creationId xmlns:a16="http://schemas.microsoft.com/office/drawing/2014/main" id="{D7D29355-40C9-7976-6DDF-A7A4FA4D6574}"/>
              </a:ext>
            </a:extLst>
          </p:cNvPr>
          <p:cNvSpPr txBox="1"/>
          <p:nvPr/>
        </p:nvSpPr>
        <p:spPr>
          <a:xfrm>
            <a:off x="6853344" y="481296"/>
            <a:ext cx="5108896" cy="199715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it-IT"/>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150000"/>
              </a:lnSpc>
              <a:buNone/>
            </a:pPr>
            <a:r>
              <a:rPr lang="en-GB" sz="1200" b="1" dirty="0">
                <a:latin typeface="Arial" panose="020B0604020202020204" pitchFamily="34" charset="0"/>
                <a:cs typeface="Arial" panose="020B0604020202020204" pitchFamily="34" charset="0"/>
              </a:rPr>
              <a:t>Cooling/Heating System – Main Requirements</a:t>
            </a:r>
          </a:p>
          <a:p>
            <a:pPr marL="285750" indent="-285750">
              <a:lnSpc>
                <a:spcPct val="150000"/>
              </a:lnSpc>
              <a:buFont typeface="Arial" panose="020B0604020202020204" pitchFamily="34" charset="0"/>
              <a:buChar char="•"/>
            </a:pPr>
            <a:r>
              <a:rPr lang="en-GB" sz="1200" b="1" dirty="0">
                <a:latin typeface="Arial" panose="020B0604020202020204" pitchFamily="34" charset="0"/>
                <a:cs typeface="Arial" panose="020B0604020202020204" pitchFamily="34" charset="0"/>
              </a:rPr>
              <a:t>Heating mode (annealing):</a:t>
            </a:r>
            <a:r>
              <a:rPr lang="en-GB" sz="1200" dirty="0">
                <a:latin typeface="Arial" panose="020B0604020202020204" pitchFamily="34" charset="0"/>
                <a:cs typeface="Arial" panose="020B0604020202020204" pitchFamily="34" charset="0"/>
              </a:rPr>
              <a:t> Maximum temperature </a:t>
            </a:r>
            <a:r>
              <a:rPr lang="en-GB" sz="1200" b="1" dirty="0">
                <a:latin typeface="Arial" panose="020B0604020202020204" pitchFamily="34" charset="0"/>
                <a:cs typeface="Arial" panose="020B0604020202020204" pitchFamily="34" charset="0"/>
              </a:rPr>
              <a:t>100 °C</a:t>
            </a:r>
            <a:endParaRPr lang="en-GB" sz="12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sz="1200" b="1" dirty="0">
                <a:latin typeface="Arial" panose="020B0604020202020204" pitchFamily="34" charset="0"/>
                <a:cs typeface="Arial" panose="020B0604020202020204" pitchFamily="34" charset="0"/>
              </a:rPr>
              <a:t>Cooling mode:</a:t>
            </a:r>
            <a:r>
              <a:rPr lang="en-GB" sz="1200" dirty="0">
                <a:latin typeface="Arial" panose="020B0604020202020204" pitchFamily="34" charset="0"/>
                <a:cs typeface="Arial" panose="020B0604020202020204" pitchFamily="34" charset="0"/>
              </a:rPr>
              <a:t> Minimum temperature </a:t>
            </a:r>
            <a:r>
              <a:rPr lang="en-GB" sz="1200" b="1" dirty="0">
                <a:latin typeface="Arial" panose="020B0604020202020204" pitchFamily="34" charset="0"/>
                <a:cs typeface="Arial" panose="020B0604020202020204" pitchFamily="34" charset="0"/>
              </a:rPr>
              <a:t>–40 °C</a:t>
            </a:r>
            <a:endParaRPr lang="en-GB" sz="12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sz="1200" b="1" dirty="0">
                <a:latin typeface="Arial" panose="020B0604020202020204" pitchFamily="34" charset="0"/>
                <a:cs typeface="Arial" panose="020B0604020202020204" pitchFamily="34" charset="0"/>
              </a:rPr>
              <a:t>Coolant options:</a:t>
            </a:r>
            <a:r>
              <a:rPr lang="en-GB" sz="1200" dirty="0">
                <a:latin typeface="Arial" panose="020B0604020202020204" pitchFamily="34" charset="0"/>
                <a:cs typeface="Arial" panose="020B0604020202020204" pitchFamily="34" charset="0"/>
              </a:rPr>
              <a:t> </a:t>
            </a:r>
            <a:r>
              <a:rPr lang="en-GB" sz="1200" b="1" dirty="0">
                <a:latin typeface="Arial" panose="020B0604020202020204" pitchFamily="34" charset="0"/>
                <a:cs typeface="Arial" panose="020B0604020202020204" pitchFamily="34" charset="0"/>
              </a:rPr>
              <a:t>Glycol</a:t>
            </a:r>
            <a:r>
              <a:rPr lang="en-GB" sz="1200" dirty="0">
                <a:latin typeface="Arial" panose="020B0604020202020204" pitchFamily="34" charset="0"/>
                <a:cs typeface="Arial" panose="020B0604020202020204" pitchFamily="34" charset="0"/>
              </a:rPr>
              <a:t>, </a:t>
            </a:r>
            <a:r>
              <a:rPr lang="en-GB" sz="1200" b="1" dirty="0">
                <a:latin typeface="Arial" panose="020B0604020202020204" pitchFamily="34" charset="0"/>
                <a:cs typeface="Arial" panose="020B0604020202020204" pitchFamily="34" charset="0"/>
              </a:rPr>
              <a:t>Silicone oil</a:t>
            </a:r>
            <a:r>
              <a:rPr lang="en-GB" sz="1200" dirty="0">
                <a:latin typeface="Arial" panose="020B0604020202020204" pitchFamily="34" charset="0"/>
                <a:cs typeface="Arial" panose="020B0604020202020204" pitchFamily="34" charset="0"/>
              </a:rPr>
              <a:t>, or </a:t>
            </a:r>
            <a:r>
              <a:rPr lang="en-GB" sz="1200" b="1" dirty="0">
                <a:latin typeface="Arial" panose="020B0604020202020204" pitchFamily="34" charset="0"/>
                <a:cs typeface="Arial" panose="020B0604020202020204" pitchFamily="34" charset="0"/>
              </a:rPr>
              <a:t>HFE 7100</a:t>
            </a:r>
            <a:endParaRPr lang="en-GB" sz="12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sz="1200" b="1" dirty="0">
                <a:latin typeface="Arial" panose="020B0604020202020204" pitchFamily="34" charset="0"/>
                <a:cs typeface="Arial" panose="020B0604020202020204" pitchFamily="34" charset="0"/>
              </a:rPr>
              <a:t>Cooling system type:</a:t>
            </a:r>
            <a:r>
              <a:rPr lang="en-GB" sz="1200" dirty="0">
                <a:latin typeface="Arial" panose="020B0604020202020204" pitchFamily="34" charset="0"/>
                <a:cs typeface="Arial" panose="020B0604020202020204" pitchFamily="34" charset="0"/>
              </a:rPr>
              <a:t> Closed-loop system with freeze protection, ideal for both cooling and heating operations, and designed to prevent leakage.</a:t>
            </a:r>
          </a:p>
        </p:txBody>
      </p:sp>
      <p:pic>
        <p:nvPicPr>
          <p:cNvPr id="13" name="Picture 12">
            <a:extLst>
              <a:ext uri="{FF2B5EF4-FFF2-40B4-BE49-F238E27FC236}">
                <a16:creationId xmlns:a16="http://schemas.microsoft.com/office/drawing/2014/main" id="{817B8D5E-9DBB-CD45-83AE-D62B6663CC38}"/>
              </a:ext>
            </a:extLst>
          </p:cNvPr>
          <p:cNvPicPr>
            <a:picLocks noChangeAspect="1"/>
          </p:cNvPicPr>
          <p:nvPr/>
        </p:nvPicPr>
        <p:blipFill>
          <a:blip r:embed="rId5"/>
          <a:srcRect l="31347" t="-117" b="-1"/>
          <a:stretch>
            <a:fillRect/>
          </a:stretch>
        </p:blipFill>
        <p:spPr>
          <a:xfrm>
            <a:off x="3828896" y="4306247"/>
            <a:ext cx="4223814" cy="1869812"/>
          </a:xfrm>
          <a:prstGeom prst="rect">
            <a:avLst/>
          </a:prstGeom>
        </p:spPr>
      </p:pic>
      <p:sp>
        <p:nvSpPr>
          <p:cNvPr id="15" name="TextBox 35">
            <a:extLst>
              <a:ext uri="{FF2B5EF4-FFF2-40B4-BE49-F238E27FC236}">
                <a16:creationId xmlns:a16="http://schemas.microsoft.com/office/drawing/2014/main" id="{43A32393-4846-B028-2FE4-FAE9410AF891}"/>
              </a:ext>
            </a:extLst>
          </p:cNvPr>
          <p:cNvSpPr txBox="1"/>
          <p:nvPr/>
        </p:nvSpPr>
        <p:spPr>
          <a:xfrm>
            <a:off x="8476239" y="2516685"/>
            <a:ext cx="2731453" cy="307777"/>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latin typeface="Arial" panose="020B0604020202020204" pitchFamily="34" charset="0"/>
                <a:cs typeface="Arial" panose="020B0604020202020204" pitchFamily="34" charset="0"/>
              </a:rPr>
              <a:t>Detector box air cooling</a:t>
            </a:r>
            <a:endParaRPr lang="en-GB" sz="1400" b="1"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B11FB9FB-23EB-870A-8585-BEE4401F2E29}"/>
              </a:ext>
            </a:extLst>
          </p:cNvPr>
          <p:cNvPicPr>
            <a:picLocks noChangeAspect="1"/>
          </p:cNvPicPr>
          <p:nvPr/>
        </p:nvPicPr>
        <p:blipFill>
          <a:blip r:embed="rId5"/>
          <a:srcRect t="37008" r="68203" b="24680"/>
          <a:stretch>
            <a:fillRect/>
          </a:stretch>
        </p:blipFill>
        <p:spPr>
          <a:xfrm>
            <a:off x="8235988" y="5278623"/>
            <a:ext cx="1869302" cy="683703"/>
          </a:xfrm>
          <a:prstGeom prst="rect">
            <a:avLst/>
          </a:prstGeom>
        </p:spPr>
      </p:pic>
    </p:spTree>
    <p:extLst>
      <p:ext uri="{BB962C8B-B14F-4D97-AF65-F5344CB8AC3E}">
        <p14:creationId xmlns:p14="http://schemas.microsoft.com/office/powerpoint/2010/main" val="75364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02AD0-12FB-E475-B0D1-2A0723E9BA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4C107B-FCEB-5ED4-9CC1-F4E112EBB435}"/>
              </a:ext>
            </a:extLst>
          </p:cNvPr>
          <p:cNvSpPr>
            <a:spLocks noGrp="1"/>
          </p:cNvSpPr>
          <p:nvPr>
            <p:ph type="title"/>
          </p:nvPr>
        </p:nvSpPr>
        <p:spPr/>
        <p:txBody>
          <a:bodyPr>
            <a:normAutofit fontScale="90000"/>
          </a:bodyPr>
          <a:lstStyle/>
          <a:p>
            <a:r>
              <a:rPr lang="en-US" dirty="0"/>
              <a:t>Liquid Cooling – Detectors</a:t>
            </a:r>
          </a:p>
        </p:txBody>
      </p:sp>
      <p:sp>
        <p:nvSpPr>
          <p:cNvPr id="4" name="Text Placeholder 2">
            <a:extLst>
              <a:ext uri="{FF2B5EF4-FFF2-40B4-BE49-F238E27FC236}">
                <a16:creationId xmlns:a16="http://schemas.microsoft.com/office/drawing/2014/main" id="{92CAE746-4359-418B-C521-2CD5FC0625FC}"/>
              </a:ext>
            </a:extLst>
          </p:cNvPr>
          <p:cNvSpPr>
            <a:spLocks noGrp="1"/>
          </p:cNvSpPr>
          <p:nvPr>
            <p:ph idx="1"/>
          </p:nvPr>
        </p:nvSpPr>
        <p:spPr>
          <a:xfrm>
            <a:off x="457200" y="685800"/>
            <a:ext cx="11503025" cy="5486400"/>
          </a:xfrm>
        </p:spPr>
        <p:txBody>
          <a:bodyPr>
            <a:normAutofit/>
          </a:bodyPr>
          <a:lstStyle/>
          <a:p>
            <a:pPr marL="0" indent="0">
              <a:buNone/>
            </a:pPr>
            <a:r>
              <a:rPr lang="en-US" sz="1200" b="1" dirty="0"/>
              <a:t>Forward EMCAL </a:t>
            </a:r>
            <a:endParaRPr lang="en-US" sz="1200" dirty="0"/>
          </a:p>
          <a:p>
            <a:r>
              <a:rPr lang="en-US" sz="1200" dirty="0"/>
              <a:t>Electronics : FEB, </a:t>
            </a:r>
            <a:r>
              <a:rPr lang="en-US" sz="1200" dirty="0" err="1"/>
              <a:t>SiPM</a:t>
            </a:r>
            <a:endParaRPr lang="en-US" sz="1200" dirty="0"/>
          </a:p>
          <a:p>
            <a:r>
              <a:rPr lang="en-US" sz="1200" dirty="0"/>
              <a:t>Temperature : 2 to 3C above dew point </a:t>
            </a:r>
          </a:p>
          <a:p>
            <a:pPr marL="0" indent="0">
              <a:buNone/>
            </a:pPr>
            <a:r>
              <a:rPr lang="en-US" sz="1200" b="1" dirty="0"/>
              <a:t>Barrel EMCAL </a:t>
            </a:r>
            <a:endParaRPr lang="en-US" sz="1200" dirty="0"/>
          </a:p>
          <a:p>
            <a:r>
              <a:rPr lang="en-US" sz="1200" dirty="0"/>
              <a:t>Electronics : </a:t>
            </a:r>
            <a:r>
              <a:rPr lang="en-US" sz="1200" dirty="0" err="1"/>
              <a:t>SiPM</a:t>
            </a:r>
            <a:r>
              <a:rPr lang="en-US" sz="1200" dirty="0"/>
              <a:t>, </a:t>
            </a:r>
            <a:r>
              <a:rPr lang="en-US" sz="1200" dirty="0" err="1"/>
              <a:t>Astropix</a:t>
            </a:r>
            <a:r>
              <a:rPr lang="en-US" sz="1200" dirty="0"/>
              <a:t>, ETC, </a:t>
            </a:r>
            <a:r>
              <a:rPr lang="en-US" sz="1200" dirty="0" err="1"/>
              <a:t>Caloroc</a:t>
            </a:r>
            <a:r>
              <a:rPr lang="en-US" sz="1200" dirty="0"/>
              <a:t>, </a:t>
            </a:r>
            <a:r>
              <a:rPr lang="en-US" sz="1200" dirty="0" err="1"/>
              <a:t>Astrolinx</a:t>
            </a:r>
            <a:endParaRPr lang="en-US" sz="1200" dirty="0"/>
          </a:p>
          <a:p>
            <a:r>
              <a:rPr lang="en-US" sz="1200" dirty="0"/>
              <a:t>Temperature : </a:t>
            </a:r>
            <a:r>
              <a:rPr lang="en-US" sz="1200" dirty="0" err="1"/>
              <a:t>SiPM</a:t>
            </a:r>
            <a:r>
              <a:rPr lang="en-US" sz="1200" dirty="0"/>
              <a:t> : +/- 2 C (7C on </a:t>
            </a:r>
            <a:r>
              <a:rPr lang="en-US" sz="1200" dirty="0" err="1"/>
              <a:t>SiPM’s</a:t>
            </a:r>
            <a:r>
              <a:rPr lang="en-US" sz="1200" dirty="0"/>
              <a:t>)</a:t>
            </a:r>
          </a:p>
          <a:p>
            <a:r>
              <a:rPr lang="en-US" sz="1200" dirty="0" err="1"/>
              <a:t>Astropix</a:t>
            </a:r>
            <a:r>
              <a:rPr lang="en-US" sz="1200" dirty="0"/>
              <a:t>, </a:t>
            </a:r>
            <a:r>
              <a:rPr lang="en-US" sz="1200" dirty="0" err="1"/>
              <a:t>Astrolinx</a:t>
            </a:r>
            <a:r>
              <a:rPr lang="en-US" sz="1200" dirty="0"/>
              <a:t> : 20 +/- 3 C, ETC, </a:t>
            </a:r>
            <a:r>
              <a:rPr lang="en-US" sz="1200" dirty="0" err="1"/>
              <a:t>Caloroc</a:t>
            </a:r>
            <a:r>
              <a:rPr lang="en-US" sz="1200" dirty="0"/>
              <a:t>: below 40 C</a:t>
            </a:r>
          </a:p>
          <a:p>
            <a:pPr marL="0" indent="0">
              <a:buNone/>
            </a:pPr>
            <a:r>
              <a:rPr lang="en-US" sz="1200" b="1" dirty="0"/>
              <a:t>DIRC </a:t>
            </a:r>
            <a:endParaRPr lang="en-US" sz="1200" dirty="0"/>
          </a:p>
          <a:p>
            <a:r>
              <a:rPr lang="en-US" sz="1200" dirty="0"/>
              <a:t>Electronics : ASIC</a:t>
            </a:r>
          </a:p>
          <a:p>
            <a:r>
              <a:rPr lang="en-US" sz="1200" dirty="0"/>
              <a:t>Temperature : ASIC: +/- 2 C</a:t>
            </a:r>
          </a:p>
          <a:p>
            <a:pPr marL="0" indent="0">
              <a:buNone/>
            </a:pPr>
            <a:r>
              <a:rPr lang="en-US" sz="1200" b="1" dirty="0"/>
              <a:t>Outer MPGD </a:t>
            </a:r>
            <a:endParaRPr lang="en-US" sz="1200" dirty="0"/>
          </a:p>
          <a:p>
            <a:r>
              <a:rPr lang="en-US" sz="1200" dirty="0"/>
              <a:t>Electronics : FEB</a:t>
            </a:r>
          </a:p>
          <a:p>
            <a:r>
              <a:rPr lang="en-US" sz="1200" dirty="0"/>
              <a:t>Temperature : ASIC : 30 +/-3C, Operation : 22 to 25C</a:t>
            </a:r>
          </a:p>
          <a:p>
            <a:pPr marL="0" indent="0">
              <a:buNone/>
            </a:pPr>
            <a:r>
              <a:rPr lang="en-US" sz="1200" b="1" dirty="0"/>
              <a:t>Cymbal </a:t>
            </a:r>
            <a:endParaRPr lang="en-US" sz="1200" dirty="0"/>
          </a:p>
          <a:p>
            <a:r>
              <a:rPr lang="en-US" sz="1200" dirty="0"/>
              <a:t>Electronics : FEB, DC-DC Converters</a:t>
            </a:r>
          </a:p>
          <a:p>
            <a:r>
              <a:rPr lang="en-US" sz="1200" dirty="0"/>
              <a:t>Temperature : FEB : +/- 2C, Detector Operation : 15 to 25 C</a:t>
            </a:r>
          </a:p>
          <a:p>
            <a:pPr marL="0" indent="0">
              <a:buNone/>
            </a:pPr>
            <a:r>
              <a:rPr lang="en-US" sz="1200" b="1" dirty="0" err="1"/>
              <a:t>pfRICH</a:t>
            </a:r>
            <a:r>
              <a:rPr lang="en-US" sz="1200" b="1" dirty="0"/>
              <a:t> </a:t>
            </a:r>
            <a:endParaRPr lang="en-US" sz="1200" dirty="0"/>
          </a:p>
          <a:p>
            <a:r>
              <a:rPr lang="en-US" sz="1200" dirty="0"/>
              <a:t>Electronics : ASIC</a:t>
            </a:r>
          </a:p>
          <a:p>
            <a:r>
              <a:rPr lang="en-US" sz="1200" dirty="0"/>
              <a:t>Temperature : ASIC : +/- 2 C</a:t>
            </a:r>
          </a:p>
          <a:p>
            <a:pPr marL="0" indent="0">
              <a:buNone/>
            </a:pPr>
            <a:r>
              <a:rPr lang="en-US" sz="1200" b="1" dirty="0"/>
              <a:t>EEMCAL </a:t>
            </a:r>
            <a:endParaRPr lang="en-US" sz="1200" dirty="0"/>
          </a:p>
          <a:p>
            <a:r>
              <a:rPr lang="en-US" sz="1200" dirty="0"/>
              <a:t>Electronics : FEB, </a:t>
            </a:r>
            <a:r>
              <a:rPr lang="en-US" sz="1200" dirty="0" err="1"/>
              <a:t>SiPM</a:t>
            </a:r>
            <a:endParaRPr lang="en-US" sz="1200" dirty="0"/>
          </a:p>
          <a:p>
            <a:r>
              <a:rPr lang="en-US" sz="1200" dirty="0"/>
              <a:t>Temperature : +/- 0.1 C on crystals, Crystal temperature : 15 to 25 C</a:t>
            </a:r>
          </a:p>
        </p:txBody>
      </p:sp>
      <p:grpSp>
        <p:nvGrpSpPr>
          <p:cNvPr id="5" name="Google Shape;324;p9">
            <a:extLst>
              <a:ext uri="{FF2B5EF4-FFF2-40B4-BE49-F238E27FC236}">
                <a16:creationId xmlns:a16="http://schemas.microsoft.com/office/drawing/2014/main" id="{E671D842-8ABD-3F87-28F8-DDC19BF1E94B}"/>
              </a:ext>
            </a:extLst>
          </p:cNvPr>
          <p:cNvGrpSpPr/>
          <p:nvPr/>
        </p:nvGrpSpPr>
        <p:grpSpPr>
          <a:xfrm>
            <a:off x="5475591" y="564160"/>
            <a:ext cx="4069765" cy="2310958"/>
            <a:chOff x="974982" y="3406660"/>
            <a:chExt cx="3040730" cy="1620471"/>
          </a:xfrm>
        </p:grpSpPr>
        <p:pic>
          <p:nvPicPr>
            <p:cNvPr id="6" name="Google Shape;325;p9">
              <a:extLst>
                <a:ext uri="{FF2B5EF4-FFF2-40B4-BE49-F238E27FC236}">
                  <a16:creationId xmlns:a16="http://schemas.microsoft.com/office/drawing/2014/main" id="{2672E00E-25CC-9A72-87E0-15BBFA88A427}"/>
                </a:ext>
              </a:extLst>
            </p:cNvPr>
            <p:cNvPicPr preferRelativeResize="0"/>
            <p:nvPr/>
          </p:nvPicPr>
          <p:blipFill rotWithShape="1">
            <a:blip r:embed="rId2">
              <a:alphaModFix/>
            </a:blip>
            <a:srcRect/>
            <a:stretch/>
          </p:blipFill>
          <p:spPr>
            <a:xfrm>
              <a:off x="974982" y="3406660"/>
              <a:ext cx="3040730" cy="1620471"/>
            </a:xfrm>
            <a:prstGeom prst="rect">
              <a:avLst/>
            </a:prstGeom>
            <a:noFill/>
            <a:ln>
              <a:noFill/>
            </a:ln>
          </p:spPr>
        </p:pic>
        <p:sp>
          <p:nvSpPr>
            <p:cNvPr id="7" name="Google Shape;326;p9">
              <a:extLst>
                <a:ext uri="{FF2B5EF4-FFF2-40B4-BE49-F238E27FC236}">
                  <a16:creationId xmlns:a16="http://schemas.microsoft.com/office/drawing/2014/main" id="{D228EC6C-B2E1-3020-AC78-9E1E4485DC3D}"/>
                </a:ext>
              </a:extLst>
            </p:cNvPr>
            <p:cNvSpPr/>
            <p:nvPr/>
          </p:nvSpPr>
          <p:spPr>
            <a:xfrm>
              <a:off x="1387186" y="4390159"/>
              <a:ext cx="213014" cy="249382"/>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8" name="Picture 7" descr="Chart&#10;&#10;AI-generated content may be incorrect.">
            <a:extLst>
              <a:ext uri="{FF2B5EF4-FFF2-40B4-BE49-F238E27FC236}">
                <a16:creationId xmlns:a16="http://schemas.microsoft.com/office/drawing/2014/main" id="{7940A587-8F5E-021C-43DD-6FBD41BE8500}"/>
              </a:ext>
            </a:extLst>
          </p:cNvPr>
          <p:cNvPicPr>
            <a:picLocks noChangeAspect="1"/>
          </p:cNvPicPr>
          <p:nvPr/>
        </p:nvPicPr>
        <p:blipFill>
          <a:blip r:embed="rId3"/>
          <a:srcRect t="2197"/>
          <a:stretch>
            <a:fillRect/>
          </a:stretch>
        </p:blipFill>
        <p:spPr>
          <a:xfrm>
            <a:off x="10000277" y="514035"/>
            <a:ext cx="1505027" cy="2801080"/>
          </a:xfrm>
          <a:prstGeom prst="rect">
            <a:avLst/>
          </a:prstGeom>
        </p:spPr>
      </p:pic>
      <p:sp>
        <p:nvSpPr>
          <p:cNvPr id="10" name="TextBox 9">
            <a:extLst>
              <a:ext uri="{FF2B5EF4-FFF2-40B4-BE49-F238E27FC236}">
                <a16:creationId xmlns:a16="http://schemas.microsoft.com/office/drawing/2014/main" id="{8084FAB4-2057-CC6A-B129-99EDD31192D3}"/>
              </a:ext>
            </a:extLst>
          </p:cNvPr>
          <p:cNvSpPr txBox="1"/>
          <p:nvPr/>
        </p:nvSpPr>
        <p:spPr>
          <a:xfrm>
            <a:off x="6945091" y="2775744"/>
            <a:ext cx="3495063" cy="646331"/>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Cold plate, double-sided cooling:</a:t>
            </a:r>
          </a:p>
          <a:p>
            <a:r>
              <a:rPr lang="en-US" sz="1200" dirty="0">
                <a:latin typeface="Arial" panose="020B0604020202020204" pitchFamily="34" charset="0"/>
                <a:cs typeface="Arial" panose="020B0604020202020204" pitchFamily="34" charset="0"/>
              </a:rPr>
              <a:t> - Side 1: ESB PCB with </a:t>
            </a:r>
            <a:r>
              <a:rPr lang="en-US" sz="1200" dirty="0" err="1">
                <a:latin typeface="Arial" panose="020B0604020202020204" pitchFamily="34" charset="0"/>
                <a:cs typeface="Arial" panose="020B0604020202020204" pitchFamily="34" charset="0"/>
              </a:rPr>
              <a:t>SiPMs</a:t>
            </a:r>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 Side 2: CALOROC and </a:t>
            </a:r>
            <a:r>
              <a:rPr lang="en-US" sz="1200" dirty="0" err="1">
                <a:latin typeface="Arial" panose="020B0604020202020204" pitchFamily="34" charset="0"/>
                <a:cs typeface="Arial" panose="020B0604020202020204" pitchFamily="34" charset="0"/>
              </a:rPr>
              <a:t>AstroPix</a:t>
            </a:r>
            <a:r>
              <a:rPr lang="en-US" sz="1200" dirty="0">
                <a:latin typeface="Arial" panose="020B0604020202020204" pitchFamily="34" charset="0"/>
                <a:cs typeface="Arial" panose="020B0604020202020204" pitchFamily="34" charset="0"/>
              </a:rPr>
              <a:t> ETC</a:t>
            </a:r>
          </a:p>
        </p:txBody>
      </p:sp>
      <p:pic>
        <p:nvPicPr>
          <p:cNvPr id="9" name="Picture 8" descr="A picture containing floor&#10;&#10;AI-generated content may be incorrect.">
            <a:extLst>
              <a:ext uri="{FF2B5EF4-FFF2-40B4-BE49-F238E27FC236}">
                <a16:creationId xmlns:a16="http://schemas.microsoft.com/office/drawing/2014/main" id="{A26A04AE-21F4-3A14-0488-88B2537FE89B}"/>
              </a:ext>
            </a:extLst>
          </p:cNvPr>
          <p:cNvPicPr>
            <a:picLocks noChangeAspect="1"/>
          </p:cNvPicPr>
          <p:nvPr/>
        </p:nvPicPr>
        <p:blipFill>
          <a:blip r:embed="rId4"/>
          <a:srcRect l="3601" t="8561" b="8179"/>
          <a:stretch>
            <a:fillRect/>
          </a:stretch>
        </p:blipFill>
        <p:spPr>
          <a:xfrm>
            <a:off x="9190628" y="3918092"/>
            <a:ext cx="2673938" cy="2009696"/>
          </a:xfrm>
          <a:prstGeom prst="rect">
            <a:avLst/>
          </a:prstGeom>
        </p:spPr>
      </p:pic>
      <p:sp>
        <p:nvSpPr>
          <p:cNvPr id="11" name="TextBox 10">
            <a:extLst>
              <a:ext uri="{FF2B5EF4-FFF2-40B4-BE49-F238E27FC236}">
                <a16:creationId xmlns:a16="http://schemas.microsoft.com/office/drawing/2014/main" id="{756641B6-43AB-1CEE-C870-E9903174F37C}"/>
              </a:ext>
            </a:extLst>
          </p:cNvPr>
          <p:cNvSpPr txBox="1"/>
          <p:nvPr/>
        </p:nvSpPr>
        <p:spPr>
          <a:xfrm>
            <a:off x="10104539" y="3174949"/>
            <a:ext cx="1282723" cy="307777"/>
          </a:xfrm>
          <a:prstGeom prst="rect">
            <a:avLst/>
          </a:prstGeom>
          <a:noFill/>
        </p:spPr>
        <p:txBody>
          <a:bodyPr wrap="none" rtlCol="0">
            <a:spAutoFit/>
          </a:bodyPr>
          <a:lstStyle/>
          <a:p>
            <a:r>
              <a:rPr lang="en-US" sz="1400" b="1" dirty="0"/>
              <a:t>Barrel </a:t>
            </a:r>
            <a:r>
              <a:rPr lang="en-US" sz="1400" b="1" dirty="0" err="1"/>
              <a:t>Emcal</a:t>
            </a:r>
            <a:endParaRPr lang="en-US" sz="1400" b="1" dirty="0"/>
          </a:p>
        </p:txBody>
      </p:sp>
      <p:pic>
        <p:nvPicPr>
          <p:cNvPr id="12" name="Image 3">
            <a:extLst>
              <a:ext uri="{FF2B5EF4-FFF2-40B4-BE49-F238E27FC236}">
                <a16:creationId xmlns:a16="http://schemas.microsoft.com/office/drawing/2014/main" id="{7007F34A-AFEB-402C-BAED-3785C29D6A4A}"/>
              </a:ext>
              <a:ext uri="{147F2762-F138-4A5C-976F-8EAC2B608ADB}">
                <a16:predDERef xmlns:a16="http://schemas.microsoft.com/office/drawing/2014/main" pred="{CA900BE4-7355-2327-E634-6D7904DF9271}"/>
              </a:ext>
            </a:extLst>
          </p:cNvPr>
          <p:cNvPicPr>
            <a:picLocks noChangeAspect="1"/>
          </p:cNvPicPr>
          <p:nvPr/>
        </p:nvPicPr>
        <p:blipFill>
          <a:blip r:embed="rId5"/>
          <a:stretch>
            <a:fillRect/>
          </a:stretch>
        </p:blipFill>
        <p:spPr>
          <a:xfrm>
            <a:off x="6409125" y="3496031"/>
            <a:ext cx="2439144" cy="2398717"/>
          </a:xfrm>
          <a:prstGeom prst="rect">
            <a:avLst/>
          </a:prstGeom>
        </p:spPr>
      </p:pic>
      <p:sp>
        <p:nvSpPr>
          <p:cNvPr id="13" name="TextBox 12">
            <a:extLst>
              <a:ext uri="{FF2B5EF4-FFF2-40B4-BE49-F238E27FC236}">
                <a16:creationId xmlns:a16="http://schemas.microsoft.com/office/drawing/2014/main" id="{79DF6464-B68B-7949-CC2F-2F1996D50B87}"/>
              </a:ext>
            </a:extLst>
          </p:cNvPr>
          <p:cNvSpPr txBox="1"/>
          <p:nvPr/>
        </p:nvSpPr>
        <p:spPr>
          <a:xfrm>
            <a:off x="7555521" y="5894748"/>
            <a:ext cx="833883" cy="307777"/>
          </a:xfrm>
          <a:prstGeom prst="rect">
            <a:avLst/>
          </a:prstGeom>
          <a:noFill/>
        </p:spPr>
        <p:txBody>
          <a:bodyPr wrap="none" rtlCol="0">
            <a:spAutoFit/>
          </a:bodyPr>
          <a:lstStyle/>
          <a:p>
            <a:r>
              <a:rPr lang="en-US" sz="1400" b="1" dirty="0" err="1"/>
              <a:t>EEmcal</a:t>
            </a:r>
            <a:endParaRPr lang="en-US" sz="1400" b="1" dirty="0"/>
          </a:p>
        </p:txBody>
      </p:sp>
      <p:cxnSp>
        <p:nvCxnSpPr>
          <p:cNvPr id="14" name="Straight Arrow Connector 13">
            <a:extLst>
              <a:ext uri="{FF2B5EF4-FFF2-40B4-BE49-F238E27FC236}">
                <a16:creationId xmlns:a16="http://schemas.microsoft.com/office/drawing/2014/main" id="{E022D845-049A-7DDD-B081-B875C7528B06}"/>
              </a:ext>
            </a:extLst>
          </p:cNvPr>
          <p:cNvCxnSpPr>
            <a:cxnSpLocks/>
          </p:cNvCxnSpPr>
          <p:nvPr/>
        </p:nvCxnSpPr>
        <p:spPr>
          <a:xfrm flipV="1">
            <a:off x="9428966" y="2242246"/>
            <a:ext cx="948216" cy="60285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C03461E4-B27E-E897-24D0-6ACAF34C486B}"/>
              </a:ext>
            </a:extLst>
          </p:cNvPr>
          <p:cNvSpPr txBox="1"/>
          <p:nvPr/>
        </p:nvSpPr>
        <p:spPr>
          <a:xfrm>
            <a:off x="9006071" y="5953521"/>
            <a:ext cx="3024674" cy="307777"/>
          </a:xfrm>
          <a:prstGeom prst="rect">
            <a:avLst/>
          </a:prstGeom>
          <a:noFill/>
        </p:spPr>
        <p:txBody>
          <a:bodyPr wrap="none" rtlCol="0">
            <a:spAutoFit/>
          </a:bodyPr>
          <a:lstStyle/>
          <a:p>
            <a:r>
              <a:rPr lang="en-US" sz="1400" b="1" dirty="0"/>
              <a:t>Internal Structure - Copper Tubes</a:t>
            </a:r>
          </a:p>
        </p:txBody>
      </p:sp>
    </p:spTree>
    <p:extLst>
      <p:ext uri="{BB962C8B-B14F-4D97-AF65-F5344CB8AC3E}">
        <p14:creationId xmlns:p14="http://schemas.microsoft.com/office/powerpoint/2010/main" val="2730326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E0388-F8ED-3EE2-DFFA-974A330DFC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A3BE19-ECB9-C739-047D-FB774D96042E}"/>
              </a:ext>
            </a:extLst>
          </p:cNvPr>
          <p:cNvSpPr>
            <a:spLocks noGrp="1"/>
          </p:cNvSpPr>
          <p:nvPr>
            <p:ph type="title"/>
          </p:nvPr>
        </p:nvSpPr>
        <p:spPr/>
        <p:txBody>
          <a:bodyPr>
            <a:normAutofit fontScale="90000"/>
          </a:bodyPr>
          <a:lstStyle/>
          <a:p>
            <a:r>
              <a:rPr lang="en-US" dirty="0"/>
              <a:t>Air Cooling – Detectors</a:t>
            </a:r>
          </a:p>
        </p:txBody>
      </p:sp>
      <p:sp>
        <p:nvSpPr>
          <p:cNvPr id="4" name="Text Placeholder 2">
            <a:extLst>
              <a:ext uri="{FF2B5EF4-FFF2-40B4-BE49-F238E27FC236}">
                <a16:creationId xmlns:a16="http://schemas.microsoft.com/office/drawing/2014/main" id="{FA17EB9C-C1E4-E202-8F7E-B87F21320B92}"/>
              </a:ext>
            </a:extLst>
          </p:cNvPr>
          <p:cNvSpPr>
            <a:spLocks noGrp="1"/>
          </p:cNvSpPr>
          <p:nvPr>
            <p:ph idx="1"/>
          </p:nvPr>
        </p:nvSpPr>
        <p:spPr>
          <a:xfrm>
            <a:off x="457200" y="685800"/>
            <a:ext cx="11503025" cy="5486400"/>
          </a:xfrm>
        </p:spPr>
        <p:txBody>
          <a:bodyPr>
            <a:normAutofit/>
          </a:bodyPr>
          <a:lstStyle/>
          <a:p>
            <a:pPr marL="0" indent="0">
              <a:buNone/>
            </a:pPr>
            <a:r>
              <a:rPr lang="en-US" sz="1400" b="1" dirty="0"/>
              <a:t>Barrel HCAL </a:t>
            </a:r>
            <a:endParaRPr lang="en-US" sz="1400" dirty="0"/>
          </a:p>
          <a:p>
            <a:r>
              <a:rPr lang="en-US" sz="1400" dirty="0"/>
              <a:t>Convective Cooling : Electronics : </a:t>
            </a:r>
            <a:r>
              <a:rPr lang="en-US" sz="1400" dirty="0" err="1"/>
              <a:t>SiPM</a:t>
            </a:r>
            <a:endParaRPr lang="en-US" sz="1400" dirty="0"/>
          </a:p>
          <a:p>
            <a:r>
              <a:rPr lang="en-US" sz="1400" dirty="0"/>
              <a:t>Operating Temperature : 25C</a:t>
            </a:r>
          </a:p>
          <a:p>
            <a:pPr marL="0" indent="0">
              <a:buNone/>
            </a:pPr>
            <a:endParaRPr lang="en-US" sz="1400" dirty="0"/>
          </a:p>
          <a:p>
            <a:pPr marL="0" indent="0">
              <a:buNone/>
            </a:pPr>
            <a:r>
              <a:rPr lang="en-US" sz="1400" b="1" dirty="0"/>
              <a:t>Forward HCAL </a:t>
            </a:r>
            <a:endParaRPr lang="en-US" sz="1400" dirty="0"/>
          </a:p>
          <a:p>
            <a:r>
              <a:rPr lang="en-US" sz="1400" dirty="0"/>
              <a:t>Convective Cooling : PCB</a:t>
            </a:r>
          </a:p>
          <a:p>
            <a:r>
              <a:rPr lang="en-US" sz="1400" dirty="0"/>
              <a:t>Operating Temperature : &lt;40C</a:t>
            </a:r>
          </a:p>
          <a:p>
            <a:pPr marL="0" indent="0">
              <a:buNone/>
            </a:pPr>
            <a:endParaRPr lang="en-US" sz="1400" dirty="0"/>
          </a:p>
          <a:p>
            <a:pPr marL="0" indent="0">
              <a:buNone/>
            </a:pPr>
            <a:r>
              <a:rPr lang="en-US" sz="1400" b="1" dirty="0"/>
              <a:t>SVT Outer</a:t>
            </a:r>
            <a:endParaRPr lang="en-US" sz="1400" dirty="0"/>
          </a:p>
          <a:p>
            <a:r>
              <a:rPr lang="en-US" sz="1400" dirty="0"/>
              <a:t>Air Cooling : L4 and L3 staves</a:t>
            </a:r>
          </a:p>
          <a:p>
            <a:r>
              <a:rPr lang="en-US" sz="1400" dirty="0"/>
              <a:t>Temperature : +/- 1 C for stability</a:t>
            </a:r>
          </a:p>
          <a:p>
            <a:endParaRPr lang="en-US" sz="1400" dirty="0"/>
          </a:p>
          <a:p>
            <a:pPr marL="0" indent="0">
              <a:buNone/>
            </a:pPr>
            <a:r>
              <a:rPr lang="en-US" sz="1400" b="1" dirty="0"/>
              <a:t>SVT Inner</a:t>
            </a:r>
            <a:endParaRPr lang="en-US" sz="1400" dirty="0"/>
          </a:p>
          <a:p>
            <a:r>
              <a:rPr lang="en-US" sz="1400" dirty="0"/>
              <a:t>Air Cooling : L0, L1 and L2 staves</a:t>
            </a:r>
          </a:p>
          <a:p>
            <a:r>
              <a:rPr lang="en-US" sz="1400" dirty="0"/>
              <a:t>Temperature : &lt;5C for stability, Detector Operation : Sensors &lt;30C</a:t>
            </a:r>
          </a:p>
          <a:p>
            <a:pPr marL="0" indent="0">
              <a:buNone/>
            </a:pPr>
            <a:endParaRPr lang="en-US" sz="1400" dirty="0"/>
          </a:p>
          <a:p>
            <a:pPr marL="0" indent="0">
              <a:buNone/>
            </a:pPr>
            <a:r>
              <a:rPr lang="en-US" sz="1400" b="1" dirty="0"/>
              <a:t>SVT Disks</a:t>
            </a:r>
            <a:endParaRPr lang="en-US" sz="1400" dirty="0"/>
          </a:p>
          <a:p>
            <a:r>
              <a:rPr lang="en-US" sz="1400" dirty="0"/>
              <a:t>Air Cooling : ED and HD</a:t>
            </a:r>
          </a:p>
          <a:p>
            <a:r>
              <a:rPr lang="en-US" sz="1400" dirty="0"/>
              <a:t>Temperature :  &lt;5C for stability, Detector Operation : Sensors &lt;30C</a:t>
            </a:r>
          </a:p>
          <a:p>
            <a:pPr marL="0" indent="0">
              <a:buNone/>
            </a:pPr>
            <a:endParaRPr lang="en-US" sz="1400" dirty="0"/>
          </a:p>
          <a:p>
            <a:pPr marL="0" indent="0">
              <a:buNone/>
            </a:pPr>
            <a:endParaRPr lang="en-US" sz="1400" dirty="0"/>
          </a:p>
          <a:p>
            <a:endParaRPr lang="en-US" sz="1400" dirty="0"/>
          </a:p>
          <a:p>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p:txBody>
      </p:sp>
      <p:pic>
        <p:nvPicPr>
          <p:cNvPr id="5" name="Picture 4">
            <a:extLst>
              <a:ext uri="{FF2B5EF4-FFF2-40B4-BE49-F238E27FC236}">
                <a16:creationId xmlns:a16="http://schemas.microsoft.com/office/drawing/2014/main" id="{C7D7129B-64DA-FDA7-84DB-92624570E078}"/>
              </a:ext>
            </a:extLst>
          </p:cNvPr>
          <p:cNvPicPr>
            <a:picLocks noChangeAspect="1"/>
          </p:cNvPicPr>
          <p:nvPr/>
        </p:nvPicPr>
        <p:blipFill>
          <a:blip r:embed="rId2"/>
          <a:srcRect l="1608" t="5688" r="1177" b="611"/>
          <a:stretch>
            <a:fillRect/>
          </a:stretch>
        </p:blipFill>
        <p:spPr>
          <a:xfrm>
            <a:off x="7252380" y="738706"/>
            <a:ext cx="2337276" cy="1907672"/>
          </a:xfrm>
          <a:prstGeom prst="rect">
            <a:avLst/>
          </a:prstGeom>
        </p:spPr>
      </p:pic>
      <p:sp>
        <p:nvSpPr>
          <p:cNvPr id="6" name="TextBox 5">
            <a:extLst>
              <a:ext uri="{FF2B5EF4-FFF2-40B4-BE49-F238E27FC236}">
                <a16:creationId xmlns:a16="http://schemas.microsoft.com/office/drawing/2014/main" id="{E46B1BFB-46D3-04E9-A32F-26CFA54EECDD}"/>
              </a:ext>
            </a:extLst>
          </p:cNvPr>
          <p:cNvSpPr txBox="1"/>
          <p:nvPr/>
        </p:nvSpPr>
        <p:spPr>
          <a:xfrm>
            <a:off x="7969419" y="2687920"/>
            <a:ext cx="1132041" cy="307777"/>
          </a:xfrm>
          <a:prstGeom prst="rect">
            <a:avLst/>
          </a:prstGeom>
          <a:noFill/>
        </p:spPr>
        <p:txBody>
          <a:bodyPr wrap="none" rtlCol="0">
            <a:spAutoFit/>
          </a:bodyPr>
          <a:lstStyle/>
          <a:p>
            <a:r>
              <a:rPr lang="en-US" sz="1400" b="1" dirty="0"/>
              <a:t>Barrel </a:t>
            </a:r>
            <a:r>
              <a:rPr lang="en-US" sz="1400" b="1" dirty="0" err="1"/>
              <a:t>Hcal</a:t>
            </a:r>
            <a:endParaRPr lang="en-US" sz="1400" b="1" dirty="0"/>
          </a:p>
        </p:txBody>
      </p:sp>
      <p:sp>
        <p:nvSpPr>
          <p:cNvPr id="7" name="TextBox 6">
            <a:extLst>
              <a:ext uri="{FF2B5EF4-FFF2-40B4-BE49-F238E27FC236}">
                <a16:creationId xmlns:a16="http://schemas.microsoft.com/office/drawing/2014/main" id="{9D74C217-9000-3395-8735-0CDCB17F44EC}"/>
              </a:ext>
            </a:extLst>
          </p:cNvPr>
          <p:cNvSpPr txBox="1"/>
          <p:nvPr/>
        </p:nvSpPr>
        <p:spPr>
          <a:xfrm>
            <a:off x="9762395" y="1306207"/>
            <a:ext cx="2429605" cy="646331"/>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Electronics is placed on outside surface in the middle of each sector at z=0</a:t>
            </a:r>
          </a:p>
        </p:txBody>
      </p:sp>
      <p:pic>
        <p:nvPicPr>
          <p:cNvPr id="9" name="Picture 8" descr="A picture containing container, box, square&#10;&#10;AI-generated content may be incorrect.">
            <a:extLst>
              <a:ext uri="{FF2B5EF4-FFF2-40B4-BE49-F238E27FC236}">
                <a16:creationId xmlns:a16="http://schemas.microsoft.com/office/drawing/2014/main" id="{1230774C-452B-90E3-3039-D591B3FA1F8E}"/>
              </a:ext>
            </a:extLst>
          </p:cNvPr>
          <p:cNvPicPr>
            <a:picLocks noChangeAspect="1"/>
          </p:cNvPicPr>
          <p:nvPr/>
        </p:nvPicPr>
        <p:blipFill>
          <a:blip r:embed="rId3"/>
          <a:srcRect l="4216" t="4894" r="10786" b="2018"/>
          <a:stretch>
            <a:fillRect/>
          </a:stretch>
        </p:blipFill>
        <p:spPr>
          <a:xfrm>
            <a:off x="7871837" y="3182755"/>
            <a:ext cx="1440093" cy="2570273"/>
          </a:xfrm>
          <a:prstGeom prst="rect">
            <a:avLst/>
          </a:prstGeom>
        </p:spPr>
      </p:pic>
      <p:sp>
        <p:nvSpPr>
          <p:cNvPr id="10" name="TextBox 9">
            <a:extLst>
              <a:ext uri="{FF2B5EF4-FFF2-40B4-BE49-F238E27FC236}">
                <a16:creationId xmlns:a16="http://schemas.microsoft.com/office/drawing/2014/main" id="{C767829A-5576-F41B-F6F3-850FF82BFA4F}"/>
              </a:ext>
            </a:extLst>
          </p:cNvPr>
          <p:cNvSpPr txBox="1"/>
          <p:nvPr/>
        </p:nvSpPr>
        <p:spPr>
          <a:xfrm>
            <a:off x="8025862" y="5816121"/>
            <a:ext cx="1319592" cy="307777"/>
          </a:xfrm>
          <a:prstGeom prst="rect">
            <a:avLst/>
          </a:prstGeom>
          <a:noFill/>
        </p:spPr>
        <p:txBody>
          <a:bodyPr wrap="none" rtlCol="0">
            <a:spAutoFit/>
          </a:bodyPr>
          <a:lstStyle/>
          <a:p>
            <a:r>
              <a:rPr lang="en-US" sz="1400" b="1" dirty="0"/>
              <a:t>Forward </a:t>
            </a:r>
            <a:r>
              <a:rPr lang="en-US" sz="1400" b="1" dirty="0" err="1"/>
              <a:t>Hcal</a:t>
            </a:r>
            <a:endParaRPr lang="en-US" sz="1400" b="1" dirty="0"/>
          </a:p>
        </p:txBody>
      </p:sp>
      <p:cxnSp>
        <p:nvCxnSpPr>
          <p:cNvPr id="11" name="Straight Arrow Connector 10">
            <a:extLst>
              <a:ext uri="{FF2B5EF4-FFF2-40B4-BE49-F238E27FC236}">
                <a16:creationId xmlns:a16="http://schemas.microsoft.com/office/drawing/2014/main" id="{93C141B8-4F78-AC86-D8F1-0A57ACEED543}"/>
              </a:ext>
            </a:extLst>
          </p:cNvPr>
          <p:cNvCxnSpPr>
            <a:cxnSpLocks/>
          </p:cNvCxnSpPr>
          <p:nvPr/>
        </p:nvCxnSpPr>
        <p:spPr>
          <a:xfrm flipH="1" flipV="1">
            <a:off x="9047527" y="956829"/>
            <a:ext cx="813472" cy="34937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0A173F43-B504-D708-5B25-43A988A3E8AB}"/>
              </a:ext>
            </a:extLst>
          </p:cNvPr>
          <p:cNvSpPr txBox="1"/>
          <p:nvPr/>
        </p:nvSpPr>
        <p:spPr>
          <a:xfrm>
            <a:off x="9830370" y="4538988"/>
            <a:ext cx="2207832" cy="1015663"/>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Insert Layers of PCB Carbon Steel thermal analysis under progress to predict air temperature on cone shaped beam pipe</a:t>
            </a:r>
          </a:p>
        </p:txBody>
      </p:sp>
      <p:cxnSp>
        <p:nvCxnSpPr>
          <p:cNvPr id="14" name="Straight Arrow Connector 13">
            <a:extLst>
              <a:ext uri="{FF2B5EF4-FFF2-40B4-BE49-F238E27FC236}">
                <a16:creationId xmlns:a16="http://schemas.microsoft.com/office/drawing/2014/main" id="{3354C2D5-5833-E3D4-9B0F-3CE22A225208}"/>
              </a:ext>
            </a:extLst>
          </p:cNvPr>
          <p:cNvCxnSpPr>
            <a:cxnSpLocks/>
          </p:cNvCxnSpPr>
          <p:nvPr/>
        </p:nvCxnSpPr>
        <p:spPr>
          <a:xfrm flipH="1" flipV="1">
            <a:off x="9195873" y="4451448"/>
            <a:ext cx="566522" cy="17508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8942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474FD-D5E0-993F-D5AD-2FAF325BF1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E2B923-8A89-CF4B-1AE6-2F98AE3F2145}"/>
              </a:ext>
            </a:extLst>
          </p:cNvPr>
          <p:cNvSpPr>
            <a:spLocks noGrp="1"/>
          </p:cNvSpPr>
          <p:nvPr>
            <p:ph type="title"/>
          </p:nvPr>
        </p:nvSpPr>
        <p:spPr/>
        <p:txBody>
          <a:bodyPr>
            <a:normAutofit fontScale="90000"/>
          </a:bodyPr>
          <a:lstStyle/>
          <a:p>
            <a:r>
              <a:rPr lang="en-US" dirty="0"/>
              <a:t>Summary &amp; Next Steps</a:t>
            </a:r>
          </a:p>
        </p:txBody>
      </p:sp>
      <p:sp>
        <p:nvSpPr>
          <p:cNvPr id="4" name="Content Placeholder 6">
            <a:extLst>
              <a:ext uri="{FF2B5EF4-FFF2-40B4-BE49-F238E27FC236}">
                <a16:creationId xmlns:a16="http://schemas.microsoft.com/office/drawing/2014/main" id="{62447197-7F91-A466-CFA0-6BF626AA62DA}"/>
              </a:ext>
            </a:extLst>
          </p:cNvPr>
          <p:cNvSpPr>
            <a:spLocks noGrp="1"/>
          </p:cNvSpPr>
          <p:nvPr>
            <p:ph idx="1"/>
          </p:nvPr>
        </p:nvSpPr>
        <p:spPr>
          <a:xfrm>
            <a:off x="457200" y="933682"/>
            <a:ext cx="11073468" cy="1455273"/>
          </a:xfrm>
        </p:spPr>
        <p:txBody>
          <a:bodyPr>
            <a:noAutofit/>
          </a:bodyPr>
          <a:lstStyle/>
          <a:p>
            <a:r>
              <a:rPr lang="en-US" sz="1600" dirty="0"/>
              <a:t>Existing MCW, ACW and Cooling circulator with number of CDUs is sufficient to cool the heat load of the various detector components which are liquid cooled.</a:t>
            </a:r>
          </a:p>
          <a:p>
            <a:r>
              <a:rPr lang="en-US" sz="1600" dirty="0"/>
              <a:t>Convective Cooling is used  to cool other detector components which are air cooled.</a:t>
            </a:r>
          </a:p>
          <a:p>
            <a:r>
              <a:rPr lang="en-US" sz="1600" dirty="0"/>
              <a:t>Special Cooling systems such as Glycol is used to cool the </a:t>
            </a:r>
            <a:r>
              <a:rPr lang="en-US" sz="1600" dirty="0" err="1"/>
              <a:t>dRICH</a:t>
            </a:r>
            <a:r>
              <a:rPr lang="en-US" sz="1600" dirty="0"/>
              <a:t> detector.</a:t>
            </a:r>
          </a:p>
          <a:p>
            <a:r>
              <a:rPr lang="en-US" sz="1600" dirty="0"/>
              <a:t>Global Thermal model development is in progress for various detectors.</a:t>
            </a:r>
          </a:p>
          <a:p>
            <a:endParaRPr lang="en-US" sz="1600" dirty="0"/>
          </a:p>
          <a:p>
            <a:pPr marL="0" indent="0">
              <a:buNone/>
            </a:pPr>
            <a:endParaRPr lang="en-US" sz="1600" dirty="0"/>
          </a:p>
        </p:txBody>
      </p:sp>
      <p:sp>
        <p:nvSpPr>
          <p:cNvPr id="5" name="TextBox 4">
            <a:extLst>
              <a:ext uri="{FF2B5EF4-FFF2-40B4-BE49-F238E27FC236}">
                <a16:creationId xmlns:a16="http://schemas.microsoft.com/office/drawing/2014/main" id="{E15C2402-B577-21C3-F7C1-DA9317AED665}"/>
              </a:ext>
            </a:extLst>
          </p:cNvPr>
          <p:cNvSpPr txBox="1"/>
          <p:nvPr/>
        </p:nvSpPr>
        <p:spPr>
          <a:xfrm>
            <a:off x="457200" y="564351"/>
            <a:ext cx="2752313" cy="369332"/>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Summary</a:t>
            </a:r>
            <a:r>
              <a:rPr lang="en-US" sz="1800" b="1" dirty="0"/>
              <a:t> </a:t>
            </a:r>
            <a:endParaRPr lang="en-US" b="1" dirty="0"/>
          </a:p>
        </p:txBody>
      </p:sp>
      <p:sp>
        <p:nvSpPr>
          <p:cNvPr id="6" name="Content Placeholder 6">
            <a:extLst>
              <a:ext uri="{FF2B5EF4-FFF2-40B4-BE49-F238E27FC236}">
                <a16:creationId xmlns:a16="http://schemas.microsoft.com/office/drawing/2014/main" id="{9249A5C0-422E-6A1C-A3C9-E194855C7F5A}"/>
              </a:ext>
            </a:extLst>
          </p:cNvPr>
          <p:cNvSpPr txBox="1">
            <a:spLocks/>
          </p:cNvSpPr>
          <p:nvPr/>
        </p:nvSpPr>
        <p:spPr>
          <a:xfrm>
            <a:off x="486561" y="3106139"/>
            <a:ext cx="11218877" cy="145527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Arial" charset="0"/>
                <a:ea typeface="Arial" charset="0"/>
                <a:cs typeface="Arial" charset="0"/>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Refine cooling calculations</a:t>
            </a:r>
          </a:p>
          <a:p>
            <a:r>
              <a:rPr lang="en-US" sz="1600" dirty="0"/>
              <a:t>Decide manifolding sizes and locations</a:t>
            </a:r>
          </a:p>
          <a:p>
            <a:r>
              <a:rPr lang="en-US" sz="1600" dirty="0"/>
              <a:t>Work with detector groups to determine temperatures, tube sizes, flow rates</a:t>
            </a:r>
          </a:p>
          <a:p>
            <a:r>
              <a:rPr lang="en-US" sz="1600" dirty="0"/>
              <a:t>Consider cooling interface details</a:t>
            </a:r>
          </a:p>
          <a:p>
            <a:pPr marL="0" indent="0">
              <a:buFont typeface="Arial" panose="020B0604020202020204" pitchFamily="34" charset="0"/>
              <a:buNone/>
            </a:pPr>
            <a:endParaRPr lang="en-US" sz="1600" dirty="0"/>
          </a:p>
        </p:txBody>
      </p:sp>
      <p:sp>
        <p:nvSpPr>
          <p:cNvPr id="7" name="TextBox 6">
            <a:extLst>
              <a:ext uri="{FF2B5EF4-FFF2-40B4-BE49-F238E27FC236}">
                <a16:creationId xmlns:a16="http://schemas.microsoft.com/office/drawing/2014/main" id="{2383AC02-006E-BED6-495A-383B5306C8DD}"/>
              </a:ext>
            </a:extLst>
          </p:cNvPr>
          <p:cNvSpPr txBox="1"/>
          <p:nvPr/>
        </p:nvSpPr>
        <p:spPr>
          <a:xfrm>
            <a:off x="486561" y="2736807"/>
            <a:ext cx="2752313" cy="369332"/>
          </a:xfrm>
          <a:prstGeom prst="rect">
            <a:avLst/>
          </a:prstGeom>
          <a:noFill/>
        </p:spPr>
        <p:txBody>
          <a:bodyPr wrap="square">
            <a:spAutoFit/>
          </a:bodyPr>
          <a:lstStyle/>
          <a:p>
            <a:r>
              <a:rPr lang="en-US" b="1" dirty="0"/>
              <a:t>Next Steps</a:t>
            </a:r>
          </a:p>
        </p:txBody>
      </p:sp>
    </p:spTree>
    <p:extLst>
      <p:ext uri="{BB962C8B-B14F-4D97-AF65-F5344CB8AC3E}">
        <p14:creationId xmlns:p14="http://schemas.microsoft.com/office/powerpoint/2010/main" val="2336378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17EBA-687F-9207-6D48-93672737E56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B0749C7-55B1-D4E3-6E57-5DFC3F094A64}"/>
              </a:ext>
            </a:extLst>
          </p:cNvPr>
          <p:cNvSpPr>
            <a:spLocks noGrp="1"/>
          </p:cNvSpPr>
          <p:nvPr>
            <p:ph type="title"/>
          </p:nvPr>
        </p:nvSpPr>
        <p:spPr>
          <a:xfrm>
            <a:off x="376626" y="3016411"/>
            <a:ext cx="11499925" cy="825178"/>
          </a:xfrm>
        </p:spPr>
        <p:txBody>
          <a:bodyPr>
            <a:normAutofit/>
          </a:bodyPr>
          <a:lstStyle/>
          <a:p>
            <a:pPr algn="ctr"/>
            <a:r>
              <a:rPr lang="en-US" sz="3600" dirty="0"/>
              <a:t>QUESTIONS?</a:t>
            </a:r>
          </a:p>
        </p:txBody>
      </p:sp>
    </p:spTree>
    <p:extLst>
      <p:ext uri="{BB962C8B-B14F-4D97-AF65-F5344CB8AC3E}">
        <p14:creationId xmlns:p14="http://schemas.microsoft.com/office/powerpoint/2010/main" val="2465540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6ACD6-F5FD-98DF-80BE-EAEF2D68862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927E1A7-AC44-6513-51D1-FAA7DE3427B7}"/>
              </a:ext>
            </a:extLst>
          </p:cNvPr>
          <p:cNvSpPr>
            <a:spLocks noGrp="1"/>
          </p:cNvSpPr>
          <p:nvPr>
            <p:ph type="title"/>
          </p:nvPr>
        </p:nvSpPr>
        <p:spPr>
          <a:xfrm>
            <a:off x="376626" y="3016411"/>
            <a:ext cx="11499925" cy="825178"/>
          </a:xfrm>
        </p:spPr>
        <p:txBody>
          <a:bodyPr>
            <a:normAutofit/>
          </a:bodyPr>
          <a:lstStyle/>
          <a:p>
            <a:pPr algn="ctr"/>
            <a:r>
              <a:rPr lang="en-US" dirty="0"/>
              <a:t>Backup Slides</a:t>
            </a:r>
            <a:endParaRPr lang="en-US" sz="3600" dirty="0"/>
          </a:p>
        </p:txBody>
      </p:sp>
    </p:spTree>
    <p:extLst>
      <p:ext uri="{BB962C8B-B14F-4D97-AF65-F5344CB8AC3E}">
        <p14:creationId xmlns:p14="http://schemas.microsoft.com/office/powerpoint/2010/main" val="2674534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47AC7-3680-D768-5AC2-C2BFBD73AF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947ED5-B31A-4C39-D41F-EE864601A39D}"/>
              </a:ext>
            </a:extLst>
          </p:cNvPr>
          <p:cNvSpPr>
            <a:spLocks noGrp="1"/>
          </p:cNvSpPr>
          <p:nvPr>
            <p:ph type="title"/>
          </p:nvPr>
        </p:nvSpPr>
        <p:spPr/>
        <p:txBody>
          <a:bodyPr>
            <a:normAutofit fontScale="90000"/>
          </a:bodyPr>
          <a:lstStyle/>
          <a:p>
            <a:r>
              <a:rPr lang="en-US" dirty="0"/>
              <a:t>Outline</a:t>
            </a:r>
          </a:p>
        </p:txBody>
      </p:sp>
      <p:sp>
        <p:nvSpPr>
          <p:cNvPr id="5" name="Content Placeholder 2">
            <a:extLst>
              <a:ext uri="{FF2B5EF4-FFF2-40B4-BE49-F238E27FC236}">
                <a16:creationId xmlns:a16="http://schemas.microsoft.com/office/drawing/2014/main" id="{30A2A326-0669-9A80-1626-0E90DDA4B8A5}"/>
              </a:ext>
            </a:extLst>
          </p:cNvPr>
          <p:cNvSpPr>
            <a:spLocks noGrp="1"/>
          </p:cNvSpPr>
          <p:nvPr>
            <p:ph idx="1"/>
          </p:nvPr>
        </p:nvSpPr>
        <p:spPr>
          <a:xfrm>
            <a:off x="457200" y="685800"/>
            <a:ext cx="11503025" cy="5486400"/>
          </a:xfrm>
        </p:spPr>
        <p:txBody>
          <a:bodyPr>
            <a:normAutofit/>
          </a:bodyPr>
          <a:lstStyle/>
          <a:p>
            <a:pPr>
              <a:lnSpc>
                <a:spcPct val="120000"/>
              </a:lnSpc>
            </a:pPr>
            <a:r>
              <a:rPr lang="en-US" sz="2000" dirty="0"/>
              <a:t>Detector Cooling Scope of Work</a:t>
            </a:r>
          </a:p>
          <a:p>
            <a:pPr>
              <a:lnSpc>
                <a:spcPct val="120000"/>
              </a:lnSpc>
            </a:pPr>
            <a:r>
              <a:rPr lang="en-US" sz="2000" dirty="0"/>
              <a:t>Detector Cooling Overview</a:t>
            </a:r>
          </a:p>
          <a:p>
            <a:pPr>
              <a:lnSpc>
                <a:spcPct val="120000"/>
              </a:lnSpc>
            </a:pPr>
            <a:r>
              <a:rPr lang="en-US" dirty="0"/>
              <a:t>Detector Cooling </a:t>
            </a:r>
            <a:r>
              <a:rPr lang="en-US" sz="2000" dirty="0"/>
              <a:t>Water Treatment</a:t>
            </a:r>
          </a:p>
          <a:p>
            <a:pPr>
              <a:lnSpc>
                <a:spcPct val="120000"/>
              </a:lnSpc>
            </a:pPr>
            <a:r>
              <a:rPr lang="en-US" dirty="0"/>
              <a:t>Detector Cooling Plan and Guidelines</a:t>
            </a:r>
            <a:endParaRPr lang="en-US" sz="2000" dirty="0"/>
          </a:p>
          <a:p>
            <a:pPr>
              <a:lnSpc>
                <a:spcPct val="120000"/>
              </a:lnSpc>
            </a:pPr>
            <a:r>
              <a:rPr lang="en-US" sz="2000" dirty="0"/>
              <a:t>Detector Heat Load</a:t>
            </a:r>
          </a:p>
          <a:p>
            <a:pPr>
              <a:lnSpc>
                <a:spcPct val="120000"/>
              </a:lnSpc>
            </a:pPr>
            <a:r>
              <a:rPr lang="en-US" dirty="0"/>
              <a:t>Cooling Circulator – Negative Pressure Water</a:t>
            </a:r>
          </a:p>
          <a:p>
            <a:pPr>
              <a:lnSpc>
                <a:spcPct val="120000"/>
              </a:lnSpc>
            </a:pPr>
            <a:r>
              <a:rPr lang="en-US" sz="2000" dirty="0"/>
              <a:t>Detector Global Thermal Model</a:t>
            </a:r>
          </a:p>
          <a:p>
            <a:pPr>
              <a:lnSpc>
                <a:spcPct val="120000"/>
              </a:lnSpc>
            </a:pPr>
            <a:r>
              <a:rPr lang="en-US" sz="2000" dirty="0"/>
              <a:t>Detector Cooling Systems </a:t>
            </a:r>
          </a:p>
          <a:p>
            <a:pPr>
              <a:lnSpc>
                <a:spcPct val="120000"/>
              </a:lnSpc>
            </a:pPr>
            <a:r>
              <a:rPr lang="en-US" sz="2000" dirty="0"/>
              <a:t>Summary / Next Steps</a:t>
            </a:r>
          </a:p>
        </p:txBody>
      </p:sp>
    </p:spTree>
    <p:extLst>
      <p:ext uri="{BB962C8B-B14F-4D97-AF65-F5344CB8AC3E}">
        <p14:creationId xmlns:p14="http://schemas.microsoft.com/office/powerpoint/2010/main" val="3545202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3B86D-6E02-22B8-DAFB-31EB10F0EBE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F5CAD6C-38FD-7716-D657-9C16DDF3368B}"/>
              </a:ext>
            </a:extLst>
          </p:cNvPr>
          <p:cNvSpPr txBox="1"/>
          <p:nvPr/>
        </p:nvSpPr>
        <p:spPr>
          <a:xfrm>
            <a:off x="4443131" y="909648"/>
            <a:ext cx="8208122" cy="1384995"/>
          </a:xfrm>
          <a:prstGeom prst="rect">
            <a:avLst/>
          </a:prstGeom>
          <a:noFill/>
        </p:spPr>
        <p:txBody>
          <a:bodyPr wrap="square">
            <a:spAutoFit/>
          </a:bodyPr>
          <a:lstStyle/>
          <a:p>
            <a:pPr algn="l" fontAlgn="base"/>
            <a:r>
              <a:rPr lang="en-US" sz="1400" b="1" i="0" dirty="0">
                <a:effectLst/>
                <a:latin typeface="Arial" panose="020B0604020202020204" pitchFamily="34" charset="0"/>
                <a:cs typeface="Arial" panose="020B0604020202020204" pitchFamily="34" charset="0"/>
              </a:rPr>
              <a:t>Rated Cooling Capacity (kW) : </a:t>
            </a:r>
            <a:r>
              <a:rPr lang="en-US" sz="1400" b="0" i="0" dirty="0">
                <a:effectLst/>
                <a:latin typeface="Arial" panose="020B0604020202020204" pitchFamily="34" charset="0"/>
                <a:cs typeface="Arial" panose="020B0604020202020204" pitchFamily="34" charset="0"/>
              </a:rPr>
              <a:t>1500 kW (1,500 lpm) @ 15°C </a:t>
            </a:r>
            <a:r>
              <a:rPr lang="el-GR" sz="1400" b="0" i="0" dirty="0">
                <a:effectLst/>
                <a:latin typeface="Arial" panose="020B0604020202020204" pitchFamily="34" charset="0"/>
                <a:cs typeface="Arial" panose="020B0604020202020204" pitchFamily="34" charset="0"/>
              </a:rPr>
              <a:t>Δ</a:t>
            </a:r>
            <a:r>
              <a:rPr lang="en-US" sz="1400" b="0" i="0" dirty="0">
                <a:effectLst/>
                <a:latin typeface="Arial" panose="020B0604020202020204" pitchFamily="34" charset="0"/>
                <a:cs typeface="Arial" panose="020B0604020202020204" pitchFamily="34" charset="0"/>
              </a:rPr>
              <a:t>T</a:t>
            </a:r>
          </a:p>
          <a:p>
            <a:pPr algn="l" fontAlgn="base"/>
            <a:endParaRPr lang="en-US" sz="1400" b="0" i="0" dirty="0">
              <a:effectLst/>
              <a:latin typeface="Arial" panose="020B0604020202020204" pitchFamily="34" charset="0"/>
              <a:cs typeface="Arial" panose="020B0604020202020204" pitchFamily="34" charset="0"/>
            </a:endParaRPr>
          </a:p>
          <a:p>
            <a:pPr algn="l" fontAlgn="base"/>
            <a:r>
              <a:rPr lang="en-US" sz="1400" b="1" i="0" dirty="0">
                <a:effectLst/>
                <a:latin typeface="Arial" panose="020B0604020202020204" pitchFamily="34" charset="0"/>
                <a:cs typeface="Arial" panose="020B0604020202020204" pitchFamily="34" charset="0"/>
              </a:rPr>
              <a:t>Primary (FWS) Loop</a:t>
            </a:r>
            <a:r>
              <a:rPr lang="en-US" sz="1400" b="0" i="0" dirty="0">
                <a:effectLst/>
                <a:latin typeface="Arial" panose="020B0604020202020204" pitchFamily="34" charset="0"/>
                <a:cs typeface="Arial" panose="020B0604020202020204" pitchFamily="34" charset="0"/>
              </a:rPr>
              <a:t>: 400 GPM (1,500 lpm) or 25% more than TCS loop max 8 psi (55 kPa) </a:t>
            </a:r>
            <a:r>
              <a:rPr lang="el-GR" sz="1400" b="0" i="0" dirty="0">
                <a:effectLst/>
                <a:latin typeface="Arial" panose="020B0604020202020204" pitchFamily="34" charset="0"/>
                <a:cs typeface="Arial" panose="020B0604020202020204" pitchFamily="34" charset="0"/>
              </a:rPr>
              <a:t>Δ</a:t>
            </a:r>
            <a:r>
              <a:rPr lang="en-US" sz="1400" b="0" i="0" dirty="0">
                <a:effectLst/>
                <a:latin typeface="Arial" panose="020B0604020202020204" pitchFamily="34" charset="0"/>
                <a:cs typeface="Arial" panose="020B0604020202020204" pitchFamily="34" charset="0"/>
              </a:rPr>
              <a:t>P</a:t>
            </a:r>
          </a:p>
          <a:p>
            <a:pPr algn="l" fontAlgn="base">
              <a:buFont typeface="Arial" panose="020B0604020202020204" pitchFamily="34" charset="0"/>
              <a:buChar char="•"/>
            </a:pPr>
            <a:endParaRPr lang="en-US" sz="1400" b="0" i="0" dirty="0">
              <a:effectLst/>
              <a:latin typeface="Arial" panose="020B0604020202020204" pitchFamily="34" charset="0"/>
              <a:cs typeface="Arial" panose="020B0604020202020204" pitchFamily="34" charset="0"/>
            </a:endParaRPr>
          </a:p>
          <a:p>
            <a:pPr algn="l" fontAlgn="base"/>
            <a:r>
              <a:rPr lang="en-US" sz="1400" b="1" i="0" dirty="0">
                <a:effectLst/>
                <a:latin typeface="Arial" panose="020B0604020202020204" pitchFamily="34" charset="0"/>
                <a:cs typeface="Arial" panose="020B0604020202020204" pitchFamily="34" charset="0"/>
              </a:rPr>
              <a:t>Secondary (TCS) Loop</a:t>
            </a:r>
            <a:r>
              <a:rPr lang="en-US" sz="1400" b="0" i="0" dirty="0">
                <a:effectLst/>
                <a:latin typeface="Arial" panose="020B0604020202020204" pitchFamily="34" charset="0"/>
                <a:cs typeface="Arial" panose="020B0604020202020204" pitchFamily="34" charset="0"/>
              </a:rPr>
              <a:t>: 400 GPM (1,500 lpm) @ 10-29 psi (69-269 kPa) </a:t>
            </a:r>
            <a:r>
              <a:rPr lang="el-GR" sz="1400" b="0" i="0" dirty="0">
                <a:effectLst/>
                <a:latin typeface="Arial" panose="020B0604020202020204" pitchFamily="34" charset="0"/>
                <a:cs typeface="Arial" panose="020B0604020202020204" pitchFamily="34" charset="0"/>
              </a:rPr>
              <a:t>Δ</a:t>
            </a:r>
            <a:r>
              <a:rPr lang="en-US" sz="1400" b="0" i="0" dirty="0">
                <a:effectLst/>
                <a:latin typeface="Arial" panose="020B0604020202020204" pitchFamily="34" charset="0"/>
                <a:cs typeface="Arial" panose="020B0604020202020204" pitchFamily="34" charset="0"/>
              </a:rPr>
              <a:t>P</a:t>
            </a:r>
          </a:p>
          <a:p>
            <a:pPr algn="l" fontAlgn="base"/>
            <a:endParaRPr lang="en-US" sz="1400" b="0" i="0" dirty="0">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5598F00-7897-BB2F-D6FA-12C170B5F585}"/>
              </a:ext>
            </a:extLst>
          </p:cNvPr>
          <p:cNvSpPr txBox="1"/>
          <p:nvPr/>
        </p:nvSpPr>
        <p:spPr>
          <a:xfrm>
            <a:off x="6404913" y="500213"/>
            <a:ext cx="4284558" cy="369332"/>
          </a:xfrm>
          <a:prstGeom prst="rect">
            <a:avLst/>
          </a:prstGeom>
          <a:noFill/>
        </p:spPr>
        <p:txBody>
          <a:bodyPr wrap="square">
            <a:spAutoFit/>
          </a:bodyPr>
          <a:lstStyle/>
          <a:p>
            <a:pPr marL="0" indent="0">
              <a:buNone/>
            </a:pPr>
            <a:r>
              <a:rPr lang="en-US" sz="1800" b="1" dirty="0" err="1">
                <a:ea typeface="Calibri" panose="020F0502020204030204" pitchFamily="34" charset="0"/>
                <a:cs typeface="Calibri" panose="020F0502020204030204" pitchFamily="34" charset="0"/>
              </a:rPr>
              <a:t>Chilldyne</a:t>
            </a:r>
            <a:r>
              <a:rPr lang="en-US" sz="1800" b="1" dirty="0">
                <a:ea typeface="Calibri" panose="020F0502020204030204" pitchFamily="34" charset="0"/>
                <a:cs typeface="Calibri" panose="020F0502020204030204" pitchFamily="34" charset="0"/>
              </a:rPr>
              <a:t> CDU 1500 </a:t>
            </a:r>
            <a:endParaRPr lang="en-US" sz="1800" dirty="0">
              <a:ea typeface="Calibri" panose="020F0502020204030204" pitchFamily="34" charset="0"/>
              <a:cs typeface="Calibri" panose="020F0502020204030204" pitchFamily="34" charset="0"/>
            </a:endParaRPr>
          </a:p>
        </p:txBody>
      </p:sp>
      <p:pic>
        <p:nvPicPr>
          <p:cNvPr id="11" name="Picture 10" descr="A picture containing text, parking, electronics, container&#10;&#10;AI-generated content may be incorrect.">
            <a:extLst>
              <a:ext uri="{FF2B5EF4-FFF2-40B4-BE49-F238E27FC236}">
                <a16:creationId xmlns:a16="http://schemas.microsoft.com/office/drawing/2014/main" id="{27A9D5DB-D19F-6C61-112E-228AB2672214}"/>
              </a:ext>
            </a:extLst>
          </p:cNvPr>
          <p:cNvPicPr>
            <a:picLocks noChangeAspect="1"/>
          </p:cNvPicPr>
          <p:nvPr/>
        </p:nvPicPr>
        <p:blipFill>
          <a:blip r:embed="rId2"/>
          <a:srcRect l="3925" t="2911" r="1740" b="830"/>
          <a:stretch>
            <a:fillRect/>
          </a:stretch>
        </p:blipFill>
        <p:spPr>
          <a:xfrm>
            <a:off x="8547192" y="2614308"/>
            <a:ext cx="2753271" cy="3608974"/>
          </a:xfrm>
          <a:prstGeom prst="rect">
            <a:avLst/>
          </a:prstGeom>
        </p:spPr>
      </p:pic>
      <p:graphicFrame>
        <p:nvGraphicFramePr>
          <p:cNvPr id="3" name="Table 2">
            <a:extLst>
              <a:ext uri="{FF2B5EF4-FFF2-40B4-BE49-F238E27FC236}">
                <a16:creationId xmlns:a16="http://schemas.microsoft.com/office/drawing/2014/main" id="{8F29A358-D9BF-F6E8-40B7-A940816CB7B7}"/>
              </a:ext>
            </a:extLst>
          </p:cNvPr>
          <p:cNvGraphicFramePr>
            <a:graphicFrameLocks noGrp="1"/>
          </p:cNvGraphicFramePr>
          <p:nvPr>
            <p:extLst>
              <p:ext uri="{D42A27DB-BD31-4B8C-83A1-F6EECF244321}">
                <p14:modId xmlns:p14="http://schemas.microsoft.com/office/powerpoint/2010/main" val="3577310918"/>
              </p:ext>
            </p:extLst>
          </p:nvPr>
        </p:nvGraphicFramePr>
        <p:xfrm>
          <a:off x="538534" y="1000045"/>
          <a:ext cx="3876150" cy="3515360"/>
        </p:xfrm>
        <a:graphic>
          <a:graphicData uri="http://schemas.openxmlformats.org/drawingml/2006/table">
            <a:tbl>
              <a:tblPr>
                <a:tableStyleId>{5C22544A-7EE6-4342-B048-85BDC9FD1C3A}</a:tableStyleId>
              </a:tblPr>
              <a:tblGrid>
                <a:gridCol w="2529131">
                  <a:extLst>
                    <a:ext uri="{9D8B030D-6E8A-4147-A177-3AD203B41FA5}">
                      <a16:colId xmlns:a16="http://schemas.microsoft.com/office/drawing/2014/main" val="2925860116"/>
                    </a:ext>
                  </a:extLst>
                </a:gridCol>
                <a:gridCol w="1347019">
                  <a:extLst>
                    <a:ext uri="{9D8B030D-6E8A-4147-A177-3AD203B41FA5}">
                      <a16:colId xmlns:a16="http://schemas.microsoft.com/office/drawing/2014/main" val="3545205216"/>
                    </a:ext>
                  </a:extLst>
                </a:gridCol>
              </a:tblGrid>
              <a:tr h="184150">
                <a:tc>
                  <a:txBody>
                    <a:bodyPr/>
                    <a:lstStyle/>
                    <a:p>
                      <a:pPr algn="ctr" fontAlgn="b">
                        <a:buNone/>
                      </a:pP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273168963"/>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Cooling media</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Water/Glycol</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322737908"/>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Total Heat Load of Electronics</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46</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870111225"/>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CDU Cooling Capacity</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200</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358422822"/>
                  </a:ext>
                </a:extLst>
              </a:tr>
              <a:tr h="184150">
                <a:tc>
                  <a:txBody>
                    <a:bodyPr/>
                    <a:lstStyle/>
                    <a:p>
                      <a:pPr algn="ctr" fontAlgn="b">
                        <a:buNone/>
                      </a:pPr>
                      <a:r>
                        <a:rPr lang="en-US" sz="1400" u="none" strike="noStrike" dirty="0">
                          <a:effectLst/>
                          <a:latin typeface="Arial" panose="020B0604020202020204" pitchFamily="34" charset="0"/>
                          <a:cs typeface="Arial" panose="020B0604020202020204" pitchFamily="34" charset="0"/>
                        </a:rPr>
                        <a:t>Number of CDUs required</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0.23</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811650348"/>
                  </a:ext>
                </a:extLst>
              </a:tr>
              <a:tr h="184150">
                <a:tc>
                  <a:txBody>
                    <a:bodyPr/>
                    <a:lstStyle/>
                    <a:p>
                      <a:pPr algn="ctr" fontAlgn="b">
                        <a:buNone/>
                      </a:pPr>
                      <a:r>
                        <a:rPr lang="en-US" sz="1400" u="none" strike="noStrike" dirty="0">
                          <a:effectLst/>
                          <a:latin typeface="Arial" panose="020B0604020202020204" pitchFamily="34" charset="0"/>
                          <a:cs typeface="Arial" panose="020B0604020202020204" pitchFamily="34" charset="0"/>
                        </a:rPr>
                        <a:t>Single CDU</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23.00</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03327295"/>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Margin CDU</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2</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811104210"/>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density</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1000</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499137904"/>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Specific Heat</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4186</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015162063"/>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Temperature rise,  </a:t>
                      </a:r>
                      <a:r>
                        <a:rPr lang="el-GR" sz="1400" u="none" strike="noStrike">
                          <a:effectLst/>
                          <a:latin typeface="Arial" panose="020B0604020202020204" pitchFamily="34" charset="0"/>
                          <a:cs typeface="Arial" panose="020B0604020202020204" pitchFamily="34" charset="0"/>
                        </a:rPr>
                        <a:t>Δ</a:t>
                      </a:r>
                      <a:r>
                        <a:rPr lang="en-US" sz="1400" u="none" strike="noStrike">
                          <a:effectLst/>
                          <a:latin typeface="Arial" panose="020B0604020202020204" pitchFamily="34" charset="0"/>
                          <a:cs typeface="Arial" panose="020B0604020202020204" pitchFamily="34" charset="0"/>
                        </a:rPr>
                        <a:t>T</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2</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44592910"/>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Pressure available</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0.5</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927373546"/>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Pressure available</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50000</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003849748"/>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Mass flow rate</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5.49</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4398204"/>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Volumetric flow rate</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0.00549</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664116627"/>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Volumetric flow rate per unit</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329.67</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4218224623"/>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Volumetric flow rate per unit</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87.03</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233715450"/>
                  </a:ext>
                </a:extLst>
              </a:tr>
            </a:tbl>
          </a:graphicData>
        </a:graphic>
      </p:graphicFrame>
      <p:sp>
        <p:nvSpPr>
          <p:cNvPr id="9" name="TextBox 8">
            <a:extLst>
              <a:ext uri="{FF2B5EF4-FFF2-40B4-BE49-F238E27FC236}">
                <a16:creationId xmlns:a16="http://schemas.microsoft.com/office/drawing/2014/main" id="{C27BD3CB-4EDC-D9AB-492B-CAE7BFE5509A}"/>
              </a:ext>
            </a:extLst>
          </p:cNvPr>
          <p:cNvSpPr txBox="1"/>
          <p:nvPr/>
        </p:nvSpPr>
        <p:spPr>
          <a:xfrm>
            <a:off x="538534" y="630713"/>
            <a:ext cx="2752313" cy="369332"/>
          </a:xfrm>
          <a:prstGeom prst="rect">
            <a:avLst/>
          </a:prstGeom>
          <a:noFill/>
        </p:spPr>
        <p:txBody>
          <a:bodyPr wrap="square">
            <a:spAutoFit/>
          </a:bodyPr>
          <a:lstStyle/>
          <a:p>
            <a:r>
              <a:rPr lang="en-US" b="1" dirty="0" err="1"/>
              <a:t>Chilldyne</a:t>
            </a:r>
            <a:r>
              <a:rPr lang="en-US" b="1" dirty="0"/>
              <a:t> Option 2</a:t>
            </a:r>
            <a:r>
              <a:rPr lang="en-US" sz="1800" b="1" dirty="0"/>
              <a:t> </a:t>
            </a:r>
            <a:endParaRPr lang="en-US" b="1" dirty="0"/>
          </a:p>
        </p:txBody>
      </p:sp>
      <p:sp>
        <p:nvSpPr>
          <p:cNvPr id="10" name="TextBox 9">
            <a:extLst>
              <a:ext uri="{FF2B5EF4-FFF2-40B4-BE49-F238E27FC236}">
                <a16:creationId xmlns:a16="http://schemas.microsoft.com/office/drawing/2014/main" id="{3B39B1B7-1421-C375-022C-9D7E4ADA2EE3}"/>
              </a:ext>
            </a:extLst>
          </p:cNvPr>
          <p:cNvSpPr txBox="1"/>
          <p:nvPr/>
        </p:nvSpPr>
        <p:spPr>
          <a:xfrm>
            <a:off x="538534" y="4803163"/>
            <a:ext cx="5524501" cy="954107"/>
          </a:xfrm>
          <a:prstGeom prst="rect">
            <a:avLst/>
          </a:prstGeom>
          <a:noFill/>
        </p:spPr>
        <p:txBody>
          <a:bodyPr wrap="square">
            <a:spAutoFit/>
          </a:bodyPr>
          <a:lstStyle/>
          <a:p>
            <a:pPr algn="l" fontAlgn="base"/>
            <a:r>
              <a:rPr lang="en-US" sz="1400" b="0" i="0" dirty="0">
                <a:effectLst/>
                <a:latin typeface="Arial" panose="020B0604020202020204" pitchFamily="34" charset="0"/>
                <a:cs typeface="Arial" panose="020B0604020202020204" pitchFamily="34" charset="0"/>
              </a:rPr>
              <a:t>Each CDU will operate at </a:t>
            </a:r>
            <a:r>
              <a:rPr lang="en-US" sz="1400" dirty="0">
                <a:latin typeface="Arial" panose="020B0604020202020204" pitchFamily="34" charset="0"/>
                <a:cs typeface="Arial" panose="020B0604020202020204" pitchFamily="34" charset="0"/>
              </a:rPr>
              <a:t>46</a:t>
            </a:r>
            <a:r>
              <a:rPr lang="en-US" sz="1400" b="0" i="0" dirty="0">
                <a:effectLst/>
                <a:latin typeface="Arial" panose="020B0604020202020204" pitchFamily="34" charset="0"/>
                <a:cs typeface="Arial" panose="020B0604020202020204" pitchFamily="34" charset="0"/>
              </a:rPr>
              <a:t> kW - </a:t>
            </a:r>
            <a:r>
              <a:rPr lang="en-US" sz="1400" dirty="0">
                <a:latin typeface="Arial" panose="020B0604020202020204" pitchFamily="34" charset="0"/>
                <a:cs typeface="Arial" panose="020B0604020202020204" pitchFamily="34" charset="0"/>
              </a:rPr>
              <a:t>23</a:t>
            </a:r>
            <a:r>
              <a:rPr lang="en-US" sz="1400" b="0" i="0" dirty="0">
                <a:effectLst/>
                <a:latin typeface="Arial" panose="020B0604020202020204" pitchFamily="34" charset="0"/>
                <a:cs typeface="Arial" panose="020B0604020202020204" pitchFamily="34" charset="0"/>
              </a:rPr>
              <a:t> percent of it’s rated capacity</a:t>
            </a:r>
          </a:p>
          <a:p>
            <a:pPr algn="l" fontAlgn="base"/>
            <a:r>
              <a:rPr lang="en-US" sz="1400" b="0" i="0" dirty="0">
                <a:effectLst/>
                <a:latin typeface="Arial" panose="020B0604020202020204" pitchFamily="34" charset="0"/>
                <a:cs typeface="Arial" panose="020B0604020202020204" pitchFamily="34" charset="0"/>
              </a:rPr>
              <a:t>Active CDUs – 1, Standby CDU – 1 for backup</a:t>
            </a:r>
          </a:p>
          <a:p>
            <a:pPr algn="l" fontAlgn="base"/>
            <a:endParaRPr lang="en-US" sz="1400" dirty="0">
              <a:latin typeface="Arial" panose="020B0604020202020204" pitchFamily="34" charset="0"/>
              <a:cs typeface="Arial" panose="020B0604020202020204" pitchFamily="34" charset="0"/>
            </a:endParaRPr>
          </a:p>
          <a:p>
            <a:pPr fontAlgn="base"/>
            <a:r>
              <a:rPr lang="en-US" sz="1400" b="1" dirty="0">
                <a:latin typeface="Arial" panose="020B0604020202020204" pitchFamily="34" charset="0"/>
                <a:cs typeface="Arial" panose="020B0604020202020204" pitchFamily="34" charset="0"/>
              </a:rPr>
              <a:t>Dimensions (L*W*H) inches </a:t>
            </a:r>
            <a:r>
              <a:rPr lang="en-US" sz="1400" dirty="0">
                <a:latin typeface="Arial" panose="020B0604020202020204" pitchFamily="34" charset="0"/>
                <a:cs typeface="Arial" panose="020B0604020202020204" pitchFamily="34" charset="0"/>
              </a:rPr>
              <a:t>: 60’’ * 48’’ * 74’’</a:t>
            </a:r>
          </a:p>
        </p:txBody>
      </p:sp>
      <p:sp>
        <p:nvSpPr>
          <p:cNvPr id="14" name="Title 1">
            <a:extLst>
              <a:ext uri="{FF2B5EF4-FFF2-40B4-BE49-F238E27FC236}">
                <a16:creationId xmlns:a16="http://schemas.microsoft.com/office/drawing/2014/main" id="{6CAE3C1E-2675-F763-8B6B-F803C1AB0B7D}"/>
              </a:ext>
            </a:extLst>
          </p:cNvPr>
          <p:cNvSpPr>
            <a:spLocks noGrp="1"/>
          </p:cNvSpPr>
          <p:nvPr>
            <p:ph type="title"/>
          </p:nvPr>
        </p:nvSpPr>
        <p:spPr>
          <a:xfrm>
            <a:off x="457200" y="0"/>
            <a:ext cx="11503025" cy="457200"/>
          </a:xfrm>
        </p:spPr>
        <p:txBody>
          <a:bodyPr>
            <a:normAutofit fontScale="90000"/>
          </a:bodyPr>
          <a:lstStyle/>
          <a:p>
            <a:r>
              <a:rPr lang="en-US" dirty="0" err="1"/>
              <a:t>ePIC</a:t>
            </a:r>
            <a:r>
              <a:rPr lang="en-US" dirty="0"/>
              <a:t> Detector – Cooling Distribution Unit - CDU</a:t>
            </a:r>
          </a:p>
        </p:txBody>
      </p:sp>
    </p:spTree>
    <p:extLst>
      <p:ext uri="{BB962C8B-B14F-4D97-AF65-F5344CB8AC3E}">
        <p14:creationId xmlns:p14="http://schemas.microsoft.com/office/powerpoint/2010/main" val="3737730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71D7C-C62C-D194-C528-44C9DF8132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9B45D5-0BAB-3FC0-E446-FAC00F8457B6}"/>
              </a:ext>
            </a:extLst>
          </p:cNvPr>
          <p:cNvSpPr>
            <a:spLocks noGrp="1"/>
          </p:cNvSpPr>
          <p:nvPr>
            <p:ph type="title"/>
          </p:nvPr>
        </p:nvSpPr>
        <p:spPr/>
        <p:txBody>
          <a:bodyPr>
            <a:normAutofit fontScale="90000"/>
          </a:bodyPr>
          <a:lstStyle/>
          <a:p>
            <a:r>
              <a:rPr lang="en-US" dirty="0" err="1"/>
              <a:t>ePIC</a:t>
            </a:r>
            <a:r>
              <a:rPr lang="en-US" dirty="0"/>
              <a:t> Detector – Cooling Calculation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799E07E-EBB8-1C94-08EF-4DF76755B174}"/>
                  </a:ext>
                </a:extLst>
              </p:cNvPr>
              <p:cNvSpPr txBox="1"/>
              <p:nvPr/>
            </p:nvSpPr>
            <p:spPr>
              <a:xfrm>
                <a:off x="705076" y="818702"/>
                <a:ext cx="2768021" cy="1924566"/>
              </a:xfrm>
              <a:prstGeom prst="rect">
                <a:avLst/>
              </a:prstGeom>
              <a:noFill/>
            </p:spPr>
            <p:txBody>
              <a:bodyPr wrap="square" lIns="0" tIns="0" rIns="0" bIns="0" rtlCol="0">
                <a:spAutoFit/>
              </a:bodyPr>
              <a:lstStyle/>
              <a:p>
                <a:r>
                  <a:rPr lang="en-US" sz="2000" dirty="0">
                    <a:solidFill>
                      <a:schemeClr val="tx1"/>
                    </a:solidFill>
                    <a:latin typeface="Arial" panose="020B0604020202020204" pitchFamily="34" charset="0"/>
                    <a:cs typeface="Arial" panose="020B0604020202020204" pitchFamily="34" charset="0"/>
                  </a:rPr>
                  <a:t>Heat Transfer </a:t>
                </a:r>
                <a:r>
                  <a:rPr lang="en-US" sz="2000" dirty="0">
                    <a:solidFill>
                      <a:schemeClr val="tx1"/>
                    </a:solidFill>
                    <a:latin typeface="Arial" panose="020B0604020202020204" pitchFamily="34" charset="0"/>
                    <a:ea typeface="Cambria Math" panose="02040503050406030204" pitchFamily="18" charset="0"/>
                    <a:cs typeface="Arial" panose="020B0604020202020204" pitchFamily="34" charset="0"/>
                  </a:rPr>
                  <a:t>Equation</a:t>
                </a:r>
                <a:endParaRPr lang="en-US" sz="2000" dirty="0">
                  <a:solidFill>
                    <a:schemeClr val="tx1"/>
                  </a:solidFill>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acc>
                        <m:accPr>
                          <m:chr m:val="̇"/>
                          <m:ctrlPr>
                            <a:rPr lang="en-US" sz="200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rPr>
                            <m:t>𝑄</m:t>
                          </m:r>
                        </m:e>
                      </m:acc>
                      <m:r>
                        <a:rPr lang="en-US" sz="2000" i="1">
                          <a:solidFill>
                            <a:schemeClr val="tx1"/>
                          </a:solidFill>
                          <a:latin typeface="Cambria Math" panose="02040503050406030204" pitchFamily="18" charset="0"/>
                        </a:rPr>
                        <m:t>=</m:t>
                      </m:r>
                      <m:acc>
                        <m:accPr>
                          <m:chr m:val="̇"/>
                          <m:ctrlPr>
                            <a:rPr lang="en-US" sz="200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rPr>
                            <m:t>𝑚</m:t>
                          </m:r>
                        </m:e>
                      </m:acc>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𝑐</m:t>
                          </m:r>
                        </m:e>
                        <m:sub>
                          <m:r>
                            <a:rPr lang="en-US" sz="2000" i="1">
                              <a:solidFill>
                                <a:schemeClr val="tx1"/>
                              </a:solidFill>
                              <a:latin typeface="Cambria Math" panose="02040503050406030204" pitchFamily="18" charset="0"/>
                            </a:rPr>
                            <m:t>𝑝</m:t>
                          </m:r>
                        </m:sub>
                      </m:sSub>
                      <m:r>
                        <a:rPr lang="en-US" sz="2000" i="1">
                          <a:solidFill>
                            <a:schemeClr val="tx1"/>
                          </a:solidFill>
                          <a:latin typeface="Cambria Math" panose="02040503050406030204" pitchFamily="18" charset="0"/>
                          <a:ea typeface="Cambria Math" panose="02040503050406030204" pitchFamily="18" charset="0"/>
                        </a:rPr>
                        <m:t>∆</m:t>
                      </m:r>
                      <m:r>
                        <a:rPr lang="en-US" sz="2000" b="0" i="1" smtClean="0">
                          <a:solidFill>
                            <a:schemeClr val="tx1"/>
                          </a:solidFill>
                          <a:latin typeface="Cambria Math" panose="02040503050406030204" pitchFamily="18" charset="0"/>
                          <a:ea typeface="Cambria Math" panose="02040503050406030204" pitchFamily="18" charset="0"/>
                        </a:rPr>
                        <m:t>𝑇</m:t>
                      </m:r>
                    </m:oMath>
                  </m:oMathPara>
                </a14:m>
                <a:endParaRPr lang="en-US" sz="2000" dirty="0">
                  <a:solidFill>
                    <a:schemeClr val="tx1"/>
                  </a:solidFill>
                  <a:latin typeface="Arial" panose="020B0604020202020204" pitchFamily="34" charset="0"/>
                  <a:cs typeface="Arial" panose="020B0604020202020204" pitchFamily="34" charset="0"/>
                </a:endParaRPr>
              </a:p>
              <a:p>
                <a14:m>
                  <m:oMath xmlns:m="http://schemas.openxmlformats.org/officeDocument/2006/math">
                    <m:acc>
                      <m:accPr>
                        <m:chr m:val="̇"/>
                        <m:ctrlPr>
                          <a:rPr lang="en-US" sz="200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rPr>
                          <m:t>𝑄</m:t>
                        </m:r>
                      </m:e>
                    </m:acc>
                  </m:oMath>
                </a14:m>
                <a:r>
                  <a:rPr lang="en-US" sz="2000" dirty="0">
                    <a:solidFill>
                      <a:schemeClr val="tx1"/>
                    </a:solidFill>
                    <a:latin typeface="Arial" panose="020B0604020202020204" pitchFamily="34" charset="0"/>
                    <a:cs typeface="Arial" panose="020B0604020202020204" pitchFamily="34" charset="0"/>
                  </a:rPr>
                  <a:t> – Heat Flow</a:t>
                </a:r>
              </a:p>
              <a:p>
                <a14:m>
                  <m:oMath xmlns:m="http://schemas.openxmlformats.org/officeDocument/2006/math">
                    <m:acc>
                      <m:accPr>
                        <m:chr m:val="̇"/>
                        <m:ctrlPr>
                          <a:rPr lang="en-US" sz="200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rPr>
                          <m:t>𝑚</m:t>
                        </m:r>
                      </m:e>
                    </m:acc>
                  </m:oMath>
                </a14:m>
                <a:r>
                  <a:rPr lang="en-US" sz="2000" dirty="0">
                    <a:solidFill>
                      <a:schemeClr val="tx1"/>
                    </a:solidFill>
                    <a:latin typeface="Arial" panose="020B0604020202020204" pitchFamily="34" charset="0"/>
                    <a:cs typeface="Arial" panose="020B0604020202020204" pitchFamily="34" charset="0"/>
                  </a:rPr>
                  <a:t> – Mass Flow</a:t>
                </a:r>
              </a:p>
              <a:p>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𝑐</m:t>
                        </m:r>
                      </m:e>
                      <m:sub>
                        <m:r>
                          <a:rPr lang="en-US" sz="2000" i="1">
                            <a:solidFill>
                              <a:schemeClr val="tx1"/>
                            </a:solidFill>
                            <a:latin typeface="Cambria Math" panose="02040503050406030204" pitchFamily="18" charset="0"/>
                          </a:rPr>
                          <m:t>𝑝</m:t>
                        </m:r>
                      </m:sub>
                    </m:sSub>
                  </m:oMath>
                </a14:m>
                <a:r>
                  <a:rPr lang="en-US" sz="2000" dirty="0">
                    <a:solidFill>
                      <a:schemeClr val="tx1"/>
                    </a:solidFill>
                    <a:latin typeface="Arial" panose="020B0604020202020204" pitchFamily="34" charset="0"/>
                    <a:cs typeface="Arial" panose="020B0604020202020204" pitchFamily="34" charset="0"/>
                  </a:rPr>
                  <a:t> – Specific Heat</a:t>
                </a:r>
              </a:p>
              <a:p>
                <a14:m>
                  <m:oMath xmlns:m="http://schemas.openxmlformats.org/officeDocument/2006/math">
                    <m:r>
                      <a:rPr lang="en-US" sz="2000" i="1" smtClean="0">
                        <a:solidFill>
                          <a:schemeClr val="tx1"/>
                        </a:solidFill>
                        <a:latin typeface="Cambria Math" panose="02040503050406030204" pitchFamily="18" charset="0"/>
                        <a:ea typeface="Cambria Math" panose="02040503050406030204" pitchFamily="18" charset="0"/>
                      </a:rPr>
                      <m:t>∆</m:t>
                    </m:r>
                    <m:r>
                      <a:rPr lang="en-US" sz="2000" b="0" i="1" smtClean="0">
                        <a:solidFill>
                          <a:schemeClr val="tx1"/>
                        </a:solidFill>
                        <a:latin typeface="Cambria Math" panose="02040503050406030204" pitchFamily="18" charset="0"/>
                        <a:ea typeface="Cambria Math" panose="02040503050406030204" pitchFamily="18" charset="0"/>
                      </a:rPr>
                      <m:t>𝑇</m:t>
                    </m:r>
                  </m:oMath>
                </a14:m>
                <a:r>
                  <a:rPr lang="en-US" sz="2000" dirty="0">
                    <a:solidFill>
                      <a:schemeClr val="tx1"/>
                    </a:solidFill>
                    <a:latin typeface="Arial" panose="020B0604020202020204" pitchFamily="34" charset="0"/>
                    <a:cs typeface="Arial" panose="020B0604020202020204" pitchFamily="34" charset="0"/>
                  </a:rPr>
                  <a:t> – Temp Change</a:t>
                </a:r>
              </a:p>
            </p:txBody>
          </p:sp>
        </mc:Choice>
        <mc:Fallback xmlns="">
          <p:sp>
            <p:nvSpPr>
              <p:cNvPr id="3" name="TextBox 2">
                <a:extLst>
                  <a:ext uri="{FF2B5EF4-FFF2-40B4-BE49-F238E27FC236}">
                    <a16:creationId xmlns:a16="http://schemas.microsoft.com/office/drawing/2014/main" id="{D799E07E-EBB8-1C94-08EF-4DF76755B174}"/>
                  </a:ext>
                </a:extLst>
              </p:cNvPr>
              <p:cNvSpPr txBox="1">
                <a:spLocks noRot="1" noChangeAspect="1" noMove="1" noResize="1" noEditPoints="1" noAdjustHandles="1" noChangeArrowheads="1" noChangeShapeType="1" noTextEdit="1"/>
              </p:cNvSpPr>
              <p:nvPr/>
            </p:nvSpPr>
            <p:spPr>
              <a:xfrm>
                <a:off x="705076" y="818702"/>
                <a:ext cx="2768021" cy="1924566"/>
              </a:xfrm>
              <a:prstGeom prst="rect">
                <a:avLst/>
              </a:prstGeom>
              <a:blipFill>
                <a:blip r:embed="rId2"/>
                <a:stretch>
                  <a:fillRect l="-5727" t="-3797" b="-72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AE5BACE-B1EC-CB14-E9D4-05BBA8A0C1D3}"/>
                  </a:ext>
                </a:extLst>
              </p:cNvPr>
              <p:cNvSpPr txBox="1"/>
              <p:nvPr/>
            </p:nvSpPr>
            <p:spPr>
              <a:xfrm>
                <a:off x="4138118" y="818702"/>
                <a:ext cx="2519088" cy="2769989"/>
              </a:xfrm>
              <a:prstGeom prst="rect">
                <a:avLst/>
              </a:prstGeom>
              <a:noFill/>
            </p:spPr>
            <p:txBody>
              <a:bodyPr wrap="none" lIns="0" tIns="0" rIns="0" bIns="0" rtlCol="0">
                <a:spAutoFit/>
              </a:bodyPr>
              <a:lstStyle/>
              <a:p>
                <a:r>
                  <a:rPr lang="en-US" sz="2000" dirty="0">
                    <a:solidFill>
                      <a:schemeClr val="tx1"/>
                    </a:solidFill>
                    <a:latin typeface="Cambria Math" panose="02040503050406030204" pitchFamily="18" charset="0"/>
                    <a:ea typeface="Cambria Math" panose="02040503050406030204" pitchFamily="18" charset="0"/>
                  </a:rPr>
                  <a:t>Pressure-loss Equation</a:t>
                </a:r>
              </a:p>
              <a:p>
                <a:pP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ea typeface="Cambria Math" panose="02040503050406030204" pitchFamily="18" charset="0"/>
                        </a:rPr>
                        <m:t>∆</m:t>
                      </m:r>
                      <m:r>
                        <a:rPr lang="en-US" sz="2000" i="1" smtClean="0">
                          <a:solidFill>
                            <a:schemeClr val="tx1"/>
                          </a:solidFill>
                          <a:latin typeface="Cambria Math" panose="02040503050406030204" pitchFamily="18" charset="0"/>
                          <a:ea typeface="Cambria Math" panose="02040503050406030204" pitchFamily="18" charset="0"/>
                        </a:rPr>
                        <m:t>𝑝</m:t>
                      </m:r>
                      <m:r>
                        <a:rPr lang="en-US" sz="2000" i="1" smtClean="0">
                          <a:solidFill>
                            <a:schemeClr val="tx1"/>
                          </a:solidFill>
                          <a:latin typeface="Cambria Math" panose="02040503050406030204" pitchFamily="18" charset="0"/>
                          <a:ea typeface="Cambria Math" panose="02040503050406030204" pitchFamily="18" charset="0"/>
                        </a:rPr>
                        <m:t>=</m:t>
                      </m:r>
                      <m:r>
                        <a:rPr lang="en-US" sz="2000" b="0" i="1" smtClean="0">
                          <a:solidFill>
                            <a:schemeClr val="tx1"/>
                          </a:solidFill>
                          <a:latin typeface="Cambria Math" panose="02040503050406030204" pitchFamily="18" charset="0"/>
                          <a:ea typeface="Cambria Math" panose="02040503050406030204" pitchFamily="18" charset="0"/>
                        </a:rPr>
                        <m:t>𝐿</m:t>
                      </m:r>
                      <m:sSub>
                        <m:sSubPr>
                          <m:ctrlPr>
                            <a:rPr lang="en-US" sz="2000" b="0" i="1" smtClean="0">
                              <a:solidFill>
                                <a:schemeClr val="tx1"/>
                              </a:solidFill>
                              <a:latin typeface="Cambria Math" panose="02040503050406030204" pitchFamily="18" charset="0"/>
                              <a:ea typeface="Cambria Math" panose="02040503050406030204" pitchFamily="18" charset="0"/>
                            </a:rPr>
                          </m:ctrlPr>
                        </m:sSubPr>
                        <m:e>
                          <m:r>
                            <a:rPr lang="en-US" sz="2000" b="0" i="1" smtClean="0">
                              <a:solidFill>
                                <a:schemeClr val="tx1"/>
                              </a:solidFill>
                              <a:latin typeface="Cambria Math" panose="02040503050406030204" pitchFamily="18" charset="0"/>
                              <a:ea typeface="Cambria Math" panose="02040503050406030204" pitchFamily="18" charset="0"/>
                            </a:rPr>
                            <m:t>𝑓</m:t>
                          </m:r>
                        </m:e>
                        <m:sub>
                          <m:r>
                            <a:rPr lang="en-US" sz="2000" b="0" i="1" smtClean="0">
                              <a:solidFill>
                                <a:schemeClr val="tx1"/>
                              </a:solidFill>
                              <a:latin typeface="Cambria Math" panose="02040503050406030204" pitchFamily="18" charset="0"/>
                              <a:ea typeface="Cambria Math" panose="02040503050406030204" pitchFamily="18" charset="0"/>
                            </a:rPr>
                            <m:t>𝐷</m:t>
                          </m:r>
                        </m:sub>
                      </m:sSub>
                      <m:f>
                        <m:fPr>
                          <m:ctrlPr>
                            <a:rPr lang="en-US" sz="2000" b="0" i="1" smtClean="0">
                              <a:solidFill>
                                <a:schemeClr val="tx1"/>
                              </a:solidFill>
                              <a:latin typeface="Cambria Math" panose="02040503050406030204" pitchFamily="18" charset="0"/>
                              <a:ea typeface="Cambria Math" panose="02040503050406030204" pitchFamily="18" charset="0"/>
                            </a:rPr>
                          </m:ctrlPr>
                        </m:fPr>
                        <m:num>
                          <m:r>
                            <a:rPr lang="en-US" sz="2000" b="0" i="1" smtClean="0">
                              <a:solidFill>
                                <a:schemeClr val="tx1"/>
                              </a:solidFill>
                              <a:latin typeface="Cambria Math" panose="02040503050406030204" pitchFamily="18" charset="0"/>
                              <a:ea typeface="Cambria Math" panose="02040503050406030204" pitchFamily="18" charset="0"/>
                            </a:rPr>
                            <m:t>𝜌</m:t>
                          </m:r>
                        </m:num>
                        <m:den>
                          <m:r>
                            <a:rPr lang="en-US" sz="2000" b="0" i="1" smtClean="0">
                              <a:solidFill>
                                <a:schemeClr val="tx1"/>
                              </a:solidFill>
                              <a:latin typeface="Cambria Math" panose="02040503050406030204" pitchFamily="18" charset="0"/>
                              <a:ea typeface="Cambria Math" panose="02040503050406030204" pitchFamily="18" charset="0"/>
                            </a:rPr>
                            <m:t>2</m:t>
                          </m:r>
                        </m:den>
                      </m:f>
                      <m:f>
                        <m:fPr>
                          <m:ctrlPr>
                            <a:rPr lang="en-US" sz="2000" b="0" i="1" smtClean="0">
                              <a:solidFill>
                                <a:schemeClr val="tx1"/>
                              </a:solidFill>
                              <a:latin typeface="Cambria Math" panose="02040503050406030204" pitchFamily="18" charset="0"/>
                              <a:ea typeface="Cambria Math" panose="02040503050406030204" pitchFamily="18" charset="0"/>
                            </a:rPr>
                          </m:ctrlPr>
                        </m:fPr>
                        <m:num>
                          <m:sSup>
                            <m:sSupPr>
                              <m:ctrlPr>
                                <a:rPr lang="en-US" sz="2000" b="0" i="1" smtClean="0">
                                  <a:solidFill>
                                    <a:schemeClr val="tx1"/>
                                  </a:solidFill>
                                  <a:latin typeface="Cambria Math" panose="02040503050406030204" pitchFamily="18" charset="0"/>
                                  <a:ea typeface="Cambria Math" panose="02040503050406030204" pitchFamily="18" charset="0"/>
                                </a:rPr>
                              </m:ctrlPr>
                            </m:sSupPr>
                            <m:e>
                              <m:r>
                                <a:rPr lang="en-US" sz="2000" b="0" i="1" smtClean="0">
                                  <a:solidFill>
                                    <a:schemeClr val="tx1"/>
                                  </a:solidFill>
                                  <a:latin typeface="Cambria Math" panose="02040503050406030204" pitchFamily="18" charset="0"/>
                                  <a:ea typeface="Cambria Math" panose="02040503050406030204" pitchFamily="18" charset="0"/>
                                </a:rPr>
                                <m:t>𝑣</m:t>
                              </m:r>
                            </m:e>
                            <m:sup>
                              <m:r>
                                <a:rPr lang="en-US" sz="2000" b="0" i="1" smtClean="0">
                                  <a:solidFill>
                                    <a:schemeClr val="tx1"/>
                                  </a:solidFill>
                                  <a:latin typeface="Cambria Math" panose="02040503050406030204" pitchFamily="18" charset="0"/>
                                  <a:ea typeface="Cambria Math" panose="02040503050406030204" pitchFamily="18" charset="0"/>
                                </a:rPr>
                                <m:t>2</m:t>
                              </m:r>
                            </m:sup>
                          </m:sSup>
                        </m:num>
                        <m:den>
                          <m:r>
                            <a:rPr lang="en-US" sz="2000" b="0" i="1" smtClean="0">
                              <a:solidFill>
                                <a:schemeClr val="tx1"/>
                              </a:solidFill>
                              <a:latin typeface="Cambria Math" panose="02040503050406030204" pitchFamily="18" charset="0"/>
                              <a:ea typeface="Cambria Math" panose="02040503050406030204" pitchFamily="18" charset="0"/>
                            </a:rPr>
                            <m:t>𝐷</m:t>
                          </m:r>
                        </m:den>
                      </m:f>
                    </m:oMath>
                  </m:oMathPara>
                </a14:m>
                <a:endParaRPr lang="en-US" sz="2000" dirty="0">
                  <a:solidFill>
                    <a:schemeClr val="tx1"/>
                  </a:solidFill>
                </a:endParaRPr>
              </a:p>
              <a:p>
                <a14:m>
                  <m:oMath xmlns:m="http://schemas.openxmlformats.org/officeDocument/2006/math">
                    <m:r>
                      <a:rPr lang="en-US" sz="2000" i="1" smtClean="0">
                        <a:solidFill>
                          <a:schemeClr val="tx1"/>
                        </a:solidFill>
                        <a:latin typeface="Cambria Math" panose="02040503050406030204" pitchFamily="18" charset="0"/>
                        <a:ea typeface="Cambria Math" panose="02040503050406030204" pitchFamily="18" charset="0"/>
                      </a:rPr>
                      <m:t>∆</m:t>
                    </m:r>
                    <m:r>
                      <a:rPr lang="en-US" sz="2000" i="1" smtClean="0">
                        <a:solidFill>
                          <a:schemeClr val="tx1"/>
                        </a:solidFill>
                        <a:latin typeface="Cambria Math" panose="02040503050406030204" pitchFamily="18" charset="0"/>
                        <a:ea typeface="Cambria Math" panose="02040503050406030204" pitchFamily="18" charset="0"/>
                      </a:rPr>
                      <m:t>𝑝</m:t>
                    </m:r>
                  </m:oMath>
                </a14:m>
                <a:r>
                  <a:rPr lang="en-US" sz="2000" dirty="0">
                    <a:solidFill>
                      <a:schemeClr val="tx1"/>
                    </a:solidFill>
                  </a:rPr>
                  <a:t> – Pressure Loss</a:t>
                </a:r>
              </a:p>
              <a:p>
                <a14:m>
                  <m:oMath xmlns:m="http://schemas.openxmlformats.org/officeDocument/2006/math">
                    <m:r>
                      <a:rPr lang="en-US" sz="2000" b="0" i="1" smtClean="0">
                        <a:solidFill>
                          <a:schemeClr val="tx1"/>
                        </a:solidFill>
                        <a:latin typeface="Cambria Math" panose="02040503050406030204" pitchFamily="18" charset="0"/>
                        <a:ea typeface="Cambria Math" panose="02040503050406030204" pitchFamily="18" charset="0"/>
                      </a:rPr>
                      <m:t>𝐿</m:t>
                    </m:r>
                  </m:oMath>
                </a14:m>
                <a:r>
                  <a:rPr lang="en-US" sz="2000" dirty="0">
                    <a:solidFill>
                      <a:schemeClr val="tx1"/>
                    </a:solidFill>
                  </a:rPr>
                  <a:t> – Tube Length</a:t>
                </a:r>
              </a:p>
              <a:p>
                <a14:m>
                  <m:oMath xmlns:m="http://schemas.openxmlformats.org/officeDocument/2006/math">
                    <m:sSub>
                      <m:sSubPr>
                        <m:ctrlPr>
                          <a:rPr lang="en-US" sz="2000" b="0" i="1" smtClean="0">
                            <a:solidFill>
                              <a:schemeClr val="tx1"/>
                            </a:solidFill>
                            <a:latin typeface="Cambria Math" panose="02040503050406030204" pitchFamily="18" charset="0"/>
                            <a:ea typeface="Cambria Math" panose="02040503050406030204" pitchFamily="18" charset="0"/>
                          </a:rPr>
                        </m:ctrlPr>
                      </m:sSubPr>
                      <m:e>
                        <m:r>
                          <a:rPr lang="en-US" sz="2000" b="0" i="1" smtClean="0">
                            <a:solidFill>
                              <a:schemeClr val="tx1"/>
                            </a:solidFill>
                            <a:latin typeface="Cambria Math" panose="02040503050406030204" pitchFamily="18" charset="0"/>
                            <a:ea typeface="Cambria Math" panose="02040503050406030204" pitchFamily="18" charset="0"/>
                          </a:rPr>
                          <m:t>𝑓</m:t>
                        </m:r>
                      </m:e>
                      <m:sub>
                        <m:r>
                          <a:rPr lang="en-US" sz="2000" b="0" i="1" smtClean="0">
                            <a:solidFill>
                              <a:schemeClr val="tx1"/>
                            </a:solidFill>
                            <a:latin typeface="Cambria Math" panose="02040503050406030204" pitchFamily="18" charset="0"/>
                            <a:ea typeface="Cambria Math" panose="02040503050406030204" pitchFamily="18" charset="0"/>
                          </a:rPr>
                          <m:t>𝐷</m:t>
                        </m:r>
                      </m:sub>
                    </m:sSub>
                  </m:oMath>
                </a14:m>
                <a:r>
                  <a:rPr lang="en-US" sz="2000" dirty="0">
                    <a:solidFill>
                      <a:schemeClr val="tx1"/>
                    </a:solidFill>
                  </a:rPr>
                  <a:t> – Friction Factor </a:t>
                </a:r>
              </a:p>
              <a:p>
                <a14:m>
                  <m:oMath xmlns:m="http://schemas.openxmlformats.org/officeDocument/2006/math">
                    <m:r>
                      <a:rPr lang="en-US" sz="2000" b="0" i="1" smtClean="0">
                        <a:solidFill>
                          <a:schemeClr val="tx1"/>
                        </a:solidFill>
                        <a:latin typeface="Cambria Math" panose="02040503050406030204" pitchFamily="18" charset="0"/>
                        <a:ea typeface="Cambria Math" panose="02040503050406030204" pitchFamily="18" charset="0"/>
                      </a:rPr>
                      <m:t>𝜌</m:t>
                    </m:r>
                  </m:oMath>
                </a14:m>
                <a:r>
                  <a:rPr lang="en-US" sz="2000" dirty="0">
                    <a:solidFill>
                      <a:schemeClr val="tx1"/>
                    </a:solidFill>
                  </a:rPr>
                  <a:t> – Fluid Density</a:t>
                </a:r>
              </a:p>
              <a:p>
                <a14:m>
                  <m:oMath xmlns:m="http://schemas.openxmlformats.org/officeDocument/2006/math">
                    <m:r>
                      <a:rPr lang="en-US" sz="2000" b="0" i="1" smtClean="0">
                        <a:solidFill>
                          <a:schemeClr val="tx1"/>
                        </a:solidFill>
                        <a:latin typeface="Cambria Math" panose="02040503050406030204" pitchFamily="18" charset="0"/>
                        <a:ea typeface="Cambria Math" panose="02040503050406030204" pitchFamily="18" charset="0"/>
                      </a:rPr>
                      <m:t>𝑣</m:t>
                    </m:r>
                  </m:oMath>
                </a14:m>
                <a:r>
                  <a:rPr lang="en-US" sz="2000" dirty="0">
                    <a:solidFill>
                      <a:schemeClr val="tx1"/>
                    </a:solidFill>
                  </a:rPr>
                  <a:t> – Fluid Velocity</a:t>
                </a:r>
              </a:p>
              <a:p>
                <a14:m>
                  <m:oMath xmlns:m="http://schemas.openxmlformats.org/officeDocument/2006/math">
                    <m:r>
                      <a:rPr lang="en-US" sz="2000" b="0" i="1" smtClean="0">
                        <a:solidFill>
                          <a:schemeClr val="tx1"/>
                        </a:solidFill>
                        <a:latin typeface="Cambria Math" panose="02040503050406030204" pitchFamily="18" charset="0"/>
                        <a:ea typeface="Cambria Math" panose="02040503050406030204" pitchFamily="18" charset="0"/>
                      </a:rPr>
                      <m:t>𝐷</m:t>
                    </m:r>
                  </m:oMath>
                </a14:m>
                <a:r>
                  <a:rPr lang="en-US" sz="2000" dirty="0">
                    <a:solidFill>
                      <a:schemeClr val="tx1"/>
                    </a:solidFill>
                  </a:rPr>
                  <a:t> – Tube Diameter</a:t>
                </a:r>
              </a:p>
            </p:txBody>
          </p:sp>
        </mc:Choice>
        <mc:Fallback xmlns="">
          <p:sp>
            <p:nvSpPr>
              <p:cNvPr id="7" name="TextBox 6">
                <a:extLst>
                  <a:ext uri="{FF2B5EF4-FFF2-40B4-BE49-F238E27FC236}">
                    <a16:creationId xmlns:a16="http://schemas.microsoft.com/office/drawing/2014/main" id="{3AE5BACE-B1EC-CB14-E9D4-05BBA8A0C1D3}"/>
                  </a:ext>
                </a:extLst>
              </p:cNvPr>
              <p:cNvSpPr txBox="1">
                <a:spLocks noRot="1" noChangeAspect="1" noMove="1" noResize="1" noEditPoints="1" noAdjustHandles="1" noChangeArrowheads="1" noChangeShapeType="1" noTextEdit="1"/>
              </p:cNvSpPr>
              <p:nvPr/>
            </p:nvSpPr>
            <p:spPr>
              <a:xfrm>
                <a:off x="4138118" y="818702"/>
                <a:ext cx="2519088" cy="2769989"/>
              </a:xfrm>
              <a:prstGeom prst="rect">
                <a:avLst/>
              </a:prstGeom>
              <a:blipFill>
                <a:blip r:embed="rId3"/>
                <a:stretch>
                  <a:fillRect l="-6295" t="-2857" r="-5569" b="-48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26CD89E-65F7-1648-40F4-912F5EF65A32}"/>
                  </a:ext>
                </a:extLst>
              </p:cNvPr>
              <p:cNvSpPr txBox="1"/>
              <p:nvPr/>
            </p:nvSpPr>
            <p:spPr>
              <a:xfrm>
                <a:off x="7851334" y="818702"/>
                <a:ext cx="3137077" cy="2471061"/>
              </a:xfrm>
              <a:prstGeom prst="rect">
                <a:avLst/>
              </a:prstGeom>
              <a:noFill/>
            </p:spPr>
            <p:txBody>
              <a:bodyPr wrap="none" lIns="0" tIns="0" rIns="0" bIns="0" rtlCol="0">
                <a:spAutoFit/>
              </a:bodyPr>
              <a:lstStyle/>
              <a:p>
                <a:r>
                  <a:rPr lang="en-US" sz="2000" b="0" dirty="0">
                    <a:solidFill>
                      <a:schemeClr val="tx1"/>
                    </a:solidFill>
                    <a:ea typeface="Cambria Math" panose="02040503050406030204" pitchFamily="18" charset="0"/>
                  </a:rPr>
                  <a:t>Reynolds Number</a:t>
                </a:r>
                <a:r>
                  <a:rPr lang="en-US" sz="2000" dirty="0">
                    <a:solidFill>
                      <a:schemeClr val="tx1"/>
                    </a:solidFill>
                    <a:ea typeface="Cambria Math" panose="02040503050406030204" pitchFamily="18" charset="0"/>
                  </a:rPr>
                  <a:t> Equation</a:t>
                </a:r>
                <a:endParaRPr lang="en-US" sz="2000" b="0" dirty="0">
                  <a:solidFill>
                    <a:schemeClr val="tx1"/>
                  </a:solidFill>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ea typeface="Cambria Math" panose="02040503050406030204" pitchFamily="18" charset="0"/>
                        </a:rPr>
                        <m:t>𝑅𝑒</m:t>
                      </m:r>
                      <m:r>
                        <a:rPr lang="en-US" sz="2000" b="0" i="1" smtClean="0">
                          <a:solidFill>
                            <a:schemeClr val="tx1"/>
                          </a:solidFill>
                          <a:latin typeface="Cambria Math" panose="02040503050406030204" pitchFamily="18" charset="0"/>
                          <a:ea typeface="Cambria Math" panose="02040503050406030204" pitchFamily="18" charset="0"/>
                        </a:rPr>
                        <m:t>=</m:t>
                      </m:r>
                      <m:f>
                        <m:fPr>
                          <m:ctrlPr>
                            <a:rPr lang="en-US" sz="2000" b="0" i="1" smtClean="0">
                              <a:solidFill>
                                <a:schemeClr val="tx1"/>
                              </a:solidFill>
                              <a:latin typeface="Cambria Math" panose="02040503050406030204" pitchFamily="18" charset="0"/>
                              <a:ea typeface="Cambria Math" panose="02040503050406030204" pitchFamily="18" charset="0"/>
                            </a:rPr>
                          </m:ctrlPr>
                        </m:fPr>
                        <m:num>
                          <m:r>
                            <a:rPr lang="en-US" sz="2000" b="0" i="1" smtClean="0">
                              <a:solidFill>
                                <a:schemeClr val="tx1"/>
                              </a:solidFill>
                              <a:latin typeface="Cambria Math" panose="02040503050406030204" pitchFamily="18" charset="0"/>
                              <a:ea typeface="Cambria Math" panose="02040503050406030204" pitchFamily="18" charset="0"/>
                            </a:rPr>
                            <m:t>𝜌</m:t>
                          </m:r>
                          <m:r>
                            <a:rPr lang="en-US" sz="2000" b="0" i="1" smtClean="0">
                              <a:solidFill>
                                <a:schemeClr val="tx1"/>
                              </a:solidFill>
                              <a:latin typeface="Cambria Math" panose="02040503050406030204" pitchFamily="18" charset="0"/>
                              <a:ea typeface="Cambria Math" panose="02040503050406030204" pitchFamily="18" charset="0"/>
                            </a:rPr>
                            <m:t>𝑣𝐷</m:t>
                          </m:r>
                        </m:num>
                        <m:den>
                          <m:r>
                            <a:rPr lang="en-US" sz="2000" i="1">
                              <a:solidFill>
                                <a:schemeClr val="tx1"/>
                              </a:solidFill>
                              <a:latin typeface="Cambria Math" panose="02040503050406030204" pitchFamily="18" charset="0"/>
                              <a:ea typeface="Cambria Math" panose="02040503050406030204" pitchFamily="18" charset="0"/>
                            </a:rPr>
                            <m:t>𝜇</m:t>
                          </m:r>
                        </m:den>
                      </m:f>
                    </m:oMath>
                  </m:oMathPara>
                </a14:m>
                <a:endParaRPr lang="en-US" sz="2000" dirty="0">
                  <a:solidFill>
                    <a:schemeClr val="tx1"/>
                  </a:solidFill>
                </a:endParaRPr>
              </a:p>
              <a:p>
                <a14:m>
                  <m:oMath xmlns:m="http://schemas.openxmlformats.org/officeDocument/2006/math">
                    <m:r>
                      <a:rPr lang="en-US" sz="2000" b="0" i="1" smtClean="0">
                        <a:solidFill>
                          <a:schemeClr val="tx1"/>
                        </a:solidFill>
                        <a:latin typeface="Cambria Math" panose="02040503050406030204" pitchFamily="18" charset="0"/>
                        <a:ea typeface="Cambria Math" panose="02040503050406030204" pitchFamily="18" charset="0"/>
                      </a:rPr>
                      <m:t>𝑅𝑒</m:t>
                    </m:r>
                  </m:oMath>
                </a14:m>
                <a:r>
                  <a:rPr lang="en-US" sz="2000" dirty="0">
                    <a:solidFill>
                      <a:schemeClr val="tx1"/>
                    </a:solidFill>
                  </a:rPr>
                  <a:t> – Reynolds Number</a:t>
                </a:r>
              </a:p>
              <a:p>
                <a14:m>
                  <m:oMath xmlns:m="http://schemas.openxmlformats.org/officeDocument/2006/math">
                    <m:r>
                      <a:rPr lang="en-US" sz="2000" b="0" i="1" smtClean="0">
                        <a:solidFill>
                          <a:schemeClr val="tx1"/>
                        </a:solidFill>
                        <a:latin typeface="Cambria Math" panose="02040503050406030204" pitchFamily="18" charset="0"/>
                        <a:ea typeface="Cambria Math" panose="02040503050406030204" pitchFamily="18" charset="0"/>
                      </a:rPr>
                      <m:t>𝜌</m:t>
                    </m:r>
                  </m:oMath>
                </a14:m>
                <a:r>
                  <a:rPr lang="en-US" sz="2000" dirty="0">
                    <a:solidFill>
                      <a:schemeClr val="tx1"/>
                    </a:solidFill>
                  </a:rPr>
                  <a:t> – Fluid Density</a:t>
                </a:r>
              </a:p>
              <a:p>
                <a14:m>
                  <m:oMath xmlns:m="http://schemas.openxmlformats.org/officeDocument/2006/math">
                    <m:r>
                      <a:rPr lang="en-US" sz="2000" b="0" i="1" smtClean="0">
                        <a:solidFill>
                          <a:schemeClr val="tx1"/>
                        </a:solidFill>
                        <a:latin typeface="Cambria Math" panose="02040503050406030204" pitchFamily="18" charset="0"/>
                        <a:ea typeface="Cambria Math" panose="02040503050406030204" pitchFamily="18" charset="0"/>
                      </a:rPr>
                      <m:t>𝑣</m:t>
                    </m:r>
                  </m:oMath>
                </a14:m>
                <a:r>
                  <a:rPr lang="en-US" sz="2000" dirty="0">
                    <a:solidFill>
                      <a:schemeClr val="tx1"/>
                    </a:solidFill>
                  </a:rPr>
                  <a:t> – Fluid Velocity </a:t>
                </a:r>
              </a:p>
              <a:p>
                <a14:m>
                  <m:oMath xmlns:m="http://schemas.openxmlformats.org/officeDocument/2006/math">
                    <m:r>
                      <a:rPr lang="en-US" sz="2000" b="0" i="1" smtClean="0">
                        <a:solidFill>
                          <a:schemeClr val="tx1"/>
                        </a:solidFill>
                        <a:latin typeface="Cambria Math" panose="02040503050406030204" pitchFamily="18" charset="0"/>
                        <a:ea typeface="Cambria Math" panose="02040503050406030204" pitchFamily="18" charset="0"/>
                      </a:rPr>
                      <m:t>𝐷</m:t>
                    </m:r>
                  </m:oMath>
                </a14:m>
                <a:r>
                  <a:rPr lang="en-US" sz="2000" dirty="0">
                    <a:solidFill>
                      <a:schemeClr val="tx1"/>
                    </a:solidFill>
                  </a:rPr>
                  <a:t> – Tube Diameter</a:t>
                </a:r>
              </a:p>
              <a:p>
                <a14:m>
                  <m:oMath xmlns:m="http://schemas.openxmlformats.org/officeDocument/2006/math">
                    <m:r>
                      <a:rPr lang="en-US" sz="2000" i="1" smtClean="0">
                        <a:solidFill>
                          <a:schemeClr val="tx1"/>
                        </a:solidFill>
                        <a:latin typeface="Cambria Math" panose="02040503050406030204" pitchFamily="18" charset="0"/>
                        <a:ea typeface="Cambria Math" panose="02040503050406030204" pitchFamily="18" charset="0"/>
                      </a:rPr>
                      <m:t>𝜇</m:t>
                    </m:r>
                    <m:r>
                      <a:rPr lang="en-US" sz="2000" i="1" smtClean="0">
                        <a:solidFill>
                          <a:schemeClr val="tx1"/>
                        </a:solidFill>
                        <a:latin typeface="Cambria Math" panose="02040503050406030204" pitchFamily="18" charset="0"/>
                        <a:ea typeface="Cambria Math" panose="02040503050406030204" pitchFamily="18" charset="0"/>
                      </a:rPr>
                      <m:t> </m:t>
                    </m:r>
                  </m:oMath>
                </a14:m>
                <a:r>
                  <a:rPr lang="en-US" sz="2000" dirty="0">
                    <a:solidFill>
                      <a:schemeClr val="tx1"/>
                    </a:solidFill>
                  </a:rPr>
                  <a:t>– Dynamic Viscosity</a:t>
                </a:r>
              </a:p>
            </p:txBody>
          </p:sp>
        </mc:Choice>
        <mc:Fallback xmlns="">
          <p:sp>
            <p:nvSpPr>
              <p:cNvPr id="8" name="TextBox 7">
                <a:extLst>
                  <a:ext uri="{FF2B5EF4-FFF2-40B4-BE49-F238E27FC236}">
                    <a16:creationId xmlns:a16="http://schemas.microsoft.com/office/drawing/2014/main" id="{226CD89E-65F7-1648-40F4-912F5EF65A32}"/>
                  </a:ext>
                </a:extLst>
              </p:cNvPr>
              <p:cNvSpPr txBox="1">
                <a:spLocks noRot="1" noChangeAspect="1" noMove="1" noResize="1" noEditPoints="1" noAdjustHandles="1" noChangeArrowheads="1" noChangeShapeType="1" noTextEdit="1"/>
              </p:cNvSpPr>
              <p:nvPr/>
            </p:nvSpPr>
            <p:spPr>
              <a:xfrm>
                <a:off x="7851334" y="818702"/>
                <a:ext cx="3137077" cy="2471061"/>
              </a:xfrm>
              <a:prstGeom prst="rect">
                <a:avLst/>
              </a:prstGeom>
              <a:blipFill>
                <a:blip r:embed="rId4"/>
                <a:stretch>
                  <a:fillRect l="-5049" t="-2956" r="-3883" b="-5419"/>
                </a:stretch>
              </a:blipFill>
            </p:spPr>
            <p:txBody>
              <a:bodyPr/>
              <a:lstStyle/>
              <a:p>
                <a:r>
                  <a:rPr lang="en-US">
                    <a:noFill/>
                  </a:rPr>
                  <a:t> </a:t>
                </a:r>
              </a:p>
            </p:txBody>
          </p:sp>
        </mc:Fallback>
      </mc:AlternateContent>
    </p:spTree>
    <p:extLst>
      <p:ext uri="{BB962C8B-B14F-4D97-AF65-F5344CB8AC3E}">
        <p14:creationId xmlns:p14="http://schemas.microsoft.com/office/powerpoint/2010/main" val="2417899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0FA9A-0E30-1AD3-4EA0-037B06FBC1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83C92E-7AFA-11CD-62A6-B472B80E847B}"/>
              </a:ext>
            </a:extLst>
          </p:cNvPr>
          <p:cNvSpPr>
            <a:spLocks noGrp="1"/>
          </p:cNvSpPr>
          <p:nvPr>
            <p:ph type="title"/>
          </p:nvPr>
        </p:nvSpPr>
        <p:spPr/>
        <p:txBody>
          <a:bodyPr>
            <a:normAutofit fontScale="90000"/>
          </a:bodyPr>
          <a:lstStyle/>
          <a:p>
            <a:r>
              <a:rPr lang="en-US" dirty="0" err="1"/>
              <a:t>ePIC</a:t>
            </a:r>
            <a:r>
              <a:rPr lang="en-US" dirty="0"/>
              <a:t> Detector – Detailed Calculation</a:t>
            </a:r>
          </a:p>
        </p:txBody>
      </p:sp>
      <p:graphicFrame>
        <p:nvGraphicFramePr>
          <p:cNvPr id="6" name="Table 5">
            <a:extLst>
              <a:ext uri="{FF2B5EF4-FFF2-40B4-BE49-F238E27FC236}">
                <a16:creationId xmlns:a16="http://schemas.microsoft.com/office/drawing/2014/main" id="{CC30B017-6C54-A8AD-906B-1C2B198DBE4A}"/>
              </a:ext>
            </a:extLst>
          </p:cNvPr>
          <p:cNvGraphicFramePr>
            <a:graphicFrameLocks noGrp="1"/>
          </p:cNvGraphicFramePr>
          <p:nvPr>
            <p:extLst>
              <p:ext uri="{D42A27DB-BD31-4B8C-83A1-F6EECF244321}">
                <p14:modId xmlns:p14="http://schemas.microsoft.com/office/powerpoint/2010/main" val="1257290311"/>
              </p:ext>
            </p:extLst>
          </p:nvPr>
        </p:nvGraphicFramePr>
        <p:xfrm>
          <a:off x="457200" y="866047"/>
          <a:ext cx="5232400" cy="3683000"/>
        </p:xfrm>
        <a:graphic>
          <a:graphicData uri="http://schemas.openxmlformats.org/drawingml/2006/table">
            <a:tbl>
              <a:tblPr>
                <a:tableStyleId>{5C22544A-7EE6-4342-B048-85BDC9FD1C3A}</a:tableStyleId>
              </a:tblPr>
              <a:tblGrid>
                <a:gridCol w="2819400">
                  <a:extLst>
                    <a:ext uri="{9D8B030D-6E8A-4147-A177-3AD203B41FA5}">
                      <a16:colId xmlns:a16="http://schemas.microsoft.com/office/drawing/2014/main" val="3054406726"/>
                    </a:ext>
                  </a:extLst>
                </a:gridCol>
                <a:gridCol w="1498600">
                  <a:extLst>
                    <a:ext uri="{9D8B030D-6E8A-4147-A177-3AD203B41FA5}">
                      <a16:colId xmlns:a16="http://schemas.microsoft.com/office/drawing/2014/main" val="1712111596"/>
                    </a:ext>
                  </a:extLst>
                </a:gridCol>
                <a:gridCol w="914400">
                  <a:extLst>
                    <a:ext uri="{9D8B030D-6E8A-4147-A177-3AD203B41FA5}">
                      <a16:colId xmlns:a16="http://schemas.microsoft.com/office/drawing/2014/main" val="3443413659"/>
                    </a:ext>
                  </a:extLst>
                </a:gridCol>
              </a:tblGrid>
              <a:tr h="184150">
                <a:tc>
                  <a:txBody>
                    <a:bodyPr/>
                    <a:lstStyle/>
                    <a:p>
                      <a:pPr algn="l" fontAlgn="b">
                        <a:buNone/>
                      </a:pP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buNone/>
                      </a:pPr>
                      <a:endParaRPr lang="en-US"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Units</a:t>
                      </a:r>
                      <a:endParaRPr lang="en-US" sz="1100" b="0" i="0" u="none" strike="noStrike">
                        <a:solidFill>
                          <a:srgbClr val="FF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047128756"/>
                  </a:ext>
                </a:extLst>
              </a:tr>
              <a:tr h="184150">
                <a:tc>
                  <a:txBody>
                    <a:bodyPr/>
                    <a:lstStyle/>
                    <a:p>
                      <a:pPr algn="ctr" fontAlgn="b">
                        <a:buNone/>
                      </a:pPr>
                      <a:r>
                        <a:rPr lang="en-US" sz="1100" u="none" strike="noStrike">
                          <a:effectLst/>
                        </a:rPr>
                        <a:t>Cooling media</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Natural Convection</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l" fontAlgn="b">
                        <a:buNone/>
                      </a:pPr>
                      <a:endParaRPr lang="en-US" sz="11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007393916"/>
                  </a:ext>
                </a:extLst>
              </a:tr>
              <a:tr h="184150">
                <a:tc>
                  <a:txBody>
                    <a:bodyPr/>
                    <a:lstStyle/>
                    <a:p>
                      <a:pPr algn="ctr" fontAlgn="b">
                        <a:buNone/>
                      </a:pPr>
                      <a:r>
                        <a:rPr lang="en-US" sz="1100" u="none" strike="noStrike">
                          <a:effectLst/>
                        </a:rPr>
                        <a:t>Caloroc Board Heat Load</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5</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W</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157744728"/>
                  </a:ext>
                </a:extLst>
              </a:tr>
              <a:tr h="184150">
                <a:tc>
                  <a:txBody>
                    <a:bodyPr/>
                    <a:lstStyle/>
                    <a:p>
                      <a:pPr algn="ctr" fontAlgn="b">
                        <a:buNone/>
                      </a:pPr>
                      <a:r>
                        <a:rPr lang="en-US" sz="1100" u="none" strike="noStrike">
                          <a:effectLst/>
                        </a:rPr>
                        <a:t>Number of Caloroc boards in each sector</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8</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103067268"/>
                  </a:ext>
                </a:extLst>
              </a:tr>
              <a:tr h="184150">
                <a:tc>
                  <a:txBody>
                    <a:bodyPr/>
                    <a:lstStyle/>
                    <a:p>
                      <a:pPr algn="ctr" fontAlgn="b">
                        <a:buNone/>
                      </a:pPr>
                      <a:r>
                        <a:rPr lang="en-US" sz="1100" u="none" strike="noStrike">
                          <a:effectLst/>
                        </a:rPr>
                        <a:t>Sector Heat Load</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40</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W</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749838901"/>
                  </a:ext>
                </a:extLst>
              </a:tr>
              <a:tr h="184150">
                <a:tc>
                  <a:txBody>
                    <a:bodyPr/>
                    <a:lstStyle/>
                    <a:p>
                      <a:pPr algn="ctr" fontAlgn="b">
                        <a:buNone/>
                      </a:pPr>
                      <a:r>
                        <a:rPr lang="en-US" sz="1100" u="none" strike="noStrike">
                          <a:effectLst/>
                        </a:rPr>
                        <a:t>Total Number of Sectors</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32</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281879135"/>
                  </a:ext>
                </a:extLst>
              </a:tr>
              <a:tr h="184150">
                <a:tc>
                  <a:txBody>
                    <a:bodyPr/>
                    <a:lstStyle/>
                    <a:p>
                      <a:pPr algn="ctr" fontAlgn="b">
                        <a:buNone/>
                      </a:pPr>
                      <a:r>
                        <a:rPr lang="en-US" sz="1100" u="none" strike="noStrike">
                          <a:effectLst/>
                        </a:rPr>
                        <a:t>Total Heat Load</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1280</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W</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080921257"/>
                  </a:ext>
                </a:extLst>
              </a:tr>
              <a:tr h="184150">
                <a:tc>
                  <a:txBody>
                    <a:bodyPr/>
                    <a:lstStyle/>
                    <a:p>
                      <a:pPr algn="ctr" fontAlgn="b">
                        <a:buNone/>
                      </a:pPr>
                      <a:r>
                        <a:rPr lang="en-US" sz="1100" u="none" strike="noStrike">
                          <a:effectLst/>
                        </a:rPr>
                        <a:t>Density</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1.2</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kg/m^3</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580318157"/>
                  </a:ext>
                </a:extLst>
              </a:tr>
              <a:tr h="184150">
                <a:tc>
                  <a:txBody>
                    <a:bodyPr/>
                    <a:lstStyle/>
                    <a:p>
                      <a:pPr algn="ctr" fontAlgn="b">
                        <a:buNone/>
                      </a:pPr>
                      <a:r>
                        <a:rPr lang="en-US" sz="1100" u="none" strike="noStrike">
                          <a:effectLst/>
                        </a:rPr>
                        <a:t>Specific Heat</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1005</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J/kg C</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329510377"/>
                  </a:ext>
                </a:extLst>
              </a:tr>
              <a:tr h="184150">
                <a:tc>
                  <a:txBody>
                    <a:bodyPr/>
                    <a:lstStyle/>
                    <a:p>
                      <a:pPr algn="ctr" fontAlgn="b">
                        <a:buNone/>
                      </a:pPr>
                      <a:r>
                        <a:rPr lang="en-US" sz="1100" u="none" strike="noStrike">
                          <a:effectLst/>
                        </a:rPr>
                        <a:t>Temperature rise</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22</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C</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859635318"/>
                  </a:ext>
                </a:extLst>
              </a:tr>
              <a:tr h="184150">
                <a:tc>
                  <a:txBody>
                    <a:bodyPr/>
                    <a:lstStyle/>
                    <a:p>
                      <a:pPr algn="ctr" fontAlgn="b">
                        <a:buNone/>
                      </a:pPr>
                      <a:r>
                        <a:rPr lang="en-US" sz="1100" u="none" strike="noStrike">
                          <a:effectLst/>
                        </a:rPr>
                        <a:t>Flow Rate</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0.0482</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m^3/s</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695332920"/>
                  </a:ext>
                </a:extLst>
              </a:tr>
              <a:tr h="184150">
                <a:tc>
                  <a:txBody>
                    <a:bodyPr/>
                    <a:lstStyle/>
                    <a:p>
                      <a:pPr algn="ctr" fontAlgn="b">
                        <a:buNone/>
                      </a:pPr>
                      <a:r>
                        <a:rPr lang="en-US" sz="1100" u="none" strike="noStrike">
                          <a:effectLst/>
                        </a:rPr>
                        <a:t>Flow Rate</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102.22</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cfm</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397108921"/>
                  </a:ext>
                </a:extLst>
              </a:tr>
              <a:tr h="184150">
                <a:tc>
                  <a:txBody>
                    <a:bodyPr/>
                    <a:lstStyle/>
                    <a:p>
                      <a:pPr algn="ctr" fontAlgn="b">
                        <a:buNone/>
                      </a:pPr>
                      <a:r>
                        <a:rPr lang="en-US" sz="1100" u="none" strike="noStrike">
                          <a:effectLst/>
                        </a:rPr>
                        <a:t>Heat transfer coefficient required</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5.87</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W/m^2- C</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474816125"/>
                  </a:ext>
                </a:extLst>
              </a:tr>
              <a:tr h="184150">
                <a:tc>
                  <a:txBody>
                    <a:bodyPr/>
                    <a:lstStyle/>
                    <a:p>
                      <a:pPr algn="ctr" fontAlgn="b">
                        <a:buNone/>
                      </a:pPr>
                      <a:r>
                        <a:rPr lang="en-US" sz="1100" u="none" strike="noStrike">
                          <a:effectLst/>
                        </a:rPr>
                        <a:t>Read out box width</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0.2</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m</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058515232"/>
                  </a:ext>
                </a:extLst>
              </a:tr>
              <a:tr h="184150">
                <a:tc>
                  <a:txBody>
                    <a:bodyPr/>
                    <a:lstStyle/>
                    <a:p>
                      <a:pPr algn="ctr" fontAlgn="b">
                        <a:buNone/>
                      </a:pPr>
                      <a:r>
                        <a:rPr lang="en-US" sz="1100" u="none" strike="noStrike">
                          <a:effectLst/>
                        </a:rPr>
                        <a:t>Read out box length</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0.4</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m</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375507995"/>
                  </a:ext>
                </a:extLst>
              </a:tr>
              <a:tr h="184150">
                <a:tc>
                  <a:txBody>
                    <a:bodyPr/>
                    <a:lstStyle/>
                    <a:p>
                      <a:pPr algn="ctr" fontAlgn="b">
                        <a:buNone/>
                      </a:pPr>
                      <a:r>
                        <a:rPr lang="en-US" sz="1100" u="none" strike="noStrike">
                          <a:effectLst/>
                        </a:rPr>
                        <a:t>Read out box area</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0.08</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m^2</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737302269"/>
                  </a:ext>
                </a:extLst>
              </a:tr>
              <a:tr h="184150">
                <a:tc>
                  <a:txBody>
                    <a:bodyPr/>
                    <a:lstStyle/>
                    <a:p>
                      <a:pPr algn="ctr" fontAlgn="b">
                        <a:buNone/>
                      </a:pPr>
                      <a:r>
                        <a:rPr lang="en-US" sz="1100" u="none" strike="noStrike">
                          <a:effectLst/>
                        </a:rPr>
                        <a:t>Number of electornics read out boxes</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8</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279359737"/>
                  </a:ext>
                </a:extLst>
              </a:tr>
              <a:tr h="184150">
                <a:tc>
                  <a:txBody>
                    <a:bodyPr/>
                    <a:lstStyle/>
                    <a:p>
                      <a:pPr algn="ctr" fontAlgn="b">
                        <a:buNone/>
                      </a:pPr>
                      <a:r>
                        <a:rPr lang="en-US" sz="1100" u="none" strike="noStrike">
                          <a:effectLst/>
                        </a:rPr>
                        <a:t>Total Surface Area</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9.92</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m^2</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008917521"/>
                  </a:ext>
                </a:extLst>
              </a:tr>
              <a:tr h="184150">
                <a:tc>
                  <a:txBody>
                    <a:bodyPr/>
                    <a:lstStyle/>
                    <a:p>
                      <a:pPr algn="ctr" fontAlgn="b">
                        <a:buNone/>
                      </a:pPr>
                      <a:r>
                        <a:rPr lang="en-US" sz="1100" u="none" strike="noStrike">
                          <a:effectLst/>
                        </a:rPr>
                        <a:t>Total Length</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6.2</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m</a:t>
                      </a:r>
                      <a:endParaRPr lang="en-US" sz="11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78262130"/>
                  </a:ext>
                </a:extLst>
              </a:tr>
              <a:tr h="184150">
                <a:tc>
                  <a:txBody>
                    <a:bodyPr/>
                    <a:lstStyle/>
                    <a:p>
                      <a:pPr algn="ctr" fontAlgn="b">
                        <a:buNone/>
                      </a:pPr>
                      <a:r>
                        <a:rPr lang="en-US" sz="1100" u="none" strike="noStrike">
                          <a:effectLst/>
                        </a:rPr>
                        <a:t>Total Width</a:t>
                      </a:r>
                      <a:endParaRPr lang="en-US" sz="11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a:effectLst/>
                        </a:rPr>
                        <a:t>1.6</a:t>
                      </a:r>
                      <a:endParaRPr lang="en-US" sz="1100" b="0" i="0" u="none" strike="noStrike">
                        <a:solidFill>
                          <a:srgbClr val="FF0000"/>
                        </a:solidFill>
                        <a:effectLst/>
                        <a:latin typeface="Aptos Narrow" panose="020B0004020202020204" pitchFamily="34" charset="0"/>
                      </a:endParaRPr>
                    </a:p>
                  </a:txBody>
                  <a:tcPr marL="6350" marR="6350" marT="6350" marB="0" anchor="b"/>
                </a:tc>
                <a:tc>
                  <a:txBody>
                    <a:bodyPr/>
                    <a:lstStyle/>
                    <a:p>
                      <a:pPr algn="ctr" fontAlgn="b">
                        <a:buNone/>
                      </a:pPr>
                      <a:r>
                        <a:rPr lang="en-US" sz="1100" u="none" strike="noStrike" dirty="0">
                          <a:effectLst/>
                        </a:rPr>
                        <a:t>m</a:t>
                      </a:r>
                      <a:endParaRPr lang="en-US" sz="1100" b="1"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570514419"/>
                  </a:ext>
                </a:extLst>
              </a:tr>
            </a:tbl>
          </a:graphicData>
        </a:graphic>
      </p:graphicFrame>
      <p:graphicFrame>
        <p:nvGraphicFramePr>
          <p:cNvPr id="8" name="Table 7">
            <a:extLst>
              <a:ext uri="{FF2B5EF4-FFF2-40B4-BE49-F238E27FC236}">
                <a16:creationId xmlns:a16="http://schemas.microsoft.com/office/drawing/2014/main" id="{DD605DA3-EA88-7DA8-9662-22C156E66623}"/>
              </a:ext>
            </a:extLst>
          </p:cNvPr>
          <p:cNvGraphicFramePr>
            <a:graphicFrameLocks noGrp="1"/>
          </p:cNvGraphicFramePr>
          <p:nvPr>
            <p:extLst>
              <p:ext uri="{D42A27DB-BD31-4B8C-83A1-F6EECF244321}">
                <p14:modId xmlns:p14="http://schemas.microsoft.com/office/powerpoint/2010/main" val="3169278795"/>
              </p:ext>
            </p:extLst>
          </p:nvPr>
        </p:nvGraphicFramePr>
        <p:xfrm>
          <a:off x="5743417" y="749016"/>
          <a:ext cx="6114986" cy="5486411"/>
        </p:xfrm>
        <a:graphic>
          <a:graphicData uri="http://schemas.openxmlformats.org/drawingml/2006/table">
            <a:tbl>
              <a:tblPr>
                <a:tableStyleId>{5C22544A-7EE6-4342-B048-85BDC9FD1C3A}</a:tableStyleId>
              </a:tblPr>
              <a:tblGrid>
                <a:gridCol w="2746251">
                  <a:extLst>
                    <a:ext uri="{9D8B030D-6E8A-4147-A177-3AD203B41FA5}">
                      <a16:colId xmlns:a16="http://schemas.microsoft.com/office/drawing/2014/main" val="3935360117"/>
                    </a:ext>
                  </a:extLst>
                </a:gridCol>
                <a:gridCol w="1696573">
                  <a:extLst>
                    <a:ext uri="{9D8B030D-6E8A-4147-A177-3AD203B41FA5}">
                      <a16:colId xmlns:a16="http://schemas.microsoft.com/office/drawing/2014/main" val="4039108407"/>
                    </a:ext>
                  </a:extLst>
                </a:gridCol>
                <a:gridCol w="1672162">
                  <a:extLst>
                    <a:ext uri="{9D8B030D-6E8A-4147-A177-3AD203B41FA5}">
                      <a16:colId xmlns:a16="http://schemas.microsoft.com/office/drawing/2014/main" val="1849459996"/>
                    </a:ext>
                  </a:extLst>
                </a:gridCol>
              </a:tblGrid>
              <a:tr h="176981">
                <a:tc>
                  <a:txBody>
                    <a:bodyPr/>
                    <a:lstStyle/>
                    <a:p>
                      <a:pPr algn="ctr" fontAlgn="b">
                        <a:buNone/>
                      </a:pPr>
                      <a:endParaRPr lang="en-US" sz="1100" b="0"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endParaRPr lang="en-US" sz="1100" b="0"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Units</a:t>
                      </a:r>
                      <a:endParaRPr lang="en-US" sz="1100" b="0" i="0" u="none" strike="noStrike">
                        <a:solidFill>
                          <a:srgbClr val="FF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1015842044"/>
                  </a:ext>
                </a:extLst>
              </a:tr>
              <a:tr h="176981">
                <a:tc>
                  <a:txBody>
                    <a:bodyPr/>
                    <a:lstStyle/>
                    <a:p>
                      <a:pPr algn="ctr" fontAlgn="b">
                        <a:buNone/>
                      </a:pPr>
                      <a:r>
                        <a:rPr lang="en-US" sz="1100" u="none" strike="noStrike">
                          <a:effectLst/>
                        </a:rPr>
                        <a:t>Cooling media</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dirty="0">
                          <a:effectLst/>
                        </a:rPr>
                        <a:t>Water</a:t>
                      </a:r>
                      <a:endParaRPr lang="en-US" sz="1100" b="0" i="0" u="none" strike="noStrike" dirty="0">
                        <a:solidFill>
                          <a:srgbClr val="FF0000"/>
                        </a:solidFill>
                        <a:effectLst/>
                        <a:latin typeface="Aptos Narrow" panose="020B0004020202020204" pitchFamily="34" charset="0"/>
                      </a:endParaRPr>
                    </a:p>
                  </a:txBody>
                  <a:tcPr marL="6103" marR="6103" marT="6103" marB="0" anchor="b"/>
                </a:tc>
                <a:tc>
                  <a:txBody>
                    <a:bodyPr/>
                    <a:lstStyle/>
                    <a:p>
                      <a:pPr algn="l" fontAlgn="b">
                        <a:buNone/>
                      </a:pPr>
                      <a:endParaRPr lang="en-US" sz="1100" b="0"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35926733"/>
                  </a:ext>
                </a:extLst>
              </a:tr>
              <a:tr h="176981">
                <a:tc>
                  <a:txBody>
                    <a:bodyPr/>
                    <a:lstStyle/>
                    <a:p>
                      <a:pPr algn="ctr" fontAlgn="b">
                        <a:buNone/>
                      </a:pPr>
                      <a:r>
                        <a:rPr lang="en-US" sz="1100" u="none" strike="noStrike">
                          <a:effectLst/>
                        </a:rPr>
                        <a:t>Chiller flow rate</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400</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dirty="0">
                          <a:effectLst/>
                        </a:rPr>
                        <a:t>gpm</a:t>
                      </a:r>
                      <a:endParaRPr lang="en-US" sz="1100" b="1" i="0" u="none" strike="noStrike" dirty="0">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349129330"/>
                  </a:ext>
                </a:extLst>
              </a:tr>
              <a:tr h="176981">
                <a:tc>
                  <a:txBody>
                    <a:bodyPr/>
                    <a:lstStyle/>
                    <a:p>
                      <a:pPr algn="ctr" fontAlgn="b">
                        <a:buNone/>
                      </a:pPr>
                      <a:r>
                        <a:rPr lang="en-US" sz="1100" u="none" strike="noStrike">
                          <a:effectLst/>
                        </a:rPr>
                        <a:t>Chiller flow rate</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1514</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lpm</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2884540375"/>
                  </a:ext>
                </a:extLst>
              </a:tr>
              <a:tr h="176981">
                <a:tc>
                  <a:txBody>
                    <a:bodyPr/>
                    <a:lstStyle/>
                    <a:p>
                      <a:pPr algn="ctr" fontAlgn="b">
                        <a:buNone/>
                      </a:pPr>
                      <a:r>
                        <a:rPr lang="en-US" sz="1100" u="none" strike="noStrike">
                          <a:effectLst/>
                        </a:rPr>
                        <a:t>Chiller flow rate</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0.02523</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m^3/s</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2947293977"/>
                  </a:ext>
                </a:extLst>
              </a:tr>
              <a:tr h="176981">
                <a:tc>
                  <a:txBody>
                    <a:bodyPr/>
                    <a:lstStyle/>
                    <a:p>
                      <a:pPr algn="ctr" fontAlgn="b">
                        <a:buNone/>
                      </a:pPr>
                      <a:r>
                        <a:rPr lang="en-US" sz="1100" u="none" strike="noStrike">
                          <a:effectLst/>
                        </a:rPr>
                        <a:t>Chiller flow rate</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25.23</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kg/s</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3048191891"/>
                  </a:ext>
                </a:extLst>
              </a:tr>
              <a:tr h="176981">
                <a:tc>
                  <a:txBody>
                    <a:bodyPr/>
                    <a:lstStyle/>
                    <a:p>
                      <a:pPr algn="ctr" fontAlgn="b">
                        <a:buNone/>
                      </a:pPr>
                      <a:r>
                        <a:rPr lang="en-US" sz="1100" u="none" strike="noStrike">
                          <a:effectLst/>
                        </a:rPr>
                        <a:t>density</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1000</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kg/m^3</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1406775478"/>
                  </a:ext>
                </a:extLst>
              </a:tr>
              <a:tr h="176981">
                <a:tc>
                  <a:txBody>
                    <a:bodyPr/>
                    <a:lstStyle/>
                    <a:p>
                      <a:pPr algn="ctr" fontAlgn="b">
                        <a:buNone/>
                      </a:pPr>
                      <a:r>
                        <a:rPr lang="en-US" sz="1100" u="none" strike="noStrike">
                          <a:effectLst/>
                        </a:rPr>
                        <a:t>Specific Heat</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4186</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J/kg C</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3302258976"/>
                  </a:ext>
                </a:extLst>
              </a:tr>
              <a:tr h="176981">
                <a:tc>
                  <a:txBody>
                    <a:bodyPr/>
                    <a:lstStyle/>
                    <a:p>
                      <a:pPr algn="ctr" fontAlgn="b">
                        <a:buNone/>
                      </a:pPr>
                      <a:r>
                        <a:rPr lang="en-US" sz="1100" u="none" strike="noStrike">
                          <a:effectLst/>
                        </a:rPr>
                        <a:t>RH</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dirty="0">
                          <a:effectLst/>
                        </a:rPr>
                        <a:t>65</a:t>
                      </a:r>
                      <a:endParaRPr lang="en-US" sz="1100" b="0" i="0" u="none" strike="noStrike" dirty="0">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3127095600"/>
                  </a:ext>
                </a:extLst>
              </a:tr>
              <a:tr h="176981">
                <a:tc>
                  <a:txBody>
                    <a:bodyPr/>
                    <a:lstStyle/>
                    <a:p>
                      <a:pPr algn="ctr" fontAlgn="b">
                        <a:buNone/>
                      </a:pPr>
                      <a:r>
                        <a:rPr lang="en-US" sz="1100" u="none" strike="noStrike">
                          <a:effectLst/>
                        </a:rPr>
                        <a:t>Ambient Temp</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dirty="0">
                          <a:effectLst/>
                        </a:rPr>
                        <a:t>72</a:t>
                      </a:r>
                      <a:endParaRPr lang="en-US" sz="1100" b="0" i="0" u="none" strike="noStrike" dirty="0">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F</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1753856957"/>
                  </a:ext>
                </a:extLst>
              </a:tr>
              <a:tr h="176981">
                <a:tc>
                  <a:txBody>
                    <a:bodyPr/>
                    <a:lstStyle/>
                    <a:p>
                      <a:pPr algn="ctr" fontAlgn="b">
                        <a:buNone/>
                      </a:pPr>
                      <a:r>
                        <a:rPr lang="en-US" sz="1100" u="none" strike="noStrike">
                          <a:effectLst/>
                        </a:rPr>
                        <a:t>Ambient Temp</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dirty="0">
                          <a:effectLst/>
                        </a:rPr>
                        <a:t>22.2</a:t>
                      </a:r>
                      <a:endParaRPr lang="en-US" sz="1100" b="0" i="0" u="none" strike="noStrike" dirty="0">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C</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3450274989"/>
                  </a:ext>
                </a:extLst>
              </a:tr>
              <a:tr h="176981">
                <a:tc>
                  <a:txBody>
                    <a:bodyPr/>
                    <a:lstStyle/>
                    <a:p>
                      <a:pPr algn="ctr" fontAlgn="b">
                        <a:buNone/>
                      </a:pPr>
                      <a:r>
                        <a:rPr lang="en-US" sz="1100" u="none" strike="noStrike">
                          <a:effectLst/>
                        </a:rPr>
                        <a:t>Dew Point Temp</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60</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F</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1374525227"/>
                  </a:ext>
                </a:extLst>
              </a:tr>
              <a:tr h="176981">
                <a:tc>
                  <a:txBody>
                    <a:bodyPr/>
                    <a:lstStyle/>
                    <a:p>
                      <a:pPr algn="ctr" fontAlgn="b">
                        <a:buNone/>
                      </a:pPr>
                      <a:r>
                        <a:rPr lang="en-US" sz="1100" u="none" strike="noStrike">
                          <a:effectLst/>
                        </a:rPr>
                        <a:t>Dew Point Temp</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dirty="0">
                          <a:effectLst/>
                        </a:rPr>
                        <a:t>15.3</a:t>
                      </a:r>
                      <a:endParaRPr lang="en-US" sz="1100" b="0" i="0" u="none" strike="noStrike" dirty="0">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C</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719314128"/>
                  </a:ext>
                </a:extLst>
              </a:tr>
              <a:tr h="176981">
                <a:tc>
                  <a:txBody>
                    <a:bodyPr/>
                    <a:lstStyle/>
                    <a:p>
                      <a:pPr algn="ctr" fontAlgn="b">
                        <a:buNone/>
                      </a:pPr>
                      <a:r>
                        <a:rPr lang="en-US" sz="1100" u="none" strike="noStrike">
                          <a:effectLst/>
                        </a:rPr>
                        <a:t>Inlet Temp</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64.4</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F</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1062621328"/>
                  </a:ext>
                </a:extLst>
              </a:tr>
              <a:tr h="176981">
                <a:tc>
                  <a:txBody>
                    <a:bodyPr/>
                    <a:lstStyle/>
                    <a:p>
                      <a:pPr algn="ctr" fontAlgn="b">
                        <a:buNone/>
                      </a:pPr>
                      <a:r>
                        <a:rPr lang="en-US" sz="1100" u="none" strike="noStrike">
                          <a:effectLst/>
                        </a:rPr>
                        <a:t>Inlet Temp</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18.0</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C</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2953746669"/>
                  </a:ext>
                </a:extLst>
              </a:tr>
              <a:tr h="176981">
                <a:tc>
                  <a:txBody>
                    <a:bodyPr/>
                    <a:lstStyle/>
                    <a:p>
                      <a:pPr algn="ctr" fontAlgn="b">
                        <a:buNone/>
                      </a:pPr>
                      <a:r>
                        <a:rPr lang="en-US" sz="1100" u="none" strike="noStrike">
                          <a:effectLst/>
                        </a:rPr>
                        <a:t>Temperature rise </a:t>
                      </a:r>
                      <a:r>
                        <a:rPr lang="el-GR" sz="1100" u="none" strike="noStrike">
                          <a:effectLst/>
                        </a:rPr>
                        <a:t>Δ</a:t>
                      </a:r>
                      <a:r>
                        <a:rPr lang="en-US" sz="1100" u="none" strike="noStrike">
                          <a:effectLst/>
                        </a:rPr>
                        <a:t>T</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0.029</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C</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1328206689"/>
                  </a:ext>
                </a:extLst>
              </a:tr>
              <a:tr h="176981">
                <a:tc>
                  <a:txBody>
                    <a:bodyPr/>
                    <a:lstStyle/>
                    <a:p>
                      <a:pPr algn="ctr" fontAlgn="b">
                        <a:buNone/>
                      </a:pPr>
                      <a:r>
                        <a:rPr lang="en-US" sz="1100" u="none" strike="noStrike">
                          <a:effectLst/>
                        </a:rPr>
                        <a:t>Outlet Temp</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18.029</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C</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374532183"/>
                  </a:ext>
                </a:extLst>
              </a:tr>
              <a:tr h="176981">
                <a:tc>
                  <a:txBody>
                    <a:bodyPr/>
                    <a:lstStyle/>
                    <a:p>
                      <a:pPr algn="ctr" fontAlgn="b">
                        <a:buNone/>
                      </a:pPr>
                      <a:r>
                        <a:rPr lang="en-US" sz="1100" u="none" strike="noStrike">
                          <a:effectLst/>
                        </a:rPr>
                        <a:t>Astropix Chip</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43.5</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W</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3164898439"/>
                  </a:ext>
                </a:extLst>
              </a:tr>
              <a:tr h="176981">
                <a:tc>
                  <a:txBody>
                    <a:bodyPr/>
                    <a:lstStyle/>
                    <a:p>
                      <a:pPr algn="ctr" fontAlgn="b">
                        <a:buNone/>
                      </a:pPr>
                      <a:r>
                        <a:rPr lang="en-US" sz="1100" u="none" strike="noStrike">
                          <a:effectLst/>
                        </a:rPr>
                        <a:t>End of Tray Card</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7.2</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W</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2614212113"/>
                  </a:ext>
                </a:extLst>
              </a:tr>
              <a:tr h="176981">
                <a:tc>
                  <a:txBody>
                    <a:bodyPr/>
                    <a:lstStyle/>
                    <a:p>
                      <a:pPr algn="ctr" fontAlgn="b">
                        <a:buNone/>
                      </a:pPr>
                      <a:r>
                        <a:rPr lang="en-US" sz="1100" u="none" strike="noStrike">
                          <a:effectLst/>
                        </a:rPr>
                        <a:t>Astropix Module PCB</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10.9</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W</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2843117931"/>
                  </a:ext>
                </a:extLst>
              </a:tr>
              <a:tr h="176981">
                <a:tc>
                  <a:txBody>
                    <a:bodyPr/>
                    <a:lstStyle/>
                    <a:p>
                      <a:pPr algn="ctr" fontAlgn="b">
                        <a:buNone/>
                      </a:pPr>
                      <a:r>
                        <a:rPr lang="en-US" sz="1100" u="none" strike="noStrike">
                          <a:effectLst/>
                        </a:rPr>
                        <a:t>FEB </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3</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W</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2904854969"/>
                  </a:ext>
                </a:extLst>
              </a:tr>
              <a:tr h="176981">
                <a:tc>
                  <a:txBody>
                    <a:bodyPr/>
                    <a:lstStyle/>
                    <a:p>
                      <a:pPr algn="ctr" fontAlgn="b">
                        <a:buNone/>
                      </a:pPr>
                      <a:r>
                        <a:rPr lang="en-US" sz="1100" u="none" strike="noStrike">
                          <a:effectLst/>
                        </a:rPr>
                        <a:t>ESB Sector Heat load</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64.6</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W</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1350178727"/>
                  </a:ext>
                </a:extLst>
              </a:tr>
              <a:tr h="176981">
                <a:tc>
                  <a:txBody>
                    <a:bodyPr/>
                    <a:lstStyle/>
                    <a:p>
                      <a:pPr algn="ctr" fontAlgn="b">
                        <a:buNone/>
                      </a:pPr>
                      <a:r>
                        <a:rPr lang="en-US" sz="1100" u="none" strike="noStrike">
                          <a:effectLst/>
                        </a:rPr>
                        <a:t>Number of sectors</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48</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W</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1213543199"/>
                  </a:ext>
                </a:extLst>
              </a:tr>
              <a:tr h="176981">
                <a:tc>
                  <a:txBody>
                    <a:bodyPr/>
                    <a:lstStyle/>
                    <a:p>
                      <a:pPr algn="ctr" fontAlgn="b">
                        <a:buNone/>
                      </a:pPr>
                      <a:r>
                        <a:rPr lang="en-US" sz="1100" u="none" strike="noStrike">
                          <a:effectLst/>
                        </a:rPr>
                        <a:t>Total Heat Load</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3100.8</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W</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256440435"/>
                  </a:ext>
                </a:extLst>
              </a:tr>
              <a:tr h="176981">
                <a:tc>
                  <a:txBody>
                    <a:bodyPr/>
                    <a:lstStyle/>
                    <a:p>
                      <a:pPr algn="ctr" fontAlgn="b">
                        <a:buNone/>
                      </a:pP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1687596930"/>
                  </a:ext>
                </a:extLst>
              </a:tr>
              <a:tr h="176981">
                <a:tc>
                  <a:txBody>
                    <a:bodyPr/>
                    <a:lstStyle/>
                    <a:p>
                      <a:pPr algn="ctr" fontAlgn="b">
                        <a:buNone/>
                      </a:pPr>
                      <a:r>
                        <a:rPr lang="en-US" sz="1100" u="none" strike="noStrike">
                          <a:effectLst/>
                        </a:rPr>
                        <a:t>Temperature rise </a:t>
                      </a:r>
                      <a:r>
                        <a:rPr lang="el-GR" sz="1100" u="none" strike="noStrike">
                          <a:effectLst/>
                        </a:rPr>
                        <a:t>Δ</a:t>
                      </a:r>
                      <a:r>
                        <a:rPr lang="en-US" sz="1100" u="none" strike="noStrike">
                          <a:effectLst/>
                        </a:rPr>
                        <a:t>T</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2</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C</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3319175265"/>
                  </a:ext>
                </a:extLst>
              </a:tr>
              <a:tr h="176981">
                <a:tc>
                  <a:txBody>
                    <a:bodyPr/>
                    <a:lstStyle/>
                    <a:p>
                      <a:pPr algn="ctr" fontAlgn="b">
                        <a:buNone/>
                      </a:pPr>
                      <a:r>
                        <a:rPr lang="en-US" sz="1100" u="none" strike="noStrike">
                          <a:effectLst/>
                        </a:rPr>
                        <a:t>Required flow rate</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dirty="0">
                          <a:effectLst/>
                        </a:rPr>
                        <a:t>0.370</a:t>
                      </a:r>
                      <a:endParaRPr lang="en-US" sz="1100" b="0" i="0" u="none" strike="noStrike" dirty="0">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kg/s</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3311107719"/>
                  </a:ext>
                </a:extLst>
              </a:tr>
              <a:tr h="176981">
                <a:tc>
                  <a:txBody>
                    <a:bodyPr/>
                    <a:lstStyle/>
                    <a:p>
                      <a:pPr algn="ctr" fontAlgn="b">
                        <a:buNone/>
                      </a:pPr>
                      <a:r>
                        <a:rPr lang="en-US" sz="1100" u="none" strike="noStrike">
                          <a:effectLst/>
                        </a:rPr>
                        <a:t>Required flow rate</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0.000370</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m^3/s</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2584601088"/>
                  </a:ext>
                </a:extLst>
              </a:tr>
              <a:tr h="176981">
                <a:tc>
                  <a:txBody>
                    <a:bodyPr/>
                    <a:lstStyle/>
                    <a:p>
                      <a:pPr algn="ctr" fontAlgn="b">
                        <a:buNone/>
                      </a:pPr>
                      <a:r>
                        <a:rPr lang="en-US" sz="1100" u="none" strike="noStrike">
                          <a:effectLst/>
                        </a:rPr>
                        <a:t>Required flow rate</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22</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lpm</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2358708949"/>
                  </a:ext>
                </a:extLst>
              </a:tr>
              <a:tr h="176981">
                <a:tc>
                  <a:txBody>
                    <a:bodyPr/>
                    <a:lstStyle/>
                    <a:p>
                      <a:pPr algn="ctr" fontAlgn="b">
                        <a:buNone/>
                      </a:pPr>
                      <a:r>
                        <a:rPr lang="en-US" sz="1100" u="none" strike="noStrike">
                          <a:effectLst/>
                        </a:rPr>
                        <a:t>Dynamic Viscosity</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0.001</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Ns/m^2</a:t>
                      </a:r>
                      <a:endParaRPr lang="en-US" sz="1100" b="1" i="0" u="none" strike="noStrike">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3843216760"/>
                  </a:ext>
                </a:extLst>
              </a:tr>
              <a:tr h="176981">
                <a:tc>
                  <a:txBody>
                    <a:bodyPr/>
                    <a:lstStyle/>
                    <a:p>
                      <a:pPr algn="ctr" fontAlgn="b">
                        <a:buNone/>
                      </a:pPr>
                      <a:r>
                        <a:rPr lang="en-US" sz="1100" u="none" strike="noStrike">
                          <a:effectLst/>
                        </a:rPr>
                        <a:t>Length</a:t>
                      </a:r>
                      <a:endParaRPr lang="en-US" sz="1100" b="1" i="0" u="none" strike="noStrike">
                        <a:solidFill>
                          <a:srgbClr val="00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a:effectLst/>
                        </a:rPr>
                        <a:t>5</a:t>
                      </a:r>
                      <a:endParaRPr lang="en-US" sz="1100" b="0" i="0" u="none" strike="noStrike">
                        <a:solidFill>
                          <a:srgbClr val="FF0000"/>
                        </a:solidFill>
                        <a:effectLst/>
                        <a:latin typeface="Aptos Narrow" panose="020B0004020202020204" pitchFamily="34" charset="0"/>
                      </a:endParaRPr>
                    </a:p>
                  </a:txBody>
                  <a:tcPr marL="6103" marR="6103" marT="6103" marB="0" anchor="b"/>
                </a:tc>
                <a:tc>
                  <a:txBody>
                    <a:bodyPr/>
                    <a:lstStyle/>
                    <a:p>
                      <a:pPr algn="ctr" fontAlgn="b">
                        <a:buNone/>
                      </a:pPr>
                      <a:r>
                        <a:rPr lang="en-US" sz="1100" u="none" strike="noStrike" dirty="0">
                          <a:effectLst/>
                        </a:rPr>
                        <a:t>m</a:t>
                      </a:r>
                      <a:endParaRPr lang="en-US" sz="1100" b="1" i="0" u="none" strike="noStrike" dirty="0">
                        <a:solidFill>
                          <a:srgbClr val="000000"/>
                        </a:solidFill>
                        <a:effectLst/>
                        <a:latin typeface="Aptos Narrow" panose="020B0004020202020204" pitchFamily="34" charset="0"/>
                      </a:endParaRPr>
                    </a:p>
                  </a:txBody>
                  <a:tcPr marL="6103" marR="6103" marT="6103" marB="0" anchor="b"/>
                </a:tc>
                <a:extLst>
                  <a:ext uri="{0D108BD9-81ED-4DB2-BD59-A6C34878D82A}">
                    <a16:rowId xmlns:a16="http://schemas.microsoft.com/office/drawing/2014/main" val="1427604887"/>
                  </a:ext>
                </a:extLst>
              </a:tr>
            </a:tbl>
          </a:graphicData>
        </a:graphic>
      </p:graphicFrame>
      <p:sp>
        <p:nvSpPr>
          <p:cNvPr id="9" name="TextBox 8">
            <a:extLst>
              <a:ext uri="{FF2B5EF4-FFF2-40B4-BE49-F238E27FC236}">
                <a16:creationId xmlns:a16="http://schemas.microsoft.com/office/drawing/2014/main" id="{11EECEC7-ED66-14F6-BFA1-BB27D0CD9BD1}"/>
              </a:ext>
            </a:extLst>
          </p:cNvPr>
          <p:cNvSpPr txBox="1"/>
          <p:nvPr/>
        </p:nvSpPr>
        <p:spPr>
          <a:xfrm>
            <a:off x="742101" y="564350"/>
            <a:ext cx="2752313" cy="369332"/>
          </a:xfrm>
          <a:prstGeom prst="rect">
            <a:avLst/>
          </a:prstGeom>
          <a:noFill/>
        </p:spPr>
        <p:txBody>
          <a:bodyPr wrap="square">
            <a:spAutoFit/>
          </a:bodyPr>
          <a:lstStyle/>
          <a:p>
            <a:r>
              <a:rPr lang="en-US" sz="1800" b="1" dirty="0"/>
              <a:t>Barrel HCAL </a:t>
            </a:r>
            <a:endParaRPr lang="en-US" b="1" dirty="0"/>
          </a:p>
        </p:txBody>
      </p:sp>
      <p:sp>
        <p:nvSpPr>
          <p:cNvPr id="10" name="TextBox 9">
            <a:extLst>
              <a:ext uri="{FF2B5EF4-FFF2-40B4-BE49-F238E27FC236}">
                <a16:creationId xmlns:a16="http://schemas.microsoft.com/office/drawing/2014/main" id="{ADA9FCCB-3AFD-B5E1-0A5D-2A276EDFDAD9}"/>
              </a:ext>
            </a:extLst>
          </p:cNvPr>
          <p:cNvSpPr txBox="1"/>
          <p:nvPr/>
        </p:nvSpPr>
        <p:spPr>
          <a:xfrm>
            <a:off x="7458887" y="418442"/>
            <a:ext cx="2752313" cy="369332"/>
          </a:xfrm>
          <a:prstGeom prst="rect">
            <a:avLst/>
          </a:prstGeom>
          <a:noFill/>
        </p:spPr>
        <p:txBody>
          <a:bodyPr wrap="square">
            <a:spAutoFit/>
          </a:bodyPr>
          <a:lstStyle/>
          <a:p>
            <a:r>
              <a:rPr lang="en-US" sz="1800" b="1" dirty="0"/>
              <a:t>Barrel EMCAL </a:t>
            </a:r>
            <a:endParaRPr lang="en-US" b="1" dirty="0"/>
          </a:p>
        </p:txBody>
      </p:sp>
    </p:spTree>
    <p:extLst>
      <p:ext uri="{BB962C8B-B14F-4D97-AF65-F5344CB8AC3E}">
        <p14:creationId xmlns:p14="http://schemas.microsoft.com/office/powerpoint/2010/main" val="931655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8E78D-4B42-0816-A67C-57E9920B49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40AB35-411A-6029-CB45-D38A0FA7F20A}"/>
              </a:ext>
            </a:extLst>
          </p:cNvPr>
          <p:cNvSpPr>
            <a:spLocks noGrp="1"/>
          </p:cNvSpPr>
          <p:nvPr>
            <p:ph type="title"/>
          </p:nvPr>
        </p:nvSpPr>
        <p:spPr/>
        <p:txBody>
          <a:bodyPr>
            <a:normAutofit fontScale="90000"/>
          </a:bodyPr>
          <a:lstStyle/>
          <a:p>
            <a:r>
              <a:rPr lang="en-US" dirty="0" err="1"/>
              <a:t>ePIC</a:t>
            </a:r>
            <a:r>
              <a:rPr lang="en-US" dirty="0"/>
              <a:t> Detector – Global Thermal Model</a:t>
            </a:r>
          </a:p>
        </p:txBody>
      </p:sp>
      <p:sp>
        <p:nvSpPr>
          <p:cNvPr id="3" name="TextBox 2">
            <a:extLst>
              <a:ext uri="{FF2B5EF4-FFF2-40B4-BE49-F238E27FC236}">
                <a16:creationId xmlns:a16="http://schemas.microsoft.com/office/drawing/2014/main" id="{ACDDEC52-B46C-8981-38BF-F6F3945759B5}"/>
              </a:ext>
            </a:extLst>
          </p:cNvPr>
          <p:cNvSpPr txBox="1"/>
          <p:nvPr/>
        </p:nvSpPr>
        <p:spPr>
          <a:xfrm>
            <a:off x="742101" y="424369"/>
            <a:ext cx="4563936" cy="369332"/>
          </a:xfrm>
          <a:prstGeom prst="rect">
            <a:avLst/>
          </a:prstGeom>
          <a:noFill/>
        </p:spPr>
        <p:txBody>
          <a:bodyPr wrap="square">
            <a:spAutoFit/>
          </a:bodyPr>
          <a:lstStyle/>
          <a:p>
            <a:r>
              <a:rPr lang="en-US" sz="1800" b="1" dirty="0"/>
              <a:t>Forward </a:t>
            </a:r>
            <a:r>
              <a:rPr lang="en-US" sz="1800" b="1" dirty="0" err="1"/>
              <a:t>Emcal</a:t>
            </a:r>
            <a:r>
              <a:rPr lang="en-US" sz="1800" b="1" dirty="0"/>
              <a:t> </a:t>
            </a:r>
            <a:r>
              <a:rPr lang="en-US" b="1" dirty="0"/>
              <a:t>CFD Simulation</a:t>
            </a:r>
            <a:r>
              <a:rPr lang="en-US" sz="1800" b="1" dirty="0"/>
              <a:t>  </a:t>
            </a:r>
            <a:endParaRPr lang="en-US" b="1" dirty="0"/>
          </a:p>
        </p:txBody>
      </p:sp>
      <p:pic>
        <p:nvPicPr>
          <p:cNvPr id="8" name="Picture 7" descr="Icon&#10;&#10;AI-generated content may be incorrect.">
            <a:extLst>
              <a:ext uri="{FF2B5EF4-FFF2-40B4-BE49-F238E27FC236}">
                <a16:creationId xmlns:a16="http://schemas.microsoft.com/office/drawing/2014/main" id="{270F99F9-9897-9741-AC11-D664B3394999}"/>
              </a:ext>
            </a:extLst>
          </p:cNvPr>
          <p:cNvPicPr>
            <a:picLocks noChangeAspect="1"/>
          </p:cNvPicPr>
          <p:nvPr/>
        </p:nvPicPr>
        <p:blipFill>
          <a:blip r:embed="rId2"/>
          <a:srcRect l="1024" t="3383" r="21401" b="3383"/>
          <a:stretch/>
        </p:blipFill>
        <p:spPr>
          <a:xfrm>
            <a:off x="333073" y="1131726"/>
            <a:ext cx="3852635" cy="2876850"/>
          </a:xfrm>
          <a:prstGeom prst="rect">
            <a:avLst/>
          </a:prstGeom>
        </p:spPr>
      </p:pic>
      <p:pic>
        <p:nvPicPr>
          <p:cNvPr id="9" name="Picture 8" descr="A picture containing background pattern&#10;&#10;AI-generated content may be incorrect.">
            <a:extLst>
              <a:ext uri="{FF2B5EF4-FFF2-40B4-BE49-F238E27FC236}">
                <a16:creationId xmlns:a16="http://schemas.microsoft.com/office/drawing/2014/main" id="{585A530A-8942-6C0D-231B-CB5D723B860D}"/>
              </a:ext>
            </a:extLst>
          </p:cNvPr>
          <p:cNvPicPr>
            <a:picLocks noChangeAspect="1"/>
          </p:cNvPicPr>
          <p:nvPr/>
        </p:nvPicPr>
        <p:blipFill>
          <a:blip r:embed="rId3"/>
          <a:srcRect l="978" t="6157" r="22794" b="6523"/>
          <a:stretch/>
        </p:blipFill>
        <p:spPr>
          <a:xfrm>
            <a:off x="5238805" y="1222968"/>
            <a:ext cx="3785738" cy="2694366"/>
          </a:xfrm>
          <a:prstGeom prst="rect">
            <a:avLst/>
          </a:prstGeom>
        </p:spPr>
      </p:pic>
      <p:graphicFrame>
        <p:nvGraphicFramePr>
          <p:cNvPr id="10" name="Table 9">
            <a:extLst>
              <a:ext uri="{FF2B5EF4-FFF2-40B4-BE49-F238E27FC236}">
                <a16:creationId xmlns:a16="http://schemas.microsoft.com/office/drawing/2014/main" id="{30AF414B-1CB1-E531-0F78-A764A4499C67}"/>
              </a:ext>
            </a:extLst>
          </p:cNvPr>
          <p:cNvGraphicFramePr>
            <a:graphicFrameLocks noGrp="1"/>
          </p:cNvGraphicFramePr>
          <p:nvPr/>
        </p:nvGraphicFramePr>
        <p:xfrm>
          <a:off x="708884" y="4782160"/>
          <a:ext cx="3852636" cy="1010920"/>
        </p:xfrm>
        <a:graphic>
          <a:graphicData uri="http://schemas.openxmlformats.org/drawingml/2006/table">
            <a:tbl>
              <a:tblPr firstRow="1" bandRow="1">
                <a:tableStyleId>{F5AB1C69-6EDB-4FF4-983F-18BD219EF322}</a:tableStyleId>
              </a:tblPr>
              <a:tblGrid>
                <a:gridCol w="1160701">
                  <a:extLst>
                    <a:ext uri="{9D8B030D-6E8A-4147-A177-3AD203B41FA5}">
                      <a16:colId xmlns:a16="http://schemas.microsoft.com/office/drawing/2014/main" val="4118833898"/>
                    </a:ext>
                  </a:extLst>
                </a:gridCol>
                <a:gridCol w="830349">
                  <a:extLst>
                    <a:ext uri="{9D8B030D-6E8A-4147-A177-3AD203B41FA5}">
                      <a16:colId xmlns:a16="http://schemas.microsoft.com/office/drawing/2014/main" val="3180253672"/>
                    </a:ext>
                  </a:extLst>
                </a:gridCol>
                <a:gridCol w="883918">
                  <a:extLst>
                    <a:ext uri="{9D8B030D-6E8A-4147-A177-3AD203B41FA5}">
                      <a16:colId xmlns:a16="http://schemas.microsoft.com/office/drawing/2014/main" val="4020197393"/>
                    </a:ext>
                  </a:extLst>
                </a:gridCol>
                <a:gridCol w="977668">
                  <a:extLst>
                    <a:ext uri="{9D8B030D-6E8A-4147-A177-3AD203B41FA5}">
                      <a16:colId xmlns:a16="http://schemas.microsoft.com/office/drawing/2014/main" val="2677074241"/>
                    </a:ext>
                  </a:extLst>
                </a:gridCol>
              </a:tblGrid>
              <a:tr h="370840">
                <a:tc>
                  <a:txBody>
                    <a:bodyPr/>
                    <a:lstStyle/>
                    <a:p>
                      <a:pPr algn="ctr"/>
                      <a:r>
                        <a:rPr lang="en-US" sz="1200" dirty="0"/>
                        <a:t>Ambient Temperature </a:t>
                      </a:r>
                    </a:p>
                    <a:p>
                      <a:pPr algn="ctr"/>
                      <a:r>
                        <a:rPr lang="en-US" sz="1200" dirty="0"/>
                        <a:t>(C)</a:t>
                      </a:r>
                    </a:p>
                  </a:txBody>
                  <a:tcPr/>
                </a:tc>
                <a:tc>
                  <a:txBody>
                    <a:bodyPr/>
                    <a:lstStyle/>
                    <a:p>
                      <a:pPr algn="ctr"/>
                      <a:r>
                        <a:rPr lang="en-US" sz="1200" dirty="0"/>
                        <a:t>Flow velocity</a:t>
                      </a:r>
                    </a:p>
                    <a:p>
                      <a:pPr algn="ctr"/>
                      <a:r>
                        <a:rPr lang="en-US" sz="1200" dirty="0"/>
                        <a:t>(m/s)</a:t>
                      </a:r>
                    </a:p>
                  </a:txBody>
                  <a:tcPr/>
                </a:tc>
                <a:tc>
                  <a:txBody>
                    <a:bodyPr/>
                    <a:lstStyle/>
                    <a:p>
                      <a:pPr algn="ctr"/>
                      <a:r>
                        <a:rPr lang="en-US" sz="1200" dirty="0"/>
                        <a:t>Half FEB Heat load </a:t>
                      </a:r>
                    </a:p>
                    <a:p>
                      <a:pPr algn="ctr"/>
                      <a:r>
                        <a:rPr lang="en-US" sz="1200" dirty="0"/>
                        <a:t> (W)</a:t>
                      </a:r>
                    </a:p>
                  </a:txBody>
                  <a:tcPr/>
                </a:tc>
                <a:tc>
                  <a:txBody>
                    <a:bodyPr/>
                    <a:lstStyle/>
                    <a:p>
                      <a:pPr algn="ctr"/>
                      <a:r>
                        <a:rPr lang="en-US" sz="1200" dirty="0" err="1"/>
                        <a:t>SiPM</a:t>
                      </a:r>
                      <a:r>
                        <a:rPr lang="en-US" sz="1200" dirty="0"/>
                        <a:t> Heat load </a:t>
                      </a:r>
                    </a:p>
                    <a:p>
                      <a:pPr algn="ctr"/>
                      <a:r>
                        <a:rPr lang="en-US" sz="1200" dirty="0"/>
                        <a:t>(W)</a:t>
                      </a:r>
                    </a:p>
                  </a:txBody>
                  <a:tcPr/>
                </a:tc>
                <a:extLst>
                  <a:ext uri="{0D108BD9-81ED-4DB2-BD59-A6C34878D82A}">
                    <a16:rowId xmlns:a16="http://schemas.microsoft.com/office/drawing/2014/main" val="3873898486"/>
                  </a:ext>
                </a:extLst>
              </a:tr>
              <a:tr h="370840">
                <a:tc>
                  <a:txBody>
                    <a:bodyPr/>
                    <a:lstStyle/>
                    <a:p>
                      <a:pPr algn="ctr"/>
                      <a:r>
                        <a:rPr lang="en-US" sz="1200" dirty="0"/>
                        <a:t>20</a:t>
                      </a:r>
                    </a:p>
                  </a:txBody>
                  <a:tcPr/>
                </a:tc>
                <a:tc>
                  <a:txBody>
                    <a:bodyPr/>
                    <a:lstStyle/>
                    <a:p>
                      <a:pPr algn="ctr"/>
                      <a:r>
                        <a:rPr lang="en-US" sz="1200" dirty="0"/>
                        <a:t>0.76</a:t>
                      </a:r>
                    </a:p>
                  </a:txBody>
                  <a:tcPr/>
                </a:tc>
                <a:tc>
                  <a:txBody>
                    <a:bodyPr/>
                    <a:lstStyle/>
                    <a:p>
                      <a:pPr algn="ctr"/>
                      <a:r>
                        <a:rPr lang="en-US" sz="1200" dirty="0"/>
                        <a:t>2.25</a:t>
                      </a:r>
                    </a:p>
                  </a:txBody>
                  <a:tcPr/>
                </a:tc>
                <a:tc>
                  <a:txBody>
                    <a:bodyPr/>
                    <a:lstStyle/>
                    <a:p>
                      <a:pPr algn="ctr"/>
                      <a:r>
                        <a:rPr lang="en-US" sz="1200" dirty="0"/>
                        <a:t>0.17</a:t>
                      </a:r>
                    </a:p>
                  </a:txBody>
                  <a:tcPr/>
                </a:tc>
                <a:extLst>
                  <a:ext uri="{0D108BD9-81ED-4DB2-BD59-A6C34878D82A}">
                    <a16:rowId xmlns:a16="http://schemas.microsoft.com/office/drawing/2014/main" val="2551882446"/>
                  </a:ext>
                </a:extLst>
              </a:tr>
            </a:tbl>
          </a:graphicData>
        </a:graphic>
      </p:graphicFrame>
      <p:graphicFrame>
        <p:nvGraphicFramePr>
          <p:cNvPr id="11" name="Table 10">
            <a:extLst>
              <a:ext uri="{FF2B5EF4-FFF2-40B4-BE49-F238E27FC236}">
                <a16:creationId xmlns:a16="http://schemas.microsoft.com/office/drawing/2014/main" id="{BCC82379-04CC-DCA7-B0CF-8122D8AC509F}"/>
              </a:ext>
            </a:extLst>
          </p:cNvPr>
          <p:cNvGraphicFramePr>
            <a:graphicFrameLocks noGrp="1"/>
          </p:cNvGraphicFramePr>
          <p:nvPr>
            <p:extLst>
              <p:ext uri="{D42A27DB-BD31-4B8C-83A1-F6EECF244321}">
                <p14:modId xmlns:p14="http://schemas.microsoft.com/office/powerpoint/2010/main" val="492397760"/>
              </p:ext>
            </p:extLst>
          </p:nvPr>
        </p:nvGraphicFramePr>
        <p:xfrm>
          <a:off x="5313832" y="4781305"/>
          <a:ext cx="5042752" cy="1010920"/>
        </p:xfrm>
        <a:graphic>
          <a:graphicData uri="http://schemas.openxmlformats.org/drawingml/2006/table">
            <a:tbl>
              <a:tblPr firstRow="1" bandRow="1">
                <a:tableStyleId>{F5AB1C69-6EDB-4FF4-983F-18BD219EF322}</a:tableStyleId>
              </a:tblPr>
              <a:tblGrid>
                <a:gridCol w="1248172">
                  <a:extLst>
                    <a:ext uri="{9D8B030D-6E8A-4147-A177-3AD203B41FA5}">
                      <a16:colId xmlns:a16="http://schemas.microsoft.com/office/drawing/2014/main" val="3180253672"/>
                    </a:ext>
                  </a:extLst>
                </a:gridCol>
                <a:gridCol w="1291246">
                  <a:extLst>
                    <a:ext uri="{9D8B030D-6E8A-4147-A177-3AD203B41FA5}">
                      <a16:colId xmlns:a16="http://schemas.microsoft.com/office/drawing/2014/main" val="4020197393"/>
                    </a:ext>
                  </a:extLst>
                </a:gridCol>
                <a:gridCol w="1320593">
                  <a:extLst>
                    <a:ext uri="{9D8B030D-6E8A-4147-A177-3AD203B41FA5}">
                      <a16:colId xmlns:a16="http://schemas.microsoft.com/office/drawing/2014/main" val="2677074241"/>
                    </a:ext>
                  </a:extLst>
                </a:gridCol>
                <a:gridCol w="1182741">
                  <a:extLst>
                    <a:ext uri="{9D8B030D-6E8A-4147-A177-3AD203B41FA5}">
                      <a16:colId xmlns:a16="http://schemas.microsoft.com/office/drawing/2014/main" val="195246611"/>
                    </a:ext>
                  </a:extLst>
                </a:gridCol>
              </a:tblGrid>
              <a:tr h="158213">
                <a:tc>
                  <a:txBody>
                    <a:bodyPr/>
                    <a:lstStyle/>
                    <a:p>
                      <a:pPr algn="ctr"/>
                      <a:r>
                        <a:rPr lang="en-US" sz="1200" dirty="0"/>
                        <a:t>Heat Transfer Coefficient (W/m^2 C)</a:t>
                      </a:r>
                    </a:p>
                  </a:txBody>
                  <a:tcPr/>
                </a:tc>
                <a:tc>
                  <a:txBody>
                    <a:bodyPr/>
                    <a:lstStyle/>
                    <a:p>
                      <a:pPr algn="ctr"/>
                      <a:r>
                        <a:rPr lang="en-US" sz="1200" dirty="0"/>
                        <a:t>Water Inlet Temperature </a:t>
                      </a:r>
                    </a:p>
                    <a:p>
                      <a:pPr algn="ctr"/>
                      <a:r>
                        <a:rPr lang="en-US" sz="1200" dirty="0"/>
                        <a:t> (C)</a:t>
                      </a:r>
                    </a:p>
                  </a:txBody>
                  <a:tcPr/>
                </a:tc>
                <a:tc>
                  <a:txBody>
                    <a:bodyPr/>
                    <a:lstStyle/>
                    <a:p>
                      <a:pPr algn="ctr"/>
                      <a:r>
                        <a:rPr lang="en-US" sz="1200" dirty="0"/>
                        <a:t>FEB Temperature</a:t>
                      </a:r>
                    </a:p>
                    <a:p>
                      <a:pPr algn="ctr"/>
                      <a:r>
                        <a:rPr lang="en-US" sz="1200" dirty="0"/>
                        <a:t>(C)</a:t>
                      </a:r>
                    </a:p>
                  </a:txBody>
                  <a:tcPr/>
                </a:tc>
                <a:tc>
                  <a:txBody>
                    <a:bodyPr/>
                    <a:lstStyle/>
                    <a:p>
                      <a:pPr algn="ctr"/>
                      <a:r>
                        <a:rPr lang="en-US" sz="1200" dirty="0" err="1"/>
                        <a:t>SiPM</a:t>
                      </a:r>
                      <a:r>
                        <a:rPr lang="en-US" sz="1200" dirty="0"/>
                        <a:t> Temperature (C)</a:t>
                      </a:r>
                    </a:p>
                  </a:txBody>
                  <a:tcPr/>
                </a:tc>
                <a:extLst>
                  <a:ext uri="{0D108BD9-81ED-4DB2-BD59-A6C34878D82A}">
                    <a16:rowId xmlns:a16="http://schemas.microsoft.com/office/drawing/2014/main" val="3873898486"/>
                  </a:ext>
                </a:extLst>
              </a:tr>
              <a:tr h="370840">
                <a:tc>
                  <a:txBody>
                    <a:bodyPr/>
                    <a:lstStyle/>
                    <a:p>
                      <a:pPr algn="ctr"/>
                      <a:r>
                        <a:rPr lang="en-US" sz="1200" dirty="0"/>
                        <a:t>5</a:t>
                      </a:r>
                    </a:p>
                  </a:txBody>
                  <a:tcPr/>
                </a:tc>
                <a:tc>
                  <a:txBody>
                    <a:bodyPr/>
                    <a:lstStyle/>
                    <a:p>
                      <a:pPr algn="ctr"/>
                      <a:r>
                        <a:rPr lang="en-US" sz="1200" dirty="0"/>
                        <a:t>22</a:t>
                      </a:r>
                    </a:p>
                  </a:txBody>
                  <a:tcPr/>
                </a:tc>
                <a:tc>
                  <a:txBody>
                    <a:bodyPr/>
                    <a:lstStyle/>
                    <a:p>
                      <a:pPr algn="ctr"/>
                      <a:r>
                        <a:rPr lang="en-US" sz="1200" dirty="0"/>
                        <a:t>25.9</a:t>
                      </a:r>
                    </a:p>
                  </a:txBody>
                  <a:tcPr/>
                </a:tc>
                <a:tc>
                  <a:txBody>
                    <a:bodyPr/>
                    <a:lstStyle/>
                    <a:p>
                      <a:pPr algn="ctr"/>
                      <a:r>
                        <a:rPr lang="en-US" sz="1200" dirty="0"/>
                        <a:t>23.8</a:t>
                      </a:r>
                    </a:p>
                  </a:txBody>
                  <a:tcPr/>
                </a:tc>
                <a:extLst>
                  <a:ext uri="{0D108BD9-81ED-4DB2-BD59-A6C34878D82A}">
                    <a16:rowId xmlns:a16="http://schemas.microsoft.com/office/drawing/2014/main" val="2551882446"/>
                  </a:ext>
                </a:extLst>
              </a:tr>
            </a:tbl>
          </a:graphicData>
        </a:graphic>
      </p:graphicFrame>
      <p:sp>
        <p:nvSpPr>
          <p:cNvPr id="12" name="TextBox 11">
            <a:extLst>
              <a:ext uri="{FF2B5EF4-FFF2-40B4-BE49-F238E27FC236}">
                <a16:creationId xmlns:a16="http://schemas.microsoft.com/office/drawing/2014/main" id="{B66DB76B-4DAD-BA9B-A3F6-2EB2820E8B57}"/>
              </a:ext>
            </a:extLst>
          </p:cNvPr>
          <p:cNvSpPr txBox="1"/>
          <p:nvPr/>
        </p:nvSpPr>
        <p:spPr>
          <a:xfrm>
            <a:off x="1879750" y="4245758"/>
            <a:ext cx="2223068" cy="338554"/>
          </a:xfrm>
          <a:prstGeom prst="rect">
            <a:avLst/>
          </a:prstGeom>
          <a:noFill/>
        </p:spPr>
        <p:txBody>
          <a:bodyPr wrap="square" rtlCol="0">
            <a:spAutoFit/>
          </a:bodyPr>
          <a:lstStyle/>
          <a:p>
            <a:r>
              <a:rPr lang="en-US" sz="1600" b="1" dirty="0"/>
              <a:t>FEB Temperature  </a:t>
            </a:r>
          </a:p>
        </p:txBody>
      </p:sp>
      <p:sp>
        <p:nvSpPr>
          <p:cNvPr id="13" name="TextBox 12">
            <a:extLst>
              <a:ext uri="{FF2B5EF4-FFF2-40B4-BE49-F238E27FC236}">
                <a16:creationId xmlns:a16="http://schemas.microsoft.com/office/drawing/2014/main" id="{1D65CAB7-CA73-FEAF-33D9-C45F3B3C3DFB}"/>
              </a:ext>
            </a:extLst>
          </p:cNvPr>
          <p:cNvSpPr txBox="1"/>
          <p:nvPr/>
        </p:nvSpPr>
        <p:spPr>
          <a:xfrm>
            <a:off x="6806136" y="4245758"/>
            <a:ext cx="2101760" cy="338554"/>
          </a:xfrm>
          <a:prstGeom prst="rect">
            <a:avLst/>
          </a:prstGeom>
          <a:noFill/>
        </p:spPr>
        <p:txBody>
          <a:bodyPr wrap="square" rtlCol="0">
            <a:spAutoFit/>
          </a:bodyPr>
          <a:lstStyle/>
          <a:p>
            <a:r>
              <a:rPr lang="en-US" sz="1600" b="1" dirty="0" err="1"/>
              <a:t>SiPM</a:t>
            </a:r>
            <a:r>
              <a:rPr lang="en-US" sz="1600" b="1" dirty="0"/>
              <a:t> Temperature </a:t>
            </a:r>
          </a:p>
        </p:txBody>
      </p:sp>
    </p:spTree>
    <p:extLst>
      <p:ext uri="{BB962C8B-B14F-4D97-AF65-F5344CB8AC3E}">
        <p14:creationId xmlns:p14="http://schemas.microsoft.com/office/powerpoint/2010/main" val="3998820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B1996-D023-E0A2-095D-F2BDEB0BE7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B8429E-76E3-D6B5-AF11-749AB75F8E3A}"/>
              </a:ext>
            </a:extLst>
          </p:cNvPr>
          <p:cNvSpPr>
            <a:spLocks noGrp="1"/>
          </p:cNvSpPr>
          <p:nvPr>
            <p:ph type="title"/>
          </p:nvPr>
        </p:nvSpPr>
        <p:spPr/>
        <p:txBody>
          <a:bodyPr>
            <a:normAutofit fontScale="90000"/>
          </a:bodyPr>
          <a:lstStyle/>
          <a:p>
            <a:r>
              <a:rPr lang="en-US" dirty="0"/>
              <a:t>Liquid Cooling – Detectors</a:t>
            </a:r>
          </a:p>
        </p:txBody>
      </p:sp>
      <p:sp>
        <p:nvSpPr>
          <p:cNvPr id="4" name="Text Placeholder 2">
            <a:extLst>
              <a:ext uri="{FF2B5EF4-FFF2-40B4-BE49-F238E27FC236}">
                <a16:creationId xmlns:a16="http://schemas.microsoft.com/office/drawing/2014/main" id="{467B196E-62A2-B333-FB41-B6D47A00F8D3}"/>
              </a:ext>
            </a:extLst>
          </p:cNvPr>
          <p:cNvSpPr txBox="1">
            <a:spLocks noGrp="1"/>
          </p:cNvSpPr>
          <p:nvPr>
            <p:ph idx="1"/>
          </p:nvPr>
        </p:nvSpPr>
        <p:spPr>
          <a:xfrm>
            <a:off x="457200" y="685800"/>
            <a:ext cx="11503025" cy="5486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b="1" dirty="0"/>
              <a:t>TOF </a:t>
            </a:r>
            <a:endParaRPr lang="en-US" sz="1200" dirty="0"/>
          </a:p>
          <a:p>
            <a:r>
              <a:rPr lang="en-US" sz="1200" dirty="0"/>
              <a:t>Electronics :</a:t>
            </a:r>
          </a:p>
          <a:p>
            <a:pPr marL="0" indent="0">
              <a:buFont typeface="Arial" panose="020B0604020202020204" pitchFamily="34" charset="0"/>
              <a:buNone/>
            </a:pPr>
            <a:r>
              <a:rPr lang="en-US" sz="1200" b="1" dirty="0"/>
              <a:t>SVT Outer </a:t>
            </a:r>
            <a:endParaRPr lang="en-US" sz="1200" dirty="0"/>
          </a:p>
          <a:p>
            <a:r>
              <a:rPr lang="en-US" sz="1200" dirty="0"/>
              <a:t>Electronics : FIB, FIB-CB, FPC-CB</a:t>
            </a:r>
          </a:p>
          <a:p>
            <a:r>
              <a:rPr lang="en-US" sz="1200" dirty="0"/>
              <a:t>Temperature : +/- 5 C, Detector Operation : 18 C</a:t>
            </a:r>
          </a:p>
          <a:p>
            <a:r>
              <a:rPr lang="en-US" sz="1200" b="1" dirty="0"/>
              <a:t>SVT Inner </a:t>
            </a:r>
            <a:endParaRPr lang="en-US" sz="1200" dirty="0"/>
          </a:p>
          <a:p>
            <a:r>
              <a:rPr lang="en-US" sz="1200" dirty="0"/>
              <a:t>Electronics : SIB, SCB, DPB</a:t>
            </a:r>
          </a:p>
          <a:p>
            <a:r>
              <a:rPr lang="en-US" sz="1200" dirty="0"/>
              <a:t>Temperature : +/- 5 C, Detector Operation : 18 C</a:t>
            </a:r>
          </a:p>
          <a:p>
            <a:r>
              <a:rPr lang="en-US" sz="1200" b="1" dirty="0"/>
              <a:t>SVT Disks </a:t>
            </a:r>
            <a:endParaRPr lang="en-US" sz="1200" dirty="0"/>
          </a:p>
          <a:p>
            <a:r>
              <a:rPr lang="en-US" sz="1200" dirty="0"/>
              <a:t>Electronics : FIB, FIB-CB, FPC-CB</a:t>
            </a:r>
          </a:p>
          <a:p>
            <a:r>
              <a:rPr lang="en-US" sz="1200" dirty="0"/>
              <a:t>Temperature :  +/- 5 C, Detector Operation : 18 C</a:t>
            </a:r>
          </a:p>
          <a:p>
            <a:r>
              <a:rPr lang="en-US" sz="1200" b="1" dirty="0"/>
              <a:t>MPGD Endcap Disks </a:t>
            </a:r>
            <a:endParaRPr lang="en-US" sz="1200" dirty="0"/>
          </a:p>
          <a:p>
            <a:r>
              <a:rPr lang="en-US" sz="1200" dirty="0"/>
              <a:t>Electronics : FEB</a:t>
            </a:r>
          </a:p>
          <a:p>
            <a:r>
              <a:rPr lang="en-US" sz="1200" dirty="0"/>
              <a:t>Temperature : FEB: +/- 2C, Detector Operation : 15 to 25 C</a:t>
            </a:r>
          </a:p>
        </p:txBody>
      </p:sp>
    </p:spTree>
    <p:extLst>
      <p:ext uri="{BB962C8B-B14F-4D97-AF65-F5344CB8AC3E}">
        <p14:creationId xmlns:p14="http://schemas.microsoft.com/office/powerpoint/2010/main" val="4029402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BBF23-C293-D968-7E19-8FBB1C4294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DB0FED-1A2E-A600-5BFC-04FA77A852E5}"/>
              </a:ext>
            </a:extLst>
          </p:cNvPr>
          <p:cNvSpPr>
            <a:spLocks noGrp="1"/>
          </p:cNvSpPr>
          <p:nvPr>
            <p:ph type="title"/>
          </p:nvPr>
        </p:nvSpPr>
        <p:spPr/>
        <p:txBody>
          <a:bodyPr>
            <a:normAutofit fontScale="90000"/>
          </a:bodyPr>
          <a:lstStyle/>
          <a:p>
            <a:r>
              <a:rPr lang="en-US" dirty="0" err="1"/>
              <a:t>ePIC</a:t>
            </a:r>
            <a:r>
              <a:rPr lang="en-US" dirty="0"/>
              <a:t> Detector – Cooling Scope of Work </a:t>
            </a:r>
          </a:p>
        </p:txBody>
      </p:sp>
      <p:sp>
        <p:nvSpPr>
          <p:cNvPr id="6" name="Content Placeholder 6">
            <a:extLst>
              <a:ext uri="{FF2B5EF4-FFF2-40B4-BE49-F238E27FC236}">
                <a16:creationId xmlns:a16="http://schemas.microsoft.com/office/drawing/2014/main" id="{9F8E250B-E7DF-FFF0-B49E-F83E24C929B0}"/>
              </a:ext>
            </a:extLst>
          </p:cNvPr>
          <p:cNvSpPr txBox="1">
            <a:spLocks/>
          </p:cNvSpPr>
          <p:nvPr/>
        </p:nvSpPr>
        <p:spPr>
          <a:xfrm>
            <a:off x="457199" y="1059517"/>
            <a:ext cx="11503151" cy="264422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Arial" charset="0"/>
                <a:ea typeface="Arial" charset="0"/>
                <a:cs typeface="Arial" charset="0"/>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Define Facility primary loop, Technology Secondary loop and heat transfer interface for cooling between them</a:t>
            </a:r>
          </a:p>
          <a:p>
            <a:r>
              <a:rPr lang="en-US" sz="1600" dirty="0"/>
              <a:t>Identify Leak risk Mitigation Cooling Approach </a:t>
            </a:r>
          </a:p>
          <a:p>
            <a:r>
              <a:rPr lang="en-US" sz="1600" dirty="0"/>
              <a:t>Selection of Water Treatment</a:t>
            </a:r>
          </a:p>
          <a:p>
            <a:r>
              <a:rPr lang="en-US" sz="1600" dirty="0"/>
              <a:t>Selection of Cooling Type – Liquid, Air, Special Cooling</a:t>
            </a:r>
          </a:p>
          <a:p>
            <a:r>
              <a:rPr lang="en-US" sz="1600" dirty="0"/>
              <a:t>Identify Climate control requirements – Building 1006</a:t>
            </a:r>
          </a:p>
          <a:p>
            <a:r>
              <a:rPr lang="en-US" sz="1600" dirty="0"/>
              <a:t>Global Thermal Model Development </a:t>
            </a:r>
          </a:p>
          <a:p>
            <a:r>
              <a:rPr lang="en-US" sz="1600" dirty="0"/>
              <a:t>Finalize Manifold Sizing locations</a:t>
            </a:r>
          </a:p>
          <a:p>
            <a:r>
              <a:rPr lang="en-US" sz="1600" dirty="0"/>
              <a:t>Consider cooling interface details</a:t>
            </a:r>
          </a:p>
          <a:p>
            <a:r>
              <a:rPr lang="en-US" sz="1600" dirty="0"/>
              <a:t>CFD Thermal Analysis for detectors -  Forward </a:t>
            </a:r>
            <a:r>
              <a:rPr lang="en-US" sz="1600" dirty="0" err="1"/>
              <a:t>Emcal</a:t>
            </a:r>
            <a:r>
              <a:rPr lang="en-US" sz="1600" dirty="0"/>
              <a:t>, Forward </a:t>
            </a:r>
            <a:r>
              <a:rPr lang="en-US" sz="1600" dirty="0" err="1"/>
              <a:t>Hcal</a:t>
            </a:r>
            <a:endParaRPr lang="en-US" sz="1600" dirty="0"/>
          </a:p>
        </p:txBody>
      </p:sp>
      <p:sp>
        <p:nvSpPr>
          <p:cNvPr id="7" name="TextBox 6">
            <a:extLst>
              <a:ext uri="{FF2B5EF4-FFF2-40B4-BE49-F238E27FC236}">
                <a16:creationId xmlns:a16="http://schemas.microsoft.com/office/drawing/2014/main" id="{70655A16-E1F5-2013-9077-D75AA33687FF}"/>
              </a:ext>
            </a:extLst>
          </p:cNvPr>
          <p:cNvSpPr txBox="1"/>
          <p:nvPr/>
        </p:nvSpPr>
        <p:spPr>
          <a:xfrm>
            <a:off x="457200" y="645953"/>
            <a:ext cx="3701845" cy="369332"/>
          </a:xfrm>
          <a:prstGeom prst="rect">
            <a:avLst/>
          </a:prstGeom>
          <a:noFill/>
        </p:spPr>
        <p:txBody>
          <a:bodyPr wrap="square">
            <a:spAutoFit/>
          </a:bodyPr>
          <a:lstStyle/>
          <a:p>
            <a:r>
              <a:rPr lang="en-US" b="1" dirty="0"/>
              <a:t>Global Cooling – BNL Scope</a:t>
            </a:r>
            <a:r>
              <a:rPr lang="en-US" sz="1800" b="1" dirty="0"/>
              <a:t>  </a:t>
            </a:r>
            <a:endParaRPr lang="en-US" b="1" dirty="0"/>
          </a:p>
        </p:txBody>
      </p:sp>
      <p:sp>
        <p:nvSpPr>
          <p:cNvPr id="3" name="Content Placeholder 2">
            <a:extLst>
              <a:ext uri="{FF2B5EF4-FFF2-40B4-BE49-F238E27FC236}">
                <a16:creationId xmlns:a16="http://schemas.microsoft.com/office/drawing/2014/main" id="{204BECBA-1FEB-973C-E3D5-C5AAD324D7A7}"/>
              </a:ext>
            </a:extLst>
          </p:cNvPr>
          <p:cNvSpPr>
            <a:spLocks noGrp="1"/>
          </p:cNvSpPr>
          <p:nvPr>
            <p:ph idx="1"/>
          </p:nvPr>
        </p:nvSpPr>
        <p:spPr>
          <a:xfrm>
            <a:off x="457199" y="4435271"/>
            <a:ext cx="11107024" cy="1572587"/>
          </a:xfrm>
        </p:spPr>
        <p:txBody>
          <a:bodyPr>
            <a:normAutofit/>
          </a:bodyPr>
          <a:lstStyle/>
          <a:p>
            <a:r>
              <a:rPr lang="en-US" sz="1600" dirty="0"/>
              <a:t>Confirm power estimates</a:t>
            </a:r>
          </a:p>
          <a:p>
            <a:r>
              <a:rPr lang="en-US" sz="1600" dirty="0"/>
              <a:t>Confirm temperature, flow, tubing requirements</a:t>
            </a:r>
          </a:p>
          <a:p>
            <a:r>
              <a:rPr lang="en-US" sz="1600" dirty="0"/>
              <a:t>CFD Thermal Analysis for their respective detectors </a:t>
            </a:r>
          </a:p>
          <a:p>
            <a:pPr marL="0" indent="0">
              <a:buNone/>
            </a:pPr>
            <a:endParaRPr lang="en-US" sz="2000" dirty="0"/>
          </a:p>
        </p:txBody>
      </p:sp>
      <p:sp>
        <p:nvSpPr>
          <p:cNvPr id="4" name="TextBox 3">
            <a:extLst>
              <a:ext uri="{FF2B5EF4-FFF2-40B4-BE49-F238E27FC236}">
                <a16:creationId xmlns:a16="http://schemas.microsoft.com/office/drawing/2014/main" id="{584DFDA9-E650-591E-3F1A-E509E298ADA3}"/>
              </a:ext>
            </a:extLst>
          </p:cNvPr>
          <p:cNvSpPr txBox="1"/>
          <p:nvPr/>
        </p:nvSpPr>
        <p:spPr>
          <a:xfrm>
            <a:off x="511728" y="4030695"/>
            <a:ext cx="6508504" cy="369332"/>
          </a:xfrm>
          <a:prstGeom prst="rect">
            <a:avLst/>
          </a:prstGeom>
          <a:noFill/>
        </p:spPr>
        <p:txBody>
          <a:bodyPr wrap="square">
            <a:spAutoFit/>
          </a:bodyPr>
          <a:lstStyle/>
          <a:p>
            <a:r>
              <a:rPr lang="en-US" b="1" dirty="0"/>
              <a:t>Detector Groups Cooling – External Collaborators Scope</a:t>
            </a:r>
          </a:p>
        </p:txBody>
      </p:sp>
    </p:spTree>
    <p:extLst>
      <p:ext uri="{BB962C8B-B14F-4D97-AF65-F5344CB8AC3E}">
        <p14:creationId xmlns:p14="http://schemas.microsoft.com/office/powerpoint/2010/main" val="3399999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31C49-6715-AE49-CB94-53E272BEBB8D}"/>
              </a:ext>
            </a:extLst>
          </p:cNvPr>
          <p:cNvSpPr>
            <a:spLocks noGrp="1"/>
          </p:cNvSpPr>
          <p:nvPr>
            <p:ph type="title"/>
          </p:nvPr>
        </p:nvSpPr>
        <p:spPr>
          <a:xfrm>
            <a:off x="457200" y="0"/>
            <a:ext cx="11503152" cy="457200"/>
          </a:xfrm>
        </p:spPr>
        <p:txBody>
          <a:bodyPr anchor="ctr">
            <a:normAutofit/>
          </a:bodyPr>
          <a:lstStyle/>
          <a:p>
            <a:pPr>
              <a:lnSpc>
                <a:spcPct val="90000"/>
              </a:lnSpc>
            </a:pPr>
            <a:r>
              <a:rPr lang="en-US" sz="2500"/>
              <a:t>Detector Cooling Overview</a:t>
            </a:r>
          </a:p>
        </p:txBody>
      </p:sp>
      <p:pic>
        <p:nvPicPr>
          <p:cNvPr id="7" name="Picture 6" descr="A picture containing LEGO, toy">
            <a:extLst>
              <a:ext uri="{FF2B5EF4-FFF2-40B4-BE49-F238E27FC236}">
                <a16:creationId xmlns:a16="http://schemas.microsoft.com/office/drawing/2014/main" id="{3F30A1F2-FA76-9E8E-3810-9B401980460F}"/>
              </a:ext>
            </a:extLst>
          </p:cNvPr>
          <p:cNvPicPr>
            <a:picLocks noChangeAspect="1"/>
          </p:cNvPicPr>
          <p:nvPr/>
        </p:nvPicPr>
        <p:blipFill>
          <a:blip r:embed="rId2"/>
          <a:stretch>
            <a:fillRect/>
          </a:stretch>
        </p:blipFill>
        <p:spPr>
          <a:xfrm>
            <a:off x="5221342" y="1016101"/>
            <a:ext cx="6745809" cy="3968840"/>
          </a:xfrm>
          <a:prstGeom prst="rect">
            <a:avLst/>
          </a:prstGeom>
        </p:spPr>
      </p:pic>
      <p:sp>
        <p:nvSpPr>
          <p:cNvPr id="8" name="Rectangle 7">
            <a:extLst>
              <a:ext uri="{FF2B5EF4-FFF2-40B4-BE49-F238E27FC236}">
                <a16:creationId xmlns:a16="http://schemas.microsoft.com/office/drawing/2014/main" id="{3DC21F07-4AE5-8AEA-F93C-5552A2C541EC}"/>
              </a:ext>
            </a:extLst>
          </p:cNvPr>
          <p:cNvSpPr/>
          <p:nvPr/>
        </p:nvSpPr>
        <p:spPr>
          <a:xfrm rot="1954395">
            <a:off x="6797214" y="1529901"/>
            <a:ext cx="790329" cy="510221"/>
          </a:xfrm>
          <a:prstGeom prst="rect">
            <a:avLst/>
          </a:prstGeom>
          <a:noFill/>
          <a:ln>
            <a:noFill/>
          </a:ln>
          <a:scene3d>
            <a:camera prst="perspectiveRelaxedModerately"/>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solidFill>
                  <a:schemeClr val="tx1"/>
                </a:solidFill>
              </a:rPr>
              <a:t>Control Room</a:t>
            </a:r>
          </a:p>
        </p:txBody>
      </p:sp>
      <p:sp>
        <p:nvSpPr>
          <p:cNvPr id="9" name="Rectangle 8">
            <a:extLst>
              <a:ext uri="{FF2B5EF4-FFF2-40B4-BE49-F238E27FC236}">
                <a16:creationId xmlns:a16="http://schemas.microsoft.com/office/drawing/2014/main" id="{94019735-343D-9B95-5A84-850E4BD57D4E}"/>
              </a:ext>
            </a:extLst>
          </p:cNvPr>
          <p:cNvSpPr/>
          <p:nvPr/>
        </p:nvSpPr>
        <p:spPr>
          <a:xfrm rot="2195227">
            <a:off x="7267567" y="1802646"/>
            <a:ext cx="790329" cy="510221"/>
          </a:xfrm>
          <a:prstGeom prst="rect">
            <a:avLst/>
          </a:prstGeom>
          <a:noFill/>
          <a:ln>
            <a:noFill/>
          </a:ln>
          <a:scene3d>
            <a:camera prst="perspectiveRelaxedModerately"/>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solidFill>
                  <a:schemeClr val="tx1"/>
                </a:solidFill>
              </a:rPr>
              <a:t>DAQ Room</a:t>
            </a:r>
          </a:p>
        </p:txBody>
      </p:sp>
      <p:sp>
        <p:nvSpPr>
          <p:cNvPr id="10" name="Rectangle 9">
            <a:extLst>
              <a:ext uri="{FF2B5EF4-FFF2-40B4-BE49-F238E27FC236}">
                <a16:creationId xmlns:a16="http://schemas.microsoft.com/office/drawing/2014/main" id="{54ABF49C-47A4-1829-EB41-CFD95C1BD1B2}"/>
              </a:ext>
            </a:extLst>
          </p:cNvPr>
          <p:cNvSpPr/>
          <p:nvPr/>
        </p:nvSpPr>
        <p:spPr>
          <a:xfrm rot="672005">
            <a:off x="6643191" y="2857105"/>
            <a:ext cx="1621362" cy="631231"/>
          </a:xfrm>
          <a:prstGeom prst="rect">
            <a:avLst/>
          </a:prstGeom>
          <a:noFill/>
          <a:scene3d>
            <a:camera prst="isometricOffAxis2Top"/>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Wide Angle Hall</a:t>
            </a:r>
          </a:p>
        </p:txBody>
      </p:sp>
      <p:sp>
        <p:nvSpPr>
          <p:cNvPr id="11" name="Rectangle 10">
            <a:extLst>
              <a:ext uri="{FF2B5EF4-FFF2-40B4-BE49-F238E27FC236}">
                <a16:creationId xmlns:a16="http://schemas.microsoft.com/office/drawing/2014/main" id="{3BD86AFA-62C3-1987-9BF2-56DBBE4FE36A}"/>
              </a:ext>
            </a:extLst>
          </p:cNvPr>
          <p:cNvSpPr/>
          <p:nvPr/>
        </p:nvSpPr>
        <p:spPr>
          <a:xfrm rot="21356854">
            <a:off x="9572119" y="3162205"/>
            <a:ext cx="1007697" cy="522506"/>
          </a:xfrm>
          <a:prstGeom prst="rect">
            <a:avLst/>
          </a:prstGeom>
          <a:noFill/>
          <a:ln>
            <a:noFill/>
          </a:ln>
          <a:scene3d>
            <a:camera prst="isometricLeftDown"/>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solidFill>
                  <a:schemeClr val="tx1"/>
                </a:solidFill>
              </a:rPr>
              <a:t>Clean Room</a:t>
            </a:r>
          </a:p>
        </p:txBody>
      </p:sp>
      <p:sp>
        <p:nvSpPr>
          <p:cNvPr id="12" name="Rectangle 11">
            <a:extLst>
              <a:ext uri="{FF2B5EF4-FFF2-40B4-BE49-F238E27FC236}">
                <a16:creationId xmlns:a16="http://schemas.microsoft.com/office/drawing/2014/main" id="{A27DC4E9-6273-828D-5E76-C5643C2C0E99}"/>
              </a:ext>
            </a:extLst>
          </p:cNvPr>
          <p:cNvSpPr/>
          <p:nvPr/>
        </p:nvSpPr>
        <p:spPr>
          <a:xfrm rot="3012993">
            <a:off x="11088306" y="3103072"/>
            <a:ext cx="636139" cy="640773"/>
          </a:xfrm>
          <a:prstGeom prst="rect">
            <a:avLst/>
          </a:prstGeom>
          <a:solidFill>
            <a:schemeClr val="bg1">
              <a:lumMod val="85000"/>
            </a:schemeClr>
          </a:solidFill>
          <a:ln>
            <a:solidFill>
              <a:schemeClr val="tx1"/>
            </a:solidFill>
          </a:ln>
          <a:scene3d>
            <a:camera prst="isometricRightUp"/>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dirty="0">
                <a:solidFill>
                  <a:schemeClr val="tx1"/>
                </a:solidFill>
              </a:rPr>
              <a:t>Pump &amp; Elec Rooms</a:t>
            </a:r>
          </a:p>
        </p:txBody>
      </p:sp>
      <p:sp>
        <p:nvSpPr>
          <p:cNvPr id="13" name="Rectangle 12">
            <a:extLst>
              <a:ext uri="{FF2B5EF4-FFF2-40B4-BE49-F238E27FC236}">
                <a16:creationId xmlns:a16="http://schemas.microsoft.com/office/drawing/2014/main" id="{A3A98C5E-203F-7495-7534-C54423B2C45B}"/>
              </a:ext>
            </a:extLst>
          </p:cNvPr>
          <p:cNvSpPr/>
          <p:nvPr/>
        </p:nvSpPr>
        <p:spPr>
          <a:xfrm rot="1283247">
            <a:off x="10515068" y="1474928"/>
            <a:ext cx="1533446" cy="3140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accent5"/>
                </a:solidFill>
              </a:rPr>
              <a:t>Ring Inside</a:t>
            </a:r>
          </a:p>
        </p:txBody>
      </p:sp>
      <p:sp>
        <p:nvSpPr>
          <p:cNvPr id="14" name="Rectangle 13">
            <a:extLst>
              <a:ext uri="{FF2B5EF4-FFF2-40B4-BE49-F238E27FC236}">
                <a16:creationId xmlns:a16="http://schemas.microsoft.com/office/drawing/2014/main" id="{A3AC6099-14C8-AD48-416A-8F026CE38BEF}"/>
              </a:ext>
            </a:extLst>
          </p:cNvPr>
          <p:cNvSpPr/>
          <p:nvPr/>
        </p:nvSpPr>
        <p:spPr>
          <a:xfrm rot="1323460">
            <a:off x="5345466" y="4773842"/>
            <a:ext cx="1726260" cy="3140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accent5"/>
                </a:solidFill>
              </a:rPr>
              <a:t>Ring Outside</a:t>
            </a:r>
          </a:p>
        </p:txBody>
      </p:sp>
      <p:sp>
        <p:nvSpPr>
          <p:cNvPr id="15" name="Rectangle 14">
            <a:extLst>
              <a:ext uri="{FF2B5EF4-FFF2-40B4-BE49-F238E27FC236}">
                <a16:creationId xmlns:a16="http://schemas.microsoft.com/office/drawing/2014/main" id="{67DA1561-2DF8-E99B-3010-2BE08B720BF4}"/>
              </a:ext>
            </a:extLst>
          </p:cNvPr>
          <p:cNvSpPr/>
          <p:nvPr/>
        </p:nvSpPr>
        <p:spPr>
          <a:xfrm rot="672005">
            <a:off x="8964633" y="2266589"/>
            <a:ext cx="1700616" cy="631231"/>
          </a:xfrm>
          <a:prstGeom prst="rect">
            <a:avLst/>
          </a:prstGeom>
          <a:noFill/>
          <a:scene3d>
            <a:camera prst="isometricOffAxis2Top"/>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Assembly Hall</a:t>
            </a:r>
          </a:p>
        </p:txBody>
      </p:sp>
      <p:sp>
        <p:nvSpPr>
          <p:cNvPr id="16" name="Rectangle 15">
            <a:extLst>
              <a:ext uri="{FF2B5EF4-FFF2-40B4-BE49-F238E27FC236}">
                <a16:creationId xmlns:a16="http://schemas.microsoft.com/office/drawing/2014/main" id="{6F5C7F83-1182-FB69-138F-C0935E9F5C0B}"/>
              </a:ext>
            </a:extLst>
          </p:cNvPr>
          <p:cNvSpPr/>
          <p:nvPr/>
        </p:nvSpPr>
        <p:spPr>
          <a:xfrm rot="1323460">
            <a:off x="9557660" y="4710874"/>
            <a:ext cx="1390914" cy="3140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accent5"/>
                </a:solidFill>
              </a:rPr>
              <a:t>Forward</a:t>
            </a:r>
          </a:p>
        </p:txBody>
      </p:sp>
      <p:sp>
        <p:nvSpPr>
          <p:cNvPr id="17" name="Rectangle 16">
            <a:extLst>
              <a:ext uri="{FF2B5EF4-FFF2-40B4-BE49-F238E27FC236}">
                <a16:creationId xmlns:a16="http://schemas.microsoft.com/office/drawing/2014/main" id="{57FA9FBB-39C9-8BB5-4E1F-56E0C1809FFD}"/>
              </a:ext>
            </a:extLst>
          </p:cNvPr>
          <p:cNvSpPr/>
          <p:nvPr/>
        </p:nvSpPr>
        <p:spPr>
          <a:xfrm rot="1323460">
            <a:off x="4908025" y="2843501"/>
            <a:ext cx="1390914" cy="3140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accent5"/>
                </a:solidFill>
              </a:rPr>
              <a:t>Rear</a:t>
            </a:r>
          </a:p>
        </p:txBody>
      </p:sp>
      <p:sp>
        <p:nvSpPr>
          <p:cNvPr id="18" name="Text Placeholder 2">
            <a:extLst>
              <a:ext uri="{FF2B5EF4-FFF2-40B4-BE49-F238E27FC236}">
                <a16:creationId xmlns:a16="http://schemas.microsoft.com/office/drawing/2014/main" id="{94FE8FBE-B0D1-D95B-3964-83FFFDC66104}"/>
              </a:ext>
            </a:extLst>
          </p:cNvPr>
          <p:cNvSpPr txBox="1">
            <a:spLocks/>
          </p:cNvSpPr>
          <p:nvPr/>
        </p:nvSpPr>
        <p:spPr>
          <a:xfrm>
            <a:off x="457200" y="549029"/>
            <a:ext cx="5691930" cy="934137"/>
          </a:xfrm>
          <a:prstGeom prst="rect">
            <a:avLst/>
          </a:prstGeom>
        </p:spPr>
        <p:txBody>
          <a:bodyPr>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b="1" dirty="0">
                <a:latin typeface="Arial" panose="020B0604020202020204" pitchFamily="34" charset="0"/>
                <a:cs typeface="Arial" panose="020B0604020202020204" pitchFamily="34" charset="0"/>
              </a:rPr>
              <a:t>Air Conditioning for Wide Angle Hall (WAH) – Building 1006 </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Existing HVAC upgrading for environmental control demands of the detector</a:t>
            </a:r>
          </a:p>
          <a:p>
            <a:r>
              <a:rPr lang="en-US" sz="1200" dirty="0">
                <a:latin typeface="Arial" panose="020B0604020202020204" pitchFamily="34" charset="0"/>
                <a:cs typeface="Arial" panose="020B0604020202020204" pitchFamily="34" charset="0"/>
              </a:rPr>
              <a:t>System must maintain ambient temperature between 70F to 74F</a:t>
            </a:r>
          </a:p>
          <a:p>
            <a:r>
              <a:rPr lang="en-US" sz="1200" dirty="0">
                <a:latin typeface="Arial" panose="020B0604020202020204" pitchFamily="34" charset="0"/>
                <a:cs typeface="Arial" panose="020B0604020202020204" pitchFamily="34" charset="0"/>
              </a:rPr>
              <a:t>RH should be below 65 %</a:t>
            </a:r>
          </a:p>
        </p:txBody>
      </p:sp>
      <p:sp>
        <p:nvSpPr>
          <p:cNvPr id="3" name="Text Placeholder 2">
            <a:extLst>
              <a:ext uri="{FF2B5EF4-FFF2-40B4-BE49-F238E27FC236}">
                <a16:creationId xmlns:a16="http://schemas.microsoft.com/office/drawing/2014/main" id="{4E80C72F-DEBE-9F50-2A63-A66208F52C51}"/>
              </a:ext>
            </a:extLst>
          </p:cNvPr>
          <p:cNvSpPr txBox="1">
            <a:spLocks/>
          </p:cNvSpPr>
          <p:nvPr/>
        </p:nvSpPr>
        <p:spPr>
          <a:xfrm>
            <a:off x="457200" y="1590077"/>
            <a:ext cx="5444455" cy="947067"/>
          </a:xfrm>
          <a:prstGeom prst="rect">
            <a:avLst/>
          </a:prstGeom>
        </p:spPr>
        <p:txBody>
          <a:bodyPr>
            <a:norm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b="1" dirty="0">
                <a:latin typeface="Arial" panose="020B0604020202020204" pitchFamily="34" charset="0"/>
                <a:cs typeface="Arial" panose="020B0604020202020204" pitchFamily="34" charset="0"/>
              </a:rPr>
              <a:t>Air Conditioning for Assembly Hall – Building 1006 </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Climate control requirements of ambient temperature between 65F to 75F</a:t>
            </a:r>
          </a:p>
          <a:p>
            <a:r>
              <a:rPr lang="en-US" sz="1200" dirty="0">
                <a:latin typeface="Arial" panose="020B0604020202020204" pitchFamily="34" charset="0"/>
                <a:cs typeface="Arial" panose="020B0604020202020204" pitchFamily="34" charset="0"/>
              </a:rPr>
              <a:t>RH should be below 75 %</a:t>
            </a:r>
          </a:p>
          <a:p>
            <a:pPr marL="0" indent="0">
              <a:buFont typeface="Arial" panose="020B0604020202020204" pitchFamily="34" charset="0"/>
              <a:buNone/>
            </a:pPr>
            <a:endParaRPr lang="en-US" sz="1200" dirty="0">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35D7F783-92A8-1A07-A746-87AF991907E0}"/>
              </a:ext>
            </a:extLst>
          </p:cNvPr>
          <p:cNvSpPr>
            <a:spLocks noChangeArrowheads="1"/>
          </p:cNvSpPr>
          <p:nvPr/>
        </p:nvSpPr>
        <p:spPr bwMode="auto">
          <a:xfrm>
            <a:off x="461076" y="2454316"/>
            <a:ext cx="510082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rPr>
              <a:t>Facility Water System</a:t>
            </a:r>
            <a:r>
              <a:rPr lang="en-US" altLang="en-US" sz="1200" b="1" dirty="0">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b="1" dirty="0">
              <a:latin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200" dirty="0">
                <a:latin typeface="Arial" panose="020B0604020202020204" pitchFamily="34" charset="0"/>
              </a:rPr>
              <a:t>M</a:t>
            </a:r>
            <a:r>
              <a:rPr kumimoji="0" lang="en-US" altLang="en-US" sz="1200" b="0" i="0" u="none" strike="noStrike" cap="none" normalizeH="0" baseline="0" dirty="0">
                <a:ln>
                  <a:noFill/>
                </a:ln>
                <a:solidFill>
                  <a:schemeClr val="tx1"/>
                </a:solidFill>
                <a:effectLst/>
                <a:latin typeface="Arial" panose="020B0604020202020204" pitchFamily="34" charset="0"/>
              </a:rPr>
              <a:t>ain loop that takes in cool water from cooling towers, circulates  through chillers, heat exchangers</a:t>
            </a:r>
            <a:r>
              <a:rPr lang="en-US" altLang="en-US" sz="1200" dirty="0">
                <a:latin typeface="Arial" panose="020B0604020202020204" pitchFamily="34" charset="0"/>
              </a:rPr>
              <a:t> </a:t>
            </a:r>
            <a:r>
              <a:rPr kumimoji="0" lang="en-US" altLang="en-US" sz="1200" b="0" i="0" u="none" strike="noStrike" cap="none" normalizeH="0" baseline="0" dirty="0">
                <a:ln>
                  <a:noFill/>
                </a:ln>
                <a:solidFill>
                  <a:schemeClr val="tx1"/>
                </a:solidFill>
                <a:effectLst/>
                <a:latin typeface="Arial" panose="020B0604020202020204" pitchFamily="34" charset="0"/>
              </a:rPr>
              <a:t>and then sends it back out.</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200" dirty="0">
                <a:latin typeface="Arial" panose="020B0604020202020204" pitchFamily="34" charset="0"/>
              </a:rPr>
              <a:t>G</a:t>
            </a:r>
            <a:r>
              <a:rPr kumimoji="0" lang="en-US" altLang="en-US" sz="1200" b="0" i="0" u="none" strike="noStrike" cap="none" normalizeH="0" baseline="0" dirty="0">
                <a:ln>
                  <a:noFill/>
                </a:ln>
                <a:solidFill>
                  <a:schemeClr val="tx1"/>
                </a:solidFill>
                <a:effectLst/>
                <a:latin typeface="Arial" panose="020B0604020202020204" pitchFamily="34" charset="0"/>
              </a:rPr>
              <a:t>enerate and manage bulk of facility's chilled water supply efficiently.</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latin typeface="Arial" panose="020B0604020202020204" pitchFamily="34" charset="0"/>
              </a:rPr>
              <a:t>Operates with constant-speed pumps and maintains a consistent temperature</a:t>
            </a:r>
          </a:p>
        </p:txBody>
      </p:sp>
      <p:sp>
        <p:nvSpPr>
          <p:cNvPr id="5" name="TextBox 4">
            <a:extLst>
              <a:ext uri="{FF2B5EF4-FFF2-40B4-BE49-F238E27FC236}">
                <a16:creationId xmlns:a16="http://schemas.microsoft.com/office/drawing/2014/main" id="{52E5AA6E-8E01-97D8-C41F-18E052E5D0B4}"/>
              </a:ext>
            </a:extLst>
          </p:cNvPr>
          <p:cNvSpPr txBox="1"/>
          <p:nvPr/>
        </p:nvSpPr>
        <p:spPr>
          <a:xfrm>
            <a:off x="457200" y="3803656"/>
            <a:ext cx="5104701" cy="15731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1D35"/>
                </a:solidFill>
                <a:effectLst/>
                <a:latin typeface="Arial" panose="020B0604020202020204" pitchFamily="34" charset="0"/>
                <a:cs typeface="Arial" panose="020B0604020202020204" pitchFamily="34" charset="0"/>
              </a:rPr>
              <a:t>Technology Cooling System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200" dirty="0">
                <a:solidFill>
                  <a:srgbClr val="001D35"/>
                </a:solidFill>
                <a:latin typeface="Arial" panose="020B0604020202020204" pitchFamily="34" charset="0"/>
                <a:cs typeface="Arial" panose="020B0604020202020204" pitchFamily="34" charset="0"/>
              </a:rPr>
              <a:t>Secondary L</a:t>
            </a:r>
            <a:r>
              <a:rPr kumimoji="0" lang="en-US" altLang="en-US" sz="1200" b="0" i="0" u="none" strike="noStrike" cap="none" normalizeH="0" baseline="0" dirty="0">
                <a:ln>
                  <a:noFill/>
                </a:ln>
                <a:solidFill>
                  <a:srgbClr val="001D35"/>
                </a:solidFill>
                <a:effectLst/>
                <a:latin typeface="Arial" panose="020B0604020202020204" pitchFamily="34" charset="0"/>
                <a:cs typeface="Arial" panose="020B0604020202020204" pitchFamily="34" charset="0"/>
              </a:rPr>
              <a:t>oop is directly connected to equipment. </a:t>
            </a:r>
            <a:r>
              <a:rPr lang="en-US" altLang="en-US" sz="1200" dirty="0">
                <a:solidFill>
                  <a:srgbClr val="001D35"/>
                </a:solidFill>
                <a:latin typeface="Arial" panose="020B0604020202020204" pitchFamily="34" charset="0"/>
                <a:cs typeface="Arial" panose="020B0604020202020204" pitchFamily="34" charset="0"/>
              </a:rPr>
              <a:t>H</a:t>
            </a:r>
            <a:r>
              <a:rPr kumimoji="0" lang="en-US" altLang="en-US" sz="1200" b="0" i="0" u="none" strike="noStrike" cap="none" normalizeH="0" baseline="0" dirty="0">
                <a:ln>
                  <a:noFill/>
                </a:ln>
                <a:solidFill>
                  <a:srgbClr val="001D35"/>
                </a:solidFill>
                <a:effectLst/>
                <a:latin typeface="Arial" panose="020B0604020202020204" pitchFamily="34" charset="0"/>
                <a:cs typeface="Arial" panose="020B0604020202020204" pitchFamily="34" charset="0"/>
              </a:rPr>
              <a:t>eat from the detector </a:t>
            </a:r>
            <a:r>
              <a:rPr lang="en-US" altLang="en-US" sz="1200" dirty="0">
                <a:solidFill>
                  <a:srgbClr val="001D35"/>
                </a:solidFill>
                <a:latin typeface="Arial" panose="020B0604020202020204" pitchFamily="34" charset="0"/>
                <a:cs typeface="Arial" panose="020B0604020202020204" pitchFamily="34" charset="0"/>
              </a:rPr>
              <a:t>components</a:t>
            </a:r>
            <a:r>
              <a:rPr kumimoji="0" lang="en-US" altLang="en-US" sz="1200" b="0" i="0" u="none" strike="noStrike" cap="none" normalizeH="0" baseline="0" dirty="0">
                <a:ln>
                  <a:noFill/>
                </a:ln>
                <a:solidFill>
                  <a:srgbClr val="001D35"/>
                </a:solidFill>
                <a:effectLst/>
                <a:latin typeface="Arial" panose="020B0604020202020204" pitchFamily="34" charset="0"/>
                <a:cs typeface="Arial" panose="020B0604020202020204" pitchFamily="34" charset="0"/>
              </a:rPr>
              <a:t> is transferred to the primary loop via an intermediary device Cooling Distribution Unit (CDU).</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rgbClr val="001D35"/>
                </a:solidFill>
                <a:effectLst/>
                <a:latin typeface="Arial" panose="020B0604020202020204" pitchFamily="34" charset="0"/>
                <a:cs typeface="Arial" panose="020B0604020202020204" pitchFamily="34" charset="0"/>
              </a:rPr>
              <a:t>To provide precise cooling for </a:t>
            </a:r>
            <a:r>
              <a:rPr lang="en-US" altLang="en-US" sz="1200" dirty="0">
                <a:solidFill>
                  <a:srgbClr val="001D35"/>
                </a:solidFill>
                <a:latin typeface="Arial" panose="020B0604020202020204" pitchFamily="34" charset="0"/>
                <a:cs typeface="Arial" panose="020B0604020202020204" pitchFamily="34" charset="0"/>
              </a:rPr>
              <a:t>equipment</a:t>
            </a:r>
            <a:r>
              <a:rPr kumimoji="0" lang="en-US" altLang="en-US" sz="1200" b="0" i="0" u="none" strike="noStrike" cap="none" normalizeH="0" baseline="0" dirty="0">
                <a:ln>
                  <a:noFill/>
                </a:ln>
                <a:solidFill>
                  <a:srgbClr val="001D35"/>
                </a:solidFill>
                <a:effectLst/>
                <a:latin typeface="Arial" panose="020B0604020202020204" pitchFamily="34" charset="0"/>
                <a:cs typeface="Arial" panose="020B0604020202020204" pitchFamily="34" charset="0"/>
              </a:rPr>
              <a:t>.</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200" dirty="0">
                <a:solidFill>
                  <a:srgbClr val="001D35"/>
                </a:solidFill>
                <a:latin typeface="Arial" panose="020B0604020202020204" pitchFamily="34" charset="0"/>
                <a:cs typeface="Arial" panose="020B0604020202020204" pitchFamily="34" charset="0"/>
              </a:rPr>
              <a:t>V</a:t>
            </a:r>
            <a:r>
              <a:rPr kumimoji="0" lang="en-US" altLang="en-US" sz="1200" b="0" i="0" u="none" strike="noStrike" cap="none" normalizeH="0" baseline="0" dirty="0">
                <a:ln>
                  <a:noFill/>
                </a:ln>
                <a:solidFill>
                  <a:srgbClr val="001D35"/>
                </a:solidFill>
                <a:effectLst/>
                <a:latin typeface="Arial" panose="020B0604020202020204" pitchFamily="34" charset="0"/>
                <a:cs typeface="Arial" panose="020B0604020202020204" pitchFamily="34" charset="0"/>
              </a:rPr>
              <a:t>ariable speed pumps used to precisely match the cooling demand and heat is ultimately rejected to the primary loop. </a:t>
            </a:r>
          </a:p>
        </p:txBody>
      </p:sp>
      <p:sp>
        <p:nvSpPr>
          <p:cNvPr id="6" name="Rectangle 5">
            <a:extLst>
              <a:ext uri="{FF2B5EF4-FFF2-40B4-BE49-F238E27FC236}">
                <a16:creationId xmlns:a16="http://schemas.microsoft.com/office/drawing/2014/main" id="{A5416330-3E34-F8F3-4D44-146F0F0ECBE7}"/>
              </a:ext>
            </a:extLst>
          </p:cNvPr>
          <p:cNvSpPr/>
          <p:nvPr/>
        </p:nvSpPr>
        <p:spPr>
          <a:xfrm rot="3050969">
            <a:off x="9021591" y="3708015"/>
            <a:ext cx="1554907" cy="366828"/>
          </a:xfrm>
          <a:prstGeom prst="rect">
            <a:avLst/>
          </a:prstGeom>
          <a:solidFill>
            <a:schemeClr val="bg1">
              <a:lumMod val="85000"/>
            </a:schemeClr>
          </a:solidFill>
          <a:ln>
            <a:solidFill>
              <a:schemeClr val="tx1"/>
            </a:solidFill>
          </a:ln>
          <a:scene3d>
            <a:camera prst="isometricRightUp"/>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dirty="0">
                <a:solidFill>
                  <a:schemeClr val="tx1"/>
                </a:solidFill>
              </a:rPr>
              <a:t>Cooling Distribution Unit (CDU)</a:t>
            </a:r>
          </a:p>
        </p:txBody>
      </p:sp>
      <p:sp>
        <p:nvSpPr>
          <p:cNvPr id="20" name="TextBox 19">
            <a:extLst>
              <a:ext uri="{FF2B5EF4-FFF2-40B4-BE49-F238E27FC236}">
                <a16:creationId xmlns:a16="http://schemas.microsoft.com/office/drawing/2014/main" id="{A740F12F-7EB0-CD2D-24DE-0EB3F8DC07C7}"/>
              </a:ext>
            </a:extLst>
          </p:cNvPr>
          <p:cNvSpPr txBox="1"/>
          <p:nvPr/>
        </p:nvSpPr>
        <p:spPr>
          <a:xfrm>
            <a:off x="457200" y="5452014"/>
            <a:ext cx="10918272" cy="1015663"/>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Cooling Distribution Unit (CDU) </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Using negative pressure water circulators to mitigate leak concerns (draws air into lines instead of leaking water out)</a:t>
            </a:r>
          </a:p>
          <a:p>
            <a:pPr marL="171450" indent="-171450">
              <a:buFont typeface="Arial" panose="020B0604020202020204" pitchFamily="34" charset="0"/>
              <a:buChar char="•"/>
            </a:pPr>
            <a:r>
              <a:rPr lang="en-US" sz="1200" dirty="0">
                <a:solidFill>
                  <a:srgbClr val="001D35"/>
                </a:solidFill>
                <a:latin typeface="Arial" panose="020B0604020202020204" pitchFamily="34" charset="0"/>
                <a:cs typeface="Arial" panose="020B0604020202020204" pitchFamily="34" charset="0"/>
              </a:rPr>
              <a:t>This two-loop design allows primary loop to remain more stable while secondary loop can be dynamically adjusted to meet the varying cooling needs. </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21FAEBC9-8159-ADED-BFF4-92E049949339}"/>
              </a:ext>
            </a:extLst>
          </p:cNvPr>
          <p:cNvCxnSpPr>
            <a:cxnSpLocks/>
          </p:cNvCxnSpPr>
          <p:nvPr/>
        </p:nvCxnSpPr>
        <p:spPr>
          <a:xfrm flipH="1" flipV="1">
            <a:off x="8099571" y="3498209"/>
            <a:ext cx="980560" cy="2214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94873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9E750-04DC-1C74-4D95-EDA9F66BFF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126DB0-19B5-1F24-E2A4-B9F706055309}"/>
              </a:ext>
            </a:extLst>
          </p:cNvPr>
          <p:cNvSpPr>
            <a:spLocks noGrp="1"/>
          </p:cNvSpPr>
          <p:nvPr>
            <p:ph type="title"/>
          </p:nvPr>
        </p:nvSpPr>
        <p:spPr>
          <a:xfrm>
            <a:off x="457200" y="0"/>
            <a:ext cx="11503152" cy="457200"/>
          </a:xfrm>
        </p:spPr>
        <p:txBody>
          <a:bodyPr anchor="ctr">
            <a:normAutofit/>
          </a:bodyPr>
          <a:lstStyle/>
          <a:p>
            <a:pPr>
              <a:lnSpc>
                <a:spcPct val="90000"/>
              </a:lnSpc>
            </a:pPr>
            <a:r>
              <a:rPr lang="en-US" sz="2500"/>
              <a:t>Detector Cooling – Water Treatment</a:t>
            </a:r>
          </a:p>
        </p:txBody>
      </p:sp>
      <p:sp>
        <p:nvSpPr>
          <p:cNvPr id="4" name="Text Placeholder 2">
            <a:extLst>
              <a:ext uri="{FF2B5EF4-FFF2-40B4-BE49-F238E27FC236}">
                <a16:creationId xmlns:a16="http://schemas.microsoft.com/office/drawing/2014/main" id="{B2F38E83-7A17-42C1-5161-8B39039C09F2}"/>
              </a:ext>
            </a:extLst>
          </p:cNvPr>
          <p:cNvSpPr>
            <a:spLocks noGrp="1"/>
          </p:cNvSpPr>
          <p:nvPr>
            <p:ph sz="quarter" idx="13"/>
          </p:nvPr>
        </p:nvSpPr>
        <p:spPr>
          <a:xfrm>
            <a:off x="457199" y="1088133"/>
            <a:ext cx="5870449" cy="3464202"/>
          </a:xfrm>
        </p:spPr>
        <p:txBody>
          <a:bodyPr>
            <a:normAutofit/>
          </a:bodyPr>
          <a:lstStyle/>
          <a:p>
            <a:pPr marL="0" indent="0">
              <a:buNone/>
            </a:pPr>
            <a:r>
              <a:rPr lang="en-US" sz="1400" b="1" dirty="0">
                <a:latin typeface="Arial" panose="020B0604020202020204" pitchFamily="34" charset="0"/>
                <a:cs typeface="Arial" panose="020B0604020202020204" pitchFamily="34" charset="0"/>
              </a:rPr>
              <a:t>Modified Chilled Water - 400 gpm (MCW) </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Delivers water at temperature of 64 F (18 C)</a:t>
            </a:r>
          </a:p>
          <a:p>
            <a:r>
              <a:rPr lang="en-US" sz="1400" dirty="0">
                <a:latin typeface="Arial" panose="020B0604020202020204" pitchFamily="34" charset="0"/>
                <a:cs typeface="Arial" panose="020B0604020202020204" pitchFamily="34" charset="0"/>
              </a:rPr>
              <a:t>RH considered is 65 %</a:t>
            </a:r>
          </a:p>
          <a:p>
            <a:r>
              <a:rPr lang="en-US" sz="1400" dirty="0">
                <a:latin typeface="Arial" panose="020B0604020202020204" pitchFamily="34" charset="0"/>
                <a:cs typeface="Arial" panose="020B0604020202020204" pitchFamily="34" charset="0"/>
              </a:rPr>
              <a:t>Used for sub detector cooling, electronic rack cooling and manifolds made of material other than Aluminum</a:t>
            </a:r>
          </a:p>
          <a:p>
            <a:r>
              <a:rPr lang="en-US" sz="1400" dirty="0">
                <a:latin typeface="Arial" panose="020B0604020202020204" pitchFamily="34" charset="0"/>
                <a:cs typeface="Arial" panose="020B0604020202020204" pitchFamily="34" charset="0"/>
              </a:rPr>
              <a:t>Cool the Cooling Distribution Unit (CDU)</a:t>
            </a:r>
          </a:p>
          <a:p>
            <a:r>
              <a:rPr lang="en-US" sz="1400" dirty="0">
                <a:latin typeface="Arial" panose="020B0604020202020204" pitchFamily="34" charset="0"/>
                <a:cs typeface="Arial" panose="020B0604020202020204" pitchFamily="34" charset="0"/>
              </a:rPr>
              <a:t>Primary Facility Cooling loop for Support Infrastructure</a:t>
            </a:r>
          </a:p>
          <a:p>
            <a:endParaRPr lang="en-US" sz="1400" dirty="0">
              <a:latin typeface="Arial" panose="020B0604020202020204" pitchFamily="34" charset="0"/>
              <a:cs typeface="Arial" panose="020B0604020202020204" pitchFamily="34" charset="0"/>
            </a:endParaRPr>
          </a:p>
          <a:p>
            <a:pPr marL="0" indent="0">
              <a:buNone/>
            </a:pPr>
            <a:r>
              <a:rPr lang="en-US" sz="1400" b="1" dirty="0">
                <a:latin typeface="Arial" panose="020B0604020202020204" pitchFamily="34" charset="0"/>
                <a:cs typeface="Arial" panose="020B0604020202020204" pitchFamily="34" charset="0"/>
              </a:rPr>
              <a:t>Aluminum Compatible Water (ACW) </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Chemically treated water system to prevent corrosion</a:t>
            </a:r>
          </a:p>
          <a:p>
            <a:r>
              <a:rPr lang="en-US" sz="1400" dirty="0">
                <a:latin typeface="Arial" panose="020B0604020202020204" pitchFamily="34" charset="0"/>
                <a:cs typeface="Arial" panose="020B0604020202020204" pitchFamily="34" charset="0"/>
              </a:rPr>
              <a:t>Used for sub detector cooling of Aluminum manifolds and tubing</a:t>
            </a:r>
          </a:p>
          <a:p>
            <a:pPr marL="0" indent="0">
              <a:buNone/>
            </a:pPr>
            <a:endParaRPr lang="en-US" sz="1400" dirty="0">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p:txBody>
      </p:sp>
      <p:pic>
        <p:nvPicPr>
          <p:cNvPr id="8" name="Picture 7" descr="A picture containing LEGO, toy&#10;&#10;AI-generated content may be incorrect.">
            <a:extLst>
              <a:ext uri="{FF2B5EF4-FFF2-40B4-BE49-F238E27FC236}">
                <a16:creationId xmlns:a16="http://schemas.microsoft.com/office/drawing/2014/main" id="{8019C578-765D-D75B-1075-E0BBB05C9C3C}"/>
              </a:ext>
            </a:extLst>
          </p:cNvPr>
          <p:cNvPicPr>
            <a:picLocks noChangeAspect="1"/>
          </p:cNvPicPr>
          <p:nvPr/>
        </p:nvPicPr>
        <p:blipFill>
          <a:blip r:embed="rId2"/>
          <a:srcRect l="22912" r="23077"/>
          <a:stretch>
            <a:fillRect/>
          </a:stretch>
        </p:blipFill>
        <p:spPr>
          <a:xfrm>
            <a:off x="6327648" y="1088134"/>
            <a:ext cx="5632704" cy="5084065"/>
          </a:xfrm>
          <a:prstGeom prst="rect">
            <a:avLst/>
          </a:prstGeom>
          <a:noFill/>
        </p:spPr>
      </p:pic>
      <p:sp>
        <p:nvSpPr>
          <p:cNvPr id="9" name="TextBox 8">
            <a:extLst>
              <a:ext uri="{FF2B5EF4-FFF2-40B4-BE49-F238E27FC236}">
                <a16:creationId xmlns:a16="http://schemas.microsoft.com/office/drawing/2014/main" id="{B5B7B5C1-CD0F-260C-0731-AD1E305FAF04}"/>
              </a:ext>
            </a:extLst>
          </p:cNvPr>
          <p:cNvSpPr txBox="1"/>
          <p:nvPr/>
        </p:nvSpPr>
        <p:spPr>
          <a:xfrm>
            <a:off x="3634582" y="4715304"/>
            <a:ext cx="2603598" cy="523220"/>
          </a:xfrm>
          <a:prstGeom prst="rect">
            <a:avLst/>
          </a:prstGeom>
          <a:noFill/>
        </p:spPr>
        <p:txBody>
          <a:bodyPr wrap="none" rtlCol="0">
            <a:spAutoFit/>
          </a:bodyPr>
          <a:lstStyle/>
          <a:p>
            <a:r>
              <a:rPr lang="en-US" sz="1400" dirty="0"/>
              <a:t>Modified Chilled Water </a:t>
            </a:r>
          </a:p>
          <a:p>
            <a:r>
              <a:rPr lang="en-US" sz="1400" dirty="0"/>
              <a:t>Cooling Lines on Ring Outside</a:t>
            </a:r>
          </a:p>
        </p:txBody>
      </p:sp>
      <p:sp>
        <p:nvSpPr>
          <p:cNvPr id="10" name="TextBox 9">
            <a:extLst>
              <a:ext uri="{FF2B5EF4-FFF2-40B4-BE49-F238E27FC236}">
                <a16:creationId xmlns:a16="http://schemas.microsoft.com/office/drawing/2014/main" id="{09AE0783-4EC6-EA02-756F-234A57D15139}"/>
              </a:ext>
            </a:extLst>
          </p:cNvPr>
          <p:cNvSpPr txBox="1"/>
          <p:nvPr/>
        </p:nvSpPr>
        <p:spPr>
          <a:xfrm>
            <a:off x="7503976" y="530667"/>
            <a:ext cx="2464136" cy="523220"/>
          </a:xfrm>
          <a:prstGeom prst="rect">
            <a:avLst/>
          </a:prstGeom>
          <a:noFill/>
        </p:spPr>
        <p:txBody>
          <a:bodyPr wrap="none" rtlCol="0">
            <a:spAutoFit/>
          </a:bodyPr>
          <a:lstStyle/>
          <a:p>
            <a:r>
              <a:rPr lang="en-US" sz="1400" dirty="0"/>
              <a:t>Modified Chilled Water </a:t>
            </a:r>
          </a:p>
          <a:p>
            <a:r>
              <a:rPr lang="en-US" sz="1400" dirty="0"/>
              <a:t>Cooling Lines on Ring Inside</a:t>
            </a:r>
          </a:p>
        </p:txBody>
      </p:sp>
      <p:cxnSp>
        <p:nvCxnSpPr>
          <p:cNvPr id="12" name="Straight Arrow Connector 11">
            <a:extLst>
              <a:ext uri="{FF2B5EF4-FFF2-40B4-BE49-F238E27FC236}">
                <a16:creationId xmlns:a16="http://schemas.microsoft.com/office/drawing/2014/main" id="{CE192EA6-83DE-C257-28C0-136954441F39}"/>
              </a:ext>
            </a:extLst>
          </p:cNvPr>
          <p:cNvCxnSpPr>
            <a:cxnSpLocks/>
          </p:cNvCxnSpPr>
          <p:nvPr/>
        </p:nvCxnSpPr>
        <p:spPr>
          <a:xfrm flipV="1">
            <a:off x="5381538" y="3315235"/>
            <a:ext cx="1736521" cy="136582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23307BE9-E4F5-4732-7304-D7934064CF65}"/>
              </a:ext>
            </a:extLst>
          </p:cNvPr>
          <p:cNvCxnSpPr>
            <a:cxnSpLocks/>
          </p:cNvCxnSpPr>
          <p:nvPr/>
        </p:nvCxnSpPr>
        <p:spPr>
          <a:xfrm flipH="1">
            <a:off x="7971388" y="1053887"/>
            <a:ext cx="686051" cy="101398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76204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1BADC-D0E2-19E9-7255-8FA6372A20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F0F02F-FE82-0834-0409-2399DB9ADE4E}"/>
              </a:ext>
            </a:extLst>
          </p:cNvPr>
          <p:cNvSpPr>
            <a:spLocks noGrp="1"/>
          </p:cNvSpPr>
          <p:nvPr>
            <p:ph type="title"/>
          </p:nvPr>
        </p:nvSpPr>
        <p:spPr/>
        <p:txBody>
          <a:bodyPr>
            <a:normAutofit fontScale="90000"/>
          </a:bodyPr>
          <a:lstStyle/>
          <a:p>
            <a:r>
              <a:rPr lang="en-US" dirty="0" err="1"/>
              <a:t>ePIC</a:t>
            </a:r>
            <a:r>
              <a:rPr lang="en-US" dirty="0"/>
              <a:t> Detector – Cooling Requirements </a:t>
            </a:r>
          </a:p>
        </p:txBody>
      </p:sp>
      <p:pic>
        <p:nvPicPr>
          <p:cNvPr id="4" name="Picture 3" descr="Graphical user interface&#10;&#10;AI-generated content may be incorrect.">
            <a:extLst>
              <a:ext uri="{FF2B5EF4-FFF2-40B4-BE49-F238E27FC236}">
                <a16:creationId xmlns:a16="http://schemas.microsoft.com/office/drawing/2014/main" id="{3D5255A2-DC75-66F0-4262-E5C28FD65E62}"/>
              </a:ext>
            </a:extLst>
          </p:cNvPr>
          <p:cNvPicPr>
            <a:picLocks noChangeAspect="1"/>
          </p:cNvPicPr>
          <p:nvPr/>
        </p:nvPicPr>
        <p:blipFill>
          <a:blip r:embed="rId2"/>
          <a:srcRect t="2583" r="8792"/>
          <a:stretch/>
        </p:blipFill>
        <p:spPr>
          <a:xfrm>
            <a:off x="1251398" y="1215152"/>
            <a:ext cx="9914755" cy="4855006"/>
          </a:xfrm>
          <a:prstGeom prst="rect">
            <a:avLst/>
          </a:prstGeom>
        </p:spPr>
      </p:pic>
      <p:sp>
        <p:nvSpPr>
          <p:cNvPr id="3" name="TextBox 2">
            <a:extLst>
              <a:ext uri="{FF2B5EF4-FFF2-40B4-BE49-F238E27FC236}">
                <a16:creationId xmlns:a16="http://schemas.microsoft.com/office/drawing/2014/main" id="{4B434837-7E8F-2290-6FB4-7CE317EB2B00}"/>
              </a:ext>
            </a:extLst>
          </p:cNvPr>
          <p:cNvSpPr txBox="1"/>
          <p:nvPr/>
        </p:nvSpPr>
        <p:spPr>
          <a:xfrm>
            <a:off x="6553758" y="2816740"/>
            <a:ext cx="4124927" cy="306302"/>
          </a:xfrm>
          <a:prstGeom prst="rect">
            <a:avLst/>
          </a:prstGeom>
          <a:noFill/>
        </p:spPr>
        <p:txBody>
          <a:bodyPr wrap="square">
            <a:spAutoFit/>
          </a:bodyPr>
          <a:lstStyle/>
          <a:p>
            <a:pPr algn="l">
              <a:lnSpc>
                <a:spcPts val="1800"/>
              </a:lnSpc>
              <a:spcBef>
                <a:spcPts val="750"/>
              </a:spcBef>
              <a:spcAft>
                <a:spcPts val="9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 Cooling spreadsheet of detectors updated </a:t>
            </a:r>
          </a:p>
        </p:txBody>
      </p:sp>
    </p:spTree>
    <p:extLst>
      <p:ext uri="{BB962C8B-B14F-4D97-AF65-F5344CB8AC3E}">
        <p14:creationId xmlns:p14="http://schemas.microsoft.com/office/powerpoint/2010/main" val="2378976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E6D21-8A56-01E5-A1B8-835B61BA66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3CD536-0271-6E8C-68F5-22625CD1639C}"/>
              </a:ext>
            </a:extLst>
          </p:cNvPr>
          <p:cNvSpPr>
            <a:spLocks noGrp="1"/>
          </p:cNvSpPr>
          <p:nvPr>
            <p:ph type="title"/>
          </p:nvPr>
        </p:nvSpPr>
        <p:spPr/>
        <p:txBody>
          <a:bodyPr>
            <a:normAutofit fontScale="90000"/>
          </a:bodyPr>
          <a:lstStyle/>
          <a:p>
            <a:r>
              <a:rPr lang="en-US" dirty="0" err="1"/>
              <a:t>ePIC</a:t>
            </a:r>
            <a:r>
              <a:rPr lang="en-US" dirty="0"/>
              <a:t> Detector – Cooling Plan </a:t>
            </a:r>
          </a:p>
        </p:txBody>
      </p:sp>
      <p:graphicFrame>
        <p:nvGraphicFramePr>
          <p:cNvPr id="5" name="Table 4">
            <a:extLst>
              <a:ext uri="{FF2B5EF4-FFF2-40B4-BE49-F238E27FC236}">
                <a16:creationId xmlns:a16="http://schemas.microsoft.com/office/drawing/2014/main" id="{D4FF4184-C0EA-42B6-67F1-C116AB28A4A3}"/>
              </a:ext>
            </a:extLst>
          </p:cNvPr>
          <p:cNvGraphicFramePr>
            <a:graphicFrameLocks noGrp="1"/>
          </p:cNvGraphicFramePr>
          <p:nvPr>
            <p:extLst>
              <p:ext uri="{D42A27DB-BD31-4B8C-83A1-F6EECF244321}">
                <p14:modId xmlns:p14="http://schemas.microsoft.com/office/powerpoint/2010/main" val="3603294256"/>
              </p:ext>
            </p:extLst>
          </p:nvPr>
        </p:nvGraphicFramePr>
        <p:xfrm>
          <a:off x="457200" y="875642"/>
          <a:ext cx="11503025" cy="4423734"/>
        </p:xfrm>
        <a:graphic>
          <a:graphicData uri="http://schemas.openxmlformats.org/drawingml/2006/table">
            <a:tbl>
              <a:tblPr>
                <a:tableStyleId>{5C22544A-7EE6-4342-B048-85BDC9FD1C3A}</a:tableStyleId>
              </a:tblPr>
              <a:tblGrid>
                <a:gridCol w="1137396">
                  <a:extLst>
                    <a:ext uri="{9D8B030D-6E8A-4147-A177-3AD203B41FA5}">
                      <a16:colId xmlns:a16="http://schemas.microsoft.com/office/drawing/2014/main" val="1830898016"/>
                    </a:ext>
                  </a:extLst>
                </a:gridCol>
                <a:gridCol w="1177729">
                  <a:extLst>
                    <a:ext uri="{9D8B030D-6E8A-4147-A177-3AD203B41FA5}">
                      <a16:colId xmlns:a16="http://schemas.microsoft.com/office/drawing/2014/main" val="2790422402"/>
                    </a:ext>
                  </a:extLst>
                </a:gridCol>
                <a:gridCol w="2516791">
                  <a:extLst>
                    <a:ext uri="{9D8B030D-6E8A-4147-A177-3AD203B41FA5}">
                      <a16:colId xmlns:a16="http://schemas.microsoft.com/office/drawing/2014/main" val="1352826244"/>
                    </a:ext>
                  </a:extLst>
                </a:gridCol>
                <a:gridCol w="5307847">
                  <a:extLst>
                    <a:ext uri="{9D8B030D-6E8A-4147-A177-3AD203B41FA5}">
                      <a16:colId xmlns:a16="http://schemas.microsoft.com/office/drawing/2014/main" val="2778701260"/>
                    </a:ext>
                  </a:extLst>
                </a:gridCol>
                <a:gridCol w="1363262">
                  <a:extLst>
                    <a:ext uri="{9D8B030D-6E8A-4147-A177-3AD203B41FA5}">
                      <a16:colId xmlns:a16="http://schemas.microsoft.com/office/drawing/2014/main" val="4006423606"/>
                    </a:ext>
                  </a:extLst>
                </a:gridCol>
              </a:tblGrid>
              <a:tr h="188759">
                <a:tc>
                  <a:txBody>
                    <a:bodyPr/>
                    <a:lstStyle/>
                    <a:p>
                      <a:pPr algn="ctr" fontAlgn="b">
                        <a:buNone/>
                      </a:pPr>
                      <a:r>
                        <a:rPr lang="en-US" sz="1100" u="none" strike="noStrike">
                          <a:effectLst/>
                        </a:rPr>
                        <a:t>Detector</a:t>
                      </a:r>
                      <a:endParaRPr lang="en-US" sz="1100" b="1" i="0" u="none" strike="noStrike">
                        <a:solidFill>
                          <a:srgbClr val="3F3F76"/>
                        </a:solidFill>
                        <a:effectLst/>
                        <a:latin typeface="Calibri" panose="020F0502020204030204" pitchFamily="34" charset="0"/>
                      </a:endParaRPr>
                    </a:p>
                  </a:txBody>
                  <a:tcPr marL="4840" marR="4840" marT="4840" marB="0" anchor="b"/>
                </a:tc>
                <a:tc>
                  <a:txBody>
                    <a:bodyPr/>
                    <a:lstStyle/>
                    <a:p>
                      <a:pPr algn="ctr" fontAlgn="b">
                        <a:buNone/>
                      </a:pPr>
                      <a:r>
                        <a:rPr lang="en-US" sz="1100" u="none" strike="noStrike">
                          <a:effectLst/>
                        </a:rPr>
                        <a:t>Cooling Method</a:t>
                      </a:r>
                      <a:endParaRPr lang="en-US" sz="1100" b="1" i="0" u="none" strike="noStrike">
                        <a:solidFill>
                          <a:srgbClr val="3F3F76"/>
                        </a:solidFill>
                        <a:effectLst/>
                        <a:latin typeface="Calibri" panose="020F0502020204030204" pitchFamily="34" charset="0"/>
                      </a:endParaRPr>
                    </a:p>
                  </a:txBody>
                  <a:tcPr marL="4840" marR="4840" marT="4840" marB="0" anchor="b"/>
                </a:tc>
                <a:tc>
                  <a:txBody>
                    <a:bodyPr/>
                    <a:lstStyle/>
                    <a:p>
                      <a:pPr algn="ctr" fontAlgn="b">
                        <a:buNone/>
                      </a:pPr>
                      <a:r>
                        <a:rPr lang="en-US" sz="1100" u="none" strike="noStrike" dirty="0">
                          <a:effectLst/>
                        </a:rPr>
                        <a:t>Design Tasks</a:t>
                      </a:r>
                      <a:endParaRPr lang="en-US" sz="1100" b="1" i="0" u="none" strike="noStrike" dirty="0">
                        <a:solidFill>
                          <a:srgbClr val="3F3F76"/>
                        </a:solidFill>
                        <a:effectLst/>
                        <a:latin typeface="Calibri" panose="020F0502020204030204" pitchFamily="34" charset="0"/>
                      </a:endParaRPr>
                    </a:p>
                  </a:txBody>
                  <a:tcPr marL="4840" marR="4840" marT="4840" marB="0" anchor="b"/>
                </a:tc>
                <a:tc>
                  <a:txBody>
                    <a:bodyPr/>
                    <a:lstStyle/>
                    <a:p>
                      <a:pPr algn="ctr" fontAlgn="b">
                        <a:buNone/>
                      </a:pPr>
                      <a:r>
                        <a:rPr lang="en-US" sz="1100" u="none" strike="noStrike">
                          <a:effectLst/>
                        </a:rPr>
                        <a:t>Description</a:t>
                      </a:r>
                      <a:endParaRPr lang="en-US" sz="1100" b="1" i="0" u="none" strike="noStrike">
                        <a:solidFill>
                          <a:srgbClr val="3F3F76"/>
                        </a:solidFill>
                        <a:effectLst/>
                        <a:latin typeface="Calibri" panose="020F0502020204030204" pitchFamily="34" charset="0"/>
                      </a:endParaRPr>
                    </a:p>
                  </a:txBody>
                  <a:tcPr marL="4840" marR="4840" marT="4840" marB="0" anchor="b"/>
                </a:tc>
                <a:tc>
                  <a:txBody>
                    <a:bodyPr/>
                    <a:lstStyle/>
                    <a:p>
                      <a:pPr algn="ctr" fontAlgn="b">
                        <a:buNone/>
                      </a:pPr>
                      <a:r>
                        <a:rPr lang="en-US" sz="1100" u="none" strike="noStrike">
                          <a:effectLst/>
                        </a:rPr>
                        <a:t>Status</a:t>
                      </a:r>
                      <a:endParaRPr lang="en-US" sz="1100" b="1" i="0" u="none" strike="noStrike">
                        <a:solidFill>
                          <a:srgbClr val="3F3F76"/>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1763080922"/>
                  </a:ext>
                </a:extLst>
              </a:tr>
              <a:tr h="169399">
                <a:tc>
                  <a:txBody>
                    <a:bodyPr/>
                    <a:lstStyle/>
                    <a:p>
                      <a:pPr algn="l" fontAlgn="b">
                        <a:buNone/>
                      </a:pPr>
                      <a:endParaRPr lang="en-US" sz="700" b="0" i="0" u="none" strike="noStrike">
                        <a:solidFill>
                          <a:srgbClr val="000000"/>
                        </a:solidFill>
                        <a:effectLst/>
                        <a:latin typeface="Aptos Narrow" panose="020B0004020202020204" pitchFamily="34" charset="0"/>
                      </a:endParaRPr>
                    </a:p>
                  </a:txBody>
                  <a:tcPr marL="4840" marR="4840" marT="4840" marB="0" anchor="b"/>
                </a:tc>
                <a:tc>
                  <a:txBody>
                    <a:bodyPr/>
                    <a:lstStyle/>
                    <a:p>
                      <a:pPr algn="l" fontAlgn="b">
                        <a:buNone/>
                      </a:pPr>
                      <a:endParaRPr lang="en-US" sz="7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r>
                        <a:rPr lang="en-US" sz="1000" u="none" strike="noStrike">
                          <a:effectLst/>
                        </a:rPr>
                        <a:t> Cooling system</a:t>
                      </a: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Cooling requirements, Calculation of heat load, flow rate, pressure drop,</a:t>
                      </a: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dirty="0">
                          <a:effectLst/>
                        </a:rPr>
                        <a:t>In Progress</a:t>
                      </a:r>
                      <a:endParaRPr lang="en-US" sz="1000" b="0" i="0" u="none" strike="noStrike" dirty="0">
                        <a:solidFill>
                          <a:srgbClr val="0070C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3646155322"/>
                  </a:ext>
                </a:extLst>
              </a:tr>
              <a:tr h="169399">
                <a:tc>
                  <a:txBody>
                    <a:bodyPr/>
                    <a:lstStyle/>
                    <a:p>
                      <a:pPr algn="ctr" fontAlgn="b">
                        <a:buNone/>
                      </a:pPr>
                      <a:r>
                        <a:rPr lang="en-US" sz="1000" u="none" strike="noStrike">
                          <a:effectLst/>
                        </a:rPr>
                        <a:t>Forward Emcal</a:t>
                      </a: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Water Cooling </a:t>
                      </a: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dew point temperature for condensation, Tubing diameter,  Insulation requirement.</a:t>
                      </a: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endParaRPr lang="en-US" sz="1000" b="0" i="0" u="none" strike="noStrike">
                        <a:solidFill>
                          <a:srgbClr val="0070C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4204637313"/>
                  </a:ext>
                </a:extLst>
              </a:tr>
              <a:tr h="169399">
                <a:tc>
                  <a:txBody>
                    <a:bodyPr/>
                    <a:lstStyle/>
                    <a:p>
                      <a:pPr algn="ctr" fontAlgn="b">
                        <a:buNone/>
                      </a:pP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endParaRPr lang="en-US" sz="1000" b="0" i="0" u="none" strike="noStrike">
                        <a:solidFill>
                          <a:srgbClr val="0070C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2038182095"/>
                  </a:ext>
                </a:extLst>
              </a:tr>
              <a:tr h="169399">
                <a:tc>
                  <a:txBody>
                    <a:bodyPr/>
                    <a:lstStyle/>
                    <a:p>
                      <a:pPr algn="l"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l"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r>
                        <a:rPr lang="en-US" sz="1000" u="none" strike="noStrike">
                          <a:effectLst/>
                        </a:rPr>
                        <a:t>Modeling of Cooling system</a:t>
                      </a:r>
                      <a:endParaRPr lang="en-US" sz="1000" b="0" i="0" u="none" strike="noStrike">
                        <a:solidFill>
                          <a:srgbClr val="FF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CAD Model of the 1/4 inch copper tubing with heat sink integrated with board assembly </a:t>
                      </a:r>
                      <a:endParaRPr lang="en-US" sz="1000" b="0" i="0" u="none" strike="noStrike">
                        <a:solidFill>
                          <a:srgbClr val="FF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dirty="0">
                          <a:effectLst/>
                        </a:rPr>
                        <a:t>Completed </a:t>
                      </a:r>
                      <a:endParaRPr lang="en-US" sz="1000" b="0" i="0" u="none" strike="noStrike" dirty="0">
                        <a:solidFill>
                          <a:srgbClr val="FF000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3982262871"/>
                  </a:ext>
                </a:extLst>
              </a:tr>
              <a:tr h="169399">
                <a:tc>
                  <a:txBody>
                    <a:bodyPr/>
                    <a:lstStyle/>
                    <a:p>
                      <a:pPr algn="l"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l"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r>
                        <a:rPr lang="en-US" sz="1000" u="none" strike="noStrike">
                          <a:effectLst/>
                        </a:rPr>
                        <a:t>Cooling of FEB</a:t>
                      </a:r>
                      <a:endParaRPr lang="en-US" sz="1000" b="0" i="0" u="none" strike="noStrike">
                        <a:solidFill>
                          <a:srgbClr val="FF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Thermal simulation of FEB's </a:t>
                      </a:r>
                      <a:endParaRPr lang="en-US" sz="1000" b="0" i="0" u="none" strike="noStrike">
                        <a:solidFill>
                          <a:srgbClr val="FF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dirty="0">
                          <a:effectLst/>
                        </a:rPr>
                        <a:t>Completed </a:t>
                      </a:r>
                      <a:endParaRPr lang="en-US" sz="1000" b="0" i="0" u="none" strike="noStrike" dirty="0">
                        <a:solidFill>
                          <a:srgbClr val="FF000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4134395410"/>
                  </a:ext>
                </a:extLst>
              </a:tr>
              <a:tr h="169399">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r>
                        <a:rPr lang="en-US" sz="1000" u="none" strike="noStrike">
                          <a:effectLst/>
                        </a:rPr>
                        <a:t>Active cooling of the SiPM's to be assesed</a:t>
                      </a:r>
                      <a:endParaRPr lang="en-US" sz="1000" b="0" i="0" u="none" strike="noStrike">
                        <a:solidFill>
                          <a:srgbClr val="FF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Design change with and without thermal pad downstream of SiPM board</a:t>
                      </a:r>
                      <a:endParaRPr lang="en-US" sz="1000" b="0" i="0" u="none" strike="noStrike">
                        <a:solidFill>
                          <a:srgbClr val="FF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dirty="0">
                          <a:effectLst/>
                        </a:rPr>
                        <a:t>Completed </a:t>
                      </a:r>
                      <a:endParaRPr lang="en-US" sz="1000" b="0" i="0" u="none" strike="noStrike" dirty="0">
                        <a:solidFill>
                          <a:srgbClr val="FF000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4146817174"/>
                  </a:ext>
                </a:extLst>
              </a:tr>
              <a:tr h="169399">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r>
                        <a:rPr lang="en-US" sz="1000" u="none" strike="noStrike">
                          <a:effectLst/>
                        </a:rPr>
                        <a:t>Optimisation of cooling system design</a:t>
                      </a:r>
                      <a:endParaRPr lang="en-US" sz="1000" b="0"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Reduce FEB temperatures to 3C above dew point</a:t>
                      </a:r>
                      <a:endParaRPr lang="en-US" sz="1000" b="0"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r>
                        <a:rPr lang="en-US" sz="1000" b="0" i="0" u="none" strike="noStrike" dirty="0">
                          <a:solidFill>
                            <a:srgbClr val="000000"/>
                          </a:solidFill>
                          <a:effectLst/>
                          <a:latin typeface="+mn-lt"/>
                        </a:rPr>
                        <a:t>In Progress</a:t>
                      </a:r>
                    </a:p>
                  </a:txBody>
                  <a:tcPr marL="4840" marR="4840" marT="4840" marB="0" anchor="b"/>
                </a:tc>
                <a:extLst>
                  <a:ext uri="{0D108BD9-81ED-4DB2-BD59-A6C34878D82A}">
                    <a16:rowId xmlns:a16="http://schemas.microsoft.com/office/drawing/2014/main" val="2849568490"/>
                  </a:ext>
                </a:extLst>
              </a:tr>
              <a:tr h="169399">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3552943059"/>
                  </a:ext>
                </a:extLst>
              </a:tr>
              <a:tr h="169399">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extLst>
                  <a:ext uri="{0D108BD9-81ED-4DB2-BD59-A6C34878D82A}">
                    <a16:rowId xmlns:a16="http://schemas.microsoft.com/office/drawing/2014/main" val="434425339"/>
                  </a:ext>
                </a:extLst>
              </a:tr>
              <a:tr h="169399">
                <a:tc>
                  <a:txBody>
                    <a:bodyPr/>
                    <a:lstStyle/>
                    <a:p>
                      <a:pPr algn="ctr" fontAlgn="b">
                        <a:buNone/>
                      </a:pPr>
                      <a:r>
                        <a:rPr lang="en-US" sz="1000" u="none" strike="noStrike">
                          <a:effectLst/>
                        </a:rPr>
                        <a:t>Barrel Emcal</a:t>
                      </a: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Water Cooling </a:t>
                      </a: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Cooling system for Barrel Pb/Scifi</a:t>
                      </a: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Cooling requirements, Calculation of heat load, flow rate, pressure drop</a:t>
                      </a: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In Progress</a:t>
                      </a:r>
                      <a:endParaRPr lang="en-US" sz="1000" b="0" i="0" u="none" strike="noStrike">
                        <a:solidFill>
                          <a:srgbClr val="0070C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1006932650"/>
                  </a:ext>
                </a:extLst>
              </a:tr>
              <a:tr h="169399">
                <a:tc>
                  <a:txBody>
                    <a:bodyPr/>
                    <a:lstStyle/>
                    <a:p>
                      <a:pPr algn="ctr" fontAlgn="b">
                        <a:buNone/>
                      </a:pP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endParaRPr lang="en-US" sz="1000" b="0" i="0" u="none" strike="noStrike">
                        <a:solidFill>
                          <a:srgbClr val="0070C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1231156459"/>
                  </a:ext>
                </a:extLst>
              </a:tr>
              <a:tr h="169399">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r>
                        <a:rPr lang="en-US" sz="1000" u="none" strike="noStrike">
                          <a:effectLst/>
                        </a:rPr>
                        <a:t>ESB Cooling of Astropix heat removal</a:t>
                      </a:r>
                      <a:endParaRPr lang="en-US" sz="1000" b="0" i="0" u="none" strike="noStrike">
                        <a:solidFill>
                          <a:srgbClr val="FF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Thermal simulation of Astropix through PbScifi to assese need for active cooling</a:t>
                      </a:r>
                      <a:endParaRPr lang="en-US" sz="1000" b="0" i="0" u="none" strike="noStrike">
                        <a:solidFill>
                          <a:srgbClr val="FF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dirty="0">
                          <a:effectLst/>
                        </a:rPr>
                        <a:t>Completed </a:t>
                      </a:r>
                      <a:endParaRPr lang="en-US" sz="1000" b="0" i="0" u="none" strike="noStrike" dirty="0">
                        <a:solidFill>
                          <a:srgbClr val="FF000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2516303418"/>
                  </a:ext>
                </a:extLst>
              </a:tr>
              <a:tr h="169399">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r>
                        <a:rPr lang="en-US" sz="1000" u="none" strike="noStrike">
                          <a:effectLst/>
                        </a:rPr>
                        <a:t>ESB Cooling for SiPM stability</a:t>
                      </a:r>
                      <a:endParaRPr lang="en-US" sz="1000" b="0" i="0" u="none" strike="noStrike">
                        <a:solidFill>
                          <a:srgbClr val="FF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Thermal simulation of cold plate design optimisation as per temperature specification</a:t>
                      </a:r>
                      <a:endParaRPr lang="en-US" sz="1000" b="0" i="0" u="none" strike="noStrike">
                        <a:solidFill>
                          <a:srgbClr val="FF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dirty="0">
                          <a:effectLst/>
                        </a:rPr>
                        <a:t>Completed </a:t>
                      </a:r>
                      <a:endParaRPr lang="en-US" sz="1000" b="0" i="0" u="none" strike="noStrike" dirty="0">
                        <a:solidFill>
                          <a:srgbClr val="FF000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2884438968"/>
                  </a:ext>
                </a:extLst>
              </a:tr>
              <a:tr h="169399">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FF0000"/>
                        </a:solidFill>
                        <a:effectLst/>
                        <a:latin typeface="Calibri" panose="020F0502020204030204" pitchFamily="34" charset="0"/>
                      </a:endParaRPr>
                    </a:p>
                  </a:txBody>
                  <a:tcPr marL="4840" marR="4840" marT="4840" marB="0" anchor="b"/>
                </a:tc>
                <a:tc>
                  <a:txBody>
                    <a:bodyPr/>
                    <a:lstStyle/>
                    <a:p>
                      <a:pPr algn="ctr" fontAlgn="b">
                        <a:buNone/>
                      </a:pPr>
                      <a:endParaRPr lang="en-US" sz="1000" b="0" i="0" u="none" strike="noStrike">
                        <a:solidFill>
                          <a:srgbClr val="FF0000"/>
                        </a:solidFill>
                        <a:effectLst/>
                        <a:latin typeface="Calibri" panose="020F0502020204030204" pitchFamily="34" charset="0"/>
                      </a:endParaRPr>
                    </a:p>
                  </a:txBody>
                  <a:tcPr marL="4840" marR="4840" marT="4840" marB="0" anchor="b"/>
                </a:tc>
                <a:tc>
                  <a:txBody>
                    <a:bodyPr/>
                    <a:lstStyle/>
                    <a:p>
                      <a:pPr algn="ctr" fontAlgn="b">
                        <a:buNone/>
                      </a:pPr>
                      <a:endParaRPr lang="en-US" sz="1000" b="0" i="0" u="none" strike="noStrike">
                        <a:solidFill>
                          <a:srgbClr val="FF000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776400678"/>
                  </a:ext>
                </a:extLst>
              </a:tr>
              <a:tr h="169399">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extLst>
                  <a:ext uri="{0D108BD9-81ED-4DB2-BD59-A6C34878D82A}">
                    <a16:rowId xmlns:a16="http://schemas.microsoft.com/office/drawing/2014/main" val="3208248198"/>
                  </a:ext>
                </a:extLst>
              </a:tr>
              <a:tr h="169399">
                <a:tc>
                  <a:txBody>
                    <a:bodyPr/>
                    <a:lstStyle/>
                    <a:p>
                      <a:pPr algn="ctr" fontAlgn="b">
                        <a:buNone/>
                      </a:pPr>
                      <a:r>
                        <a:rPr lang="en-US" sz="1000" u="none" strike="noStrike">
                          <a:effectLst/>
                        </a:rPr>
                        <a:t>Forward Hcal</a:t>
                      </a: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Convective Cooling</a:t>
                      </a: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 Cooling system</a:t>
                      </a: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Cooling requirements, Calculation of heat load, flow rate, pressure drop</a:t>
                      </a: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In Progress</a:t>
                      </a:r>
                      <a:endParaRPr lang="en-US" sz="1000" b="0" i="0" u="none" strike="noStrike">
                        <a:solidFill>
                          <a:srgbClr val="0070C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2412621151"/>
                  </a:ext>
                </a:extLst>
              </a:tr>
              <a:tr h="169399">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r>
                        <a:rPr lang="en-US" sz="1000" u="none" strike="noStrike">
                          <a:effectLst/>
                        </a:rPr>
                        <a:t>Cooling of PCB</a:t>
                      </a: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Thermal Simulation of Insert Assembly</a:t>
                      </a: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In Progress</a:t>
                      </a:r>
                      <a:endParaRPr lang="en-US" sz="1000" b="0" i="0" u="none" strike="noStrike">
                        <a:solidFill>
                          <a:srgbClr val="0070C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2453338208"/>
                  </a:ext>
                </a:extLst>
              </a:tr>
              <a:tr h="169399">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extLst>
                  <a:ext uri="{0D108BD9-81ED-4DB2-BD59-A6C34878D82A}">
                    <a16:rowId xmlns:a16="http://schemas.microsoft.com/office/drawing/2014/main" val="3361737522"/>
                  </a:ext>
                </a:extLst>
              </a:tr>
              <a:tr h="169399">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extLst>
                  <a:ext uri="{0D108BD9-81ED-4DB2-BD59-A6C34878D82A}">
                    <a16:rowId xmlns:a16="http://schemas.microsoft.com/office/drawing/2014/main" val="645890585"/>
                  </a:ext>
                </a:extLst>
              </a:tr>
              <a:tr h="169399">
                <a:tc>
                  <a:txBody>
                    <a:bodyPr/>
                    <a:lstStyle/>
                    <a:p>
                      <a:pPr algn="ctr" fontAlgn="b">
                        <a:buNone/>
                      </a:pPr>
                      <a:r>
                        <a:rPr lang="en-US" sz="1000" u="none" strike="noStrike">
                          <a:effectLst/>
                        </a:rPr>
                        <a:t>Barrel Hcal</a:t>
                      </a: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Convective Cooling</a:t>
                      </a: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Assese the need for Active Cooling</a:t>
                      </a: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Cooling requirements, Calculation of heat load, flow rate, pressure drop</a:t>
                      </a: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In Progress</a:t>
                      </a:r>
                      <a:endParaRPr lang="en-US" sz="1000" b="0" i="0" u="none" strike="noStrike">
                        <a:solidFill>
                          <a:srgbClr val="0070C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3816414705"/>
                  </a:ext>
                </a:extLst>
              </a:tr>
              <a:tr h="169399">
                <a:tc>
                  <a:txBody>
                    <a:bodyPr/>
                    <a:lstStyle/>
                    <a:p>
                      <a:pPr algn="ctr" fontAlgn="b">
                        <a:buNone/>
                      </a:pP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endParaRPr lang="en-US" sz="1000" b="0" i="0" u="none" strike="noStrike">
                        <a:solidFill>
                          <a:srgbClr val="0070C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421561139"/>
                  </a:ext>
                </a:extLst>
              </a:tr>
              <a:tr h="169399">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endParaRPr lang="en-US" sz="1000" b="0" i="0" u="none" strike="noStrike">
                        <a:solidFill>
                          <a:srgbClr val="000000"/>
                        </a:solidFill>
                        <a:effectLst/>
                        <a:latin typeface="Aptos Narrow" panose="020B0004020202020204" pitchFamily="34" charset="0"/>
                      </a:endParaRPr>
                    </a:p>
                  </a:txBody>
                  <a:tcPr marL="4840" marR="4840" marT="4840" marB="0" anchor="b"/>
                </a:tc>
                <a:extLst>
                  <a:ext uri="{0D108BD9-81ED-4DB2-BD59-A6C34878D82A}">
                    <a16:rowId xmlns:a16="http://schemas.microsoft.com/office/drawing/2014/main" val="360617701"/>
                  </a:ext>
                </a:extLst>
              </a:tr>
              <a:tr h="169399">
                <a:tc>
                  <a:txBody>
                    <a:bodyPr/>
                    <a:lstStyle/>
                    <a:p>
                      <a:pPr algn="ctr" fontAlgn="b">
                        <a:buNone/>
                      </a:pPr>
                      <a:r>
                        <a:rPr lang="en-US" sz="1000" u="none" strike="noStrike">
                          <a:effectLst/>
                        </a:rPr>
                        <a:t>EEEMCAL</a:t>
                      </a: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Water Cooling </a:t>
                      </a:r>
                      <a:endParaRPr lang="en-US" sz="1000" b="1" i="0" u="none" strike="noStrike">
                        <a:solidFill>
                          <a:srgbClr val="00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 Cooling system</a:t>
                      </a: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Cooling requirements, Calculation of heat load, flow rate, pressure drop</a:t>
                      </a:r>
                      <a:endParaRPr lang="en-US" sz="1000" b="0" i="0" u="none" strike="noStrike">
                        <a:solidFill>
                          <a:srgbClr val="0070C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In Progress</a:t>
                      </a:r>
                      <a:endParaRPr lang="en-US" sz="1000" b="0" i="0" u="none" strike="noStrike">
                        <a:solidFill>
                          <a:srgbClr val="0070C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1905447638"/>
                  </a:ext>
                </a:extLst>
              </a:tr>
              <a:tr h="169399">
                <a:tc>
                  <a:txBody>
                    <a:bodyPr/>
                    <a:lstStyle/>
                    <a:p>
                      <a:pPr algn="l" fontAlgn="b">
                        <a:buNone/>
                      </a:pPr>
                      <a:endParaRPr lang="en-US" sz="700" b="0" i="0" u="none" strike="noStrike">
                        <a:solidFill>
                          <a:srgbClr val="000000"/>
                        </a:solidFill>
                        <a:effectLst/>
                        <a:latin typeface="Aptos Narrow" panose="020B0004020202020204" pitchFamily="34" charset="0"/>
                      </a:endParaRPr>
                    </a:p>
                  </a:txBody>
                  <a:tcPr marL="4840" marR="4840" marT="4840" marB="0" anchor="b"/>
                </a:tc>
                <a:tc>
                  <a:txBody>
                    <a:bodyPr/>
                    <a:lstStyle/>
                    <a:p>
                      <a:pPr algn="l" fontAlgn="b">
                        <a:buNone/>
                      </a:pPr>
                      <a:endParaRPr lang="en-US" sz="7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r>
                        <a:rPr lang="en-US" sz="1000" u="none" strike="noStrike">
                          <a:effectLst/>
                        </a:rPr>
                        <a:t>Cooling of SiPM </a:t>
                      </a:r>
                      <a:endParaRPr lang="en-US" sz="1000" b="0" i="0" u="none" strike="noStrike">
                        <a:solidFill>
                          <a:srgbClr val="FF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a:effectLst/>
                        </a:rPr>
                        <a:t>Thermal Simulation of of SiPM in contact with crystals</a:t>
                      </a:r>
                      <a:endParaRPr lang="en-US" sz="1000" b="0" i="0" u="none" strike="noStrike">
                        <a:solidFill>
                          <a:srgbClr val="FF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dirty="0">
                          <a:effectLst/>
                        </a:rPr>
                        <a:t>Completed </a:t>
                      </a:r>
                      <a:endParaRPr lang="en-US" sz="1000" b="0" i="0" u="none" strike="noStrike" dirty="0">
                        <a:solidFill>
                          <a:srgbClr val="FF000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1170219192"/>
                  </a:ext>
                </a:extLst>
              </a:tr>
              <a:tr h="169399">
                <a:tc>
                  <a:txBody>
                    <a:bodyPr/>
                    <a:lstStyle/>
                    <a:p>
                      <a:pPr algn="l" fontAlgn="b">
                        <a:buNone/>
                      </a:pPr>
                      <a:endParaRPr lang="en-US" sz="700" b="0" i="0" u="none" strike="noStrike">
                        <a:solidFill>
                          <a:srgbClr val="000000"/>
                        </a:solidFill>
                        <a:effectLst/>
                        <a:latin typeface="Aptos Narrow" panose="020B0004020202020204" pitchFamily="34" charset="0"/>
                      </a:endParaRPr>
                    </a:p>
                  </a:txBody>
                  <a:tcPr marL="4840" marR="4840" marT="4840" marB="0" anchor="b"/>
                </a:tc>
                <a:tc>
                  <a:txBody>
                    <a:bodyPr/>
                    <a:lstStyle/>
                    <a:p>
                      <a:pPr algn="l" fontAlgn="b">
                        <a:buNone/>
                      </a:pPr>
                      <a:endParaRPr lang="en-US" sz="700" b="0" i="0" u="none" strike="noStrike">
                        <a:solidFill>
                          <a:srgbClr val="000000"/>
                        </a:solidFill>
                        <a:effectLst/>
                        <a:latin typeface="Aptos Narrow" panose="020B0004020202020204" pitchFamily="34" charset="0"/>
                      </a:endParaRPr>
                    </a:p>
                  </a:txBody>
                  <a:tcPr marL="4840" marR="4840" marT="4840" marB="0" anchor="b"/>
                </a:tc>
                <a:tc>
                  <a:txBody>
                    <a:bodyPr/>
                    <a:lstStyle/>
                    <a:p>
                      <a:pPr algn="ctr" fontAlgn="b">
                        <a:buNone/>
                      </a:pPr>
                      <a:r>
                        <a:rPr lang="en-US" sz="1000" u="none" strike="noStrike">
                          <a:effectLst/>
                        </a:rPr>
                        <a:t>Cooling of FEB</a:t>
                      </a:r>
                      <a:endParaRPr lang="en-US" sz="1000" b="0" i="0" u="none" strike="noStrike">
                        <a:solidFill>
                          <a:srgbClr val="FF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dirty="0">
                          <a:effectLst/>
                        </a:rPr>
                        <a:t>Thermal Simulation of FEB</a:t>
                      </a:r>
                      <a:endParaRPr lang="en-US" sz="1000" b="0" i="0" u="none" strike="noStrike" dirty="0">
                        <a:solidFill>
                          <a:srgbClr val="FF0000"/>
                        </a:solidFill>
                        <a:effectLst/>
                        <a:latin typeface="Calibri" panose="020F0502020204030204" pitchFamily="34" charset="0"/>
                      </a:endParaRPr>
                    </a:p>
                  </a:txBody>
                  <a:tcPr marL="4840" marR="4840" marT="4840" marB="0" anchor="b"/>
                </a:tc>
                <a:tc>
                  <a:txBody>
                    <a:bodyPr/>
                    <a:lstStyle/>
                    <a:p>
                      <a:pPr algn="ctr" fontAlgn="b">
                        <a:buNone/>
                      </a:pPr>
                      <a:r>
                        <a:rPr lang="en-US" sz="1000" u="none" strike="noStrike" dirty="0">
                          <a:effectLst/>
                        </a:rPr>
                        <a:t>In Progress</a:t>
                      </a:r>
                      <a:endParaRPr lang="en-US" sz="1000" b="0" i="0" u="none" strike="noStrike" dirty="0">
                        <a:solidFill>
                          <a:srgbClr val="FF0000"/>
                        </a:solidFill>
                        <a:effectLst/>
                        <a:latin typeface="Calibri" panose="020F0502020204030204" pitchFamily="34" charset="0"/>
                      </a:endParaRPr>
                    </a:p>
                  </a:txBody>
                  <a:tcPr marL="4840" marR="4840" marT="4840" marB="0" anchor="b"/>
                </a:tc>
                <a:extLst>
                  <a:ext uri="{0D108BD9-81ED-4DB2-BD59-A6C34878D82A}">
                    <a16:rowId xmlns:a16="http://schemas.microsoft.com/office/drawing/2014/main" val="2071301213"/>
                  </a:ext>
                </a:extLst>
              </a:tr>
            </a:tbl>
          </a:graphicData>
        </a:graphic>
      </p:graphicFrame>
    </p:spTree>
    <p:extLst>
      <p:ext uri="{BB962C8B-B14F-4D97-AF65-F5344CB8AC3E}">
        <p14:creationId xmlns:p14="http://schemas.microsoft.com/office/powerpoint/2010/main" val="2560424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ACD72-4520-A2C5-9A0A-CCDF41FF11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B85497-5EF1-3981-3791-E941421BD70F}"/>
              </a:ext>
            </a:extLst>
          </p:cNvPr>
          <p:cNvSpPr>
            <a:spLocks noGrp="1"/>
          </p:cNvSpPr>
          <p:nvPr>
            <p:ph type="title"/>
          </p:nvPr>
        </p:nvSpPr>
        <p:spPr/>
        <p:txBody>
          <a:bodyPr>
            <a:normAutofit fontScale="90000"/>
          </a:bodyPr>
          <a:lstStyle/>
          <a:p>
            <a:r>
              <a:rPr lang="en-US" dirty="0" err="1"/>
              <a:t>ePIC</a:t>
            </a:r>
            <a:r>
              <a:rPr lang="en-US" dirty="0"/>
              <a:t> Detector – Cooling Guidelines</a:t>
            </a:r>
          </a:p>
        </p:txBody>
      </p:sp>
      <p:sp>
        <p:nvSpPr>
          <p:cNvPr id="6" name="Content Placeholder 6">
            <a:extLst>
              <a:ext uri="{FF2B5EF4-FFF2-40B4-BE49-F238E27FC236}">
                <a16:creationId xmlns:a16="http://schemas.microsoft.com/office/drawing/2014/main" id="{064A69AA-114B-28EE-C7B6-728D8BD179A6}"/>
              </a:ext>
            </a:extLst>
          </p:cNvPr>
          <p:cNvSpPr txBox="1">
            <a:spLocks/>
          </p:cNvSpPr>
          <p:nvPr/>
        </p:nvSpPr>
        <p:spPr>
          <a:xfrm>
            <a:off x="457200" y="1059518"/>
            <a:ext cx="11165747" cy="99578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Arial" charset="0"/>
                <a:ea typeface="Arial" charset="0"/>
                <a:cs typeface="Arial" charset="0"/>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Sub detectors should maintain minimum water temperature at 64 F (≥18 C) to avoid insulation</a:t>
            </a:r>
          </a:p>
          <a:p>
            <a:r>
              <a:rPr lang="en-US" sz="1600" dirty="0"/>
              <a:t>Insulation on respective sub detectors impacts services on </a:t>
            </a:r>
            <a:r>
              <a:rPr lang="en-US" sz="1600" dirty="0" err="1"/>
              <a:t>ePIC</a:t>
            </a:r>
            <a:r>
              <a:rPr lang="en-US" sz="1600" dirty="0"/>
              <a:t> </a:t>
            </a:r>
          </a:p>
          <a:p>
            <a:r>
              <a:rPr lang="en-US" sz="1600" dirty="0"/>
              <a:t>Operating temperatures of the sub detectors should be above dew point temperature to prevent condensation</a:t>
            </a:r>
          </a:p>
          <a:p>
            <a:pPr marL="0" indent="0">
              <a:buFont typeface="Arial" panose="020B0604020202020204" pitchFamily="34" charset="0"/>
              <a:buNone/>
            </a:pPr>
            <a:endParaRPr lang="en-US" sz="1600" dirty="0"/>
          </a:p>
        </p:txBody>
      </p:sp>
      <p:sp>
        <p:nvSpPr>
          <p:cNvPr id="7" name="TextBox 6">
            <a:extLst>
              <a:ext uri="{FF2B5EF4-FFF2-40B4-BE49-F238E27FC236}">
                <a16:creationId xmlns:a16="http://schemas.microsoft.com/office/drawing/2014/main" id="{7DC30255-1DF9-66A1-EFBD-A903D6564E9F}"/>
              </a:ext>
            </a:extLst>
          </p:cNvPr>
          <p:cNvSpPr txBox="1"/>
          <p:nvPr/>
        </p:nvSpPr>
        <p:spPr>
          <a:xfrm>
            <a:off x="457200" y="645953"/>
            <a:ext cx="2752313" cy="369332"/>
          </a:xfrm>
          <a:prstGeom prst="rect">
            <a:avLst/>
          </a:prstGeom>
          <a:noFill/>
        </p:spPr>
        <p:txBody>
          <a:bodyPr wrap="square">
            <a:spAutoFit/>
          </a:bodyPr>
          <a:lstStyle/>
          <a:p>
            <a:r>
              <a:rPr lang="en-US" b="1" dirty="0"/>
              <a:t>Guiding Principles</a:t>
            </a:r>
            <a:r>
              <a:rPr lang="en-US" sz="1800" b="1" dirty="0"/>
              <a:t>  </a:t>
            </a:r>
            <a:endParaRPr lang="en-US" b="1" dirty="0"/>
          </a:p>
        </p:txBody>
      </p:sp>
      <p:sp>
        <p:nvSpPr>
          <p:cNvPr id="3" name="Content Placeholder 2">
            <a:extLst>
              <a:ext uri="{FF2B5EF4-FFF2-40B4-BE49-F238E27FC236}">
                <a16:creationId xmlns:a16="http://schemas.microsoft.com/office/drawing/2014/main" id="{214B2BAD-59FF-E11C-646A-71217EBC67D1}"/>
              </a:ext>
            </a:extLst>
          </p:cNvPr>
          <p:cNvSpPr>
            <a:spLocks noGrp="1"/>
          </p:cNvSpPr>
          <p:nvPr>
            <p:ph idx="1"/>
          </p:nvPr>
        </p:nvSpPr>
        <p:spPr>
          <a:xfrm>
            <a:off x="457200" y="2820195"/>
            <a:ext cx="11107024" cy="1572587"/>
          </a:xfrm>
        </p:spPr>
        <p:txBody>
          <a:bodyPr>
            <a:normAutofit/>
          </a:bodyPr>
          <a:lstStyle/>
          <a:p>
            <a:r>
              <a:rPr lang="en-US" sz="1600" dirty="0"/>
              <a:t>Minimize potential damage from cooling system (since inner detectors are difficult to service)</a:t>
            </a:r>
          </a:p>
          <a:p>
            <a:r>
              <a:rPr lang="en-US" sz="1600" dirty="0"/>
              <a:t>Using negative pressure water circulators to mitigate leak concerns (draws air into lines instead of leaking water out)</a:t>
            </a:r>
          </a:p>
          <a:p>
            <a:r>
              <a:rPr lang="en-US" sz="1600" dirty="0"/>
              <a:t>Make manifolds and cooling services disconnects as accessible and serviceable as possible.</a:t>
            </a:r>
          </a:p>
          <a:p>
            <a:r>
              <a:rPr lang="en-US" sz="1600" dirty="0"/>
              <a:t>Stringent separation between </a:t>
            </a:r>
            <a:r>
              <a:rPr lang="en-US" sz="1600" b="1" dirty="0"/>
              <a:t>Modified Chilled Water</a:t>
            </a:r>
            <a:r>
              <a:rPr lang="en-US" sz="1600" dirty="0"/>
              <a:t> and </a:t>
            </a:r>
            <a:r>
              <a:rPr lang="en-US" sz="1600" b="1" dirty="0"/>
              <a:t>Aluminum Compatible Water</a:t>
            </a:r>
            <a:r>
              <a:rPr lang="en-US" sz="1600" dirty="0"/>
              <a:t> circuits must be maintained to prevent cross-contamination or chemical incompatibility.</a:t>
            </a:r>
          </a:p>
          <a:p>
            <a:pPr marL="0" indent="0">
              <a:buNone/>
            </a:pPr>
            <a:endParaRPr lang="en-US" sz="2000" dirty="0"/>
          </a:p>
        </p:txBody>
      </p:sp>
      <p:sp>
        <p:nvSpPr>
          <p:cNvPr id="4" name="TextBox 3">
            <a:extLst>
              <a:ext uri="{FF2B5EF4-FFF2-40B4-BE49-F238E27FC236}">
                <a16:creationId xmlns:a16="http://schemas.microsoft.com/office/drawing/2014/main" id="{06972BAD-6D9D-CBBA-6F2E-88558610F373}"/>
              </a:ext>
            </a:extLst>
          </p:cNvPr>
          <p:cNvSpPr txBox="1"/>
          <p:nvPr/>
        </p:nvSpPr>
        <p:spPr>
          <a:xfrm>
            <a:off x="457200" y="2406280"/>
            <a:ext cx="3737295" cy="369332"/>
          </a:xfrm>
          <a:prstGeom prst="rect">
            <a:avLst/>
          </a:prstGeom>
          <a:noFill/>
        </p:spPr>
        <p:txBody>
          <a:bodyPr wrap="square">
            <a:spAutoFit/>
          </a:bodyPr>
          <a:lstStyle/>
          <a:p>
            <a:r>
              <a:rPr lang="en-US" b="1" dirty="0"/>
              <a:t>Cooling Design Considerations</a:t>
            </a:r>
          </a:p>
        </p:txBody>
      </p:sp>
    </p:spTree>
    <p:extLst>
      <p:ext uri="{BB962C8B-B14F-4D97-AF65-F5344CB8AC3E}">
        <p14:creationId xmlns:p14="http://schemas.microsoft.com/office/powerpoint/2010/main" val="3313239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F7ACB-BAAC-B618-50A5-D5A1255284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683D5-AFF9-BD22-9CE6-0390B17FCF80}"/>
              </a:ext>
            </a:extLst>
          </p:cNvPr>
          <p:cNvSpPr>
            <a:spLocks noGrp="1"/>
          </p:cNvSpPr>
          <p:nvPr>
            <p:ph type="title"/>
          </p:nvPr>
        </p:nvSpPr>
        <p:spPr/>
        <p:txBody>
          <a:bodyPr>
            <a:normAutofit fontScale="90000"/>
          </a:bodyPr>
          <a:lstStyle/>
          <a:p>
            <a:r>
              <a:rPr lang="en-US" dirty="0" err="1"/>
              <a:t>ePIC</a:t>
            </a:r>
            <a:r>
              <a:rPr lang="en-US" dirty="0"/>
              <a:t> Detector – Heat Load</a:t>
            </a:r>
          </a:p>
        </p:txBody>
      </p:sp>
      <p:sp>
        <p:nvSpPr>
          <p:cNvPr id="4" name="Content Placeholder 3">
            <a:extLst>
              <a:ext uri="{FF2B5EF4-FFF2-40B4-BE49-F238E27FC236}">
                <a16:creationId xmlns:a16="http://schemas.microsoft.com/office/drawing/2014/main" id="{077CF515-1CBC-739E-AEB1-EDB887A2E567}"/>
              </a:ext>
            </a:extLst>
          </p:cNvPr>
          <p:cNvSpPr txBox="1">
            <a:spLocks noGrp="1"/>
          </p:cNvSpPr>
          <p:nvPr>
            <p:ph idx="1"/>
          </p:nvPr>
        </p:nvSpPr>
        <p:spPr>
          <a:xfrm>
            <a:off x="457200" y="685800"/>
            <a:ext cx="11503025" cy="369332"/>
          </a:xfrm>
          <a:prstGeom prst="rect">
            <a:avLst/>
          </a:prstGeom>
          <a:noFill/>
        </p:spPr>
        <p:txBody>
          <a:bodyPr wrap="square">
            <a:spAutoFit/>
          </a:bodyPr>
          <a:lstStyle/>
          <a:p>
            <a:pPr marL="0" indent="0">
              <a:buNone/>
            </a:pPr>
            <a:r>
              <a:rPr lang="en-US" sz="1800" b="1" dirty="0"/>
              <a:t>   Liquid Cooling System </a:t>
            </a:r>
            <a:endParaRPr lang="en-US" b="1" dirty="0"/>
          </a:p>
        </p:txBody>
      </p:sp>
      <p:graphicFrame>
        <p:nvGraphicFramePr>
          <p:cNvPr id="5" name="Table 4">
            <a:extLst>
              <a:ext uri="{FF2B5EF4-FFF2-40B4-BE49-F238E27FC236}">
                <a16:creationId xmlns:a16="http://schemas.microsoft.com/office/drawing/2014/main" id="{300CA0D3-099A-7D07-CD1B-4D51A91CAB3F}"/>
              </a:ext>
            </a:extLst>
          </p:cNvPr>
          <p:cNvGraphicFramePr>
            <a:graphicFrameLocks noGrp="1"/>
          </p:cNvGraphicFramePr>
          <p:nvPr>
            <p:extLst>
              <p:ext uri="{D42A27DB-BD31-4B8C-83A1-F6EECF244321}">
                <p14:modId xmlns:p14="http://schemas.microsoft.com/office/powerpoint/2010/main" val="4168933506"/>
              </p:ext>
            </p:extLst>
          </p:nvPr>
        </p:nvGraphicFramePr>
        <p:xfrm>
          <a:off x="687573" y="1095632"/>
          <a:ext cx="3543300" cy="3515360"/>
        </p:xfrm>
        <a:graphic>
          <a:graphicData uri="http://schemas.openxmlformats.org/drawingml/2006/table">
            <a:tbl>
              <a:tblPr>
                <a:tableStyleId>{5C22544A-7EE6-4342-B048-85BDC9FD1C3A}</a:tableStyleId>
              </a:tblPr>
              <a:tblGrid>
                <a:gridCol w="1809821">
                  <a:extLst>
                    <a:ext uri="{9D8B030D-6E8A-4147-A177-3AD203B41FA5}">
                      <a16:colId xmlns:a16="http://schemas.microsoft.com/office/drawing/2014/main" val="1507693548"/>
                    </a:ext>
                  </a:extLst>
                </a:gridCol>
                <a:gridCol w="996879">
                  <a:extLst>
                    <a:ext uri="{9D8B030D-6E8A-4147-A177-3AD203B41FA5}">
                      <a16:colId xmlns:a16="http://schemas.microsoft.com/office/drawing/2014/main" val="2311656716"/>
                    </a:ext>
                  </a:extLst>
                </a:gridCol>
                <a:gridCol w="736600">
                  <a:extLst>
                    <a:ext uri="{9D8B030D-6E8A-4147-A177-3AD203B41FA5}">
                      <a16:colId xmlns:a16="http://schemas.microsoft.com/office/drawing/2014/main" val="1415610664"/>
                    </a:ext>
                  </a:extLst>
                </a:gridCol>
              </a:tblGrid>
              <a:tr h="184150">
                <a:tc>
                  <a:txBody>
                    <a:bodyPr/>
                    <a:lstStyle/>
                    <a:p>
                      <a:pPr algn="ctr" fontAlgn="b">
                        <a:buNone/>
                      </a:pP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Units</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720440984"/>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Cooling media</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Water</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129927910"/>
                  </a:ext>
                </a:extLst>
              </a:tr>
              <a:tr h="184150">
                <a:tc>
                  <a:txBody>
                    <a:bodyPr/>
                    <a:lstStyle/>
                    <a:p>
                      <a:pPr algn="ctr" fontAlgn="b">
                        <a:buNone/>
                      </a:pPr>
                      <a:r>
                        <a:rPr lang="en-US" sz="1400" u="none" strike="noStrike" dirty="0">
                          <a:effectLst/>
                          <a:latin typeface="Arial" panose="020B0604020202020204" pitchFamily="34" charset="0"/>
                          <a:cs typeface="Arial" panose="020B0604020202020204" pitchFamily="34" charset="0"/>
                        </a:rPr>
                        <a:t>Forward EMCAL</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3,428</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830157615"/>
                  </a:ext>
                </a:extLst>
              </a:tr>
              <a:tr h="184150">
                <a:tc>
                  <a:txBody>
                    <a:bodyPr/>
                    <a:lstStyle/>
                    <a:p>
                      <a:pPr algn="ctr" fontAlgn="b">
                        <a:buNone/>
                      </a:pPr>
                      <a:r>
                        <a:rPr lang="en-US" sz="1400" u="none" strike="noStrike" dirty="0">
                          <a:effectLst/>
                          <a:latin typeface="Arial" panose="020B0604020202020204" pitchFamily="34" charset="0"/>
                          <a:cs typeface="Arial" panose="020B0604020202020204" pitchFamily="34" charset="0"/>
                        </a:rPr>
                        <a:t>Barrel EMCAL</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3,101</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463051188"/>
                  </a:ext>
                </a:extLst>
              </a:tr>
              <a:tr h="184150">
                <a:tc>
                  <a:txBody>
                    <a:bodyPr/>
                    <a:lstStyle/>
                    <a:p>
                      <a:pPr algn="ctr" fontAlgn="b">
                        <a:buNone/>
                      </a:pPr>
                      <a:r>
                        <a:rPr lang="en-US" sz="1400" u="none" strike="noStrike" dirty="0">
                          <a:effectLst/>
                          <a:latin typeface="Arial" panose="020B0604020202020204" pitchFamily="34" charset="0"/>
                          <a:cs typeface="Arial" panose="020B0604020202020204" pitchFamily="34" charset="0"/>
                        </a:rPr>
                        <a:t>Cymbal</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1,944</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314452615"/>
                  </a:ext>
                </a:extLst>
              </a:tr>
              <a:tr h="184150">
                <a:tc>
                  <a:txBody>
                    <a:bodyPr/>
                    <a:lstStyle/>
                    <a:p>
                      <a:pPr algn="ctr" fontAlgn="b">
                        <a:buNone/>
                      </a:pPr>
                      <a:r>
                        <a:rPr lang="en-US" sz="1400" u="none" strike="noStrike" dirty="0">
                          <a:effectLst/>
                          <a:latin typeface="Arial" panose="020B0604020202020204" pitchFamily="34" charset="0"/>
                          <a:cs typeface="Arial" panose="020B0604020202020204" pitchFamily="34" charset="0"/>
                        </a:rPr>
                        <a:t>Outer MPGD</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2,856</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334184684"/>
                  </a:ext>
                </a:extLst>
              </a:tr>
              <a:tr h="184150">
                <a:tc>
                  <a:txBody>
                    <a:bodyPr/>
                    <a:lstStyle/>
                    <a:p>
                      <a:pPr algn="ctr" fontAlgn="b">
                        <a:buNone/>
                      </a:pPr>
                      <a:r>
                        <a:rPr lang="en-US" sz="1400" u="none" strike="noStrike" dirty="0" err="1">
                          <a:effectLst/>
                          <a:latin typeface="Arial" panose="020B0604020202020204" pitchFamily="34" charset="0"/>
                          <a:cs typeface="Arial" panose="020B0604020202020204" pitchFamily="34" charset="0"/>
                        </a:rPr>
                        <a:t>pfRICH</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294</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986575987"/>
                  </a:ext>
                </a:extLst>
              </a:tr>
              <a:tr h="184150">
                <a:tc>
                  <a:txBody>
                    <a:bodyPr/>
                    <a:lstStyle/>
                    <a:p>
                      <a:pPr algn="ctr" fontAlgn="b">
                        <a:buNone/>
                      </a:pPr>
                      <a:r>
                        <a:rPr lang="en-US" sz="1400" u="none" strike="noStrike" dirty="0">
                          <a:effectLst/>
                          <a:latin typeface="Arial" panose="020B0604020202020204" pitchFamily="34" charset="0"/>
                          <a:cs typeface="Arial" panose="020B0604020202020204" pitchFamily="34" charset="0"/>
                        </a:rPr>
                        <a:t>DIRC</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310</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528071719"/>
                  </a:ext>
                </a:extLst>
              </a:tr>
              <a:tr h="184150">
                <a:tc>
                  <a:txBody>
                    <a:bodyPr/>
                    <a:lstStyle/>
                    <a:p>
                      <a:pPr algn="ctr" fontAlgn="b">
                        <a:buNone/>
                      </a:pPr>
                      <a:r>
                        <a:rPr lang="en-US" sz="1400" u="none" strike="noStrike" dirty="0">
                          <a:effectLst/>
                          <a:latin typeface="Arial" panose="020B0604020202020204" pitchFamily="34" charset="0"/>
                          <a:cs typeface="Arial" panose="020B0604020202020204" pitchFamily="34" charset="0"/>
                        </a:rPr>
                        <a:t>EEMCAL</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1,010</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785454218"/>
                  </a:ext>
                </a:extLst>
              </a:tr>
              <a:tr h="184150">
                <a:tc>
                  <a:txBody>
                    <a:bodyPr/>
                    <a:lstStyle/>
                    <a:p>
                      <a:pPr algn="ctr" fontAlgn="b">
                        <a:buNone/>
                      </a:pPr>
                      <a:r>
                        <a:rPr lang="en-US" sz="1400" u="none" strike="noStrike" dirty="0">
                          <a:solidFill>
                            <a:srgbClr val="FF0000"/>
                          </a:solidFill>
                          <a:effectLst/>
                          <a:latin typeface="Arial" panose="020B0604020202020204" pitchFamily="34" charset="0"/>
                          <a:cs typeface="Arial" panose="020B0604020202020204" pitchFamily="34" charset="0"/>
                        </a:rPr>
                        <a:t>TOF</a:t>
                      </a:r>
                      <a:endParaRPr lang="en-US" sz="1400" b="1"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solidFill>
                            <a:srgbClr val="FF0000"/>
                          </a:solidFill>
                          <a:effectLst/>
                          <a:latin typeface="Arial" panose="020B0604020202020204" pitchFamily="34" charset="0"/>
                          <a:cs typeface="Arial" panose="020B0604020202020204" pitchFamily="34" charset="0"/>
                        </a:rPr>
                        <a:t>30,000</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solidFill>
                            <a:srgbClr val="FF0000"/>
                          </a:solidFill>
                          <a:effectLst/>
                          <a:latin typeface="Arial" panose="020B0604020202020204" pitchFamily="34" charset="0"/>
                          <a:cs typeface="Arial" panose="020B0604020202020204" pitchFamily="34" charset="0"/>
                        </a:rPr>
                        <a:t>W</a:t>
                      </a:r>
                      <a:endParaRPr lang="en-US" sz="1400" b="1"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698095571"/>
                  </a:ext>
                </a:extLst>
              </a:tr>
              <a:tr h="184150">
                <a:tc>
                  <a:txBody>
                    <a:bodyPr/>
                    <a:lstStyle/>
                    <a:p>
                      <a:pPr algn="ctr" fontAlgn="b">
                        <a:buNone/>
                      </a:pPr>
                      <a:r>
                        <a:rPr lang="en-US" sz="1400" u="none" strike="noStrike" dirty="0">
                          <a:effectLst/>
                          <a:latin typeface="Arial" panose="020B0604020202020204" pitchFamily="34" charset="0"/>
                          <a:cs typeface="Arial" panose="020B0604020202020204" pitchFamily="34" charset="0"/>
                        </a:rPr>
                        <a:t>SVT Outer</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301</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374294279"/>
                  </a:ext>
                </a:extLst>
              </a:tr>
              <a:tr h="184150">
                <a:tc>
                  <a:txBody>
                    <a:bodyPr/>
                    <a:lstStyle/>
                    <a:p>
                      <a:pPr algn="ctr" fontAlgn="b">
                        <a:buNone/>
                      </a:pPr>
                      <a:r>
                        <a:rPr lang="en-US" sz="1400" u="none" strike="noStrike" dirty="0">
                          <a:effectLst/>
                          <a:latin typeface="Arial" panose="020B0604020202020204" pitchFamily="34" charset="0"/>
                          <a:cs typeface="Arial" panose="020B0604020202020204" pitchFamily="34" charset="0"/>
                        </a:rPr>
                        <a:t>SVT Disks</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655</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4171556165"/>
                  </a:ext>
                </a:extLst>
              </a:tr>
              <a:tr h="184150">
                <a:tc>
                  <a:txBody>
                    <a:bodyPr/>
                    <a:lstStyle/>
                    <a:p>
                      <a:pPr algn="ctr" fontAlgn="b">
                        <a:buNone/>
                      </a:pPr>
                      <a:r>
                        <a:rPr lang="en-US" sz="1400" u="none" strike="noStrike" dirty="0">
                          <a:effectLst/>
                          <a:latin typeface="Arial" panose="020B0604020202020204" pitchFamily="34" charset="0"/>
                          <a:cs typeface="Arial" panose="020B0604020202020204" pitchFamily="34" charset="0"/>
                        </a:rPr>
                        <a:t>SVT Inner</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b="0" i="0" u="none" strike="noStrike" dirty="0">
                          <a:solidFill>
                            <a:schemeClr val="tx1"/>
                          </a:solidFill>
                          <a:effectLst/>
                          <a:latin typeface="Arial" panose="020B0604020202020204" pitchFamily="34" charset="0"/>
                          <a:cs typeface="Arial" panose="020B0604020202020204" pitchFamily="34" charset="0"/>
                        </a:rPr>
                        <a:t>412</a:t>
                      </a: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983183118"/>
                  </a:ext>
                </a:extLst>
              </a:tr>
              <a:tr h="184150">
                <a:tc>
                  <a:txBody>
                    <a:bodyPr/>
                    <a:lstStyle/>
                    <a:p>
                      <a:pPr algn="ctr" fontAlgn="b">
                        <a:buNone/>
                      </a:pPr>
                      <a:r>
                        <a:rPr lang="en-US" sz="1400" u="none" strike="noStrike" dirty="0">
                          <a:effectLst/>
                          <a:latin typeface="Arial" panose="020B0604020202020204" pitchFamily="34" charset="0"/>
                          <a:cs typeface="Arial" panose="020B0604020202020204" pitchFamily="34" charset="0"/>
                        </a:rPr>
                        <a:t>MPGD Endcap Disks</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1,296</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399942617"/>
                  </a:ext>
                </a:extLst>
              </a:tr>
              <a:tr h="184150">
                <a:tc>
                  <a:txBody>
                    <a:bodyPr/>
                    <a:lstStyle/>
                    <a:p>
                      <a:pPr algn="l"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989436582"/>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Total Heat Load</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45,564</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W</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106336844"/>
                  </a:ext>
                </a:extLst>
              </a:tr>
            </a:tbl>
          </a:graphicData>
        </a:graphic>
      </p:graphicFrame>
      <p:sp>
        <p:nvSpPr>
          <p:cNvPr id="6" name="TextBox 5">
            <a:extLst>
              <a:ext uri="{FF2B5EF4-FFF2-40B4-BE49-F238E27FC236}">
                <a16:creationId xmlns:a16="http://schemas.microsoft.com/office/drawing/2014/main" id="{27B55221-4C88-38C8-AF76-5AFFF0436743}"/>
              </a:ext>
            </a:extLst>
          </p:cNvPr>
          <p:cNvSpPr txBox="1"/>
          <p:nvPr/>
        </p:nvSpPr>
        <p:spPr>
          <a:xfrm>
            <a:off x="6059998" y="715967"/>
            <a:ext cx="2446693"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Air</a:t>
            </a:r>
            <a:r>
              <a:rPr lang="en-US" sz="1800" b="1" dirty="0">
                <a:latin typeface="Arial" panose="020B0604020202020204" pitchFamily="34" charset="0"/>
                <a:cs typeface="Arial" panose="020B0604020202020204" pitchFamily="34" charset="0"/>
              </a:rPr>
              <a:t> Cooling System </a:t>
            </a:r>
            <a:endParaRPr lang="en-US" b="1" dirty="0">
              <a:latin typeface="Arial" panose="020B0604020202020204"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id="{B47CACB2-A5F5-0469-422B-55F3F3B391D8}"/>
              </a:ext>
            </a:extLst>
          </p:cNvPr>
          <p:cNvGraphicFramePr>
            <a:graphicFrameLocks noGrp="1"/>
          </p:cNvGraphicFramePr>
          <p:nvPr>
            <p:extLst>
              <p:ext uri="{D42A27DB-BD31-4B8C-83A1-F6EECF244321}">
                <p14:modId xmlns:p14="http://schemas.microsoft.com/office/powerpoint/2010/main" val="1201601352"/>
              </p:ext>
            </p:extLst>
          </p:nvPr>
        </p:nvGraphicFramePr>
        <p:xfrm>
          <a:off x="5940095" y="1095633"/>
          <a:ext cx="2844800" cy="1977390"/>
        </p:xfrm>
        <a:graphic>
          <a:graphicData uri="http://schemas.openxmlformats.org/drawingml/2006/table">
            <a:tbl>
              <a:tblPr>
                <a:tableStyleId>{5C22544A-7EE6-4342-B048-85BDC9FD1C3A}</a:tableStyleId>
              </a:tblPr>
              <a:tblGrid>
                <a:gridCol w="1333500">
                  <a:extLst>
                    <a:ext uri="{9D8B030D-6E8A-4147-A177-3AD203B41FA5}">
                      <a16:colId xmlns:a16="http://schemas.microsoft.com/office/drawing/2014/main" val="2205798865"/>
                    </a:ext>
                  </a:extLst>
                </a:gridCol>
                <a:gridCol w="787400">
                  <a:extLst>
                    <a:ext uri="{9D8B030D-6E8A-4147-A177-3AD203B41FA5}">
                      <a16:colId xmlns:a16="http://schemas.microsoft.com/office/drawing/2014/main" val="1079870900"/>
                    </a:ext>
                  </a:extLst>
                </a:gridCol>
                <a:gridCol w="723900">
                  <a:extLst>
                    <a:ext uri="{9D8B030D-6E8A-4147-A177-3AD203B41FA5}">
                      <a16:colId xmlns:a16="http://schemas.microsoft.com/office/drawing/2014/main" val="868623039"/>
                    </a:ext>
                  </a:extLst>
                </a:gridCol>
              </a:tblGrid>
              <a:tr h="184150">
                <a:tc>
                  <a:txBody>
                    <a:bodyPr/>
                    <a:lstStyle/>
                    <a:p>
                      <a:pPr algn="ctr" fontAlgn="b">
                        <a:buNone/>
                      </a:pPr>
                      <a:r>
                        <a:rPr lang="en-US" sz="1400" b="0" i="0" u="none" strike="noStrike" dirty="0">
                          <a:solidFill>
                            <a:srgbClr val="000000"/>
                          </a:solidFill>
                          <a:effectLst/>
                          <a:latin typeface="Arial" panose="020B0604020202020204" pitchFamily="34" charset="0"/>
                          <a:cs typeface="Arial" panose="020B0604020202020204" pitchFamily="34" charset="0"/>
                        </a:rPr>
                        <a:t>,</a:t>
                      </a:r>
                    </a:p>
                  </a:txBody>
                  <a:tcPr marL="6350" marR="6350" marT="6350" marB="0" anchor="b"/>
                </a:tc>
                <a:tc>
                  <a:txBody>
                    <a:bodyPr/>
                    <a:lstStyle/>
                    <a:p>
                      <a:pPr algn="ctr"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Units</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525512677"/>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Cooling media</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Air</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buNone/>
                      </a:pP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140434970"/>
                  </a:ext>
                </a:extLst>
              </a:tr>
              <a:tr h="184150">
                <a:tc>
                  <a:txBody>
                    <a:bodyPr/>
                    <a:lstStyle/>
                    <a:p>
                      <a:pPr algn="ctr" fontAlgn="b">
                        <a:buNone/>
                      </a:pPr>
                      <a:r>
                        <a:rPr lang="en-US" sz="1400" u="none" strike="noStrike" dirty="0">
                          <a:effectLst/>
                          <a:latin typeface="Arial" panose="020B0604020202020204" pitchFamily="34" charset="0"/>
                          <a:cs typeface="Arial" panose="020B0604020202020204" pitchFamily="34" charset="0"/>
                        </a:rPr>
                        <a:t>Barrel HCAL</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1,280</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W</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910467391"/>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Forward HCAL</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1,656</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W</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263073059"/>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SVT Inner</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211</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W</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559933383"/>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SVT Disks</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5,819</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W</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515632618"/>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SVT Outer</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3,218</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W</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41025230"/>
                  </a:ext>
                </a:extLst>
              </a:tr>
              <a:tr h="184150">
                <a:tc>
                  <a:txBody>
                    <a:bodyPr/>
                    <a:lstStyle/>
                    <a:p>
                      <a:pPr algn="l"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buNone/>
                      </a:pP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buNone/>
                      </a:pP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297214424"/>
                  </a:ext>
                </a:extLst>
              </a:tr>
              <a:tr h="184150">
                <a:tc>
                  <a:txBody>
                    <a:bodyPr/>
                    <a:lstStyle/>
                    <a:p>
                      <a:pPr algn="ctr" fontAlgn="b">
                        <a:buNone/>
                      </a:pPr>
                      <a:r>
                        <a:rPr lang="en-US" sz="1400" u="none" strike="noStrike" dirty="0">
                          <a:effectLst/>
                          <a:latin typeface="Arial" panose="020B0604020202020204" pitchFamily="34" charset="0"/>
                          <a:cs typeface="Arial" panose="020B0604020202020204" pitchFamily="34" charset="0"/>
                        </a:rPr>
                        <a:t>Total Heat Load</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12,184</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W</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962925162"/>
                  </a:ext>
                </a:extLst>
              </a:tr>
            </a:tbl>
          </a:graphicData>
        </a:graphic>
      </p:graphicFrame>
      <p:sp>
        <p:nvSpPr>
          <p:cNvPr id="8" name="TextBox 7">
            <a:extLst>
              <a:ext uri="{FF2B5EF4-FFF2-40B4-BE49-F238E27FC236}">
                <a16:creationId xmlns:a16="http://schemas.microsoft.com/office/drawing/2014/main" id="{6D7E82E8-84A8-CFFC-1836-2B50B89DA454}"/>
              </a:ext>
            </a:extLst>
          </p:cNvPr>
          <p:cNvSpPr txBox="1"/>
          <p:nvPr/>
        </p:nvSpPr>
        <p:spPr>
          <a:xfrm>
            <a:off x="5940094" y="3055316"/>
            <a:ext cx="3107753" cy="369332"/>
          </a:xfrm>
          <a:prstGeom prst="rect">
            <a:avLst/>
          </a:prstGeom>
          <a:noFill/>
        </p:spPr>
        <p:txBody>
          <a:bodyPr wrap="square">
            <a:spAutoFit/>
          </a:bodyPr>
          <a:lstStyle/>
          <a:p>
            <a:r>
              <a:rPr lang="en-US" b="1" dirty="0"/>
              <a:t>Special</a:t>
            </a:r>
            <a:r>
              <a:rPr lang="en-US" sz="1800" b="1" dirty="0"/>
              <a:t> Cooling System </a:t>
            </a:r>
            <a:endParaRPr lang="en-US" b="1" dirty="0"/>
          </a:p>
        </p:txBody>
      </p:sp>
      <p:graphicFrame>
        <p:nvGraphicFramePr>
          <p:cNvPr id="9" name="Table 8">
            <a:extLst>
              <a:ext uri="{FF2B5EF4-FFF2-40B4-BE49-F238E27FC236}">
                <a16:creationId xmlns:a16="http://schemas.microsoft.com/office/drawing/2014/main" id="{44BFD1A8-0CB1-148C-3125-5EB264446685}"/>
              </a:ext>
            </a:extLst>
          </p:cNvPr>
          <p:cNvGraphicFramePr>
            <a:graphicFrameLocks noGrp="1"/>
          </p:cNvGraphicFramePr>
          <p:nvPr>
            <p:extLst>
              <p:ext uri="{D42A27DB-BD31-4B8C-83A1-F6EECF244321}">
                <p14:modId xmlns:p14="http://schemas.microsoft.com/office/powerpoint/2010/main" val="2380221320"/>
              </p:ext>
            </p:extLst>
          </p:nvPr>
        </p:nvGraphicFramePr>
        <p:xfrm>
          <a:off x="5940095" y="3429000"/>
          <a:ext cx="2844800" cy="659130"/>
        </p:xfrm>
        <a:graphic>
          <a:graphicData uri="http://schemas.openxmlformats.org/drawingml/2006/table">
            <a:tbl>
              <a:tblPr>
                <a:tableStyleId>{5C22544A-7EE6-4342-B048-85BDC9FD1C3A}</a:tableStyleId>
              </a:tblPr>
              <a:tblGrid>
                <a:gridCol w="1333500">
                  <a:extLst>
                    <a:ext uri="{9D8B030D-6E8A-4147-A177-3AD203B41FA5}">
                      <a16:colId xmlns:a16="http://schemas.microsoft.com/office/drawing/2014/main" val="4068604386"/>
                    </a:ext>
                  </a:extLst>
                </a:gridCol>
                <a:gridCol w="787400">
                  <a:extLst>
                    <a:ext uri="{9D8B030D-6E8A-4147-A177-3AD203B41FA5}">
                      <a16:colId xmlns:a16="http://schemas.microsoft.com/office/drawing/2014/main" val="2661879480"/>
                    </a:ext>
                  </a:extLst>
                </a:gridCol>
                <a:gridCol w="723900">
                  <a:extLst>
                    <a:ext uri="{9D8B030D-6E8A-4147-A177-3AD203B41FA5}">
                      <a16:colId xmlns:a16="http://schemas.microsoft.com/office/drawing/2014/main" val="3581653532"/>
                    </a:ext>
                  </a:extLst>
                </a:gridCol>
              </a:tblGrid>
              <a:tr h="184150">
                <a:tc>
                  <a:txBody>
                    <a:bodyPr/>
                    <a:lstStyle/>
                    <a:p>
                      <a:pPr algn="ctr" fontAlgn="b">
                        <a:buNone/>
                      </a:pP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Units</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627153529"/>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Cooling media</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Glycol</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buNone/>
                      </a:pP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997617529"/>
                  </a:ext>
                </a:extLst>
              </a:tr>
              <a:tr h="184150">
                <a:tc>
                  <a:txBody>
                    <a:bodyPr/>
                    <a:lstStyle/>
                    <a:p>
                      <a:pPr algn="ctr" fontAlgn="b">
                        <a:buNone/>
                      </a:pPr>
                      <a:r>
                        <a:rPr lang="en-US" sz="1400" u="none" strike="noStrike" dirty="0" err="1">
                          <a:effectLst/>
                          <a:latin typeface="Arial" panose="020B0604020202020204" pitchFamily="34" charset="0"/>
                          <a:cs typeface="Arial" panose="020B0604020202020204" pitchFamily="34" charset="0"/>
                        </a:rPr>
                        <a:t>dRICH</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b="0" i="0" u="none" strike="noStrike" dirty="0">
                          <a:solidFill>
                            <a:schemeClr val="tx1"/>
                          </a:solidFill>
                          <a:effectLst/>
                          <a:latin typeface="Arial" panose="020B0604020202020204" pitchFamily="34" charset="0"/>
                          <a:cs typeface="Arial" panose="020B0604020202020204" pitchFamily="34" charset="0"/>
                        </a:rPr>
                        <a:t>19,968</a:t>
                      </a: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W</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654756028"/>
                  </a:ext>
                </a:extLst>
              </a:tr>
            </a:tbl>
          </a:graphicData>
        </a:graphic>
      </p:graphicFrame>
      <p:sp>
        <p:nvSpPr>
          <p:cNvPr id="10" name="TextBox 9">
            <a:extLst>
              <a:ext uri="{FF2B5EF4-FFF2-40B4-BE49-F238E27FC236}">
                <a16:creationId xmlns:a16="http://schemas.microsoft.com/office/drawing/2014/main" id="{07E7039E-9EE9-7258-B99F-4C6114F96D97}"/>
              </a:ext>
            </a:extLst>
          </p:cNvPr>
          <p:cNvSpPr txBox="1"/>
          <p:nvPr/>
        </p:nvSpPr>
        <p:spPr>
          <a:xfrm>
            <a:off x="5940094" y="4142005"/>
            <a:ext cx="4030222"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Platform Electronics &amp; Racks</a:t>
            </a:r>
            <a:r>
              <a:rPr lang="en-US" sz="1800" b="1"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graphicFrame>
        <p:nvGraphicFramePr>
          <p:cNvPr id="11" name="Table 10">
            <a:extLst>
              <a:ext uri="{FF2B5EF4-FFF2-40B4-BE49-F238E27FC236}">
                <a16:creationId xmlns:a16="http://schemas.microsoft.com/office/drawing/2014/main" id="{0FB1B973-95DD-9D1F-AAB5-2F12C3082394}"/>
              </a:ext>
            </a:extLst>
          </p:cNvPr>
          <p:cNvGraphicFramePr>
            <a:graphicFrameLocks noGrp="1"/>
          </p:cNvGraphicFramePr>
          <p:nvPr>
            <p:extLst>
              <p:ext uri="{D42A27DB-BD31-4B8C-83A1-F6EECF244321}">
                <p14:modId xmlns:p14="http://schemas.microsoft.com/office/powerpoint/2010/main" val="603748145"/>
              </p:ext>
            </p:extLst>
          </p:nvPr>
        </p:nvGraphicFramePr>
        <p:xfrm>
          <a:off x="5940094" y="4555271"/>
          <a:ext cx="3543300" cy="1318260"/>
        </p:xfrm>
        <a:graphic>
          <a:graphicData uri="http://schemas.openxmlformats.org/drawingml/2006/table">
            <a:tbl>
              <a:tblPr>
                <a:tableStyleId>{5C22544A-7EE6-4342-B048-85BDC9FD1C3A}</a:tableStyleId>
              </a:tblPr>
              <a:tblGrid>
                <a:gridCol w="1536700">
                  <a:extLst>
                    <a:ext uri="{9D8B030D-6E8A-4147-A177-3AD203B41FA5}">
                      <a16:colId xmlns:a16="http://schemas.microsoft.com/office/drawing/2014/main" val="3990285376"/>
                    </a:ext>
                  </a:extLst>
                </a:gridCol>
                <a:gridCol w="1270000">
                  <a:extLst>
                    <a:ext uri="{9D8B030D-6E8A-4147-A177-3AD203B41FA5}">
                      <a16:colId xmlns:a16="http://schemas.microsoft.com/office/drawing/2014/main" val="1975232309"/>
                    </a:ext>
                  </a:extLst>
                </a:gridCol>
                <a:gridCol w="736600">
                  <a:extLst>
                    <a:ext uri="{9D8B030D-6E8A-4147-A177-3AD203B41FA5}">
                      <a16:colId xmlns:a16="http://schemas.microsoft.com/office/drawing/2014/main" val="1914727945"/>
                    </a:ext>
                  </a:extLst>
                </a:gridCol>
              </a:tblGrid>
              <a:tr h="184150">
                <a:tc>
                  <a:txBody>
                    <a:bodyPr/>
                    <a:lstStyle/>
                    <a:p>
                      <a:pPr algn="ctr" fontAlgn="b">
                        <a:buNone/>
                      </a:pP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Units</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090132076"/>
                  </a:ext>
                </a:extLst>
              </a:tr>
              <a:tr h="184150">
                <a:tc>
                  <a:txBody>
                    <a:bodyPr/>
                    <a:lstStyle/>
                    <a:p>
                      <a:pPr algn="ctr" fontAlgn="b">
                        <a:buNone/>
                      </a:pPr>
                      <a:r>
                        <a:rPr lang="en-US" sz="1400" u="none" strike="noStrike" dirty="0">
                          <a:effectLst/>
                          <a:latin typeface="Arial" panose="020B0604020202020204" pitchFamily="34" charset="0"/>
                          <a:cs typeface="Arial" panose="020B0604020202020204" pitchFamily="34" charset="0"/>
                        </a:rPr>
                        <a:t>Cooling media</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Water</a:t>
                      </a:r>
                      <a:endParaRPr lang="en-US" sz="1400" b="0" i="0" u="none" strike="noStrike">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862511907"/>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Platform </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80,000</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220298898"/>
                  </a:ext>
                </a:extLst>
              </a:tr>
              <a:tr h="184150">
                <a:tc>
                  <a:txBody>
                    <a:bodyPr/>
                    <a:lstStyle/>
                    <a:p>
                      <a:pPr algn="ctr" fontAlgn="b">
                        <a:buNone/>
                      </a:pPr>
                      <a:r>
                        <a:rPr lang="en-US" sz="1400" u="none" strike="noStrike">
                          <a:effectLst/>
                          <a:latin typeface="Arial" panose="020B0604020202020204" pitchFamily="34" charset="0"/>
                          <a:cs typeface="Arial" panose="020B0604020202020204" pitchFamily="34" charset="0"/>
                        </a:rPr>
                        <a:t>DAQ Room</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250,000</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a:effectLst/>
                          <a:latin typeface="Arial" panose="020B0604020202020204" pitchFamily="34" charset="0"/>
                          <a:cs typeface="Arial" panose="020B0604020202020204" pitchFamily="34" charset="0"/>
                        </a:rPr>
                        <a:t>W</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261071226"/>
                  </a:ext>
                </a:extLst>
              </a:tr>
              <a:tr h="184150">
                <a:tc>
                  <a:txBody>
                    <a:bodyPr/>
                    <a:lstStyle/>
                    <a:p>
                      <a:pPr algn="l"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buNone/>
                      </a:pP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buNone/>
                      </a:pP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504810352"/>
                  </a:ext>
                </a:extLst>
              </a:tr>
              <a:tr h="184150">
                <a:tc>
                  <a:txBody>
                    <a:bodyPr/>
                    <a:lstStyle/>
                    <a:p>
                      <a:pPr algn="ctr" fontAlgn="b">
                        <a:buNone/>
                      </a:pPr>
                      <a:r>
                        <a:rPr lang="en-US" sz="1400" u="none" strike="noStrike" dirty="0">
                          <a:effectLst/>
                          <a:latin typeface="Arial" panose="020B0604020202020204" pitchFamily="34" charset="0"/>
                          <a:cs typeface="Arial" panose="020B0604020202020204" pitchFamily="34" charset="0"/>
                        </a:rPr>
                        <a:t>Total Heat Load</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330,000</a:t>
                      </a:r>
                      <a:endParaRPr lang="en-US" sz="1400" b="0"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buNone/>
                      </a:pPr>
                      <a:r>
                        <a:rPr lang="en-US" sz="1400" u="none" strike="noStrike" dirty="0">
                          <a:effectLst/>
                          <a:latin typeface="Arial" panose="020B0604020202020204" pitchFamily="34" charset="0"/>
                          <a:cs typeface="Arial" panose="020B0604020202020204" pitchFamily="34" charset="0"/>
                        </a:rPr>
                        <a:t>W</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37321210"/>
                  </a:ext>
                </a:extLst>
              </a:tr>
            </a:tbl>
          </a:graphicData>
        </a:graphic>
      </p:graphicFrame>
      <p:sp>
        <p:nvSpPr>
          <p:cNvPr id="3" name="TextBox 2">
            <a:extLst>
              <a:ext uri="{FF2B5EF4-FFF2-40B4-BE49-F238E27FC236}">
                <a16:creationId xmlns:a16="http://schemas.microsoft.com/office/drawing/2014/main" id="{DD96E7C3-7E40-5CD7-2446-703C1535BC5F}"/>
              </a:ext>
            </a:extLst>
          </p:cNvPr>
          <p:cNvSpPr txBox="1"/>
          <p:nvPr/>
        </p:nvSpPr>
        <p:spPr>
          <a:xfrm>
            <a:off x="841217" y="4752256"/>
            <a:ext cx="4645183" cy="306302"/>
          </a:xfrm>
          <a:prstGeom prst="rect">
            <a:avLst/>
          </a:prstGeom>
          <a:noFill/>
        </p:spPr>
        <p:txBody>
          <a:bodyPr wrap="square">
            <a:spAutoFit/>
          </a:bodyPr>
          <a:lstStyle/>
          <a:p>
            <a:pPr algn="l">
              <a:lnSpc>
                <a:spcPts val="1800"/>
              </a:lnSpc>
              <a:spcBef>
                <a:spcPts val="750"/>
              </a:spcBef>
              <a:spcAft>
                <a:spcPts val="900"/>
              </a:spcAft>
              <a:buFont typeface="Arial" panose="020B0604020202020204" pitchFamily="34" charset="0"/>
              <a:buChar char="•"/>
            </a:pPr>
            <a:r>
              <a:rPr lang="en-US" sz="1400" dirty="0">
                <a:solidFill>
                  <a:srgbClr val="001D35"/>
                </a:solidFill>
                <a:latin typeface="Arial" panose="020B0604020202020204" pitchFamily="34" charset="0"/>
                <a:cs typeface="Arial" panose="020B0604020202020204" pitchFamily="34" charset="0"/>
              </a:rPr>
              <a:t> Barrel TOF and Forward TOF heat load needs update </a:t>
            </a:r>
          </a:p>
        </p:txBody>
      </p:sp>
    </p:spTree>
    <p:extLst>
      <p:ext uri="{BB962C8B-B14F-4D97-AF65-F5344CB8AC3E}">
        <p14:creationId xmlns:p14="http://schemas.microsoft.com/office/powerpoint/2010/main" val="251631764"/>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fb3f601-682b-4b24-a3a0-e0b0d0b660f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9AF11560A9A3D42A6D720F5CE9EB9B4" ma:contentTypeVersion="16" ma:contentTypeDescription="Create a new document." ma:contentTypeScope="" ma:versionID="46de738f4571a7ef4174789f49d2c97b">
  <xsd:schema xmlns:xsd="http://www.w3.org/2001/XMLSchema" xmlns:xs="http://www.w3.org/2001/XMLSchema" xmlns:p="http://schemas.microsoft.com/office/2006/metadata/properties" xmlns:ns3="efb3f601-682b-4b24-a3a0-e0b0d0b660f8" xmlns:ns4="cfa4c34f-4b31-43aa-aa45-0eba64f30d0d" targetNamespace="http://schemas.microsoft.com/office/2006/metadata/properties" ma:root="true" ma:fieldsID="246ae7470b9fb0e5e79e83aa8d0d7751" ns3:_="" ns4:_="">
    <xsd:import namespace="efb3f601-682b-4b24-a3a0-e0b0d0b660f8"/>
    <xsd:import namespace="cfa4c34f-4b31-43aa-aa45-0eba64f30d0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_activity" minOccurs="0"/>
                <xsd:element ref="ns3:MediaServiceOCR" minOccurs="0"/>
                <xsd:element ref="ns3:MediaLengthInSeconds" minOccurs="0"/>
                <xsd:element ref="ns3:MediaServiceObjectDetectorVersions" minOccurs="0"/>
                <xsd:element ref="ns3:MediaServiceSystemTag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b3f601-682b-4b24-a3a0-e0b0d0b660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_activity" ma:index="17" nillable="true" ma:displayName="_activity" ma:hidden="true" ma:internalName="_activity">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a4c34f-4b31-43aa-aa45-0eba64f30d0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5637A3-DEB1-4C7D-9F81-D2184D65C3B4}">
  <ds:schemaRefs>
    <ds:schemaRef ds:uri="http://schemas.microsoft.com/office/2006/documentManagement/types"/>
    <ds:schemaRef ds:uri="http://schemas.microsoft.com/office/infopath/2007/PartnerControls"/>
    <ds:schemaRef ds:uri="cfa4c34f-4b31-43aa-aa45-0eba64f30d0d"/>
    <ds:schemaRef ds:uri="http://purl.org/dc/elements/1.1/"/>
    <ds:schemaRef ds:uri="http://schemas.microsoft.com/office/2006/metadata/properties"/>
    <ds:schemaRef ds:uri="efb3f601-682b-4b24-a3a0-e0b0d0b660f8"/>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9C655108-977B-4FB8-92A7-B22D9D4848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b3f601-682b-4b24-a3a0-e0b0d0b660f8"/>
    <ds:schemaRef ds:uri="cfa4c34f-4b31-43aa-aa45-0eba64f30d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209D19-ECD3-440E-A44C-BD3D2F2668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EIC Long Lead Procurement Widescreen PPT Template</Template>
  <TotalTime>40305</TotalTime>
  <Words>3261</Words>
  <Application>Microsoft Office PowerPoint</Application>
  <PresentationFormat>Widescreen</PresentationFormat>
  <Paragraphs>907</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Cambria Math</vt:lpstr>
      <vt:lpstr>Aptos Narrow</vt:lpstr>
      <vt:lpstr>Calibri</vt:lpstr>
      <vt:lpstr>BNL</vt:lpstr>
      <vt:lpstr>Status of developing a global thermal model and cooling of ePIC</vt:lpstr>
      <vt:lpstr>Outline</vt:lpstr>
      <vt:lpstr>ePIC Detector – Cooling Scope of Work </vt:lpstr>
      <vt:lpstr>Detector Cooling Overview</vt:lpstr>
      <vt:lpstr>Detector Cooling – Water Treatment</vt:lpstr>
      <vt:lpstr>ePIC Detector – Cooling Requirements </vt:lpstr>
      <vt:lpstr>ePIC Detector – Cooling Plan </vt:lpstr>
      <vt:lpstr>ePIC Detector – Cooling Guidelines</vt:lpstr>
      <vt:lpstr>ePIC Detector – Heat Load</vt:lpstr>
      <vt:lpstr>Negative Pressure Water – Cooling Circulator</vt:lpstr>
      <vt:lpstr>ePIC Detector – Cooling Distribution Unit - CDU</vt:lpstr>
      <vt:lpstr>ePIC Detector – Cooling Calculations</vt:lpstr>
      <vt:lpstr>ePIC Detector – Global Thermal Model</vt:lpstr>
      <vt:lpstr>Special Cooling System – Detector</vt:lpstr>
      <vt:lpstr>Liquid Cooling – Detectors</vt:lpstr>
      <vt:lpstr>Air Cooling – Detectors</vt:lpstr>
      <vt:lpstr>Summary &amp; Next Steps</vt:lpstr>
      <vt:lpstr>QUESTIONS?</vt:lpstr>
      <vt:lpstr>Backup Slides</vt:lpstr>
      <vt:lpstr>ePIC Detector – Cooling Distribution Unit - CDU</vt:lpstr>
      <vt:lpstr>ePIC Detector – Cooling Calculation</vt:lpstr>
      <vt:lpstr>ePIC Detector – Detailed Calculation</vt:lpstr>
      <vt:lpstr>ePIC Detector – Global Thermal Model</vt:lpstr>
      <vt:lpstr>Liquid Cooling – Detectors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I^3 PDR</dc:title>
  <dc:subject/>
  <dc:creator>rsharma@bnl.gov</dc:creator>
  <cp:keywords>I^3 PDR</cp:keywords>
  <dc:description/>
  <cp:lastModifiedBy>Gowda, Girish</cp:lastModifiedBy>
  <cp:revision>149</cp:revision>
  <cp:lastPrinted>2024-05-01T13:40:29Z</cp:lastPrinted>
  <dcterms:created xsi:type="dcterms:W3CDTF">2023-09-12T20:43:32Z</dcterms:created>
  <dcterms:modified xsi:type="dcterms:W3CDTF">2026-01-20T14:42:49Z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0x01010009AF11560A9A3D42A6D720F5CE9EB9B4</vt:lpwstr>
  </property>
  <property fmtid="{D5CDD505-2E9C-101B-9397-08002B2CF9AE}" pid="3" name="MediaServiceImageTags">
    <vt:lpwstr/>
  </property>
</Properties>
</file>