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6"/>
  </p:notesMasterIdLst>
  <p:sldIdLst>
    <p:sldId id="256" r:id="rId5"/>
    <p:sldId id="297" r:id="rId6"/>
    <p:sldId id="5874" r:id="rId7"/>
    <p:sldId id="3918" r:id="rId8"/>
    <p:sldId id="5875" r:id="rId9"/>
    <p:sldId id="5876" r:id="rId10"/>
    <p:sldId id="5877" r:id="rId11"/>
    <p:sldId id="5878" r:id="rId12"/>
    <p:sldId id="308" r:id="rId13"/>
    <p:sldId id="310" r:id="rId14"/>
    <p:sldId id="31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53"/>
    <p:restoredTop sz="94694"/>
  </p:normalViewPr>
  <p:slideViewPr>
    <p:cSldViewPr snapToGrid="0" snapToObjects="1">
      <p:cViewPr varScale="1">
        <p:scale>
          <a:sx n="128" d="100"/>
          <a:sy n="128" d="100"/>
        </p:scale>
        <p:origin x="5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1/20/26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83308" y="450531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55554" y="457965"/>
            <a:ext cx="1825604" cy="457200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C982CCA-1B74-BF6E-B229-11EF11E8D2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94996" y="480267"/>
            <a:ext cx="2309706" cy="40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3A592-2C2C-1149-FE30-72A494F277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846" y="6538242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0C71E18-8584-A0E2-3682-9547339B30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38241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CFA25C5-6468-E921-5CC9-27F4A33A76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0113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dirty="0"/>
              <a:t>TOF Peer Review, Dec. 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395F968-4504-BF25-C965-31E73F6616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44843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DB6E2-DDA3-22B8-7251-F0B132B676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6842" y="6548516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r>
              <a:rPr lang="en-US" dirty="0"/>
              <a:t>TOF Peer Review, Dec. 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39522C-42D3-98C9-C46E-2F2D03D43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6553200"/>
            <a:ext cx="2659380" cy="365125"/>
          </a:xfrm>
        </p:spPr>
        <p:txBody>
          <a:bodyPr>
            <a:noAutofit/>
          </a:bodyPr>
          <a:lstStyle>
            <a:lvl1pPr marL="0" indent="0" algn="l">
              <a:buNone/>
              <a:defRPr sz="12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Alex Jentsch (BNL)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45B976-F9BD-96F9-4119-FEAF693C373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6261" y="649287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ct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877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 b="1">
                <a:solidFill>
                  <a:schemeClr val="bg2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2579" y="82517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58D2D7-4525-7982-81CE-BAFE8EFB999D}"/>
              </a:ext>
            </a:extLst>
          </p:cNvPr>
          <p:cNvCxnSpPr/>
          <p:nvPr userDrawn="1"/>
        </p:nvCxnSpPr>
        <p:spPr>
          <a:xfrm>
            <a:off x="462579" y="6111240"/>
            <a:ext cx="114999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2" y="1593875"/>
            <a:ext cx="10334625" cy="1947460"/>
          </a:xfrm>
        </p:spPr>
        <p:txBody>
          <a:bodyPr/>
          <a:lstStyle/>
          <a:p>
            <a:r>
              <a:rPr lang="en-US" dirty="0"/>
              <a:t>Far-Forward Cooling needs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1" y="5264125"/>
            <a:ext cx="10334625" cy="746185"/>
          </a:xfrm>
        </p:spPr>
        <p:txBody>
          <a:bodyPr>
            <a:normAutofit/>
          </a:bodyPr>
          <a:lstStyle/>
          <a:p>
            <a:r>
              <a:rPr lang="en-US" dirty="0" err="1"/>
              <a:t>ePIC</a:t>
            </a:r>
            <a:r>
              <a:rPr lang="en-US" dirty="0"/>
              <a:t> Collaboration Meeting</a:t>
            </a:r>
          </a:p>
          <a:p>
            <a:r>
              <a:rPr lang="en-US" dirty="0"/>
              <a:t>Jan 20</a:t>
            </a:r>
            <a:r>
              <a:rPr lang="en-US" baseline="30000" dirty="0"/>
              <a:t>th</a:t>
            </a:r>
            <a:r>
              <a:rPr lang="en-US" dirty="0"/>
              <a:t> to 24</a:t>
            </a:r>
            <a:r>
              <a:rPr lang="en-US" baseline="30000" dirty="0"/>
              <a:t>th</a:t>
            </a:r>
            <a:r>
              <a:rPr lang="en-US" dirty="0"/>
              <a:t>, 2026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1" y="3706357"/>
            <a:ext cx="10334625" cy="1259607"/>
          </a:xfrm>
        </p:spPr>
        <p:txBody>
          <a:bodyPr/>
          <a:lstStyle/>
          <a:p>
            <a:r>
              <a:rPr lang="en-US" dirty="0"/>
              <a:t>Alex Jentsch (BNL)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B4942-C9E0-36D0-A224-A69744ADB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1CA780-3F4B-CB5E-6A02-6D4E2E5718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10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3A997F-84D4-FE0B-F231-C3CE5E4B4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5" y="896298"/>
            <a:ext cx="6677912" cy="2658959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EC2E7BCC-D91A-7155-822E-2E3BCFDC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Implementation of AC-LGADs for FF Tracking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05DE8D-C7A5-2267-48D3-FAFACEB04547}"/>
              </a:ext>
            </a:extLst>
          </p:cNvPr>
          <p:cNvSpPr txBox="1"/>
          <p:nvPr/>
        </p:nvSpPr>
        <p:spPr>
          <a:xfrm>
            <a:off x="6956184" y="3952338"/>
            <a:ext cx="5135151" cy="2123658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synergy with TOF: front-end + power board will be the same as FTOF.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sym typeface="Wingdings" pitchFamily="2" charset="2"/>
              </a:rPr>
              <a:t>Only difference is sensor stave/module, and the separation of the FEB for flexibility for FF detector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  <a:sym typeface="Wingdings" pitchFamily="2" charset="2"/>
              </a:rPr>
              <a:t>Presently optimizing choice of readout board “flavor” which works best for auxiliary detector needs.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F96FF1-9AE8-1581-85D4-557A77087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428" y="896298"/>
            <a:ext cx="4790076" cy="301111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F7196E-9958-42F7-1C88-CAA91E0AE61A}"/>
              </a:ext>
            </a:extLst>
          </p:cNvPr>
          <p:cNvSpPr txBox="1"/>
          <p:nvPr/>
        </p:nvSpPr>
        <p:spPr>
          <a:xfrm>
            <a:off x="281775" y="4029510"/>
            <a:ext cx="6761821" cy="230832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/>
              <a:t>Far-forward sensor “staves”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(3) 1.6cm x 1.6cm AC-LGADs with 500um pixel pitch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bump-bonded to EICROC1/2 ASICs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staggered on a two-sided PCB to provide full active-area coverage.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These sensors have 32x32 channels, matching the EICROC1/2.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Currently have 32x32 channel sensors from HPK which are under test.</a:t>
            </a:r>
          </a:p>
          <a:p>
            <a:pPr lvl="1"/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C90CB-E0B8-58B3-A2A9-548B04CE7E50}"/>
              </a:ext>
            </a:extLst>
          </p:cNvPr>
          <p:cNvSpPr txBox="1"/>
          <p:nvPr/>
        </p:nvSpPr>
        <p:spPr>
          <a:xfrm>
            <a:off x="10488871" y="3171270"/>
            <a:ext cx="1602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Tonko </a:t>
            </a:r>
            <a:r>
              <a:rPr lang="en-US" sz="1600" dirty="0" err="1"/>
              <a:t>Ljubicic</a:t>
            </a:r>
            <a:r>
              <a:rPr lang="en-US" sz="1600" dirty="0"/>
              <a:t> (Rice Univ.)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30D8C7-76D8-E1E3-445C-33E1319790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2E51F2-0039-A649-C208-47077865F229}"/>
              </a:ext>
            </a:extLst>
          </p:cNvPr>
          <p:cNvSpPr txBox="1"/>
          <p:nvPr/>
        </p:nvSpPr>
        <p:spPr>
          <a:xfrm>
            <a:off x="281775" y="3525440"/>
            <a:ext cx="7695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*Stave dimensions will be updated once EICROC1 schematic is in-hand.</a:t>
            </a:r>
          </a:p>
        </p:txBody>
      </p:sp>
    </p:spTree>
    <p:extLst>
      <p:ext uri="{BB962C8B-B14F-4D97-AF65-F5344CB8AC3E}">
        <p14:creationId xmlns:p14="http://schemas.microsoft.com/office/powerpoint/2010/main" val="332592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65C9CA-8E1F-EF5C-A57B-72EF5097A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11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67D9D3-0827-435C-8C4B-74C6C9CCB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Broad timeline of AC-LGAD activities (non-exhaustive)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7D12C-D10D-F38C-8CC2-6A7BF124D0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CFD84D8-9412-0130-E0FF-A0CB9C45BA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614254-8FEF-79DC-92D4-36E03D5574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588871"/>
              </p:ext>
            </p:extLst>
          </p:nvPr>
        </p:nvGraphicFramePr>
        <p:xfrm>
          <a:off x="361846" y="825178"/>
          <a:ext cx="11749472" cy="5220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283">
                  <a:extLst>
                    <a:ext uri="{9D8B030D-6E8A-4147-A177-3AD203B41FA5}">
                      <a16:colId xmlns:a16="http://schemas.microsoft.com/office/drawing/2014/main" val="457906161"/>
                    </a:ext>
                  </a:extLst>
                </a:gridCol>
                <a:gridCol w="1389530">
                  <a:extLst>
                    <a:ext uri="{9D8B030D-6E8A-4147-A177-3AD203B41FA5}">
                      <a16:colId xmlns:a16="http://schemas.microsoft.com/office/drawing/2014/main" val="4244746894"/>
                    </a:ext>
                  </a:extLst>
                </a:gridCol>
                <a:gridCol w="1918447">
                  <a:extLst>
                    <a:ext uri="{9D8B030D-6E8A-4147-A177-3AD203B41FA5}">
                      <a16:colId xmlns:a16="http://schemas.microsoft.com/office/drawing/2014/main" val="104197803"/>
                    </a:ext>
                  </a:extLst>
                </a:gridCol>
                <a:gridCol w="6042212">
                  <a:extLst>
                    <a:ext uri="{9D8B030D-6E8A-4147-A177-3AD203B41FA5}">
                      <a16:colId xmlns:a16="http://schemas.microsoft.com/office/drawing/2014/main" val="3701500143"/>
                    </a:ext>
                  </a:extLst>
                </a:gridCol>
              </a:tblGrid>
              <a:tr h="369073">
                <a:tc>
                  <a:txBody>
                    <a:bodyPr/>
                    <a:lstStyle/>
                    <a:p>
                      <a:r>
                        <a:rPr lang="en-US" sz="1100" dirty="0"/>
                        <a:t>Action 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Current Status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Dates (expected completion)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09835"/>
                  </a:ext>
                </a:extLst>
              </a:tr>
              <a:tr h="669345">
                <a:tc>
                  <a:txBody>
                    <a:bodyPr/>
                    <a:lstStyle/>
                    <a:p>
                      <a:r>
                        <a:rPr lang="en-US" sz="1100" dirty="0"/>
                        <a:t>4x4 BNL and HPK sensors tested at Fermilab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2020 to Summer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Established timing resolution ~ 20ps and spatial resolution ~ 20um (7x better than normal for pixel pitch due to charge sharing)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4387745"/>
                  </a:ext>
                </a:extLst>
              </a:tr>
              <a:tr h="741275">
                <a:tc>
                  <a:txBody>
                    <a:bodyPr/>
                    <a:lstStyle/>
                    <a:p>
                      <a:r>
                        <a:rPr lang="en-US" sz="1100" dirty="0"/>
                        <a:t>EICROC0 testing with charge 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Mostly complete (jitter still under study)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2023 to now (Feb.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Tested analog and digital output, measured jitter, tested linearity of ADC</a:t>
                      </a:r>
                    </a:p>
                    <a:p>
                      <a:endParaRPr lang="en-US" sz="1100" dirty="0"/>
                    </a:p>
                    <a:p>
                      <a:r>
                        <a:rPr lang="en-US" sz="1100" dirty="0"/>
                        <a:t>Firmware does not support external trigger; will be updated to enable this with EICROC1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266678"/>
                  </a:ext>
                </a:extLst>
              </a:tr>
              <a:tr h="1051828">
                <a:tc>
                  <a:txBody>
                    <a:bodyPr/>
                    <a:lstStyle/>
                    <a:p>
                      <a:r>
                        <a:rPr lang="en-US" sz="1100" dirty="0"/>
                        <a:t>4x4 sensor testing with EICROC0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Mostly complete (jitter still under study)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2023 to now (Feb.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Testing has been done with AC-LGADs </a:t>
                      </a:r>
                      <a:r>
                        <a:rPr lang="en-US" sz="1100" dirty="0" err="1"/>
                        <a:t>wirebonded</a:t>
                      </a:r>
                      <a:r>
                        <a:rPr lang="en-US" sz="1100" dirty="0"/>
                        <a:t> to EICROC0 – noise unacceptably high. Now using bump-bonded assemblies. Tested with TCT and Sr-90 source.</a:t>
                      </a:r>
                      <a:br>
                        <a:rPr lang="en-US" sz="1100" dirty="0"/>
                      </a:br>
                      <a:br>
                        <a:rPr lang="en-US" sz="1100" dirty="0"/>
                      </a:br>
                      <a:r>
                        <a:rPr lang="en-US" sz="1100" dirty="0"/>
                        <a:t>Jitter from individual components small (10-15ps) – total jitter from analog output of EICROC0 </a:t>
                      </a:r>
                      <a:r>
                        <a:rPr lang="en-US" sz="1100" dirty="0" err="1"/>
                        <a:t>testboard</a:t>
                      </a:r>
                      <a:r>
                        <a:rPr lang="en-US" sz="1100" dirty="0"/>
                        <a:t> with AC-LGADs bump-bonded high – under study now.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7734858"/>
                  </a:ext>
                </a:extLst>
              </a:tr>
              <a:tr h="660430">
                <a:tc>
                  <a:txBody>
                    <a:bodyPr/>
                    <a:lstStyle/>
                    <a:p>
                      <a:r>
                        <a:rPr lang="en-US" sz="1100" dirty="0"/>
                        <a:t>Testing of full-size 32x32 channel HPK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In-progress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2025 to now (Summer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IV curves measured and breakdown voltages identified; production yield &gt; 90%; first test beam @ DESY in December 2025; hope for test beam @ SPS in Summer 2026; Lab testing underway (laser, source)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2373214"/>
                  </a:ext>
                </a:extLst>
              </a:tr>
              <a:tr h="669345">
                <a:tc>
                  <a:txBody>
                    <a:bodyPr/>
                    <a:lstStyle/>
                    <a:p>
                      <a:r>
                        <a:rPr lang="en-US" sz="1100" dirty="0"/>
                        <a:t>RBv1 setup and initial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In-progress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Summer 2025 to now (Spring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Work done to validate setup at Rice; setup being established at BNL to test EICROC1 with two different readouts after receipt of ASIC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218555"/>
                  </a:ext>
                </a:extLst>
              </a:tr>
              <a:tr h="487103">
                <a:tc>
                  <a:txBody>
                    <a:bodyPr/>
                    <a:lstStyle/>
                    <a:p>
                      <a:r>
                        <a:rPr lang="en-US" sz="1100" dirty="0"/>
                        <a:t>Testing of EICROC1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 started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March 2026 to Fall 2026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Will test with FPGA setup as done with EICROC0; aim is to test with RBv1 (</a:t>
                      </a:r>
                      <a:r>
                        <a:rPr lang="en-US" sz="1100" dirty="0" err="1"/>
                        <a:t>lpGBT</a:t>
                      </a:r>
                      <a:r>
                        <a:rPr lang="en-US" sz="1100" dirty="0"/>
                        <a:t>-based readout) as soon as EICROC1 is received.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281670"/>
                  </a:ext>
                </a:extLst>
              </a:tr>
              <a:tr h="514779">
                <a:tc>
                  <a:txBody>
                    <a:bodyPr/>
                    <a:lstStyle/>
                    <a:p>
                      <a:r>
                        <a:rPr lang="en-US" sz="1100" dirty="0"/>
                        <a:t>Full-chain tests (32x32 sensor with EICROC1 and RBv1)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Not started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Late Spring 2026 – TBD (end of 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Goal is to have initial full chain testing done by Summer if EICROC1 testing + RBv1 setup is successful.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786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597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652B1-F3D5-7A52-600D-65BC0BCB0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6C3866-8BF5-8460-336D-9C8AC47E0A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FC6C4F-6795-83E2-247B-A0ECE8F3E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Far-Forward Detectors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C2EFD8-D659-9B56-E550-9F22160C7D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846" y="6538242"/>
            <a:ext cx="3213618" cy="365125"/>
          </a:xfrm>
        </p:spPr>
        <p:txBody>
          <a:bodyPr/>
          <a:lstStyle/>
          <a:p>
            <a:r>
              <a:rPr lang="en-US" dirty="0"/>
              <a:t>TOF Peer Review, Dec. 3</a:t>
            </a:r>
            <a:r>
              <a:rPr lang="en-US" baseline="30000" dirty="0"/>
              <a:t>rd</a:t>
            </a:r>
            <a:r>
              <a:rPr lang="en-US" dirty="0"/>
              <a:t>, 2025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858C5DF-94CD-8EF0-FB41-8E3C036606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6752" y="6491644"/>
            <a:ext cx="2659380" cy="365125"/>
          </a:xfrm>
        </p:spPr>
        <p:txBody>
          <a:bodyPr/>
          <a:lstStyle/>
          <a:p>
            <a:pPr algn="ctr"/>
            <a:r>
              <a:rPr lang="en-US" dirty="0"/>
              <a:t>Alex Jentsch (BNL)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124EDB-B239-36E5-4C41-DADD7FC2933C}"/>
              </a:ext>
            </a:extLst>
          </p:cNvPr>
          <p:cNvGrpSpPr/>
          <p:nvPr/>
        </p:nvGrpSpPr>
        <p:grpSpPr>
          <a:xfrm>
            <a:off x="3199" y="1485080"/>
            <a:ext cx="12293496" cy="3737717"/>
            <a:chOff x="3199" y="1485080"/>
            <a:chExt cx="12293496" cy="37377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E10C187-BBB4-539C-CE3C-C67DB0510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199" y="2287062"/>
              <a:ext cx="12192000" cy="19148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A5E534-2A7D-F67F-4211-D447083E1388}"/>
                </a:ext>
              </a:extLst>
            </p:cNvPr>
            <p:cNvSpPr txBox="1"/>
            <p:nvPr/>
          </p:nvSpPr>
          <p:spPr>
            <a:xfrm>
              <a:off x="5443809" y="1872099"/>
              <a:ext cx="234526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Ring Inside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48D0712-04CC-25EC-FC5E-04FF618B82B3}"/>
                </a:ext>
              </a:extLst>
            </p:cNvPr>
            <p:cNvSpPr txBox="1"/>
            <p:nvPr/>
          </p:nvSpPr>
          <p:spPr>
            <a:xfrm>
              <a:off x="5428354" y="4222540"/>
              <a:ext cx="234526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Ring Outside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A8CE012-573A-D09B-0BE5-593071FE7A5A}"/>
                </a:ext>
              </a:extLst>
            </p:cNvPr>
            <p:cNvSpPr txBox="1"/>
            <p:nvPr/>
          </p:nvSpPr>
          <p:spPr>
            <a:xfrm>
              <a:off x="9689727" y="1718211"/>
              <a:ext cx="918634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Dipoles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2239B24-C625-6EB1-938B-A065EBA3223E}"/>
                </a:ext>
              </a:extLst>
            </p:cNvPr>
            <p:cNvSpPr txBox="1"/>
            <p:nvPr/>
          </p:nvSpPr>
          <p:spPr>
            <a:xfrm>
              <a:off x="6987423" y="1485080"/>
              <a:ext cx="1806298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Forward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SC Magnets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8E61F12-D47A-832E-C52C-469C5C3FC02B}"/>
                </a:ext>
              </a:extLst>
            </p:cNvPr>
            <p:cNvSpPr txBox="1"/>
            <p:nvPr/>
          </p:nvSpPr>
          <p:spPr>
            <a:xfrm>
              <a:off x="4594347" y="1529119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Rear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SC Magnets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3F4F34-4C14-9CD6-A9A6-DF56B21A9A18}"/>
                </a:ext>
              </a:extLst>
            </p:cNvPr>
            <p:cNvSpPr txBox="1"/>
            <p:nvPr/>
          </p:nvSpPr>
          <p:spPr>
            <a:xfrm>
              <a:off x="2783837" y="1538860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pC</a:t>
              </a: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Hadron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/>
                <a:t>Polarimeter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9B7A2C-7561-6BBA-66F9-6CE82798FF59}"/>
                </a:ext>
              </a:extLst>
            </p:cNvPr>
            <p:cNvSpPr txBox="1"/>
            <p:nvPr/>
          </p:nvSpPr>
          <p:spPr>
            <a:xfrm>
              <a:off x="1884105" y="1533546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Photon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/>
                <a:t>Beam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7C0E18-107C-0480-B3A1-1C8B8375F682}"/>
                </a:ext>
              </a:extLst>
            </p:cNvPr>
            <p:cNvSpPr txBox="1"/>
            <p:nvPr/>
          </p:nvSpPr>
          <p:spPr>
            <a:xfrm>
              <a:off x="258839" y="1533546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Luminosity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/>
                <a:t>Monitor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5B7E4DD-2A93-6568-0BA8-F4208CE2C8C1}"/>
                </a:ext>
              </a:extLst>
            </p:cNvPr>
            <p:cNvSpPr txBox="1"/>
            <p:nvPr/>
          </p:nvSpPr>
          <p:spPr>
            <a:xfrm>
              <a:off x="2528972" y="4699579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Low Q²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/>
                <a:t>Taggers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297D160-DCE4-38FE-902A-884C8C8A5487}"/>
                </a:ext>
              </a:extLst>
            </p:cNvPr>
            <p:cNvSpPr txBox="1"/>
            <p:nvPr/>
          </p:nvSpPr>
          <p:spPr>
            <a:xfrm>
              <a:off x="8092909" y="4699579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Off Momentum Detectors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DCB86A-25C2-3690-5FBF-89ABF3865F60}"/>
                </a:ext>
              </a:extLst>
            </p:cNvPr>
            <p:cNvSpPr txBox="1"/>
            <p:nvPr/>
          </p:nvSpPr>
          <p:spPr>
            <a:xfrm>
              <a:off x="9122864" y="4699579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Roman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Pots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1340DF-49D0-2AF6-886F-B05B29A83A1E}"/>
                </a:ext>
              </a:extLst>
            </p:cNvPr>
            <p:cNvSpPr txBox="1"/>
            <p:nvPr/>
          </p:nvSpPr>
          <p:spPr>
            <a:xfrm>
              <a:off x="10294433" y="4699579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Zero Degree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/>
                <a:t>Calorimeter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52CF1F-9EFE-770E-E576-4BA5202FD326}"/>
                </a:ext>
              </a:extLst>
            </p:cNvPr>
            <p:cNvSpPr txBox="1"/>
            <p:nvPr/>
          </p:nvSpPr>
          <p:spPr>
            <a:xfrm>
              <a:off x="3389836" y="2460314"/>
              <a:ext cx="208413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spc="0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Hadron Storage Ring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EDD9322-87E4-29B5-64F4-9F6C2465CA35}"/>
                </a:ext>
              </a:extLst>
            </p:cNvPr>
            <p:cNvSpPr txBox="1"/>
            <p:nvPr/>
          </p:nvSpPr>
          <p:spPr>
            <a:xfrm>
              <a:off x="7803707" y="2415249"/>
              <a:ext cx="208413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spc="0" normalizeH="0" baseline="0" dirty="0">
                  <a:ln>
                    <a:noFill/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Electron Storage Ring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F2B0EBD-07A7-A9B2-0294-78FFE523247D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9561427" y="2025986"/>
              <a:ext cx="587617" cy="957042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00FE381-3402-8FA1-E470-DE935D9C30D9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9770934" y="2025986"/>
              <a:ext cx="378110" cy="981719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AFC0D2F-B3C8-6A75-DBF4-C16B80D7DE49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7890572" y="2008298"/>
              <a:ext cx="137579" cy="729013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BEC519D-BDF2-8085-27A9-E78F72EEEFCA}"/>
                </a:ext>
              </a:extLst>
            </p:cNvPr>
            <p:cNvCxnSpPr>
              <a:cxnSpLocks/>
              <a:stCxn id="13" idx="2"/>
              <a:endCxn id="40" idx="0"/>
            </p:cNvCxnSpPr>
            <p:nvPr/>
          </p:nvCxnSpPr>
          <p:spPr>
            <a:xfrm>
              <a:off x="5347213" y="2052337"/>
              <a:ext cx="280538" cy="767951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0DEF19C-55CD-301D-45EC-E3CC93E932C3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3536703" y="2062078"/>
              <a:ext cx="38761" cy="848965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B33AA65-4F41-7101-2ACD-CC3F203C4445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2636971" y="2056764"/>
              <a:ext cx="174198" cy="1140534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C9A0BB8-DA05-204A-7E1E-6510D464C6C5}"/>
                </a:ext>
              </a:extLst>
            </p:cNvPr>
            <p:cNvCxnSpPr>
              <a:cxnSpLocks/>
              <a:stCxn id="16" idx="2"/>
              <a:endCxn id="37" idx="0"/>
            </p:cNvCxnSpPr>
            <p:nvPr/>
          </p:nvCxnSpPr>
          <p:spPr>
            <a:xfrm flipH="1">
              <a:off x="772654" y="2056764"/>
              <a:ext cx="239051" cy="1042876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BD423E8-2A9D-48B9-40AE-268D9616486B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2636970" y="3469056"/>
              <a:ext cx="644868" cy="1230523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6AB5FAD-B5A6-5657-4281-9522B1580E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8042" y="3469056"/>
              <a:ext cx="624217" cy="1230523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B191817-5360-8086-4E44-CACE228655BC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8845775" y="3422088"/>
              <a:ext cx="229034" cy="1277491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D4C45E16-35DA-7487-7E21-B637A1D673BA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9875730" y="3422088"/>
              <a:ext cx="109396" cy="1277491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C5D5056-EB5E-A9BA-2DF8-1CFC23A0968D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9823112" y="3422088"/>
              <a:ext cx="52618" cy="1277491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8502C06-4B2C-27E0-3C7E-AED5DCBA509F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8845775" y="3330648"/>
              <a:ext cx="94220" cy="1368931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CA2DB6-41B8-B0E1-093F-EAF7CDCCEC52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H="1" flipV="1">
              <a:off x="10185037" y="3330648"/>
              <a:ext cx="862262" cy="1368931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7DF7E33-7607-0F5F-EABF-740476166913}"/>
                </a:ext>
              </a:extLst>
            </p:cNvPr>
            <p:cNvSpPr/>
            <p:nvPr/>
          </p:nvSpPr>
          <p:spPr>
            <a:xfrm>
              <a:off x="178128" y="3099640"/>
              <a:ext cx="1189052" cy="312266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lgDash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7C87B126-E36E-88F4-9D5A-83FBF77F2292}"/>
                </a:ext>
              </a:extLst>
            </p:cNvPr>
            <p:cNvSpPr/>
            <p:nvPr/>
          </p:nvSpPr>
          <p:spPr>
            <a:xfrm rot="280748">
              <a:off x="7085707" y="2709694"/>
              <a:ext cx="1856596" cy="889610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lgDash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5F180AF9-0655-3D0F-1110-3FD24E7BBF44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10051897" y="2025986"/>
              <a:ext cx="97147" cy="981719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E2D3295-E09E-2717-943E-21BF611D0C17}"/>
                </a:ext>
              </a:extLst>
            </p:cNvPr>
            <p:cNvSpPr/>
            <p:nvPr/>
          </p:nvSpPr>
          <p:spPr>
            <a:xfrm rot="280748">
              <a:off x="5047118" y="2819206"/>
              <a:ext cx="1108310" cy="649170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lgDash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883DBB3-6A9F-B525-2BCD-D7CB996446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07365" y="2744661"/>
              <a:ext cx="1390276" cy="0"/>
            </a:xfrm>
            <a:prstGeom prst="straightConnector1">
              <a:avLst/>
            </a:prstGeom>
            <a:noFill/>
            <a:ln w="57150" cap="flat">
              <a:solidFill>
                <a:schemeClr val="accent5">
                  <a:lumMod val="20000"/>
                  <a:lumOff val="80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7DFA172-24BB-900C-0C53-A0F299ADEA50}"/>
                </a:ext>
              </a:extLst>
            </p:cNvPr>
            <p:cNvSpPr txBox="1"/>
            <p:nvPr/>
          </p:nvSpPr>
          <p:spPr>
            <a:xfrm>
              <a:off x="10905373" y="2401114"/>
              <a:ext cx="139132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electrons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306D09A-4B91-3561-B21D-E71C71662ABD}"/>
                </a:ext>
              </a:extLst>
            </p:cNvPr>
            <p:cNvCxnSpPr>
              <a:cxnSpLocks/>
            </p:cNvCxnSpPr>
            <p:nvPr/>
          </p:nvCxnSpPr>
          <p:spPr>
            <a:xfrm>
              <a:off x="10687951" y="4042878"/>
              <a:ext cx="1431542" cy="0"/>
            </a:xfrm>
            <a:prstGeom prst="straightConnector1">
              <a:avLst/>
            </a:prstGeom>
            <a:noFill/>
            <a:ln w="57150" cap="flat">
              <a:solidFill>
                <a:srgbClr val="FFC000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AB42F2A-3CC6-4DAB-E712-8CDD9A787EBB}"/>
                </a:ext>
              </a:extLst>
            </p:cNvPr>
            <p:cNvSpPr txBox="1"/>
            <p:nvPr/>
          </p:nvSpPr>
          <p:spPr>
            <a:xfrm>
              <a:off x="10834880" y="3673548"/>
              <a:ext cx="139132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dirty="0">
                  <a:solidFill>
                    <a:srgbClr val="FFC000"/>
                  </a:solidFill>
                </a:rPr>
                <a:t>Hadrons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5EB2E08-CF56-4BA8-408E-B9F7520C7820}"/>
                </a:ext>
              </a:extLst>
            </p:cNvPr>
            <p:cNvSpPr txBox="1"/>
            <p:nvPr/>
          </p:nvSpPr>
          <p:spPr>
            <a:xfrm>
              <a:off x="471996" y="4278309"/>
              <a:ext cx="178854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*Not to scale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46EF2BAF-78F4-95C1-CAE9-8032A06E8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6"/>
          <a:stretch/>
        </p:blipFill>
        <p:spPr bwMode="auto">
          <a:xfrm>
            <a:off x="5443809" y="4732276"/>
            <a:ext cx="2406725" cy="162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D0F0602-946C-4B1E-86E2-70AFF67DF536}"/>
              </a:ext>
            </a:extLst>
          </p:cNvPr>
          <p:cNvCxnSpPr>
            <a:cxnSpLocks/>
          </p:cNvCxnSpPr>
          <p:nvPr/>
        </p:nvCxnSpPr>
        <p:spPr>
          <a:xfrm flipH="1">
            <a:off x="5443809" y="4042878"/>
            <a:ext cx="736251" cy="7572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A1A935F-0B0D-1950-EBF5-A44DA23B4FD3}"/>
              </a:ext>
            </a:extLst>
          </p:cNvPr>
          <p:cNvCxnSpPr>
            <a:cxnSpLocks/>
          </p:cNvCxnSpPr>
          <p:nvPr/>
        </p:nvCxnSpPr>
        <p:spPr>
          <a:xfrm>
            <a:off x="7127049" y="4042878"/>
            <a:ext cx="591022" cy="7572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271AD259-F2D9-8B4E-983C-07F6DC3F3B40}"/>
              </a:ext>
            </a:extLst>
          </p:cNvPr>
          <p:cNvSpPr/>
          <p:nvPr/>
        </p:nvSpPr>
        <p:spPr>
          <a:xfrm>
            <a:off x="7052515" y="2628448"/>
            <a:ext cx="3381805" cy="11713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67BC57-1756-0D48-FA66-105713E74695}"/>
              </a:ext>
            </a:extLst>
          </p:cNvPr>
          <p:cNvSpPr/>
          <p:nvPr/>
        </p:nvSpPr>
        <p:spPr>
          <a:xfrm>
            <a:off x="8157172" y="4699579"/>
            <a:ext cx="2137261" cy="52321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8B433F1-2B06-7AD0-EB5F-A2D3A389123E}"/>
              </a:ext>
            </a:extLst>
          </p:cNvPr>
          <p:cNvSpPr/>
          <p:nvPr/>
        </p:nvSpPr>
        <p:spPr>
          <a:xfrm>
            <a:off x="484213" y="1546315"/>
            <a:ext cx="1095114" cy="52321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CFF7D8C-13C3-0073-95A4-751683EAFA3B}"/>
              </a:ext>
            </a:extLst>
          </p:cNvPr>
          <p:cNvCxnSpPr>
            <a:cxnSpLocks/>
          </p:cNvCxnSpPr>
          <p:nvPr/>
        </p:nvCxnSpPr>
        <p:spPr>
          <a:xfrm>
            <a:off x="6765992" y="1485080"/>
            <a:ext cx="407059" cy="13352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F5A0AF61-49D0-00CA-8D32-D834D93868F5}"/>
              </a:ext>
            </a:extLst>
          </p:cNvPr>
          <p:cNvSpPr txBox="1"/>
          <p:nvPr/>
        </p:nvSpPr>
        <p:spPr>
          <a:xfrm>
            <a:off x="5468014" y="906567"/>
            <a:ext cx="262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B0 tracking spectrometer (inside accelerator magnet)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E4B2885-5162-42B3-18FD-388696D962A9}"/>
              </a:ext>
            </a:extLst>
          </p:cNvPr>
          <p:cNvSpPr/>
          <p:nvPr/>
        </p:nvSpPr>
        <p:spPr>
          <a:xfrm>
            <a:off x="5443808" y="920191"/>
            <a:ext cx="2406725" cy="52321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60E56D8-70F5-B58B-3C84-E92240B7442E}"/>
              </a:ext>
            </a:extLst>
          </p:cNvPr>
          <p:cNvSpPr/>
          <p:nvPr/>
        </p:nvSpPr>
        <p:spPr>
          <a:xfrm>
            <a:off x="10390345" y="4699579"/>
            <a:ext cx="1348478" cy="52321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04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3B8B8-4FB1-F5DB-43D9-7CA8E75B2A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49602A-24A1-4DA5-FA88-F60AF6B4DA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381072-0518-1429-73B8-E01D7B4D8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Far-Forward Detectors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130F30-A688-E01B-D235-A4DD6FF3E8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6752" y="6491644"/>
            <a:ext cx="2659380" cy="365125"/>
          </a:xfrm>
        </p:spPr>
        <p:txBody>
          <a:bodyPr/>
          <a:lstStyle/>
          <a:p>
            <a:pPr algn="ctr"/>
            <a:r>
              <a:rPr lang="en-US" dirty="0"/>
              <a:t>Alex Jentsch (BNL)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133BDD-A4EF-8766-0F72-EC2C03F09744}"/>
              </a:ext>
            </a:extLst>
          </p:cNvPr>
          <p:cNvGrpSpPr/>
          <p:nvPr/>
        </p:nvGrpSpPr>
        <p:grpSpPr>
          <a:xfrm>
            <a:off x="3199" y="1485080"/>
            <a:ext cx="12293496" cy="3737717"/>
            <a:chOff x="3199" y="1485080"/>
            <a:chExt cx="12293496" cy="37377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34BB1DA-459F-171E-FF74-8E259967D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3199" y="2287062"/>
              <a:ext cx="12192000" cy="19148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81B6527-54E3-504E-FD9D-2204D7D99C9E}"/>
                </a:ext>
              </a:extLst>
            </p:cNvPr>
            <p:cNvSpPr txBox="1"/>
            <p:nvPr/>
          </p:nvSpPr>
          <p:spPr>
            <a:xfrm>
              <a:off x="5443809" y="1872099"/>
              <a:ext cx="234526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Ring Inside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780235-DE99-1918-54CE-6F1355EA4F19}"/>
                </a:ext>
              </a:extLst>
            </p:cNvPr>
            <p:cNvSpPr txBox="1"/>
            <p:nvPr/>
          </p:nvSpPr>
          <p:spPr>
            <a:xfrm>
              <a:off x="5428354" y="4222540"/>
              <a:ext cx="234526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Ring Outside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2E0857-6C36-8DF7-B986-0ED7277812E6}"/>
                </a:ext>
              </a:extLst>
            </p:cNvPr>
            <p:cNvSpPr txBox="1"/>
            <p:nvPr/>
          </p:nvSpPr>
          <p:spPr>
            <a:xfrm>
              <a:off x="9689727" y="1718211"/>
              <a:ext cx="918634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Dipoles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6887C0-759E-40A7-9ED5-1B5B152B3927}"/>
                </a:ext>
              </a:extLst>
            </p:cNvPr>
            <p:cNvSpPr txBox="1"/>
            <p:nvPr/>
          </p:nvSpPr>
          <p:spPr>
            <a:xfrm>
              <a:off x="6987423" y="1485080"/>
              <a:ext cx="1806298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Forward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SC Magnets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73D77E-DB4A-B517-96AA-1AD374180175}"/>
                </a:ext>
              </a:extLst>
            </p:cNvPr>
            <p:cNvSpPr txBox="1"/>
            <p:nvPr/>
          </p:nvSpPr>
          <p:spPr>
            <a:xfrm>
              <a:off x="4594347" y="1529119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Rear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SC Magnets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8D8749-968C-D64A-B015-A069C0903366}"/>
                </a:ext>
              </a:extLst>
            </p:cNvPr>
            <p:cNvSpPr txBox="1"/>
            <p:nvPr/>
          </p:nvSpPr>
          <p:spPr>
            <a:xfrm>
              <a:off x="2783837" y="1538860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pC</a:t>
              </a: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 Hadron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/>
                <a:t>Polarimeter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E39337D-3F6B-1BEC-B1C2-46141372E07D}"/>
                </a:ext>
              </a:extLst>
            </p:cNvPr>
            <p:cNvSpPr txBox="1"/>
            <p:nvPr/>
          </p:nvSpPr>
          <p:spPr>
            <a:xfrm>
              <a:off x="1884105" y="1533546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Photon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/>
                <a:t>Beam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35945C9-E5F5-5156-ECAC-873F2A5F2AB8}"/>
                </a:ext>
              </a:extLst>
            </p:cNvPr>
            <p:cNvSpPr txBox="1"/>
            <p:nvPr/>
          </p:nvSpPr>
          <p:spPr>
            <a:xfrm>
              <a:off x="258839" y="1533546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Luminosity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/>
                <a:t>Monitor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54F96A-3254-64F7-40D4-38E5AB61AF18}"/>
                </a:ext>
              </a:extLst>
            </p:cNvPr>
            <p:cNvSpPr txBox="1"/>
            <p:nvPr/>
          </p:nvSpPr>
          <p:spPr>
            <a:xfrm>
              <a:off x="2528972" y="4699579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Low Q²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/>
                <a:t>Taggers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B12C58-D3F3-36D2-FC83-589DD5D3D986}"/>
                </a:ext>
              </a:extLst>
            </p:cNvPr>
            <p:cNvSpPr txBox="1"/>
            <p:nvPr/>
          </p:nvSpPr>
          <p:spPr>
            <a:xfrm>
              <a:off x="8092909" y="4699579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Off Momentum Detectors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4D5E815-6AD5-1698-A520-490D04B10C48}"/>
                </a:ext>
              </a:extLst>
            </p:cNvPr>
            <p:cNvSpPr txBox="1"/>
            <p:nvPr/>
          </p:nvSpPr>
          <p:spPr>
            <a:xfrm>
              <a:off x="9122864" y="4699579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Roman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Pots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53D8C0-FEA0-61EE-7A35-6D2703B12738}"/>
                </a:ext>
              </a:extLst>
            </p:cNvPr>
            <p:cNvSpPr txBox="1"/>
            <p:nvPr/>
          </p:nvSpPr>
          <p:spPr>
            <a:xfrm>
              <a:off x="10294433" y="4699579"/>
              <a:ext cx="150573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Zero Degree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400" dirty="0"/>
                <a:t>Calorimeter</a:t>
              </a:r>
              <a:endParaRPr kumimoji="0" 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A87BC6B-F86A-219B-72E6-E56E0EE3CCCD}"/>
                </a:ext>
              </a:extLst>
            </p:cNvPr>
            <p:cNvSpPr txBox="1"/>
            <p:nvPr/>
          </p:nvSpPr>
          <p:spPr>
            <a:xfrm>
              <a:off x="3389836" y="2460314"/>
              <a:ext cx="208413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spc="0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Hadron Storage Ring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3D4FE5-F3B4-0FC9-A0A0-B22A7F13C159}"/>
                </a:ext>
              </a:extLst>
            </p:cNvPr>
            <p:cNvSpPr txBox="1"/>
            <p:nvPr/>
          </p:nvSpPr>
          <p:spPr>
            <a:xfrm>
              <a:off x="7803707" y="2415249"/>
              <a:ext cx="208413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spc="0" normalizeH="0" baseline="0" dirty="0">
                  <a:ln>
                    <a:noFill/>
                  </a:ln>
                  <a:solidFill>
                    <a:schemeClr val="accent3">
                      <a:lumMod val="40000"/>
                      <a:lumOff val="6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Electron Storage Ring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1AF1558-EFC6-CFFA-6097-2D28A6C6017F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9561427" y="2025986"/>
              <a:ext cx="587617" cy="957042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19A69CA-3058-FCAC-2FBA-24AE6CB1E690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9770934" y="2025986"/>
              <a:ext cx="378110" cy="981719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21F776F-D0DE-080B-9AC6-1EB5AAC646F9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7890572" y="2008298"/>
              <a:ext cx="137579" cy="729013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8E26255-2F2B-7AD5-4D1A-2EC6E1670417}"/>
                </a:ext>
              </a:extLst>
            </p:cNvPr>
            <p:cNvCxnSpPr>
              <a:cxnSpLocks/>
              <a:stCxn id="13" idx="2"/>
              <a:endCxn id="40" idx="0"/>
            </p:cNvCxnSpPr>
            <p:nvPr/>
          </p:nvCxnSpPr>
          <p:spPr>
            <a:xfrm>
              <a:off x="5347213" y="2052337"/>
              <a:ext cx="280538" cy="767951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6783CCFC-F24A-3068-0013-3C0E810CC6FF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3536703" y="2062078"/>
              <a:ext cx="38761" cy="848965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A0CA8FA-10AA-6FFA-1F7F-1B8993CD70A7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2636971" y="2056764"/>
              <a:ext cx="174198" cy="1140534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70478FF-BA0B-32F3-786E-FD47F7D105AD}"/>
                </a:ext>
              </a:extLst>
            </p:cNvPr>
            <p:cNvCxnSpPr>
              <a:cxnSpLocks/>
              <a:stCxn id="16" idx="2"/>
              <a:endCxn id="37" idx="0"/>
            </p:cNvCxnSpPr>
            <p:nvPr/>
          </p:nvCxnSpPr>
          <p:spPr>
            <a:xfrm flipH="1">
              <a:off x="772654" y="2056764"/>
              <a:ext cx="239051" cy="1042876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68CB696-7BF9-46A3-DAF5-E1CD5A58ECB3}"/>
                </a:ext>
              </a:extLst>
            </p:cNvPr>
            <p:cNvCxnSpPr>
              <a:cxnSpLocks/>
              <a:stCxn id="17" idx="0"/>
            </p:cNvCxnSpPr>
            <p:nvPr/>
          </p:nvCxnSpPr>
          <p:spPr>
            <a:xfrm flipH="1" flipV="1">
              <a:off x="2636970" y="3469056"/>
              <a:ext cx="644868" cy="1230523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0AE923A-D285-AA85-4EFA-64C8FEA8A5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8042" y="3469056"/>
              <a:ext cx="624217" cy="1230523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D66AD85-FF63-DB2D-467B-BF7CA2211020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8845775" y="3422088"/>
              <a:ext cx="229034" cy="1277491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E6F7CEC-A2F8-8A70-1E0A-8F0277D23DA2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9875730" y="3422088"/>
              <a:ext cx="109396" cy="1277491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65F3EE1-673F-53CA-3C30-5EC09B09C8BA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9823112" y="3422088"/>
              <a:ext cx="52618" cy="1277491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EBE9740-0E26-E9E3-6491-8BE2DDF781CD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8845775" y="3330648"/>
              <a:ext cx="94220" cy="1368931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E30F750-C8B2-B7D3-FC99-FE11088AC7B5}"/>
                </a:ext>
              </a:extLst>
            </p:cNvPr>
            <p:cNvCxnSpPr>
              <a:cxnSpLocks/>
              <a:stCxn id="20" idx="0"/>
            </p:cNvCxnSpPr>
            <p:nvPr/>
          </p:nvCxnSpPr>
          <p:spPr>
            <a:xfrm flipH="1" flipV="1">
              <a:off x="10185037" y="3330648"/>
              <a:ext cx="862262" cy="1368931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49F186B-EADC-C37B-B229-BDCB8E1B750B}"/>
                </a:ext>
              </a:extLst>
            </p:cNvPr>
            <p:cNvSpPr/>
            <p:nvPr/>
          </p:nvSpPr>
          <p:spPr>
            <a:xfrm>
              <a:off x="178128" y="3099640"/>
              <a:ext cx="1189052" cy="312266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lgDash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77213AF-7060-8091-FE55-BFD0ABD5D455}"/>
                </a:ext>
              </a:extLst>
            </p:cNvPr>
            <p:cNvSpPr/>
            <p:nvPr/>
          </p:nvSpPr>
          <p:spPr>
            <a:xfrm rot="280748">
              <a:off x="7085707" y="2709694"/>
              <a:ext cx="1856596" cy="889610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lgDash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15CD9032-D3AB-5624-4373-D347EA6CBD8B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10051897" y="2025986"/>
              <a:ext cx="97147" cy="981719"/>
            </a:xfrm>
            <a:prstGeom prst="straightConnector1">
              <a:avLst/>
            </a:prstGeom>
            <a:noFill/>
            <a:ln w="12700" cap="flat">
              <a:solidFill>
                <a:schemeClr val="tx1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3E5E297-C262-D0CF-D498-2B34F55A3D7A}"/>
                </a:ext>
              </a:extLst>
            </p:cNvPr>
            <p:cNvSpPr/>
            <p:nvPr/>
          </p:nvSpPr>
          <p:spPr>
            <a:xfrm rot="280748">
              <a:off x="5047118" y="2819206"/>
              <a:ext cx="1108310" cy="649170"/>
            </a:xfrm>
            <a:prstGeom prst="rect">
              <a:avLst/>
            </a:prstGeom>
            <a:noFill/>
            <a:ln w="12700" cap="flat">
              <a:solidFill>
                <a:srgbClr val="FF0000"/>
              </a:solidFill>
              <a:prstDash val="lgDash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54E629EB-4339-1225-B463-9EC2ADFEBC9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07365" y="2744661"/>
              <a:ext cx="1390276" cy="0"/>
            </a:xfrm>
            <a:prstGeom prst="straightConnector1">
              <a:avLst/>
            </a:prstGeom>
            <a:noFill/>
            <a:ln w="57150" cap="flat">
              <a:solidFill>
                <a:schemeClr val="accent5">
                  <a:lumMod val="20000"/>
                  <a:lumOff val="80000"/>
                </a:schemeClr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591E0B4-B48F-80E5-9597-A6F8FA2C077D}"/>
                </a:ext>
              </a:extLst>
            </p:cNvPr>
            <p:cNvSpPr txBox="1"/>
            <p:nvPr/>
          </p:nvSpPr>
          <p:spPr>
            <a:xfrm>
              <a:off x="10905373" y="2401114"/>
              <a:ext cx="139132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i="0" u="none" strike="noStrike" cap="none" spc="0" normalizeH="0" baseline="0" dirty="0">
                  <a:ln>
                    <a:noFill/>
                  </a:ln>
                  <a:solidFill>
                    <a:schemeClr val="accent5">
                      <a:lumMod val="20000"/>
                      <a:lumOff val="80000"/>
                    </a:schemeClr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electrons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09F06D76-6B66-1FBF-E820-0474C370752E}"/>
                </a:ext>
              </a:extLst>
            </p:cNvPr>
            <p:cNvCxnSpPr>
              <a:cxnSpLocks/>
            </p:cNvCxnSpPr>
            <p:nvPr/>
          </p:nvCxnSpPr>
          <p:spPr>
            <a:xfrm>
              <a:off x="10687951" y="4042878"/>
              <a:ext cx="1431542" cy="0"/>
            </a:xfrm>
            <a:prstGeom prst="straightConnector1">
              <a:avLst/>
            </a:prstGeom>
            <a:noFill/>
            <a:ln w="57150" cap="flat">
              <a:solidFill>
                <a:srgbClr val="FFC000"/>
              </a:solidFill>
              <a:prstDash val="solid"/>
              <a:miter lim="800000"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D595A9C-0B75-DB0F-78B7-8382671BDB5C}"/>
                </a:ext>
              </a:extLst>
            </p:cNvPr>
            <p:cNvSpPr txBox="1"/>
            <p:nvPr/>
          </p:nvSpPr>
          <p:spPr>
            <a:xfrm>
              <a:off x="10834880" y="3673548"/>
              <a:ext cx="139132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b="1" dirty="0">
                  <a:solidFill>
                    <a:srgbClr val="FFC000"/>
                  </a:solidFill>
                </a:rPr>
                <a:t>Hadrons</a:t>
              </a:r>
              <a:endParaRPr kumimoji="0" lang="en-US" sz="1800" b="1" i="0" u="none" strike="noStrike" cap="none" spc="0" normalizeH="0" baseline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CA5C74E-17C0-4EA7-250B-F4E937D1C6A9}"/>
                </a:ext>
              </a:extLst>
            </p:cNvPr>
            <p:cNvSpPr txBox="1"/>
            <p:nvPr/>
          </p:nvSpPr>
          <p:spPr>
            <a:xfrm>
              <a:off x="471996" y="4278309"/>
              <a:ext cx="1788541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Arial"/>
                  <a:ea typeface="Arial"/>
                  <a:cs typeface="Arial"/>
                  <a:sym typeface="Arial"/>
                </a:rPr>
                <a:t>*Not to scale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F47A26D0-FF11-A3CD-E04E-9B85638941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6"/>
          <a:stretch/>
        </p:blipFill>
        <p:spPr bwMode="auto">
          <a:xfrm>
            <a:off x="5443809" y="4732276"/>
            <a:ext cx="2406725" cy="162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CC1BC19-7555-DD4D-7604-12BB07DEDC6D}"/>
              </a:ext>
            </a:extLst>
          </p:cNvPr>
          <p:cNvCxnSpPr>
            <a:cxnSpLocks/>
          </p:cNvCxnSpPr>
          <p:nvPr/>
        </p:nvCxnSpPr>
        <p:spPr>
          <a:xfrm flipH="1">
            <a:off x="5443809" y="4042878"/>
            <a:ext cx="736251" cy="7572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0E89132-2338-373C-B42E-E8DF8ABB0322}"/>
              </a:ext>
            </a:extLst>
          </p:cNvPr>
          <p:cNvCxnSpPr>
            <a:cxnSpLocks/>
          </p:cNvCxnSpPr>
          <p:nvPr/>
        </p:nvCxnSpPr>
        <p:spPr>
          <a:xfrm>
            <a:off x="7127049" y="4042878"/>
            <a:ext cx="591022" cy="7572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E869B7A9-D5B8-A51B-2F52-F831EBBF2731}"/>
              </a:ext>
            </a:extLst>
          </p:cNvPr>
          <p:cNvSpPr/>
          <p:nvPr/>
        </p:nvSpPr>
        <p:spPr>
          <a:xfrm>
            <a:off x="7052515" y="2628448"/>
            <a:ext cx="3381805" cy="11713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5FE1E9-9E15-434E-D968-6038FE7538AD}"/>
              </a:ext>
            </a:extLst>
          </p:cNvPr>
          <p:cNvSpPr/>
          <p:nvPr/>
        </p:nvSpPr>
        <p:spPr>
          <a:xfrm>
            <a:off x="8157172" y="4699579"/>
            <a:ext cx="2137261" cy="52321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7A9388B-D219-65C5-C283-F258D9F5FFE7}"/>
              </a:ext>
            </a:extLst>
          </p:cNvPr>
          <p:cNvSpPr/>
          <p:nvPr/>
        </p:nvSpPr>
        <p:spPr>
          <a:xfrm>
            <a:off x="484213" y="1546315"/>
            <a:ext cx="1095114" cy="52321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EED092-BE38-E002-D814-578D49E47E06}"/>
              </a:ext>
            </a:extLst>
          </p:cNvPr>
          <p:cNvCxnSpPr>
            <a:cxnSpLocks/>
          </p:cNvCxnSpPr>
          <p:nvPr/>
        </p:nvCxnSpPr>
        <p:spPr>
          <a:xfrm>
            <a:off x="6765992" y="1485080"/>
            <a:ext cx="407059" cy="13352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7B043AE-73F9-C748-B459-C6BB8B5BEE25}"/>
              </a:ext>
            </a:extLst>
          </p:cNvPr>
          <p:cNvSpPr txBox="1"/>
          <p:nvPr/>
        </p:nvSpPr>
        <p:spPr>
          <a:xfrm>
            <a:off x="5468014" y="906567"/>
            <a:ext cx="262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B0 tracking spectrometer (inside accelerator magnet)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464665A-C178-3FCB-EDCB-FC8D08BBD960}"/>
              </a:ext>
            </a:extLst>
          </p:cNvPr>
          <p:cNvSpPr/>
          <p:nvPr/>
        </p:nvSpPr>
        <p:spPr>
          <a:xfrm>
            <a:off x="5443808" y="920191"/>
            <a:ext cx="2406725" cy="52321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4C04F7F-8B91-54F5-0E89-4DC439D86344}"/>
              </a:ext>
            </a:extLst>
          </p:cNvPr>
          <p:cNvSpPr/>
          <p:nvPr/>
        </p:nvSpPr>
        <p:spPr>
          <a:xfrm>
            <a:off x="10390345" y="4699579"/>
            <a:ext cx="1348478" cy="52321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ontent Placeholder 3">
            <a:extLst>
              <a:ext uri="{FF2B5EF4-FFF2-40B4-BE49-F238E27FC236}">
                <a16:creationId xmlns:a16="http://schemas.microsoft.com/office/drawing/2014/main" id="{AA090ED8-9B22-7EA5-8ECA-0E31B7C55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37" y="5349582"/>
            <a:ext cx="11499925" cy="1441174"/>
          </a:xfrm>
          <a:solidFill>
            <a:srgbClr val="FFC000"/>
          </a:solidFill>
          <a:ln w="38100">
            <a:solidFill>
              <a:srgbClr val="7030A0"/>
            </a:solidFill>
          </a:ln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2 AC-LGAD tracking detectors </a:t>
            </a:r>
            <a:r>
              <a:rPr lang="en-US" b="1" u="sng" dirty="0">
                <a:solidFill>
                  <a:srgbClr val="7030A0"/>
                </a:solidFill>
                <a:sym typeface="Wingdings" pitchFamily="2" charset="2"/>
              </a:rPr>
              <a:t>in vacuum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 (Roman pots &amp; off-momentum).</a:t>
            </a:r>
          </a:p>
          <a:p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1 AC-LGAD tracking detector in </a:t>
            </a:r>
            <a:r>
              <a:rPr lang="en-US" b="1" u="sng" dirty="0">
                <a:solidFill>
                  <a:srgbClr val="7030A0"/>
                </a:solidFill>
                <a:sym typeface="Wingdings" pitchFamily="2" charset="2"/>
              </a:rPr>
              <a:t>air</a:t>
            </a:r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 (embedded in B0 accelerator magnet).</a:t>
            </a:r>
          </a:p>
          <a:p>
            <a:r>
              <a:rPr lang="en-US" dirty="0">
                <a:solidFill>
                  <a:srgbClr val="7030A0"/>
                </a:solidFill>
                <a:sym typeface="Wingdings" pitchFamily="2" charset="2"/>
              </a:rPr>
              <a:t>Zero-degree calorimeter in air (on a table between the beam pipes).</a:t>
            </a:r>
          </a:p>
          <a:p>
            <a:pPr marL="0" indent="0">
              <a:buNone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4551693C-0D37-185C-4AE1-D878A25D56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128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671D4-7AE3-5B65-86AC-8EB3A914E7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1380F67-D246-54F4-91CE-1708AD3BE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061" y="894699"/>
            <a:ext cx="8575253" cy="49781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422552-6A72-A174-28AA-C9B624B45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79" y="2260442"/>
            <a:ext cx="2794103" cy="1817441"/>
          </a:xfrm>
          <a:prstGeom prst="rect">
            <a:avLst/>
          </a:prstGeom>
        </p:spPr>
      </p:pic>
      <p:sp>
        <p:nvSpPr>
          <p:cNvPr id="34" name="Title 4">
            <a:extLst>
              <a:ext uri="{FF2B5EF4-FFF2-40B4-BE49-F238E27FC236}">
                <a16:creationId xmlns:a16="http://schemas.microsoft.com/office/drawing/2014/main" id="{9C50E87D-CE56-BCEE-C87D-4EC4A6FB2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Far-Forward Detectors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0389229C-9525-D0F2-D934-9447327FD1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6"/>
          <a:stretch/>
        </p:blipFill>
        <p:spPr bwMode="auto">
          <a:xfrm rot="19659501">
            <a:off x="1127106" y="5562296"/>
            <a:ext cx="1128859" cy="76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Google Shape;111;p20">
            <a:extLst>
              <a:ext uri="{FF2B5EF4-FFF2-40B4-BE49-F238E27FC236}">
                <a16:creationId xmlns:a16="http://schemas.microsoft.com/office/drawing/2014/main" id="{5233FC06-520E-387C-6324-37CACCC8C4D5}"/>
              </a:ext>
            </a:extLst>
          </p:cNvPr>
          <p:cNvSpPr txBox="1"/>
          <p:nvPr/>
        </p:nvSpPr>
        <p:spPr>
          <a:xfrm>
            <a:off x="5417550" y="3065710"/>
            <a:ext cx="948000" cy="31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B1apf</a:t>
            </a:r>
            <a:endParaRPr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111;p20">
            <a:extLst>
              <a:ext uri="{FF2B5EF4-FFF2-40B4-BE49-F238E27FC236}">
                <a16:creationId xmlns:a16="http://schemas.microsoft.com/office/drawing/2014/main" id="{AA20E9AF-E86F-351E-D955-A891AD60FBE8}"/>
              </a:ext>
            </a:extLst>
          </p:cNvPr>
          <p:cNvSpPr txBox="1"/>
          <p:nvPr/>
        </p:nvSpPr>
        <p:spPr>
          <a:xfrm>
            <a:off x="10260409" y="1262209"/>
            <a:ext cx="948000" cy="31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B2pf</a:t>
            </a:r>
            <a:endParaRPr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111;p20">
            <a:extLst>
              <a:ext uri="{FF2B5EF4-FFF2-40B4-BE49-F238E27FC236}">
                <a16:creationId xmlns:a16="http://schemas.microsoft.com/office/drawing/2014/main" id="{9CA71FA4-6196-1902-129C-97546DE056F6}"/>
              </a:ext>
            </a:extLst>
          </p:cNvPr>
          <p:cNvSpPr txBox="1"/>
          <p:nvPr/>
        </p:nvSpPr>
        <p:spPr>
          <a:xfrm>
            <a:off x="2689587" y="5728452"/>
            <a:ext cx="3201963" cy="31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B0pf combined function magnet</a:t>
            </a:r>
            <a:endParaRPr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111;p20">
            <a:extLst>
              <a:ext uri="{FF2B5EF4-FFF2-40B4-BE49-F238E27FC236}">
                <a16:creationId xmlns:a16="http://schemas.microsoft.com/office/drawing/2014/main" id="{23B8D9AA-F25F-4852-5755-EA2020ADA38B}"/>
              </a:ext>
            </a:extLst>
          </p:cNvPr>
          <p:cNvSpPr txBox="1"/>
          <p:nvPr/>
        </p:nvSpPr>
        <p:spPr>
          <a:xfrm>
            <a:off x="4460175" y="5063052"/>
            <a:ext cx="2219695" cy="318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-US" sz="1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1467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ocusing quadrupoles</a:t>
            </a:r>
            <a:endParaRPr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AE69F08-142C-8EAE-84D1-90179AF6E9A1}"/>
              </a:ext>
            </a:extLst>
          </p:cNvPr>
          <p:cNvSpPr/>
          <p:nvPr/>
        </p:nvSpPr>
        <p:spPr>
          <a:xfrm rot="3545060">
            <a:off x="4220812" y="3919524"/>
            <a:ext cx="383534" cy="2052326"/>
          </a:xfrm>
          <a:prstGeom prst="rightBrace">
            <a:avLst>
              <a:gd name="adj1" fmla="val 0"/>
              <a:gd name="adj2" fmla="val 51327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 sz="240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C400BA3-16B7-483A-595F-F8918A2B8DA8}"/>
              </a:ext>
            </a:extLst>
          </p:cNvPr>
          <p:cNvSpPr/>
          <p:nvPr/>
        </p:nvSpPr>
        <p:spPr>
          <a:xfrm>
            <a:off x="361846" y="1742451"/>
            <a:ext cx="3335512" cy="26742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9D3C6EF-FFDF-6064-7FB0-5DEEBA3BC180}"/>
              </a:ext>
            </a:extLst>
          </p:cNvPr>
          <p:cNvSpPr txBox="1"/>
          <p:nvPr/>
        </p:nvSpPr>
        <p:spPr>
          <a:xfrm>
            <a:off x="869551" y="2025102"/>
            <a:ext cx="1923345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67" b="1" dirty="0"/>
              <a:t>B0 detector</a:t>
            </a:r>
            <a:endParaRPr lang="en-US" sz="1600" b="1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8DDE2B-9504-A927-6E74-19D2C990AA82}"/>
              </a:ext>
            </a:extLst>
          </p:cNvPr>
          <p:cNvCxnSpPr>
            <a:cxnSpLocks/>
          </p:cNvCxnSpPr>
          <p:nvPr/>
        </p:nvCxnSpPr>
        <p:spPr>
          <a:xfrm flipH="1">
            <a:off x="2689587" y="4296923"/>
            <a:ext cx="103309" cy="925159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DD2A9464-4B91-F51A-F37F-D70BD8AFC3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429" y="4201586"/>
            <a:ext cx="2825439" cy="16712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869A0C6-7F67-E395-1C83-B038ECAA7733}"/>
              </a:ext>
            </a:extLst>
          </p:cNvPr>
          <p:cNvCxnSpPr>
            <a:cxnSpLocks/>
          </p:cNvCxnSpPr>
          <p:nvPr/>
        </p:nvCxnSpPr>
        <p:spPr>
          <a:xfrm flipH="1" flipV="1">
            <a:off x="6733677" y="3262489"/>
            <a:ext cx="572013" cy="939097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890E6A2-842F-1F63-6816-9605EEA66F45}"/>
              </a:ext>
            </a:extLst>
          </p:cNvPr>
          <p:cNvSpPr txBox="1"/>
          <p:nvPr/>
        </p:nvSpPr>
        <p:spPr>
          <a:xfrm>
            <a:off x="9975467" y="4652326"/>
            <a:ext cx="1839313" cy="6669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67" b="1" dirty="0"/>
              <a:t>Off-Momentum Detectors</a:t>
            </a:r>
            <a:endParaRPr lang="en-US" sz="1600" b="1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8F4B7969-12FF-EB0E-5D99-1133026410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53" t="18925" r="54145" b="31824"/>
          <a:stretch/>
        </p:blipFill>
        <p:spPr>
          <a:xfrm>
            <a:off x="5696518" y="1331548"/>
            <a:ext cx="1014246" cy="738845"/>
          </a:xfrm>
          <a:prstGeom prst="rect">
            <a:avLst/>
          </a:prstGeom>
          <a:ln w="28575">
            <a:noFill/>
          </a:ln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4339811-1479-D7B7-E3DC-717B235427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553" t="18925" r="54145" b="31824"/>
          <a:stretch/>
        </p:blipFill>
        <p:spPr>
          <a:xfrm>
            <a:off x="6692609" y="962125"/>
            <a:ext cx="1014246" cy="738845"/>
          </a:xfrm>
          <a:prstGeom prst="rect">
            <a:avLst/>
          </a:prstGeom>
          <a:ln w="28575">
            <a:noFill/>
          </a:ln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4CCA394-930D-BF67-4182-6BEA91F3BF56}"/>
              </a:ext>
            </a:extLst>
          </p:cNvPr>
          <p:cNvSpPr txBox="1"/>
          <p:nvPr/>
        </p:nvSpPr>
        <p:spPr>
          <a:xfrm>
            <a:off x="4482497" y="1106960"/>
            <a:ext cx="1515494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67" b="1" dirty="0"/>
              <a:t>Roman Pots</a:t>
            </a:r>
            <a:endParaRPr lang="en-US" sz="1600" b="1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E968706-DB6F-BF7F-77C5-7FE15C0F1F70}"/>
              </a:ext>
            </a:extLst>
          </p:cNvPr>
          <p:cNvSpPr/>
          <p:nvPr/>
        </p:nvSpPr>
        <p:spPr>
          <a:xfrm>
            <a:off x="5841046" y="1110948"/>
            <a:ext cx="1790541" cy="98715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1C4647C-49A1-818A-AA68-A1F8ED17611B}"/>
              </a:ext>
            </a:extLst>
          </p:cNvPr>
          <p:cNvCxnSpPr>
            <a:cxnSpLocks/>
          </p:cNvCxnSpPr>
          <p:nvPr/>
        </p:nvCxnSpPr>
        <p:spPr>
          <a:xfrm>
            <a:off x="7623313" y="1425304"/>
            <a:ext cx="1170791" cy="405610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E2F1D02-E0ED-02D0-4B19-347AF616650B}"/>
              </a:ext>
            </a:extLst>
          </p:cNvPr>
          <p:cNvCxnSpPr>
            <a:cxnSpLocks/>
          </p:cNvCxnSpPr>
          <p:nvPr/>
        </p:nvCxnSpPr>
        <p:spPr>
          <a:xfrm>
            <a:off x="7623313" y="1443505"/>
            <a:ext cx="833344" cy="608200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9F1CE38C-CF7F-4329-EB7B-46B2D912E2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983" t="3482" b="25825"/>
          <a:stretch/>
        </p:blipFill>
        <p:spPr>
          <a:xfrm>
            <a:off x="8469415" y="2344963"/>
            <a:ext cx="3200545" cy="16709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4D8FD7D3-266D-F33C-3037-79620474ED2B}"/>
              </a:ext>
            </a:extLst>
          </p:cNvPr>
          <p:cNvSpPr txBox="1"/>
          <p:nvPr/>
        </p:nvSpPr>
        <p:spPr>
          <a:xfrm>
            <a:off x="8502175" y="2369032"/>
            <a:ext cx="1567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Crystal EMCAL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A6FBDCF-5A4E-E38E-157F-8D7CB56EDB6D}"/>
              </a:ext>
            </a:extLst>
          </p:cNvPr>
          <p:cNvSpPr txBox="1"/>
          <p:nvPr/>
        </p:nvSpPr>
        <p:spPr>
          <a:xfrm>
            <a:off x="9649769" y="3681017"/>
            <a:ext cx="218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SiPM</a:t>
            </a:r>
            <a:r>
              <a:rPr lang="en-US" dirty="0"/>
              <a:t>-on-tile HCAL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E59DB58-06E7-7962-ADD1-59A9404D322D}"/>
              </a:ext>
            </a:extLst>
          </p:cNvPr>
          <p:cNvCxnSpPr>
            <a:cxnSpLocks/>
          </p:cNvCxnSpPr>
          <p:nvPr/>
        </p:nvCxnSpPr>
        <p:spPr>
          <a:xfrm flipV="1">
            <a:off x="10938933" y="3244024"/>
            <a:ext cx="147524" cy="514497"/>
          </a:xfrm>
          <a:prstGeom prst="line">
            <a:avLst/>
          </a:prstGeom>
          <a:ln w="12700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ED99F630-BFA3-292F-F314-B3E88E410CB0}"/>
              </a:ext>
            </a:extLst>
          </p:cNvPr>
          <p:cNvCxnSpPr>
            <a:cxnSpLocks/>
          </p:cNvCxnSpPr>
          <p:nvPr/>
        </p:nvCxnSpPr>
        <p:spPr>
          <a:xfrm flipH="1" flipV="1">
            <a:off x="9294485" y="1575258"/>
            <a:ext cx="301280" cy="769705"/>
          </a:xfrm>
          <a:prstGeom prst="line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8DF26BED-5E3A-7BCF-5FD4-9D0BE5933D0F}"/>
              </a:ext>
            </a:extLst>
          </p:cNvPr>
          <p:cNvSpPr txBox="1"/>
          <p:nvPr/>
        </p:nvSpPr>
        <p:spPr>
          <a:xfrm>
            <a:off x="10808524" y="1965307"/>
            <a:ext cx="1108904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67" b="1" dirty="0"/>
              <a:t>ZDC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00791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484F09-DC45-D62C-45D1-69EFB44177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A2F22C-1EC8-154F-183D-871270BF3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AC-LGAD detector (RP, OMD)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1F80E-86E8-0F22-3CF5-3061C6A02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187716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Working under the assumption that we cannot use liquid or air cooling in vacuum (this is not fully true, but there are very strict requirements).</a:t>
            </a:r>
          </a:p>
          <a:p>
            <a:pPr lvl="1"/>
            <a:r>
              <a:rPr lang="en-US" dirty="0"/>
              <a:t>Currently using a Peltier based approach.</a:t>
            </a:r>
          </a:p>
          <a:p>
            <a:pPr lvl="1"/>
            <a:r>
              <a:rPr lang="en-US" dirty="0"/>
              <a:t>Cooling aimed at conservative 2mW/channel power consumption for the ASIC (aim is to achieve 1mW/channel).</a:t>
            </a:r>
          </a:p>
          <a:p>
            <a:pPr lvl="2"/>
            <a:r>
              <a:rPr lang="en-US" dirty="0"/>
              <a:t>Cooling design underway by </a:t>
            </a:r>
            <a:r>
              <a:rPr lang="en-US" dirty="0" err="1"/>
              <a:t>IJCLab</a:t>
            </a:r>
            <a:r>
              <a:rPr 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25252A-2AC1-90C8-86B0-71E6190C2F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66616C-971A-1BB8-684E-ECBB61AC45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iagram&#10;&#10;AI-generated content may be incorrect.">
            <a:extLst>
              <a:ext uri="{FF2B5EF4-FFF2-40B4-BE49-F238E27FC236}">
                <a16:creationId xmlns:a16="http://schemas.microsoft.com/office/drawing/2014/main" id="{8CC4B68F-8FFF-7599-61D2-BB831C4B6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9" y="2919316"/>
            <a:ext cx="5678807" cy="31831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D57E1D-77DB-3C41-D3F1-C436631E7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386" y="2913383"/>
            <a:ext cx="5606236" cy="310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978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D52CA-BB15-3DF4-51E9-A69FFAFEB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0C953-C427-AAE3-5CFA-77138908D3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389AE0-0F7E-73B1-6B54-57ADCDE08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AC-LGAD detector (B0 tracking)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2EF9CB-C364-9AC8-26C8-F0DE5FCFD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7053" y="1411357"/>
            <a:ext cx="6664947" cy="40542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More-conventional tracking approach, but embedded in an accelerator magnet (access is challenging).</a:t>
            </a:r>
          </a:p>
          <a:p>
            <a:pPr lvl="1"/>
            <a:r>
              <a:rPr lang="en-US" dirty="0"/>
              <a:t>Same power consumption expectations as for the RP/OMD. </a:t>
            </a:r>
          </a:p>
          <a:p>
            <a:pPr lvl="1"/>
            <a:r>
              <a:rPr lang="en-US" dirty="0"/>
              <a:t>Will use understanding of cooling needs from RP/OMD studies to drive design of air or liquid (need to understand the cooling requirement, overall, and part of the issue is the conservative understanding of power consumption).</a:t>
            </a:r>
          </a:p>
          <a:p>
            <a:r>
              <a:rPr lang="en-US" dirty="0"/>
              <a:t>Will also have cooling needs nearest to the crystal EMCAL – work underway to determine temperature near the crystals </a:t>
            </a:r>
            <a:r>
              <a:rPr lang="en-US" dirty="0">
                <a:sym typeface="Wingdings" pitchFamily="2" charset="2"/>
              </a:rPr>
              <a:t> require stable temperature for resolution.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3877CB-85DF-A215-56B7-85E809B2B2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EF5B7C-A1DB-D9DF-C451-198826FA8B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6F8F12-D882-C2F4-2AF2-37854ADF3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79" y="1193361"/>
            <a:ext cx="4984064" cy="40542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239EDA-C156-967A-0F9D-7CF7DCABC441}"/>
              </a:ext>
            </a:extLst>
          </p:cNvPr>
          <p:cNvSpPr txBox="1"/>
          <p:nvPr/>
        </p:nvSpPr>
        <p:spPr>
          <a:xfrm>
            <a:off x="864704" y="5466522"/>
            <a:ext cx="3309731" cy="37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Jonathan Smith (JLAB)</a:t>
            </a:r>
          </a:p>
        </p:txBody>
      </p:sp>
    </p:spTree>
    <p:extLst>
      <p:ext uri="{BB962C8B-B14F-4D97-AF65-F5344CB8AC3E}">
        <p14:creationId xmlns:p14="http://schemas.microsoft.com/office/powerpoint/2010/main" val="4015903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6F0705-2051-AB57-7633-DF2B16A2F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005196-0559-1B15-AC1C-B1BD72E0A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61EDCD-5786-4FA5-079F-2B1EF4E3A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Zero-Degree Calorimeter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8652B-4271-66E7-3985-BD42A518B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557" y="2785018"/>
            <a:ext cx="6664947" cy="1443577"/>
          </a:xfrm>
        </p:spPr>
        <p:txBody>
          <a:bodyPr>
            <a:normAutofit/>
          </a:bodyPr>
          <a:lstStyle/>
          <a:p>
            <a:r>
              <a:rPr lang="en-US" dirty="0"/>
              <a:t>No strict requirements given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SiPM</a:t>
            </a:r>
            <a:r>
              <a:rPr lang="en-US" dirty="0">
                <a:sym typeface="Wingdings" pitchFamily="2" charset="2"/>
              </a:rPr>
              <a:t> is primary technology, but ZDC is sitting on a table in the hall.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2B4181-C0AD-CE6A-6794-6B50736743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DC9A106-3227-C32F-C699-58110F32B6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DECF6D99-E385-40DA-630E-3173098DDE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529" t="21003" b="12752"/>
          <a:stretch>
            <a:fillRect/>
          </a:stretch>
        </p:blipFill>
        <p:spPr>
          <a:xfrm>
            <a:off x="1028320" y="972559"/>
            <a:ext cx="3578087" cy="24564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48D360-0070-ADE4-35EB-48E5AA2324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759" r="47386" b="28663"/>
          <a:stretch>
            <a:fillRect/>
          </a:stretch>
        </p:blipFill>
        <p:spPr>
          <a:xfrm>
            <a:off x="660743" y="3506807"/>
            <a:ext cx="4279003" cy="269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71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020E0F-2B25-182F-5E1B-1DC9DD718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FCDCF5-9C57-5634-3120-29CFF38A4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D91A55-EF57-AF98-4115-393BBA745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Roman pots and OMD cooling design is well-underway – simulations already performed.</a:t>
            </a:r>
          </a:p>
          <a:p>
            <a:pPr lvl="1"/>
            <a:r>
              <a:rPr lang="en-US" dirty="0"/>
              <a:t>Need to understand Peltier long-term functionality (e.g. radiation hardness).</a:t>
            </a:r>
          </a:p>
          <a:p>
            <a:pPr lvl="1"/>
            <a:r>
              <a:rPr lang="en-US" dirty="0"/>
              <a:t>Need to asses full power consumption of modules as new ASICs become available.</a:t>
            </a:r>
          </a:p>
          <a:p>
            <a:r>
              <a:rPr lang="en-US" dirty="0"/>
              <a:t>B0 tracking and EMCAL at very preliminary stage of cooling design.</a:t>
            </a:r>
          </a:p>
          <a:p>
            <a:pPr lvl="1"/>
            <a:r>
              <a:rPr lang="en-US" dirty="0"/>
              <a:t>Less restrictive than RP/OMD (which are in-vacuum), but Peltier concept may not work at all here due to high dose/neutron fluence.</a:t>
            </a:r>
          </a:p>
          <a:p>
            <a:r>
              <a:rPr lang="en-US" dirty="0"/>
              <a:t>ZDC does not have strict requirements defined, but cooling will be easy given the location of the ZDC.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398A30-03EA-BA6D-0962-02FF4C08D1D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501D69-FC3A-F576-E666-EBAEF942A0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826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F8EA2-A9B2-D7A9-13D0-72FF5650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16FADA-9D97-19C0-62A3-A7D29A3D3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E8651-9787-5BE4-85DD-4FFCB1A3E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85" y="896298"/>
            <a:ext cx="6677912" cy="2658959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9AF83134-7E94-E9D0-4559-F9A4C5E47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</p:spPr>
        <p:txBody>
          <a:bodyPr/>
          <a:lstStyle/>
          <a:p>
            <a:r>
              <a:rPr lang="en-US" dirty="0"/>
              <a:t>Implementation of AC-LGADs for FF Tracking</a:t>
            </a:r>
          </a:p>
        </p:txBody>
      </p:sp>
      <p:pic>
        <p:nvPicPr>
          <p:cNvPr id="18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0E6FC9C6-8BDC-8313-33CC-17E51D3649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07" t="5519" r="6216"/>
          <a:stretch>
            <a:fillRect/>
          </a:stretch>
        </p:blipFill>
        <p:spPr>
          <a:xfrm>
            <a:off x="7262146" y="875865"/>
            <a:ext cx="4815992" cy="235131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C9CBC3-6642-4969-6A6B-97C60195D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DB0CE-B32B-3794-60D9-6A36A42837B9}"/>
              </a:ext>
            </a:extLst>
          </p:cNvPr>
          <p:cNvSpPr txBox="1"/>
          <p:nvPr/>
        </p:nvSpPr>
        <p:spPr>
          <a:xfrm>
            <a:off x="281775" y="3525440"/>
            <a:ext cx="76953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*Stave dimensions will be updated once EICROC1 schematic is in-hand.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F5D00-630C-19D5-2711-9D843D50AB6E}"/>
              </a:ext>
            </a:extLst>
          </p:cNvPr>
          <p:cNvSpPr txBox="1"/>
          <p:nvPr/>
        </p:nvSpPr>
        <p:spPr>
          <a:xfrm>
            <a:off x="281775" y="4029510"/>
            <a:ext cx="6761821" cy="2062103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u="sng" dirty="0"/>
              <a:t>Far-forward sensor “staves”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(3) 1.6cm x 1.6cm AC-LGADs with 500um pixel pitch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bump-bonded to EICROC1/2 ASICs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staggered on a two-sided PCB to provide full active-area coverage.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These sensors have 32x32 channels, matching the EICROC1/2.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/>
              <a:t>Currently have 32x32 channel sensors from HPK which are under test.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78B9C-EC3B-C6EB-98DA-A01F5EB49922}"/>
              </a:ext>
            </a:extLst>
          </p:cNvPr>
          <p:cNvSpPr txBox="1"/>
          <p:nvPr/>
        </p:nvSpPr>
        <p:spPr>
          <a:xfrm>
            <a:off x="7571194" y="3277868"/>
            <a:ext cx="41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Readout needs to be separated from sensor/ASIC board to obey physical constraints for far-forward subsystems.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73E355-FE56-8530-6F5E-434B6ECC1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5380" y="4273638"/>
            <a:ext cx="2596391" cy="219216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DD26186-5719-4A0D-0D1D-965EE367B4A6}"/>
              </a:ext>
            </a:extLst>
          </p:cNvPr>
          <p:cNvCxnSpPr/>
          <p:nvPr/>
        </p:nvCxnSpPr>
        <p:spPr>
          <a:xfrm flipV="1">
            <a:off x="6957391" y="5446643"/>
            <a:ext cx="1967948" cy="258418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35313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40B03456-9B8D-484F-87DB-076ADB43E9F3}" vid="{D3F09972-1605-9348-86B6-2FB56E667A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bfd71d5-c7ac-4dca-b865-a609d1eb4074" xsi:nil="true"/>
    <lcf76f155ced4ddcb4097134ff3c332f xmlns="9e4a43c1-b2a9-408a-8cac-448eda25f0f3">
      <Terms xmlns="http://schemas.microsoft.com/office/infopath/2007/PartnerControls"/>
    </lcf76f155ced4ddcb4097134ff3c332f>
    <SharedWithUsers xmlns="dd7425a4-fa23-406d-b478-3c2992d2d4ba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499330D76B4642A0E7B53F4A469F55" ma:contentTypeVersion="14" ma:contentTypeDescription="Create a new document." ma:contentTypeScope="" ma:versionID="9bd72081d61ddd7672fb853d8d442ca6">
  <xsd:schema xmlns:xsd="http://www.w3.org/2001/XMLSchema" xmlns:xs="http://www.w3.org/2001/XMLSchema" xmlns:p="http://schemas.microsoft.com/office/2006/metadata/properties" xmlns:ns2="9e4a43c1-b2a9-408a-8cac-448eda25f0f3" xmlns:ns3="dd7425a4-fa23-406d-b478-3c2992d2d4ba" xmlns:ns4="3bfd71d5-c7ac-4dca-b865-a609d1eb4074" targetNamespace="http://schemas.microsoft.com/office/2006/metadata/properties" ma:root="true" ma:fieldsID="e085e1eba6760f9000955ff7b85eb376" ns2:_="" ns3:_="" ns4:_="">
    <xsd:import namespace="9e4a43c1-b2a9-408a-8cac-448eda25f0f3"/>
    <xsd:import namespace="dd7425a4-fa23-406d-b478-3c2992d2d4ba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4a43c1-b2a9-408a-8cac-448eda25f0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7425a4-fa23-406d-b478-3c2992d2d4b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966BDAA-DFEF-4721-B461-181B05E60D2C}">
  <ds:schemaRefs>
    <ds:schemaRef ds:uri="http://schemas.microsoft.com/office/2006/metadata/properties"/>
    <ds:schemaRef ds:uri="http://schemas.microsoft.com/office/infopath/2007/PartnerControls"/>
    <ds:schemaRef ds:uri="3bfd71d5-c7ac-4dca-b865-a609d1eb4074"/>
    <ds:schemaRef ds:uri="9e4a43c1-b2a9-408a-8cac-448eda25f0f3"/>
    <ds:schemaRef ds:uri="dd7425a4-fa23-406d-b478-3c2992d2d4ba"/>
  </ds:schemaRefs>
</ds:datastoreItem>
</file>

<file path=customXml/itemProps2.xml><?xml version="1.0" encoding="utf-8"?>
<ds:datastoreItem xmlns:ds="http://schemas.openxmlformats.org/officeDocument/2006/customXml" ds:itemID="{7E6CCBA4-3A2F-4673-83B2-539F0355AD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4a43c1-b2a9-408a-8cac-448eda25f0f3"/>
    <ds:schemaRef ds:uri="dd7425a4-fa23-406d-b478-3c2992d2d4ba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D98A2C5-903B-47C2-98B4-555AC70E4F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EIC_PPT_Template_Widescreen_040425 (2)</Template>
  <TotalTime>4438</TotalTime>
  <Words>1084</Words>
  <Application>Microsoft Macintosh PowerPoint</Application>
  <PresentationFormat>Widescreen</PresentationFormat>
  <Paragraphs>161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BNL</vt:lpstr>
      <vt:lpstr>Far-Forward Cooling needs</vt:lpstr>
      <vt:lpstr>ePIC Far-Forward Detectors</vt:lpstr>
      <vt:lpstr>ePIC Far-Forward Detectors</vt:lpstr>
      <vt:lpstr>ePIC Far-Forward Detectors</vt:lpstr>
      <vt:lpstr>Vacuum AC-LGAD detector (RP, OMD)</vt:lpstr>
      <vt:lpstr>Air AC-LGAD detector (B0 tracking)</vt:lpstr>
      <vt:lpstr>Zero-Degree Calorimeter</vt:lpstr>
      <vt:lpstr>Summary</vt:lpstr>
      <vt:lpstr>Implementation of AC-LGADs for FF Tracking</vt:lpstr>
      <vt:lpstr>Implementation of AC-LGADs for FF Tracking</vt:lpstr>
      <vt:lpstr>Broad timeline of AC-LGAD activities (non-exhaustive)</vt:lpstr>
    </vt:vector>
  </TitlesOfParts>
  <Manager/>
  <Company>Brookhaven National Laboratory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Mendez, Anna</dc:creator>
  <cp:keywords/>
  <dc:description/>
  <cp:lastModifiedBy>Jentsch, Alexander</cp:lastModifiedBy>
  <cp:revision>113</cp:revision>
  <dcterms:created xsi:type="dcterms:W3CDTF">2025-05-18T16:02:34Z</dcterms:created>
  <dcterms:modified xsi:type="dcterms:W3CDTF">2026-01-21T17:35:58Z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0x010100E6499330D76B4642A0E7B53F4A469F55</vt:lpwstr>
  </property>
  <property fmtid="{D5CDD505-2E9C-101B-9397-08002B2CF9AE}" pid="3" name="Order">
    <vt:r8>119000</vt:r8>
  </property>
  <property fmtid="{D5CDD505-2E9C-101B-9397-08002B2CF9AE}" pid="4" name="TriggerFlowInfo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</Properties>
</file>