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31" name="Shape 231"/>
          <p:cNvSpPr/>
          <p:nvPr>
            <p:ph type="sldImg"/>
          </p:nvPr>
        </p:nvSpPr>
        <p:spPr>
          <a:xfrm>
            <a:off x="1143000" y="685800"/>
            <a:ext cx="4572000" cy="3429000"/>
          </a:xfrm>
          <a:prstGeom prst="rect">
            <a:avLst/>
          </a:prstGeom>
        </p:spPr>
        <p:txBody>
          <a:bodyPr/>
          <a:lstStyle/>
          <a:p>
            <a:pPr/>
          </a:p>
        </p:txBody>
      </p:sp>
      <p:sp>
        <p:nvSpPr>
          <p:cNvPr id="232" name="Shape 23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9" name="Straight Connector 4"/>
          <p:cNvSpPr/>
          <p:nvPr/>
        </p:nvSpPr>
        <p:spPr>
          <a:xfrm>
            <a:off x="904837" y="988759"/>
            <a:ext cx="22999852" cy="1"/>
          </a:xfrm>
          <a:prstGeom prst="line">
            <a:avLst/>
          </a:prstGeom>
          <a:ln w="50800">
            <a:solidFill>
              <a:srgbClr val="6D7180"/>
            </a:solidFill>
            <a:miter/>
          </a:ln>
        </p:spPr>
        <p:txBody>
          <a:bodyPr tIns="91439" bIns="91439"/>
          <a:lstStyle/>
          <a:p>
            <a:pPr defTabSz="1828800">
              <a:lnSpc>
                <a:spcPct val="100000"/>
              </a:lnSpc>
              <a:spcBef>
                <a:spcPts val="0"/>
              </a:spcBef>
              <a:defRPr sz="3600">
                <a:latin typeface="Arial"/>
                <a:ea typeface="Arial"/>
                <a:cs typeface="Arial"/>
                <a:sym typeface="Arial"/>
              </a:defRPr>
            </a:pPr>
          </a:p>
        </p:txBody>
      </p:sp>
      <p:sp>
        <p:nvSpPr>
          <p:cNvPr id="170" name="TextBox 3"/>
          <p:cNvSpPr txBox="1"/>
          <p:nvPr/>
        </p:nvSpPr>
        <p:spPr>
          <a:xfrm>
            <a:off x="822959" y="12980388"/>
            <a:ext cx="21903398" cy="528509"/>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defTabSz="1828800">
              <a:lnSpc>
                <a:spcPct val="100000"/>
              </a:lnSpc>
              <a:spcBef>
                <a:spcPts val="0"/>
              </a:spcBef>
              <a:defRPr sz="2400">
                <a:latin typeface="Arial"/>
                <a:ea typeface="Arial"/>
                <a:cs typeface="Arial"/>
                <a:sym typeface="Arial"/>
              </a:defRPr>
            </a:pPr>
            <a:r>
              <a:t>ePIC Collaboration Meeting January 21</a:t>
            </a:r>
            <a:r>
              <a:rPr baseline="31000"/>
              <a:t>th</a:t>
            </a:r>
            <a:r>
              <a:t>, 2026</a:t>
            </a:r>
          </a:p>
        </p:txBody>
      </p:sp>
      <p:sp>
        <p:nvSpPr>
          <p:cNvPr id="171" name="Slide Number"/>
          <p:cNvSpPr txBox="1"/>
          <p:nvPr>
            <p:ph type="sldNum" sz="quarter" idx="2"/>
          </p:nvPr>
        </p:nvSpPr>
        <p:spPr>
          <a:xfrm>
            <a:off x="23518299" y="12999339"/>
            <a:ext cx="591117" cy="577647"/>
          </a:xfrm>
          <a:prstGeom prst="rect">
            <a:avLst/>
          </a:prstGeom>
        </p:spPr>
        <p:txBody>
          <a:bodyPr lIns="91439" tIns="91439" rIns="91439" bIns="91439" anchor="ctr"/>
          <a:lstStyle>
            <a:lvl1pPr algn="r" defTabSz="1828800">
              <a:defRPr sz="2800">
                <a:latin typeface="Arial"/>
                <a:ea typeface="Arial"/>
                <a:cs typeface="Arial"/>
                <a:sym typeface="Arial"/>
              </a:defRPr>
            </a:lvl1pPr>
          </a:lstStyle>
          <a:p>
            <a:pPr/>
            <a:fld id="{86CB4B4D-7CA3-9044-876B-883B54F8677D}" type="slidenum"/>
          </a:p>
        </p:txBody>
      </p:sp>
      <p:sp>
        <p:nvSpPr>
          <p:cNvPr id="172" name="Straight Connector 6"/>
          <p:cNvSpPr/>
          <p:nvPr/>
        </p:nvSpPr>
        <p:spPr>
          <a:xfrm>
            <a:off x="910477" y="12588516"/>
            <a:ext cx="22998470" cy="1"/>
          </a:xfrm>
          <a:prstGeom prst="line">
            <a:avLst/>
          </a:prstGeom>
          <a:ln w="25400">
            <a:solidFill>
              <a:srgbClr val="000000"/>
            </a:solidFill>
            <a:miter/>
          </a:ln>
        </p:spPr>
        <p:txBody>
          <a:bodyPr tIns="91439" bIns="91439"/>
          <a:lstStyle/>
          <a:p>
            <a:pPr defTabSz="1828800">
              <a:lnSpc>
                <a:spcPct val="100000"/>
              </a:lnSpc>
              <a:spcBef>
                <a:spcPts val="0"/>
              </a:spcBef>
              <a:defRPr sz="3600">
                <a:latin typeface="Arial"/>
                <a:ea typeface="Arial"/>
                <a:cs typeface="Arial"/>
                <a:sym typeface="Arial"/>
              </a:defRPr>
            </a:pPr>
          </a:p>
        </p:txBody>
      </p:sp>
      <p:sp>
        <p:nvSpPr>
          <p:cNvPr id="173" name="Title Only"/>
          <p:cNvSpPr txBox="1"/>
          <p:nvPr>
            <p:ph type="title" hasCustomPrompt="1"/>
          </p:nvPr>
        </p:nvSpPr>
        <p:spPr>
          <a:xfrm>
            <a:off x="923925" y="0"/>
            <a:ext cx="22998469" cy="914400"/>
          </a:xfrm>
          <a:prstGeom prst="rect">
            <a:avLst/>
          </a:prstGeom>
        </p:spPr>
        <p:txBody>
          <a:bodyPr lIns="91439" tIns="91439" rIns="91439" bIns="91439" anchor="ctr"/>
          <a:lstStyle>
            <a:lvl1pPr defTabSz="1828800">
              <a:lnSpc>
                <a:spcPct val="90000"/>
              </a:lnSpc>
              <a:defRPr spc="0" sz="5600">
                <a:latin typeface="Arial"/>
                <a:ea typeface="Arial"/>
                <a:cs typeface="Arial"/>
                <a:sym typeface="Arial"/>
              </a:defRPr>
            </a:lvl1pPr>
          </a:lstStyle>
          <a:p>
            <a:pPr/>
            <a:r>
              <a:t>Title Only</a:t>
            </a:r>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0" name="Click To Edit Master Title Style"/>
          <p:cNvSpPr txBox="1"/>
          <p:nvPr>
            <p:ph type="title" hasCustomPrompt="1"/>
          </p:nvPr>
        </p:nvSpPr>
        <p:spPr>
          <a:xfrm>
            <a:off x="1626348" y="2963078"/>
            <a:ext cx="20669252" cy="3894922"/>
          </a:xfrm>
          <a:prstGeom prst="rect">
            <a:avLst/>
          </a:prstGeom>
        </p:spPr>
        <p:txBody>
          <a:bodyPr lIns="91437" tIns="91437" rIns="91437" bIns="91437"/>
          <a:lstStyle>
            <a:lvl1pPr defTabSz="1828800">
              <a:lnSpc>
                <a:spcPct val="90000"/>
              </a:lnSpc>
              <a:defRPr spc="0" sz="12000">
                <a:solidFill>
                  <a:srgbClr val="FFFFFF"/>
                </a:solidFill>
                <a:latin typeface="Arial"/>
                <a:ea typeface="Arial"/>
                <a:cs typeface="Arial"/>
                <a:sym typeface="Arial"/>
              </a:defRPr>
            </a:lvl1pPr>
          </a:lstStyle>
          <a:p>
            <a:pPr/>
            <a:r>
              <a:t>Click To Edit Master Title Style</a:t>
            </a:r>
          </a:p>
        </p:txBody>
      </p:sp>
      <p:sp>
        <p:nvSpPr>
          <p:cNvPr id="181" name="Body Level One…"/>
          <p:cNvSpPr txBox="1"/>
          <p:nvPr>
            <p:ph type="body" sz="quarter" idx="1"/>
          </p:nvPr>
        </p:nvSpPr>
        <p:spPr>
          <a:xfrm>
            <a:off x="1626348" y="9425926"/>
            <a:ext cx="20669252" cy="1492373"/>
          </a:xfrm>
          <a:prstGeom prst="rect">
            <a:avLst/>
          </a:prstGeom>
        </p:spPr>
        <p:txBody>
          <a:bodyPr lIns="91437" tIns="91437" rIns="91437" bIns="91437"/>
          <a:lstStyle>
            <a:lvl1pPr marL="0" indent="0" defTabSz="1828800">
              <a:spcBef>
                <a:spcPts val="2000"/>
              </a:spcBef>
              <a:buSzTx/>
              <a:buNone/>
              <a:defRPr sz="3600">
                <a:solidFill>
                  <a:srgbClr val="FFFFFF"/>
                </a:solidFill>
                <a:latin typeface="Arial"/>
                <a:ea typeface="Arial"/>
                <a:cs typeface="Arial"/>
                <a:sym typeface="Arial"/>
              </a:defRPr>
            </a:lvl1pPr>
            <a:lvl2pPr marL="0" indent="0" defTabSz="1828800">
              <a:spcBef>
                <a:spcPts val="2000"/>
              </a:spcBef>
              <a:buSzTx/>
              <a:buNone/>
              <a:defRPr sz="3600">
                <a:solidFill>
                  <a:srgbClr val="FFFFFF"/>
                </a:solidFill>
                <a:latin typeface="Arial"/>
                <a:ea typeface="Arial"/>
                <a:cs typeface="Arial"/>
                <a:sym typeface="Arial"/>
              </a:defRPr>
            </a:lvl2pPr>
            <a:lvl3pPr marL="0" indent="0" defTabSz="1828800">
              <a:spcBef>
                <a:spcPts val="2000"/>
              </a:spcBef>
              <a:buSzTx/>
              <a:buNone/>
              <a:defRPr sz="3600">
                <a:solidFill>
                  <a:srgbClr val="FFFFFF"/>
                </a:solidFill>
                <a:latin typeface="Arial"/>
                <a:ea typeface="Arial"/>
                <a:cs typeface="Arial"/>
                <a:sym typeface="Arial"/>
              </a:defRPr>
            </a:lvl3pPr>
            <a:lvl4pPr marL="0" indent="0" defTabSz="1828800">
              <a:spcBef>
                <a:spcPts val="2000"/>
              </a:spcBef>
              <a:buSzTx/>
              <a:buNone/>
              <a:defRPr sz="3600">
                <a:solidFill>
                  <a:srgbClr val="FFFFFF"/>
                </a:solidFill>
                <a:latin typeface="Arial"/>
                <a:ea typeface="Arial"/>
                <a:cs typeface="Arial"/>
                <a:sym typeface="Arial"/>
              </a:defRPr>
            </a:lvl4pPr>
            <a:lvl5pPr marL="0" indent="0" defTabSz="1828800">
              <a:spcBef>
                <a:spcPts val="2000"/>
              </a:spcBef>
              <a:buSzTx/>
              <a:buNone/>
              <a:defRPr sz="36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82" name="Text Placeholder 4"/>
          <p:cNvSpPr/>
          <p:nvPr>
            <p:ph type="body" sz="quarter" idx="21"/>
          </p:nvPr>
        </p:nvSpPr>
        <p:spPr>
          <a:xfrm>
            <a:off x="1626348" y="6882354"/>
            <a:ext cx="20669252" cy="2519217"/>
          </a:xfrm>
          <a:prstGeom prst="rect">
            <a:avLst/>
          </a:prstGeom>
        </p:spPr>
        <p:txBody>
          <a:bodyPr lIns="91437" tIns="91437" rIns="91437" bIns="91437"/>
          <a:lstStyle/>
          <a:p>
            <a:pPr marL="457200" indent="-457200" defTabSz="1828800">
              <a:spcBef>
                <a:spcPts val="2000"/>
              </a:spcBef>
              <a:buSzPct val="100000"/>
              <a:buFont typeface="Arial"/>
              <a:defRPr>
                <a:latin typeface="Arial"/>
                <a:ea typeface="Arial"/>
                <a:cs typeface="Arial"/>
                <a:sym typeface="Arial"/>
              </a:defRPr>
            </a:pPr>
          </a:p>
        </p:txBody>
      </p:sp>
      <p:pic>
        <p:nvPicPr>
          <p:cNvPr id="183" name="Picture 7" descr="Picture 7"/>
          <p:cNvPicPr>
            <a:picLocks noChangeAspect="1"/>
          </p:cNvPicPr>
          <p:nvPr/>
        </p:nvPicPr>
        <p:blipFill>
          <a:blip r:embed="rId3">
            <a:extLst/>
          </a:blip>
          <a:stretch>
            <a:fillRect/>
          </a:stretch>
        </p:blipFill>
        <p:spPr>
          <a:xfrm>
            <a:off x="15132366" y="945666"/>
            <a:ext cx="3574475" cy="914403"/>
          </a:xfrm>
          <a:prstGeom prst="rect">
            <a:avLst/>
          </a:prstGeom>
          <a:ln w="12700">
            <a:miter lim="400000"/>
          </a:ln>
        </p:spPr>
      </p:pic>
      <p:pic>
        <p:nvPicPr>
          <p:cNvPr id="184" name="Picture 9" descr="Picture 9"/>
          <p:cNvPicPr>
            <a:picLocks noChangeAspect="1"/>
          </p:cNvPicPr>
          <p:nvPr/>
        </p:nvPicPr>
        <p:blipFill>
          <a:blip r:embed="rId4">
            <a:extLst/>
          </a:blip>
          <a:stretch>
            <a:fillRect/>
          </a:stretch>
        </p:blipFill>
        <p:spPr>
          <a:xfrm>
            <a:off x="10135368" y="945666"/>
            <a:ext cx="3651211" cy="914403"/>
          </a:xfrm>
          <a:prstGeom prst="rect">
            <a:avLst/>
          </a:prstGeom>
          <a:ln w="12700">
            <a:miter lim="400000"/>
          </a:ln>
        </p:spPr>
      </p:pic>
      <p:pic>
        <p:nvPicPr>
          <p:cNvPr id="185" name="image.png" descr="image.png"/>
          <p:cNvPicPr>
            <a:picLocks noChangeAspect="1"/>
          </p:cNvPicPr>
          <p:nvPr/>
        </p:nvPicPr>
        <p:blipFill>
          <a:blip r:embed="rId5">
            <a:extLst/>
          </a:blip>
          <a:stretch>
            <a:fillRect/>
          </a:stretch>
        </p:blipFill>
        <p:spPr>
          <a:xfrm>
            <a:off x="19080557" y="669631"/>
            <a:ext cx="5321334" cy="1316029"/>
          </a:xfrm>
          <a:prstGeom prst="rect">
            <a:avLst/>
          </a:prstGeom>
          <a:ln w="12700">
            <a:miter lim="400000"/>
          </a:ln>
        </p:spPr>
      </p:pic>
      <p:sp>
        <p:nvSpPr>
          <p:cNvPr id="186" name="Slide Number"/>
          <p:cNvSpPr txBox="1"/>
          <p:nvPr>
            <p:ph type="sldNum" sz="quarter" idx="2"/>
          </p:nvPr>
        </p:nvSpPr>
        <p:spPr>
          <a:xfrm>
            <a:off x="17327587" y="12570805"/>
            <a:ext cx="295226" cy="283791"/>
          </a:xfrm>
          <a:prstGeom prst="rect">
            <a:avLst/>
          </a:prstGeom>
        </p:spPr>
        <p:txBody>
          <a:bodyPr lIns="0" tIns="0" rIns="0" bIns="0" anchor="ctr"/>
          <a:lstStyle>
            <a:lvl1pPr defTabSz="1828800">
              <a:defRPr sz="20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3" name="Straight Connector 4"/>
          <p:cNvSpPr/>
          <p:nvPr/>
        </p:nvSpPr>
        <p:spPr>
          <a:xfrm>
            <a:off x="925157" y="1650356"/>
            <a:ext cx="22999852" cy="1"/>
          </a:xfrm>
          <a:prstGeom prst="line">
            <a:avLst/>
          </a:prstGeom>
          <a:ln w="50800">
            <a:solidFill>
              <a:srgbClr val="6D7180"/>
            </a:solidFill>
            <a:miter/>
          </a:ln>
        </p:spPr>
        <p:txBody>
          <a:bodyPr tIns="91439" bIns="91439"/>
          <a:lstStyle/>
          <a:p>
            <a:pPr defTabSz="1828800">
              <a:lnSpc>
                <a:spcPct val="100000"/>
              </a:lnSpc>
              <a:spcBef>
                <a:spcPts val="0"/>
              </a:spcBef>
              <a:defRPr sz="3600">
                <a:latin typeface="Arial"/>
                <a:ea typeface="Arial"/>
                <a:cs typeface="Arial"/>
                <a:sym typeface="Arial"/>
              </a:defRPr>
            </a:pPr>
          </a:p>
        </p:txBody>
      </p:sp>
      <p:sp>
        <p:nvSpPr>
          <p:cNvPr id="194" name="Straight Connector 5"/>
          <p:cNvSpPr/>
          <p:nvPr/>
        </p:nvSpPr>
        <p:spPr>
          <a:xfrm>
            <a:off x="925157" y="12222480"/>
            <a:ext cx="22999852" cy="1"/>
          </a:xfrm>
          <a:prstGeom prst="line">
            <a:avLst/>
          </a:prstGeom>
          <a:ln w="12700">
            <a:solidFill>
              <a:srgbClr val="000000"/>
            </a:solidFill>
            <a:miter/>
          </a:ln>
        </p:spPr>
        <p:txBody>
          <a:bodyPr tIns="91439" bIns="91439"/>
          <a:lstStyle/>
          <a:p>
            <a:pPr defTabSz="1828800">
              <a:lnSpc>
                <a:spcPct val="100000"/>
              </a:lnSpc>
              <a:spcBef>
                <a:spcPts val="0"/>
              </a:spcBef>
              <a:defRPr sz="3600">
                <a:latin typeface="Arial"/>
                <a:ea typeface="Arial"/>
                <a:cs typeface="Arial"/>
                <a:sym typeface="Arial"/>
              </a:defRPr>
            </a:pPr>
          </a:p>
        </p:txBody>
      </p:sp>
      <p:sp>
        <p:nvSpPr>
          <p:cNvPr id="195" name="Slide Number"/>
          <p:cNvSpPr txBox="1"/>
          <p:nvPr>
            <p:ph type="sldNum" sz="quarter" idx="2"/>
          </p:nvPr>
        </p:nvSpPr>
        <p:spPr>
          <a:xfrm>
            <a:off x="23188172" y="13219593"/>
            <a:ext cx="295226" cy="283791"/>
          </a:xfrm>
          <a:prstGeom prst="rect">
            <a:avLst/>
          </a:prstGeom>
        </p:spPr>
        <p:txBody>
          <a:bodyPr lIns="0" tIns="0" rIns="0" bIns="0" anchor="ctr"/>
          <a:lstStyle>
            <a:lvl1pPr defTabSz="1828800">
              <a:defRPr sz="2000">
                <a:latin typeface="Arial"/>
                <a:ea typeface="Arial"/>
                <a:cs typeface="Arial"/>
                <a:sym typeface="Arial"/>
              </a:defRPr>
            </a:lvl1pPr>
          </a:lstStyle>
          <a:p>
            <a:pPr/>
            <a:fld id="{86CB4B4D-7CA3-9044-876B-883B54F8677D}" type="slidenum"/>
          </a:p>
        </p:txBody>
      </p:sp>
      <p:sp>
        <p:nvSpPr>
          <p:cNvPr id="196" name="Title Text"/>
          <p:cNvSpPr txBox="1"/>
          <p:nvPr>
            <p:ph type="title"/>
          </p:nvPr>
        </p:nvSpPr>
        <p:spPr>
          <a:xfrm>
            <a:off x="925157" y="0"/>
            <a:ext cx="22999852" cy="1650357"/>
          </a:xfrm>
          <a:prstGeom prst="rect">
            <a:avLst/>
          </a:prstGeom>
        </p:spPr>
        <p:txBody>
          <a:bodyPr lIns="91439" tIns="91439" rIns="91439" bIns="91439" anchor="ctr"/>
          <a:lstStyle>
            <a:lvl1pPr defTabSz="1828800">
              <a:lnSpc>
                <a:spcPct val="90000"/>
              </a:lnSpc>
              <a:defRPr spc="0" sz="8000">
                <a:latin typeface="Arial"/>
                <a:ea typeface="Arial"/>
                <a:cs typeface="Arial"/>
                <a:sym typeface="Arial"/>
              </a:defRPr>
            </a:lvl1pPr>
          </a:lstStyle>
          <a:p>
            <a:pPr/>
            <a:r>
              <a:t>Title Text</a:t>
            </a:r>
          </a:p>
        </p:txBody>
      </p:sp>
      <p:sp>
        <p:nvSpPr>
          <p:cNvPr id="197" name="Body Level One…"/>
          <p:cNvSpPr txBox="1"/>
          <p:nvPr>
            <p:ph type="body" idx="1"/>
          </p:nvPr>
        </p:nvSpPr>
        <p:spPr>
          <a:xfrm>
            <a:off x="925157" y="1950729"/>
            <a:ext cx="22999852" cy="9731718"/>
          </a:xfrm>
          <a:prstGeom prst="rect">
            <a:avLst/>
          </a:prstGeom>
        </p:spPr>
        <p:txBody>
          <a:bodyPr lIns="91439" tIns="91439" rIns="91439" bIns="91439"/>
          <a:lstStyle>
            <a:lvl1pPr marL="457200" indent="-457200" defTabSz="1828800">
              <a:spcBef>
                <a:spcPts val="2000"/>
              </a:spcBef>
              <a:buSzPct val="100000"/>
              <a:buFont typeface="Arial"/>
              <a:defRPr>
                <a:latin typeface="Arial"/>
                <a:ea typeface="Arial"/>
                <a:cs typeface="Arial"/>
                <a:sym typeface="Arial"/>
              </a:defRPr>
            </a:lvl1pPr>
            <a:lvl2pPr marL="1005839" indent="-548639" defTabSz="1828800">
              <a:spcBef>
                <a:spcPts val="2000"/>
              </a:spcBef>
              <a:buSzPct val="100000"/>
              <a:buFont typeface="Arial"/>
              <a:defRPr>
                <a:latin typeface="Arial"/>
                <a:ea typeface="Arial"/>
                <a:cs typeface="Arial"/>
                <a:sym typeface="Arial"/>
              </a:defRPr>
            </a:lvl2pPr>
            <a:lvl3pPr marL="1524000" defTabSz="1828800">
              <a:spcBef>
                <a:spcPts val="2000"/>
              </a:spcBef>
              <a:buSzPct val="100000"/>
              <a:buFont typeface="Arial"/>
              <a:defRPr>
                <a:latin typeface="Arial"/>
                <a:ea typeface="Arial"/>
                <a:cs typeface="Arial"/>
                <a:sym typeface="Arial"/>
              </a:defRPr>
            </a:lvl3pPr>
            <a:lvl4pPr marL="2057400" indent="-685800" defTabSz="1828800">
              <a:spcBef>
                <a:spcPts val="2000"/>
              </a:spcBef>
              <a:buSzPct val="100000"/>
              <a:buFont typeface="Arial"/>
              <a:defRPr>
                <a:latin typeface="Arial"/>
                <a:ea typeface="Arial"/>
                <a:cs typeface="Arial"/>
                <a:sym typeface="Arial"/>
              </a:defRPr>
            </a:lvl4pPr>
            <a:lvl5pPr marL="2612571" indent="-783771" defTabSz="1828800">
              <a:spcBef>
                <a:spcPts val="2000"/>
              </a:spcBef>
              <a:buSzPct val="100000"/>
              <a:buFont typeface="Arial"/>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98" name="Text Placeholder 2"/>
          <p:cNvSpPr txBox="1"/>
          <p:nvPr/>
        </p:nvSpPr>
        <p:spPr>
          <a:xfrm>
            <a:off x="16522163" y="13035019"/>
            <a:ext cx="6119151" cy="119857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spcBef>
                <a:spcPts val="2000"/>
              </a:spcBef>
              <a:defRPr sz="2800">
                <a:latin typeface="Arial"/>
                <a:ea typeface="Arial"/>
                <a:cs typeface="Arial"/>
                <a:sym typeface="Arial"/>
              </a:defRPr>
            </a:lvl1pPr>
          </a:lstStyle>
          <a:p>
            <a:pPr/>
            <a:r>
              <a:t>Y.Furletova</a:t>
            </a:r>
          </a:p>
        </p:txBody>
      </p:sp>
      <p:sp>
        <p:nvSpPr>
          <p:cNvPr id="199" name="TextBox 3"/>
          <p:cNvSpPr txBox="1"/>
          <p:nvPr/>
        </p:nvSpPr>
        <p:spPr>
          <a:xfrm>
            <a:off x="822959" y="12980388"/>
            <a:ext cx="21903398" cy="528509"/>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defTabSz="1828800">
              <a:lnSpc>
                <a:spcPct val="100000"/>
              </a:lnSpc>
              <a:spcBef>
                <a:spcPts val="0"/>
              </a:spcBef>
              <a:defRPr sz="2400">
                <a:latin typeface="Arial"/>
                <a:ea typeface="Arial"/>
                <a:cs typeface="Arial"/>
                <a:sym typeface="Arial"/>
              </a:defRPr>
            </a:pPr>
            <a:r>
              <a:t>ePIC Collaboration Meeting January 21</a:t>
            </a:r>
            <a:r>
              <a:rPr baseline="31000"/>
              <a:t>th</a:t>
            </a:r>
            <a:r>
              <a:t>, 2026</a:t>
            </a:r>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6" name="Straight Connector 4"/>
          <p:cNvSpPr/>
          <p:nvPr/>
        </p:nvSpPr>
        <p:spPr>
          <a:xfrm>
            <a:off x="925157" y="1650356"/>
            <a:ext cx="22999852" cy="1"/>
          </a:xfrm>
          <a:prstGeom prst="line">
            <a:avLst/>
          </a:prstGeom>
          <a:ln w="50800">
            <a:solidFill>
              <a:srgbClr val="6D7180"/>
            </a:solidFill>
            <a:miter/>
          </a:ln>
        </p:spPr>
        <p:txBody>
          <a:bodyPr tIns="91439" bIns="91439"/>
          <a:lstStyle/>
          <a:p>
            <a:pPr defTabSz="1828800">
              <a:lnSpc>
                <a:spcPct val="100000"/>
              </a:lnSpc>
              <a:spcBef>
                <a:spcPts val="0"/>
              </a:spcBef>
              <a:defRPr sz="3600">
                <a:latin typeface="Arial"/>
                <a:ea typeface="Arial"/>
                <a:cs typeface="Arial"/>
                <a:sym typeface="Arial"/>
              </a:defRPr>
            </a:pPr>
          </a:p>
        </p:txBody>
      </p:sp>
      <p:sp>
        <p:nvSpPr>
          <p:cNvPr id="207" name="Straight Connector 5"/>
          <p:cNvSpPr/>
          <p:nvPr/>
        </p:nvSpPr>
        <p:spPr>
          <a:xfrm>
            <a:off x="925157" y="12222480"/>
            <a:ext cx="22999852" cy="1"/>
          </a:xfrm>
          <a:prstGeom prst="line">
            <a:avLst/>
          </a:prstGeom>
          <a:ln w="12700">
            <a:solidFill>
              <a:srgbClr val="000000"/>
            </a:solidFill>
            <a:miter/>
          </a:ln>
        </p:spPr>
        <p:txBody>
          <a:bodyPr tIns="91439" bIns="91439"/>
          <a:lstStyle/>
          <a:p>
            <a:pPr defTabSz="1828800">
              <a:lnSpc>
                <a:spcPct val="100000"/>
              </a:lnSpc>
              <a:spcBef>
                <a:spcPts val="0"/>
              </a:spcBef>
              <a:defRPr sz="3600">
                <a:latin typeface="Arial"/>
                <a:ea typeface="Arial"/>
                <a:cs typeface="Arial"/>
                <a:sym typeface="Arial"/>
              </a:defRPr>
            </a:pPr>
          </a:p>
        </p:txBody>
      </p:sp>
      <p:sp>
        <p:nvSpPr>
          <p:cNvPr id="208" name="Text Placeholder 2"/>
          <p:cNvSpPr txBox="1"/>
          <p:nvPr/>
        </p:nvSpPr>
        <p:spPr>
          <a:xfrm>
            <a:off x="16522163" y="13035019"/>
            <a:ext cx="6119151" cy="119857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spcBef>
                <a:spcPts val="2000"/>
              </a:spcBef>
              <a:defRPr sz="2800">
                <a:latin typeface="Arial"/>
                <a:ea typeface="Arial"/>
                <a:cs typeface="Arial"/>
                <a:sym typeface="Arial"/>
              </a:defRPr>
            </a:lvl1pPr>
          </a:lstStyle>
          <a:p>
            <a:pPr/>
            <a:r>
              <a:t>Y.Furletova</a:t>
            </a:r>
          </a:p>
        </p:txBody>
      </p:sp>
      <p:sp>
        <p:nvSpPr>
          <p:cNvPr id="209" name="Title Text"/>
          <p:cNvSpPr txBox="1"/>
          <p:nvPr>
            <p:ph type="title"/>
          </p:nvPr>
        </p:nvSpPr>
        <p:spPr>
          <a:xfrm>
            <a:off x="925157" y="0"/>
            <a:ext cx="22999852" cy="1650357"/>
          </a:xfrm>
          <a:prstGeom prst="rect">
            <a:avLst/>
          </a:prstGeom>
        </p:spPr>
        <p:txBody>
          <a:bodyPr lIns="91439" tIns="91439" rIns="91439" bIns="91439" anchor="ctr"/>
          <a:lstStyle>
            <a:lvl1pPr defTabSz="1828800">
              <a:lnSpc>
                <a:spcPct val="90000"/>
              </a:lnSpc>
              <a:defRPr spc="0" sz="8000">
                <a:latin typeface="Arial"/>
                <a:ea typeface="Arial"/>
                <a:cs typeface="Arial"/>
                <a:sym typeface="Arial"/>
              </a:defRPr>
            </a:lvl1pPr>
          </a:lstStyle>
          <a:p>
            <a:pPr/>
            <a:r>
              <a:t>Title Text</a:t>
            </a:r>
          </a:p>
        </p:txBody>
      </p:sp>
      <p:sp>
        <p:nvSpPr>
          <p:cNvPr id="210" name="Body Level One…"/>
          <p:cNvSpPr txBox="1"/>
          <p:nvPr>
            <p:ph type="body" sz="half" idx="1"/>
          </p:nvPr>
        </p:nvSpPr>
        <p:spPr>
          <a:xfrm>
            <a:off x="925157" y="1950720"/>
            <a:ext cx="11049001" cy="9782221"/>
          </a:xfrm>
          <a:prstGeom prst="rect">
            <a:avLst/>
          </a:prstGeom>
        </p:spPr>
        <p:txBody>
          <a:bodyPr lIns="91439" tIns="91439" rIns="91439" bIns="91439"/>
          <a:lstStyle>
            <a:lvl1pPr marL="457200" indent="-457200" defTabSz="1828800">
              <a:spcBef>
                <a:spcPts val="2000"/>
              </a:spcBef>
              <a:buSzPct val="100000"/>
              <a:buFont typeface="Arial"/>
              <a:defRPr>
                <a:latin typeface="Arial"/>
                <a:ea typeface="Arial"/>
                <a:cs typeface="Arial"/>
                <a:sym typeface="Arial"/>
              </a:defRPr>
            </a:lvl1pPr>
            <a:lvl2pPr marL="1005839" indent="-548639" defTabSz="1828800">
              <a:spcBef>
                <a:spcPts val="2000"/>
              </a:spcBef>
              <a:buSzPct val="100000"/>
              <a:buFont typeface="Arial"/>
              <a:defRPr>
                <a:latin typeface="Arial"/>
                <a:ea typeface="Arial"/>
                <a:cs typeface="Arial"/>
                <a:sym typeface="Arial"/>
              </a:defRPr>
            </a:lvl2pPr>
            <a:lvl3pPr marL="1524000" defTabSz="1828800">
              <a:spcBef>
                <a:spcPts val="2000"/>
              </a:spcBef>
              <a:buSzPct val="100000"/>
              <a:buFont typeface="Arial"/>
              <a:defRPr>
                <a:latin typeface="Arial"/>
                <a:ea typeface="Arial"/>
                <a:cs typeface="Arial"/>
                <a:sym typeface="Arial"/>
              </a:defRPr>
            </a:lvl3pPr>
            <a:lvl4pPr marL="2057400" indent="-685800" defTabSz="1828800">
              <a:spcBef>
                <a:spcPts val="2000"/>
              </a:spcBef>
              <a:buSzPct val="100000"/>
              <a:buFont typeface="Arial"/>
              <a:defRPr>
                <a:latin typeface="Arial"/>
                <a:ea typeface="Arial"/>
                <a:cs typeface="Arial"/>
                <a:sym typeface="Arial"/>
              </a:defRPr>
            </a:lvl4pPr>
            <a:lvl5pPr marL="2612571" indent="-783771" defTabSz="1828800">
              <a:spcBef>
                <a:spcPts val="2000"/>
              </a:spcBef>
              <a:buSzPct val="100000"/>
              <a:buFont typeface="Arial"/>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11" name="Slide Number"/>
          <p:cNvSpPr txBox="1"/>
          <p:nvPr>
            <p:ph type="sldNum" sz="quarter" idx="2"/>
          </p:nvPr>
        </p:nvSpPr>
        <p:spPr>
          <a:xfrm>
            <a:off x="23188172" y="13219593"/>
            <a:ext cx="295226" cy="283791"/>
          </a:xfrm>
          <a:prstGeom prst="rect">
            <a:avLst/>
          </a:prstGeom>
        </p:spPr>
        <p:txBody>
          <a:bodyPr lIns="0" tIns="0" rIns="0" bIns="0" anchor="ctr"/>
          <a:lstStyle>
            <a:lvl1pPr defTabSz="1828800">
              <a:defRPr sz="2000">
                <a:latin typeface="Arial"/>
                <a:ea typeface="Arial"/>
                <a:cs typeface="Arial"/>
                <a:sym typeface="Arial"/>
              </a:defRPr>
            </a:lvl1pPr>
          </a:lstStyle>
          <a:p>
            <a:pPr/>
            <a:fld id="{86CB4B4D-7CA3-9044-876B-883B54F8677D}" type="slidenum"/>
          </a:p>
        </p:txBody>
      </p:sp>
      <p:sp>
        <p:nvSpPr>
          <p:cNvPr id="212" name="TextBox 3"/>
          <p:cNvSpPr txBox="1"/>
          <p:nvPr/>
        </p:nvSpPr>
        <p:spPr>
          <a:xfrm>
            <a:off x="822959" y="12980388"/>
            <a:ext cx="21903398" cy="528509"/>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defTabSz="1828800">
              <a:lnSpc>
                <a:spcPct val="100000"/>
              </a:lnSpc>
              <a:spcBef>
                <a:spcPts val="0"/>
              </a:spcBef>
              <a:defRPr sz="2400">
                <a:latin typeface="Arial"/>
                <a:ea typeface="Arial"/>
                <a:cs typeface="Arial"/>
                <a:sym typeface="Arial"/>
              </a:defRPr>
            </a:pPr>
            <a:r>
              <a:t>ePIC Collaboration Meeting January 21</a:t>
            </a:r>
            <a:r>
              <a:rPr baseline="31000"/>
              <a:t>th</a:t>
            </a:r>
            <a:r>
              <a:t>, 2026</a:t>
            </a:r>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9" name="Straight Connector 4"/>
          <p:cNvSpPr/>
          <p:nvPr/>
        </p:nvSpPr>
        <p:spPr>
          <a:xfrm>
            <a:off x="925157" y="1650356"/>
            <a:ext cx="22999852" cy="1"/>
          </a:xfrm>
          <a:prstGeom prst="line">
            <a:avLst/>
          </a:prstGeom>
          <a:ln w="50800">
            <a:solidFill>
              <a:srgbClr val="6D7180"/>
            </a:solidFill>
            <a:miter/>
          </a:ln>
        </p:spPr>
        <p:txBody>
          <a:bodyPr tIns="91439" bIns="91439"/>
          <a:lstStyle/>
          <a:p>
            <a:pPr defTabSz="1828800">
              <a:lnSpc>
                <a:spcPct val="100000"/>
              </a:lnSpc>
              <a:spcBef>
                <a:spcPts val="0"/>
              </a:spcBef>
              <a:defRPr sz="3600">
                <a:latin typeface="Arial"/>
                <a:ea typeface="Arial"/>
                <a:cs typeface="Arial"/>
                <a:sym typeface="Arial"/>
              </a:defRPr>
            </a:pPr>
          </a:p>
        </p:txBody>
      </p:sp>
      <p:sp>
        <p:nvSpPr>
          <p:cNvPr id="220" name="Straight Connector 5"/>
          <p:cNvSpPr/>
          <p:nvPr/>
        </p:nvSpPr>
        <p:spPr>
          <a:xfrm>
            <a:off x="925157" y="12222480"/>
            <a:ext cx="22999852" cy="1"/>
          </a:xfrm>
          <a:prstGeom prst="line">
            <a:avLst/>
          </a:prstGeom>
          <a:ln w="12700">
            <a:solidFill>
              <a:srgbClr val="000000"/>
            </a:solidFill>
            <a:miter/>
          </a:ln>
        </p:spPr>
        <p:txBody>
          <a:bodyPr tIns="91439" bIns="91439"/>
          <a:lstStyle/>
          <a:p>
            <a:pPr defTabSz="1828800">
              <a:lnSpc>
                <a:spcPct val="100000"/>
              </a:lnSpc>
              <a:spcBef>
                <a:spcPts val="0"/>
              </a:spcBef>
              <a:defRPr sz="3600">
                <a:latin typeface="Arial"/>
                <a:ea typeface="Arial"/>
                <a:cs typeface="Arial"/>
                <a:sym typeface="Arial"/>
              </a:defRPr>
            </a:pPr>
          </a:p>
        </p:txBody>
      </p:sp>
      <p:sp>
        <p:nvSpPr>
          <p:cNvPr id="221" name="Title Text"/>
          <p:cNvSpPr txBox="1"/>
          <p:nvPr>
            <p:ph type="title"/>
          </p:nvPr>
        </p:nvSpPr>
        <p:spPr>
          <a:xfrm>
            <a:off x="925157" y="0"/>
            <a:ext cx="22999852" cy="1650357"/>
          </a:xfrm>
          <a:prstGeom prst="rect">
            <a:avLst/>
          </a:prstGeom>
        </p:spPr>
        <p:txBody>
          <a:bodyPr lIns="91439" tIns="91439" rIns="91439" bIns="91439" anchor="ctr"/>
          <a:lstStyle>
            <a:lvl1pPr defTabSz="1828800">
              <a:lnSpc>
                <a:spcPct val="90000"/>
              </a:lnSpc>
              <a:defRPr spc="0" sz="8000">
                <a:latin typeface="Arial"/>
                <a:ea typeface="Arial"/>
                <a:cs typeface="Arial"/>
                <a:sym typeface="Arial"/>
              </a:defRPr>
            </a:lvl1pPr>
          </a:lstStyle>
          <a:p>
            <a:pPr/>
            <a:r>
              <a:t>Title Text</a:t>
            </a:r>
          </a:p>
        </p:txBody>
      </p:sp>
      <p:sp>
        <p:nvSpPr>
          <p:cNvPr id="222" name="Body Level One…"/>
          <p:cNvSpPr txBox="1"/>
          <p:nvPr>
            <p:ph type="body" idx="1"/>
          </p:nvPr>
        </p:nvSpPr>
        <p:spPr>
          <a:xfrm>
            <a:off x="925157" y="1950729"/>
            <a:ext cx="22999852" cy="9731718"/>
          </a:xfrm>
          <a:prstGeom prst="rect">
            <a:avLst/>
          </a:prstGeom>
        </p:spPr>
        <p:txBody>
          <a:bodyPr lIns="91439" tIns="91439" rIns="91439" bIns="91439"/>
          <a:lstStyle>
            <a:lvl1pPr marL="457200" indent="-457200" defTabSz="1828800">
              <a:spcBef>
                <a:spcPts val="2000"/>
              </a:spcBef>
              <a:buSzPct val="100000"/>
              <a:buFont typeface="Arial"/>
              <a:defRPr>
                <a:latin typeface="Arial"/>
                <a:ea typeface="Arial"/>
                <a:cs typeface="Arial"/>
                <a:sym typeface="Arial"/>
              </a:defRPr>
            </a:lvl1pPr>
            <a:lvl2pPr marL="1005839" indent="-548639" defTabSz="1828800">
              <a:spcBef>
                <a:spcPts val="2000"/>
              </a:spcBef>
              <a:buSzPct val="100000"/>
              <a:buFont typeface="Arial"/>
              <a:defRPr>
                <a:latin typeface="Arial"/>
                <a:ea typeface="Arial"/>
                <a:cs typeface="Arial"/>
                <a:sym typeface="Arial"/>
              </a:defRPr>
            </a:lvl2pPr>
            <a:lvl3pPr marL="1524000" defTabSz="1828800">
              <a:spcBef>
                <a:spcPts val="2000"/>
              </a:spcBef>
              <a:buSzPct val="100000"/>
              <a:buFont typeface="Arial"/>
              <a:defRPr>
                <a:latin typeface="Arial"/>
                <a:ea typeface="Arial"/>
                <a:cs typeface="Arial"/>
                <a:sym typeface="Arial"/>
              </a:defRPr>
            </a:lvl3pPr>
            <a:lvl4pPr marL="2057400" indent="-685800" defTabSz="1828800">
              <a:spcBef>
                <a:spcPts val="2000"/>
              </a:spcBef>
              <a:buSzPct val="100000"/>
              <a:buFont typeface="Arial"/>
              <a:defRPr>
                <a:latin typeface="Arial"/>
                <a:ea typeface="Arial"/>
                <a:cs typeface="Arial"/>
                <a:sym typeface="Arial"/>
              </a:defRPr>
            </a:lvl4pPr>
            <a:lvl5pPr marL="2612571" indent="-783771" defTabSz="1828800">
              <a:spcBef>
                <a:spcPts val="2000"/>
              </a:spcBef>
              <a:buSzPct val="100000"/>
              <a:buFont typeface="Arial"/>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23" name="Text Placeholder 2"/>
          <p:cNvSpPr txBox="1"/>
          <p:nvPr/>
        </p:nvSpPr>
        <p:spPr>
          <a:xfrm>
            <a:off x="16522163" y="13035019"/>
            <a:ext cx="6119151" cy="119857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spcBef>
                <a:spcPts val="2000"/>
              </a:spcBef>
              <a:defRPr sz="2800">
                <a:latin typeface="Arial"/>
                <a:ea typeface="Arial"/>
                <a:cs typeface="Arial"/>
                <a:sym typeface="Arial"/>
              </a:defRPr>
            </a:lvl1pPr>
          </a:lstStyle>
          <a:p>
            <a:pPr/>
            <a:r>
              <a:t>Y.Furletova</a:t>
            </a:r>
          </a:p>
        </p:txBody>
      </p:sp>
      <p:sp>
        <p:nvSpPr>
          <p:cNvPr id="224" name="Text Placeholder 2"/>
          <p:cNvSpPr txBox="1"/>
          <p:nvPr/>
        </p:nvSpPr>
        <p:spPr>
          <a:xfrm>
            <a:off x="826074" y="13072665"/>
            <a:ext cx="16724185" cy="57764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defTabSz="1828800">
              <a:spcBef>
                <a:spcPts val="2000"/>
              </a:spcBef>
              <a:defRPr sz="2800">
                <a:latin typeface="Arial"/>
                <a:ea typeface="Arial"/>
                <a:cs typeface="Arial"/>
                <a:sym typeface="Arial"/>
              </a:defRPr>
            </a:pPr>
            <a:r>
              <a:t>Director's Review of the EIC Detector Subproject to Assess Baseline Readiness, February 3</a:t>
            </a:r>
            <a:r>
              <a:rPr baseline="31000"/>
              <a:t>rd</a:t>
            </a:r>
            <a:r>
              <a:t> – 5</a:t>
            </a:r>
            <a:r>
              <a:rPr baseline="31000"/>
              <a:t>th</a:t>
            </a:r>
            <a:r>
              <a:t>, 2026</a:t>
            </a:r>
          </a:p>
        </p:txBody>
      </p:sp>
      <p:sp>
        <p:nvSpPr>
          <p:cNvPr id="225" name="Slide Number"/>
          <p:cNvSpPr txBox="1"/>
          <p:nvPr>
            <p:ph type="sldNum" sz="quarter" idx="2"/>
          </p:nvPr>
        </p:nvSpPr>
        <p:spPr>
          <a:xfrm>
            <a:off x="23188172" y="13219593"/>
            <a:ext cx="295226" cy="283791"/>
          </a:xfrm>
          <a:prstGeom prst="rect">
            <a:avLst/>
          </a:prstGeom>
        </p:spPr>
        <p:txBody>
          <a:bodyPr lIns="0" tIns="0" rIns="0" bIns="0" anchor="ctr"/>
          <a:lstStyle>
            <a:lvl1pPr defTabSz="1828800">
              <a:defRPr sz="20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jpe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hyperlink" Target="https://eic.jlab.org/Detector/"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https://eic.jlab.org/Documents/DET/Quality/References/Detector-6.10-QualityControlPlan.pdf"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Text Placeholder 37"/>
          <p:cNvSpPr txBox="1"/>
          <p:nvPr/>
        </p:nvSpPr>
        <p:spPr>
          <a:xfrm>
            <a:off x="1057387" y="6113114"/>
            <a:ext cx="10382772" cy="985110"/>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spAutoFit/>
          </a:bodyPr>
          <a:lstStyle>
            <a:lvl1pPr defTabSz="1828800">
              <a:spcBef>
                <a:spcPts val="2000"/>
              </a:spcBef>
              <a:defRPr b="1" sz="5600">
                <a:solidFill>
                  <a:srgbClr val="FFFFFF"/>
                </a:solidFill>
                <a:latin typeface="Arial"/>
                <a:ea typeface="Arial"/>
                <a:cs typeface="Arial"/>
                <a:sym typeface="Arial"/>
              </a:defRPr>
            </a:lvl1pPr>
          </a:lstStyle>
          <a:p>
            <a:pPr/>
            <a:r>
              <a:t>Yulia Furletova</a:t>
            </a:r>
          </a:p>
        </p:txBody>
      </p:sp>
      <p:sp>
        <p:nvSpPr>
          <p:cNvPr id="235" name="Text Placeholder 37"/>
          <p:cNvSpPr txBox="1"/>
          <p:nvPr/>
        </p:nvSpPr>
        <p:spPr>
          <a:xfrm>
            <a:off x="1057385" y="7065618"/>
            <a:ext cx="10382772" cy="985110"/>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spAutoFit/>
          </a:bodyPr>
          <a:lstStyle>
            <a:lvl1pPr defTabSz="1828800">
              <a:spcBef>
                <a:spcPts val="2000"/>
              </a:spcBef>
              <a:defRPr sz="5600">
                <a:solidFill>
                  <a:srgbClr val="FFFFFF"/>
                </a:solidFill>
                <a:latin typeface="Arial"/>
                <a:ea typeface="Arial"/>
                <a:cs typeface="Arial"/>
                <a:sym typeface="Arial"/>
              </a:defRPr>
            </a:lvl1pPr>
          </a:lstStyle>
          <a:p>
            <a:pPr/>
            <a:r>
              <a:t>JLAB</a:t>
            </a:r>
          </a:p>
        </p:txBody>
      </p:sp>
      <p:sp>
        <p:nvSpPr>
          <p:cNvPr id="236" name="Text Placeholder 37"/>
          <p:cNvSpPr txBox="1"/>
          <p:nvPr/>
        </p:nvSpPr>
        <p:spPr>
          <a:xfrm>
            <a:off x="1057387" y="8068918"/>
            <a:ext cx="10382772" cy="737758"/>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spAutoFit/>
          </a:bodyPr>
          <a:lstStyle>
            <a:lvl1pPr defTabSz="1828800">
              <a:spcBef>
                <a:spcPts val="2000"/>
              </a:spcBef>
              <a:defRPr sz="4000">
                <a:solidFill>
                  <a:srgbClr val="FFFFFF"/>
                </a:solidFill>
                <a:latin typeface="Arial"/>
                <a:ea typeface="Arial"/>
                <a:cs typeface="Arial"/>
                <a:sym typeface="Arial"/>
              </a:defRPr>
            </a:lvl1pPr>
          </a:lstStyle>
          <a:p>
            <a:pPr/>
            <a:r>
              <a:t>L3-Manager 6.10.11</a:t>
            </a:r>
          </a:p>
        </p:txBody>
      </p:sp>
      <p:sp>
        <p:nvSpPr>
          <p:cNvPr id="237" name="Text Placeholder 37"/>
          <p:cNvSpPr txBox="1"/>
          <p:nvPr/>
        </p:nvSpPr>
        <p:spPr>
          <a:xfrm>
            <a:off x="1057385" y="10003374"/>
            <a:ext cx="10382772" cy="737758"/>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spAutoFit/>
          </a:bodyPr>
          <a:lstStyle>
            <a:lvl1pPr defTabSz="1828800">
              <a:spcBef>
                <a:spcPts val="2000"/>
              </a:spcBef>
              <a:defRPr sz="4000">
                <a:solidFill>
                  <a:srgbClr val="FFFFFF"/>
                </a:solidFill>
                <a:latin typeface="Arial"/>
                <a:ea typeface="Arial"/>
                <a:cs typeface="Arial"/>
                <a:sym typeface="Arial"/>
              </a:defRPr>
            </a:lvl1pPr>
          </a:lstStyle>
          <a:p>
            <a:pPr/>
            <a:r>
              <a:t>ePIC Collaboration meeting </a:t>
            </a:r>
          </a:p>
        </p:txBody>
      </p:sp>
      <p:sp>
        <p:nvSpPr>
          <p:cNvPr id="238" name="Title 1"/>
          <p:cNvSpPr txBox="1"/>
          <p:nvPr/>
        </p:nvSpPr>
        <p:spPr>
          <a:xfrm>
            <a:off x="998867" y="1808234"/>
            <a:ext cx="21924214" cy="3546477"/>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b">
            <a:normAutofit fontScale="100000" lnSpcReduction="0"/>
          </a:bodyPr>
          <a:lstStyle/>
          <a:p>
            <a:pPr defTabSz="1371600">
              <a:lnSpc>
                <a:spcPct val="100000"/>
              </a:lnSpc>
              <a:spcBef>
                <a:spcPts val="0"/>
              </a:spcBef>
              <a:defRPr b="1" sz="7200">
                <a:solidFill>
                  <a:srgbClr val="FFFFFF"/>
                </a:solidFill>
                <a:latin typeface="Arial"/>
                <a:ea typeface="Arial"/>
                <a:cs typeface="Arial"/>
                <a:sym typeface="Arial"/>
              </a:defRPr>
            </a:pPr>
            <a:br/>
            <a:r>
              <a:t>Auxiliary  Detector Systems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4" name="We will be using the appropriate ES&amp;H and Radiation Safety measures as dictated by the participating universities and labs(BNL/JLAB).  All personnel working within the labs have to have the appropriate training to ensure adherence to these safety protoco"/>
          <p:cNvSpPr txBox="1"/>
          <p:nvPr/>
        </p:nvSpPr>
        <p:spPr>
          <a:xfrm>
            <a:off x="1008524" y="1956240"/>
            <a:ext cx="22366952" cy="9377078"/>
          </a:xfrm>
          <a:prstGeom prst="rect">
            <a:avLst/>
          </a:prstGeom>
          <a:ln w="12700">
            <a:miter lim="400000"/>
          </a:ln>
          <a:extLst>
            <a:ext uri="{C572A759-6A51-4108-AA02-DFA0A04FC94B}">
              <ma14:wrappingTextBoxFlag xmlns:ma14="http://schemas.microsoft.com/office/mac/drawingml/2011/main" val="1"/>
            </a:ext>
          </a:extLst>
        </p:spPr>
        <p:txBody>
          <a:bodyPr lIns="91436" tIns="91436" rIns="91436" bIns="91436">
            <a:spAutoFit/>
          </a:bodyPr>
          <a:lstStyle/>
          <a:p>
            <a:pPr defTabSz="1828800">
              <a:lnSpc>
                <a:spcPct val="100000"/>
              </a:lnSpc>
              <a:spcBef>
                <a:spcPts val="800"/>
              </a:spcBef>
              <a:defRPr sz="3800">
                <a:latin typeface="Arial"/>
                <a:ea typeface="Arial"/>
                <a:cs typeface="Arial"/>
                <a:sym typeface="Arial"/>
              </a:defRPr>
            </a:pPr>
            <a:r>
              <a:t>We will be using the appropriate ES&amp;H and Radiation Safety measures as dictated by the participating universities and labs(BNL/JLAB).  All personnel working within the labs have to have the appropriate training to ensure adherence to these safety protocols. </a:t>
            </a:r>
          </a:p>
          <a:p>
            <a:pPr defTabSz="1828800">
              <a:lnSpc>
                <a:spcPct val="100000"/>
              </a:lnSpc>
              <a:spcBef>
                <a:spcPts val="800"/>
              </a:spcBef>
              <a:defRPr sz="3800">
                <a:latin typeface="Arial"/>
                <a:ea typeface="Arial"/>
                <a:cs typeface="Arial"/>
                <a:sym typeface="Arial"/>
              </a:defRPr>
            </a:pPr>
          </a:p>
          <a:p>
            <a:pPr defTabSz="1828800">
              <a:lnSpc>
                <a:spcPct val="100000"/>
              </a:lnSpc>
              <a:spcBef>
                <a:spcPts val="800"/>
              </a:spcBef>
              <a:defRPr b="1" sz="3200" u="sng">
                <a:latin typeface="Arial"/>
                <a:ea typeface="Arial"/>
                <a:cs typeface="Arial"/>
                <a:sym typeface="Arial"/>
              </a:defRPr>
            </a:pPr>
            <a:r>
              <a:t>Flammable materials</a:t>
            </a:r>
            <a:r>
              <a:rPr b="0"/>
              <a:t>:</a:t>
            </a:r>
            <a:r>
              <a:rPr b="0" u="none"/>
              <a:t> fibers </a:t>
            </a:r>
          </a:p>
          <a:p>
            <a:pPr defTabSz="1828800">
              <a:lnSpc>
                <a:spcPct val="100000"/>
              </a:lnSpc>
              <a:spcBef>
                <a:spcPts val="800"/>
              </a:spcBef>
              <a:defRPr sz="3200">
                <a:latin typeface="Arial"/>
                <a:ea typeface="Arial"/>
                <a:cs typeface="Arial"/>
                <a:sym typeface="Arial"/>
              </a:defRPr>
            </a:pPr>
            <a:r>
              <a:t>Use of proper storage, extinguishing system, keep away from the open fire or hot temperature. </a:t>
            </a:r>
          </a:p>
          <a:p>
            <a:pPr defTabSz="1828800">
              <a:lnSpc>
                <a:spcPct val="100000"/>
              </a:lnSpc>
              <a:spcBef>
                <a:spcPts val="800"/>
              </a:spcBef>
              <a:defRPr b="1" sz="3200" u="sng">
                <a:latin typeface="Arial"/>
                <a:ea typeface="Arial"/>
                <a:cs typeface="Arial"/>
                <a:sym typeface="Arial"/>
              </a:defRPr>
            </a:pPr>
            <a:r>
              <a:t>Electrical/ Cooling/Trip safety:</a:t>
            </a:r>
            <a:r>
              <a:rPr b="0"/>
              <a:t> </a:t>
            </a:r>
          </a:p>
          <a:p>
            <a:pPr defTabSz="1828800">
              <a:lnSpc>
                <a:spcPct val="100000"/>
              </a:lnSpc>
              <a:spcBef>
                <a:spcPts val="800"/>
              </a:spcBef>
              <a:defRPr sz="3200">
                <a:latin typeface="Arial"/>
                <a:ea typeface="Arial"/>
                <a:cs typeface="Arial"/>
                <a:sym typeface="Arial"/>
              </a:defRPr>
            </a:pPr>
            <a:r>
              <a:t>For operation with HV and Cooling: we will ensure that these are </a:t>
            </a:r>
            <a:r>
              <a:rPr>
                <a:solidFill>
                  <a:srgbClr val="0096FF"/>
                </a:solidFill>
              </a:rPr>
              <a:t>mechanically secure</a:t>
            </a:r>
            <a:r>
              <a:t> and not a trip hazard. HV lines/connectors will be</a:t>
            </a:r>
            <a:r>
              <a:rPr>
                <a:solidFill>
                  <a:srgbClr val="0096FF"/>
                </a:solidFill>
              </a:rPr>
              <a:t> isolated</a:t>
            </a:r>
            <a:r>
              <a:t> and will have proper warning signs and follow the lab procedures for electrical safety. Proper </a:t>
            </a:r>
            <a:r>
              <a:rPr>
                <a:solidFill>
                  <a:srgbClr val="0096FF"/>
                </a:solidFill>
              </a:rPr>
              <a:t>grounding</a:t>
            </a:r>
            <a:r>
              <a:t> scheme will be implemented. </a:t>
            </a:r>
          </a:p>
          <a:p>
            <a:pPr defTabSz="1828800">
              <a:lnSpc>
                <a:spcPct val="100000"/>
              </a:lnSpc>
              <a:spcBef>
                <a:spcPts val="800"/>
              </a:spcBef>
              <a:defRPr b="1" sz="3200" u="sng">
                <a:latin typeface="Arial"/>
                <a:ea typeface="Arial"/>
                <a:cs typeface="Arial"/>
                <a:sym typeface="Arial"/>
              </a:defRPr>
            </a:pPr>
            <a:r>
              <a:t>Operation nearby magnets/magnetic fields</a:t>
            </a:r>
            <a:r>
              <a:rPr b="0"/>
              <a:t>:</a:t>
            </a:r>
          </a:p>
          <a:p>
            <a:pPr defTabSz="1828800">
              <a:lnSpc>
                <a:spcPct val="100000"/>
              </a:lnSpc>
              <a:spcBef>
                <a:spcPts val="800"/>
              </a:spcBef>
              <a:defRPr sz="3200">
                <a:latin typeface="Arial"/>
                <a:ea typeface="Arial"/>
                <a:cs typeface="Arial"/>
                <a:sym typeface="Arial"/>
              </a:defRPr>
            </a:pPr>
            <a:r>
              <a:t>Use of </a:t>
            </a:r>
            <a:r>
              <a:rPr>
                <a:solidFill>
                  <a:srgbClr val="0096FF"/>
                </a:solidFill>
              </a:rPr>
              <a:t>non-magnetic materials</a:t>
            </a:r>
            <a:r>
              <a:t>.  In coordination with accelerator team: flashing signs or lights indicate magnet is on and magnetic fields may be present. Posting signs.</a:t>
            </a:r>
          </a:p>
          <a:p>
            <a:pPr defTabSz="1828800">
              <a:lnSpc>
                <a:spcPct val="100000"/>
              </a:lnSpc>
              <a:spcBef>
                <a:spcPts val="800"/>
              </a:spcBef>
              <a:defRPr b="1" sz="3200" u="sng">
                <a:latin typeface="Arial"/>
                <a:ea typeface="Arial"/>
                <a:cs typeface="Arial"/>
                <a:sym typeface="Arial"/>
              </a:defRPr>
            </a:pPr>
            <a:r>
              <a:t>Operation near the beam-pipe and vacuum:</a:t>
            </a:r>
            <a:r>
              <a:rPr b="0" u="none"/>
              <a:t> </a:t>
            </a:r>
          </a:p>
          <a:p>
            <a:pPr defTabSz="1828800">
              <a:lnSpc>
                <a:spcPct val="100000"/>
              </a:lnSpc>
              <a:spcBef>
                <a:spcPts val="800"/>
              </a:spcBef>
              <a:defRPr sz="3200">
                <a:latin typeface="Arial"/>
                <a:ea typeface="Arial"/>
                <a:cs typeface="Arial"/>
                <a:sym typeface="Arial"/>
              </a:defRPr>
            </a:pPr>
            <a:r>
              <a:t>Including </a:t>
            </a:r>
            <a:r>
              <a:rPr>
                <a:solidFill>
                  <a:srgbClr val="0096FF"/>
                </a:solidFill>
              </a:rPr>
              <a:t>vacuum valves</a:t>
            </a:r>
            <a:r>
              <a:t> near RomanPots. </a:t>
            </a:r>
            <a:r>
              <a:rPr>
                <a:solidFill>
                  <a:srgbClr val="0096FF"/>
                </a:solidFill>
              </a:rPr>
              <a:t>Interlock systems</a:t>
            </a:r>
            <a:r>
              <a:t> to avoid movements of RomanPots without permission from accelerator team.  Include </a:t>
            </a:r>
            <a:r>
              <a:rPr>
                <a:solidFill>
                  <a:srgbClr val="0096FF"/>
                </a:solidFill>
              </a:rPr>
              <a:t>extraction mechanism </a:t>
            </a:r>
            <a:r>
              <a:t>for RomanPots. We will require that anyone working near the far-forward/backward detectors to wears ear protection, and will post signage to that effect.</a:t>
            </a:r>
          </a:p>
        </p:txBody>
      </p:sp>
      <p:sp>
        <p:nvSpPr>
          <p:cNvPr id="345" name="Environment, safety, and health (ES&amp;H)"/>
          <p:cNvSpPr txBox="1"/>
          <p:nvPr/>
        </p:nvSpPr>
        <p:spPr>
          <a:xfrm>
            <a:off x="692072" y="150568"/>
            <a:ext cx="22999856" cy="1650359"/>
          </a:xfrm>
          <a:prstGeom prst="rect">
            <a:avLst/>
          </a:prstGeom>
          <a:ln w="12700">
            <a:miter lim="400000"/>
          </a:ln>
          <a:extLst>
            <a:ext uri="{C572A759-6A51-4108-AA02-DFA0A04FC94B}">
              <ma14:wrappingTextBoxFlag xmlns:ma14="http://schemas.microsoft.com/office/mac/drawingml/2011/main" val="1"/>
            </a:ext>
          </a:extLst>
        </p:spPr>
        <p:txBody>
          <a:bodyPr lIns="91436" tIns="91436" rIns="91436" bIns="91436" anchor="ctr">
            <a:normAutofit fontScale="100000" lnSpcReduction="0"/>
          </a:bodyPr>
          <a:lstStyle/>
          <a:p>
            <a:pPr defTabSz="1828800">
              <a:spcBef>
                <a:spcPts val="0"/>
              </a:spcBef>
              <a:defRPr b="1" sz="8000">
                <a:latin typeface="Arial"/>
                <a:ea typeface="Arial"/>
                <a:cs typeface="Arial"/>
                <a:sym typeface="Arial"/>
              </a:defRPr>
            </a:pPr>
            <a:r>
              <a:t> Environment, </a:t>
            </a:r>
            <a:r>
              <a:t>S</a:t>
            </a:r>
            <a:r>
              <a:t>afety, and </a:t>
            </a:r>
            <a:r>
              <a:t>H</a:t>
            </a:r>
            <a:r>
              <a:t>ealth (ES&amp;H)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Slide Number"/>
          <p:cNvSpPr txBox="1"/>
          <p:nvPr>
            <p:ph type="sldNum" sz="quarter" idx="2"/>
          </p:nvPr>
        </p:nvSpPr>
        <p:spPr>
          <a:xfrm>
            <a:off x="23197598" y="13219593"/>
            <a:ext cx="276374" cy="28379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8" name="Today"/>
          <p:cNvSpPr txBox="1"/>
          <p:nvPr>
            <p:ph type="title"/>
          </p:nvPr>
        </p:nvSpPr>
        <p:spPr>
          <a:prstGeom prst="rect">
            <a:avLst/>
          </a:prstGeom>
        </p:spPr>
        <p:txBody>
          <a:bodyPr/>
          <a:lstStyle/>
          <a:p>
            <a:pPr/>
            <a:r>
              <a:t>Today </a:t>
            </a:r>
          </a:p>
        </p:txBody>
      </p:sp>
      <p:sp>
        <p:nvSpPr>
          <p:cNvPr id="349" name="Detector Integration and  services  ( Jonathan &amp; India on behalf of all designers working on this topic)…"/>
          <p:cNvSpPr txBox="1"/>
          <p:nvPr>
            <p:ph type="body" idx="1"/>
          </p:nvPr>
        </p:nvSpPr>
        <p:spPr>
          <a:prstGeom prst="rect">
            <a:avLst/>
          </a:prstGeom>
        </p:spPr>
        <p:txBody>
          <a:bodyPr/>
          <a:lstStyle/>
          <a:p>
            <a:pPr/>
            <a:r>
              <a:t>Detector Integration and  services  ( Jonathan &amp; India on behalf of all designers working on this topic) </a:t>
            </a:r>
          </a:p>
          <a:p>
            <a:pPr/>
            <a:r>
              <a:t>Cooling  ( Roman Pots/OMD) (Raphael) </a:t>
            </a:r>
          </a:p>
          <a:p>
            <a:pPr/>
          </a:p>
          <a:p>
            <a:pPr/>
            <a:r>
              <a:t>Reconstruction ( RPOTs, B0 )   ( Alex, Baptiste) </a:t>
            </a:r>
          </a:p>
          <a:p>
            <a:pPr/>
          </a:p>
          <a:p>
            <a:pPr/>
            <a:r>
              <a:t>AC-LGAD /EICROC testing at BNL  (Alex) </a:t>
            </a:r>
          </a:p>
          <a:p>
            <a:pPr/>
            <a:r>
              <a:t>AC-LGAD /EICROC testing at IJCLab  ( Dominique) </a:t>
            </a:r>
          </a:p>
          <a:p>
            <a:pPr/>
            <a:r>
              <a:t>EICROC1 (Christophe)</a:t>
            </a:r>
          </a:p>
          <a:p>
            <a:pPr/>
            <a:r>
              <a:t>RBv1  (Tonko)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lide Number Placeholder 1"/>
          <p:cNvSpPr txBox="1"/>
          <p:nvPr>
            <p:ph type="sldNum" sz="quarter" idx="2"/>
          </p:nvPr>
        </p:nvSpPr>
        <p:spPr>
          <a:xfrm>
            <a:off x="23258802" y="13219593"/>
            <a:ext cx="153963" cy="28379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1" name="Title 2"/>
          <p:cNvSpPr txBox="1"/>
          <p:nvPr>
            <p:ph type="title"/>
          </p:nvPr>
        </p:nvSpPr>
        <p:spPr>
          <a:xfrm>
            <a:off x="925157" y="-1"/>
            <a:ext cx="22999852" cy="1650358"/>
          </a:xfrm>
          <a:prstGeom prst="rect">
            <a:avLst/>
          </a:prstGeom>
        </p:spPr>
        <p:txBody>
          <a:bodyPr/>
          <a:lstStyle>
            <a:lvl1pPr>
              <a:defRPr sz="7000"/>
            </a:lvl1pPr>
          </a:lstStyle>
          <a:p>
            <a:pPr>
              <a:defRPr sz="8000"/>
            </a:pPr>
            <a:r>
              <a:rPr sz="7000"/>
              <a:t>Participating Institutions </a:t>
            </a:r>
          </a:p>
        </p:txBody>
      </p:sp>
      <p:grpSp>
        <p:nvGrpSpPr>
          <p:cNvPr id="261" name="Group"/>
          <p:cNvGrpSpPr/>
          <p:nvPr/>
        </p:nvGrpSpPr>
        <p:grpSpPr>
          <a:xfrm>
            <a:off x="513975" y="4527672"/>
            <a:ext cx="23822216" cy="6114886"/>
            <a:chOff x="0" y="0"/>
            <a:chExt cx="23822215" cy="6114884"/>
          </a:xfrm>
        </p:grpSpPr>
        <p:grpSp>
          <p:nvGrpSpPr>
            <p:cNvPr id="247" name="Group"/>
            <p:cNvGrpSpPr/>
            <p:nvPr/>
          </p:nvGrpSpPr>
          <p:grpSpPr>
            <a:xfrm>
              <a:off x="0" y="0"/>
              <a:ext cx="23822216" cy="6114885"/>
              <a:chOff x="0" y="0"/>
              <a:chExt cx="23822215" cy="6114884"/>
            </a:xfrm>
          </p:grpSpPr>
          <p:pic>
            <p:nvPicPr>
              <p:cNvPr id="242" name="Screenshot 2024-12-06 at 2.41.18 PM.png" descr="Screenshot 2024-12-06 at 2.41.18 PM.png"/>
              <p:cNvPicPr>
                <a:picLocks noChangeAspect="1"/>
              </p:cNvPicPr>
              <p:nvPr/>
            </p:nvPicPr>
            <p:blipFill>
              <a:blip r:embed="rId2">
                <a:extLst/>
              </a:blip>
              <a:srcRect l="0" t="0" r="0" b="0"/>
              <a:stretch>
                <a:fillRect/>
              </a:stretch>
            </p:blipFill>
            <p:spPr>
              <a:xfrm>
                <a:off x="0" y="0"/>
                <a:ext cx="23822216" cy="6114885"/>
              </a:xfrm>
              <a:prstGeom prst="rect">
                <a:avLst/>
              </a:prstGeom>
              <a:ln w="12700" cap="flat">
                <a:noFill/>
                <a:miter lim="400000"/>
              </a:ln>
              <a:effectLst/>
            </p:spPr>
          </p:pic>
          <p:sp>
            <p:nvSpPr>
              <p:cNvPr id="243" name="p/A"/>
              <p:cNvSpPr txBox="1"/>
              <p:nvPr/>
            </p:nvSpPr>
            <p:spPr>
              <a:xfrm>
                <a:off x="8729825" y="3704674"/>
                <a:ext cx="1106372" cy="5761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7" tIns="91437" rIns="91437" bIns="91437" numCol="1" anchor="t">
                <a:noAutofit/>
              </a:bodyPr>
              <a:lstStyle>
                <a:lvl1pPr defTabSz="1828800">
                  <a:lnSpc>
                    <a:spcPct val="100000"/>
                  </a:lnSpc>
                  <a:spcBef>
                    <a:spcPts val="0"/>
                  </a:spcBef>
                  <a:defRPr sz="2800">
                    <a:solidFill>
                      <a:srgbClr val="0433FF"/>
                    </a:solidFill>
                    <a:latin typeface="Arial"/>
                    <a:ea typeface="Arial"/>
                    <a:cs typeface="Arial"/>
                    <a:sym typeface="Arial"/>
                  </a:defRPr>
                </a:lvl1pPr>
              </a:lstStyle>
              <a:p>
                <a:pPr/>
                <a:r>
                  <a:t>p/A</a:t>
                </a:r>
              </a:p>
            </p:txBody>
          </p:sp>
          <p:sp>
            <p:nvSpPr>
              <p:cNvPr id="244" name="Line"/>
              <p:cNvSpPr/>
              <p:nvPr/>
            </p:nvSpPr>
            <p:spPr>
              <a:xfrm>
                <a:off x="8564260" y="4226399"/>
                <a:ext cx="1424775" cy="4"/>
              </a:xfrm>
              <a:prstGeom prst="line">
                <a:avLst/>
              </a:prstGeom>
              <a:noFill/>
              <a:ln w="25400" cap="flat">
                <a:solidFill>
                  <a:srgbClr val="0433FF"/>
                </a:solidFill>
                <a:prstDash val="solid"/>
                <a:miter lim="800000"/>
                <a:tailEnd type="triangle" w="med" len="med"/>
              </a:ln>
              <a:effectLst/>
            </p:spPr>
            <p:txBody>
              <a:bodyPr wrap="square" lIns="91437" tIns="91437" rIns="91437" bIns="91437" numCol="1" anchor="t">
                <a:noAutofit/>
              </a:bodyPr>
              <a:lstStyle/>
              <a:p>
                <a:pPr defTabSz="1828800">
                  <a:lnSpc>
                    <a:spcPct val="100000"/>
                  </a:lnSpc>
                  <a:spcBef>
                    <a:spcPts val="0"/>
                  </a:spcBef>
                  <a:defRPr sz="3600">
                    <a:latin typeface="Helvetica"/>
                    <a:ea typeface="Helvetica"/>
                    <a:cs typeface="Helvetica"/>
                    <a:sym typeface="Helvetica"/>
                  </a:defRPr>
                </a:pPr>
              </a:p>
            </p:txBody>
          </p:sp>
          <p:sp>
            <p:nvSpPr>
              <p:cNvPr id="245" name="Line"/>
              <p:cNvSpPr/>
              <p:nvPr/>
            </p:nvSpPr>
            <p:spPr>
              <a:xfrm flipH="1">
                <a:off x="14138206" y="4226399"/>
                <a:ext cx="989510" cy="3"/>
              </a:xfrm>
              <a:prstGeom prst="line">
                <a:avLst/>
              </a:prstGeom>
              <a:noFill/>
              <a:ln w="25400" cap="flat">
                <a:solidFill>
                  <a:srgbClr val="FF2600"/>
                </a:solidFill>
                <a:prstDash val="solid"/>
                <a:miter lim="800000"/>
                <a:tailEnd type="triangle" w="med" len="med"/>
              </a:ln>
              <a:effectLst/>
            </p:spPr>
            <p:txBody>
              <a:bodyPr wrap="square" lIns="91437" tIns="91437" rIns="91437" bIns="91437" numCol="1" anchor="t">
                <a:noAutofit/>
              </a:bodyPr>
              <a:lstStyle/>
              <a:p>
                <a:pPr defTabSz="1828800">
                  <a:lnSpc>
                    <a:spcPct val="100000"/>
                  </a:lnSpc>
                  <a:spcBef>
                    <a:spcPts val="0"/>
                  </a:spcBef>
                  <a:defRPr sz="3600">
                    <a:latin typeface="Helvetica"/>
                    <a:ea typeface="Helvetica"/>
                    <a:cs typeface="Helvetica"/>
                    <a:sym typeface="Helvetica"/>
                  </a:defRPr>
                </a:pPr>
              </a:p>
            </p:txBody>
          </p:sp>
          <p:sp>
            <p:nvSpPr>
              <p:cNvPr id="246" name="e"/>
              <p:cNvSpPr txBox="1"/>
              <p:nvPr/>
            </p:nvSpPr>
            <p:spPr>
              <a:xfrm>
                <a:off x="14243507" y="3704674"/>
                <a:ext cx="405029" cy="5761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7" tIns="91437" rIns="91437" bIns="91437" numCol="1" anchor="t">
                <a:noAutofit/>
              </a:bodyPr>
              <a:lstStyle>
                <a:lvl1pPr defTabSz="1828800">
                  <a:lnSpc>
                    <a:spcPct val="100000"/>
                  </a:lnSpc>
                  <a:spcBef>
                    <a:spcPts val="0"/>
                  </a:spcBef>
                  <a:defRPr sz="2800">
                    <a:solidFill>
                      <a:srgbClr val="FF2600"/>
                    </a:solidFill>
                    <a:latin typeface="Arial"/>
                    <a:ea typeface="Arial"/>
                    <a:cs typeface="Arial"/>
                    <a:sym typeface="Arial"/>
                  </a:defRPr>
                </a:lvl1pPr>
              </a:lstStyle>
              <a:p>
                <a:pPr/>
                <a:r>
                  <a:t>e</a:t>
                </a:r>
              </a:p>
            </p:txBody>
          </p:sp>
        </p:grpSp>
        <p:sp>
          <p:nvSpPr>
            <p:cNvPr id="248" name="B0 detectors"/>
            <p:cNvSpPr/>
            <p:nvPr/>
          </p:nvSpPr>
          <p:spPr>
            <a:xfrm>
              <a:off x="14068716" y="351372"/>
              <a:ext cx="2637606" cy="812706"/>
            </a:xfrm>
            <a:prstGeom prst="rect">
              <a:avLst/>
            </a:prstGeom>
            <a:noFill/>
            <a:ln w="50800" cap="flat">
              <a:solidFill>
                <a:srgbClr val="0096FF"/>
              </a:solidFill>
              <a:prstDash val="solid"/>
              <a:round/>
            </a:ln>
            <a:effectLst/>
            <a:extLst>
              <a:ext uri="{C572A759-6A51-4108-AA02-DFA0A04FC94B}">
                <ma14:wrappingTextBoxFlag xmlns:ma14="http://schemas.microsoft.com/office/mac/drawingml/2011/main" val="1"/>
              </a:ext>
            </a:extLst>
          </p:spPr>
          <p:txBody>
            <a:bodyPr wrap="square" lIns="91437" tIns="91437" rIns="91437" bIns="91437" numCol="1" anchor="ctr">
              <a:noAutofit/>
            </a:bodyPr>
            <a:lstStyle>
              <a:lvl1pPr defTabSz="1828800">
                <a:lnSpc>
                  <a:spcPct val="100000"/>
                </a:lnSpc>
                <a:spcBef>
                  <a:spcPts val="0"/>
                </a:spcBef>
                <a:defRPr sz="2400">
                  <a:solidFill>
                    <a:srgbClr val="FF2600"/>
                  </a:solidFill>
                  <a:latin typeface="Helvetica"/>
                  <a:ea typeface="Helvetica"/>
                  <a:cs typeface="Helvetica"/>
                  <a:sym typeface="Helvetica"/>
                </a:defRPr>
              </a:lvl1pPr>
            </a:lstStyle>
            <a:p>
              <a:pPr/>
              <a:r>
                <a:t>B0 detectors </a:t>
              </a:r>
            </a:p>
          </p:txBody>
        </p:sp>
        <p:sp>
          <p:nvSpPr>
            <p:cNvPr id="249" name="Roman Pots"/>
            <p:cNvSpPr/>
            <p:nvPr/>
          </p:nvSpPr>
          <p:spPr>
            <a:xfrm>
              <a:off x="17803561" y="4109902"/>
              <a:ext cx="2449148" cy="812706"/>
            </a:xfrm>
            <a:prstGeom prst="rect">
              <a:avLst/>
            </a:prstGeom>
            <a:noFill/>
            <a:ln w="50800" cap="flat">
              <a:solidFill>
                <a:srgbClr val="0096FF"/>
              </a:solidFill>
              <a:prstDash val="solid"/>
              <a:round/>
            </a:ln>
            <a:effectLst/>
            <a:extLst>
              <a:ext uri="{C572A759-6A51-4108-AA02-DFA0A04FC94B}">
                <ma14:wrappingTextBoxFlag xmlns:ma14="http://schemas.microsoft.com/office/mac/drawingml/2011/main" val="1"/>
              </a:ext>
            </a:extLst>
          </p:spPr>
          <p:txBody>
            <a:bodyPr wrap="square" lIns="91437" tIns="91437" rIns="91437" bIns="91437" numCol="1" anchor="ctr">
              <a:noAutofit/>
            </a:bodyPr>
            <a:lstStyle>
              <a:lvl1pPr defTabSz="1828800">
                <a:lnSpc>
                  <a:spcPct val="100000"/>
                </a:lnSpc>
                <a:spcBef>
                  <a:spcPts val="0"/>
                </a:spcBef>
                <a:defRPr sz="2400">
                  <a:solidFill>
                    <a:srgbClr val="FF2600"/>
                  </a:solidFill>
                  <a:latin typeface="Helvetica"/>
                  <a:ea typeface="Helvetica"/>
                  <a:cs typeface="Helvetica"/>
                  <a:sym typeface="Helvetica"/>
                </a:defRPr>
              </a:lvl1pPr>
            </a:lstStyle>
            <a:p>
              <a:pPr/>
              <a:r>
                <a:t>Roman Pots</a:t>
              </a:r>
            </a:p>
          </p:txBody>
        </p:sp>
        <p:sp>
          <p:nvSpPr>
            <p:cNvPr id="250" name="Off-momentum detectors"/>
            <p:cNvSpPr/>
            <p:nvPr/>
          </p:nvSpPr>
          <p:spPr>
            <a:xfrm>
              <a:off x="14906769" y="4299371"/>
              <a:ext cx="2584011" cy="1662822"/>
            </a:xfrm>
            <a:prstGeom prst="rect">
              <a:avLst/>
            </a:prstGeom>
            <a:noFill/>
            <a:ln w="50800" cap="flat">
              <a:solidFill>
                <a:srgbClr val="0096FF"/>
              </a:solidFill>
              <a:prstDash val="solid"/>
              <a:round/>
            </a:ln>
            <a:effectLst/>
            <a:extLst>
              <a:ext uri="{C572A759-6A51-4108-AA02-DFA0A04FC94B}">
                <ma14:wrappingTextBoxFlag xmlns:ma14="http://schemas.microsoft.com/office/mac/drawingml/2011/main" val="1"/>
              </a:ext>
            </a:extLst>
          </p:spPr>
          <p:txBody>
            <a:bodyPr wrap="square" lIns="91437" tIns="91437" rIns="91437" bIns="91437" numCol="1" anchor="ctr">
              <a:noAutofit/>
            </a:bodyPr>
            <a:lstStyle>
              <a:lvl1pPr defTabSz="1828800">
                <a:lnSpc>
                  <a:spcPct val="100000"/>
                </a:lnSpc>
                <a:spcBef>
                  <a:spcPts val="0"/>
                </a:spcBef>
                <a:defRPr sz="2400">
                  <a:solidFill>
                    <a:srgbClr val="FF2600"/>
                  </a:solidFill>
                  <a:latin typeface="Helvetica"/>
                  <a:ea typeface="Helvetica"/>
                  <a:cs typeface="Helvetica"/>
                  <a:sym typeface="Helvetica"/>
                </a:defRPr>
              </a:lvl1pPr>
            </a:lstStyle>
            <a:p>
              <a:pPr/>
              <a:r>
                <a:t>Off-momentum detectors   </a:t>
              </a:r>
            </a:p>
          </p:txBody>
        </p:sp>
        <p:sp>
          <p:nvSpPr>
            <p:cNvPr id="251" name="Zero-Degree Calorimeter"/>
            <p:cNvSpPr/>
            <p:nvPr/>
          </p:nvSpPr>
          <p:spPr>
            <a:xfrm>
              <a:off x="18749550" y="968343"/>
              <a:ext cx="3551961" cy="1223502"/>
            </a:xfrm>
            <a:prstGeom prst="rect">
              <a:avLst/>
            </a:prstGeom>
            <a:noFill/>
            <a:ln w="50800" cap="flat">
              <a:solidFill>
                <a:srgbClr val="0096FF"/>
              </a:solidFill>
              <a:prstDash val="solid"/>
              <a:round/>
            </a:ln>
            <a:effectLst/>
            <a:extLst>
              <a:ext uri="{C572A759-6A51-4108-AA02-DFA0A04FC94B}">
                <ma14:wrappingTextBoxFlag xmlns:ma14="http://schemas.microsoft.com/office/mac/drawingml/2011/main" val="1"/>
              </a:ext>
            </a:extLst>
          </p:spPr>
          <p:txBody>
            <a:bodyPr wrap="square" lIns="91437" tIns="91437" rIns="91437" bIns="91437" numCol="1" anchor="ctr">
              <a:noAutofit/>
            </a:bodyPr>
            <a:lstStyle>
              <a:lvl1pPr defTabSz="1828800">
                <a:lnSpc>
                  <a:spcPct val="100000"/>
                </a:lnSpc>
                <a:spcBef>
                  <a:spcPts val="0"/>
                </a:spcBef>
                <a:defRPr sz="2400">
                  <a:solidFill>
                    <a:srgbClr val="FF2600"/>
                  </a:solidFill>
                  <a:latin typeface="Helvetica"/>
                  <a:ea typeface="Helvetica"/>
                  <a:cs typeface="Helvetica"/>
                  <a:sym typeface="Helvetica"/>
                </a:defRPr>
              </a:lvl1pPr>
            </a:lstStyle>
            <a:p>
              <a:pPr/>
              <a:r>
                <a:t>Zero-Degree Calorimeter </a:t>
              </a:r>
            </a:p>
          </p:txBody>
        </p:sp>
        <p:sp>
          <p:nvSpPr>
            <p:cNvPr id="252" name="Low-Q2…"/>
            <p:cNvSpPr/>
            <p:nvPr/>
          </p:nvSpPr>
          <p:spPr>
            <a:xfrm>
              <a:off x="5716441" y="4109902"/>
              <a:ext cx="1616311" cy="1396515"/>
            </a:xfrm>
            <a:prstGeom prst="rect">
              <a:avLst/>
            </a:prstGeom>
            <a:noFill/>
            <a:ln w="50800" cap="flat">
              <a:solidFill>
                <a:srgbClr val="0096FF"/>
              </a:solidFill>
              <a:prstDash val="solid"/>
              <a:round/>
            </a:ln>
            <a:effectLst/>
            <a:extLst>
              <a:ext uri="{C572A759-6A51-4108-AA02-DFA0A04FC94B}">
                <ma14:wrappingTextBoxFlag xmlns:ma14="http://schemas.microsoft.com/office/mac/drawingml/2011/main" val="1"/>
              </a:ext>
            </a:extLst>
          </p:spPr>
          <p:txBody>
            <a:bodyPr wrap="square" lIns="91437" tIns="91437" rIns="91437" bIns="91437" numCol="1" anchor="ctr">
              <a:noAutofit/>
            </a:bodyPr>
            <a:lstStyle/>
            <a:p>
              <a:pPr defTabSz="1828800">
                <a:lnSpc>
                  <a:spcPct val="100000"/>
                </a:lnSpc>
                <a:spcBef>
                  <a:spcPts val="0"/>
                </a:spcBef>
                <a:defRPr sz="2400">
                  <a:latin typeface="Helvetica"/>
                  <a:ea typeface="Helvetica"/>
                  <a:cs typeface="Helvetica"/>
                  <a:sym typeface="Helvetica"/>
                </a:defRPr>
              </a:pPr>
              <a:r>
                <a:t>Low-Q2</a:t>
              </a:r>
            </a:p>
            <a:p>
              <a:pPr defTabSz="1828800">
                <a:lnSpc>
                  <a:spcPct val="100000"/>
                </a:lnSpc>
                <a:spcBef>
                  <a:spcPts val="0"/>
                </a:spcBef>
                <a:defRPr sz="2400">
                  <a:latin typeface="Helvetica"/>
                  <a:ea typeface="Helvetica"/>
                  <a:cs typeface="Helvetica"/>
                  <a:sym typeface="Helvetica"/>
                </a:defRPr>
              </a:pPr>
              <a:r>
                <a:t>taggers</a:t>
              </a:r>
            </a:p>
          </p:txBody>
        </p:sp>
        <p:sp>
          <p:nvSpPr>
            <p:cNvPr id="253" name="Luminosity  system"/>
            <p:cNvSpPr/>
            <p:nvPr/>
          </p:nvSpPr>
          <p:spPr>
            <a:xfrm>
              <a:off x="996261" y="1006365"/>
              <a:ext cx="2117779" cy="1398632"/>
            </a:xfrm>
            <a:prstGeom prst="rect">
              <a:avLst/>
            </a:prstGeom>
            <a:noFill/>
            <a:ln w="50800" cap="flat">
              <a:solidFill>
                <a:srgbClr val="0096FF"/>
              </a:solidFill>
              <a:prstDash val="solid"/>
              <a:round/>
            </a:ln>
            <a:effectLst/>
            <a:extLst>
              <a:ext uri="{C572A759-6A51-4108-AA02-DFA0A04FC94B}">
                <ma14:wrappingTextBoxFlag xmlns:ma14="http://schemas.microsoft.com/office/mac/drawingml/2011/main" val="1"/>
              </a:ext>
            </a:extLst>
          </p:spPr>
          <p:txBody>
            <a:bodyPr wrap="square" lIns="91437" tIns="91437" rIns="91437" bIns="91437" numCol="1" anchor="ctr">
              <a:noAutofit/>
            </a:bodyPr>
            <a:lstStyle>
              <a:lvl1pPr defTabSz="1828800">
                <a:lnSpc>
                  <a:spcPct val="100000"/>
                </a:lnSpc>
                <a:spcBef>
                  <a:spcPts val="0"/>
                </a:spcBef>
                <a:defRPr sz="2400">
                  <a:latin typeface="Helvetica"/>
                  <a:ea typeface="Helvetica"/>
                  <a:cs typeface="Helvetica"/>
                  <a:sym typeface="Helvetica"/>
                </a:defRPr>
              </a:lvl1pPr>
            </a:lstStyle>
            <a:p>
              <a:pPr/>
              <a:r>
                <a:t>Luminosity  system</a:t>
              </a:r>
            </a:p>
          </p:txBody>
        </p:sp>
        <p:sp>
          <p:nvSpPr>
            <p:cNvPr id="254" name="Line"/>
            <p:cNvSpPr/>
            <p:nvPr/>
          </p:nvSpPr>
          <p:spPr>
            <a:xfrm>
              <a:off x="1317301" y="2526621"/>
              <a:ext cx="558285" cy="558285"/>
            </a:xfrm>
            <a:prstGeom prst="line">
              <a:avLst/>
            </a:prstGeom>
            <a:noFill/>
            <a:ln w="50800" cap="flat">
              <a:solidFill>
                <a:srgbClr val="0096FF"/>
              </a:solidFill>
              <a:prstDash val="solid"/>
              <a:round/>
              <a:tailEnd type="triangle" w="med" len="med"/>
            </a:ln>
            <a:effectLst/>
          </p:spPr>
          <p:txBody>
            <a:bodyPr wrap="square" lIns="91437" tIns="91437" rIns="91437" bIns="91437" numCol="1" anchor="t">
              <a:noAutofit/>
            </a:bodyPr>
            <a:lstStyle/>
            <a:p>
              <a:pPr defTabSz="1828800">
                <a:lnSpc>
                  <a:spcPct val="100000"/>
                </a:lnSpc>
                <a:spcBef>
                  <a:spcPts val="0"/>
                </a:spcBef>
                <a:defRPr sz="3600">
                  <a:latin typeface="Helvetica"/>
                  <a:ea typeface="Helvetica"/>
                  <a:cs typeface="Helvetica"/>
                  <a:sym typeface="Helvetica"/>
                </a:defRPr>
              </a:pPr>
            </a:p>
          </p:txBody>
        </p:sp>
        <p:sp>
          <p:nvSpPr>
            <p:cNvPr id="255" name="Line"/>
            <p:cNvSpPr/>
            <p:nvPr/>
          </p:nvSpPr>
          <p:spPr>
            <a:xfrm flipH="1">
              <a:off x="18779665" y="2236520"/>
              <a:ext cx="447088" cy="851858"/>
            </a:xfrm>
            <a:prstGeom prst="line">
              <a:avLst/>
            </a:prstGeom>
            <a:noFill/>
            <a:ln w="50800" cap="flat">
              <a:solidFill>
                <a:srgbClr val="0096FF"/>
              </a:solidFill>
              <a:prstDash val="solid"/>
              <a:round/>
              <a:tailEnd type="triangle" w="med" len="med"/>
            </a:ln>
            <a:effectLst/>
          </p:spPr>
          <p:txBody>
            <a:bodyPr wrap="square" lIns="91437" tIns="91437" rIns="91437" bIns="91437" numCol="1" anchor="t">
              <a:noAutofit/>
            </a:bodyPr>
            <a:lstStyle/>
            <a:p>
              <a:pPr defTabSz="1828800">
                <a:lnSpc>
                  <a:spcPct val="100000"/>
                </a:lnSpc>
                <a:spcBef>
                  <a:spcPts val="0"/>
                </a:spcBef>
                <a:defRPr sz="3600">
                  <a:latin typeface="Helvetica"/>
                  <a:ea typeface="Helvetica"/>
                  <a:cs typeface="Helvetica"/>
                  <a:sym typeface="Helvetica"/>
                </a:defRPr>
              </a:pPr>
            </a:p>
          </p:txBody>
        </p:sp>
        <p:sp>
          <p:nvSpPr>
            <p:cNvPr id="256" name="Line"/>
            <p:cNvSpPr/>
            <p:nvPr/>
          </p:nvSpPr>
          <p:spPr>
            <a:xfrm flipH="1">
              <a:off x="13420030" y="1260342"/>
              <a:ext cx="1393090" cy="1828037"/>
            </a:xfrm>
            <a:prstGeom prst="line">
              <a:avLst/>
            </a:prstGeom>
            <a:noFill/>
            <a:ln w="50800" cap="flat">
              <a:solidFill>
                <a:srgbClr val="0096FF"/>
              </a:solidFill>
              <a:prstDash val="solid"/>
              <a:round/>
              <a:tailEnd type="triangle" w="med" len="med"/>
            </a:ln>
            <a:effectLst/>
          </p:spPr>
          <p:txBody>
            <a:bodyPr wrap="square" lIns="91437" tIns="91437" rIns="91437" bIns="91437" numCol="1" anchor="t">
              <a:noAutofit/>
            </a:bodyPr>
            <a:lstStyle/>
            <a:p>
              <a:pPr defTabSz="1828800">
                <a:lnSpc>
                  <a:spcPct val="100000"/>
                </a:lnSpc>
                <a:spcBef>
                  <a:spcPts val="0"/>
                </a:spcBef>
                <a:defRPr sz="3600">
                  <a:latin typeface="Helvetica"/>
                  <a:ea typeface="Helvetica"/>
                  <a:cs typeface="Helvetica"/>
                  <a:sym typeface="Helvetica"/>
                </a:defRPr>
              </a:pPr>
            </a:p>
          </p:txBody>
        </p:sp>
        <p:sp>
          <p:nvSpPr>
            <p:cNvPr id="257" name="Line"/>
            <p:cNvSpPr/>
            <p:nvPr/>
          </p:nvSpPr>
          <p:spPr>
            <a:xfrm flipH="1" flipV="1">
              <a:off x="16562787" y="3081223"/>
              <a:ext cx="493059" cy="1239168"/>
            </a:xfrm>
            <a:prstGeom prst="line">
              <a:avLst/>
            </a:prstGeom>
            <a:noFill/>
            <a:ln w="50800" cap="flat">
              <a:solidFill>
                <a:srgbClr val="0096FF"/>
              </a:solidFill>
              <a:prstDash val="solid"/>
              <a:round/>
              <a:tailEnd type="triangle" w="med" len="med"/>
            </a:ln>
            <a:effectLst/>
          </p:spPr>
          <p:txBody>
            <a:bodyPr wrap="square" lIns="91437" tIns="91437" rIns="91437" bIns="91437" numCol="1" anchor="t">
              <a:noAutofit/>
            </a:bodyPr>
            <a:lstStyle/>
            <a:p>
              <a:pPr defTabSz="1828800">
                <a:lnSpc>
                  <a:spcPct val="100000"/>
                </a:lnSpc>
                <a:spcBef>
                  <a:spcPts val="0"/>
                </a:spcBef>
                <a:defRPr sz="3600">
                  <a:latin typeface="Helvetica"/>
                  <a:ea typeface="Helvetica"/>
                  <a:cs typeface="Helvetica"/>
                  <a:sym typeface="Helvetica"/>
                </a:defRPr>
              </a:pPr>
            </a:p>
          </p:txBody>
        </p:sp>
        <p:sp>
          <p:nvSpPr>
            <p:cNvPr id="258" name="Line"/>
            <p:cNvSpPr/>
            <p:nvPr/>
          </p:nvSpPr>
          <p:spPr>
            <a:xfrm flipH="1" flipV="1">
              <a:off x="18024012" y="3334588"/>
              <a:ext cx="396290" cy="852482"/>
            </a:xfrm>
            <a:prstGeom prst="line">
              <a:avLst/>
            </a:prstGeom>
            <a:noFill/>
            <a:ln w="50800" cap="flat">
              <a:solidFill>
                <a:srgbClr val="0096FF"/>
              </a:solidFill>
              <a:prstDash val="solid"/>
              <a:round/>
              <a:tailEnd type="triangle" w="med" len="med"/>
            </a:ln>
            <a:effectLst/>
          </p:spPr>
          <p:txBody>
            <a:bodyPr wrap="square" lIns="91437" tIns="91437" rIns="91437" bIns="91437" numCol="1" anchor="t">
              <a:noAutofit/>
            </a:bodyPr>
            <a:lstStyle/>
            <a:p>
              <a:pPr defTabSz="1828800">
                <a:lnSpc>
                  <a:spcPct val="100000"/>
                </a:lnSpc>
                <a:spcBef>
                  <a:spcPts val="0"/>
                </a:spcBef>
                <a:defRPr sz="3600">
                  <a:latin typeface="Helvetica"/>
                  <a:ea typeface="Helvetica"/>
                  <a:cs typeface="Helvetica"/>
                  <a:sym typeface="Helvetica"/>
                </a:defRPr>
              </a:pPr>
            </a:p>
          </p:txBody>
        </p:sp>
        <p:sp>
          <p:nvSpPr>
            <p:cNvPr id="259" name="Line"/>
            <p:cNvSpPr/>
            <p:nvPr/>
          </p:nvSpPr>
          <p:spPr>
            <a:xfrm flipH="1" flipV="1">
              <a:off x="5606679" y="3273909"/>
              <a:ext cx="396290" cy="852483"/>
            </a:xfrm>
            <a:prstGeom prst="line">
              <a:avLst/>
            </a:prstGeom>
            <a:noFill/>
            <a:ln w="50800" cap="flat">
              <a:solidFill>
                <a:srgbClr val="0096FF"/>
              </a:solidFill>
              <a:prstDash val="solid"/>
              <a:round/>
              <a:tailEnd type="triangle" w="med" len="med"/>
            </a:ln>
            <a:effectLst/>
          </p:spPr>
          <p:txBody>
            <a:bodyPr wrap="square" lIns="91437" tIns="91437" rIns="91437" bIns="91437" numCol="1" anchor="t">
              <a:noAutofit/>
            </a:bodyPr>
            <a:lstStyle/>
            <a:p>
              <a:pPr defTabSz="1828800">
                <a:lnSpc>
                  <a:spcPct val="100000"/>
                </a:lnSpc>
                <a:spcBef>
                  <a:spcPts val="0"/>
                </a:spcBef>
                <a:defRPr sz="3600">
                  <a:latin typeface="Helvetica"/>
                  <a:ea typeface="Helvetica"/>
                  <a:cs typeface="Helvetica"/>
                  <a:sym typeface="Helvetica"/>
                </a:defRPr>
              </a:pPr>
            </a:p>
          </p:txBody>
        </p:sp>
        <p:sp>
          <p:nvSpPr>
            <p:cNvPr id="260" name="Line"/>
            <p:cNvSpPr/>
            <p:nvPr/>
          </p:nvSpPr>
          <p:spPr>
            <a:xfrm flipV="1">
              <a:off x="6351067" y="3273909"/>
              <a:ext cx="845247" cy="845247"/>
            </a:xfrm>
            <a:prstGeom prst="line">
              <a:avLst/>
            </a:prstGeom>
            <a:noFill/>
            <a:ln w="50800" cap="flat">
              <a:solidFill>
                <a:srgbClr val="0096FF"/>
              </a:solidFill>
              <a:prstDash val="solid"/>
              <a:round/>
              <a:tailEnd type="triangle" w="med" len="med"/>
            </a:ln>
            <a:effectLst/>
          </p:spPr>
          <p:txBody>
            <a:bodyPr wrap="square" lIns="91437" tIns="91437" rIns="91437" bIns="91437" numCol="1" anchor="t">
              <a:noAutofit/>
            </a:bodyPr>
            <a:lstStyle/>
            <a:p>
              <a:pPr defTabSz="1828800">
                <a:lnSpc>
                  <a:spcPct val="100000"/>
                </a:lnSpc>
                <a:spcBef>
                  <a:spcPts val="0"/>
                </a:spcBef>
                <a:defRPr sz="3600">
                  <a:latin typeface="Helvetica"/>
                  <a:ea typeface="Helvetica"/>
                  <a:cs typeface="Helvetica"/>
                  <a:sym typeface="Helvetica"/>
                </a:defRPr>
              </a:pPr>
            </a:p>
          </p:txBody>
        </p:sp>
      </p:grpSp>
      <p:sp>
        <p:nvSpPr>
          <p:cNvPr id="262" name="Riken, Japan…"/>
          <p:cNvSpPr txBox="1"/>
          <p:nvPr/>
        </p:nvSpPr>
        <p:spPr>
          <a:xfrm>
            <a:off x="19312132" y="1270558"/>
            <a:ext cx="2133390" cy="133489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ts val="7400"/>
              </a:lnSpc>
              <a:spcBef>
                <a:spcPts val="0"/>
              </a:spcBef>
              <a:defRPr sz="2600">
                <a:latin typeface="Arial"/>
                <a:ea typeface="Arial"/>
                <a:cs typeface="Arial"/>
                <a:sym typeface="Arial"/>
              </a:defRPr>
            </a:pPr>
            <a:r>
              <a:t>Riken, Japan </a:t>
            </a:r>
          </a:p>
          <a:p>
            <a:pPr defTabSz="457200">
              <a:lnSpc>
                <a:spcPts val="2200"/>
              </a:lnSpc>
              <a:spcBef>
                <a:spcPts val="0"/>
              </a:spcBef>
              <a:defRPr sz="2600">
                <a:latin typeface="Arial"/>
                <a:ea typeface="Arial"/>
                <a:cs typeface="Arial"/>
                <a:sym typeface="Arial"/>
              </a:defRPr>
            </a:pPr>
            <a:r>
              <a:t>Kobe, Japan </a:t>
            </a:r>
          </a:p>
        </p:txBody>
      </p:sp>
      <p:pic>
        <p:nvPicPr>
          <p:cNvPr id="263" name="image88.png" descr="image88.png"/>
          <p:cNvPicPr>
            <a:picLocks noChangeAspect="1"/>
          </p:cNvPicPr>
          <p:nvPr/>
        </p:nvPicPr>
        <p:blipFill>
          <a:blip r:embed="rId3">
            <a:extLst/>
          </a:blip>
          <a:stretch>
            <a:fillRect/>
          </a:stretch>
        </p:blipFill>
        <p:spPr>
          <a:xfrm>
            <a:off x="22947997" y="1465045"/>
            <a:ext cx="1385313" cy="945921"/>
          </a:xfrm>
          <a:prstGeom prst="rect">
            <a:avLst/>
          </a:prstGeom>
          <a:ln w="12700">
            <a:miter lim="400000"/>
          </a:ln>
        </p:spPr>
      </p:pic>
      <p:sp>
        <p:nvSpPr>
          <p:cNvPr id="264" name="Kansas university, USA…"/>
          <p:cNvSpPr txBox="1"/>
          <p:nvPr/>
        </p:nvSpPr>
        <p:spPr>
          <a:xfrm>
            <a:off x="19325527" y="3124333"/>
            <a:ext cx="3521746" cy="1665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00000"/>
              </a:lnSpc>
              <a:spcBef>
                <a:spcPts val="0"/>
              </a:spcBef>
              <a:defRPr sz="2600">
                <a:latin typeface="Arial"/>
                <a:ea typeface="Arial"/>
                <a:cs typeface="Arial"/>
                <a:sym typeface="Arial"/>
              </a:defRPr>
            </a:pPr>
          </a:p>
          <a:p>
            <a:pPr defTabSz="457200">
              <a:lnSpc>
                <a:spcPct val="100000"/>
              </a:lnSpc>
              <a:spcBef>
                <a:spcPts val="0"/>
              </a:spcBef>
              <a:defRPr sz="2600">
                <a:latin typeface="Arial"/>
                <a:ea typeface="Arial"/>
                <a:cs typeface="Arial"/>
                <a:sym typeface="Arial"/>
              </a:defRPr>
            </a:pPr>
            <a:r>
              <a:t>Kansas university, USA</a:t>
            </a:r>
          </a:p>
          <a:p>
            <a:pPr defTabSz="457200">
              <a:lnSpc>
                <a:spcPct val="100000"/>
              </a:lnSpc>
              <a:spcBef>
                <a:spcPts val="0"/>
              </a:spcBef>
              <a:defRPr sz="2600">
                <a:latin typeface="Arial"/>
                <a:ea typeface="Arial"/>
                <a:cs typeface="Arial"/>
                <a:sym typeface="Arial"/>
              </a:defRPr>
            </a:pPr>
            <a:r>
              <a:t>PNNL, USA</a:t>
            </a:r>
          </a:p>
          <a:p>
            <a:pPr defTabSz="457200">
              <a:lnSpc>
                <a:spcPct val="100000"/>
              </a:lnSpc>
              <a:spcBef>
                <a:spcPts val="0"/>
              </a:spcBef>
              <a:defRPr sz="2600">
                <a:latin typeface="Arial"/>
                <a:ea typeface="Arial"/>
                <a:cs typeface="Arial"/>
                <a:sym typeface="Arial"/>
              </a:defRPr>
            </a:pPr>
            <a:r>
              <a:t>UCR, USA </a:t>
            </a:r>
          </a:p>
        </p:txBody>
      </p:sp>
      <p:pic>
        <p:nvPicPr>
          <p:cNvPr id="265" name="image89.png" descr="image89.png"/>
          <p:cNvPicPr>
            <a:picLocks noChangeAspect="1"/>
          </p:cNvPicPr>
          <p:nvPr/>
        </p:nvPicPr>
        <p:blipFill>
          <a:blip r:embed="rId4">
            <a:extLst/>
          </a:blip>
          <a:stretch>
            <a:fillRect/>
          </a:stretch>
        </p:blipFill>
        <p:spPr>
          <a:xfrm>
            <a:off x="22802795" y="4061960"/>
            <a:ext cx="1065977" cy="637973"/>
          </a:xfrm>
          <a:prstGeom prst="rect">
            <a:avLst/>
          </a:prstGeom>
          <a:ln w="12700">
            <a:miter lim="400000"/>
          </a:ln>
        </p:spPr>
      </p:pic>
      <p:sp>
        <p:nvSpPr>
          <p:cNvPr id="266" name="also  recently joined Uni’s from Taiwan  and…"/>
          <p:cNvSpPr txBox="1"/>
          <p:nvPr/>
        </p:nvSpPr>
        <p:spPr>
          <a:xfrm>
            <a:off x="19207551" y="2682698"/>
            <a:ext cx="6307175" cy="959471"/>
          </a:xfrm>
          <a:prstGeom prst="rect">
            <a:avLst/>
          </a:prstGeom>
          <a:ln w="12700">
            <a:miter lim="400000"/>
          </a:ln>
          <a:extLst>
            <a:ext uri="{C572A759-6A51-4108-AA02-DFA0A04FC94B}">
              <ma14:wrappingTextBoxFlag xmlns:ma14="http://schemas.microsoft.com/office/mac/drawingml/2011/main" val="1"/>
            </a:ext>
          </a:extLst>
        </p:spPr>
        <p:txBody>
          <a:bodyPr lIns="91436" tIns="91436" rIns="91436" bIns="91436">
            <a:spAutoFit/>
          </a:bodyPr>
          <a:lstStyle/>
          <a:p>
            <a:pPr defTabSz="1828800">
              <a:lnSpc>
                <a:spcPct val="100000"/>
              </a:lnSpc>
              <a:spcBef>
                <a:spcPts val="0"/>
              </a:spcBef>
              <a:defRPr sz="2600">
                <a:latin typeface="Arial"/>
                <a:ea typeface="Arial"/>
                <a:cs typeface="Arial"/>
                <a:sym typeface="Arial"/>
              </a:defRPr>
            </a:pPr>
            <a:r>
              <a:t>Taiwan </a:t>
            </a:r>
          </a:p>
          <a:p>
            <a:pPr defTabSz="1828800">
              <a:lnSpc>
                <a:spcPct val="100000"/>
              </a:lnSpc>
              <a:spcBef>
                <a:spcPts val="0"/>
              </a:spcBef>
              <a:defRPr sz="2600">
                <a:latin typeface="Arial"/>
                <a:ea typeface="Arial"/>
                <a:cs typeface="Arial"/>
                <a:sym typeface="Arial"/>
              </a:defRPr>
            </a:pPr>
            <a:r>
              <a:t> South Korea</a:t>
            </a:r>
          </a:p>
        </p:txBody>
      </p:sp>
      <p:pic>
        <p:nvPicPr>
          <p:cNvPr id="267" name="Screenshot 2024-01-18 at 12.52.35 PM.png" descr="Screenshot 2024-01-18 at 12.52.35 PM.png"/>
          <p:cNvPicPr>
            <a:picLocks noChangeAspect="1"/>
          </p:cNvPicPr>
          <p:nvPr/>
        </p:nvPicPr>
        <p:blipFill>
          <a:blip r:embed="rId5">
            <a:extLst/>
          </a:blip>
          <a:stretch>
            <a:fillRect/>
          </a:stretch>
        </p:blipFill>
        <p:spPr>
          <a:xfrm>
            <a:off x="23042508" y="2836965"/>
            <a:ext cx="1196291" cy="835343"/>
          </a:xfrm>
          <a:prstGeom prst="rect">
            <a:avLst/>
          </a:prstGeom>
          <a:ln w="12700">
            <a:miter lim="400000"/>
          </a:ln>
        </p:spPr>
      </p:pic>
      <p:pic>
        <p:nvPicPr>
          <p:cNvPr id="268" name="Screenshot 2024-01-18 at 12.52.17 PM.png" descr="Screenshot 2024-01-18 at 12.52.17 PM.png"/>
          <p:cNvPicPr>
            <a:picLocks noChangeAspect="1"/>
          </p:cNvPicPr>
          <p:nvPr/>
        </p:nvPicPr>
        <p:blipFill>
          <a:blip r:embed="rId6">
            <a:extLst/>
          </a:blip>
          <a:stretch>
            <a:fillRect/>
          </a:stretch>
        </p:blipFill>
        <p:spPr>
          <a:xfrm>
            <a:off x="22088416" y="2463142"/>
            <a:ext cx="969385" cy="637973"/>
          </a:xfrm>
          <a:prstGeom prst="rect">
            <a:avLst/>
          </a:prstGeom>
          <a:ln w="12700">
            <a:miter lim="400000"/>
          </a:ln>
        </p:spPr>
      </p:pic>
      <p:grpSp>
        <p:nvGrpSpPr>
          <p:cNvPr id="273" name="Group"/>
          <p:cNvGrpSpPr/>
          <p:nvPr/>
        </p:nvGrpSpPr>
        <p:grpSpPr>
          <a:xfrm>
            <a:off x="18363871" y="9899856"/>
            <a:ext cx="5921769" cy="2528368"/>
            <a:chOff x="0" y="0"/>
            <a:chExt cx="5921767" cy="2528366"/>
          </a:xfrm>
        </p:grpSpPr>
        <p:sp>
          <p:nvSpPr>
            <p:cNvPr id="269" name="AC-LGAD consortium :…"/>
            <p:cNvSpPr txBox="1"/>
            <p:nvPr/>
          </p:nvSpPr>
          <p:spPr>
            <a:xfrm>
              <a:off x="0" y="0"/>
              <a:ext cx="5921768" cy="25283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457200">
                <a:lnSpc>
                  <a:spcPct val="100000"/>
                </a:lnSpc>
                <a:spcBef>
                  <a:spcPts val="0"/>
                </a:spcBef>
                <a:defRPr sz="2800">
                  <a:latin typeface="Arial"/>
                  <a:ea typeface="Arial"/>
                  <a:cs typeface="Arial"/>
                  <a:sym typeface="Arial"/>
                </a:defRPr>
              </a:pPr>
              <a:r>
                <a:t>AC-LGAD consortium : </a:t>
              </a:r>
            </a:p>
            <a:p>
              <a:pPr defTabSz="457200">
                <a:lnSpc>
                  <a:spcPct val="100000"/>
                </a:lnSpc>
                <a:spcBef>
                  <a:spcPts val="0"/>
                </a:spcBef>
                <a:defRPr sz="2800">
                  <a:latin typeface="Arial"/>
                  <a:ea typeface="Arial"/>
                  <a:cs typeface="Arial"/>
                  <a:sym typeface="Arial"/>
                </a:defRPr>
              </a:pPr>
              <a:r>
                <a:t>BNL, USA</a:t>
              </a:r>
            </a:p>
            <a:p>
              <a:pPr defTabSz="457200">
                <a:lnSpc>
                  <a:spcPct val="100000"/>
                </a:lnSpc>
                <a:spcBef>
                  <a:spcPts val="0"/>
                </a:spcBef>
                <a:defRPr sz="2800">
                  <a:latin typeface="Arial"/>
                  <a:ea typeface="Arial"/>
                  <a:cs typeface="Arial"/>
                  <a:sym typeface="Arial"/>
                </a:defRPr>
              </a:pPr>
              <a:r>
                <a:t>IJCLab - Orsay, France </a:t>
              </a:r>
            </a:p>
            <a:p>
              <a:pPr defTabSz="457200">
                <a:lnSpc>
                  <a:spcPct val="100000"/>
                </a:lnSpc>
                <a:spcBef>
                  <a:spcPts val="0"/>
                </a:spcBef>
                <a:defRPr sz="2800">
                  <a:latin typeface="Arial"/>
                  <a:ea typeface="Arial"/>
                  <a:cs typeface="Arial"/>
                  <a:sym typeface="Arial"/>
                </a:defRPr>
              </a:pPr>
              <a:r>
                <a:t>OMEGA , France</a:t>
              </a:r>
            </a:p>
            <a:p>
              <a:pPr defTabSz="457200">
                <a:lnSpc>
                  <a:spcPct val="100000"/>
                </a:lnSpc>
                <a:spcBef>
                  <a:spcPts val="0"/>
                </a:spcBef>
                <a:defRPr sz="2800">
                  <a:latin typeface="Arial"/>
                  <a:ea typeface="Arial"/>
                  <a:cs typeface="Arial"/>
                  <a:sym typeface="Arial"/>
                </a:defRPr>
              </a:pPr>
              <a:r>
                <a:t>IRFU/CEA-Saclay, France  </a:t>
              </a:r>
            </a:p>
            <a:p>
              <a:pPr defTabSz="457200">
                <a:lnSpc>
                  <a:spcPct val="100000"/>
                </a:lnSpc>
                <a:spcBef>
                  <a:spcPts val="0"/>
                </a:spcBef>
                <a:defRPr sz="2800">
                  <a:latin typeface="Arial"/>
                  <a:ea typeface="Arial"/>
                  <a:cs typeface="Arial"/>
                  <a:sym typeface="Arial"/>
                </a:defRPr>
              </a:pPr>
              <a:r>
                <a:t> </a:t>
              </a:r>
            </a:p>
          </p:txBody>
        </p:sp>
        <p:pic>
          <p:nvPicPr>
            <p:cNvPr id="270" name="image89.png" descr="image89.png"/>
            <p:cNvPicPr>
              <a:picLocks noChangeAspect="1"/>
            </p:cNvPicPr>
            <p:nvPr/>
          </p:nvPicPr>
          <p:blipFill>
            <a:blip r:embed="rId4">
              <a:extLst/>
            </a:blip>
            <a:stretch>
              <a:fillRect/>
            </a:stretch>
          </p:blipFill>
          <p:spPr>
            <a:xfrm>
              <a:off x="4106891" y="0"/>
              <a:ext cx="1057396" cy="632839"/>
            </a:xfrm>
            <a:prstGeom prst="rect">
              <a:avLst/>
            </a:prstGeom>
            <a:ln w="12700" cap="flat">
              <a:noFill/>
              <a:miter lim="400000"/>
            </a:ln>
            <a:effectLst/>
          </p:spPr>
        </p:pic>
        <p:pic>
          <p:nvPicPr>
            <p:cNvPr id="271" name="image90.png" descr="image90.png"/>
            <p:cNvPicPr>
              <a:picLocks noChangeAspect="1"/>
            </p:cNvPicPr>
            <p:nvPr/>
          </p:nvPicPr>
          <p:blipFill>
            <a:blip r:embed="rId7">
              <a:extLst/>
            </a:blip>
            <a:stretch>
              <a:fillRect/>
            </a:stretch>
          </p:blipFill>
          <p:spPr>
            <a:xfrm>
              <a:off x="4204172" y="708145"/>
              <a:ext cx="862830" cy="557333"/>
            </a:xfrm>
            <a:prstGeom prst="rect">
              <a:avLst/>
            </a:prstGeom>
            <a:ln w="12700" cap="flat">
              <a:noFill/>
              <a:miter lim="400000"/>
            </a:ln>
            <a:effectLst/>
          </p:spPr>
        </p:pic>
        <p:pic>
          <p:nvPicPr>
            <p:cNvPr id="272" name="image90.png" descr="image90.png"/>
            <p:cNvPicPr>
              <a:picLocks noChangeAspect="1"/>
            </p:cNvPicPr>
            <p:nvPr/>
          </p:nvPicPr>
          <p:blipFill>
            <a:blip r:embed="rId7">
              <a:extLst/>
            </a:blip>
            <a:stretch>
              <a:fillRect/>
            </a:stretch>
          </p:blipFill>
          <p:spPr>
            <a:xfrm>
              <a:off x="4516159" y="1337223"/>
              <a:ext cx="862834" cy="557334"/>
            </a:xfrm>
            <a:prstGeom prst="rect">
              <a:avLst/>
            </a:prstGeom>
            <a:ln w="12700" cap="flat">
              <a:noFill/>
              <a:miter lim="400000"/>
            </a:ln>
            <a:effectLst/>
          </p:spPr>
        </p:pic>
      </p:grpSp>
      <p:grpSp>
        <p:nvGrpSpPr>
          <p:cNvPr id="282" name="Group"/>
          <p:cNvGrpSpPr/>
          <p:nvPr/>
        </p:nvGrpSpPr>
        <p:grpSpPr>
          <a:xfrm>
            <a:off x="3679981" y="4315197"/>
            <a:ext cx="5693944" cy="1750557"/>
            <a:chOff x="6350" y="0"/>
            <a:chExt cx="5693943" cy="1750556"/>
          </a:xfrm>
        </p:grpSpPr>
        <p:sp>
          <p:nvSpPr>
            <p:cNvPr id="274" name="JLAB/BNL"/>
            <p:cNvSpPr txBox="1"/>
            <p:nvPr/>
          </p:nvSpPr>
          <p:spPr>
            <a:xfrm>
              <a:off x="6350" y="1293332"/>
              <a:ext cx="1861618" cy="4359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2438336">
                <a:lnSpc>
                  <a:spcPct val="100000"/>
                </a:lnSpc>
                <a:spcBef>
                  <a:spcPts val="0"/>
                </a:spcBef>
                <a:defRPr sz="2400">
                  <a:solidFill>
                    <a:srgbClr val="5E5E5E"/>
                  </a:solidFill>
                </a:defRPr>
              </a:lvl1pPr>
            </a:lstStyle>
            <a:p>
              <a:pPr/>
              <a:r>
                <a:t>JLAB/BNL    </a:t>
              </a:r>
            </a:p>
          </p:txBody>
        </p:sp>
        <p:sp>
          <p:nvSpPr>
            <p:cNvPr id="275" name="York, UK"/>
            <p:cNvSpPr txBox="1"/>
            <p:nvPr/>
          </p:nvSpPr>
          <p:spPr>
            <a:xfrm>
              <a:off x="212395" y="99235"/>
              <a:ext cx="1449528" cy="4359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2438336">
                <a:lnSpc>
                  <a:spcPct val="100000"/>
                </a:lnSpc>
                <a:spcBef>
                  <a:spcPts val="0"/>
                </a:spcBef>
                <a:defRPr sz="2400">
                  <a:solidFill>
                    <a:srgbClr val="5E5E5E"/>
                  </a:solidFill>
                </a:defRPr>
              </a:lvl1pPr>
            </a:lstStyle>
            <a:p>
              <a:pPr/>
              <a:r>
                <a:t>York, UK  </a:t>
              </a:r>
            </a:p>
          </p:txBody>
        </p:sp>
        <p:pic>
          <p:nvPicPr>
            <p:cNvPr id="276" name="image91.png" descr="image91.png"/>
            <p:cNvPicPr>
              <a:picLocks noChangeAspect="1"/>
            </p:cNvPicPr>
            <p:nvPr/>
          </p:nvPicPr>
          <p:blipFill>
            <a:blip r:embed="rId8">
              <a:extLst/>
            </a:blip>
            <a:stretch>
              <a:fillRect/>
            </a:stretch>
          </p:blipFill>
          <p:spPr>
            <a:xfrm>
              <a:off x="1882687" y="79834"/>
              <a:ext cx="720599" cy="433107"/>
            </a:xfrm>
            <a:prstGeom prst="rect">
              <a:avLst/>
            </a:prstGeom>
            <a:ln w="12700" cap="flat">
              <a:noFill/>
              <a:miter lim="400000"/>
            </a:ln>
            <a:effectLst/>
          </p:spPr>
        </p:pic>
        <p:sp>
          <p:nvSpPr>
            <p:cNvPr id="277" name="Prague, CZ"/>
            <p:cNvSpPr txBox="1"/>
            <p:nvPr/>
          </p:nvSpPr>
          <p:spPr>
            <a:xfrm>
              <a:off x="2942046" y="0"/>
              <a:ext cx="1754101" cy="528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6" tIns="91436" rIns="91436" bIns="91436" numCol="1" anchor="t">
              <a:spAutoFit/>
            </a:bodyPr>
            <a:lstStyle>
              <a:lvl1pPr defTabSz="914400">
                <a:lnSpc>
                  <a:spcPct val="100000"/>
                </a:lnSpc>
                <a:spcBef>
                  <a:spcPts val="0"/>
                </a:spcBef>
                <a:defRPr sz="2400">
                  <a:latin typeface="Arial"/>
                  <a:ea typeface="Arial"/>
                  <a:cs typeface="Arial"/>
                  <a:sym typeface="Arial"/>
                </a:defRPr>
              </a:lvl1pPr>
            </a:lstStyle>
            <a:p>
              <a:pPr/>
              <a:r>
                <a:t>Prague, CZ</a:t>
              </a:r>
            </a:p>
          </p:txBody>
        </p:sp>
        <p:pic>
          <p:nvPicPr>
            <p:cNvPr id="278" name="image93.png" descr="image93.png"/>
            <p:cNvPicPr>
              <a:picLocks noChangeAspect="1"/>
            </p:cNvPicPr>
            <p:nvPr/>
          </p:nvPicPr>
          <p:blipFill>
            <a:blip r:embed="rId9">
              <a:extLst/>
            </a:blip>
            <a:stretch>
              <a:fillRect/>
            </a:stretch>
          </p:blipFill>
          <p:spPr>
            <a:xfrm>
              <a:off x="5047618" y="67688"/>
              <a:ext cx="652677" cy="423273"/>
            </a:xfrm>
            <a:prstGeom prst="rect">
              <a:avLst/>
            </a:prstGeom>
            <a:ln w="12700" cap="flat">
              <a:noFill/>
              <a:miter lim="400000"/>
            </a:ln>
            <a:effectLst/>
          </p:spPr>
        </p:pic>
        <p:pic>
          <p:nvPicPr>
            <p:cNvPr id="279" name="image89.png" descr="image89.png"/>
            <p:cNvPicPr>
              <a:picLocks noChangeAspect="1"/>
            </p:cNvPicPr>
            <p:nvPr/>
          </p:nvPicPr>
          <p:blipFill>
            <a:blip r:embed="rId4">
              <a:extLst/>
            </a:blip>
            <a:stretch>
              <a:fillRect/>
            </a:stretch>
          </p:blipFill>
          <p:spPr>
            <a:xfrm>
              <a:off x="1843241" y="1272076"/>
              <a:ext cx="799485" cy="478481"/>
            </a:xfrm>
            <a:prstGeom prst="rect">
              <a:avLst/>
            </a:prstGeom>
            <a:ln w="12700" cap="flat">
              <a:noFill/>
              <a:miter lim="400000"/>
            </a:ln>
            <a:effectLst/>
          </p:spPr>
        </p:pic>
        <p:sp>
          <p:nvSpPr>
            <p:cNvPr id="280" name="Kraków, Poland"/>
            <p:cNvSpPr txBox="1"/>
            <p:nvPr/>
          </p:nvSpPr>
          <p:spPr>
            <a:xfrm>
              <a:off x="245738" y="694114"/>
              <a:ext cx="2228292" cy="4359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2438336">
                <a:lnSpc>
                  <a:spcPct val="100000"/>
                </a:lnSpc>
                <a:spcBef>
                  <a:spcPts val="0"/>
                </a:spcBef>
                <a:defRPr sz="2400">
                  <a:solidFill>
                    <a:srgbClr val="5E5E5E"/>
                  </a:solidFill>
                </a:defRPr>
              </a:lvl1pPr>
            </a:lstStyle>
            <a:p>
              <a:pPr/>
              <a:r>
                <a:t>Kraków, Poland</a:t>
              </a:r>
            </a:p>
          </p:txBody>
        </p:sp>
        <p:pic>
          <p:nvPicPr>
            <p:cNvPr id="281" name="image92.png" descr="image92.png"/>
            <p:cNvPicPr>
              <a:picLocks noChangeAspect="1"/>
            </p:cNvPicPr>
            <p:nvPr/>
          </p:nvPicPr>
          <p:blipFill>
            <a:blip r:embed="rId10">
              <a:extLst/>
            </a:blip>
            <a:stretch>
              <a:fillRect/>
            </a:stretch>
          </p:blipFill>
          <p:spPr>
            <a:xfrm>
              <a:off x="2945172" y="532065"/>
              <a:ext cx="974445" cy="551069"/>
            </a:xfrm>
            <a:prstGeom prst="rect">
              <a:avLst/>
            </a:prstGeom>
            <a:ln w="12700" cap="flat">
              <a:noFill/>
              <a:miter lim="400000"/>
            </a:ln>
            <a:effectLst/>
          </p:spPr>
        </p:pic>
      </p:grpSp>
      <p:grpSp>
        <p:nvGrpSpPr>
          <p:cNvPr id="291" name="Group"/>
          <p:cNvGrpSpPr/>
          <p:nvPr/>
        </p:nvGrpSpPr>
        <p:grpSpPr>
          <a:xfrm>
            <a:off x="2973758" y="10405018"/>
            <a:ext cx="6363106" cy="1171501"/>
            <a:chOff x="6350" y="0"/>
            <a:chExt cx="6363104" cy="1171499"/>
          </a:xfrm>
        </p:grpSpPr>
        <p:sp>
          <p:nvSpPr>
            <p:cNvPr id="283" name="Glasgow, UK"/>
            <p:cNvSpPr txBox="1"/>
            <p:nvPr/>
          </p:nvSpPr>
          <p:spPr>
            <a:xfrm>
              <a:off x="6350" y="9418"/>
              <a:ext cx="2030477" cy="4359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2438336">
                <a:lnSpc>
                  <a:spcPct val="100000"/>
                </a:lnSpc>
                <a:spcBef>
                  <a:spcPts val="0"/>
                </a:spcBef>
                <a:defRPr sz="2400">
                  <a:solidFill>
                    <a:srgbClr val="5E5E5E"/>
                  </a:solidFill>
                </a:defRPr>
              </a:lvl1pPr>
            </a:lstStyle>
            <a:p>
              <a:pPr/>
              <a:r>
                <a:t>Glasgow, UK  </a:t>
              </a:r>
            </a:p>
          </p:txBody>
        </p:sp>
        <p:pic>
          <p:nvPicPr>
            <p:cNvPr id="284" name="image91.png" descr="image91.png"/>
            <p:cNvPicPr>
              <a:picLocks noChangeAspect="1"/>
            </p:cNvPicPr>
            <p:nvPr/>
          </p:nvPicPr>
          <p:blipFill>
            <a:blip r:embed="rId8">
              <a:extLst/>
            </a:blip>
            <a:stretch>
              <a:fillRect/>
            </a:stretch>
          </p:blipFill>
          <p:spPr>
            <a:xfrm>
              <a:off x="2283529" y="0"/>
              <a:ext cx="720599" cy="433108"/>
            </a:xfrm>
            <a:prstGeom prst="rect">
              <a:avLst/>
            </a:prstGeom>
            <a:ln w="12700" cap="flat">
              <a:noFill/>
              <a:miter lim="400000"/>
            </a:ln>
            <a:effectLst/>
          </p:spPr>
        </p:pic>
        <p:sp>
          <p:nvSpPr>
            <p:cNvPr id="285" name="York, UK"/>
            <p:cNvSpPr txBox="1"/>
            <p:nvPr/>
          </p:nvSpPr>
          <p:spPr>
            <a:xfrm>
              <a:off x="464857" y="735534"/>
              <a:ext cx="1449528" cy="4359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2438336">
                <a:lnSpc>
                  <a:spcPct val="100000"/>
                </a:lnSpc>
                <a:spcBef>
                  <a:spcPts val="0"/>
                </a:spcBef>
                <a:defRPr sz="2400">
                  <a:solidFill>
                    <a:srgbClr val="5E5E5E"/>
                  </a:solidFill>
                </a:defRPr>
              </a:lvl1pPr>
            </a:lstStyle>
            <a:p>
              <a:pPr/>
              <a:r>
                <a:t>York, UK  </a:t>
              </a:r>
            </a:p>
          </p:txBody>
        </p:sp>
        <p:pic>
          <p:nvPicPr>
            <p:cNvPr id="286" name="image91.png" descr="image91.png"/>
            <p:cNvPicPr>
              <a:picLocks noChangeAspect="1"/>
            </p:cNvPicPr>
            <p:nvPr/>
          </p:nvPicPr>
          <p:blipFill>
            <a:blip r:embed="rId8">
              <a:extLst/>
            </a:blip>
            <a:stretch>
              <a:fillRect/>
            </a:stretch>
          </p:blipFill>
          <p:spPr>
            <a:xfrm>
              <a:off x="2283529" y="678126"/>
              <a:ext cx="720599" cy="433109"/>
            </a:xfrm>
            <a:prstGeom prst="rect">
              <a:avLst/>
            </a:prstGeom>
            <a:ln w="12700" cap="flat">
              <a:noFill/>
              <a:miter lim="400000"/>
            </a:ln>
            <a:effectLst/>
          </p:spPr>
        </p:pic>
        <p:sp>
          <p:nvSpPr>
            <p:cNvPr id="287" name="W&amp;M, USA"/>
            <p:cNvSpPr txBox="1"/>
            <p:nvPr/>
          </p:nvSpPr>
          <p:spPr>
            <a:xfrm>
              <a:off x="3490806" y="23340"/>
              <a:ext cx="1952144" cy="4359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2438336">
                <a:lnSpc>
                  <a:spcPct val="100000"/>
                </a:lnSpc>
                <a:spcBef>
                  <a:spcPts val="0"/>
                </a:spcBef>
                <a:defRPr sz="2400">
                  <a:solidFill>
                    <a:srgbClr val="5E5E5E"/>
                  </a:solidFill>
                </a:defRPr>
              </a:lvl1pPr>
            </a:lstStyle>
            <a:p>
              <a:pPr/>
              <a:r>
                <a:t>W&amp;M, USA    </a:t>
              </a:r>
            </a:p>
          </p:txBody>
        </p:sp>
        <p:pic>
          <p:nvPicPr>
            <p:cNvPr id="288" name="image89.png" descr="image89.png"/>
            <p:cNvPicPr>
              <a:picLocks noChangeAspect="1"/>
            </p:cNvPicPr>
            <p:nvPr/>
          </p:nvPicPr>
          <p:blipFill>
            <a:blip r:embed="rId4">
              <a:extLst/>
            </a:blip>
            <a:stretch>
              <a:fillRect/>
            </a:stretch>
          </p:blipFill>
          <p:spPr>
            <a:xfrm>
              <a:off x="5569970" y="29690"/>
              <a:ext cx="799485" cy="478481"/>
            </a:xfrm>
            <a:prstGeom prst="rect">
              <a:avLst/>
            </a:prstGeom>
            <a:ln w="12700" cap="flat">
              <a:noFill/>
              <a:miter lim="400000"/>
            </a:ln>
            <a:effectLst/>
          </p:spPr>
        </p:pic>
        <p:sp>
          <p:nvSpPr>
            <p:cNvPr id="289" name="Prague, CZ"/>
            <p:cNvSpPr txBox="1"/>
            <p:nvPr/>
          </p:nvSpPr>
          <p:spPr>
            <a:xfrm>
              <a:off x="3366917" y="625438"/>
              <a:ext cx="1754101" cy="5285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6" tIns="91436" rIns="91436" bIns="91436" numCol="1" anchor="t">
              <a:spAutoFit/>
            </a:bodyPr>
            <a:lstStyle>
              <a:lvl1pPr defTabSz="914400">
                <a:lnSpc>
                  <a:spcPct val="100000"/>
                </a:lnSpc>
                <a:spcBef>
                  <a:spcPts val="0"/>
                </a:spcBef>
                <a:defRPr sz="2400">
                  <a:latin typeface="Arial"/>
                  <a:ea typeface="Arial"/>
                  <a:cs typeface="Arial"/>
                  <a:sym typeface="Arial"/>
                </a:defRPr>
              </a:lvl1pPr>
            </a:lstStyle>
            <a:p>
              <a:pPr/>
              <a:r>
                <a:t>Prague, CZ</a:t>
              </a:r>
            </a:p>
          </p:txBody>
        </p:sp>
        <p:pic>
          <p:nvPicPr>
            <p:cNvPr id="290" name="image93.png" descr="image93.png"/>
            <p:cNvPicPr>
              <a:picLocks noChangeAspect="1"/>
            </p:cNvPicPr>
            <p:nvPr/>
          </p:nvPicPr>
          <p:blipFill>
            <a:blip r:embed="rId9">
              <a:extLst/>
            </a:blip>
            <a:stretch>
              <a:fillRect/>
            </a:stretch>
          </p:blipFill>
          <p:spPr>
            <a:xfrm>
              <a:off x="5496514" y="678126"/>
              <a:ext cx="652675" cy="423273"/>
            </a:xfrm>
            <a:prstGeom prst="rect">
              <a:avLst/>
            </a:prstGeom>
            <a:ln w="12700" cap="flat">
              <a:noFill/>
              <a:miter lim="400000"/>
            </a:ln>
            <a:effectLst/>
          </p:spPr>
        </p:pic>
      </p:grpSp>
      <p:grpSp>
        <p:nvGrpSpPr>
          <p:cNvPr id="298" name="Group"/>
          <p:cNvGrpSpPr/>
          <p:nvPr/>
        </p:nvGrpSpPr>
        <p:grpSpPr>
          <a:xfrm>
            <a:off x="9528590" y="2682698"/>
            <a:ext cx="9010312" cy="2196992"/>
            <a:chOff x="0" y="0"/>
            <a:chExt cx="9010311" cy="2196990"/>
          </a:xfrm>
        </p:grpSpPr>
        <p:sp>
          <p:nvSpPr>
            <p:cNvPr id="292" name="Tel Aviv University, Israel"/>
            <p:cNvSpPr txBox="1"/>
            <p:nvPr/>
          </p:nvSpPr>
          <p:spPr>
            <a:xfrm>
              <a:off x="3555467" y="1075409"/>
              <a:ext cx="4211514" cy="4963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2438336">
                <a:lnSpc>
                  <a:spcPct val="100000"/>
                </a:lnSpc>
                <a:spcBef>
                  <a:spcPts val="0"/>
                </a:spcBef>
                <a:defRPr sz="2800">
                  <a:latin typeface="Arial"/>
                  <a:ea typeface="Arial"/>
                  <a:cs typeface="Arial"/>
                  <a:sym typeface="Arial"/>
                </a:defRPr>
              </a:lvl1pPr>
            </a:lstStyle>
            <a:p>
              <a:pPr/>
              <a:r>
                <a:t>Tel Aviv University, Israel  </a:t>
              </a:r>
            </a:p>
          </p:txBody>
        </p:sp>
        <p:sp>
          <p:nvSpPr>
            <p:cNvPr id="293" name="Ben Gurion University of the Negev, Israel"/>
            <p:cNvSpPr txBox="1"/>
            <p:nvPr/>
          </p:nvSpPr>
          <p:spPr>
            <a:xfrm>
              <a:off x="0" y="-1"/>
              <a:ext cx="8451702" cy="4963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2438336">
                <a:lnSpc>
                  <a:spcPct val="100000"/>
                </a:lnSpc>
                <a:spcBef>
                  <a:spcPts val="0"/>
                </a:spcBef>
                <a:defRPr sz="2800">
                  <a:latin typeface="Arial"/>
                  <a:ea typeface="Arial"/>
                  <a:cs typeface="Arial"/>
                  <a:sym typeface="Arial"/>
                </a:defRPr>
              </a:lvl1pPr>
            </a:lstStyle>
            <a:p>
              <a:pPr/>
              <a:r>
                <a:t> Ben Gurion University of the Negev, Israel  </a:t>
              </a:r>
            </a:p>
          </p:txBody>
        </p:sp>
        <p:sp>
          <p:nvSpPr>
            <p:cNvPr id="294" name="Hebrew University of Jerusalem, Israel"/>
            <p:cNvSpPr txBox="1"/>
            <p:nvPr/>
          </p:nvSpPr>
          <p:spPr>
            <a:xfrm>
              <a:off x="1417924" y="526688"/>
              <a:ext cx="6299797" cy="4963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2438336">
                <a:lnSpc>
                  <a:spcPct val="100000"/>
                </a:lnSpc>
                <a:spcBef>
                  <a:spcPts val="0"/>
                </a:spcBef>
                <a:defRPr sz="2800">
                  <a:latin typeface="Arial"/>
                  <a:ea typeface="Arial"/>
                  <a:cs typeface="Arial"/>
                  <a:sym typeface="Arial"/>
                </a:defRPr>
              </a:lvl1pPr>
            </a:lstStyle>
            <a:p>
              <a:pPr/>
              <a:r>
                <a:t>Hebrew University of Jerusalem, Israel </a:t>
              </a:r>
            </a:p>
          </p:txBody>
        </p:sp>
        <p:pic>
          <p:nvPicPr>
            <p:cNvPr id="295" name="image87.png" descr="image87.png"/>
            <p:cNvPicPr>
              <a:picLocks noChangeAspect="1"/>
            </p:cNvPicPr>
            <p:nvPr/>
          </p:nvPicPr>
          <p:blipFill>
            <a:blip r:embed="rId11">
              <a:extLst/>
            </a:blip>
            <a:stretch>
              <a:fillRect/>
            </a:stretch>
          </p:blipFill>
          <p:spPr>
            <a:xfrm>
              <a:off x="7801262" y="6961"/>
              <a:ext cx="1209050" cy="835345"/>
            </a:xfrm>
            <a:prstGeom prst="rect">
              <a:avLst/>
            </a:prstGeom>
            <a:ln w="12700" cap="flat">
              <a:noFill/>
              <a:miter lim="400000"/>
            </a:ln>
            <a:effectLst/>
          </p:spPr>
        </p:pic>
        <p:sp>
          <p:nvSpPr>
            <p:cNvPr id="296" name="BNL, USA"/>
            <p:cNvSpPr txBox="1"/>
            <p:nvPr/>
          </p:nvSpPr>
          <p:spPr>
            <a:xfrm>
              <a:off x="5873188" y="1612754"/>
              <a:ext cx="1816096" cy="5776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defTabSz="457200">
                <a:lnSpc>
                  <a:spcPct val="100000"/>
                </a:lnSpc>
                <a:spcBef>
                  <a:spcPts val="0"/>
                </a:spcBef>
                <a:defRPr sz="2800">
                  <a:latin typeface="Arial"/>
                  <a:ea typeface="Arial"/>
                  <a:cs typeface="Arial"/>
                  <a:sym typeface="Arial"/>
                </a:defRPr>
              </a:lvl1pPr>
            </a:lstStyle>
            <a:p>
              <a:pPr/>
              <a:r>
                <a:t>BNL, USA</a:t>
              </a:r>
            </a:p>
          </p:txBody>
        </p:sp>
        <p:pic>
          <p:nvPicPr>
            <p:cNvPr id="297" name="image89.png" descr="image89.png"/>
            <p:cNvPicPr>
              <a:picLocks noChangeAspect="1"/>
            </p:cNvPicPr>
            <p:nvPr/>
          </p:nvPicPr>
          <p:blipFill>
            <a:blip r:embed="rId4">
              <a:extLst/>
            </a:blip>
            <a:stretch>
              <a:fillRect/>
            </a:stretch>
          </p:blipFill>
          <p:spPr>
            <a:xfrm>
              <a:off x="7877088" y="1564151"/>
              <a:ext cx="1057396" cy="632840"/>
            </a:xfrm>
            <a:prstGeom prst="rect">
              <a:avLst/>
            </a:prstGeom>
            <a:ln w="12700" cap="flat">
              <a:noFill/>
              <a:miter lim="400000"/>
            </a:ln>
            <a:effectLst/>
          </p:spPr>
        </p:pic>
      </p:grpSp>
      <p:sp>
        <p:nvSpPr>
          <p:cNvPr id="299" name="Many international groups…"/>
          <p:cNvSpPr txBox="1"/>
          <p:nvPr/>
        </p:nvSpPr>
        <p:spPr>
          <a:xfrm>
            <a:off x="670795" y="1710072"/>
            <a:ext cx="9135353" cy="17681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marL="457200" indent="-457200" defTabSz="1828800">
              <a:lnSpc>
                <a:spcPct val="100000"/>
              </a:lnSpc>
              <a:spcBef>
                <a:spcPts val="0"/>
              </a:spcBef>
              <a:buSzPct val="100000"/>
              <a:buChar char="➡"/>
              <a:defRPr sz="3600">
                <a:latin typeface="Arial"/>
                <a:ea typeface="Arial"/>
                <a:cs typeface="Arial"/>
                <a:sym typeface="Arial"/>
              </a:defRPr>
            </a:pPr>
            <a:r>
              <a:t>Many international groups </a:t>
            </a:r>
          </a:p>
          <a:p>
            <a:pPr marL="457200" indent="-457200" defTabSz="1828800">
              <a:lnSpc>
                <a:spcPct val="100000"/>
              </a:lnSpc>
              <a:spcBef>
                <a:spcPts val="0"/>
              </a:spcBef>
              <a:buSzPct val="100000"/>
              <a:buChar char="➡"/>
              <a:defRPr sz="3600">
                <a:latin typeface="Arial"/>
                <a:ea typeface="Arial"/>
                <a:cs typeface="Arial"/>
                <a:sym typeface="Arial"/>
              </a:defRPr>
            </a:pPr>
            <a:r>
              <a:t>weekly meetings to coordinate between project and participating institutions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lide Number"/>
          <p:cNvSpPr txBox="1"/>
          <p:nvPr>
            <p:ph type="sldNum" sz="quarter" idx="2"/>
          </p:nvPr>
        </p:nvSpPr>
        <p:spPr>
          <a:xfrm>
            <a:off x="23258803" y="13219593"/>
            <a:ext cx="153964" cy="28379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2" name="Thank you for all  your efforts  !!!"/>
          <p:cNvSpPr txBox="1"/>
          <p:nvPr/>
        </p:nvSpPr>
        <p:spPr>
          <a:xfrm>
            <a:off x="2762728" y="1582958"/>
            <a:ext cx="19974510" cy="196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defRPr spc="-232" sz="11600">
                <a:latin typeface="Snell Roundhand Bold"/>
                <a:ea typeface="Snell Roundhand Bold"/>
                <a:cs typeface="Snell Roundhand Bold"/>
                <a:sym typeface="Snell Roundhand Bold"/>
              </a:defRPr>
            </a:lvl1pPr>
          </a:lstStyle>
          <a:p>
            <a:pPr/>
            <a:r>
              <a:t>Thank you for all  your efforts  !!! </a:t>
            </a:r>
          </a:p>
        </p:txBody>
      </p:sp>
      <p:pic>
        <p:nvPicPr>
          <p:cNvPr id="303" name="20250206_115329.jpgGoogle Shape;87;p17" descr="20250206_115329.jpgGoogle Shape;87;p17"/>
          <p:cNvPicPr>
            <a:picLocks noChangeAspect="1"/>
          </p:cNvPicPr>
          <p:nvPr/>
        </p:nvPicPr>
        <p:blipFill>
          <a:blip r:embed="rId2">
            <a:extLst/>
          </a:blip>
          <a:stretch>
            <a:fillRect/>
          </a:stretch>
        </p:blipFill>
        <p:spPr>
          <a:xfrm>
            <a:off x="16483773" y="4573039"/>
            <a:ext cx="7331627" cy="3468920"/>
          </a:xfrm>
          <a:prstGeom prst="rect">
            <a:avLst/>
          </a:prstGeom>
          <a:ln w="12700">
            <a:miter lim="400000"/>
          </a:ln>
        </p:spPr>
      </p:pic>
      <p:pic>
        <p:nvPicPr>
          <p:cNvPr id="304" name="Screenshot 2026-01-16 at 1.03.16 PM.png" descr="Screenshot 2026-01-16 at 1.03.16 PM.png"/>
          <p:cNvPicPr>
            <a:picLocks noChangeAspect="1"/>
          </p:cNvPicPr>
          <p:nvPr/>
        </p:nvPicPr>
        <p:blipFill>
          <a:blip r:embed="rId3">
            <a:extLst/>
          </a:blip>
          <a:stretch>
            <a:fillRect/>
          </a:stretch>
        </p:blipFill>
        <p:spPr>
          <a:xfrm>
            <a:off x="9215921" y="5710771"/>
            <a:ext cx="7068123" cy="5753802"/>
          </a:xfrm>
          <a:prstGeom prst="rect">
            <a:avLst/>
          </a:prstGeom>
          <a:ln w="12700">
            <a:miter lim="400000"/>
          </a:ln>
        </p:spPr>
      </p:pic>
      <p:pic>
        <p:nvPicPr>
          <p:cNvPr id="305" name="Screenshot 2025-11-06 at 10.35.56 AM.png" descr="Screenshot 2025-11-06 at 10.35.56 AM.png"/>
          <p:cNvPicPr>
            <a:picLocks noChangeAspect="1"/>
          </p:cNvPicPr>
          <p:nvPr/>
        </p:nvPicPr>
        <p:blipFill>
          <a:blip r:embed="rId4">
            <a:extLst/>
          </a:blip>
          <a:stretch>
            <a:fillRect/>
          </a:stretch>
        </p:blipFill>
        <p:spPr>
          <a:xfrm>
            <a:off x="16791289" y="8246309"/>
            <a:ext cx="7331627" cy="3218264"/>
          </a:xfrm>
          <a:prstGeom prst="rect">
            <a:avLst/>
          </a:prstGeom>
          <a:ln w="12700">
            <a:miter lim="400000"/>
          </a:ln>
        </p:spPr>
      </p:pic>
      <p:pic>
        <p:nvPicPr>
          <p:cNvPr id="306" name="Screenshot 2026-01-16 at 12.48.45 PM.png" descr="Screenshot 2026-01-16 at 12.48.45 PM.png"/>
          <p:cNvPicPr>
            <a:picLocks noChangeAspect="1"/>
          </p:cNvPicPr>
          <p:nvPr/>
        </p:nvPicPr>
        <p:blipFill>
          <a:blip r:embed="rId5">
            <a:extLst/>
          </a:blip>
          <a:stretch>
            <a:fillRect/>
          </a:stretch>
        </p:blipFill>
        <p:spPr>
          <a:xfrm>
            <a:off x="491823" y="4392725"/>
            <a:ext cx="4191388" cy="5474745"/>
          </a:xfrm>
          <a:prstGeom prst="rect">
            <a:avLst/>
          </a:prstGeom>
          <a:ln w="12700">
            <a:miter lim="400000"/>
          </a:ln>
        </p:spPr>
      </p:pic>
      <p:pic>
        <p:nvPicPr>
          <p:cNvPr id="307" name="Image" descr="Image"/>
          <p:cNvPicPr>
            <a:picLocks noChangeAspect="1"/>
          </p:cNvPicPr>
          <p:nvPr/>
        </p:nvPicPr>
        <p:blipFill>
          <a:blip r:embed="rId6">
            <a:extLst/>
          </a:blip>
          <a:stretch>
            <a:fillRect/>
          </a:stretch>
        </p:blipFill>
        <p:spPr>
          <a:xfrm>
            <a:off x="4167900" y="8593218"/>
            <a:ext cx="4797472" cy="339675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TextBox 5"/>
          <p:cNvSpPr txBox="1"/>
          <p:nvPr>
            <p:ph type="sldNum" sz="quarter" idx="2"/>
          </p:nvPr>
        </p:nvSpPr>
        <p:spPr>
          <a:xfrm>
            <a:off x="23716067" y="12999339"/>
            <a:ext cx="393349" cy="57764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0" name="Title 1"/>
          <p:cNvSpPr txBox="1"/>
          <p:nvPr>
            <p:ph type="title"/>
          </p:nvPr>
        </p:nvSpPr>
        <p:spPr>
          <a:xfrm>
            <a:off x="499982" y="0"/>
            <a:ext cx="23884020" cy="1046830"/>
          </a:xfrm>
          <a:prstGeom prst="rect">
            <a:avLst/>
          </a:prstGeom>
        </p:spPr>
        <p:txBody>
          <a:bodyPr/>
          <a:lstStyle/>
          <a:p>
            <a:pPr/>
            <a:r>
              <a:t>Reviews</a:t>
            </a:r>
          </a:p>
        </p:txBody>
      </p:sp>
      <p:sp>
        <p:nvSpPr>
          <p:cNvPr id="311" name="PDR1 (40%) Feb 2022 , PDR2(50%) April 2024 are  completed.…"/>
          <p:cNvSpPr txBox="1"/>
          <p:nvPr/>
        </p:nvSpPr>
        <p:spPr>
          <a:xfrm>
            <a:off x="1362410" y="1895803"/>
            <a:ext cx="20824495" cy="861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marL="1403130" indent="-945930">
              <a:spcBef>
                <a:spcPts val="3000"/>
              </a:spcBef>
              <a:buClr>
                <a:srgbClr val="009051"/>
              </a:buClr>
              <a:buSzPct val="100000"/>
              <a:buFont typeface="Arial"/>
              <a:buChar char="✓"/>
              <a:defRPr sz="3100">
                <a:solidFill>
                  <a:srgbClr val="009051"/>
                </a:solidFill>
                <a:latin typeface="Helvetica"/>
                <a:ea typeface="Helvetica"/>
                <a:cs typeface="Helvetica"/>
                <a:sym typeface="Helvetica"/>
              </a:defRPr>
            </a:pPr>
            <a:r>
              <a:t>PDR1 (40%) Feb 2022 , PDR2(50%) April 2024 are  completed.</a:t>
            </a:r>
          </a:p>
          <a:p>
            <a:pPr>
              <a:spcBef>
                <a:spcPts val="3000"/>
              </a:spcBef>
              <a:defRPr b="1" sz="3100">
                <a:latin typeface="Helvetica"/>
                <a:ea typeface="Helvetica"/>
                <a:cs typeface="Helvetica"/>
                <a:sym typeface="Helvetica"/>
              </a:defRPr>
            </a:pPr>
            <a:r>
              <a:t>Preliminary Design Reviews (60% design maturity)</a:t>
            </a:r>
          </a:p>
          <a:p>
            <a:pPr lvl="1" marL="1403130" indent="-945930">
              <a:spcBef>
                <a:spcPts val="3000"/>
              </a:spcBef>
              <a:buSzPct val="100000"/>
              <a:buFont typeface="Arial"/>
              <a:buChar char="•"/>
              <a:defRPr sz="3100">
                <a:solidFill>
                  <a:srgbClr val="0433FF"/>
                </a:solidFill>
                <a:latin typeface="Helvetica"/>
                <a:ea typeface="Helvetica"/>
                <a:cs typeface="Helvetica"/>
                <a:sym typeface="Helvetica"/>
              </a:defRPr>
            </a:pPr>
            <a:r>
              <a:t>PDR3: Auxiliary Detectors  +  lumi detector  -</a:t>
            </a:r>
            <a:r>
              <a:rPr>
                <a:solidFill>
                  <a:srgbClr val="000000"/>
                </a:solidFill>
              </a:rPr>
              <a:t> End March/ Early April 2026 </a:t>
            </a:r>
          </a:p>
          <a:p>
            <a:pPr lvl="1" marL="1403130" indent="-945930">
              <a:spcBef>
                <a:spcPts val="3000"/>
              </a:spcBef>
              <a:buSzPct val="100000"/>
              <a:buFont typeface="Arial"/>
              <a:buChar char="•"/>
              <a:defRPr sz="3100">
                <a:latin typeface="Helvetica"/>
                <a:ea typeface="Helvetica"/>
                <a:cs typeface="Helvetica"/>
                <a:sym typeface="Helvetica"/>
              </a:defRPr>
            </a:pPr>
            <a:r>
              <a:t>PDR2: </a:t>
            </a:r>
            <a:r>
              <a:rPr>
                <a:solidFill>
                  <a:srgbClr val="0433FF"/>
                </a:solidFill>
              </a:rPr>
              <a:t>AC-LGAD-</a:t>
            </a:r>
            <a:r>
              <a:t>based Particle Identification Detectors (6.10.04; BTOF, </a:t>
            </a:r>
            <a:r>
              <a:rPr>
                <a:solidFill>
                  <a:srgbClr val="0433FF"/>
                </a:solidFill>
              </a:rPr>
              <a:t>FTOF</a:t>
            </a:r>
            <a:r>
              <a:t>, common systems) – April 2026</a:t>
            </a:r>
          </a:p>
          <a:p>
            <a:pPr>
              <a:spcBef>
                <a:spcPts val="3000"/>
              </a:spcBef>
              <a:defRPr b="1" sz="3100">
                <a:latin typeface="Helvetica"/>
                <a:ea typeface="Helvetica"/>
                <a:cs typeface="Helvetica"/>
                <a:sym typeface="Helvetica"/>
              </a:defRPr>
            </a:pPr>
            <a:r>
              <a:t>Project Reviews:</a:t>
            </a:r>
          </a:p>
          <a:p>
            <a:pPr lvl="1" marL="1403130" indent="-945930">
              <a:spcBef>
                <a:spcPts val="3000"/>
              </a:spcBef>
              <a:buSzPct val="100000"/>
              <a:buFont typeface="Arial"/>
              <a:buChar char="•"/>
              <a:defRPr sz="3100">
                <a:latin typeface="Helvetica"/>
                <a:ea typeface="Helvetica"/>
                <a:cs typeface="Helvetica"/>
                <a:sym typeface="Helvetica"/>
              </a:defRPr>
            </a:pPr>
            <a:r>
              <a:t>Detector Baseline Readiness Review </a:t>
            </a:r>
            <a:r>
              <a:rPr>
                <a:solidFill>
                  <a:srgbClr val="942193"/>
                </a:solidFill>
              </a:rPr>
              <a:t>Feb 3 – 5, 2026</a:t>
            </a:r>
            <a:endParaRPr>
              <a:solidFill>
                <a:srgbClr val="942193"/>
              </a:solidFill>
            </a:endParaRPr>
          </a:p>
          <a:p>
            <a:pPr lvl="1" marL="1403130" indent="-945930">
              <a:spcBef>
                <a:spcPts val="3000"/>
              </a:spcBef>
              <a:buSzPct val="100000"/>
              <a:buFont typeface="Arial"/>
              <a:buChar char="•"/>
              <a:defRPr sz="3100">
                <a:latin typeface="Helvetica"/>
                <a:ea typeface="Helvetica"/>
                <a:cs typeface="Helvetica"/>
                <a:sym typeface="Helvetica"/>
              </a:defRPr>
            </a:pPr>
            <a:r>
              <a:t>BNL Director’s Review – Comprehensive, </a:t>
            </a:r>
            <a:r>
              <a:rPr>
                <a:solidFill>
                  <a:srgbClr val="942193"/>
                </a:solidFill>
              </a:rPr>
              <a:t>Mar. 9-12, 2026</a:t>
            </a:r>
            <a:endParaRPr>
              <a:solidFill>
                <a:srgbClr val="942193"/>
              </a:solidFill>
            </a:endParaRPr>
          </a:p>
          <a:p>
            <a:pPr lvl="1" marL="1403130" indent="-945930">
              <a:spcBef>
                <a:spcPts val="3000"/>
              </a:spcBef>
              <a:buSzPct val="100000"/>
              <a:buFont typeface="Arial"/>
              <a:buChar char="•"/>
              <a:defRPr sz="3100">
                <a:latin typeface="Helvetica"/>
                <a:ea typeface="Helvetica"/>
                <a:cs typeface="Helvetica"/>
                <a:sym typeface="Helvetica"/>
              </a:defRPr>
            </a:pPr>
            <a:r>
              <a:t>DOE OPA Status Review </a:t>
            </a:r>
            <a:r>
              <a:rPr>
                <a:solidFill>
                  <a:srgbClr val="942193"/>
                </a:solidFill>
              </a:rPr>
              <a:t>April 28-May 1, 2026</a:t>
            </a:r>
            <a:endParaRPr>
              <a:solidFill>
                <a:srgbClr val="942193"/>
              </a:solidFill>
            </a:endParaRPr>
          </a:p>
          <a:p>
            <a:pPr lvl="1" marL="1403130" indent="-945930">
              <a:spcBef>
                <a:spcPts val="3000"/>
              </a:spcBef>
              <a:buSzPct val="100000"/>
              <a:buFont typeface="Arial"/>
              <a:buChar char="•"/>
              <a:defRPr sz="3100">
                <a:latin typeface="Helvetica"/>
                <a:ea typeface="Helvetica"/>
                <a:cs typeface="Helvetica"/>
                <a:sym typeface="Helvetica"/>
              </a:defRPr>
            </a:pPr>
            <a:r>
              <a:t>CD2 IPR &amp; ICR Fall 2026?</a:t>
            </a:r>
          </a:p>
          <a:p>
            <a:pPr>
              <a:spcBef>
                <a:spcPts val="3000"/>
              </a:spcBef>
              <a:defRPr b="1" sz="3100">
                <a:latin typeface="Helvetica"/>
                <a:ea typeface="Helvetica"/>
                <a:cs typeface="Helvetica"/>
                <a:sym typeface="Helvetica"/>
              </a:defRPr>
            </a:pPr>
            <a:r>
              <a:t>Final Design Reviews (FDR ) </a:t>
            </a:r>
            <a:r>
              <a:rPr b="0"/>
              <a:t>- path towards CD3</a:t>
            </a:r>
            <a:endParaRPr b="0"/>
          </a:p>
          <a:p>
            <a:pPr lvl="1" marL="1403130" indent="-945930">
              <a:spcBef>
                <a:spcPts val="3000"/>
              </a:spcBef>
              <a:buSzPct val="100000"/>
              <a:buFont typeface="Arial"/>
              <a:buChar char="•"/>
              <a:defRPr sz="3100">
                <a:latin typeface="Helvetica"/>
                <a:ea typeface="Helvetica"/>
                <a:cs typeface="Helvetica"/>
                <a:sym typeface="Helvetica"/>
              </a:defRPr>
            </a:pPr>
            <a:r>
              <a:t>FDR: Auxiliary Detectors  +  lumi detector :   spring/summer 2027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Slide Number"/>
          <p:cNvSpPr txBox="1"/>
          <p:nvPr>
            <p:ph type="sldNum" sz="quarter" idx="2"/>
          </p:nvPr>
        </p:nvSpPr>
        <p:spPr>
          <a:xfrm>
            <a:off x="23716067" y="12999339"/>
            <a:ext cx="393349" cy="57764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4" name="Preliminary Design PDR 60%  review preparation"/>
          <p:cNvSpPr txBox="1"/>
          <p:nvPr>
            <p:ph type="title"/>
          </p:nvPr>
        </p:nvSpPr>
        <p:spPr>
          <a:prstGeom prst="rect">
            <a:avLst/>
          </a:prstGeom>
        </p:spPr>
        <p:txBody>
          <a:bodyPr/>
          <a:lstStyle>
            <a:lvl1pPr defTabSz="1664208">
              <a:defRPr sz="5096"/>
            </a:lvl1pPr>
          </a:lstStyle>
          <a:p>
            <a:pPr/>
            <a:r>
              <a:t>Preliminary Design PDR 60%  review preparation </a:t>
            </a:r>
          </a:p>
        </p:txBody>
      </p:sp>
      <p:sp>
        <p:nvSpPr>
          <p:cNvPr id="315" name="Baseline of technology , scope definition  ( preTDR ) =&gt;…"/>
          <p:cNvSpPr txBox="1"/>
          <p:nvPr/>
        </p:nvSpPr>
        <p:spPr>
          <a:xfrm>
            <a:off x="1326022" y="1901636"/>
            <a:ext cx="12914378" cy="48982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spcBef>
                <a:spcPts val="100"/>
              </a:spcBef>
              <a:buSzPct val="100000"/>
              <a:buChar char="✓"/>
              <a:defRPr sz="3800">
                <a:solidFill>
                  <a:srgbClr val="008F00"/>
                </a:solidFill>
              </a:defRPr>
            </a:pPr>
            <a:r>
              <a:t>Baseline of technology , scope definition  </a:t>
            </a:r>
            <a:r>
              <a:rPr b="1">
                <a:solidFill>
                  <a:srgbClr val="000000"/>
                </a:solidFill>
              </a:rPr>
              <a:t>( preTDR ) =&gt;   </a:t>
            </a:r>
          </a:p>
          <a:p>
            <a:pPr marL="228600" indent="-228600">
              <a:spcBef>
                <a:spcPts val="100"/>
              </a:spcBef>
              <a:buSzPct val="100000"/>
              <a:buChar char="✓"/>
              <a:defRPr sz="3800">
                <a:solidFill>
                  <a:srgbClr val="008F00"/>
                </a:solidFill>
              </a:defRPr>
            </a:pPr>
            <a:r>
              <a:t>Requirements and interfaces  </a:t>
            </a:r>
          </a:p>
          <a:p>
            <a:pPr marL="228600" indent="-228600">
              <a:spcBef>
                <a:spcPts val="100"/>
              </a:spcBef>
              <a:buSzPct val="100000"/>
              <a:buChar char="✓"/>
              <a:defRPr sz="3800">
                <a:solidFill>
                  <a:srgbClr val="009051"/>
                </a:solidFill>
              </a:defRPr>
            </a:pPr>
            <a:r>
              <a:t>Technical progress/IR integration</a:t>
            </a:r>
          </a:p>
          <a:p>
            <a:pPr lvl="1" marL="685800" indent="-228600">
              <a:spcBef>
                <a:spcPts val="100"/>
              </a:spcBef>
              <a:buClr>
                <a:srgbClr val="000000"/>
              </a:buClr>
              <a:buSzPct val="100000"/>
              <a:buChar char="➡"/>
              <a:defRPr sz="3800">
                <a:solidFill>
                  <a:srgbClr val="009051"/>
                </a:solidFill>
              </a:defRPr>
            </a:pPr>
            <a:r>
              <a:t> </a:t>
            </a:r>
            <a:r>
              <a:rPr>
                <a:solidFill>
                  <a:srgbClr val="000000"/>
                </a:solidFill>
              </a:rPr>
              <a:t>(services, cables, cooling) </a:t>
            </a:r>
          </a:p>
          <a:p>
            <a:pPr marL="228600" indent="-228600">
              <a:spcBef>
                <a:spcPts val="100"/>
              </a:spcBef>
              <a:buSzPct val="100000"/>
              <a:buChar char="✓"/>
              <a:defRPr sz="3800">
                <a:solidFill>
                  <a:srgbClr val="009051"/>
                </a:solidFill>
              </a:defRPr>
            </a:pPr>
            <a:r>
              <a:t>Recommendations from previous reviews </a:t>
            </a:r>
          </a:p>
          <a:p>
            <a:pPr marL="228600" indent="-228600">
              <a:spcBef>
                <a:spcPts val="100"/>
              </a:spcBef>
              <a:buSzPct val="100000"/>
              <a:buChar char="✓"/>
              <a:defRPr sz="3800">
                <a:solidFill>
                  <a:srgbClr val="009051"/>
                </a:solidFill>
              </a:defRPr>
            </a:pPr>
            <a:r>
              <a:t>Cost for materials </a:t>
            </a:r>
          </a:p>
          <a:p>
            <a:pPr marL="228600" indent="-228600">
              <a:spcBef>
                <a:spcPts val="100"/>
              </a:spcBef>
              <a:buSzPct val="100000"/>
              <a:buChar char="➡"/>
              <a:defRPr sz="3800"/>
            </a:pPr>
            <a:r>
              <a:t>Labor cost </a:t>
            </a:r>
          </a:p>
          <a:p>
            <a:pPr marL="228600" indent="-228600">
              <a:spcBef>
                <a:spcPts val="100"/>
              </a:spcBef>
              <a:buSzPct val="100000"/>
              <a:buChar char="➡"/>
              <a:defRPr sz="3800"/>
            </a:pPr>
            <a:r>
              <a:t>QA /  ES&amp;H / Fabrication and assembly plan </a:t>
            </a:r>
          </a:p>
          <a:p>
            <a:pPr marL="228600" indent="-228600">
              <a:spcBef>
                <a:spcPts val="100"/>
              </a:spcBef>
              <a:buSzPct val="100000"/>
              <a:buChar char="➡"/>
              <a:defRPr sz="3800"/>
            </a:pPr>
            <a:r>
              <a:t>Schedule </a:t>
            </a:r>
          </a:p>
        </p:txBody>
      </p:sp>
      <p:sp>
        <p:nvSpPr>
          <p:cNvPr id="316" name="Thank you!"/>
          <p:cNvSpPr txBox="1"/>
          <p:nvPr/>
        </p:nvSpPr>
        <p:spPr>
          <a:xfrm>
            <a:off x="14309573" y="1063120"/>
            <a:ext cx="7313829" cy="196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defRPr spc="-232" sz="11600">
                <a:latin typeface="Snell Roundhand Bold"/>
                <a:ea typeface="Snell Roundhand Bold"/>
                <a:cs typeface="Snell Roundhand Bold"/>
                <a:sym typeface="Snell Roundhand Bold"/>
              </a:defRPr>
            </a:lvl1pPr>
          </a:lstStyle>
          <a:p>
            <a:pPr/>
            <a:r>
              <a:t>Thank you!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object 8"/>
          <p:cNvSpPr/>
          <p:nvPr/>
        </p:nvSpPr>
        <p:spPr>
          <a:xfrm>
            <a:off x="856" y="1331504"/>
            <a:ext cx="24382289" cy="25401"/>
          </a:xfrm>
          <a:prstGeom prst="rect">
            <a:avLst/>
          </a:prstGeom>
          <a:solidFill>
            <a:srgbClr val="51AFF7"/>
          </a:solidFill>
          <a:ln w="12700">
            <a:miter lim="400000"/>
          </a:ln>
        </p:spPr>
        <p:txBody>
          <a:bodyPr tIns="91439" bIns="91439"/>
          <a:lstStyle/>
          <a:p>
            <a:pPr defTabSz="1828800">
              <a:lnSpc>
                <a:spcPct val="100000"/>
              </a:lnSpc>
              <a:spcBef>
                <a:spcPts val="0"/>
              </a:spcBef>
              <a:defRPr sz="2000">
                <a:latin typeface="Arial"/>
                <a:ea typeface="Arial"/>
                <a:cs typeface="Arial"/>
                <a:sym typeface="Arial"/>
              </a:defRPr>
            </a:pPr>
          </a:p>
        </p:txBody>
      </p:sp>
      <p:sp>
        <p:nvSpPr>
          <p:cNvPr id="319" name="Title 15"/>
          <p:cNvSpPr txBox="1"/>
          <p:nvPr>
            <p:ph type="title"/>
          </p:nvPr>
        </p:nvSpPr>
        <p:spPr>
          <a:xfrm>
            <a:off x="925157" y="-1"/>
            <a:ext cx="12655672" cy="1650358"/>
          </a:xfrm>
          <a:prstGeom prst="rect">
            <a:avLst/>
          </a:prstGeom>
        </p:spPr>
        <p:txBody>
          <a:bodyPr/>
          <a:lstStyle/>
          <a:p>
            <a:pPr/>
            <a:r>
              <a:t>Schedule</a:t>
            </a:r>
          </a:p>
        </p:txBody>
      </p:sp>
      <p:sp>
        <p:nvSpPr>
          <p:cNvPr id="320" name="Content Placeholder 2"/>
          <p:cNvSpPr txBox="1"/>
          <p:nvPr>
            <p:ph type="body" sz="half" idx="1"/>
          </p:nvPr>
        </p:nvSpPr>
        <p:spPr>
          <a:xfrm>
            <a:off x="930111" y="8588039"/>
            <a:ext cx="23619422" cy="3943645"/>
          </a:xfrm>
          <a:prstGeom prst="rect">
            <a:avLst/>
          </a:prstGeom>
        </p:spPr>
        <p:txBody>
          <a:bodyPr/>
          <a:lstStyle/>
          <a:p>
            <a:pPr marL="393192" indent="-393192" defTabSz="1572768">
              <a:spcBef>
                <a:spcPts val="1700"/>
              </a:spcBef>
              <a:defRPr sz="3096"/>
            </a:pPr>
            <a:r>
              <a:t>PDR1 (40%) on 27 April 2022, PDR2 (50%) on 12 Feb 2024 , </a:t>
            </a:r>
            <a:r>
              <a:rPr>
                <a:solidFill>
                  <a:srgbClr val="0433FF"/>
                </a:solidFill>
              </a:rPr>
              <a:t>PDR3 (60%) is planning for March/April 2026 </a:t>
            </a:r>
            <a:endParaRPr>
              <a:solidFill>
                <a:srgbClr val="0433FF"/>
              </a:solidFill>
            </a:endParaRPr>
          </a:p>
          <a:p>
            <a:pPr marL="393192" indent="-393192" defTabSz="1572768">
              <a:spcBef>
                <a:spcPts val="1700"/>
              </a:spcBef>
              <a:defRPr sz="3096"/>
            </a:pPr>
            <a:r>
              <a:t>Key Schedule Drivers/Assumptions:</a:t>
            </a:r>
          </a:p>
          <a:p>
            <a:pPr lvl="1" marL="786384" indent="-393192" defTabSz="1572768">
              <a:spcBef>
                <a:spcPts val="1700"/>
              </a:spcBef>
              <a:buChar char="➡"/>
              <a:defRPr sz="3096"/>
            </a:pPr>
            <a:r>
              <a:t>Production of AC-LGAD -based  tracking detectors depends on the availability of EICROC chips ( RPOTs/OMDs/B0/Lumi-tracker) </a:t>
            </a:r>
          </a:p>
          <a:p>
            <a:pPr lvl="1" marL="786384" indent="-393192" defTabSz="1572768">
              <a:spcBef>
                <a:spcPts val="1700"/>
              </a:spcBef>
              <a:buChar char="➡"/>
              <a:defRPr sz="3096"/>
            </a:pPr>
            <a:r>
              <a:t>RPOTs/OMDs will be installed once the accelerator will achieve a stable beam operation (potentially 1 year later from start of physics).</a:t>
            </a:r>
          </a:p>
          <a:p>
            <a:pPr lvl="1" marL="786384" indent="-393192" defTabSz="1572768">
              <a:spcBef>
                <a:spcPts val="1700"/>
              </a:spcBef>
              <a:buChar char="➡"/>
              <a:defRPr sz="3096"/>
            </a:pPr>
            <a:r>
              <a:t>Installation of individual sub-components needs to merge with IR  subproject installation schedule </a:t>
            </a:r>
          </a:p>
        </p:txBody>
      </p:sp>
      <p:pic>
        <p:nvPicPr>
          <p:cNvPr id="321" name="Picture 3" descr="Picture 3"/>
          <p:cNvPicPr>
            <a:picLocks noChangeAspect="1"/>
          </p:cNvPicPr>
          <p:nvPr/>
        </p:nvPicPr>
        <p:blipFill>
          <a:blip r:embed="rId2">
            <a:extLst/>
          </a:blip>
          <a:stretch>
            <a:fillRect/>
          </a:stretch>
        </p:blipFill>
        <p:spPr>
          <a:xfrm>
            <a:off x="1482799" y="1483961"/>
            <a:ext cx="16724185" cy="6600742"/>
          </a:xfrm>
          <a:prstGeom prst="rect">
            <a:avLst/>
          </a:prstGeom>
          <a:ln w="12700">
            <a:miter lim="400000"/>
          </a:ln>
        </p:spPr>
      </p:pic>
      <p:sp>
        <p:nvSpPr>
          <p:cNvPr id="322" name="Slide Number"/>
          <p:cNvSpPr txBox="1"/>
          <p:nvPr>
            <p:ph type="sldNum" sz="quarter" idx="2"/>
          </p:nvPr>
        </p:nvSpPr>
        <p:spPr>
          <a:xfrm>
            <a:off x="23258803" y="13270393"/>
            <a:ext cx="153964" cy="28379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Develop and review the readout strategy.…"/>
          <p:cNvSpPr txBox="1"/>
          <p:nvPr/>
        </p:nvSpPr>
        <p:spPr>
          <a:xfrm>
            <a:off x="659130" y="3014838"/>
            <a:ext cx="23531906" cy="93903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marL="457198" indent="-457198" defTabSz="914400">
              <a:lnSpc>
                <a:spcPct val="100000"/>
              </a:lnSpc>
              <a:spcBef>
                <a:spcPts val="0"/>
              </a:spcBef>
              <a:buSzPct val="100000"/>
              <a:buChar char="•"/>
              <a:defRPr b="1" sz="2400">
                <a:latin typeface="Helvetica"/>
                <a:ea typeface="Helvetica"/>
                <a:cs typeface="Helvetica"/>
                <a:sym typeface="Helvetica"/>
              </a:defRPr>
            </a:pPr>
            <a:r>
              <a:t>Develop and review the readout strategy. </a:t>
            </a:r>
          </a:p>
          <a:p>
            <a:pPr lvl="1" defTabSz="914400">
              <a:lnSpc>
                <a:spcPct val="100000"/>
              </a:lnSpc>
              <a:spcBef>
                <a:spcPts val="0"/>
              </a:spcBef>
              <a:defRPr sz="2400">
                <a:latin typeface="Helvetica"/>
                <a:ea typeface="Helvetica"/>
                <a:cs typeface="Helvetica"/>
                <a:sym typeface="Helvetica"/>
              </a:defRPr>
            </a:pPr>
            <a:r>
              <a:rPr>
                <a:solidFill>
                  <a:srgbClr val="009051"/>
                </a:solidFill>
              </a:rPr>
              <a:t>   -&gt; ( completed)  </a:t>
            </a:r>
            <a:r>
              <a:t> Regular meetings with DAQ team to discuss  number of channels, detector occupancy, background and synchronization. As the technologies are identical as the ones in main detector systems, no new readout needs to be developed. </a:t>
            </a:r>
          </a:p>
          <a:p>
            <a:pPr marL="457198" indent="-457198" defTabSz="914400">
              <a:lnSpc>
                <a:spcPct val="100000"/>
              </a:lnSpc>
              <a:spcBef>
                <a:spcPts val="0"/>
              </a:spcBef>
              <a:buSzPct val="100000"/>
              <a:buChar char="•"/>
              <a:defRPr b="1" sz="2400">
                <a:latin typeface="Helvetica"/>
                <a:ea typeface="Helvetica"/>
                <a:cs typeface="Helvetica"/>
                <a:sym typeface="Helvetica"/>
              </a:defRPr>
            </a:pPr>
            <a:r>
              <a:t>Provide as soon as possible milestones towards technology choices for the detectors. </a:t>
            </a:r>
          </a:p>
          <a:p>
            <a:pPr lvl="1" defTabSz="914400">
              <a:lnSpc>
                <a:spcPct val="100000"/>
              </a:lnSpc>
              <a:spcBef>
                <a:spcPts val="0"/>
              </a:spcBef>
              <a:defRPr sz="2400">
                <a:latin typeface="Helvetica"/>
                <a:ea typeface="Helvetica"/>
                <a:cs typeface="Helvetica"/>
                <a:sym typeface="Helvetica"/>
              </a:defRPr>
            </a:pPr>
            <a:r>
              <a:rPr>
                <a:solidFill>
                  <a:srgbClr val="009051"/>
                </a:solidFill>
              </a:rPr>
              <a:t>-&gt; ( completed) </a:t>
            </a:r>
            <a:r>
              <a:t>The default configuration is chosen. Value engineering on the technology choices are ongoing  ( synergies with other sub-detectors)</a:t>
            </a:r>
          </a:p>
          <a:p>
            <a:pPr marL="457198" indent="-457198" defTabSz="914400">
              <a:lnSpc>
                <a:spcPct val="100000"/>
              </a:lnSpc>
              <a:spcBef>
                <a:spcPts val="0"/>
              </a:spcBef>
              <a:buSzPct val="100000"/>
              <a:buChar char="•"/>
              <a:defRPr b="1" sz="2400">
                <a:latin typeface="Helvetica"/>
                <a:ea typeface="Helvetica"/>
                <a:cs typeface="Helvetica"/>
                <a:sym typeface="Helvetica"/>
              </a:defRPr>
            </a:pPr>
            <a:r>
              <a:t>Continue making system accessibility a priority in system and sub-system design. </a:t>
            </a:r>
          </a:p>
          <a:p>
            <a:pPr lvl="2" defTabSz="914400">
              <a:lnSpc>
                <a:spcPct val="100000"/>
              </a:lnSpc>
              <a:spcBef>
                <a:spcPts val="0"/>
              </a:spcBef>
              <a:defRPr sz="2400">
                <a:solidFill>
                  <a:schemeClr val="accent4">
                    <a:hueOff val="-858837"/>
                    <a:lumOff val="-9791"/>
                  </a:schemeClr>
                </a:solidFill>
                <a:latin typeface="Helvetica"/>
                <a:ea typeface="Helvetica"/>
                <a:cs typeface="Helvetica"/>
                <a:sym typeface="Helvetica"/>
              </a:defRPr>
            </a:pPr>
            <a:r>
              <a:rPr>
                <a:solidFill>
                  <a:srgbClr val="009051"/>
                </a:solidFill>
              </a:rPr>
              <a:t>-&gt; ( completed)</a:t>
            </a:r>
            <a:r>
              <a:t>    </a:t>
            </a:r>
            <a:r>
              <a:rPr>
                <a:solidFill>
                  <a:srgbClr val="000000"/>
                </a:solidFill>
              </a:rPr>
              <a:t>The engineering design to improve integration and accessibility  is ongoing.   All the detectors but the EmCal in the BO can be regularly maintained during operations. A 3D printed mockup was  build to check integrations and installations of sub-systems</a:t>
            </a:r>
          </a:p>
          <a:p>
            <a:pPr marL="457198" indent="-457198" defTabSz="914400">
              <a:lnSpc>
                <a:spcPct val="100000"/>
              </a:lnSpc>
              <a:spcBef>
                <a:spcPts val="0"/>
              </a:spcBef>
              <a:buSzPct val="100000"/>
              <a:buChar char="•"/>
              <a:defRPr b="1" sz="2400">
                <a:latin typeface="Helvetica"/>
                <a:ea typeface="Helvetica"/>
                <a:cs typeface="Helvetica"/>
                <a:sym typeface="Helvetica"/>
              </a:defRPr>
            </a:pPr>
            <a:r>
              <a:t>Make sure that all collaborating institutes are familiar and on-board with the integration strategy and systems.</a:t>
            </a:r>
          </a:p>
          <a:p>
            <a:pPr lvl="2" defTabSz="914400">
              <a:lnSpc>
                <a:spcPct val="100000"/>
              </a:lnSpc>
              <a:spcBef>
                <a:spcPts val="0"/>
              </a:spcBef>
              <a:defRPr sz="2400">
                <a:solidFill>
                  <a:srgbClr val="008F00"/>
                </a:solidFill>
                <a:latin typeface="Helvetica"/>
                <a:ea typeface="Helvetica"/>
                <a:cs typeface="Helvetica"/>
                <a:sym typeface="Helvetica"/>
              </a:defRPr>
            </a:pPr>
            <a:r>
              <a:t>-&gt; ( completed) </a:t>
            </a:r>
            <a:r>
              <a:rPr>
                <a:solidFill>
                  <a:srgbClr val="000000"/>
                </a:solidFill>
              </a:rPr>
              <a:t>Weekly meetings.</a:t>
            </a:r>
          </a:p>
          <a:p>
            <a:pPr marL="457198" indent="-457198" defTabSz="914400">
              <a:lnSpc>
                <a:spcPct val="100000"/>
              </a:lnSpc>
              <a:spcBef>
                <a:spcPts val="0"/>
              </a:spcBef>
              <a:buSzPct val="100000"/>
              <a:buChar char="•"/>
              <a:defRPr b="1" sz="2400">
                <a:latin typeface="Helvetica"/>
                <a:ea typeface="Helvetica"/>
                <a:cs typeface="Helvetica"/>
                <a:sym typeface="Helvetica"/>
              </a:defRPr>
            </a:pPr>
            <a:r>
              <a:t>Consider the adoption of formal engineering and system management system such as PLM (Product Lifetime Management) and AM (Asset Management) early in the life of the EIC facility.</a:t>
            </a:r>
          </a:p>
          <a:p>
            <a:pPr lvl="2" defTabSz="914400">
              <a:lnSpc>
                <a:spcPct val="100000"/>
              </a:lnSpc>
              <a:spcBef>
                <a:spcPts val="0"/>
              </a:spcBef>
              <a:defRPr sz="2400">
                <a:solidFill>
                  <a:srgbClr val="008F00"/>
                </a:solidFill>
                <a:latin typeface="Helvetica"/>
                <a:ea typeface="Helvetica"/>
                <a:cs typeface="Helvetica"/>
                <a:sym typeface="Helvetica"/>
              </a:defRPr>
            </a:pPr>
            <a:r>
              <a:t>-&gt; ( completed)</a:t>
            </a:r>
            <a:r>
              <a:rPr>
                <a:solidFill>
                  <a:srgbClr val="000000"/>
                </a:solidFill>
              </a:rPr>
              <a:t> The project elected "Visure" to provide management and system tracking . Also using excel tables.</a:t>
            </a:r>
          </a:p>
          <a:p>
            <a:pPr marL="457198" indent="-457198" defTabSz="914400">
              <a:lnSpc>
                <a:spcPct val="100000"/>
              </a:lnSpc>
              <a:spcBef>
                <a:spcPts val="0"/>
              </a:spcBef>
              <a:buSzPct val="100000"/>
              <a:buChar char="•"/>
              <a:defRPr b="1" sz="2400">
                <a:latin typeface="Helvetica"/>
                <a:ea typeface="Helvetica"/>
                <a:cs typeface="Helvetica"/>
                <a:sym typeface="Helvetica"/>
              </a:defRPr>
            </a:pPr>
            <a:r>
              <a:t>For future review, include an ESH&amp;Q slide in every presentation.</a:t>
            </a:r>
          </a:p>
          <a:p>
            <a:pPr lvl="2" defTabSz="914400">
              <a:lnSpc>
                <a:spcPct val="100000"/>
              </a:lnSpc>
              <a:spcBef>
                <a:spcPts val="0"/>
              </a:spcBef>
              <a:defRPr sz="2400">
                <a:solidFill>
                  <a:srgbClr val="008F00"/>
                </a:solidFill>
                <a:latin typeface="Helvetica"/>
                <a:ea typeface="Helvetica"/>
                <a:cs typeface="Helvetica"/>
                <a:sym typeface="Helvetica"/>
              </a:defRPr>
            </a:pPr>
            <a:r>
              <a:t>-&gt;(completed) </a:t>
            </a:r>
            <a:r>
              <a:rPr>
                <a:solidFill>
                  <a:srgbClr val="000000"/>
                </a:solidFill>
              </a:rPr>
              <a:t>ES&amp;H slides included in the Feb 2024 review</a:t>
            </a:r>
          </a:p>
          <a:p>
            <a:pPr marL="457198" indent="-457198" defTabSz="914400">
              <a:lnSpc>
                <a:spcPct val="100000"/>
              </a:lnSpc>
              <a:spcBef>
                <a:spcPts val="0"/>
              </a:spcBef>
              <a:buSzPct val="100000"/>
              <a:buChar char="•"/>
              <a:defRPr b="1" sz="2400">
                <a:latin typeface="Helvetica"/>
                <a:ea typeface="Helvetica"/>
                <a:cs typeface="Helvetica"/>
                <a:sym typeface="Helvetica"/>
              </a:defRPr>
            </a:pPr>
            <a:r>
              <a:t>Develop and review an overall project plan for Quality Assurance and Control.</a:t>
            </a:r>
          </a:p>
          <a:p>
            <a:pPr lvl="2" defTabSz="914400">
              <a:lnSpc>
                <a:spcPct val="100000"/>
              </a:lnSpc>
              <a:spcBef>
                <a:spcPts val="0"/>
              </a:spcBef>
              <a:defRPr sz="2400">
                <a:solidFill>
                  <a:schemeClr val="accent4">
                    <a:hueOff val="-858837"/>
                    <a:lumOff val="-9791"/>
                  </a:schemeClr>
                </a:solidFill>
                <a:latin typeface="Helvetica"/>
                <a:ea typeface="Helvetica"/>
                <a:cs typeface="Helvetica"/>
                <a:sym typeface="Helvetica"/>
              </a:defRPr>
            </a:pPr>
            <a:r>
              <a:rPr>
                <a:solidFill>
                  <a:srgbClr val="009051"/>
                </a:solidFill>
              </a:rPr>
              <a:t>-&gt; ( completed) </a:t>
            </a:r>
            <a:r>
              <a:rPr>
                <a:solidFill>
                  <a:srgbClr val="000000"/>
                </a:solidFill>
              </a:rPr>
              <a:t>The project is developing in In collaboration with participating institutions the required QA and controls documents, for details see </a:t>
            </a:r>
            <a:r>
              <a:rPr u="sng">
                <a:solidFill>
                  <a:srgbClr val="4881C3"/>
                </a:solidFill>
                <a:uFill>
                  <a:solidFill>
                    <a:srgbClr val="4881C3"/>
                  </a:solidFill>
                </a:uFill>
                <a:hlinkClick r:id="rId2" invalidUrl="" action="" tgtFrame="" tooltip="" history="1" highlightClick="0" endSnd="0"/>
              </a:rPr>
              <a:t>https://eic.jlab.org/Detector/</a:t>
            </a:r>
            <a:endParaRPr>
              <a:solidFill>
                <a:srgbClr val="000000"/>
              </a:solidFill>
            </a:endParaRPr>
          </a:p>
          <a:p>
            <a:pPr marL="457198" indent="-457198" defTabSz="914400">
              <a:lnSpc>
                <a:spcPct val="100000"/>
              </a:lnSpc>
              <a:spcBef>
                <a:spcPts val="0"/>
              </a:spcBef>
              <a:buSzPct val="100000"/>
              <a:buChar char="•"/>
              <a:defRPr b="1" sz="2400">
                <a:latin typeface="Helvetica"/>
                <a:ea typeface="Helvetica"/>
                <a:cs typeface="Helvetica"/>
                <a:sym typeface="Helvetica"/>
              </a:defRPr>
            </a:pPr>
            <a:r>
              <a:t>Make sure you work with the Project to plan your Accelerator Readiness Reviews (ARR) well in advance.</a:t>
            </a:r>
          </a:p>
          <a:p>
            <a:pPr lvl="2" defTabSz="914400">
              <a:lnSpc>
                <a:spcPct val="100000"/>
              </a:lnSpc>
              <a:spcBef>
                <a:spcPts val="0"/>
              </a:spcBef>
              <a:defRPr sz="2400">
                <a:solidFill>
                  <a:srgbClr val="008F00"/>
                </a:solidFill>
                <a:latin typeface="Helvetica"/>
                <a:ea typeface="Helvetica"/>
                <a:cs typeface="Helvetica"/>
                <a:sym typeface="Helvetica"/>
              </a:defRPr>
            </a:pPr>
            <a:r>
              <a:t>-&gt;( completed) </a:t>
            </a:r>
            <a:r>
              <a:rPr>
                <a:solidFill>
                  <a:srgbClr val="000000"/>
                </a:solidFill>
              </a:rPr>
              <a:t>the dated for ARRs and ERR are integrated in P6</a:t>
            </a:r>
            <a:endParaRPr>
              <a:solidFill>
                <a:srgbClr val="000000"/>
              </a:solidFill>
            </a:endParaRPr>
          </a:p>
          <a:p>
            <a:pPr marL="457198" indent="-457198" defTabSz="914400">
              <a:lnSpc>
                <a:spcPct val="100000"/>
              </a:lnSpc>
              <a:spcBef>
                <a:spcPts val="0"/>
              </a:spcBef>
              <a:buSzPct val="100000"/>
              <a:buChar char="•"/>
              <a:defRPr b="1" sz="2400">
                <a:latin typeface="Helvetica"/>
                <a:ea typeface="Helvetica"/>
                <a:cs typeface="Helvetica"/>
                <a:sym typeface="Helvetica"/>
              </a:defRPr>
            </a:pPr>
            <a:r>
              <a:t>Ensure that WBS 6.06 continues to develop comprehensive dynamic aperture evaluations including effect of crab cavities, auxiliary components and imperfections to demonstrate the requirements technical feasibility before CD‐2</a:t>
            </a:r>
          </a:p>
          <a:p>
            <a:pPr lvl="2" defTabSz="914400">
              <a:lnSpc>
                <a:spcPct val="100000"/>
              </a:lnSpc>
              <a:spcBef>
                <a:spcPts val="0"/>
              </a:spcBef>
              <a:defRPr sz="2400">
                <a:solidFill>
                  <a:srgbClr val="008F00"/>
                </a:solidFill>
                <a:latin typeface="Helvetica"/>
                <a:ea typeface="Helvetica"/>
                <a:cs typeface="Helvetica"/>
                <a:sym typeface="Helvetica"/>
              </a:defRPr>
            </a:pPr>
            <a:r>
              <a:t>-&gt;( completed)</a:t>
            </a:r>
            <a:r>
              <a:rPr>
                <a:solidFill>
                  <a:srgbClr val="000000"/>
                </a:solidFill>
              </a:rPr>
              <a:t> All beam effects are included into the simulation of FF/FB detectors. The dynamic aperture evaluation is ongoing by the accelerator team and iterations between the physics team and the accelerator team are constantly ongoing.Each time a new lattice is released the golden science channels are run to monitor any changes in acceptance, till now none have been seen. All auxiliary detectors sit between the incoming and outgoing beam crab cavities so no additional effects are seen.</a:t>
            </a:r>
          </a:p>
        </p:txBody>
      </p:sp>
      <p:sp>
        <p:nvSpPr>
          <p:cNvPr id="325" name="Recommendations tracker"/>
          <p:cNvSpPr txBox="1"/>
          <p:nvPr>
            <p:ph type="title"/>
          </p:nvPr>
        </p:nvSpPr>
        <p:spPr>
          <a:prstGeom prst="rect">
            <a:avLst/>
          </a:prstGeom>
        </p:spPr>
        <p:txBody>
          <a:bodyPr lIns="91437" tIns="91437" rIns="91437" bIns="91437"/>
          <a:lstStyle/>
          <a:p>
            <a:pPr/>
            <a:r>
              <a:t>Recommendations tracker  </a:t>
            </a:r>
          </a:p>
        </p:txBody>
      </p:sp>
      <p:sp>
        <p:nvSpPr>
          <p:cNvPr id="326" name="No dedicated recommendations from DOE reviews…"/>
          <p:cNvSpPr txBox="1"/>
          <p:nvPr/>
        </p:nvSpPr>
        <p:spPr>
          <a:xfrm>
            <a:off x="924336" y="1817187"/>
            <a:ext cx="13764241" cy="1234724"/>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p>
            <a:pPr marL="457200" indent="-457200" defTabSz="1828800">
              <a:lnSpc>
                <a:spcPct val="100000"/>
              </a:lnSpc>
              <a:spcBef>
                <a:spcPts val="0"/>
              </a:spcBef>
              <a:buSzPct val="100000"/>
              <a:buChar char="➡"/>
              <a:defRPr sz="3600">
                <a:latin typeface="Arial"/>
                <a:ea typeface="Arial"/>
                <a:cs typeface="Arial"/>
                <a:sym typeface="Arial"/>
              </a:defRPr>
            </a:pPr>
            <a:r>
              <a:t>No dedicated recommendations from DOE reviews</a:t>
            </a:r>
          </a:p>
          <a:p>
            <a:pPr marL="457200" indent="-457200" defTabSz="1828800">
              <a:lnSpc>
                <a:spcPct val="100000"/>
              </a:lnSpc>
              <a:spcBef>
                <a:spcPts val="0"/>
              </a:spcBef>
              <a:buSzPct val="100000"/>
              <a:buChar char="➡"/>
              <a:defRPr sz="3600">
                <a:latin typeface="Arial"/>
                <a:ea typeface="Arial"/>
                <a:cs typeface="Arial"/>
                <a:sym typeface="Arial"/>
              </a:defRPr>
            </a:pPr>
            <a:r>
              <a:t>Here are recommendations from  PDR1(40%)  and PDR2(50%): </a:t>
            </a:r>
          </a:p>
        </p:txBody>
      </p:sp>
      <p:sp>
        <p:nvSpPr>
          <p:cNvPr id="327" name="Slide Number"/>
          <p:cNvSpPr txBox="1"/>
          <p:nvPr>
            <p:ph type="sldNum" sz="quarter" idx="2"/>
          </p:nvPr>
        </p:nvSpPr>
        <p:spPr>
          <a:xfrm>
            <a:off x="23258803" y="13219593"/>
            <a:ext cx="153964" cy="28379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Ensure that WBS 6.06 continues to develop comprehensive dynamic aperture evaluations including effect of crab cavities, auxiliary components and imperfections to demonstrate the requirements technical feasibility before CD‐2…"/>
          <p:cNvSpPr txBox="1"/>
          <p:nvPr/>
        </p:nvSpPr>
        <p:spPr>
          <a:xfrm>
            <a:off x="668182" y="3244695"/>
            <a:ext cx="23513801" cy="9250677"/>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spAutoFit/>
          </a:bodyPr>
          <a:lstStyle/>
          <a:p>
            <a:pPr marL="457198" indent="-457198" defTabSz="914400">
              <a:lnSpc>
                <a:spcPct val="100000"/>
              </a:lnSpc>
              <a:spcBef>
                <a:spcPts val="0"/>
              </a:spcBef>
              <a:buSzPct val="100000"/>
              <a:buChar char="•"/>
              <a:defRPr b="1" sz="2800">
                <a:latin typeface="Helvetica"/>
                <a:ea typeface="Helvetica"/>
                <a:cs typeface="Helvetica"/>
                <a:sym typeface="Helvetica"/>
              </a:defRPr>
            </a:pPr>
            <a:r>
              <a:t>Ensure that WBS 6.06 continues to develop comprehensive dynamic aperture evaluations including effect of crab cavities, auxiliary components and imperfections to demonstrate the requirements technical feasibility before CD‐2</a:t>
            </a:r>
          </a:p>
          <a:p>
            <a:pPr lvl="2" defTabSz="914400">
              <a:lnSpc>
                <a:spcPct val="100000"/>
              </a:lnSpc>
              <a:spcBef>
                <a:spcPts val="0"/>
              </a:spcBef>
              <a:defRPr sz="2800">
                <a:solidFill>
                  <a:srgbClr val="F68A1F"/>
                </a:solidFill>
                <a:latin typeface="Helvetica"/>
                <a:ea typeface="Helvetica"/>
                <a:cs typeface="Helvetica"/>
                <a:sym typeface="Helvetica"/>
              </a:defRPr>
            </a:pPr>
            <a:r>
              <a:t>-&gt; (in progress ) </a:t>
            </a:r>
            <a:r>
              <a:rPr>
                <a:solidFill>
                  <a:srgbClr val="000000"/>
                </a:solidFill>
              </a:rPr>
              <a:t> All beam effects are included into the simulation of FF/FB detectors. The dynamic aperture evaluation is ongoing by the accelerator team The dynamic aperture evaluation is done continuously as soon as there are any lattice changes in the inner IR.</a:t>
            </a:r>
          </a:p>
          <a:p>
            <a:pPr marL="457198" indent="-457198" defTabSz="914400">
              <a:lnSpc>
                <a:spcPct val="100000"/>
              </a:lnSpc>
              <a:spcBef>
                <a:spcPts val="0"/>
              </a:spcBef>
              <a:buSzPct val="100000"/>
              <a:buChar char="•"/>
              <a:defRPr b="1" sz="2800">
                <a:latin typeface="Helvetica"/>
                <a:ea typeface="Helvetica"/>
                <a:cs typeface="Helvetica"/>
                <a:sym typeface="Helvetica"/>
              </a:defRPr>
            </a:pPr>
            <a:r>
              <a:t>Fast track the engineering design of B0 and Roman Pots, before CD2.Fast track the engineering design of B0 and Roman Pots, before CD2.</a:t>
            </a:r>
          </a:p>
          <a:p>
            <a:pPr lvl="2" defTabSz="914400">
              <a:lnSpc>
                <a:spcPct val="100000"/>
              </a:lnSpc>
              <a:spcBef>
                <a:spcPts val="0"/>
              </a:spcBef>
              <a:defRPr sz="2800">
                <a:solidFill>
                  <a:schemeClr val="accent4">
                    <a:hueOff val="-858837"/>
                    <a:lumOff val="-9791"/>
                  </a:schemeClr>
                </a:solidFill>
                <a:latin typeface="Helvetica"/>
                <a:ea typeface="Helvetica"/>
                <a:cs typeface="Helvetica"/>
                <a:sym typeface="Helvetica"/>
              </a:defRPr>
            </a:pPr>
            <a:r>
              <a:t>-&gt; ( in progress)</a:t>
            </a:r>
            <a:r>
              <a:rPr>
                <a:solidFill>
                  <a:srgbClr val="000000"/>
                </a:solidFill>
              </a:rPr>
              <a:t>  The engineering design of B0 and RPOTs are ongoing . Waiting for feedback on the RPOT design from  the vacuum team. RF calculations needs to be performed. Impedance calculations are ongoing right now by the accelerator team. Interfaces and requirements of B0 system, B0 magnet and a vacuum team has been reviewed. </a:t>
            </a:r>
            <a:endParaRPr>
              <a:solidFill>
                <a:srgbClr val="000000"/>
              </a:solidFill>
            </a:endParaRPr>
          </a:p>
          <a:p>
            <a:pPr marL="457198" indent="-457198" defTabSz="914400">
              <a:lnSpc>
                <a:spcPct val="100000"/>
              </a:lnSpc>
              <a:spcBef>
                <a:spcPts val="0"/>
              </a:spcBef>
              <a:buSzPct val="100000"/>
              <a:buChar char="•"/>
              <a:defRPr b="1" sz="2800">
                <a:latin typeface="Helvetica"/>
                <a:ea typeface="Helvetica"/>
                <a:cs typeface="Helvetica"/>
                <a:sym typeface="Helvetica"/>
              </a:defRPr>
            </a:pPr>
            <a:r>
              <a:t>Develop plans for insertion of tracker and calorimeter readout into B0 magnet, including decision whether the device should be serviceable as soon as possible but not later than the next review</a:t>
            </a:r>
          </a:p>
          <a:p>
            <a:pPr lvl="2" defTabSz="914400">
              <a:lnSpc>
                <a:spcPct val="100000"/>
              </a:lnSpc>
              <a:spcBef>
                <a:spcPts val="0"/>
              </a:spcBef>
              <a:defRPr sz="2800">
                <a:solidFill>
                  <a:srgbClr val="008F00"/>
                </a:solidFill>
                <a:latin typeface="Helvetica"/>
                <a:ea typeface="Helvetica"/>
                <a:cs typeface="Helvetica"/>
                <a:sym typeface="Helvetica"/>
              </a:defRPr>
            </a:pPr>
            <a:r>
              <a:rPr>
                <a:solidFill>
                  <a:schemeClr val="accent4">
                    <a:hueOff val="-858837"/>
                    <a:lumOff val="-9791"/>
                  </a:schemeClr>
                </a:solidFill>
              </a:rPr>
              <a:t>-&gt;( in-process )</a:t>
            </a:r>
            <a:r>
              <a:rPr>
                <a:solidFill>
                  <a:srgbClr val="000000"/>
                </a:solidFill>
              </a:rPr>
              <a:t> A focused engineering effort is underway to improve the design. Including discussions with the magnet Designers of the B0.Integration of detectors  as part of engineering CAD  design is on-going to ensure that detectors will be serviceable A mockup of the system was build to check the integration aspects. We plan to present this at the 60% preliminary design review for the auxiliary detectors</a:t>
            </a:r>
            <a:endParaRPr>
              <a:solidFill>
                <a:srgbClr val="000000"/>
              </a:solidFill>
            </a:endParaRPr>
          </a:p>
          <a:p>
            <a:pPr marL="457198" indent="-457198" defTabSz="914400">
              <a:lnSpc>
                <a:spcPct val="100000"/>
              </a:lnSpc>
              <a:spcBef>
                <a:spcPts val="0"/>
              </a:spcBef>
              <a:buSzPct val="100000"/>
              <a:buChar char="•"/>
              <a:defRPr b="1" sz="2800">
                <a:latin typeface="Helvetica"/>
                <a:ea typeface="Helvetica"/>
                <a:cs typeface="Helvetica"/>
                <a:sym typeface="Helvetica"/>
              </a:defRPr>
            </a:pPr>
            <a:r>
              <a:t>Prepare and present a comprehensive risk analysis for the next FF‐FB system review</a:t>
            </a:r>
          </a:p>
          <a:p>
            <a:pPr lvl="2" defTabSz="914400">
              <a:lnSpc>
                <a:spcPct val="100000"/>
              </a:lnSpc>
              <a:spcBef>
                <a:spcPts val="0"/>
              </a:spcBef>
              <a:defRPr sz="2800">
                <a:solidFill>
                  <a:schemeClr val="accent4">
                    <a:hueOff val="-858837"/>
                    <a:lumOff val="-9791"/>
                  </a:schemeClr>
                </a:solidFill>
                <a:latin typeface="Helvetica"/>
                <a:ea typeface="Helvetica"/>
                <a:cs typeface="Helvetica"/>
                <a:sym typeface="Helvetica"/>
              </a:defRPr>
            </a:pPr>
            <a:r>
              <a:t>-&gt; ( in progress) </a:t>
            </a:r>
            <a:r>
              <a:rPr>
                <a:solidFill>
                  <a:srgbClr val="000000"/>
                </a:solidFill>
              </a:rPr>
              <a:t>Agreed and will be incorporated into future review We have presented an update at the most recent (June 2025) Detector Advisory Committee comprehensive design review. </a:t>
            </a:r>
          </a:p>
          <a:p>
            <a:pPr marL="457198" indent="-457198" defTabSz="914400">
              <a:lnSpc>
                <a:spcPct val="100000"/>
              </a:lnSpc>
              <a:spcBef>
                <a:spcPts val="0"/>
              </a:spcBef>
              <a:buSzPct val="100000"/>
              <a:buChar char="•"/>
              <a:defRPr b="1" sz="2800">
                <a:latin typeface="Helvetica"/>
                <a:ea typeface="Helvetica"/>
                <a:cs typeface="Helvetica"/>
                <a:sym typeface="Helvetica"/>
              </a:defRPr>
            </a:pPr>
            <a:r>
              <a:t>Present fabrication and assembly plans at the next review</a:t>
            </a:r>
          </a:p>
          <a:p>
            <a:pPr lvl="2" defTabSz="914400">
              <a:lnSpc>
                <a:spcPct val="100000"/>
              </a:lnSpc>
              <a:spcBef>
                <a:spcPts val="0"/>
              </a:spcBef>
              <a:defRPr sz="2800">
                <a:solidFill>
                  <a:schemeClr val="accent4">
                    <a:hueOff val="-858837"/>
                    <a:lumOff val="-9791"/>
                  </a:schemeClr>
                </a:solidFill>
                <a:latin typeface="Helvetica"/>
                <a:ea typeface="Helvetica"/>
                <a:cs typeface="Helvetica"/>
                <a:sym typeface="Helvetica"/>
              </a:defRPr>
            </a:pPr>
            <a:r>
              <a:t>-&gt; ( in progress)</a:t>
            </a:r>
            <a:r>
              <a:rPr>
                <a:solidFill>
                  <a:srgbClr val="000000"/>
                </a:solidFill>
              </a:rPr>
              <a:t> Agreed and will be incorporated into future reviews. We will present an update on this at the next PDR. We have presented an update at the most recent Detector Advisory review.</a:t>
            </a:r>
          </a:p>
        </p:txBody>
      </p:sp>
      <p:sp>
        <p:nvSpPr>
          <p:cNvPr id="330" name="No dedicated recommendations from DOE reviews…"/>
          <p:cNvSpPr txBox="1"/>
          <p:nvPr/>
        </p:nvSpPr>
        <p:spPr>
          <a:xfrm>
            <a:off x="924336" y="1817187"/>
            <a:ext cx="13764241" cy="1234724"/>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p>
            <a:pPr marL="457200" indent="-457200" defTabSz="1828800">
              <a:lnSpc>
                <a:spcPct val="100000"/>
              </a:lnSpc>
              <a:spcBef>
                <a:spcPts val="0"/>
              </a:spcBef>
              <a:buSzPct val="100000"/>
              <a:buChar char="➡"/>
              <a:defRPr sz="3600">
                <a:latin typeface="Arial"/>
                <a:ea typeface="Arial"/>
                <a:cs typeface="Arial"/>
                <a:sym typeface="Arial"/>
              </a:defRPr>
            </a:pPr>
            <a:r>
              <a:t>No dedicated recommendations from DOE reviews</a:t>
            </a:r>
          </a:p>
          <a:p>
            <a:pPr marL="457200" indent="-457200" defTabSz="1828800">
              <a:lnSpc>
                <a:spcPct val="100000"/>
              </a:lnSpc>
              <a:spcBef>
                <a:spcPts val="0"/>
              </a:spcBef>
              <a:buSzPct val="100000"/>
              <a:buChar char="➡"/>
              <a:defRPr sz="3600">
                <a:latin typeface="Arial"/>
                <a:ea typeface="Arial"/>
                <a:cs typeface="Arial"/>
                <a:sym typeface="Arial"/>
              </a:defRPr>
            </a:pPr>
            <a:r>
              <a:t>Here are recommendations from  PDR1(40%)  and PDR2(50%): </a:t>
            </a:r>
          </a:p>
        </p:txBody>
      </p:sp>
      <p:sp>
        <p:nvSpPr>
          <p:cNvPr id="331" name="Recommendations tracker"/>
          <p:cNvSpPr txBox="1"/>
          <p:nvPr>
            <p:ph type="title"/>
          </p:nvPr>
        </p:nvSpPr>
        <p:spPr>
          <a:xfrm>
            <a:off x="925155" y="66229"/>
            <a:ext cx="20395265" cy="1650358"/>
          </a:xfrm>
          <a:prstGeom prst="rect">
            <a:avLst/>
          </a:prstGeom>
        </p:spPr>
        <p:txBody>
          <a:bodyPr lIns="91437" tIns="91437" rIns="91437" bIns="91437"/>
          <a:lstStyle/>
          <a:p>
            <a:pPr/>
            <a:r>
              <a:t>Recommendations tracker  </a:t>
            </a:r>
          </a:p>
        </p:txBody>
      </p:sp>
      <p:sp>
        <p:nvSpPr>
          <p:cNvPr id="332" name="Slide Number"/>
          <p:cNvSpPr txBox="1"/>
          <p:nvPr>
            <p:ph type="sldNum" sz="quarter" idx="2"/>
          </p:nvPr>
        </p:nvSpPr>
        <p:spPr>
          <a:xfrm>
            <a:off x="23258803" y="13219593"/>
            <a:ext cx="153964" cy="28379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List of detector parts and components  subject to QA/acceptance tests"/>
          <p:cNvSpPr txBox="1"/>
          <p:nvPr>
            <p:ph type="title"/>
          </p:nvPr>
        </p:nvSpPr>
        <p:spPr>
          <a:xfrm>
            <a:off x="639417" y="25400"/>
            <a:ext cx="23571332" cy="1650357"/>
          </a:xfrm>
          <a:prstGeom prst="rect">
            <a:avLst/>
          </a:prstGeom>
        </p:spPr>
        <p:txBody>
          <a:bodyPr/>
          <a:lstStyle>
            <a:lvl1pPr defTabSz="1243583">
              <a:defRPr sz="5440"/>
            </a:lvl1pPr>
          </a:lstStyle>
          <a:p>
            <a:pPr/>
            <a:r>
              <a:t>List of detector parts and components  subject to QA/acceptance tests</a:t>
            </a:r>
          </a:p>
        </p:txBody>
      </p:sp>
      <p:sp>
        <p:nvSpPr>
          <p:cNvPr id="335" name="Slide Number"/>
          <p:cNvSpPr txBox="1"/>
          <p:nvPr>
            <p:ph type="sldNum" sz="quarter" idx="2"/>
          </p:nvPr>
        </p:nvSpPr>
        <p:spPr>
          <a:xfrm>
            <a:off x="23258803" y="13219593"/>
            <a:ext cx="153964" cy="28379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6" name="▪ Sensors (AC-LGAD)…"/>
          <p:cNvSpPr txBox="1"/>
          <p:nvPr/>
        </p:nvSpPr>
        <p:spPr>
          <a:xfrm>
            <a:off x="781257" y="2700334"/>
            <a:ext cx="6923505" cy="364779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defTabSz="25400">
              <a:lnSpc>
                <a:spcPct val="100000"/>
              </a:lnSpc>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200">
                <a:latin typeface="Times New Roman"/>
                <a:ea typeface="Times New Roman"/>
                <a:cs typeface="Times New Roman"/>
                <a:sym typeface="Times New Roman"/>
              </a:defRPr>
            </a:pPr>
            <a:r>
              <a:rPr>
                <a:latin typeface="Wingdings"/>
                <a:ea typeface="Wingdings"/>
                <a:cs typeface="Wingdings"/>
                <a:sym typeface="Wingdings"/>
              </a:rPr>
              <a:t>▪</a:t>
            </a:r>
            <a:r>
              <a:rPr>
                <a:latin typeface="Arial"/>
                <a:ea typeface="Arial"/>
                <a:cs typeface="Arial"/>
                <a:sym typeface="Arial"/>
              </a:rPr>
              <a:t> </a:t>
            </a:r>
            <a:r>
              <a:rPr>
                <a:solidFill>
                  <a:srgbClr val="9437FF"/>
                </a:solidFill>
              </a:rPr>
              <a:t>Sensors (AC-LGAD)</a:t>
            </a:r>
            <a:r>
              <a:t> </a:t>
            </a:r>
          </a:p>
          <a:p>
            <a:pPr defTabSz="25400">
              <a:lnSpc>
                <a:spcPct val="100000"/>
              </a:lnSpc>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200">
                <a:latin typeface="Times New Roman"/>
                <a:ea typeface="Times New Roman"/>
                <a:cs typeface="Times New Roman"/>
                <a:sym typeface="Times New Roman"/>
              </a:defRPr>
            </a:pPr>
            <a:r>
              <a:rPr>
                <a:latin typeface="Wingdings"/>
                <a:ea typeface="Wingdings"/>
                <a:cs typeface="Wingdings"/>
                <a:sym typeface="Wingdings"/>
              </a:rPr>
              <a:t>▪</a:t>
            </a:r>
            <a:r>
              <a:rPr>
                <a:latin typeface="Arial"/>
                <a:ea typeface="Arial"/>
                <a:cs typeface="Arial"/>
                <a:sym typeface="Arial"/>
              </a:rPr>
              <a:t> </a:t>
            </a:r>
            <a:r>
              <a:rPr>
                <a:solidFill>
                  <a:schemeClr val="accent4">
                    <a:hueOff val="-858837"/>
                    <a:lumOff val="-9791"/>
                  </a:schemeClr>
                </a:solidFill>
              </a:rPr>
              <a:t>ASICs (EICROC)   Limited (under Electronics ) </a:t>
            </a:r>
            <a:endParaRPr>
              <a:solidFill>
                <a:schemeClr val="accent4">
                  <a:hueOff val="-858837"/>
                  <a:lumOff val="-9791"/>
                </a:schemeClr>
              </a:solidFill>
            </a:endParaRPr>
          </a:p>
          <a:p>
            <a:pPr defTabSz="25400">
              <a:lnSpc>
                <a:spcPct val="100000"/>
              </a:lnSpc>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200">
                <a:latin typeface="Times New Roman"/>
                <a:ea typeface="Times New Roman"/>
                <a:cs typeface="Times New Roman"/>
                <a:sym typeface="Times New Roman"/>
              </a:defRPr>
            </a:pPr>
            <a:r>
              <a:rPr>
                <a:latin typeface="Wingdings"/>
                <a:ea typeface="Wingdings"/>
                <a:cs typeface="Wingdings"/>
                <a:sym typeface="Wingdings"/>
              </a:rPr>
              <a:t>▪</a:t>
            </a:r>
            <a:r>
              <a:rPr>
                <a:latin typeface="Arial"/>
                <a:ea typeface="Arial"/>
                <a:cs typeface="Arial"/>
                <a:sym typeface="Arial"/>
              </a:rPr>
              <a:t> </a:t>
            </a:r>
            <a:r>
              <a:t>Staves integration  </a:t>
            </a:r>
          </a:p>
          <a:p>
            <a:pPr defTabSz="25400">
              <a:lnSpc>
                <a:spcPct val="100000"/>
              </a:lnSpc>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200">
                <a:latin typeface="Times New Roman"/>
                <a:ea typeface="Times New Roman"/>
                <a:cs typeface="Times New Roman"/>
                <a:sym typeface="Times New Roman"/>
              </a:defRPr>
            </a:pPr>
            <a:r>
              <a:rPr>
                <a:latin typeface="Wingdings"/>
                <a:ea typeface="Wingdings"/>
                <a:cs typeface="Wingdings"/>
                <a:sym typeface="Wingdings"/>
              </a:rPr>
              <a:t>▪</a:t>
            </a:r>
            <a:r>
              <a:rPr>
                <a:latin typeface="Arial"/>
                <a:ea typeface="Arial"/>
                <a:cs typeface="Arial"/>
                <a:sym typeface="Arial"/>
              </a:rPr>
              <a:t> </a:t>
            </a:r>
            <a:r>
              <a:t>Vacuum system and integration</a:t>
            </a:r>
          </a:p>
          <a:p>
            <a:pPr defTabSz="25400">
              <a:lnSpc>
                <a:spcPct val="100000"/>
              </a:lnSpc>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200">
                <a:latin typeface="Times New Roman"/>
                <a:ea typeface="Times New Roman"/>
                <a:cs typeface="Times New Roman"/>
                <a:sym typeface="Times New Roman"/>
              </a:defRPr>
            </a:pPr>
            <a:r>
              <a:rPr>
                <a:latin typeface="Wingdings"/>
                <a:ea typeface="Wingdings"/>
                <a:cs typeface="Wingdings"/>
                <a:sym typeface="Wingdings"/>
              </a:rPr>
              <a:t>▪</a:t>
            </a:r>
            <a:r>
              <a:rPr>
                <a:latin typeface="Arial"/>
                <a:ea typeface="Arial"/>
                <a:cs typeface="Arial"/>
                <a:sym typeface="Arial"/>
              </a:rPr>
              <a:t> </a:t>
            </a:r>
            <a:r>
              <a:t>Cooling system and integration</a:t>
            </a:r>
          </a:p>
          <a:p>
            <a:pPr defTabSz="25400">
              <a:lnSpc>
                <a:spcPct val="100000"/>
              </a:lnSpc>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200">
                <a:latin typeface="Times New Roman"/>
                <a:ea typeface="Times New Roman"/>
                <a:cs typeface="Times New Roman"/>
                <a:sym typeface="Times New Roman"/>
              </a:defRPr>
            </a:pPr>
            <a:r>
              <a:rPr>
                <a:latin typeface="Wingdings"/>
                <a:ea typeface="Wingdings"/>
                <a:cs typeface="Wingdings"/>
                <a:sym typeface="Wingdings"/>
              </a:rPr>
              <a:t>▪</a:t>
            </a:r>
            <a:r>
              <a:rPr>
                <a:latin typeface="Arial"/>
                <a:ea typeface="Arial"/>
                <a:cs typeface="Arial"/>
                <a:sym typeface="Arial"/>
              </a:rPr>
              <a:t> </a:t>
            </a:r>
            <a:r>
              <a:t>Mechanical integration/Moving stages</a:t>
            </a:r>
          </a:p>
        </p:txBody>
      </p:sp>
      <p:sp>
        <p:nvSpPr>
          <p:cNvPr id="337" name="RPOTs/OMDs:"/>
          <p:cNvSpPr txBox="1"/>
          <p:nvPr/>
        </p:nvSpPr>
        <p:spPr>
          <a:xfrm>
            <a:off x="706541" y="1918392"/>
            <a:ext cx="3777055" cy="701324"/>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marL="457200" indent="-457200" defTabSz="1828800">
              <a:lnSpc>
                <a:spcPct val="120000"/>
              </a:lnSpc>
              <a:spcBef>
                <a:spcPts val="2000"/>
              </a:spcBef>
              <a:buSzPct val="100000"/>
              <a:buFont typeface="Arial"/>
              <a:buChar char="•"/>
              <a:defRPr sz="3600">
                <a:latin typeface="Arial"/>
                <a:ea typeface="Arial"/>
                <a:cs typeface="Arial"/>
                <a:sym typeface="Arial"/>
              </a:defRPr>
            </a:lvl1pPr>
          </a:lstStyle>
          <a:p>
            <a:pPr/>
            <a:r>
              <a:t>RPOTs/OMDs: </a:t>
            </a:r>
          </a:p>
        </p:txBody>
      </p:sp>
      <p:sp>
        <p:nvSpPr>
          <p:cNvPr id="338" name="B0 detectors :…"/>
          <p:cNvSpPr txBox="1"/>
          <p:nvPr/>
        </p:nvSpPr>
        <p:spPr>
          <a:xfrm>
            <a:off x="8238412" y="2031855"/>
            <a:ext cx="9608937" cy="3826385"/>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marL="457200" indent="-457200" defTabSz="1828800">
              <a:lnSpc>
                <a:spcPct val="120000"/>
              </a:lnSpc>
              <a:spcBef>
                <a:spcPts val="2000"/>
              </a:spcBef>
              <a:buSzPct val="100000"/>
              <a:buFont typeface="Arial"/>
              <a:buChar char="•"/>
              <a:defRPr sz="3600">
                <a:latin typeface="Arial"/>
                <a:ea typeface="Arial"/>
                <a:cs typeface="Arial"/>
                <a:sym typeface="Arial"/>
              </a:defRPr>
            </a:pPr>
            <a:r>
              <a:t>B0 detectors :</a:t>
            </a:r>
            <a:r>
              <a:rPr sz="2400">
                <a:latin typeface="Times Roman"/>
                <a:ea typeface="Times Roman"/>
                <a:cs typeface="Times Roman"/>
                <a:sym typeface="Times Roman"/>
              </a:rPr>
              <a:t> </a:t>
            </a:r>
          </a:p>
          <a:p>
            <a:pPr lvl="1" marL="601792" indent="-220792" defTabSz="25400">
              <a:lnSpc>
                <a:spcPct val="100000"/>
              </a:lnSpc>
              <a:spcBef>
                <a:spcPts val="0"/>
              </a:spcBef>
              <a:buSzPct val="100000"/>
              <a:buChar char="▪"/>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000">
                <a:solidFill>
                  <a:srgbClr val="9437FF"/>
                </a:solidFill>
                <a:latin typeface="Times New Roman"/>
                <a:ea typeface="Times New Roman"/>
                <a:cs typeface="Times New Roman"/>
                <a:sym typeface="Times New Roman"/>
              </a:defRPr>
            </a:pPr>
            <a:r>
              <a:t>Sensors (AC-LGAD)</a:t>
            </a:r>
          </a:p>
          <a:p>
            <a:pPr lvl="1" marL="601792" indent="-220792" defTabSz="25400">
              <a:lnSpc>
                <a:spcPct val="100000"/>
              </a:lnSpc>
              <a:spcBef>
                <a:spcPts val="0"/>
              </a:spcBef>
              <a:buSzPct val="100000"/>
              <a:buChar char="▪"/>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000">
                <a:solidFill>
                  <a:schemeClr val="accent4">
                    <a:hueOff val="-858837"/>
                    <a:lumOff val="-9791"/>
                  </a:schemeClr>
                </a:solidFill>
                <a:latin typeface="Times New Roman"/>
                <a:ea typeface="Times New Roman"/>
                <a:cs typeface="Times New Roman"/>
                <a:sym typeface="Times New Roman"/>
              </a:defRPr>
            </a:pPr>
            <a:r>
              <a:t>ASICs (EICROC)  Limited (under Electronics ) </a:t>
            </a:r>
          </a:p>
          <a:p>
            <a:pPr lvl="1" marL="601792" indent="-220792" defTabSz="25400">
              <a:lnSpc>
                <a:spcPct val="100000"/>
              </a:lnSpc>
              <a:spcBef>
                <a:spcPts val="0"/>
              </a:spcBef>
              <a:buSzPct val="100000"/>
              <a:buChar char="▪"/>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000">
                <a:latin typeface="Times New Roman"/>
                <a:ea typeface="Times New Roman"/>
                <a:cs typeface="Times New Roman"/>
                <a:sym typeface="Times New Roman"/>
              </a:defRPr>
            </a:pPr>
            <a:r>
              <a:t>Stave integration</a:t>
            </a:r>
          </a:p>
          <a:p>
            <a:pPr lvl="1" marL="601792" indent="-220792" defTabSz="25400">
              <a:lnSpc>
                <a:spcPct val="100000"/>
              </a:lnSpc>
              <a:spcBef>
                <a:spcPts val="0"/>
              </a:spcBef>
              <a:buSzPct val="100000"/>
              <a:buChar char="▪"/>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000">
                <a:solidFill>
                  <a:srgbClr val="009193"/>
                </a:solidFill>
                <a:latin typeface="Times New Roman"/>
                <a:ea typeface="Times New Roman"/>
                <a:cs typeface="Times New Roman"/>
                <a:sym typeface="Times New Roman"/>
              </a:defRPr>
            </a:pPr>
            <a:r>
              <a:t>PbWO4 crystals  (*) </a:t>
            </a:r>
          </a:p>
          <a:p>
            <a:pPr lvl="1" marL="602381" indent="-221381" defTabSz="25400">
              <a:lnSpc>
                <a:spcPct val="100000"/>
              </a:lnSpc>
              <a:spcBef>
                <a:spcPts val="0"/>
              </a:spcBef>
              <a:buSzPct val="100000"/>
              <a:buChar char="▪"/>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000">
                <a:solidFill>
                  <a:srgbClr val="009193"/>
                </a:solidFill>
                <a:latin typeface="Times New Roman"/>
                <a:ea typeface="Times New Roman"/>
                <a:cs typeface="Times New Roman"/>
                <a:sym typeface="Times New Roman"/>
              </a:defRPr>
            </a:pPr>
            <a:r>
              <a:t>Photosensors (SiPMs)  (*) </a:t>
            </a:r>
          </a:p>
          <a:p>
            <a:pPr lvl="1" marL="602381" indent="-221381" defTabSz="25400">
              <a:lnSpc>
                <a:spcPct val="100000"/>
              </a:lnSpc>
              <a:spcBef>
                <a:spcPts val="0"/>
              </a:spcBef>
              <a:buSzPct val="100000"/>
              <a:buChar char="▪"/>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000">
                <a:latin typeface="Times New Roman"/>
                <a:ea typeface="Times New Roman"/>
                <a:cs typeface="Times New Roman"/>
                <a:sym typeface="Times New Roman"/>
              </a:defRPr>
            </a:pPr>
            <a:r>
              <a:t>Mechanical integration</a:t>
            </a:r>
          </a:p>
          <a:p>
            <a:pPr lvl="1" marL="602381" indent="-221381" defTabSz="25400">
              <a:lnSpc>
                <a:spcPct val="100000"/>
              </a:lnSpc>
              <a:spcBef>
                <a:spcPts val="0"/>
              </a:spcBef>
              <a:buSzPct val="100000"/>
              <a:buChar char="▪"/>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000">
                <a:latin typeface="Times New Roman"/>
                <a:ea typeface="Times New Roman"/>
                <a:cs typeface="Times New Roman"/>
                <a:sym typeface="Times New Roman"/>
              </a:defRPr>
            </a:pPr>
            <a:r>
              <a:t>Cooling </a:t>
            </a:r>
          </a:p>
        </p:txBody>
      </p:sp>
      <p:sp>
        <p:nvSpPr>
          <p:cNvPr id="339" name="ZDC:…"/>
          <p:cNvSpPr txBox="1"/>
          <p:nvPr/>
        </p:nvSpPr>
        <p:spPr>
          <a:xfrm>
            <a:off x="17210754" y="2154961"/>
            <a:ext cx="9608937" cy="358017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marL="457200" indent="-457200" defTabSz="1828800">
              <a:lnSpc>
                <a:spcPct val="120000"/>
              </a:lnSpc>
              <a:spcBef>
                <a:spcPts val="2000"/>
              </a:spcBef>
              <a:buSzPct val="100000"/>
              <a:buFont typeface="Arial"/>
              <a:buChar char="•"/>
              <a:defRPr sz="3600">
                <a:latin typeface="Arial"/>
                <a:ea typeface="Arial"/>
                <a:cs typeface="Arial"/>
                <a:sym typeface="Arial"/>
              </a:defRPr>
            </a:pPr>
            <a:r>
              <a:t>ZDC:</a:t>
            </a:r>
            <a:r>
              <a:rPr sz="2400">
                <a:latin typeface="Times Roman"/>
                <a:ea typeface="Times Roman"/>
                <a:cs typeface="Times Roman"/>
                <a:sym typeface="Times Roman"/>
              </a:rPr>
              <a:t> </a:t>
            </a:r>
          </a:p>
          <a:p>
            <a:pPr lvl="1" indent="228600" defTabSz="25400">
              <a:lnSpc>
                <a:spcPct val="100000"/>
              </a:lnSpc>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000">
                <a:latin typeface="Times New Roman"/>
                <a:ea typeface="Times New Roman"/>
                <a:cs typeface="Times New Roman"/>
                <a:sym typeface="Times New Roman"/>
              </a:defRPr>
            </a:pPr>
            <a:r>
              <a:rPr>
                <a:latin typeface="Wingdings"/>
                <a:ea typeface="Wingdings"/>
                <a:cs typeface="Wingdings"/>
                <a:sym typeface="Wingdings"/>
              </a:rPr>
              <a:t>▪</a:t>
            </a:r>
            <a:r>
              <a:rPr>
                <a:latin typeface="Arial"/>
                <a:ea typeface="Arial"/>
                <a:cs typeface="Arial"/>
                <a:sym typeface="Arial"/>
              </a:rPr>
              <a:t> </a:t>
            </a:r>
            <a:r>
              <a:rPr>
                <a:solidFill>
                  <a:srgbClr val="009193"/>
                </a:solidFill>
                <a:latin typeface="Arial"/>
                <a:ea typeface="Arial"/>
                <a:cs typeface="Arial"/>
                <a:sym typeface="Arial"/>
              </a:rPr>
              <a:t>PbWO4 c</a:t>
            </a:r>
            <a:r>
              <a:rPr>
                <a:solidFill>
                  <a:srgbClr val="009193"/>
                </a:solidFill>
              </a:rPr>
              <a:t>rystals  (*) </a:t>
            </a:r>
            <a:endParaRPr>
              <a:solidFill>
                <a:srgbClr val="009193"/>
              </a:solidFill>
            </a:endParaRPr>
          </a:p>
          <a:p>
            <a:pPr lvl="1" indent="228600" defTabSz="25400">
              <a:lnSpc>
                <a:spcPct val="100000"/>
              </a:lnSpc>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000">
                <a:solidFill>
                  <a:srgbClr val="009193"/>
                </a:solidFill>
                <a:latin typeface="Times New Roman"/>
                <a:ea typeface="Times New Roman"/>
                <a:cs typeface="Times New Roman"/>
                <a:sym typeface="Times New Roman"/>
              </a:defRPr>
            </a:pPr>
            <a:r>
              <a:rPr>
                <a:latin typeface="Wingdings"/>
                <a:ea typeface="Wingdings"/>
                <a:cs typeface="Wingdings"/>
                <a:sym typeface="Wingdings"/>
              </a:rPr>
              <a:t>▪</a:t>
            </a:r>
            <a:r>
              <a:rPr>
                <a:latin typeface="Arial"/>
                <a:ea typeface="Arial"/>
                <a:cs typeface="Arial"/>
                <a:sym typeface="Arial"/>
              </a:rPr>
              <a:t> </a:t>
            </a:r>
            <a:r>
              <a:t>Photosensors (SiPMs)  (*) </a:t>
            </a:r>
          </a:p>
          <a:p>
            <a:pPr lvl="1" indent="228600" defTabSz="25400">
              <a:lnSpc>
                <a:spcPct val="100000"/>
              </a:lnSpc>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000">
                <a:latin typeface="Times New Roman"/>
                <a:ea typeface="Times New Roman"/>
                <a:cs typeface="Times New Roman"/>
                <a:sym typeface="Times New Roman"/>
              </a:defRPr>
            </a:pPr>
            <a:r>
              <a:rPr>
                <a:latin typeface="Wingdings"/>
                <a:ea typeface="Wingdings"/>
                <a:cs typeface="Wingdings"/>
                <a:sym typeface="Wingdings"/>
              </a:rPr>
              <a:t>▪</a:t>
            </a:r>
            <a:r>
              <a:rPr>
                <a:latin typeface="Arial"/>
                <a:ea typeface="Arial"/>
                <a:cs typeface="Arial"/>
                <a:sym typeface="Arial"/>
              </a:rPr>
              <a:t> </a:t>
            </a:r>
            <a:r>
              <a:t>Cooling system for EMCAL</a:t>
            </a:r>
          </a:p>
          <a:p>
            <a:pPr lvl="1" indent="228600" defTabSz="25400">
              <a:lnSpc>
                <a:spcPct val="100000"/>
              </a:lnSpc>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000">
                <a:latin typeface="Times New Roman"/>
                <a:ea typeface="Times New Roman"/>
                <a:cs typeface="Times New Roman"/>
                <a:sym typeface="Times New Roman"/>
              </a:defRPr>
            </a:pPr>
            <a:r>
              <a:rPr>
                <a:latin typeface="Wingdings"/>
                <a:ea typeface="Wingdings"/>
                <a:cs typeface="Wingdings"/>
                <a:sym typeface="Wingdings"/>
              </a:rPr>
              <a:t>▪</a:t>
            </a:r>
            <a:r>
              <a:rPr>
                <a:latin typeface="Arial"/>
                <a:ea typeface="Arial"/>
                <a:cs typeface="Arial"/>
                <a:sym typeface="Arial"/>
              </a:rPr>
              <a:t> </a:t>
            </a:r>
            <a:r>
              <a:rPr>
                <a:solidFill>
                  <a:srgbClr val="00FA92"/>
                </a:solidFill>
              </a:rPr>
              <a:t>HCAL SiPM-onTile readout boards</a:t>
            </a:r>
            <a:endParaRPr>
              <a:solidFill>
                <a:srgbClr val="00FA92"/>
              </a:solidFill>
            </a:endParaRPr>
          </a:p>
          <a:p>
            <a:pPr lvl="1" indent="228600" defTabSz="25400">
              <a:lnSpc>
                <a:spcPct val="100000"/>
              </a:lnSpc>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000">
                <a:latin typeface="Times New Roman"/>
                <a:ea typeface="Times New Roman"/>
                <a:cs typeface="Times New Roman"/>
                <a:sym typeface="Times New Roman"/>
              </a:defRPr>
            </a:pPr>
            <a:r>
              <a:rPr>
                <a:latin typeface="Wingdings"/>
                <a:ea typeface="Wingdings"/>
                <a:cs typeface="Wingdings"/>
                <a:sym typeface="Wingdings"/>
              </a:rPr>
              <a:t>▪</a:t>
            </a:r>
            <a:r>
              <a:rPr>
                <a:latin typeface="Arial"/>
                <a:ea typeface="Arial"/>
                <a:cs typeface="Arial"/>
                <a:sym typeface="Arial"/>
              </a:rPr>
              <a:t> </a:t>
            </a:r>
            <a:r>
              <a:rPr>
                <a:solidFill>
                  <a:srgbClr val="00FA92"/>
                </a:solidFill>
              </a:rPr>
              <a:t>HCAL Photosensors (SiPMs)</a:t>
            </a:r>
            <a:endParaRPr>
              <a:solidFill>
                <a:srgbClr val="00FA92"/>
              </a:solidFill>
            </a:endParaRPr>
          </a:p>
          <a:p>
            <a:pPr lvl="1" indent="228600" defTabSz="25400">
              <a:lnSpc>
                <a:spcPct val="100000"/>
              </a:lnSpc>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000">
                <a:latin typeface="Times New Roman"/>
                <a:ea typeface="Times New Roman"/>
                <a:cs typeface="Times New Roman"/>
                <a:sym typeface="Times New Roman"/>
              </a:defRPr>
            </a:pPr>
            <a:r>
              <a:rPr>
                <a:latin typeface="Wingdings"/>
                <a:ea typeface="Wingdings"/>
                <a:cs typeface="Wingdings"/>
                <a:sym typeface="Wingdings"/>
              </a:rPr>
              <a:t>▪</a:t>
            </a:r>
            <a:r>
              <a:rPr>
                <a:latin typeface="Arial"/>
                <a:ea typeface="Arial"/>
                <a:cs typeface="Arial"/>
                <a:sym typeface="Arial"/>
              </a:rPr>
              <a:t> </a:t>
            </a:r>
            <a:r>
              <a:t>Mechanical support structure</a:t>
            </a:r>
          </a:p>
        </p:txBody>
      </p:sp>
      <p:sp>
        <p:nvSpPr>
          <p:cNvPr id="340" name="QualityControlPlan.pdf document"/>
          <p:cNvSpPr txBox="1"/>
          <p:nvPr/>
        </p:nvSpPr>
        <p:spPr>
          <a:xfrm>
            <a:off x="14490611" y="11329568"/>
            <a:ext cx="9608937"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defTabSz="1828800">
              <a:lnSpc>
                <a:spcPct val="100000"/>
              </a:lnSpc>
              <a:spcBef>
                <a:spcPts val="0"/>
              </a:spcBef>
              <a:defRPr sz="3600">
                <a:latin typeface="Arial"/>
                <a:ea typeface="Arial"/>
                <a:cs typeface="Arial"/>
                <a:sym typeface="Arial"/>
              </a:defRPr>
            </a:pPr>
            <a:r>
              <a:rPr u="sng">
                <a:solidFill>
                  <a:srgbClr val="4881C3"/>
                </a:solidFill>
                <a:uFill>
                  <a:solidFill>
                    <a:srgbClr val="4881C3"/>
                  </a:solidFill>
                </a:uFill>
                <a:hlinkClick r:id="rId2" invalidUrl="" action="" tgtFrame="" tooltip="" history="1" highlightClick="0" endSnd="0"/>
              </a:rPr>
              <a:t>QualityControlPlan.pdf</a:t>
            </a:r>
            <a:r>
              <a:t> document </a:t>
            </a:r>
          </a:p>
        </p:txBody>
      </p:sp>
      <p:sp>
        <p:nvSpPr>
          <p:cNvPr id="341" name="TextBox 9"/>
          <p:cNvSpPr txBox="1"/>
          <p:nvPr/>
        </p:nvSpPr>
        <p:spPr>
          <a:xfrm>
            <a:off x="5719833" y="9604771"/>
            <a:ext cx="10540610" cy="2215947"/>
          </a:xfrm>
          <a:prstGeom prst="rect">
            <a:avLst/>
          </a:prstGeom>
          <a:ln w="12700">
            <a:solidFill>
              <a:srgbClr val="000000"/>
            </a:solidFill>
          </a:ln>
          <a:extLst>
            <a:ext uri="{C572A759-6A51-4108-AA02-DFA0A04FC94B}">
              <ma14:wrappingTextBoxFlag xmlns:ma14="http://schemas.microsoft.com/office/mac/drawingml/2011/main" val="1"/>
            </a:ext>
          </a:extLst>
        </p:spPr>
        <p:txBody>
          <a:bodyPr tIns="91439" bIns="91439">
            <a:spAutoFit/>
          </a:bodyPr>
          <a:lstStyle/>
          <a:p>
            <a:pPr defTabSz="1828800">
              <a:lnSpc>
                <a:spcPct val="100000"/>
              </a:lnSpc>
              <a:spcBef>
                <a:spcPts val="0"/>
              </a:spcBef>
              <a:defRPr sz="2800">
                <a:latin typeface="Arial"/>
                <a:ea typeface="Arial"/>
                <a:cs typeface="Arial"/>
                <a:sym typeface="Arial"/>
              </a:defRPr>
            </a:pPr>
            <a:r>
              <a:t>QA/QC plans has been developed and documented: </a:t>
            </a:r>
          </a:p>
          <a:p>
            <a:pPr defTabSz="1828800">
              <a:lnSpc>
                <a:spcPct val="100000"/>
              </a:lnSpc>
              <a:spcBef>
                <a:spcPts val="0"/>
              </a:spcBef>
              <a:defRPr sz="2800">
                <a:latin typeface="Arial"/>
                <a:ea typeface="Arial"/>
                <a:cs typeface="Arial"/>
                <a:sym typeface="Arial"/>
              </a:defRPr>
            </a:pPr>
            <a:r>
              <a:rPr>
                <a:solidFill>
                  <a:srgbClr val="009193"/>
                </a:solidFill>
              </a:rPr>
              <a:t>(*) - Backward EMCAL </a:t>
            </a:r>
            <a:r>
              <a:t> </a:t>
            </a:r>
          </a:p>
          <a:p>
            <a:pPr defTabSz="1828800">
              <a:lnSpc>
                <a:spcPct val="100000"/>
              </a:lnSpc>
              <a:spcBef>
                <a:spcPts val="0"/>
              </a:spcBef>
              <a:defRPr sz="2800">
                <a:solidFill>
                  <a:srgbClr val="0096FF"/>
                </a:solidFill>
                <a:latin typeface="Arial"/>
                <a:ea typeface="Arial"/>
                <a:cs typeface="Arial"/>
                <a:sym typeface="Arial"/>
              </a:defRPr>
            </a:pPr>
            <a:r>
              <a:t>  </a:t>
            </a:r>
            <a:r>
              <a:rPr>
                <a:solidFill>
                  <a:srgbClr val="9437FF"/>
                </a:solidFill>
              </a:rPr>
              <a:t>    Synergy with FTOF </a:t>
            </a:r>
            <a:endParaRPr>
              <a:solidFill>
                <a:srgbClr val="9437FF"/>
              </a:solidFill>
            </a:endParaRPr>
          </a:p>
          <a:p>
            <a:pPr defTabSz="1828800">
              <a:lnSpc>
                <a:spcPct val="100000"/>
              </a:lnSpc>
              <a:spcBef>
                <a:spcPts val="0"/>
              </a:spcBef>
              <a:defRPr sz="2800">
                <a:solidFill>
                  <a:srgbClr val="0096FF"/>
                </a:solidFill>
                <a:latin typeface="Arial"/>
                <a:ea typeface="Arial"/>
                <a:cs typeface="Arial"/>
                <a:sym typeface="Arial"/>
              </a:defRPr>
            </a:pPr>
            <a:r>
              <a:rPr>
                <a:solidFill>
                  <a:srgbClr val="9437FF"/>
                </a:solidFill>
              </a:rPr>
              <a:t>      </a:t>
            </a:r>
            <a:r>
              <a:rPr>
                <a:solidFill>
                  <a:schemeClr val="accent4">
                    <a:hueOff val="-858837"/>
                    <a:lumOff val="-9791"/>
                  </a:schemeClr>
                </a:solidFill>
              </a:rPr>
              <a:t>Synergy with Electronics</a:t>
            </a:r>
            <a:endParaRPr>
              <a:solidFill>
                <a:schemeClr val="accent4">
                  <a:hueOff val="-858837"/>
                  <a:lumOff val="-9791"/>
                </a:schemeClr>
              </a:solidFill>
            </a:endParaRPr>
          </a:p>
          <a:p>
            <a:pPr defTabSz="1828800">
              <a:lnSpc>
                <a:spcPct val="100000"/>
              </a:lnSpc>
              <a:spcBef>
                <a:spcPts val="0"/>
              </a:spcBef>
              <a:defRPr sz="2800">
                <a:solidFill>
                  <a:srgbClr val="0096FF"/>
                </a:solidFill>
                <a:latin typeface="Arial"/>
                <a:ea typeface="Arial"/>
                <a:cs typeface="Arial"/>
                <a:sym typeface="Arial"/>
              </a:defRPr>
            </a:pPr>
            <a:r>
              <a:rPr>
                <a:solidFill>
                  <a:schemeClr val="accent4">
                    <a:hueOff val="-858837"/>
                    <a:lumOff val="-9791"/>
                  </a:schemeClr>
                </a:solidFill>
              </a:rPr>
              <a:t>    </a:t>
            </a:r>
            <a:r>
              <a:rPr>
                <a:solidFill>
                  <a:srgbClr val="00FA92"/>
                </a:solidFill>
              </a:rPr>
              <a:t>  Synergy with forward HCAL/Insert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