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8" r:id="rId1"/>
  </p:sldMasterIdLst>
  <p:notesMasterIdLst>
    <p:notesMasterId r:id="rId25"/>
  </p:notesMasterIdLst>
  <p:sldIdLst>
    <p:sldId id="346" r:id="rId2"/>
    <p:sldId id="325" r:id="rId3"/>
    <p:sldId id="335" r:id="rId4"/>
    <p:sldId id="347" r:id="rId5"/>
    <p:sldId id="334" r:id="rId6"/>
    <p:sldId id="330" r:id="rId7"/>
    <p:sldId id="348" r:id="rId8"/>
    <p:sldId id="319" r:id="rId9"/>
    <p:sldId id="336" r:id="rId10"/>
    <p:sldId id="337" r:id="rId11"/>
    <p:sldId id="349" r:id="rId12"/>
    <p:sldId id="345" r:id="rId13"/>
    <p:sldId id="338" r:id="rId14"/>
    <p:sldId id="350" r:id="rId15"/>
    <p:sldId id="351" r:id="rId16"/>
    <p:sldId id="340" r:id="rId17"/>
    <p:sldId id="352" r:id="rId18"/>
    <p:sldId id="353" r:id="rId19"/>
    <p:sldId id="354" r:id="rId20"/>
    <p:sldId id="355" r:id="rId21"/>
    <p:sldId id="356" r:id="rId22"/>
    <p:sldId id="357" r:id="rId23"/>
    <p:sldId id="341"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1B35D-5ED0-44B6-A6B1-4483BCEB240A}" v="82" dt="2026-01-21T12:50:06.1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688" autoAdjust="0"/>
    <p:restoredTop sz="94660"/>
  </p:normalViewPr>
  <p:slideViewPr>
    <p:cSldViewPr snapToGrid="0">
      <p:cViewPr varScale="1">
        <p:scale>
          <a:sx n="115" d="100"/>
          <a:sy n="115" d="100"/>
        </p:scale>
        <p:origin x="96" y="34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 Id="rId30" Type="http://schemas.microsoft.com/office/2015/10/relationships/revisionInfo" Target="revisionInfo.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7:16:36.451"/>
    </inkml:context>
    <inkml:brush xml:id="br0">
      <inkml:brushProperty name="width" value="0.1" units="cm"/>
      <inkml:brushProperty name="height" value="0.1" units="cm"/>
      <inkml:brushProperty name="color" value="#FFFFFF"/>
    </inkml:brush>
  </inkml:definitions>
  <inkml:trace contextRef="#ctx0" brushRef="#br0">1 7 8192,'6'-3'18022,"2"0"-18022</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7:16:37.082"/>
    </inkml:context>
    <inkml:brush xml:id="br0">
      <inkml:brushProperty name="width" value="0.1" units="cm"/>
      <inkml:brushProperty name="height" value="0.1" units="cm"/>
      <inkml:brushProperty name="color" value="#FFFFFF"/>
    </inkml:brush>
  </inkml:definitions>
  <inkml:trace contextRef="#ctx0" brushRef="#br0">0 0 8192,'21'0'18022,"-10"0"-18022</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6-01-16T17:16:38.697"/>
    </inkml:context>
    <inkml:brush xml:id="br0">
      <inkml:brushProperty name="width" value="0.1" units="cm"/>
      <inkml:brushProperty name="height" value="0.1" units="cm"/>
      <inkml:brushProperty name="color" value="#FFFFFF"/>
    </inkml:brush>
  </inkml:definitions>
  <inkml:trace contextRef="#ctx0" brushRef="#br0">1 1 8192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E4A7751-AAC5-4FA5-9103-AB156297AEB2}" type="datetimeFigureOut">
              <a:rPr lang="en-US" smtClean="0"/>
              <a:t>1/16/2026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D3BE9E3-8240-4AED-8D71-115EF865CF22}" type="slidenum">
              <a:rPr lang="en-US" smtClean="0"/>
              <a:t>‹#›</a:t>
            </a:fld>
            <a:endParaRPr lang="en-US"/>
          </a:p>
        </p:txBody>
      </p:sp>
    </p:spTree>
    <p:extLst>
      <p:ext uri="{BB962C8B-B14F-4D97-AF65-F5344CB8AC3E}">
        <p14:creationId xmlns:p14="http://schemas.microsoft.com/office/powerpoint/2010/main" val="8156594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34846CE-C8C8-679B-76D0-26054B033A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E708FA-4446-3CD3-48BC-7DFA5492DAD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FAAA4DE-FE31-3038-22EB-F977E9840788}"/>
              </a:ext>
            </a:extLst>
          </p:cNvPr>
          <p:cNvSpPr>
            <a:spLocks noGrp="1"/>
          </p:cNvSpPr>
          <p:nvPr>
            <p:ph type="body" idx="1"/>
          </p:nvPr>
        </p:nvSpPr>
        <p:spPr/>
        <p:txBody>
          <a:bodyPr/>
          <a:lstStyle/>
          <a:p>
            <a:pPr lvl="1"/>
            <a:r>
              <a:rPr lang="en-US" dirty="0"/>
              <a:t>Slicer: Orienting the print on the bed, Adjusting supports, Layer height/thickness, Infill pattern and density, Bed adhesion settings, Printing speed, Extrusion amount</a:t>
            </a:r>
          </a:p>
          <a:p>
            <a:pPr lvl="1"/>
            <a:r>
              <a:rPr lang="en-US" dirty="0"/>
              <a:t>.</a:t>
            </a:r>
            <a:r>
              <a:rPr lang="en-US" dirty="0" err="1"/>
              <a:t>gcode</a:t>
            </a:r>
            <a:r>
              <a:rPr lang="en-US" dirty="0"/>
              <a:t>: legible to the printer</a:t>
            </a:r>
          </a:p>
        </p:txBody>
      </p:sp>
      <p:sp>
        <p:nvSpPr>
          <p:cNvPr id="4" name="Slide Number Placeholder 3">
            <a:extLst>
              <a:ext uri="{FF2B5EF4-FFF2-40B4-BE49-F238E27FC236}">
                <a16:creationId xmlns:a16="http://schemas.microsoft.com/office/drawing/2014/main" id="{3F5CF724-07F8-B6B3-AECF-C4780AFF1786}"/>
              </a:ext>
            </a:extLst>
          </p:cNvPr>
          <p:cNvSpPr>
            <a:spLocks noGrp="1"/>
          </p:cNvSpPr>
          <p:nvPr>
            <p:ph type="sldNum" sz="quarter" idx="5"/>
          </p:nvPr>
        </p:nvSpPr>
        <p:spPr/>
        <p:txBody>
          <a:bodyPr/>
          <a:lstStyle/>
          <a:p>
            <a:fld id="{CD3BE9E3-8240-4AED-8D71-115EF865CF22}" type="slidenum">
              <a:rPr lang="en-US" smtClean="0"/>
              <a:t>5</a:t>
            </a:fld>
            <a:endParaRPr lang="en-US"/>
          </a:p>
        </p:txBody>
      </p:sp>
    </p:spTree>
    <p:extLst>
      <p:ext uri="{BB962C8B-B14F-4D97-AF65-F5344CB8AC3E}">
        <p14:creationId xmlns:p14="http://schemas.microsoft.com/office/powerpoint/2010/main" val="35294918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t>Slicer: Orienting the print on the bed, Adjusting supports, Layer height/thickness, Infill pattern and density, Bed adhesion settings, Printing speed, Extrusion amount</a:t>
            </a:r>
          </a:p>
          <a:p>
            <a:pPr lvl="1"/>
            <a:r>
              <a:rPr lang="en-US" dirty="0"/>
              <a:t>.</a:t>
            </a:r>
            <a:r>
              <a:rPr lang="en-US" dirty="0" err="1"/>
              <a:t>gcode</a:t>
            </a:r>
            <a:r>
              <a:rPr lang="en-US" dirty="0"/>
              <a:t>: legible to the printer</a:t>
            </a:r>
          </a:p>
        </p:txBody>
      </p:sp>
      <p:sp>
        <p:nvSpPr>
          <p:cNvPr id="4" name="Slide Number Placeholder 3"/>
          <p:cNvSpPr>
            <a:spLocks noGrp="1"/>
          </p:cNvSpPr>
          <p:nvPr>
            <p:ph type="sldNum" sz="quarter" idx="5"/>
          </p:nvPr>
        </p:nvSpPr>
        <p:spPr/>
        <p:txBody>
          <a:bodyPr/>
          <a:lstStyle/>
          <a:p>
            <a:fld id="{CD3BE9E3-8240-4AED-8D71-115EF865CF22}" type="slidenum">
              <a:rPr lang="en-US" smtClean="0"/>
              <a:t>6</a:t>
            </a:fld>
            <a:endParaRPr lang="en-US"/>
          </a:p>
        </p:txBody>
      </p:sp>
    </p:spTree>
    <p:extLst>
      <p:ext uri="{BB962C8B-B14F-4D97-AF65-F5344CB8AC3E}">
        <p14:creationId xmlns:p14="http://schemas.microsoft.com/office/powerpoint/2010/main" val="9857307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emf"/></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BFD422-CF21-5F4B-9F3C-D943F67A9BE0}"/>
              </a:ext>
            </a:extLst>
          </p:cNvPr>
          <p:cNvSpPr>
            <a:spLocks noGrp="1"/>
          </p:cNvSpPr>
          <p:nvPr>
            <p:ph type="ctrTitle" hasCustomPrompt="1"/>
          </p:nvPr>
        </p:nvSpPr>
        <p:spPr>
          <a:xfrm>
            <a:off x="813175" y="1481540"/>
            <a:ext cx="10334625" cy="1947460"/>
          </a:xfrm>
        </p:spPr>
        <p:txBody>
          <a:bodyPr anchor="t" anchorCtr="0"/>
          <a:lstStyle>
            <a:lvl1pPr algn="l">
              <a:defRPr sz="6000" b="1" i="0">
                <a:solidFill>
                  <a:schemeClr val="bg1"/>
                </a:solidFill>
                <a:latin typeface="+mn-lt"/>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B4A5F0DF-C789-3B48-88B2-EEF178B1680D}"/>
              </a:ext>
            </a:extLst>
          </p:cNvPr>
          <p:cNvSpPr>
            <a:spLocks noGrp="1"/>
          </p:cNvSpPr>
          <p:nvPr>
            <p:ph type="subTitle" idx="1"/>
          </p:nvPr>
        </p:nvSpPr>
        <p:spPr>
          <a:xfrm>
            <a:off x="813175" y="4712963"/>
            <a:ext cx="10334625" cy="746185"/>
          </a:xfrm>
        </p:spPr>
        <p:txBody>
          <a:bodyPr>
            <a:normAutofit/>
          </a:bodyPr>
          <a:lstStyle>
            <a:lvl1pPr marL="0" indent="0" algn="l">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Text Placeholder 4">
            <a:extLst>
              <a:ext uri="{FF2B5EF4-FFF2-40B4-BE49-F238E27FC236}">
                <a16:creationId xmlns:a16="http://schemas.microsoft.com/office/drawing/2014/main" id="{4B87851E-C1E1-6E46-8D1B-95D6C1888590}"/>
              </a:ext>
            </a:extLst>
          </p:cNvPr>
          <p:cNvSpPr>
            <a:spLocks noGrp="1"/>
          </p:cNvSpPr>
          <p:nvPr>
            <p:ph type="body" sz="quarter" idx="10"/>
          </p:nvPr>
        </p:nvSpPr>
        <p:spPr>
          <a:xfrm>
            <a:off x="813175" y="3441178"/>
            <a:ext cx="10334625" cy="1259607"/>
          </a:xfrm>
        </p:spPr>
        <p:txBody>
          <a:bodyPr>
            <a:noAutofit/>
          </a:bodyPr>
          <a:lstStyle>
            <a:lvl1pPr marL="0" indent="0">
              <a:buFontTx/>
              <a:buNone/>
              <a:defRPr sz="2400">
                <a:solidFill>
                  <a:schemeClr val="bg1"/>
                </a:solidFill>
              </a:defRPr>
            </a:lvl1pPr>
            <a:lvl2pPr marL="457200" indent="0">
              <a:buFontTx/>
              <a:buNone/>
              <a:defRPr sz="2000"/>
            </a:lvl2pPr>
            <a:lvl3pPr marL="914400" indent="0">
              <a:buFontTx/>
              <a:buNone/>
              <a:defRPr sz="2000"/>
            </a:lvl3pPr>
            <a:lvl4pPr marL="1371600" indent="0">
              <a:buFontTx/>
              <a:buNone/>
              <a:defRPr sz="2000"/>
            </a:lvl4pPr>
            <a:lvl5pPr marL="1828800" indent="0">
              <a:buFontTx/>
              <a:buNone/>
              <a:defRPr sz="2000"/>
            </a:lvl5pPr>
          </a:lstStyle>
          <a:p>
            <a:pPr lvl="0"/>
            <a:r>
              <a:rPr lang="en-US"/>
              <a:t>Edit Master text styles</a:t>
            </a:r>
          </a:p>
        </p:txBody>
      </p:sp>
      <p:pic>
        <p:nvPicPr>
          <p:cNvPr id="8" name="Picture 7">
            <a:extLst>
              <a:ext uri="{FF2B5EF4-FFF2-40B4-BE49-F238E27FC236}">
                <a16:creationId xmlns:a16="http://schemas.microsoft.com/office/drawing/2014/main" id="{276D9F0E-4B80-0FD1-A24A-1C1B60A4BB47}"/>
              </a:ext>
            </a:extLst>
          </p:cNvPr>
          <p:cNvPicPr>
            <a:picLocks noChangeAspect="1"/>
          </p:cNvPicPr>
          <p:nvPr/>
        </p:nvPicPr>
        <p:blipFill>
          <a:blip r:embed="rId3"/>
          <a:srcRect/>
          <a:stretch/>
        </p:blipFill>
        <p:spPr>
          <a:xfrm>
            <a:off x="6983308" y="450531"/>
            <a:ext cx="1787236" cy="457200"/>
          </a:xfrm>
          <a:prstGeom prst="rect">
            <a:avLst/>
          </a:prstGeom>
        </p:spPr>
      </p:pic>
      <p:pic>
        <p:nvPicPr>
          <p:cNvPr id="10" name="Picture 9">
            <a:extLst>
              <a:ext uri="{FF2B5EF4-FFF2-40B4-BE49-F238E27FC236}">
                <a16:creationId xmlns:a16="http://schemas.microsoft.com/office/drawing/2014/main" id="{70496317-0189-6060-26F4-32FD05088972}"/>
              </a:ext>
            </a:extLst>
          </p:cNvPr>
          <p:cNvPicPr>
            <a:picLocks noChangeAspect="1"/>
          </p:cNvPicPr>
          <p:nvPr/>
        </p:nvPicPr>
        <p:blipFill>
          <a:blip r:embed="rId4"/>
          <a:stretch>
            <a:fillRect/>
          </a:stretch>
        </p:blipFill>
        <p:spPr>
          <a:xfrm>
            <a:off x="4655554" y="457965"/>
            <a:ext cx="1825604" cy="457200"/>
          </a:xfrm>
          <a:prstGeom prst="rect">
            <a:avLst/>
          </a:prstGeom>
        </p:spPr>
      </p:pic>
      <p:pic>
        <p:nvPicPr>
          <p:cNvPr id="7" name="Picture 6" descr="A black background with white text&#10;&#10;Description automatically generated">
            <a:extLst>
              <a:ext uri="{FF2B5EF4-FFF2-40B4-BE49-F238E27FC236}">
                <a16:creationId xmlns:a16="http://schemas.microsoft.com/office/drawing/2014/main" id="{2C982CCA-1B74-BF6E-B229-11EF11E8D20A}"/>
              </a:ext>
            </a:extLst>
          </p:cNvPr>
          <p:cNvPicPr>
            <a:picLocks noChangeAspect="1"/>
          </p:cNvPicPr>
          <p:nvPr/>
        </p:nvPicPr>
        <p:blipFill>
          <a:blip r:embed="rId5"/>
          <a:stretch>
            <a:fillRect/>
          </a:stretch>
        </p:blipFill>
        <p:spPr>
          <a:xfrm>
            <a:off x="9294996" y="480267"/>
            <a:ext cx="2309706" cy="408248"/>
          </a:xfrm>
          <a:prstGeom prst="rect">
            <a:avLst/>
          </a:prstGeom>
        </p:spPr>
      </p:pic>
    </p:spTree>
    <p:extLst>
      <p:ext uri="{BB962C8B-B14F-4D97-AF65-F5344CB8AC3E}">
        <p14:creationId xmlns:p14="http://schemas.microsoft.com/office/powerpoint/2010/main" val="2258113901"/>
      </p:ext>
    </p:extLst>
  </p:cSld>
  <p:clrMapOvr>
    <a:masterClrMapping/>
  </p:clrMapOvr>
  <p:extLst>
    <p:ext uri="{DCECCB84-F9BA-43D5-87BE-67443E8EF086}">
      <p15:sldGuideLst xmlns:p15="http://schemas.microsoft.com/office/powerpoint/2012/main">
        <p15:guide id="7" orient="horz" pos="2160">
          <p15:clr>
            <a:srgbClr val="FBAE40"/>
          </p15:clr>
        </p15:guide>
        <p15:guide id="8" pos="3840">
          <p15:clr>
            <a:srgbClr val="FBAE40"/>
          </p15:clr>
        </p15:guide>
        <p15:guide id="9" orient="horz" pos="3888">
          <p15:clr>
            <a:srgbClr val="FBAE40"/>
          </p15:clr>
        </p15:guide>
        <p15:guide id="10" pos="360">
          <p15:clr>
            <a:srgbClr val="FBAE40"/>
          </p15:clr>
        </p15:guide>
        <p15:guide id="11" pos="7320">
          <p15:clr>
            <a:srgbClr val="FBAE40"/>
          </p15:clr>
        </p15:guide>
        <p15:guide id="12" orient="horz" pos="3984">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000"/>
            </a:lvl1pPr>
          </a:lstStyle>
          <a:p>
            <a:fld id="{1FF1396E-1F3B-4ABD-B5C7-1B671E5C1B64}" type="slidenum">
              <a:rPr lang="en-US" smtClean="0"/>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ext Placeholder 2">
            <a:extLst>
              <a:ext uri="{FF2B5EF4-FFF2-40B4-BE49-F238E27FC236}">
                <a16:creationId xmlns:a16="http://schemas.microsoft.com/office/drawing/2014/main" id="{A043A592-2C2C-1149-FE30-72A494F27799}"/>
              </a:ext>
            </a:extLst>
          </p:cNvPr>
          <p:cNvSpPr>
            <a:spLocks noGrp="1"/>
          </p:cNvSpPr>
          <p:nvPr>
            <p:ph type="body" sz="quarter" idx="10" hasCustomPrompt="1"/>
          </p:nvPr>
        </p:nvSpPr>
        <p:spPr>
          <a:xfrm>
            <a:off x="3485192"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 of Meeting/Review</a:t>
            </a:r>
          </a:p>
        </p:txBody>
      </p:sp>
      <p:sp>
        <p:nvSpPr>
          <p:cNvPr id="4" name="Text Placeholder 2">
            <a:extLst>
              <a:ext uri="{FF2B5EF4-FFF2-40B4-BE49-F238E27FC236}">
                <a16:creationId xmlns:a16="http://schemas.microsoft.com/office/drawing/2014/main" id="{30C71E18-8584-A0E2-3682-9547339B30E0}"/>
              </a:ext>
            </a:extLst>
          </p:cNvPr>
          <p:cNvSpPr>
            <a:spLocks noGrp="1"/>
          </p:cNvSpPr>
          <p:nvPr>
            <p:ph type="body" sz="quarter" idx="11" hasCustomPrompt="1"/>
          </p:nvPr>
        </p:nvSpPr>
        <p:spPr>
          <a:xfrm>
            <a:off x="7094220"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 of Presenter</a:t>
            </a:r>
          </a:p>
        </p:txBody>
      </p:sp>
    </p:spTree>
    <p:extLst>
      <p:ext uri="{BB962C8B-B14F-4D97-AF65-F5344CB8AC3E}">
        <p14:creationId xmlns:p14="http://schemas.microsoft.com/office/powerpoint/2010/main" val="249856779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71868AE-308B-D548-82A1-318656FC5556}"/>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fld id="{1FF1396E-1F3B-4ABD-B5C7-1B671E5C1B64}" type="slidenum">
              <a:rPr lang="en-US" smtClean="0"/>
              <a:t>‹#›</a:t>
            </a:fld>
            <a:endParaRPr lang="en-US"/>
          </a:p>
        </p:txBody>
      </p:sp>
      <p:sp>
        <p:nvSpPr>
          <p:cNvPr id="5" name="Text Placeholder 2">
            <a:extLst>
              <a:ext uri="{FF2B5EF4-FFF2-40B4-BE49-F238E27FC236}">
                <a16:creationId xmlns:a16="http://schemas.microsoft.com/office/drawing/2014/main" id="{0CFA25C5-6468-E921-5CC9-27F4A33A7696}"/>
              </a:ext>
            </a:extLst>
          </p:cNvPr>
          <p:cNvSpPr>
            <a:spLocks noGrp="1"/>
          </p:cNvSpPr>
          <p:nvPr>
            <p:ph type="body" sz="quarter" idx="10" hasCustomPrompt="1"/>
          </p:nvPr>
        </p:nvSpPr>
        <p:spPr>
          <a:xfrm>
            <a:off x="3485192"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 of Meeting/Review</a:t>
            </a:r>
          </a:p>
        </p:txBody>
      </p:sp>
      <p:sp>
        <p:nvSpPr>
          <p:cNvPr id="7" name="Text Placeholder 2">
            <a:extLst>
              <a:ext uri="{FF2B5EF4-FFF2-40B4-BE49-F238E27FC236}">
                <a16:creationId xmlns:a16="http://schemas.microsoft.com/office/drawing/2014/main" id="{6395F968-4504-BF25-C965-31E73F66167E}"/>
              </a:ext>
            </a:extLst>
          </p:cNvPr>
          <p:cNvSpPr>
            <a:spLocks noGrp="1"/>
          </p:cNvSpPr>
          <p:nvPr>
            <p:ph type="body" sz="quarter" idx="11" hasCustomPrompt="1"/>
          </p:nvPr>
        </p:nvSpPr>
        <p:spPr>
          <a:xfrm>
            <a:off x="7094220"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 of Presenter</a:t>
            </a:r>
          </a:p>
        </p:txBody>
      </p:sp>
    </p:spTree>
    <p:extLst>
      <p:ext uri="{BB962C8B-B14F-4D97-AF65-F5344CB8AC3E}">
        <p14:creationId xmlns:p14="http://schemas.microsoft.com/office/powerpoint/2010/main" val="2307430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p:cSld name="Blank">
    <p:spTree>
      <p:nvGrpSpPr>
        <p:cNvPr id="1" name=""/>
        <p:cNvGrpSpPr/>
        <p:nvPr/>
      </p:nvGrpSpPr>
      <p:grpSpPr>
        <a:xfrm>
          <a:off x="0" y="0"/>
          <a:ext cx="0" cy="0"/>
          <a:chOff x="0" y="0"/>
          <a:chExt cx="0" cy="0"/>
        </a:xfrm>
      </p:grpSpPr>
      <p:sp>
        <p:nvSpPr>
          <p:cNvPr id="2" name="Slide Number Placeholder 5">
            <a:extLst>
              <a:ext uri="{FF2B5EF4-FFF2-40B4-BE49-F238E27FC236}">
                <a16:creationId xmlns:a16="http://schemas.microsoft.com/office/drawing/2014/main" id="{CD9BCDB3-24E9-1B4D-0A74-4298674A99F5}"/>
              </a:ext>
            </a:extLst>
          </p:cNvPr>
          <p:cNvSpPr>
            <a:spLocks noGrp="1"/>
          </p:cNvSpPr>
          <p:nvPr>
            <p:ph type="sldNum" sz="quarter" idx="4"/>
          </p:nvPr>
        </p:nvSpPr>
        <p:spPr>
          <a:xfrm>
            <a:off x="11527522" y="6316595"/>
            <a:ext cx="432486" cy="365125"/>
          </a:xfrm>
          <a:prstGeom prst="rect">
            <a:avLst/>
          </a:prstGeom>
        </p:spPr>
        <p:txBody>
          <a:bodyPr lIns="0" tIns="0" rIns="0" bIns="0" anchor="ctr"/>
          <a:lstStyle>
            <a:lvl1pPr algn="ctr">
              <a:defRPr sz="1000"/>
            </a:lvl1pPr>
          </a:lstStyle>
          <a:p>
            <a:fld id="{1FF1396E-1F3B-4ABD-B5C7-1B671E5C1B64}" type="slidenum">
              <a:rPr lang="en-US" smtClean="0"/>
              <a:t>‹#›</a:t>
            </a:fld>
            <a:endParaRPr lang="en-US"/>
          </a:p>
        </p:txBody>
      </p:sp>
      <p:sp>
        <p:nvSpPr>
          <p:cNvPr id="3" name="Text Placeholder 2">
            <a:extLst>
              <a:ext uri="{FF2B5EF4-FFF2-40B4-BE49-F238E27FC236}">
                <a16:creationId xmlns:a16="http://schemas.microsoft.com/office/drawing/2014/main" id="{388DB6E2-DDA3-22B8-7251-F0B132B676AF}"/>
              </a:ext>
            </a:extLst>
          </p:cNvPr>
          <p:cNvSpPr>
            <a:spLocks noGrp="1"/>
          </p:cNvSpPr>
          <p:nvPr>
            <p:ph type="body" sz="quarter" idx="10" hasCustomPrompt="1"/>
          </p:nvPr>
        </p:nvSpPr>
        <p:spPr>
          <a:xfrm>
            <a:off x="3485192"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Title of Meeting/Review</a:t>
            </a:r>
          </a:p>
        </p:txBody>
      </p:sp>
      <p:sp>
        <p:nvSpPr>
          <p:cNvPr id="4" name="Text Placeholder 2">
            <a:extLst>
              <a:ext uri="{FF2B5EF4-FFF2-40B4-BE49-F238E27FC236}">
                <a16:creationId xmlns:a16="http://schemas.microsoft.com/office/drawing/2014/main" id="{E439522C-42D3-98C9-C46E-2F2D03D4359E}"/>
              </a:ext>
            </a:extLst>
          </p:cNvPr>
          <p:cNvSpPr>
            <a:spLocks noGrp="1"/>
          </p:cNvSpPr>
          <p:nvPr>
            <p:ph type="body" sz="quarter" idx="11" hasCustomPrompt="1"/>
          </p:nvPr>
        </p:nvSpPr>
        <p:spPr>
          <a:xfrm>
            <a:off x="7094220" y="6316595"/>
            <a:ext cx="2659380" cy="365125"/>
          </a:xfrm>
        </p:spPr>
        <p:txBody>
          <a:bodyPr>
            <a:noAutofit/>
          </a:bodyPr>
          <a:lstStyle>
            <a:lvl1pPr marL="0" indent="0" algn="ctr">
              <a:buNone/>
              <a:defRPr sz="1200"/>
            </a:lvl1pPr>
            <a:lvl2pPr marL="457200" indent="0">
              <a:buNone/>
              <a:defRPr sz="1000"/>
            </a:lvl2pPr>
            <a:lvl3pPr marL="914400" indent="0">
              <a:buNone/>
              <a:defRPr sz="1000"/>
            </a:lvl3pPr>
            <a:lvl4pPr marL="1371600" indent="0">
              <a:buNone/>
              <a:defRPr sz="1000"/>
            </a:lvl4pPr>
            <a:lvl5pPr marL="1828800" indent="0">
              <a:buNone/>
              <a:defRPr sz="1000"/>
            </a:lvl5pPr>
          </a:lstStyle>
          <a:p>
            <a:pPr lvl="0"/>
            <a:r>
              <a:rPr lang="en-US"/>
              <a:t>Name of Presenter</a:t>
            </a:r>
          </a:p>
        </p:txBody>
      </p:sp>
      <p:cxnSp>
        <p:nvCxnSpPr>
          <p:cNvPr id="5" name="Straight Connector 4">
            <a:extLst>
              <a:ext uri="{FF2B5EF4-FFF2-40B4-BE49-F238E27FC236}">
                <a16:creationId xmlns:a16="http://schemas.microsoft.com/office/drawing/2014/main" id="{8D45B976-F9BD-96F9-4119-FEAF693C373D}"/>
              </a:ext>
            </a:extLst>
          </p:cNvPr>
          <p:cNvCxnSpPr/>
          <p:nvPr/>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489504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1_Title and Conten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Slide Number Placeholder 5">
            <a:extLst>
              <a:ext uri="{FF2B5EF4-FFF2-40B4-BE49-F238E27FC236}">
                <a16:creationId xmlns:a16="http://schemas.microsoft.com/office/drawing/2014/main" id="{84785F67-179E-4145-8BCB-4A0C61A894B6}"/>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1FF1396E-1F3B-4ABD-B5C7-1B671E5C1B64}" type="slidenum">
              <a:rPr lang="en-US" smtClean="0"/>
              <a:t>‹#›</a:t>
            </a:fld>
            <a:endParaRPr lang="en-US"/>
          </a:p>
        </p:txBody>
      </p:sp>
      <p:sp>
        <p:nvSpPr>
          <p:cNvPr id="8" name="Title Placeholder 1">
            <a:extLst>
              <a:ext uri="{FF2B5EF4-FFF2-40B4-BE49-F238E27FC236}">
                <a16:creationId xmlns:a16="http://schemas.microsoft.com/office/drawing/2014/main" id="{7E7747BA-6145-3552-2339-5F4BF5DF2FDE}"/>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r>
              <a:rPr lang="en-US"/>
              <a:t>Click to edit Master title style</a:t>
            </a:r>
          </a:p>
        </p:txBody>
      </p:sp>
      <p:sp>
        <p:nvSpPr>
          <p:cNvPr id="9" name="Text Placeholder 2">
            <a:extLst>
              <a:ext uri="{FF2B5EF4-FFF2-40B4-BE49-F238E27FC236}">
                <a16:creationId xmlns:a16="http://schemas.microsoft.com/office/drawing/2014/main" id="{C65258C7-5BE3-51E9-6313-6F03042F389D}"/>
              </a:ext>
            </a:extLst>
          </p:cNvPr>
          <p:cNvSpPr>
            <a:spLocks noGrp="1"/>
          </p:cNvSpPr>
          <p:nvPr>
            <p:ph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6551772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8" name="Slide Number Placeholder 5">
            <a:extLst>
              <a:ext uri="{FF2B5EF4-FFF2-40B4-BE49-F238E27FC236}">
                <a16:creationId xmlns:a16="http://schemas.microsoft.com/office/drawing/2014/main" id="{AF058090-69E1-4C76-B04E-24949BD11AEB}"/>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1FF1396E-1F3B-4ABD-B5C7-1B671E5C1B64}" type="slidenum">
              <a:rPr lang="en-US" smtClean="0"/>
              <a:t>‹#›</a:t>
            </a:fld>
            <a:endParaRPr lang="en-US"/>
          </a:p>
        </p:txBody>
      </p:sp>
    </p:spTree>
    <p:extLst>
      <p:ext uri="{BB962C8B-B14F-4D97-AF65-F5344CB8AC3E}">
        <p14:creationId xmlns:p14="http://schemas.microsoft.com/office/powerpoint/2010/main" val="412864674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p:cSld name="1_Blank">
    <p:spTree>
      <p:nvGrpSpPr>
        <p:cNvPr id="1" name=""/>
        <p:cNvGrpSpPr/>
        <p:nvPr/>
      </p:nvGrpSpPr>
      <p:grpSpPr>
        <a:xfrm>
          <a:off x="0" y="0"/>
          <a:ext cx="0" cy="0"/>
          <a:chOff x="0" y="0"/>
          <a:chExt cx="0" cy="0"/>
        </a:xfrm>
      </p:grpSpPr>
      <p:cxnSp>
        <p:nvCxnSpPr>
          <p:cNvPr id="5" name="Straight Connector 4">
            <a:extLst>
              <a:ext uri="{FF2B5EF4-FFF2-40B4-BE49-F238E27FC236}">
                <a16:creationId xmlns:a16="http://schemas.microsoft.com/office/drawing/2014/main" id="{8D45B976-F9BD-96F9-4119-FEAF693C373D}"/>
              </a:ext>
            </a:extLst>
          </p:cNvPr>
          <p:cNvCxnSpPr/>
          <p:nvPr/>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
        <p:nvSpPr>
          <p:cNvPr id="6" name="Slide Number Placeholder 5">
            <a:extLst>
              <a:ext uri="{FF2B5EF4-FFF2-40B4-BE49-F238E27FC236}">
                <a16:creationId xmlns:a16="http://schemas.microsoft.com/office/drawing/2014/main" id="{0EB69E67-D399-4DBB-BAA8-0F33523D2BBF}"/>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1FF1396E-1F3B-4ABD-B5C7-1B671E5C1B64}" type="slidenum">
              <a:rPr lang="en-US" smtClean="0"/>
              <a:t>‹#›</a:t>
            </a:fld>
            <a:endParaRPr lang="en-US"/>
          </a:p>
        </p:txBody>
      </p:sp>
      <p:sp>
        <p:nvSpPr>
          <p:cNvPr id="2" name="Text Placeholder 2">
            <a:extLst>
              <a:ext uri="{FF2B5EF4-FFF2-40B4-BE49-F238E27FC236}">
                <a16:creationId xmlns:a16="http://schemas.microsoft.com/office/drawing/2014/main" id="{1F935DA5-BD30-FC6B-B4B7-6C9F901A5F14}"/>
              </a:ext>
            </a:extLst>
          </p:cNvPr>
          <p:cNvSpPr txBox="1">
            <a:spLocks/>
          </p:cNvSpPr>
          <p:nvPr/>
        </p:nvSpPr>
        <p:spPr>
          <a:xfrm>
            <a:off x="351422" y="6534374"/>
            <a:ext cx="8453532" cy="294041"/>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a:solidFill>
                  <a:schemeClr val="tx1"/>
                </a:solidFill>
              </a:rPr>
              <a:t>Director's Review of the EIC Detector Subproject to Assess Baseline Readiness, </a:t>
            </a:r>
            <a:r>
              <a:rPr lang="en-US" sz="1400"/>
              <a:t>February 3</a:t>
            </a:r>
            <a:r>
              <a:rPr lang="en-US" sz="1400" baseline="30000"/>
              <a:t>rd</a:t>
            </a:r>
            <a:r>
              <a:rPr lang="en-US" sz="1400"/>
              <a:t> – 5</a:t>
            </a:r>
            <a:r>
              <a:rPr lang="en-US" sz="1400" baseline="30000"/>
              <a:t>th</a:t>
            </a:r>
            <a:r>
              <a:rPr lang="en-US" sz="1400"/>
              <a:t>, 2026</a:t>
            </a:r>
          </a:p>
        </p:txBody>
      </p:sp>
      <p:sp>
        <p:nvSpPr>
          <p:cNvPr id="3" name="Text Placeholder 2">
            <a:extLst>
              <a:ext uri="{FF2B5EF4-FFF2-40B4-BE49-F238E27FC236}">
                <a16:creationId xmlns:a16="http://schemas.microsoft.com/office/drawing/2014/main" id="{9AA8D9CC-061A-BCD6-1F35-B7BABBBD5AFB}"/>
              </a:ext>
            </a:extLst>
          </p:cNvPr>
          <p:cNvSpPr txBox="1">
            <a:spLocks/>
          </p:cNvSpPr>
          <p:nvPr/>
        </p:nvSpPr>
        <p:spPr>
          <a:xfrm>
            <a:off x="9040986" y="6533723"/>
            <a:ext cx="2410664" cy="294041"/>
          </a:xfrm>
          <a:prstGeom prst="rect">
            <a:avLst/>
          </a:prstGeom>
        </p:spPr>
        <p:txBody>
          <a:bodyPr>
            <a:noAutofit/>
          </a:bodyPr>
          <a:lstStyle>
            <a:lvl1pPr marL="0" indent="0" algn="ctr" defTabSz="914400" rtl="0" eaLnBrk="1" latinLnBrk="0" hangingPunct="1">
              <a:lnSpc>
                <a:spcPct val="90000"/>
              </a:lnSpc>
              <a:spcBef>
                <a:spcPts val="1000"/>
              </a:spcBef>
              <a:buFont typeface="Arial" panose="020B0604020202020204" pitchFamily="34" charset="0"/>
              <a:buNone/>
              <a:defRPr sz="1400" kern="1200">
                <a:solidFill>
                  <a:schemeClr val="tx1"/>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l"/>
            <a:r>
              <a:rPr lang="en-US"/>
              <a:t>Name</a:t>
            </a:r>
          </a:p>
        </p:txBody>
      </p:sp>
    </p:spTree>
    <p:extLst>
      <p:ext uri="{BB962C8B-B14F-4D97-AF65-F5344CB8AC3E}">
        <p14:creationId xmlns:p14="http://schemas.microsoft.com/office/powerpoint/2010/main" val="8870310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FB965E-00C4-6F4C-8817-84A69C14D2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B8926A3-B154-C14C-BFED-E141D3C8B7D4}"/>
              </a:ext>
            </a:extLst>
          </p:cNvPr>
          <p:cNvSpPr>
            <a:spLocks noGrp="1"/>
          </p:cNvSpPr>
          <p:nvPr>
            <p:ph sz="half" idx="1"/>
          </p:nvPr>
        </p:nvSpPr>
        <p:spPr>
          <a:xfrm>
            <a:off x="462579" y="975360"/>
            <a:ext cx="5524500" cy="4891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940C922-34CF-D846-A402-06F51B18941E}"/>
              </a:ext>
            </a:extLst>
          </p:cNvPr>
          <p:cNvSpPr>
            <a:spLocks noGrp="1"/>
          </p:cNvSpPr>
          <p:nvPr>
            <p:ph sz="half" idx="2"/>
          </p:nvPr>
        </p:nvSpPr>
        <p:spPr>
          <a:xfrm>
            <a:off x="6204923" y="975360"/>
            <a:ext cx="5755084" cy="489111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AF058090-69E1-4C76-B04E-24949BD11AEB}"/>
              </a:ext>
            </a:extLst>
          </p:cNvPr>
          <p:cNvSpPr>
            <a:spLocks noGrp="1"/>
          </p:cNvSpPr>
          <p:nvPr>
            <p:ph type="sldNum" sz="quarter" idx="4"/>
          </p:nvPr>
        </p:nvSpPr>
        <p:spPr>
          <a:xfrm>
            <a:off x="11451649" y="6533724"/>
            <a:ext cx="432486" cy="294041"/>
          </a:xfrm>
          <a:prstGeom prst="rect">
            <a:avLst/>
          </a:prstGeom>
        </p:spPr>
        <p:txBody>
          <a:bodyPr lIns="0" tIns="0" rIns="0" bIns="0" anchor="ctr"/>
          <a:lstStyle>
            <a:lvl1pPr algn="ctr">
              <a:defRPr sz="1000">
                <a:solidFill>
                  <a:schemeClr val="tx1"/>
                </a:solidFill>
              </a:defRPr>
            </a:lvl1pPr>
          </a:lstStyle>
          <a:p>
            <a:fld id="{1FF1396E-1F3B-4ABD-B5C7-1B671E5C1B64}" type="slidenum">
              <a:rPr lang="en-US" smtClean="0"/>
              <a:t>‹#›</a:t>
            </a:fld>
            <a:endParaRPr lang="en-US"/>
          </a:p>
        </p:txBody>
      </p:sp>
    </p:spTree>
    <p:extLst>
      <p:ext uri="{BB962C8B-B14F-4D97-AF65-F5344CB8AC3E}">
        <p14:creationId xmlns:p14="http://schemas.microsoft.com/office/powerpoint/2010/main" val="32055355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Content Layout 5">
    <p:spTree>
      <p:nvGrpSpPr>
        <p:cNvPr id="1" name=""/>
        <p:cNvGrpSpPr/>
        <p:nvPr/>
      </p:nvGrpSpPr>
      <p:grpSpPr>
        <a:xfrm>
          <a:off x="0" y="0"/>
          <a:ext cx="0" cy="0"/>
          <a:chOff x="0" y="0"/>
          <a:chExt cx="0" cy="0"/>
        </a:xfrm>
      </p:grpSpPr>
      <p:sp>
        <p:nvSpPr>
          <p:cNvPr id="2" name="Title 1"/>
          <p:cNvSpPr>
            <a:spLocks noGrp="1"/>
          </p:cNvSpPr>
          <p:nvPr>
            <p:ph type="title"/>
          </p:nvPr>
        </p:nvSpPr>
        <p:spPr>
          <a:xfrm>
            <a:off x="411892" y="240539"/>
            <a:ext cx="11285837" cy="487490"/>
          </a:xfrm>
        </p:spPr>
        <p:txBody>
          <a:bodyPr>
            <a:normAutofit/>
          </a:bodyPr>
          <a:lstStyle>
            <a:lvl1pPr>
              <a:defRPr sz="2400" b="1" cap="none" baseline="0">
                <a:latin typeface="Arial" charset="0"/>
              </a:defRPr>
            </a:lvl1pPr>
          </a:lstStyle>
          <a:p>
            <a:r>
              <a:rPr lang="en-US"/>
              <a:t>Click to edit Master title style</a:t>
            </a:r>
            <a:endParaRPr lang="en-US" dirty="0"/>
          </a:p>
        </p:txBody>
      </p:sp>
      <p:sp>
        <p:nvSpPr>
          <p:cNvPr id="3" name="Content Placeholder 2"/>
          <p:cNvSpPr>
            <a:spLocks noGrp="1"/>
          </p:cNvSpPr>
          <p:nvPr>
            <p:ph idx="1"/>
          </p:nvPr>
        </p:nvSpPr>
        <p:spPr>
          <a:xfrm>
            <a:off x="411892" y="966055"/>
            <a:ext cx="6976787" cy="5381694"/>
          </a:xfrm>
        </p:spPr>
        <p:txBody>
          <a:bodyPr/>
          <a:lstStyle>
            <a:lvl1pPr>
              <a:defRPr sz="2200" baseline="0">
                <a:solidFill>
                  <a:schemeClr val="tx1"/>
                </a:solidFill>
                <a:latin typeface="Arial" charset="0"/>
              </a:defRPr>
            </a:lvl1pPr>
            <a:lvl2pPr marL="685800" indent="-228600">
              <a:buFont typeface="PingFangSC-Regular" charset="-122"/>
              <a:buChar char="－"/>
              <a:defRPr sz="2000" baseline="0">
                <a:solidFill>
                  <a:schemeClr val="tx1"/>
                </a:solidFill>
                <a:latin typeface="Arial" charset="0"/>
              </a:defRPr>
            </a:lvl2pPr>
            <a:lvl3pPr marL="1143000" indent="-228600">
              <a:buFont typeface="Arial" charset="0"/>
              <a:buChar char="•"/>
              <a:defRPr sz="1800" baseline="0">
                <a:solidFill>
                  <a:schemeClr val="tx1"/>
                </a:solidFill>
                <a:latin typeface="Arial" charset="0"/>
              </a:defRPr>
            </a:lvl3pPr>
            <a:lvl4pPr marL="1657350" indent="-285750">
              <a:buFont typeface="PingFangSC-Regular" charset="-122"/>
              <a:buChar char="－"/>
              <a:defRPr sz="1600" baseline="0">
                <a:solidFill>
                  <a:schemeClr val="tx1"/>
                </a:solidFill>
                <a:latin typeface="Arial" charset="0"/>
              </a:defRPr>
            </a:lvl4pPr>
            <a:lvl5pPr marL="2057400" indent="-228600">
              <a:buFont typeface="Arial" charset="0"/>
              <a:buChar char="•"/>
              <a:defRPr sz="1400" baseline="0">
                <a:solidFill>
                  <a:schemeClr val="tx1"/>
                </a:solidFill>
                <a:latin typeface="Arial"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411893" y="6467336"/>
            <a:ext cx="5223851" cy="311322"/>
          </a:xfrm>
        </p:spPr>
        <p:txBody>
          <a:bodyPr/>
          <a:lstStyle>
            <a:lvl1pPr algn="l">
              <a:defRPr baseline="0">
                <a:solidFill>
                  <a:schemeClr val="tx1"/>
                </a:solidFill>
                <a:latin typeface="Arial" charset="0"/>
              </a:defRPr>
            </a:lvl1pPr>
          </a:lstStyle>
          <a:p>
            <a:r>
              <a:rPr lang="en-US" dirty="0"/>
              <a:t>Talk Title Here</a:t>
            </a:r>
          </a:p>
        </p:txBody>
      </p:sp>
      <p:sp>
        <p:nvSpPr>
          <p:cNvPr id="6" name="Slide Number Placeholder 5"/>
          <p:cNvSpPr>
            <a:spLocks noGrp="1"/>
          </p:cNvSpPr>
          <p:nvPr>
            <p:ph type="sldNum" sz="quarter" idx="12"/>
          </p:nvPr>
        </p:nvSpPr>
        <p:spPr>
          <a:xfrm>
            <a:off x="5635743" y="6467336"/>
            <a:ext cx="714877" cy="303364"/>
          </a:xfrm>
        </p:spPr>
        <p:txBody>
          <a:bodyPr/>
          <a:lstStyle>
            <a:lvl1pPr algn="ctr">
              <a:defRPr sz="1000" baseline="0">
                <a:solidFill>
                  <a:schemeClr val="tx1"/>
                </a:solidFill>
                <a:latin typeface="Arial" panose="020B0604020202020204" pitchFamily="34" charset="0"/>
                <a:cs typeface="Arial" panose="020B0604020202020204" pitchFamily="34" charset="0"/>
              </a:defRPr>
            </a:lvl1pPr>
          </a:lstStyle>
          <a:p>
            <a:fld id="{07E1C93C-5050-FC42-8F10-D22D4F119D13}" type="slidenum">
              <a:rPr lang="en-US" smtClean="0"/>
              <a:pPr/>
              <a:t>‹#›</a:t>
            </a:fld>
            <a:endParaRPr lang="en-US" dirty="0"/>
          </a:p>
        </p:txBody>
      </p:sp>
      <p:cxnSp>
        <p:nvCxnSpPr>
          <p:cNvPr id="9" name="Straight Connector 8"/>
          <p:cNvCxnSpPr/>
          <p:nvPr userDrawn="1"/>
        </p:nvCxnSpPr>
        <p:spPr>
          <a:xfrm>
            <a:off x="-16475" y="735987"/>
            <a:ext cx="12208476" cy="0"/>
          </a:xfrm>
          <a:prstGeom prst="line">
            <a:avLst/>
          </a:prstGeom>
          <a:ln w="57150">
            <a:solidFill>
              <a:srgbClr val="C00000"/>
            </a:solidFill>
          </a:ln>
        </p:spPr>
        <p:style>
          <a:lnRef idx="1">
            <a:schemeClr val="accent1"/>
          </a:lnRef>
          <a:fillRef idx="0">
            <a:schemeClr val="accent1"/>
          </a:fillRef>
          <a:effectRef idx="0">
            <a:schemeClr val="accent1"/>
          </a:effectRef>
          <a:fontRef idx="minor">
            <a:schemeClr val="tx1"/>
          </a:fontRef>
        </p:style>
      </p:cxn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352310" y="6387401"/>
            <a:ext cx="1428001" cy="462435"/>
          </a:xfrm>
          <a:prstGeom prst="rect">
            <a:avLst/>
          </a:prstGeom>
        </p:spPr>
      </p:pic>
      <p:sp>
        <p:nvSpPr>
          <p:cNvPr id="7" name="Picture Placeholder 6"/>
          <p:cNvSpPr>
            <a:spLocks noGrp="1"/>
          </p:cNvSpPr>
          <p:nvPr>
            <p:ph type="pic" sz="quarter" idx="14"/>
          </p:nvPr>
        </p:nvSpPr>
        <p:spPr>
          <a:xfrm>
            <a:off x="7666264" y="966055"/>
            <a:ext cx="4032023" cy="2584125"/>
          </a:xfrm>
          <a:solidFill>
            <a:schemeClr val="accent2"/>
          </a:solidFill>
        </p:spPr>
        <p:txBody>
          <a:bodyPr/>
          <a:lstStyle/>
          <a:p>
            <a:r>
              <a:rPr lang="en-US"/>
              <a:t>Click icon to add picture</a:t>
            </a:r>
          </a:p>
        </p:txBody>
      </p:sp>
      <p:sp>
        <p:nvSpPr>
          <p:cNvPr id="11" name="Picture Placeholder 6"/>
          <p:cNvSpPr>
            <a:spLocks noGrp="1"/>
          </p:cNvSpPr>
          <p:nvPr>
            <p:ph type="pic" sz="quarter" idx="15"/>
          </p:nvPr>
        </p:nvSpPr>
        <p:spPr>
          <a:xfrm>
            <a:off x="7666264" y="3763624"/>
            <a:ext cx="4032023" cy="2584125"/>
          </a:xfrm>
          <a:solidFill>
            <a:schemeClr val="accent2"/>
          </a:solidFill>
        </p:spPr>
        <p:txBody>
          <a:bodyPr/>
          <a:lstStyle/>
          <a:p>
            <a:r>
              <a:rPr lang="en-US"/>
              <a:t>Click icon to add picture</a:t>
            </a:r>
          </a:p>
        </p:txBody>
      </p:sp>
    </p:spTree>
    <p:extLst>
      <p:ext uri="{BB962C8B-B14F-4D97-AF65-F5344CB8AC3E}">
        <p14:creationId xmlns:p14="http://schemas.microsoft.com/office/powerpoint/2010/main" val="1085380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e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AD7DAAA2-8718-2247-8539-9A0DC22C048C}"/>
              </a:ext>
            </a:extLst>
          </p:cNvPr>
          <p:cNvSpPr>
            <a:spLocks noGrp="1"/>
          </p:cNvSpPr>
          <p:nvPr>
            <p:ph type="title"/>
          </p:nvPr>
        </p:nvSpPr>
        <p:spPr>
          <a:xfrm>
            <a:off x="462579" y="0"/>
            <a:ext cx="11499925" cy="825178"/>
          </a:xfrm>
          <a:prstGeom prst="rect">
            <a:avLst/>
          </a:prstGeom>
        </p:spPr>
        <p:txBody>
          <a:bodyPr vert="horz" lIns="91440" tIns="45720" rIns="91440" bIns="45720" rtlCol="0" anchor="ctr">
            <a:normAutofit/>
          </a:bodyPr>
          <a:lstStyle/>
          <a:p>
            <a:endParaRPr lang="en-US"/>
          </a:p>
        </p:txBody>
      </p:sp>
      <p:sp>
        <p:nvSpPr>
          <p:cNvPr id="3" name="Text Placeholder 2">
            <a:extLst>
              <a:ext uri="{FF2B5EF4-FFF2-40B4-BE49-F238E27FC236}">
                <a16:creationId xmlns:a16="http://schemas.microsoft.com/office/drawing/2014/main" id="{A73056FE-C136-A54B-9DE3-EACD8E08FED9}"/>
              </a:ext>
            </a:extLst>
          </p:cNvPr>
          <p:cNvSpPr>
            <a:spLocks noGrp="1"/>
          </p:cNvSpPr>
          <p:nvPr>
            <p:ph type="body" idx="1"/>
          </p:nvPr>
        </p:nvSpPr>
        <p:spPr>
          <a:xfrm>
            <a:off x="462579" y="975365"/>
            <a:ext cx="11499925" cy="486585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lide Number Placeholder 5">
            <a:extLst>
              <a:ext uri="{FF2B5EF4-FFF2-40B4-BE49-F238E27FC236}">
                <a16:creationId xmlns:a16="http://schemas.microsoft.com/office/drawing/2014/main" id="{125833E0-DD3D-DF4F-9316-F67B7A80E307}"/>
              </a:ext>
            </a:extLst>
          </p:cNvPr>
          <p:cNvSpPr>
            <a:spLocks noGrp="1"/>
          </p:cNvSpPr>
          <p:nvPr>
            <p:ph type="sldNum" sz="quarter" idx="4"/>
          </p:nvPr>
        </p:nvSpPr>
        <p:spPr>
          <a:xfrm>
            <a:off x="11530018" y="6316595"/>
            <a:ext cx="432486" cy="365125"/>
          </a:xfrm>
          <a:prstGeom prst="rect">
            <a:avLst/>
          </a:prstGeom>
        </p:spPr>
        <p:txBody>
          <a:bodyPr lIns="0" tIns="0" rIns="0" bIns="0" anchor="ctr"/>
          <a:lstStyle>
            <a:lvl1pPr algn="ctr">
              <a:defRPr sz="1100" b="1">
                <a:solidFill>
                  <a:schemeClr val="bg2"/>
                </a:solidFill>
              </a:defRPr>
            </a:lvl1pPr>
          </a:lstStyle>
          <a:p>
            <a:fld id="{1FF1396E-1F3B-4ABD-B5C7-1B671E5C1B64}" type="slidenum">
              <a:rPr lang="en-US" smtClean="0"/>
              <a:t>‹#›</a:t>
            </a:fld>
            <a:endParaRPr lang="en-US"/>
          </a:p>
        </p:txBody>
      </p:sp>
      <p:cxnSp>
        <p:nvCxnSpPr>
          <p:cNvPr id="5" name="Straight Connector 4">
            <a:extLst>
              <a:ext uri="{FF2B5EF4-FFF2-40B4-BE49-F238E27FC236}">
                <a16:creationId xmlns:a16="http://schemas.microsoft.com/office/drawing/2014/main" id="{CAB150B5-704F-CF21-3183-8DB97C07706C}"/>
              </a:ext>
            </a:extLst>
          </p:cNvPr>
          <p:cNvCxnSpPr>
            <a:cxnSpLocks/>
          </p:cNvCxnSpPr>
          <p:nvPr/>
        </p:nvCxnSpPr>
        <p:spPr>
          <a:xfrm>
            <a:off x="462579" y="825178"/>
            <a:ext cx="11499925" cy="0"/>
          </a:xfrm>
          <a:prstGeom prst="line">
            <a:avLst/>
          </a:prstGeom>
          <a:ln w="25400">
            <a:gradFill>
              <a:gsLst>
                <a:gs pos="0">
                  <a:schemeClr val="bg2"/>
                </a:gs>
                <a:gs pos="100000">
                  <a:schemeClr val="accent5"/>
                </a:gs>
              </a:gsLst>
              <a:lin ang="0" scaled="0"/>
            </a:gra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958D2D7-4525-7982-81CE-BAFE8EFB999D}"/>
              </a:ext>
            </a:extLst>
          </p:cNvPr>
          <p:cNvCxnSpPr/>
          <p:nvPr/>
        </p:nvCxnSpPr>
        <p:spPr>
          <a:xfrm>
            <a:off x="462579" y="6111240"/>
            <a:ext cx="11499925"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87703465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 id="2147483676" r:id="rId8"/>
    <p:sldLayoutId id="2147483683" r:id="rId9"/>
  </p:sldLayoutIdLst>
  <p:txStyles>
    <p:titleStyle>
      <a:lvl1pPr algn="l" defTabSz="914400" rtl="0" eaLnBrk="1" latinLnBrk="0" hangingPunct="1">
        <a:lnSpc>
          <a:spcPct val="90000"/>
        </a:lnSpc>
        <a:spcBef>
          <a:spcPct val="0"/>
        </a:spcBef>
        <a:buNone/>
        <a:defRPr sz="4000" b="1" u="none"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7" orient="horz" pos="2160">
          <p15:clr>
            <a:srgbClr val="F26B43"/>
          </p15:clr>
        </p15:guide>
        <p15:guide id="8" pos="3840">
          <p15:clr>
            <a:srgbClr val="F26B43"/>
          </p15:clr>
        </p15:guide>
        <p15:guide id="9" pos="360">
          <p15:clr>
            <a:srgbClr val="F26B43"/>
          </p15:clr>
        </p15:guide>
        <p15:guide id="10" orient="horz" pos="3888">
          <p15:clr>
            <a:srgbClr val="F26B43"/>
          </p15:clr>
        </p15:guide>
        <p15:guide id="11" pos="7320">
          <p15:clr>
            <a:srgbClr val="F26B43"/>
          </p15:clr>
        </p15:guide>
        <p15:guide id="12" orient="horz" pos="412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8.xml"/></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customXml" Target="../ink/ink1.xml"/><Relationship Id="rId7" Type="http://schemas.openxmlformats.org/officeDocument/2006/relationships/customXml" Target="../ink/ink3.xml"/><Relationship Id="rId2" Type="http://schemas.openxmlformats.org/officeDocument/2006/relationships/image" Target="../media/image20.png"/><Relationship Id="rId1" Type="http://schemas.openxmlformats.org/officeDocument/2006/relationships/slideLayout" Target="../slideLayouts/slideLayout9.xml"/><Relationship Id="rId6" Type="http://schemas.openxmlformats.org/officeDocument/2006/relationships/image" Target="../media/image22.png"/><Relationship Id="rId5" Type="http://schemas.openxmlformats.org/officeDocument/2006/relationships/customXml" Target="../ink/ink2.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www.uhvdesign.com/" TargetMode="External"/><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9.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FE98719C-DA43-8BF7-94C7-4D7E3DF13294}"/>
              </a:ext>
            </a:extLst>
          </p:cNvPr>
          <p:cNvPicPr>
            <a:picLocks noChangeAspect="1"/>
          </p:cNvPicPr>
          <p:nvPr/>
        </p:nvPicPr>
        <p:blipFill>
          <a:blip r:embed="rId2"/>
          <a:stretch>
            <a:fillRect/>
          </a:stretch>
        </p:blipFill>
        <p:spPr>
          <a:xfrm>
            <a:off x="1629295" y="881148"/>
            <a:ext cx="9159240" cy="5196983"/>
          </a:xfrm>
          <a:prstGeom prst="rect">
            <a:avLst/>
          </a:prstGeom>
        </p:spPr>
      </p:pic>
      <p:sp>
        <p:nvSpPr>
          <p:cNvPr id="2" name="Title 1">
            <a:extLst>
              <a:ext uri="{FF2B5EF4-FFF2-40B4-BE49-F238E27FC236}">
                <a16:creationId xmlns:a16="http://schemas.microsoft.com/office/drawing/2014/main" id="{A931C24E-DEA3-77FB-FEF2-B640019BAD67}"/>
              </a:ext>
            </a:extLst>
          </p:cNvPr>
          <p:cNvSpPr>
            <a:spLocks noGrp="1"/>
          </p:cNvSpPr>
          <p:nvPr>
            <p:ph type="title"/>
          </p:nvPr>
        </p:nvSpPr>
        <p:spPr/>
        <p:txBody>
          <a:bodyPr/>
          <a:lstStyle/>
          <a:p>
            <a:r>
              <a:rPr lang="en-US" dirty="0"/>
              <a:t>Far-Forward Integration</a:t>
            </a:r>
          </a:p>
        </p:txBody>
      </p:sp>
      <p:sp>
        <p:nvSpPr>
          <p:cNvPr id="7" name="Rectangle 6">
            <a:extLst>
              <a:ext uri="{FF2B5EF4-FFF2-40B4-BE49-F238E27FC236}">
                <a16:creationId xmlns:a16="http://schemas.microsoft.com/office/drawing/2014/main" id="{E77CEF25-6E10-F564-F626-FC2EB27C4F28}"/>
              </a:ext>
            </a:extLst>
          </p:cNvPr>
          <p:cNvSpPr/>
          <p:nvPr/>
        </p:nvSpPr>
        <p:spPr>
          <a:xfrm>
            <a:off x="8997142" y="1209501"/>
            <a:ext cx="969818" cy="164176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EB9E0DFB-905F-0D3C-3F85-8F7ADE5E2320}"/>
              </a:ext>
            </a:extLst>
          </p:cNvPr>
          <p:cNvSpPr/>
          <p:nvPr/>
        </p:nvSpPr>
        <p:spPr>
          <a:xfrm>
            <a:off x="1870366" y="4380807"/>
            <a:ext cx="1878674" cy="1637608"/>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E909E53-7435-FF59-5A95-548E8F8E50B9}"/>
              </a:ext>
            </a:extLst>
          </p:cNvPr>
          <p:cNvSpPr/>
          <p:nvPr/>
        </p:nvSpPr>
        <p:spPr>
          <a:xfrm>
            <a:off x="9335194" y="1271846"/>
            <a:ext cx="906086" cy="1197034"/>
          </a:xfrm>
          <a:prstGeom prst="rect">
            <a:avLst/>
          </a:prstGeom>
          <a:no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38DA42E-BA7E-4C70-08C5-904E9EC2E7D9}"/>
              </a:ext>
            </a:extLst>
          </p:cNvPr>
          <p:cNvSpPr/>
          <p:nvPr/>
        </p:nvSpPr>
        <p:spPr>
          <a:xfrm>
            <a:off x="7004854" y="2527068"/>
            <a:ext cx="969819" cy="760615"/>
          </a:xfrm>
          <a:prstGeom prst="rect">
            <a:avLst/>
          </a:prstGeom>
          <a:noFill/>
          <a:ln w="28575">
            <a:solidFill>
              <a:schemeClr val="tx1">
                <a:lumMod val="95000"/>
                <a:lumOff val="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Box 16">
            <a:extLst>
              <a:ext uri="{FF2B5EF4-FFF2-40B4-BE49-F238E27FC236}">
                <a16:creationId xmlns:a16="http://schemas.microsoft.com/office/drawing/2014/main" id="{077E7C52-C67D-827A-570B-C622AEBC1B82}"/>
              </a:ext>
            </a:extLst>
          </p:cNvPr>
          <p:cNvSpPr txBox="1"/>
          <p:nvPr/>
        </p:nvSpPr>
        <p:spPr>
          <a:xfrm>
            <a:off x="257697" y="3481849"/>
            <a:ext cx="1529539" cy="369332"/>
          </a:xfrm>
          <a:prstGeom prst="rect">
            <a:avLst/>
          </a:prstGeom>
          <a:solidFill>
            <a:schemeClr val="bg1"/>
          </a:solidFill>
          <a:ln w="28575">
            <a:solidFill>
              <a:schemeClr val="tx1"/>
            </a:solidFill>
          </a:ln>
        </p:spPr>
        <p:txBody>
          <a:bodyPr wrap="square" rtlCol="0">
            <a:spAutoFit/>
          </a:bodyPr>
          <a:lstStyle/>
          <a:p>
            <a:pPr algn="ctr"/>
            <a:r>
              <a:rPr lang="en-US" dirty="0"/>
              <a:t>B0 Detectors</a:t>
            </a:r>
          </a:p>
        </p:txBody>
      </p:sp>
      <p:sp>
        <p:nvSpPr>
          <p:cNvPr id="18" name="TextBox 17">
            <a:extLst>
              <a:ext uri="{FF2B5EF4-FFF2-40B4-BE49-F238E27FC236}">
                <a16:creationId xmlns:a16="http://schemas.microsoft.com/office/drawing/2014/main" id="{B1097FAE-7F27-B501-4204-011DEE0EA396}"/>
              </a:ext>
            </a:extLst>
          </p:cNvPr>
          <p:cNvSpPr txBox="1"/>
          <p:nvPr/>
        </p:nvSpPr>
        <p:spPr>
          <a:xfrm>
            <a:off x="8564187" y="4380807"/>
            <a:ext cx="2231968" cy="646331"/>
          </a:xfrm>
          <a:prstGeom prst="rect">
            <a:avLst/>
          </a:prstGeom>
          <a:solidFill>
            <a:schemeClr val="bg1"/>
          </a:solidFill>
          <a:ln w="28575">
            <a:solidFill>
              <a:schemeClr val="tx1"/>
            </a:solidFill>
          </a:ln>
        </p:spPr>
        <p:txBody>
          <a:bodyPr wrap="square" rtlCol="0">
            <a:spAutoFit/>
          </a:bodyPr>
          <a:lstStyle/>
          <a:p>
            <a:r>
              <a:rPr lang="en-US" dirty="0"/>
              <a:t>Off-Momentum Detectors</a:t>
            </a:r>
          </a:p>
        </p:txBody>
      </p:sp>
      <p:sp>
        <p:nvSpPr>
          <p:cNvPr id="19" name="TextBox 18">
            <a:extLst>
              <a:ext uri="{FF2B5EF4-FFF2-40B4-BE49-F238E27FC236}">
                <a16:creationId xmlns:a16="http://schemas.microsoft.com/office/drawing/2014/main" id="{F0FD913F-180E-A931-2E81-BEC649D523D8}"/>
              </a:ext>
            </a:extLst>
          </p:cNvPr>
          <p:cNvSpPr txBox="1"/>
          <p:nvPr/>
        </p:nvSpPr>
        <p:spPr>
          <a:xfrm>
            <a:off x="10562705" y="2864749"/>
            <a:ext cx="1511305" cy="646331"/>
          </a:xfrm>
          <a:prstGeom prst="rect">
            <a:avLst/>
          </a:prstGeom>
          <a:solidFill>
            <a:schemeClr val="bg1"/>
          </a:solidFill>
          <a:ln w="28575">
            <a:solidFill>
              <a:schemeClr val="tx1"/>
            </a:solidFill>
          </a:ln>
        </p:spPr>
        <p:txBody>
          <a:bodyPr wrap="square" rtlCol="0">
            <a:spAutoFit/>
          </a:bodyPr>
          <a:lstStyle/>
          <a:p>
            <a:r>
              <a:rPr lang="en-US" dirty="0"/>
              <a:t>Zero-Degree </a:t>
            </a:r>
          </a:p>
          <a:p>
            <a:r>
              <a:rPr lang="en-US" dirty="0"/>
              <a:t>Calorimeter</a:t>
            </a:r>
          </a:p>
        </p:txBody>
      </p:sp>
      <p:sp>
        <p:nvSpPr>
          <p:cNvPr id="20" name="TextBox 19">
            <a:extLst>
              <a:ext uri="{FF2B5EF4-FFF2-40B4-BE49-F238E27FC236}">
                <a16:creationId xmlns:a16="http://schemas.microsoft.com/office/drawing/2014/main" id="{653EA50C-276A-7563-AB6C-3B25AE932F96}"/>
              </a:ext>
            </a:extLst>
          </p:cNvPr>
          <p:cNvSpPr txBox="1"/>
          <p:nvPr/>
        </p:nvSpPr>
        <p:spPr>
          <a:xfrm>
            <a:off x="9777847" y="3847317"/>
            <a:ext cx="2399607" cy="369332"/>
          </a:xfrm>
          <a:prstGeom prst="rect">
            <a:avLst/>
          </a:prstGeom>
          <a:solidFill>
            <a:schemeClr val="bg1"/>
          </a:solidFill>
          <a:ln w="28575">
            <a:solidFill>
              <a:schemeClr val="tx1"/>
            </a:solidFill>
          </a:ln>
        </p:spPr>
        <p:txBody>
          <a:bodyPr wrap="square" rtlCol="0">
            <a:spAutoFit/>
          </a:bodyPr>
          <a:lstStyle/>
          <a:p>
            <a:r>
              <a:rPr lang="en-US" dirty="0"/>
              <a:t>Roman Pot Detectors</a:t>
            </a:r>
          </a:p>
        </p:txBody>
      </p:sp>
      <p:cxnSp>
        <p:nvCxnSpPr>
          <p:cNvPr id="24" name="Straight Arrow Connector 23">
            <a:extLst>
              <a:ext uri="{FF2B5EF4-FFF2-40B4-BE49-F238E27FC236}">
                <a16:creationId xmlns:a16="http://schemas.microsoft.com/office/drawing/2014/main" id="{6B4F6276-1E9F-BBC0-6B66-976D8BF2C907}"/>
              </a:ext>
            </a:extLst>
          </p:cNvPr>
          <p:cNvCxnSpPr>
            <a:cxnSpLocks/>
          </p:cNvCxnSpPr>
          <p:nvPr/>
        </p:nvCxnSpPr>
        <p:spPr>
          <a:xfrm flipH="1" flipV="1">
            <a:off x="7974673" y="3287683"/>
            <a:ext cx="589514" cy="1093124"/>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02E32FE-DA87-9A3D-F240-AF8A5563CD14}"/>
              </a:ext>
            </a:extLst>
          </p:cNvPr>
          <p:cNvCxnSpPr>
            <a:cxnSpLocks/>
            <a:endCxn id="7" idx="2"/>
          </p:cNvCxnSpPr>
          <p:nvPr/>
        </p:nvCxnSpPr>
        <p:spPr>
          <a:xfrm flipH="1" flipV="1">
            <a:off x="9482051" y="2851265"/>
            <a:ext cx="295796" cy="996052"/>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F04B043F-E5E9-951F-EF07-7BB5522178D8}"/>
              </a:ext>
            </a:extLst>
          </p:cNvPr>
          <p:cNvCxnSpPr>
            <a:cxnSpLocks/>
          </p:cNvCxnSpPr>
          <p:nvPr/>
        </p:nvCxnSpPr>
        <p:spPr>
          <a:xfrm flipH="1" flipV="1">
            <a:off x="10241280" y="2468880"/>
            <a:ext cx="338052" cy="390698"/>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FA1120B8-5B1B-210A-471D-CC20AAE86BA5}"/>
              </a:ext>
            </a:extLst>
          </p:cNvPr>
          <p:cNvCxnSpPr>
            <a:cxnSpLocks/>
            <a:stCxn id="17" idx="3"/>
          </p:cNvCxnSpPr>
          <p:nvPr/>
        </p:nvCxnSpPr>
        <p:spPr>
          <a:xfrm>
            <a:off x="1787236" y="3666515"/>
            <a:ext cx="484909" cy="714292"/>
          </a:xfrm>
          <a:prstGeom prst="straightConnector1">
            <a:avLst/>
          </a:prstGeom>
          <a:ln w="28575">
            <a:solidFill>
              <a:schemeClr val="tx1">
                <a:lumMod val="95000"/>
                <a:lumOff val="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7" name="Footer Placeholder 3">
            <a:extLst>
              <a:ext uri="{FF2B5EF4-FFF2-40B4-BE49-F238E27FC236}">
                <a16:creationId xmlns:a16="http://schemas.microsoft.com/office/drawing/2014/main" id="{AEB74D54-EB35-70CE-B8F6-D8F76ED4D128}"/>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21907159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90F4B7-3B65-845A-159D-16F423E7EA9D}"/>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D399A721-6E80-89A9-2B46-6AE03DF134A2}"/>
              </a:ext>
            </a:extLst>
          </p:cNvPr>
          <p:cNvPicPr>
            <a:picLocks noChangeAspect="1"/>
          </p:cNvPicPr>
          <p:nvPr/>
        </p:nvPicPr>
        <p:blipFill>
          <a:blip r:embed="rId2"/>
          <a:stretch>
            <a:fillRect/>
          </a:stretch>
        </p:blipFill>
        <p:spPr>
          <a:xfrm>
            <a:off x="3714027" y="1122158"/>
            <a:ext cx="7936794" cy="4503618"/>
          </a:xfrm>
          <a:prstGeom prst="rect">
            <a:avLst/>
          </a:prstGeom>
        </p:spPr>
      </p:pic>
      <mc:AlternateContent xmlns:mc="http://schemas.openxmlformats.org/markup-compatibility/2006">
        <mc:Choice xmlns:p14="http://schemas.microsoft.com/office/powerpoint/2010/main" Requires="p14">
          <p:contentPart p14:bwMode="auto" r:id="rId3">
            <p14:nvContentPartPr>
              <p14:cNvPr id="4" name="Ink 3">
                <a:extLst>
                  <a:ext uri="{FF2B5EF4-FFF2-40B4-BE49-F238E27FC236}">
                    <a16:creationId xmlns:a16="http://schemas.microsoft.com/office/drawing/2014/main" id="{CE972A4E-5C16-92D4-FABC-6D08BD72F440}"/>
                  </a:ext>
                </a:extLst>
              </p14:cNvPr>
              <p14:cNvContentPartPr/>
              <p14:nvPr/>
            </p14:nvContentPartPr>
            <p14:xfrm>
              <a:off x="10341857" y="1964954"/>
              <a:ext cx="5400" cy="2880"/>
            </p14:xfrm>
          </p:contentPart>
        </mc:Choice>
        <mc:Fallback>
          <p:pic>
            <p:nvPicPr>
              <p:cNvPr id="4" name="Ink 3">
                <a:extLst>
                  <a:ext uri="{FF2B5EF4-FFF2-40B4-BE49-F238E27FC236}">
                    <a16:creationId xmlns:a16="http://schemas.microsoft.com/office/drawing/2014/main" id="{CE972A4E-5C16-92D4-FABC-6D08BD72F440}"/>
                  </a:ext>
                </a:extLst>
              </p:cNvPr>
              <p:cNvPicPr/>
              <p:nvPr/>
            </p:nvPicPr>
            <p:blipFill>
              <a:blip r:embed="rId4"/>
              <a:stretch>
                <a:fillRect/>
              </a:stretch>
            </p:blipFill>
            <p:spPr>
              <a:xfrm>
                <a:off x="10324217" y="1947314"/>
                <a:ext cx="41040" cy="38520"/>
              </a:xfrm>
              <a:prstGeom prst="rect">
                <a:avLst/>
              </a:prstGeom>
            </p:spPr>
          </p:pic>
        </mc:Fallback>
      </mc:AlternateContent>
      <mc:AlternateContent xmlns:mc="http://schemas.openxmlformats.org/markup-compatibility/2006">
        <mc:Choice xmlns:p14="http://schemas.microsoft.com/office/powerpoint/2010/main" Requires="p14">
          <p:contentPart p14:bwMode="auto" r:id="rId5">
            <p14:nvContentPartPr>
              <p14:cNvPr id="5" name="Ink 4">
                <a:extLst>
                  <a:ext uri="{FF2B5EF4-FFF2-40B4-BE49-F238E27FC236}">
                    <a16:creationId xmlns:a16="http://schemas.microsoft.com/office/drawing/2014/main" id="{61B74994-6379-8089-719D-D20B5E67D3F3}"/>
                  </a:ext>
                </a:extLst>
              </p14:cNvPr>
              <p14:cNvContentPartPr/>
              <p14:nvPr/>
            </p14:nvContentPartPr>
            <p14:xfrm>
              <a:off x="9433937" y="1494434"/>
              <a:ext cx="11880" cy="360"/>
            </p14:xfrm>
          </p:contentPart>
        </mc:Choice>
        <mc:Fallback>
          <p:pic>
            <p:nvPicPr>
              <p:cNvPr id="5" name="Ink 4">
                <a:extLst>
                  <a:ext uri="{FF2B5EF4-FFF2-40B4-BE49-F238E27FC236}">
                    <a16:creationId xmlns:a16="http://schemas.microsoft.com/office/drawing/2014/main" id="{61B74994-6379-8089-719D-D20B5E67D3F3}"/>
                  </a:ext>
                </a:extLst>
              </p:cNvPr>
              <p:cNvPicPr/>
              <p:nvPr/>
            </p:nvPicPr>
            <p:blipFill>
              <a:blip r:embed="rId6"/>
              <a:stretch>
                <a:fillRect/>
              </a:stretch>
            </p:blipFill>
            <p:spPr>
              <a:xfrm>
                <a:off x="9415937" y="1476434"/>
                <a:ext cx="47520" cy="36000"/>
              </a:xfrm>
              <a:prstGeom prst="rect">
                <a:avLst/>
              </a:prstGeom>
            </p:spPr>
          </p:pic>
        </mc:Fallback>
      </mc:AlternateContent>
      <mc:AlternateContent xmlns:mc="http://schemas.openxmlformats.org/markup-compatibility/2006">
        <mc:Choice xmlns:p14="http://schemas.microsoft.com/office/powerpoint/2010/main" Requires="p14">
          <p:contentPart p14:bwMode="auto" r:id="rId7">
            <p14:nvContentPartPr>
              <p14:cNvPr id="6" name="Ink 5">
                <a:extLst>
                  <a:ext uri="{FF2B5EF4-FFF2-40B4-BE49-F238E27FC236}">
                    <a16:creationId xmlns:a16="http://schemas.microsoft.com/office/drawing/2014/main" id="{98E3BCE0-A65A-8F75-9C61-0EB61020975C}"/>
                  </a:ext>
                </a:extLst>
              </p14:cNvPr>
              <p14:cNvContentPartPr/>
              <p14:nvPr/>
            </p14:nvContentPartPr>
            <p14:xfrm>
              <a:off x="2106137" y="3285434"/>
              <a:ext cx="360" cy="360"/>
            </p14:xfrm>
          </p:contentPart>
        </mc:Choice>
        <mc:Fallback>
          <p:pic>
            <p:nvPicPr>
              <p:cNvPr id="6" name="Ink 5">
                <a:extLst>
                  <a:ext uri="{FF2B5EF4-FFF2-40B4-BE49-F238E27FC236}">
                    <a16:creationId xmlns:a16="http://schemas.microsoft.com/office/drawing/2014/main" id="{98E3BCE0-A65A-8F75-9C61-0EB61020975C}"/>
                  </a:ext>
                </a:extLst>
              </p:cNvPr>
              <p:cNvPicPr/>
              <p:nvPr/>
            </p:nvPicPr>
            <p:blipFill>
              <a:blip r:embed="rId8"/>
              <a:stretch>
                <a:fillRect/>
              </a:stretch>
            </p:blipFill>
            <p:spPr>
              <a:xfrm>
                <a:off x="2088497" y="3267794"/>
                <a:ext cx="36000" cy="36000"/>
              </a:xfrm>
              <a:prstGeom prst="rect">
                <a:avLst/>
              </a:prstGeom>
            </p:spPr>
          </p:pic>
        </mc:Fallback>
      </mc:AlternateContent>
      <p:sp>
        <p:nvSpPr>
          <p:cNvPr id="11" name="TextBox 10">
            <a:extLst>
              <a:ext uri="{FF2B5EF4-FFF2-40B4-BE49-F238E27FC236}">
                <a16:creationId xmlns:a16="http://schemas.microsoft.com/office/drawing/2014/main" id="{67A026BF-5139-55A2-3FE3-41DC2C4834F8}"/>
              </a:ext>
            </a:extLst>
          </p:cNvPr>
          <p:cNvSpPr txBox="1"/>
          <p:nvPr/>
        </p:nvSpPr>
        <p:spPr>
          <a:xfrm>
            <a:off x="375397" y="5412676"/>
            <a:ext cx="3461479" cy="646331"/>
          </a:xfrm>
          <a:prstGeom prst="rect">
            <a:avLst/>
          </a:prstGeom>
          <a:noFill/>
        </p:spPr>
        <p:txBody>
          <a:bodyPr wrap="square" rtlCol="0">
            <a:spAutoFit/>
          </a:bodyPr>
          <a:lstStyle/>
          <a:p>
            <a:r>
              <a:rPr lang="en-US" dirty="0">
                <a:solidFill>
                  <a:srgbClr val="FF0000"/>
                </a:solidFill>
              </a:rPr>
              <a:t>Slide courtesy of Karim Hamdi and Alexander Jentsch</a:t>
            </a:r>
          </a:p>
        </p:txBody>
      </p:sp>
      <p:sp>
        <p:nvSpPr>
          <p:cNvPr id="12" name="Title 1">
            <a:extLst>
              <a:ext uri="{FF2B5EF4-FFF2-40B4-BE49-F238E27FC236}">
                <a16:creationId xmlns:a16="http://schemas.microsoft.com/office/drawing/2014/main" id="{79EE2677-9244-FF1D-6ECC-DC85FB96AD5F}"/>
              </a:ext>
            </a:extLst>
          </p:cNvPr>
          <p:cNvSpPr>
            <a:spLocks noGrp="1"/>
          </p:cNvSpPr>
          <p:nvPr>
            <p:ph type="title"/>
          </p:nvPr>
        </p:nvSpPr>
        <p:spPr>
          <a:xfrm>
            <a:off x="411892" y="240539"/>
            <a:ext cx="11285837" cy="487490"/>
          </a:xfrm>
        </p:spPr>
        <p:txBody>
          <a:bodyPr/>
          <a:lstStyle/>
          <a:p>
            <a:r>
              <a:rPr lang="en-US" dirty="0"/>
              <a:t>Option 2</a:t>
            </a:r>
          </a:p>
        </p:txBody>
      </p:sp>
      <p:sp>
        <p:nvSpPr>
          <p:cNvPr id="13" name="Oval 12">
            <a:extLst>
              <a:ext uri="{FF2B5EF4-FFF2-40B4-BE49-F238E27FC236}">
                <a16:creationId xmlns:a16="http://schemas.microsoft.com/office/drawing/2014/main" id="{D9E6FB0C-21A0-F1FB-9D99-CD8C3B7A9D83}"/>
              </a:ext>
            </a:extLst>
          </p:cNvPr>
          <p:cNvSpPr/>
          <p:nvPr/>
        </p:nvSpPr>
        <p:spPr>
          <a:xfrm>
            <a:off x="2598979" y="2854911"/>
            <a:ext cx="1054607" cy="10539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Neutron cone</a:t>
            </a:r>
          </a:p>
        </p:txBody>
      </p:sp>
      <p:sp>
        <p:nvSpPr>
          <p:cNvPr id="14" name="Footer Placeholder 3">
            <a:extLst>
              <a:ext uri="{FF2B5EF4-FFF2-40B4-BE49-F238E27FC236}">
                <a16:creationId xmlns:a16="http://schemas.microsoft.com/office/drawing/2014/main" id="{919251F5-3AAB-AD07-AA6D-CB3EF23FA6D1}"/>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1267836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360996-3FAC-C849-08FA-D0C829F4A315}"/>
              </a:ext>
            </a:extLst>
          </p:cNvPr>
          <p:cNvSpPr>
            <a:spLocks noGrp="1"/>
          </p:cNvSpPr>
          <p:nvPr>
            <p:ph type="title"/>
          </p:nvPr>
        </p:nvSpPr>
        <p:spPr/>
        <p:txBody>
          <a:bodyPr/>
          <a:lstStyle/>
          <a:p>
            <a:r>
              <a:rPr lang="en-US" dirty="0"/>
              <a:t>Off-Momentum Detectors</a:t>
            </a:r>
          </a:p>
        </p:txBody>
      </p:sp>
      <p:sp>
        <p:nvSpPr>
          <p:cNvPr id="3" name="Content Placeholder 2">
            <a:extLst>
              <a:ext uri="{FF2B5EF4-FFF2-40B4-BE49-F238E27FC236}">
                <a16:creationId xmlns:a16="http://schemas.microsoft.com/office/drawing/2014/main" id="{549C2CB9-5EC2-CAE6-A060-BB13C89D5079}"/>
              </a:ext>
            </a:extLst>
          </p:cNvPr>
          <p:cNvSpPr>
            <a:spLocks noGrp="1"/>
          </p:cNvSpPr>
          <p:nvPr>
            <p:ph idx="1"/>
          </p:nvPr>
        </p:nvSpPr>
        <p:spPr/>
        <p:txBody>
          <a:bodyPr/>
          <a:lstStyle/>
          <a:p>
            <a:r>
              <a:rPr lang="en-US" dirty="0"/>
              <a:t>(2) Off-Momentum Stations</a:t>
            </a:r>
          </a:p>
          <a:p>
            <a:r>
              <a:rPr lang="en-US" dirty="0"/>
              <a:t>(2) Layers of detector staves (EICROCs) per station</a:t>
            </a:r>
          </a:p>
          <a:p>
            <a:pPr lvl="1"/>
            <a:r>
              <a:rPr lang="en-US" dirty="0"/>
              <a:t>24 Staves per Layer, 48 per Station, 96 Total</a:t>
            </a:r>
          </a:p>
          <a:p>
            <a:r>
              <a:rPr lang="en-US" dirty="0"/>
              <a:t>(1) Independent actuator per station</a:t>
            </a:r>
          </a:p>
        </p:txBody>
      </p:sp>
      <p:pic>
        <p:nvPicPr>
          <p:cNvPr id="15" name="Picture Placeholder 14">
            <a:extLst>
              <a:ext uri="{FF2B5EF4-FFF2-40B4-BE49-F238E27FC236}">
                <a16:creationId xmlns:a16="http://schemas.microsoft.com/office/drawing/2014/main" id="{4B2E347A-3A24-B8EE-8284-5631185DAF13}"/>
              </a:ext>
            </a:extLst>
          </p:cNvPr>
          <p:cNvPicPr>
            <a:picLocks noGrp="1" noChangeAspect="1"/>
          </p:cNvPicPr>
          <p:nvPr>
            <p:ph type="pic" sz="quarter" idx="15"/>
          </p:nvPr>
        </p:nvPicPr>
        <p:blipFill>
          <a:blip r:embed="rId2"/>
          <a:srcRect t="6488" b="6488"/>
          <a:stretch/>
        </p:blipFill>
        <p:spPr>
          <a:xfrm>
            <a:off x="7666265" y="3763624"/>
            <a:ext cx="3573664" cy="2290363"/>
          </a:xfrm>
          <a:prstGeom prst="rect">
            <a:avLst/>
          </a:prstGeom>
          <a:solidFill>
            <a:srgbClr val="F68A1F"/>
          </a:solidFill>
        </p:spPr>
      </p:pic>
      <p:pic>
        <p:nvPicPr>
          <p:cNvPr id="13" name="Picture Placeholder 12">
            <a:extLst>
              <a:ext uri="{FF2B5EF4-FFF2-40B4-BE49-F238E27FC236}">
                <a16:creationId xmlns:a16="http://schemas.microsoft.com/office/drawing/2014/main" id="{7E226D48-10AC-7915-EC90-55D67876C8B8}"/>
              </a:ext>
            </a:extLst>
          </p:cNvPr>
          <p:cNvPicPr>
            <a:picLocks noGrp="1" noChangeAspect="1"/>
          </p:cNvPicPr>
          <p:nvPr>
            <p:ph type="pic" sz="quarter" idx="14"/>
          </p:nvPr>
        </p:nvPicPr>
        <p:blipFill>
          <a:blip r:embed="rId3"/>
          <a:srcRect t="24" b="24"/>
          <a:stretch/>
        </p:blipFill>
        <p:spPr>
          <a:xfrm>
            <a:off x="7666265" y="966055"/>
            <a:ext cx="3573664" cy="2290363"/>
          </a:xfrm>
          <a:prstGeom prst="rect">
            <a:avLst/>
          </a:prstGeom>
          <a:solidFill>
            <a:srgbClr val="F68A1F"/>
          </a:solidFill>
        </p:spPr>
      </p:pic>
      <p:sp>
        <p:nvSpPr>
          <p:cNvPr id="16" name="Footer Placeholder 3">
            <a:extLst>
              <a:ext uri="{FF2B5EF4-FFF2-40B4-BE49-F238E27FC236}">
                <a16:creationId xmlns:a16="http://schemas.microsoft.com/office/drawing/2014/main" id="{314C04D2-2907-8F35-437C-7A52A96BAAB2}"/>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38764566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56F2B1-D014-568F-CDB4-5719758191D2}"/>
              </a:ext>
            </a:extLst>
          </p:cNvPr>
          <p:cNvSpPr>
            <a:spLocks noGrp="1"/>
          </p:cNvSpPr>
          <p:nvPr>
            <p:ph type="title"/>
          </p:nvPr>
        </p:nvSpPr>
        <p:spPr/>
        <p:txBody>
          <a:bodyPr/>
          <a:lstStyle/>
          <a:p>
            <a:r>
              <a:rPr lang="en-US" dirty="0"/>
              <a:t>Roman Pots / OMD Conclusions</a:t>
            </a:r>
          </a:p>
        </p:txBody>
      </p:sp>
      <p:sp>
        <p:nvSpPr>
          <p:cNvPr id="3" name="Content Placeholder 2">
            <a:extLst>
              <a:ext uri="{FF2B5EF4-FFF2-40B4-BE49-F238E27FC236}">
                <a16:creationId xmlns:a16="http://schemas.microsoft.com/office/drawing/2014/main" id="{688F56B2-18B7-8090-F389-B3F54BC309C0}"/>
              </a:ext>
            </a:extLst>
          </p:cNvPr>
          <p:cNvSpPr>
            <a:spLocks noGrp="1"/>
          </p:cNvSpPr>
          <p:nvPr>
            <p:ph idx="1"/>
          </p:nvPr>
        </p:nvSpPr>
        <p:spPr/>
        <p:txBody>
          <a:bodyPr/>
          <a:lstStyle/>
          <a:p>
            <a:r>
              <a:rPr lang="en-US" dirty="0"/>
              <a:t>Update the detector coverage to suit final ACLGAD/EICROC Module design</a:t>
            </a:r>
          </a:p>
          <a:p>
            <a:r>
              <a:rPr lang="en-US" dirty="0"/>
              <a:t>Using the existing STAR Roman Pot Support design as a template to design the EIC Integration.</a:t>
            </a:r>
          </a:p>
          <a:p>
            <a:r>
              <a:rPr lang="en-US" dirty="0"/>
              <a:t>Work with other labs to provide appropriate detector coverage that supports cooling efforts.</a:t>
            </a:r>
          </a:p>
          <a:p>
            <a:r>
              <a:rPr lang="en-US" dirty="0"/>
              <a:t>Update models with latest Integration files are imported via Project Link/Data Sharing</a:t>
            </a:r>
          </a:p>
          <a:p>
            <a:pPr lvl="1"/>
            <a:endParaRPr lang="en-US" dirty="0"/>
          </a:p>
          <a:p>
            <a:pPr marL="0" indent="0">
              <a:buNone/>
            </a:pPr>
            <a:endParaRPr lang="en-US" dirty="0"/>
          </a:p>
        </p:txBody>
      </p:sp>
      <p:sp>
        <p:nvSpPr>
          <p:cNvPr id="6" name="Content Placeholder 2">
            <a:extLst>
              <a:ext uri="{FF2B5EF4-FFF2-40B4-BE49-F238E27FC236}">
                <a16:creationId xmlns:a16="http://schemas.microsoft.com/office/drawing/2014/main" id="{C3428135-565F-A9D3-FF1B-13E53DC2CE8D}"/>
              </a:ext>
            </a:extLst>
          </p:cNvPr>
          <p:cNvSpPr txBox="1">
            <a:spLocks/>
          </p:cNvSpPr>
          <p:nvPr/>
        </p:nvSpPr>
        <p:spPr>
          <a:xfrm>
            <a:off x="6458989" y="4495406"/>
            <a:ext cx="5611091" cy="139653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mn-cs"/>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buNone/>
            </a:pPr>
            <a:r>
              <a:rPr lang="en-US" sz="1100" dirty="0"/>
              <a:t>Team:</a:t>
            </a:r>
          </a:p>
          <a:p>
            <a:pPr lvl="1">
              <a:buFont typeface="Arial" panose="020B0604020202020204" pitchFamily="34" charset="0"/>
              <a:buChar char="•"/>
            </a:pPr>
            <a:r>
              <a:rPr lang="en-US" sz="1100" dirty="0"/>
              <a:t>Chang Jun &amp; Charlie Hetzel (BNL) – Vacuum System / Scattering Chamber</a:t>
            </a:r>
          </a:p>
          <a:p>
            <a:pPr lvl="1">
              <a:buFont typeface="Arial" panose="020B0604020202020204" pitchFamily="34" charset="0"/>
              <a:buChar char="•"/>
            </a:pPr>
            <a:r>
              <a:rPr lang="en-US" sz="1100" dirty="0"/>
              <a:t>Karim Hamdi (BNL) – Integration</a:t>
            </a:r>
          </a:p>
          <a:p>
            <a:pPr lvl="1">
              <a:buFont typeface="Arial" panose="020B0604020202020204" pitchFamily="34" charset="0"/>
              <a:buChar char="•"/>
            </a:pPr>
            <a:r>
              <a:rPr lang="en-US" sz="1100" dirty="0"/>
              <a:t>IJC Lab / Orsay, France – Cooling</a:t>
            </a:r>
          </a:p>
          <a:p>
            <a:pPr lvl="1">
              <a:buFont typeface="Arial" panose="020B0604020202020204" pitchFamily="34" charset="0"/>
              <a:buChar char="•"/>
            </a:pPr>
            <a:r>
              <a:rPr lang="en-US" sz="1100" dirty="0"/>
              <a:t>Alexander Jentsch (BNL) – ACLGAD/EICROC</a:t>
            </a:r>
          </a:p>
          <a:p>
            <a:pPr lvl="1">
              <a:buFont typeface="Arial" panose="020B0604020202020204" pitchFamily="34" charset="0"/>
              <a:buChar char="•"/>
            </a:pPr>
            <a:r>
              <a:rPr lang="en-US" sz="1100" dirty="0"/>
              <a:t>Ron Lassiter, India Krehbiel, Jonathan Smith – Mechanical Integration</a:t>
            </a:r>
          </a:p>
          <a:p>
            <a:pPr marL="0" indent="0">
              <a:buFont typeface="Arial" panose="020B0604020202020204" pitchFamily="34" charset="0"/>
              <a:buNone/>
            </a:pPr>
            <a:endParaRPr lang="en-US" dirty="0"/>
          </a:p>
        </p:txBody>
      </p:sp>
      <p:pic>
        <p:nvPicPr>
          <p:cNvPr id="8" name="Picture 7">
            <a:extLst>
              <a:ext uri="{FF2B5EF4-FFF2-40B4-BE49-F238E27FC236}">
                <a16:creationId xmlns:a16="http://schemas.microsoft.com/office/drawing/2014/main" id="{E9BA0855-F6B3-1AF9-F931-AE1AA2C398FC}"/>
              </a:ext>
            </a:extLst>
          </p:cNvPr>
          <p:cNvPicPr>
            <a:picLocks noChangeAspect="1"/>
          </p:cNvPicPr>
          <p:nvPr/>
        </p:nvPicPr>
        <p:blipFill>
          <a:blip r:embed="rId2"/>
          <a:stretch>
            <a:fillRect/>
          </a:stretch>
        </p:blipFill>
        <p:spPr>
          <a:xfrm>
            <a:off x="7388679" y="1027195"/>
            <a:ext cx="4124387" cy="2871474"/>
          </a:xfrm>
          <a:prstGeom prst="rect">
            <a:avLst/>
          </a:prstGeom>
        </p:spPr>
      </p:pic>
      <p:sp>
        <p:nvSpPr>
          <p:cNvPr id="9" name="Footer Placeholder 3">
            <a:extLst>
              <a:ext uri="{FF2B5EF4-FFF2-40B4-BE49-F238E27FC236}">
                <a16:creationId xmlns:a16="http://schemas.microsoft.com/office/drawing/2014/main" id="{A21EF8CC-63DD-A84D-676A-90247125E0A2}"/>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35118295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3A3AD3-242C-5D79-F2CA-B5ABA1D62548}"/>
            </a:ext>
          </a:extLst>
        </p:cNvPr>
        <p:cNvGrpSpPr/>
        <p:nvPr/>
      </p:nvGrpSpPr>
      <p:grpSpPr>
        <a:xfrm>
          <a:off x="0" y="0"/>
          <a:ext cx="0" cy="0"/>
          <a:chOff x="0" y="0"/>
          <a:chExt cx="0" cy="0"/>
        </a:xfrm>
      </p:grpSpPr>
      <p:pic>
        <p:nvPicPr>
          <p:cNvPr id="3" name="Picture 2">
            <a:extLst>
              <a:ext uri="{FF2B5EF4-FFF2-40B4-BE49-F238E27FC236}">
                <a16:creationId xmlns:a16="http://schemas.microsoft.com/office/drawing/2014/main" id="{58133FB6-FA80-B236-4764-0827385532F1}"/>
              </a:ext>
            </a:extLst>
          </p:cNvPr>
          <p:cNvPicPr>
            <a:picLocks noChangeAspect="1"/>
          </p:cNvPicPr>
          <p:nvPr/>
        </p:nvPicPr>
        <p:blipFill>
          <a:blip r:embed="rId2"/>
          <a:stretch>
            <a:fillRect/>
          </a:stretch>
        </p:blipFill>
        <p:spPr>
          <a:xfrm>
            <a:off x="3173344" y="970772"/>
            <a:ext cx="6159843" cy="5010665"/>
          </a:xfrm>
          <a:prstGeom prst="rect">
            <a:avLst/>
          </a:prstGeom>
        </p:spPr>
      </p:pic>
      <p:sp>
        <p:nvSpPr>
          <p:cNvPr id="4" name="Title 1">
            <a:extLst>
              <a:ext uri="{FF2B5EF4-FFF2-40B4-BE49-F238E27FC236}">
                <a16:creationId xmlns:a16="http://schemas.microsoft.com/office/drawing/2014/main" id="{858125BB-737D-082F-814A-F3DE827CC01D}"/>
              </a:ext>
            </a:extLst>
          </p:cNvPr>
          <p:cNvSpPr>
            <a:spLocks noGrp="1"/>
          </p:cNvSpPr>
          <p:nvPr>
            <p:ph type="title"/>
          </p:nvPr>
        </p:nvSpPr>
        <p:spPr>
          <a:xfrm>
            <a:off x="411892" y="240539"/>
            <a:ext cx="11285837" cy="487490"/>
          </a:xfrm>
        </p:spPr>
        <p:txBody>
          <a:bodyPr/>
          <a:lstStyle/>
          <a:p>
            <a:r>
              <a:rPr lang="en-US" dirty="0"/>
              <a:t>B0PF Detector Concept</a:t>
            </a:r>
          </a:p>
        </p:txBody>
      </p:sp>
      <p:sp>
        <p:nvSpPr>
          <p:cNvPr id="5" name="Footer Placeholder 3">
            <a:extLst>
              <a:ext uri="{FF2B5EF4-FFF2-40B4-BE49-F238E27FC236}">
                <a16:creationId xmlns:a16="http://schemas.microsoft.com/office/drawing/2014/main" id="{4CA8778D-45EF-1174-1E79-B73AE8BD919B}"/>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323285354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684FBE54-0B0E-6DA0-F098-EE4149DA5EC8}"/>
              </a:ext>
            </a:extLst>
          </p:cNvPr>
          <p:cNvSpPr>
            <a:spLocks noGrp="1"/>
          </p:cNvSpPr>
          <p:nvPr>
            <p:ph idx="1"/>
          </p:nvPr>
        </p:nvSpPr>
        <p:spPr/>
        <p:txBody>
          <a:bodyPr/>
          <a:lstStyle/>
          <a:p>
            <a:r>
              <a:rPr lang="en-US" dirty="0"/>
              <a:t>Counter-levered support from the front and Stand-off fasteners in the back</a:t>
            </a:r>
          </a:p>
          <a:p>
            <a:r>
              <a:rPr lang="en-US" dirty="0"/>
              <a:t>“Ship in a bottle” design</a:t>
            </a:r>
          </a:p>
        </p:txBody>
      </p:sp>
      <p:pic>
        <p:nvPicPr>
          <p:cNvPr id="9" name="Picture 8">
            <a:extLst>
              <a:ext uri="{FF2B5EF4-FFF2-40B4-BE49-F238E27FC236}">
                <a16:creationId xmlns:a16="http://schemas.microsoft.com/office/drawing/2014/main" id="{59651463-BBBC-269E-3B57-2F5B28A3BA7D}"/>
              </a:ext>
            </a:extLst>
          </p:cNvPr>
          <p:cNvPicPr>
            <a:picLocks noChangeAspect="1"/>
          </p:cNvPicPr>
          <p:nvPr/>
        </p:nvPicPr>
        <p:blipFill>
          <a:blip r:embed="rId2"/>
          <a:stretch>
            <a:fillRect/>
          </a:stretch>
        </p:blipFill>
        <p:spPr>
          <a:xfrm>
            <a:off x="8129847" y="966055"/>
            <a:ext cx="3790604" cy="4937382"/>
          </a:xfrm>
          <a:prstGeom prst="rect">
            <a:avLst/>
          </a:prstGeom>
        </p:spPr>
      </p:pic>
      <p:sp>
        <p:nvSpPr>
          <p:cNvPr id="12" name="Title 1">
            <a:extLst>
              <a:ext uri="{FF2B5EF4-FFF2-40B4-BE49-F238E27FC236}">
                <a16:creationId xmlns:a16="http://schemas.microsoft.com/office/drawing/2014/main" id="{5D15D453-9B6B-82B6-7FFC-1B0613E4E8F6}"/>
              </a:ext>
            </a:extLst>
          </p:cNvPr>
          <p:cNvSpPr>
            <a:spLocks noGrp="1"/>
          </p:cNvSpPr>
          <p:nvPr>
            <p:ph type="title"/>
          </p:nvPr>
        </p:nvSpPr>
        <p:spPr>
          <a:xfrm>
            <a:off x="411892" y="240539"/>
            <a:ext cx="11285837" cy="487490"/>
          </a:xfrm>
        </p:spPr>
        <p:txBody>
          <a:bodyPr/>
          <a:lstStyle/>
          <a:p>
            <a:r>
              <a:rPr lang="en-US" dirty="0"/>
              <a:t>B0PF Support Structure</a:t>
            </a:r>
          </a:p>
        </p:txBody>
      </p:sp>
      <p:sp>
        <p:nvSpPr>
          <p:cNvPr id="13" name="Footer Placeholder 3">
            <a:extLst>
              <a:ext uri="{FF2B5EF4-FFF2-40B4-BE49-F238E27FC236}">
                <a16:creationId xmlns:a16="http://schemas.microsoft.com/office/drawing/2014/main" id="{A7ECBA41-57AC-FAD3-4D0A-F8D3CA4CE172}"/>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378980086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F3971F14-8BCA-5E7E-76E3-2691EABF2986}"/>
              </a:ext>
            </a:extLst>
          </p:cNvPr>
          <p:cNvPicPr>
            <a:picLocks noChangeAspect="1"/>
          </p:cNvPicPr>
          <p:nvPr/>
        </p:nvPicPr>
        <p:blipFill>
          <a:blip r:embed="rId2"/>
          <a:stretch>
            <a:fillRect/>
          </a:stretch>
        </p:blipFill>
        <p:spPr>
          <a:xfrm>
            <a:off x="8857954" y="875731"/>
            <a:ext cx="2645070" cy="4544634"/>
          </a:xfrm>
          <a:prstGeom prst="rect">
            <a:avLst/>
          </a:prstGeom>
        </p:spPr>
      </p:pic>
      <p:sp>
        <p:nvSpPr>
          <p:cNvPr id="3" name="Content Placeholder 2">
            <a:extLst>
              <a:ext uri="{FF2B5EF4-FFF2-40B4-BE49-F238E27FC236}">
                <a16:creationId xmlns:a16="http://schemas.microsoft.com/office/drawing/2014/main" id="{5C8AD90F-558A-E845-DB47-5303194C0B85}"/>
              </a:ext>
            </a:extLst>
          </p:cNvPr>
          <p:cNvSpPr>
            <a:spLocks noGrp="1"/>
          </p:cNvSpPr>
          <p:nvPr>
            <p:ph idx="1"/>
          </p:nvPr>
        </p:nvSpPr>
        <p:spPr>
          <a:xfrm>
            <a:off x="411892" y="966055"/>
            <a:ext cx="4407655" cy="5008367"/>
          </a:xfrm>
        </p:spPr>
        <p:txBody>
          <a:bodyPr/>
          <a:lstStyle/>
          <a:p>
            <a:r>
              <a:rPr lang="en-US" dirty="0"/>
              <a:t>(4) Detector Planes inside the B0</a:t>
            </a:r>
          </a:p>
          <a:p>
            <a:r>
              <a:rPr lang="en-US" dirty="0"/>
              <a:t>Individually controlled via NEMA 17 Stepper Motor</a:t>
            </a:r>
          </a:p>
          <a:p>
            <a:r>
              <a:rPr lang="en-US" dirty="0"/>
              <a:t>“Horseshoe” Design with inner-most detectors on a slide to wrap around beampipe</a:t>
            </a:r>
          </a:p>
          <a:p>
            <a:r>
              <a:rPr lang="en-US" dirty="0"/>
              <a:t>Utilizing the same ACLGAD EICROC detectors as Roman Pots and Off-Momentum Detectors</a:t>
            </a:r>
          </a:p>
        </p:txBody>
      </p:sp>
      <p:pic>
        <p:nvPicPr>
          <p:cNvPr id="9" name="Picture 8">
            <a:extLst>
              <a:ext uri="{FF2B5EF4-FFF2-40B4-BE49-F238E27FC236}">
                <a16:creationId xmlns:a16="http://schemas.microsoft.com/office/drawing/2014/main" id="{66FF4B49-DF82-A6A7-119D-19381BE19D52}"/>
              </a:ext>
            </a:extLst>
          </p:cNvPr>
          <p:cNvPicPr>
            <a:picLocks noChangeAspect="1"/>
          </p:cNvPicPr>
          <p:nvPr/>
        </p:nvPicPr>
        <p:blipFill>
          <a:blip r:embed="rId3"/>
          <a:stretch>
            <a:fillRect/>
          </a:stretch>
        </p:blipFill>
        <p:spPr>
          <a:xfrm>
            <a:off x="5364663" y="875731"/>
            <a:ext cx="2847140" cy="4544634"/>
          </a:xfrm>
          <a:prstGeom prst="rect">
            <a:avLst/>
          </a:prstGeom>
        </p:spPr>
      </p:pic>
      <p:sp>
        <p:nvSpPr>
          <p:cNvPr id="10" name="TextBox 9">
            <a:extLst>
              <a:ext uri="{FF2B5EF4-FFF2-40B4-BE49-F238E27FC236}">
                <a16:creationId xmlns:a16="http://schemas.microsoft.com/office/drawing/2014/main" id="{7C486432-9FB3-E7B5-B337-8310E61CC785}"/>
              </a:ext>
            </a:extLst>
          </p:cNvPr>
          <p:cNvSpPr txBox="1"/>
          <p:nvPr/>
        </p:nvSpPr>
        <p:spPr>
          <a:xfrm>
            <a:off x="5364663" y="5511338"/>
            <a:ext cx="2847140" cy="369332"/>
          </a:xfrm>
          <a:prstGeom prst="rect">
            <a:avLst/>
          </a:prstGeom>
          <a:noFill/>
        </p:spPr>
        <p:txBody>
          <a:bodyPr wrap="square" rtlCol="0">
            <a:spAutoFit/>
          </a:bodyPr>
          <a:lstStyle/>
          <a:p>
            <a:pPr algn="ctr"/>
            <a:r>
              <a:rPr lang="en-US" dirty="0"/>
              <a:t>OPEN</a:t>
            </a:r>
          </a:p>
        </p:txBody>
      </p:sp>
      <p:sp>
        <p:nvSpPr>
          <p:cNvPr id="11" name="TextBox 10">
            <a:extLst>
              <a:ext uri="{FF2B5EF4-FFF2-40B4-BE49-F238E27FC236}">
                <a16:creationId xmlns:a16="http://schemas.microsoft.com/office/drawing/2014/main" id="{C17451D5-42D7-D1EA-C7DD-F9ADC48D3CEA}"/>
              </a:ext>
            </a:extLst>
          </p:cNvPr>
          <p:cNvSpPr txBox="1"/>
          <p:nvPr/>
        </p:nvSpPr>
        <p:spPr>
          <a:xfrm>
            <a:off x="8756919" y="5511338"/>
            <a:ext cx="2847140" cy="369332"/>
          </a:xfrm>
          <a:prstGeom prst="rect">
            <a:avLst/>
          </a:prstGeom>
          <a:noFill/>
        </p:spPr>
        <p:txBody>
          <a:bodyPr wrap="square" rtlCol="0">
            <a:spAutoFit/>
          </a:bodyPr>
          <a:lstStyle/>
          <a:p>
            <a:pPr algn="ctr"/>
            <a:r>
              <a:rPr lang="en-US" dirty="0"/>
              <a:t>CLOSED</a:t>
            </a:r>
          </a:p>
        </p:txBody>
      </p:sp>
      <p:sp>
        <p:nvSpPr>
          <p:cNvPr id="12" name="Oval 11">
            <a:extLst>
              <a:ext uri="{FF2B5EF4-FFF2-40B4-BE49-F238E27FC236}">
                <a16:creationId xmlns:a16="http://schemas.microsoft.com/office/drawing/2014/main" id="{DB2E0F8F-516E-0C53-E59E-BDECFAF10F53}"/>
              </a:ext>
            </a:extLst>
          </p:cNvPr>
          <p:cNvSpPr/>
          <p:nvPr/>
        </p:nvSpPr>
        <p:spPr>
          <a:xfrm>
            <a:off x="6542116" y="2826327"/>
            <a:ext cx="631767" cy="602673"/>
          </a:xfrm>
          <a:prstGeom prst="ellipse">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D63612AA-14D4-1053-DB8B-742CE9C692AE}"/>
              </a:ext>
            </a:extLst>
          </p:cNvPr>
          <p:cNvSpPr/>
          <p:nvPr/>
        </p:nvSpPr>
        <p:spPr>
          <a:xfrm>
            <a:off x="9918580" y="2818347"/>
            <a:ext cx="631767" cy="602673"/>
          </a:xfrm>
          <a:prstGeom prst="ellipse">
            <a:avLst/>
          </a:prstGeom>
          <a:solidFill>
            <a:schemeClr val="bg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tle 1">
            <a:extLst>
              <a:ext uri="{FF2B5EF4-FFF2-40B4-BE49-F238E27FC236}">
                <a16:creationId xmlns:a16="http://schemas.microsoft.com/office/drawing/2014/main" id="{635A07A4-3659-4654-CE62-5475DE813ABE}"/>
              </a:ext>
            </a:extLst>
          </p:cNvPr>
          <p:cNvSpPr>
            <a:spLocks noGrp="1"/>
          </p:cNvSpPr>
          <p:nvPr>
            <p:ph type="title"/>
          </p:nvPr>
        </p:nvSpPr>
        <p:spPr>
          <a:xfrm>
            <a:off x="411892" y="240539"/>
            <a:ext cx="11285837" cy="487490"/>
          </a:xfrm>
        </p:spPr>
        <p:txBody>
          <a:bodyPr/>
          <a:lstStyle/>
          <a:p>
            <a:r>
              <a:rPr lang="en-US" dirty="0"/>
              <a:t>B0 Detector Layers</a:t>
            </a:r>
          </a:p>
        </p:txBody>
      </p:sp>
      <p:sp>
        <p:nvSpPr>
          <p:cNvPr id="17" name="Footer Placeholder 3">
            <a:extLst>
              <a:ext uri="{FF2B5EF4-FFF2-40B4-BE49-F238E27FC236}">
                <a16:creationId xmlns:a16="http://schemas.microsoft.com/office/drawing/2014/main" id="{B2D37D56-612F-ED05-2099-58EAAFD37545}"/>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120411348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4523BA54-4D9D-0E6B-8340-97D9C5A1A879}"/>
              </a:ext>
            </a:extLst>
          </p:cNvPr>
          <p:cNvPicPr>
            <a:picLocks noChangeAspect="1"/>
          </p:cNvPicPr>
          <p:nvPr/>
        </p:nvPicPr>
        <p:blipFill>
          <a:blip r:embed="rId2"/>
          <a:stretch>
            <a:fillRect/>
          </a:stretch>
        </p:blipFill>
        <p:spPr>
          <a:xfrm>
            <a:off x="1261241" y="1397680"/>
            <a:ext cx="10344281" cy="3425962"/>
          </a:xfrm>
          <a:prstGeom prst="rect">
            <a:avLst/>
          </a:prstGeom>
        </p:spPr>
      </p:pic>
      <p:sp>
        <p:nvSpPr>
          <p:cNvPr id="9" name="Title 1">
            <a:extLst>
              <a:ext uri="{FF2B5EF4-FFF2-40B4-BE49-F238E27FC236}">
                <a16:creationId xmlns:a16="http://schemas.microsoft.com/office/drawing/2014/main" id="{180E6FE3-835F-6B07-E53A-246734C363DA}"/>
              </a:ext>
            </a:extLst>
          </p:cNvPr>
          <p:cNvSpPr>
            <a:spLocks noGrp="1"/>
          </p:cNvSpPr>
          <p:nvPr>
            <p:ph type="title"/>
          </p:nvPr>
        </p:nvSpPr>
        <p:spPr>
          <a:xfrm>
            <a:off x="411892" y="240539"/>
            <a:ext cx="11285837" cy="487490"/>
          </a:xfrm>
        </p:spPr>
        <p:txBody>
          <a:bodyPr/>
          <a:lstStyle/>
          <a:p>
            <a:r>
              <a:rPr lang="en-US" dirty="0"/>
              <a:t>B0 Detector Carriage</a:t>
            </a:r>
          </a:p>
        </p:txBody>
      </p:sp>
      <p:sp>
        <p:nvSpPr>
          <p:cNvPr id="10" name="TextBox 9">
            <a:extLst>
              <a:ext uri="{FF2B5EF4-FFF2-40B4-BE49-F238E27FC236}">
                <a16:creationId xmlns:a16="http://schemas.microsoft.com/office/drawing/2014/main" id="{F9618D82-6C1C-6965-E234-AC00583E2B56}"/>
              </a:ext>
            </a:extLst>
          </p:cNvPr>
          <p:cNvSpPr txBox="1"/>
          <p:nvPr/>
        </p:nvSpPr>
        <p:spPr>
          <a:xfrm>
            <a:off x="332508" y="5701111"/>
            <a:ext cx="4887884" cy="369332"/>
          </a:xfrm>
          <a:prstGeom prst="rect">
            <a:avLst/>
          </a:prstGeom>
          <a:noFill/>
        </p:spPr>
        <p:txBody>
          <a:bodyPr wrap="square" rtlCol="0">
            <a:spAutoFit/>
          </a:bodyPr>
          <a:lstStyle/>
          <a:p>
            <a:r>
              <a:rPr lang="en-US" dirty="0"/>
              <a:t>Courtesy: </a:t>
            </a:r>
            <a:r>
              <a:rPr lang="en-US" dirty="0" err="1"/>
              <a:t>Acuvi</a:t>
            </a:r>
            <a:r>
              <a:rPr lang="en-US" dirty="0"/>
              <a:t> Group (Formerly TPA Motion)</a:t>
            </a:r>
          </a:p>
        </p:txBody>
      </p:sp>
      <p:sp>
        <p:nvSpPr>
          <p:cNvPr id="11" name="Footer Placeholder 3">
            <a:extLst>
              <a:ext uri="{FF2B5EF4-FFF2-40B4-BE49-F238E27FC236}">
                <a16:creationId xmlns:a16="http://schemas.microsoft.com/office/drawing/2014/main" id="{5F79F8FE-E136-308F-CC34-413D483053B4}"/>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26515285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9958613-3EBB-A040-EC48-E39357875E2A}"/>
              </a:ext>
            </a:extLst>
          </p:cNvPr>
          <p:cNvPicPr>
            <a:picLocks noChangeAspect="1"/>
          </p:cNvPicPr>
          <p:nvPr/>
        </p:nvPicPr>
        <p:blipFill>
          <a:blip r:embed="rId2"/>
          <a:stretch>
            <a:fillRect/>
          </a:stretch>
        </p:blipFill>
        <p:spPr>
          <a:xfrm>
            <a:off x="5311834" y="919417"/>
            <a:ext cx="6385896" cy="5118392"/>
          </a:xfrm>
          <a:prstGeom prst="rect">
            <a:avLst/>
          </a:prstGeom>
        </p:spPr>
      </p:pic>
      <p:sp>
        <p:nvSpPr>
          <p:cNvPr id="9" name="Title 1">
            <a:extLst>
              <a:ext uri="{FF2B5EF4-FFF2-40B4-BE49-F238E27FC236}">
                <a16:creationId xmlns:a16="http://schemas.microsoft.com/office/drawing/2014/main" id="{E81DCBEF-1A6B-0F0C-043C-A20E450DAC81}"/>
              </a:ext>
            </a:extLst>
          </p:cNvPr>
          <p:cNvSpPr>
            <a:spLocks noGrp="1"/>
          </p:cNvSpPr>
          <p:nvPr>
            <p:ph type="title"/>
          </p:nvPr>
        </p:nvSpPr>
        <p:spPr>
          <a:xfrm>
            <a:off x="411892" y="240539"/>
            <a:ext cx="11285837" cy="487490"/>
          </a:xfrm>
        </p:spPr>
        <p:txBody>
          <a:bodyPr/>
          <a:lstStyle/>
          <a:p>
            <a:r>
              <a:rPr lang="en-US" dirty="0"/>
              <a:t>B0 Inner Mechanics</a:t>
            </a:r>
          </a:p>
        </p:txBody>
      </p:sp>
      <p:sp>
        <p:nvSpPr>
          <p:cNvPr id="10" name="Content Placeholder 2">
            <a:extLst>
              <a:ext uri="{FF2B5EF4-FFF2-40B4-BE49-F238E27FC236}">
                <a16:creationId xmlns:a16="http://schemas.microsoft.com/office/drawing/2014/main" id="{439E08E1-37D7-8AF0-E55E-026EEDAE6606}"/>
              </a:ext>
            </a:extLst>
          </p:cNvPr>
          <p:cNvSpPr>
            <a:spLocks noGrp="1"/>
          </p:cNvSpPr>
          <p:nvPr>
            <p:ph idx="1"/>
          </p:nvPr>
        </p:nvSpPr>
        <p:spPr>
          <a:xfrm>
            <a:off x="411892" y="966055"/>
            <a:ext cx="4407655" cy="5008367"/>
          </a:xfrm>
        </p:spPr>
        <p:txBody>
          <a:bodyPr/>
          <a:lstStyle/>
          <a:p>
            <a:r>
              <a:rPr lang="en-US" dirty="0"/>
              <a:t>Previous design used (2) mechanized axis of motion to place two halves of a detector around the beampipe.</a:t>
            </a:r>
          </a:p>
          <a:p>
            <a:r>
              <a:rPr lang="en-US" dirty="0"/>
              <a:t>Current concept is using a single motor per layer with an additional guide rail to close inner-detector around beampipe</a:t>
            </a:r>
          </a:p>
        </p:txBody>
      </p:sp>
      <p:sp>
        <p:nvSpPr>
          <p:cNvPr id="11" name="Footer Placeholder 3">
            <a:extLst>
              <a:ext uri="{FF2B5EF4-FFF2-40B4-BE49-F238E27FC236}">
                <a16:creationId xmlns:a16="http://schemas.microsoft.com/office/drawing/2014/main" id="{74342360-C245-DCC2-7C4F-DFAB27235EC8}"/>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31972066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BB2C748-5AFC-E3A0-D0F9-091B698EAFE3}"/>
              </a:ext>
            </a:extLst>
          </p:cNvPr>
          <p:cNvPicPr>
            <a:picLocks noChangeAspect="1"/>
          </p:cNvPicPr>
          <p:nvPr/>
        </p:nvPicPr>
        <p:blipFill>
          <a:blip r:embed="rId2"/>
          <a:stretch>
            <a:fillRect/>
          </a:stretch>
        </p:blipFill>
        <p:spPr>
          <a:xfrm>
            <a:off x="373414" y="1228573"/>
            <a:ext cx="11445171" cy="4400853"/>
          </a:xfrm>
          <a:prstGeom prst="rect">
            <a:avLst/>
          </a:prstGeom>
        </p:spPr>
      </p:pic>
      <p:sp>
        <p:nvSpPr>
          <p:cNvPr id="8" name="Title 1">
            <a:extLst>
              <a:ext uri="{FF2B5EF4-FFF2-40B4-BE49-F238E27FC236}">
                <a16:creationId xmlns:a16="http://schemas.microsoft.com/office/drawing/2014/main" id="{B9642D04-1353-BAA3-AB68-90CC46E479DD}"/>
              </a:ext>
            </a:extLst>
          </p:cNvPr>
          <p:cNvSpPr>
            <a:spLocks noGrp="1"/>
          </p:cNvSpPr>
          <p:nvPr>
            <p:ph type="title"/>
          </p:nvPr>
        </p:nvSpPr>
        <p:spPr>
          <a:xfrm>
            <a:off x="411892" y="240539"/>
            <a:ext cx="11285837" cy="487490"/>
          </a:xfrm>
        </p:spPr>
        <p:txBody>
          <a:bodyPr/>
          <a:lstStyle/>
          <a:p>
            <a:r>
              <a:rPr lang="en-US" dirty="0"/>
              <a:t>B0 Inner Mechanics</a:t>
            </a:r>
          </a:p>
        </p:txBody>
      </p:sp>
      <p:sp>
        <p:nvSpPr>
          <p:cNvPr id="9" name="Rectangle 8">
            <a:extLst>
              <a:ext uri="{FF2B5EF4-FFF2-40B4-BE49-F238E27FC236}">
                <a16:creationId xmlns:a16="http://schemas.microsoft.com/office/drawing/2014/main" id="{39149FFF-4CF5-52AC-6C19-F75DB28EAA73}"/>
              </a:ext>
            </a:extLst>
          </p:cNvPr>
          <p:cNvSpPr/>
          <p:nvPr/>
        </p:nvSpPr>
        <p:spPr>
          <a:xfrm>
            <a:off x="2294313" y="1637607"/>
            <a:ext cx="2718262" cy="29094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rgbClr val="FF0000"/>
                </a:solidFill>
              </a:rPr>
              <a:t>Linear Rail </a:t>
            </a:r>
            <a:r>
              <a:rPr lang="en-US" dirty="0">
                <a:solidFill>
                  <a:srgbClr val="FF0000"/>
                </a:solidFill>
                <a:sym typeface="Wingdings" panose="05000000000000000000" pitchFamily="2" charset="2"/>
              </a:rPr>
              <a:t></a:t>
            </a:r>
            <a:endParaRPr lang="en-US" dirty="0">
              <a:solidFill>
                <a:srgbClr val="FF0000"/>
              </a:solidFill>
            </a:endParaRPr>
          </a:p>
        </p:txBody>
      </p:sp>
      <p:sp>
        <p:nvSpPr>
          <p:cNvPr id="10" name="Rectangle 9">
            <a:extLst>
              <a:ext uri="{FF2B5EF4-FFF2-40B4-BE49-F238E27FC236}">
                <a16:creationId xmlns:a16="http://schemas.microsoft.com/office/drawing/2014/main" id="{57CD7839-177E-96A9-82CF-96927994639F}"/>
              </a:ext>
            </a:extLst>
          </p:cNvPr>
          <p:cNvSpPr/>
          <p:nvPr/>
        </p:nvSpPr>
        <p:spPr>
          <a:xfrm rot="606855">
            <a:off x="2236546" y="2721590"/>
            <a:ext cx="894987" cy="19381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Guide Rail</a:t>
            </a:r>
          </a:p>
        </p:txBody>
      </p:sp>
      <p:sp>
        <p:nvSpPr>
          <p:cNvPr id="11" name="Footer Placeholder 3">
            <a:extLst>
              <a:ext uri="{FF2B5EF4-FFF2-40B4-BE49-F238E27FC236}">
                <a16:creationId xmlns:a16="http://schemas.microsoft.com/office/drawing/2014/main" id="{8491050E-ACF6-3D60-9F24-439EB1480083}"/>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2883924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2FA5FE-7E6F-1DA4-DC07-1574D1E9D920}"/>
              </a:ext>
            </a:extLst>
          </p:cNvPr>
          <p:cNvSpPr>
            <a:spLocks noGrp="1"/>
          </p:cNvSpPr>
          <p:nvPr>
            <p:ph idx="1"/>
          </p:nvPr>
        </p:nvSpPr>
        <p:spPr>
          <a:xfrm>
            <a:off x="411893" y="966055"/>
            <a:ext cx="6786930" cy="3023073"/>
          </a:xfrm>
        </p:spPr>
        <p:txBody>
          <a:bodyPr>
            <a:normAutofit fontScale="77500" lnSpcReduction="20000"/>
          </a:bodyPr>
          <a:lstStyle/>
          <a:p>
            <a:r>
              <a:rPr lang="en-US" dirty="0"/>
              <a:t>Calorimeter is proving to be too large to remove the crystals from inside the B0 “Barrel”</a:t>
            </a:r>
          </a:p>
          <a:p>
            <a:pPr lvl="1"/>
            <a:r>
              <a:rPr lang="en-US" dirty="0"/>
              <a:t>Backside of B0 is inaccessible</a:t>
            </a:r>
          </a:p>
          <a:p>
            <a:pPr lvl="1"/>
            <a:r>
              <a:rPr lang="en-US" dirty="0"/>
              <a:t>Removing crystals via front-side risks damaging the inner cryostat</a:t>
            </a:r>
          </a:p>
          <a:p>
            <a:r>
              <a:rPr lang="en-US" dirty="0"/>
              <a:t>Investigating a method to remove electronics </a:t>
            </a:r>
            <a:r>
              <a:rPr lang="en-US" dirty="0" err="1"/>
              <a:t>inlieu</a:t>
            </a:r>
            <a:r>
              <a:rPr lang="en-US" dirty="0"/>
              <a:t> of crystals for maintenance</a:t>
            </a:r>
          </a:p>
          <a:p>
            <a:r>
              <a:rPr lang="en-US" dirty="0"/>
              <a:t>Creating a permanent mounting method for calorimeter crystals (creating a ‘shelf’ from inner barrel support structure)</a:t>
            </a:r>
          </a:p>
          <a:p>
            <a:r>
              <a:rPr lang="en-US" dirty="0"/>
              <a:t>Size of Calorimeter had to be reduced along X-Axis to accommodate B0 Magnet inner-barrel size (previously 5 crystals, reduced to 3)</a:t>
            </a:r>
          </a:p>
        </p:txBody>
      </p:sp>
      <p:sp>
        <p:nvSpPr>
          <p:cNvPr id="6" name="Title 1">
            <a:extLst>
              <a:ext uri="{FF2B5EF4-FFF2-40B4-BE49-F238E27FC236}">
                <a16:creationId xmlns:a16="http://schemas.microsoft.com/office/drawing/2014/main" id="{C317CE03-9EBA-B66E-0AA0-901EA3A12E3C}"/>
              </a:ext>
            </a:extLst>
          </p:cNvPr>
          <p:cNvSpPr>
            <a:spLocks noGrp="1"/>
          </p:cNvSpPr>
          <p:nvPr>
            <p:ph type="title"/>
          </p:nvPr>
        </p:nvSpPr>
        <p:spPr>
          <a:xfrm>
            <a:off x="411892" y="240539"/>
            <a:ext cx="11285837" cy="487490"/>
          </a:xfrm>
        </p:spPr>
        <p:txBody>
          <a:bodyPr/>
          <a:lstStyle/>
          <a:p>
            <a:r>
              <a:rPr lang="en-US" dirty="0"/>
              <a:t>Calorimeter</a:t>
            </a:r>
          </a:p>
        </p:txBody>
      </p:sp>
      <p:pic>
        <p:nvPicPr>
          <p:cNvPr id="8" name="Picture 7">
            <a:extLst>
              <a:ext uri="{FF2B5EF4-FFF2-40B4-BE49-F238E27FC236}">
                <a16:creationId xmlns:a16="http://schemas.microsoft.com/office/drawing/2014/main" id="{95D7DAD3-A733-0CEF-19F7-E472597C0029}"/>
              </a:ext>
            </a:extLst>
          </p:cNvPr>
          <p:cNvPicPr>
            <a:picLocks noChangeAspect="1"/>
          </p:cNvPicPr>
          <p:nvPr/>
        </p:nvPicPr>
        <p:blipFill>
          <a:blip r:embed="rId2"/>
          <a:stretch>
            <a:fillRect/>
          </a:stretch>
        </p:blipFill>
        <p:spPr>
          <a:xfrm>
            <a:off x="7754576" y="966055"/>
            <a:ext cx="3943154" cy="4063145"/>
          </a:xfrm>
          <a:prstGeom prst="rect">
            <a:avLst/>
          </a:prstGeom>
        </p:spPr>
      </p:pic>
      <p:pic>
        <p:nvPicPr>
          <p:cNvPr id="10" name="Picture 9">
            <a:extLst>
              <a:ext uri="{FF2B5EF4-FFF2-40B4-BE49-F238E27FC236}">
                <a16:creationId xmlns:a16="http://schemas.microsoft.com/office/drawing/2014/main" id="{D4B2C0AA-4F90-1649-C41B-3BECFFE94719}"/>
              </a:ext>
            </a:extLst>
          </p:cNvPr>
          <p:cNvPicPr>
            <a:picLocks noChangeAspect="1"/>
          </p:cNvPicPr>
          <p:nvPr/>
        </p:nvPicPr>
        <p:blipFill>
          <a:blip r:embed="rId3"/>
          <a:srcRect t="11859" b="6799"/>
          <a:stretch>
            <a:fillRect/>
          </a:stretch>
        </p:blipFill>
        <p:spPr>
          <a:xfrm>
            <a:off x="749867" y="3989128"/>
            <a:ext cx="6916189" cy="1949335"/>
          </a:xfrm>
          <a:prstGeom prst="rect">
            <a:avLst/>
          </a:prstGeom>
        </p:spPr>
      </p:pic>
      <p:sp>
        <p:nvSpPr>
          <p:cNvPr id="11" name="Footer Placeholder 3">
            <a:extLst>
              <a:ext uri="{FF2B5EF4-FFF2-40B4-BE49-F238E27FC236}">
                <a16:creationId xmlns:a16="http://schemas.microsoft.com/office/drawing/2014/main" id="{9657AAD0-82CD-97F4-1117-FD8609D914CF}"/>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34948845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Roman Pots</a:t>
            </a:r>
          </a:p>
        </p:txBody>
      </p:sp>
      <p:sp>
        <p:nvSpPr>
          <p:cNvPr id="5" name="Slide Number Placeholder 4"/>
          <p:cNvSpPr>
            <a:spLocks noGrp="1"/>
          </p:cNvSpPr>
          <p:nvPr>
            <p:ph type="sldNum" sz="quarter" idx="4"/>
          </p:nvPr>
        </p:nvSpPr>
        <p:spPr/>
        <p:txBody>
          <a:bodyPr/>
          <a:lstStyle/>
          <a:p>
            <a:fld id="{07E1C93C-5050-FC42-8F10-D22D4F119D13}" type="slidenum">
              <a:rPr lang="en-US" smtClean="0"/>
              <a:pPr/>
              <a:t>2</a:t>
            </a:fld>
            <a:endParaRPr lang="en-US" dirty="0"/>
          </a:p>
        </p:txBody>
      </p:sp>
      <p:sp>
        <p:nvSpPr>
          <p:cNvPr id="4" name="Footer Placeholder 3"/>
          <p:cNvSpPr>
            <a:spLocks noGrp="1"/>
          </p:cNvSpPr>
          <p:nvPr>
            <p:ph type="ftr" sz="quarter" idx="4294967295"/>
          </p:nvPr>
        </p:nvSpPr>
        <p:spPr>
          <a:xfrm>
            <a:off x="307865" y="6516615"/>
            <a:ext cx="5224463" cy="311150"/>
          </a:xfrm>
        </p:spPr>
        <p:txBody>
          <a:bodyPr/>
          <a:lstStyle/>
          <a:p>
            <a:r>
              <a:rPr lang="en-US" dirty="0" err="1"/>
              <a:t>ePIC</a:t>
            </a:r>
            <a:r>
              <a:rPr lang="en-US" dirty="0"/>
              <a:t> Collaboration Meeting, January 21, 2026</a:t>
            </a:r>
          </a:p>
        </p:txBody>
      </p:sp>
      <p:pic>
        <p:nvPicPr>
          <p:cNvPr id="13" name="Picture 12">
            <a:extLst>
              <a:ext uri="{FF2B5EF4-FFF2-40B4-BE49-F238E27FC236}">
                <a16:creationId xmlns:a16="http://schemas.microsoft.com/office/drawing/2014/main" id="{38E64CFC-CDBB-D81B-47C1-13156A86FFA9}"/>
              </a:ext>
            </a:extLst>
          </p:cNvPr>
          <p:cNvPicPr>
            <a:picLocks noChangeAspect="1"/>
          </p:cNvPicPr>
          <p:nvPr/>
        </p:nvPicPr>
        <p:blipFill>
          <a:blip r:embed="rId2"/>
          <a:stretch>
            <a:fillRect/>
          </a:stretch>
        </p:blipFill>
        <p:spPr>
          <a:xfrm>
            <a:off x="6013167" y="1006019"/>
            <a:ext cx="5293861" cy="4845961"/>
          </a:xfrm>
          <a:prstGeom prst="rect">
            <a:avLst/>
          </a:prstGeom>
        </p:spPr>
      </p:pic>
      <p:pic>
        <p:nvPicPr>
          <p:cNvPr id="17" name="Picture 16">
            <a:extLst>
              <a:ext uri="{FF2B5EF4-FFF2-40B4-BE49-F238E27FC236}">
                <a16:creationId xmlns:a16="http://schemas.microsoft.com/office/drawing/2014/main" id="{44A7564E-A68C-D2F6-3042-4D3C2445A238}"/>
              </a:ext>
            </a:extLst>
          </p:cNvPr>
          <p:cNvPicPr>
            <a:picLocks noChangeAspect="1"/>
          </p:cNvPicPr>
          <p:nvPr/>
        </p:nvPicPr>
        <p:blipFill>
          <a:blip r:embed="rId3"/>
          <a:stretch>
            <a:fillRect/>
          </a:stretch>
        </p:blipFill>
        <p:spPr>
          <a:xfrm>
            <a:off x="1082353" y="945930"/>
            <a:ext cx="3489162" cy="4966138"/>
          </a:xfrm>
          <a:prstGeom prst="rect">
            <a:avLst/>
          </a:prstGeom>
        </p:spPr>
      </p:pic>
    </p:spTree>
    <p:extLst>
      <p:ext uri="{BB962C8B-B14F-4D97-AF65-F5344CB8AC3E}">
        <p14:creationId xmlns:p14="http://schemas.microsoft.com/office/powerpoint/2010/main" val="146878170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9EDC50-6959-A6F4-ECC3-036185BBFC29}"/>
              </a:ext>
            </a:extLst>
          </p:cNvPr>
          <p:cNvSpPr>
            <a:spLocks noGrp="1"/>
          </p:cNvSpPr>
          <p:nvPr>
            <p:ph type="title"/>
          </p:nvPr>
        </p:nvSpPr>
        <p:spPr/>
        <p:txBody>
          <a:bodyPr/>
          <a:lstStyle/>
          <a:p>
            <a:r>
              <a:rPr lang="en-US" dirty="0"/>
              <a:t>B0 Outer Mechanics</a:t>
            </a:r>
          </a:p>
        </p:txBody>
      </p:sp>
      <p:sp>
        <p:nvSpPr>
          <p:cNvPr id="3" name="Content Placeholder 2">
            <a:extLst>
              <a:ext uri="{FF2B5EF4-FFF2-40B4-BE49-F238E27FC236}">
                <a16:creationId xmlns:a16="http://schemas.microsoft.com/office/drawing/2014/main" id="{DA7B137A-AF6D-A83D-9A06-BF8B14352AE1}"/>
              </a:ext>
            </a:extLst>
          </p:cNvPr>
          <p:cNvSpPr>
            <a:spLocks noGrp="1"/>
          </p:cNvSpPr>
          <p:nvPr>
            <p:ph idx="1"/>
          </p:nvPr>
        </p:nvSpPr>
        <p:spPr>
          <a:xfrm>
            <a:off x="411892" y="966055"/>
            <a:ext cx="5099446" cy="4877792"/>
          </a:xfrm>
        </p:spPr>
        <p:txBody>
          <a:bodyPr/>
          <a:lstStyle/>
          <a:p>
            <a:r>
              <a:rPr lang="en-US" dirty="0"/>
              <a:t>Outer support frame consists of a series of channel supports and linear rails</a:t>
            </a:r>
          </a:p>
          <a:p>
            <a:r>
              <a:rPr lang="en-US" dirty="0"/>
              <a:t>Currently shown is outdated as new concept no longer requires the vertical movement </a:t>
            </a:r>
          </a:p>
          <a:p>
            <a:endParaRPr lang="en-US" dirty="0"/>
          </a:p>
        </p:txBody>
      </p:sp>
      <p:pic>
        <p:nvPicPr>
          <p:cNvPr id="9" name="Picture 8">
            <a:extLst>
              <a:ext uri="{FF2B5EF4-FFF2-40B4-BE49-F238E27FC236}">
                <a16:creationId xmlns:a16="http://schemas.microsoft.com/office/drawing/2014/main" id="{46532FCC-9127-80AD-66FA-C36B9477ED7D}"/>
              </a:ext>
            </a:extLst>
          </p:cNvPr>
          <p:cNvPicPr>
            <a:picLocks noChangeAspect="1"/>
          </p:cNvPicPr>
          <p:nvPr/>
        </p:nvPicPr>
        <p:blipFill>
          <a:blip r:embed="rId2"/>
          <a:stretch>
            <a:fillRect/>
          </a:stretch>
        </p:blipFill>
        <p:spPr>
          <a:xfrm>
            <a:off x="5931525" y="966055"/>
            <a:ext cx="6048142" cy="5097719"/>
          </a:xfrm>
          <a:prstGeom prst="rect">
            <a:avLst/>
          </a:prstGeom>
        </p:spPr>
      </p:pic>
      <p:sp>
        <p:nvSpPr>
          <p:cNvPr id="10" name="Footer Placeholder 3">
            <a:extLst>
              <a:ext uri="{FF2B5EF4-FFF2-40B4-BE49-F238E27FC236}">
                <a16:creationId xmlns:a16="http://schemas.microsoft.com/office/drawing/2014/main" id="{C44C20E6-76C2-8AF2-4FF4-305219E7B4B9}"/>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172811687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7AA6F80-BCD1-0F69-1B79-EFFECE4094C0}"/>
              </a:ext>
            </a:extLst>
          </p:cNvPr>
          <p:cNvPicPr>
            <a:picLocks noChangeAspect="1"/>
          </p:cNvPicPr>
          <p:nvPr/>
        </p:nvPicPr>
        <p:blipFill>
          <a:blip r:embed="rId2"/>
          <a:srcRect r="21948"/>
          <a:stretch>
            <a:fillRect/>
          </a:stretch>
        </p:blipFill>
        <p:spPr>
          <a:xfrm>
            <a:off x="411890" y="934948"/>
            <a:ext cx="5471775" cy="4744126"/>
          </a:xfrm>
          <a:prstGeom prst="rect">
            <a:avLst/>
          </a:prstGeom>
        </p:spPr>
      </p:pic>
      <p:pic>
        <p:nvPicPr>
          <p:cNvPr id="9" name="Picture 8">
            <a:extLst>
              <a:ext uri="{FF2B5EF4-FFF2-40B4-BE49-F238E27FC236}">
                <a16:creationId xmlns:a16="http://schemas.microsoft.com/office/drawing/2014/main" id="{5EB68860-F197-5D64-B835-F84BC11128D0}"/>
              </a:ext>
            </a:extLst>
          </p:cNvPr>
          <p:cNvPicPr>
            <a:picLocks noChangeAspect="1"/>
          </p:cNvPicPr>
          <p:nvPr/>
        </p:nvPicPr>
        <p:blipFill>
          <a:blip r:embed="rId3"/>
          <a:srcRect r="20101"/>
          <a:stretch>
            <a:fillRect/>
          </a:stretch>
        </p:blipFill>
        <p:spPr>
          <a:xfrm>
            <a:off x="6367648" y="934948"/>
            <a:ext cx="5412460" cy="4744126"/>
          </a:xfrm>
          <a:prstGeom prst="rect">
            <a:avLst/>
          </a:prstGeom>
        </p:spPr>
      </p:pic>
      <p:sp>
        <p:nvSpPr>
          <p:cNvPr id="10" name="TextBox 9">
            <a:extLst>
              <a:ext uri="{FF2B5EF4-FFF2-40B4-BE49-F238E27FC236}">
                <a16:creationId xmlns:a16="http://schemas.microsoft.com/office/drawing/2014/main" id="{2F7FB928-4597-BF11-44A5-F6A7E2BBFACF}"/>
              </a:ext>
            </a:extLst>
          </p:cNvPr>
          <p:cNvSpPr txBox="1"/>
          <p:nvPr/>
        </p:nvSpPr>
        <p:spPr>
          <a:xfrm>
            <a:off x="411890" y="5679074"/>
            <a:ext cx="5471775" cy="369332"/>
          </a:xfrm>
          <a:prstGeom prst="rect">
            <a:avLst/>
          </a:prstGeom>
          <a:noFill/>
        </p:spPr>
        <p:txBody>
          <a:bodyPr wrap="square" rtlCol="0">
            <a:spAutoFit/>
          </a:bodyPr>
          <a:lstStyle/>
          <a:p>
            <a:pPr algn="ctr"/>
            <a:r>
              <a:rPr lang="en-US" dirty="0"/>
              <a:t>Current Layout (+/- Y-Axis and X-Axis Motion)</a:t>
            </a:r>
          </a:p>
        </p:txBody>
      </p:sp>
      <p:sp>
        <p:nvSpPr>
          <p:cNvPr id="11" name="TextBox 10">
            <a:extLst>
              <a:ext uri="{FF2B5EF4-FFF2-40B4-BE49-F238E27FC236}">
                <a16:creationId xmlns:a16="http://schemas.microsoft.com/office/drawing/2014/main" id="{30BCA556-CDC9-9D9F-11D5-6ED20B4C8FB8}"/>
              </a:ext>
            </a:extLst>
          </p:cNvPr>
          <p:cNvSpPr txBox="1"/>
          <p:nvPr/>
        </p:nvSpPr>
        <p:spPr>
          <a:xfrm>
            <a:off x="6367648" y="5679074"/>
            <a:ext cx="5412462" cy="369332"/>
          </a:xfrm>
          <a:prstGeom prst="rect">
            <a:avLst/>
          </a:prstGeom>
          <a:noFill/>
        </p:spPr>
        <p:txBody>
          <a:bodyPr wrap="square" rtlCol="0">
            <a:spAutoFit/>
          </a:bodyPr>
          <a:lstStyle/>
          <a:p>
            <a:pPr algn="ctr"/>
            <a:r>
              <a:rPr lang="en-US" dirty="0"/>
              <a:t>Upcoming Concept (Simpler, Only X-Axis Motion)</a:t>
            </a:r>
          </a:p>
        </p:txBody>
      </p:sp>
      <p:sp>
        <p:nvSpPr>
          <p:cNvPr id="12" name="Title 1">
            <a:extLst>
              <a:ext uri="{FF2B5EF4-FFF2-40B4-BE49-F238E27FC236}">
                <a16:creationId xmlns:a16="http://schemas.microsoft.com/office/drawing/2014/main" id="{9F8FF93F-6923-CB93-9DD8-9EA429C5FCCF}"/>
              </a:ext>
            </a:extLst>
          </p:cNvPr>
          <p:cNvSpPr>
            <a:spLocks noGrp="1"/>
          </p:cNvSpPr>
          <p:nvPr>
            <p:ph type="title"/>
          </p:nvPr>
        </p:nvSpPr>
        <p:spPr>
          <a:xfrm>
            <a:off x="411892" y="240539"/>
            <a:ext cx="11285837" cy="487490"/>
          </a:xfrm>
        </p:spPr>
        <p:txBody>
          <a:bodyPr/>
          <a:lstStyle/>
          <a:p>
            <a:r>
              <a:rPr lang="en-US" dirty="0"/>
              <a:t>B0 Outer Mechanics</a:t>
            </a:r>
          </a:p>
        </p:txBody>
      </p:sp>
      <p:sp>
        <p:nvSpPr>
          <p:cNvPr id="13" name="Footer Placeholder 3">
            <a:extLst>
              <a:ext uri="{FF2B5EF4-FFF2-40B4-BE49-F238E27FC236}">
                <a16:creationId xmlns:a16="http://schemas.microsoft.com/office/drawing/2014/main" id="{D5232C93-ABA8-2954-3A62-CF3B35CDB579}"/>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36810053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2D3FE4-82CF-1616-FC40-2CD9C77AB64C}"/>
              </a:ext>
            </a:extLst>
          </p:cNvPr>
          <p:cNvSpPr>
            <a:spLocks noGrp="1"/>
          </p:cNvSpPr>
          <p:nvPr>
            <p:ph type="title"/>
          </p:nvPr>
        </p:nvSpPr>
        <p:spPr/>
        <p:txBody>
          <a:bodyPr/>
          <a:lstStyle/>
          <a:p>
            <a:r>
              <a:rPr lang="en-US" dirty="0"/>
              <a:t>B0 Platform</a:t>
            </a:r>
          </a:p>
        </p:txBody>
      </p:sp>
      <p:sp>
        <p:nvSpPr>
          <p:cNvPr id="3" name="Content Placeholder 2">
            <a:extLst>
              <a:ext uri="{FF2B5EF4-FFF2-40B4-BE49-F238E27FC236}">
                <a16:creationId xmlns:a16="http://schemas.microsoft.com/office/drawing/2014/main" id="{B34F7BF4-D64D-8191-6AD9-4EF4B8D2A104}"/>
              </a:ext>
            </a:extLst>
          </p:cNvPr>
          <p:cNvSpPr>
            <a:spLocks noGrp="1"/>
          </p:cNvSpPr>
          <p:nvPr>
            <p:ph idx="1"/>
          </p:nvPr>
        </p:nvSpPr>
        <p:spPr>
          <a:xfrm>
            <a:off x="411892" y="966055"/>
            <a:ext cx="5124384" cy="4121334"/>
          </a:xfrm>
        </p:spPr>
        <p:txBody>
          <a:bodyPr>
            <a:normAutofit/>
          </a:bodyPr>
          <a:lstStyle/>
          <a:p>
            <a:r>
              <a:rPr lang="en-US" sz="1600" dirty="0">
                <a:solidFill>
                  <a:srgbClr val="FF0000"/>
                </a:solidFill>
              </a:rPr>
              <a:t>NOTE – </a:t>
            </a:r>
            <a:r>
              <a:rPr lang="en-US" sz="1600" dirty="0" err="1">
                <a:solidFill>
                  <a:srgbClr val="FF0000"/>
                </a:solidFill>
              </a:rPr>
              <a:t>Jlab</a:t>
            </a:r>
            <a:r>
              <a:rPr lang="en-US" sz="1600" dirty="0">
                <a:solidFill>
                  <a:srgbClr val="FF0000"/>
                </a:solidFill>
              </a:rPr>
              <a:t> is actively updating our model to suit latest Platform Design. Ongoing discussions with Karim about expanding the platform towards IP to accommodate Outer B0 Supports</a:t>
            </a:r>
          </a:p>
          <a:p>
            <a:r>
              <a:rPr lang="en-US" sz="1600" dirty="0"/>
              <a:t>B0 Services located below platform</a:t>
            </a:r>
          </a:p>
          <a:p>
            <a:r>
              <a:rPr lang="en-US" sz="1600" dirty="0"/>
              <a:t>A portable work platform may be used for B0 Maintenance outside of beam operation</a:t>
            </a:r>
          </a:p>
          <a:p>
            <a:endParaRPr lang="en-US" dirty="0"/>
          </a:p>
        </p:txBody>
      </p:sp>
      <p:pic>
        <p:nvPicPr>
          <p:cNvPr id="7" name="Picture 6">
            <a:extLst>
              <a:ext uri="{FF2B5EF4-FFF2-40B4-BE49-F238E27FC236}">
                <a16:creationId xmlns:a16="http://schemas.microsoft.com/office/drawing/2014/main" id="{E578698A-6DD3-63AB-6731-2F7B101F1D34}"/>
              </a:ext>
            </a:extLst>
          </p:cNvPr>
          <p:cNvPicPr>
            <a:picLocks noChangeAspect="1"/>
          </p:cNvPicPr>
          <p:nvPr/>
        </p:nvPicPr>
        <p:blipFill>
          <a:blip r:embed="rId2"/>
          <a:stretch>
            <a:fillRect/>
          </a:stretch>
        </p:blipFill>
        <p:spPr>
          <a:xfrm>
            <a:off x="5583030" y="966055"/>
            <a:ext cx="6197077" cy="4777199"/>
          </a:xfrm>
          <a:prstGeom prst="rect">
            <a:avLst/>
          </a:prstGeom>
        </p:spPr>
      </p:pic>
      <p:sp>
        <p:nvSpPr>
          <p:cNvPr id="8" name="Footer Placeholder 3">
            <a:extLst>
              <a:ext uri="{FF2B5EF4-FFF2-40B4-BE49-F238E27FC236}">
                <a16:creationId xmlns:a16="http://schemas.microsoft.com/office/drawing/2014/main" id="{E8960779-ABAE-F7B9-0371-45FDC6216184}"/>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1949317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D64918-544F-4840-5C88-7629828A76A3}"/>
              </a:ext>
            </a:extLst>
          </p:cNvPr>
          <p:cNvSpPr>
            <a:spLocks noGrp="1"/>
          </p:cNvSpPr>
          <p:nvPr>
            <p:ph type="title"/>
          </p:nvPr>
        </p:nvSpPr>
        <p:spPr/>
        <p:txBody>
          <a:bodyPr/>
          <a:lstStyle/>
          <a:p>
            <a:r>
              <a:rPr lang="en-US" dirty="0"/>
              <a:t>B0 Conclusion /  Future Planning</a:t>
            </a:r>
          </a:p>
        </p:txBody>
      </p:sp>
      <p:sp>
        <p:nvSpPr>
          <p:cNvPr id="3" name="Content Placeholder 2">
            <a:extLst>
              <a:ext uri="{FF2B5EF4-FFF2-40B4-BE49-F238E27FC236}">
                <a16:creationId xmlns:a16="http://schemas.microsoft.com/office/drawing/2014/main" id="{305E2B08-6890-7794-8AA5-4A3E47C92A32}"/>
              </a:ext>
            </a:extLst>
          </p:cNvPr>
          <p:cNvSpPr>
            <a:spLocks noGrp="1"/>
          </p:cNvSpPr>
          <p:nvPr>
            <p:ph idx="1"/>
          </p:nvPr>
        </p:nvSpPr>
        <p:spPr>
          <a:xfrm>
            <a:off x="411892" y="897775"/>
            <a:ext cx="6321417" cy="5449974"/>
          </a:xfrm>
        </p:spPr>
        <p:txBody>
          <a:bodyPr/>
          <a:lstStyle/>
          <a:p>
            <a:r>
              <a:rPr lang="en-US" dirty="0"/>
              <a:t>Update the outer mechanical supports to suit latest inner detector install/removal system.</a:t>
            </a:r>
          </a:p>
          <a:p>
            <a:r>
              <a:rPr lang="en-US" dirty="0"/>
              <a:t>Develop a procedure to remove Calorimeter electronics for maintenance.</a:t>
            </a:r>
          </a:p>
          <a:p>
            <a:r>
              <a:rPr lang="en-US" dirty="0"/>
              <a:t>Continued updates for the inner-mechanical system.</a:t>
            </a:r>
          </a:p>
          <a:p>
            <a:r>
              <a:rPr lang="en-US" dirty="0"/>
              <a:t>Update existing B0 3D Mock-up for detector removal/installs.</a:t>
            </a:r>
          </a:p>
          <a:p>
            <a:pPr lvl="1">
              <a:buFontTx/>
              <a:buChar char="-"/>
            </a:pPr>
            <a:endParaRPr lang="en-US" dirty="0"/>
          </a:p>
          <a:p>
            <a:pPr marL="0" indent="0">
              <a:buNone/>
            </a:pPr>
            <a:endParaRPr lang="en-US" dirty="0"/>
          </a:p>
          <a:p>
            <a:pPr marL="0" indent="0">
              <a:buNone/>
            </a:pPr>
            <a:endParaRPr lang="en-US" dirty="0"/>
          </a:p>
        </p:txBody>
      </p:sp>
      <p:sp>
        <p:nvSpPr>
          <p:cNvPr id="6" name="Content Placeholder 2">
            <a:extLst>
              <a:ext uri="{FF2B5EF4-FFF2-40B4-BE49-F238E27FC236}">
                <a16:creationId xmlns:a16="http://schemas.microsoft.com/office/drawing/2014/main" id="{068746BB-2BBF-DD2A-D451-434C2BEC958E}"/>
              </a:ext>
            </a:extLst>
          </p:cNvPr>
          <p:cNvSpPr txBox="1">
            <a:spLocks/>
          </p:cNvSpPr>
          <p:nvPr/>
        </p:nvSpPr>
        <p:spPr>
          <a:xfrm>
            <a:off x="6932815" y="4370440"/>
            <a:ext cx="5259185" cy="1706880"/>
          </a:xfrm>
          <a:prstGeom prst="rect">
            <a:avLst/>
          </a:prstGeom>
        </p:spPr>
        <p:txBody>
          <a:bodyPr vert="horz" lIns="91440" tIns="45720" rIns="91440" bIns="45720" rtlCol="0">
            <a:normAutofit fontScale="700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baseline="0">
                <a:solidFill>
                  <a:schemeClr val="tx1"/>
                </a:solidFill>
                <a:latin typeface="Arial" charset="0"/>
                <a:ea typeface="+mn-ea"/>
                <a:cs typeface="+mn-cs"/>
              </a:defRPr>
            </a:lvl1pPr>
            <a:lvl2pPr marL="685800" indent="-228600" algn="l" defTabSz="914400" rtl="0" eaLnBrk="1" latinLnBrk="0" hangingPunct="1">
              <a:lnSpc>
                <a:spcPct val="90000"/>
              </a:lnSpc>
              <a:spcBef>
                <a:spcPts val="500"/>
              </a:spcBef>
              <a:buFont typeface="PingFangSC-Regular" charset="-122"/>
              <a:buChar char="－"/>
              <a:defRPr sz="2000" kern="1200" baseline="0">
                <a:solidFill>
                  <a:schemeClr val="tx1"/>
                </a:solidFill>
                <a:latin typeface="Arial" charset="0"/>
                <a:ea typeface="+mn-ea"/>
                <a:cs typeface="+mn-cs"/>
              </a:defRPr>
            </a:lvl2pPr>
            <a:lvl3pPr marL="1143000" indent="-228600" algn="l" defTabSz="914400" rtl="0" eaLnBrk="1" latinLnBrk="0" hangingPunct="1">
              <a:lnSpc>
                <a:spcPct val="90000"/>
              </a:lnSpc>
              <a:spcBef>
                <a:spcPts val="500"/>
              </a:spcBef>
              <a:buFont typeface="Arial" charset="0"/>
              <a:buChar char="•"/>
              <a:defRPr sz="1800" kern="1200" baseline="0">
                <a:solidFill>
                  <a:schemeClr val="tx1"/>
                </a:solidFill>
                <a:latin typeface="Arial" charset="0"/>
                <a:ea typeface="+mn-ea"/>
                <a:cs typeface="+mn-cs"/>
              </a:defRPr>
            </a:lvl3pPr>
            <a:lvl4pPr marL="1657350" indent="-285750" algn="l" defTabSz="914400" rtl="0" eaLnBrk="1" latinLnBrk="0" hangingPunct="1">
              <a:lnSpc>
                <a:spcPct val="90000"/>
              </a:lnSpc>
              <a:spcBef>
                <a:spcPts val="500"/>
              </a:spcBef>
              <a:buFont typeface="PingFangSC-Regular" charset="-122"/>
              <a:buChar char="－"/>
              <a:defRPr sz="1600" kern="1200" baseline="0">
                <a:solidFill>
                  <a:schemeClr val="tx1"/>
                </a:solidFill>
                <a:latin typeface="Arial" charset="0"/>
                <a:ea typeface="+mn-ea"/>
                <a:cs typeface="+mn-cs"/>
              </a:defRPr>
            </a:lvl4pPr>
            <a:lvl5pPr marL="2057400" indent="-228600" algn="l" defTabSz="914400" rtl="0" eaLnBrk="1" latinLnBrk="0" hangingPunct="1">
              <a:lnSpc>
                <a:spcPct val="90000"/>
              </a:lnSpc>
              <a:spcBef>
                <a:spcPts val="500"/>
              </a:spcBef>
              <a:buFont typeface="Arial" charset="0"/>
              <a:buChar char="•"/>
              <a:defRPr sz="1400" kern="1200" baseline="0">
                <a:solidFill>
                  <a:schemeClr val="tx1"/>
                </a:solidFill>
                <a:latin typeface="Arial"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dirty="0"/>
              <a:t>Thanks to the Team:</a:t>
            </a:r>
          </a:p>
          <a:p>
            <a:pPr lvl="1">
              <a:buFont typeface="Arial" panose="020B0604020202020204" pitchFamily="34" charset="0"/>
              <a:buChar char="•"/>
            </a:pPr>
            <a:r>
              <a:rPr lang="en-US" dirty="0"/>
              <a:t>B0 Magnet Team (BNL)</a:t>
            </a:r>
          </a:p>
          <a:p>
            <a:pPr lvl="1">
              <a:buFont typeface="Arial" panose="020B0604020202020204" pitchFamily="34" charset="0"/>
              <a:buChar char="•"/>
            </a:pPr>
            <a:r>
              <a:rPr lang="en-US" dirty="0"/>
              <a:t>Vacuum beampipe (Chang Jun &amp; Charlie Hetzel / BNL)</a:t>
            </a:r>
          </a:p>
          <a:p>
            <a:pPr lvl="1">
              <a:buFont typeface="Arial" panose="020B0604020202020204" pitchFamily="34" charset="0"/>
              <a:buChar char="•"/>
            </a:pPr>
            <a:r>
              <a:rPr lang="en-US" dirty="0"/>
              <a:t>Overall Integration with IR (Karim Hamdi / BNL)</a:t>
            </a:r>
          </a:p>
          <a:p>
            <a:pPr lvl="1">
              <a:buFont typeface="Arial" panose="020B0604020202020204" pitchFamily="34" charset="0"/>
              <a:buChar char="•"/>
            </a:pPr>
            <a:r>
              <a:rPr lang="en-US" dirty="0"/>
              <a:t>Detectors (Zvi, Igor, Avishay / Israel Group)</a:t>
            </a:r>
          </a:p>
          <a:p>
            <a:pPr lvl="1">
              <a:buFont typeface="Arial" panose="020B0604020202020204" pitchFamily="34" charset="0"/>
              <a:buChar char="•"/>
            </a:pPr>
            <a:r>
              <a:rPr lang="en-US" dirty="0"/>
              <a:t>ACLGAD (Alexander Jentsch / BNL)</a:t>
            </a:r>
          </a:p>
          <a:p>
            <a:pPr lvl="1">
              <a:buFont typeface="Arial" panose="020B0604020202020204" pitchFamily="34" charset="0"/>
              <a:buChar char="•"/>
            </a:pPr>
            <a:r>
              <a:rPr lang="en-US" dirty="0"/>
              <a:t>Mechanical Supports (Ron Lassiter, Jonathan Smith, India Krehbiel / </a:t>
            </a:r>
            <a:r>
              <a:rPr lang="en-US" dirty="0" err="1"/>
              <a:t>Jlab</a:t>
            </a:r>
            <a:r>
              <a:rPr lang="en-US" dirty="0"/>
              <a:t>)</a:t>
            </a:r>
          </a:p>
          <a:p>
            <a:pPr lvl="1">
              <a:buFontTx/>
              <a:buChar char="-"/>
            </a:pPr>
            <a:endParaRPr lang="en-US" dirty="0"/>
          </a:p>
          <a:p>
            <a:pPr marL="0" indent="0">
              <a:buFont typeface="Arial" panose="020B0604020202020204" pitchFamily="34" charset="0"/>
              <a:buNone/>
            </a:pPr>
            <a:endParaRPr lang="en-US" dirty="0"/>
          </a:p>
          <a:p>
            <a:pPr marL="0" indent="0">
              <a:buFont typeface="Arial" panose="020B0604020202020204" pitchFamily="34" charset="0"/>
              <a:buNone/>
            </a:pPr>
            <a:endParaRPr lang="en-US" dirty="0"/>
          </a:p>
        </p:txBody>
      </p:sp>
      <p:pic>
        <p:nvPicPr>
          <p:cNvPr id="7" name="Content Placeholder 8">
            <a:extLst>
              <a:ext uri="{FF2B5EF4-FFF2-40B4-BE49-F238E27FC236}">
                <a16:creationId xmlns:a16="http://schemas.microsoft.com/office/drawing/2014/main" id="{F7493449-A5A6-EE07-2364-E2451D8CE35D}"/>
              </a:ext>
            </a:extLst>
          </p:cNvPr>
          <p:cNvPicPr>
            <a:picLocks noChangeAspect="1"/>
          </p:cNvPicPr>
          <p:nvPr/>
        </p:nvPicPr>
        <p:blipFill rotWithShape="1">
          <a:blip r:embed="rId2"/>
          <a:srcRect l="7627" t="19508" r="9411" b="10008"/>
          <a:stretch/>
        </p:blipFill>
        <p:spPr>
          <a:xfrm>
            <a:off x="6932815" y="961195"/>
            <a:ext cx="4964996" cy="3176079"/>
          </a:xfrm>
          <a:prstGeom prst="rect">
            <a:avLst/>
          </a:prstGeom>
        </p:spPr>
      </p:pic>
      <p:sp>
        <p:nvSpPr>
          <p:cNvPr id="8" name="Footer Placeholder 3">
            <a:extLst>
              <a:ext uri="{FF2B5EF4-FFF2-40B4-BE49-F238E27FC236}">
                <a16:creationId xmlns:a16="http://schemas.microsoft.com/office/drawing/2014/main" id="{B797F4DF-6E61-74CA-3791-F99F31C21C0A}"/>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136309920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C1EB628-C044-2EFF-5723-590C17D1EDD7}"/>
              </a:ext>
            </a:extLst>
          </p:cNvPr>
          <p:cNvSpPr>
            <a:spLocks noGrp="1"/>
          </p:cNvSpPr>
          <p:nvPr>
            <p:ph type="title"/>
          </p:nvPr>
        </p:nvSpPr>
        <p:spPr>
          <a:xfrm>
            <a:off x="462579" y="0"/>
            <a:ext cx="11499925" cy="825178"/>
          </a:xfrm>
        </p:spPr>
        <p:txBody>
          <a:bodyPr/>
          <a:lstStyle/>
          <a:p>
            <a:r>
              <a:rPr lang="en-US" dirty="0"/>
              <a:t>Roman Pot Arrangement</a:t>
            </a:r>
          </a:p>
        </p:txBody>
      </p:sp>
      <p:pic>
        <p:nvPicPr>
          <p:cNvPr id="9" name="Picture 8">
            <a:extLst>
              <a:ext uri="{FF2B5EF4-FFF2-40B4-BE49-F238E27FC236}">
                <a16:creationId xmlns:a16="http://schemas.microsoft.com/office/drawing/2014/main" id="{6ECEEE03-E78C-37F5-8D65-B6E8F8370D2B}"/>
              </a:ext>
            </a:extLst>
          </p:cNvPr>
          <p:cNvPicPr>
            <a:picLocks noChangeAspect="1"/>
          </p:cNvPicPr>
          <p:nvPr/>
        </p:nvPicPr>
        <p:blipFill>
          <a:blip r:embed="rId2"/>
          <a:srcRect r="28942"/>
          <a:stretch>
            <a:fillRect/>
          </a:stretch>
        </p:blipFill>
        <p:spPr>
          <a:xfrm>
            <a:off x="3650564" y="910652"/>
            <a:ext cx="8311940" cy="5036695"/>
          </a:xfrm>
          <a:prstGeom prst="rect">
            <a:avLst/>
          </a:prstGeom>
        </p:spPr>
      </p:pic>
      <p:sp>
        <p:nvSpPr>
          <p:cNvPr id="10" name="TextBox 9">
            <a:extLst>
              <a:ext uri="{FF2B5EF4-FFF2-40B4-BE49-F238E27FC236}">
                <a16:creationId xmlns:a16="http://schemas.microsoft.com/office/drawing/2014/main" id="{B846F121-6820-3D21-1D5A-A745A6DCC2FA}"/>
              </a:ext>
            </a:extLst>
          </p:cNvPr>
          <p:cNvSpPr txBox="1"/>
          <p:nvPr/>
        </p:nvSpPr>
        <p:spPr>
          <a:xfrm>
            <a:off x="411891" y="1055717"/>
            <a:ext cx="3238673" cy="3416320"/>
          </a:xfrm>
          <a:prstGeom prst="rect">
            <a:avLst/>
          </a:prstGeom>
          <a:noFill/>
        </p:spPr>
        <p:txBody>
          <a:bodyPr wrap="square" rtlCol="0">
            <a:spAutoFit/>
          </a:bodyPr>
          <a:lstStyle/>
          <a:p>
            <a:pPr marL="285750" indent="-285750">
              <a:buFont typeface="Arial" panose="020B0604020202020204" pitchFamily="34" charset="0"/>
              <a:buChar char="•"/>
            </a:pPr>
            <a:r>
              <a:rPr lang="en-US" dirty="0"/>
              <a:t>Integration for the Roman Pots must be clear from the Neutron Cone exit window directed towards the Zero-Degree Calorimeter</a:t>
            </a:r>
          </a:p>
          <a:p>
            <a:pPr marL="285750" indent="-285750">
              <a:buFont typeface="Arial" panose="020B0604020202020204" pitchFamily="34" charset="0"/>
              <a:buChar char="•"/>
            </a:pPr>
            <a:r>
              <a:rPr lang="en-US" dirty="0"/>
              <a:t>Roman Pot Stands within the model are repurposed from STAR. </a:t>
            </a:r>
            <a:r>
              <a:rPr lang="en-US" dirty="0" err="1"/>
              <a:t>JLab</a:t>
            </a:r>
            <a:r>
              <a:rPr lang="en-US" dirty="0"/>
              <a:t> will update the stands to suit final Roman Pot Design</a:t>
            </a:r>
          </a:p>
          <a:p>
            <a:pPr marL="285750" indent="-285750">
              <a:buFont typeface="Arial" panose="020B0604020202020204" pitchFamily="34" charset="0"/>
              <a:buChar char="•"/>
            </a:pPr>
            <a:endParaRPr lang="en-US" dirty="0"/>
          </a:p>
        </p:txBody>
      </p:sp>
      <p:sp>
        <p:nvSpPr>
          <p:cNvPr id="11" name="Footer Placeholder 3">
            <a:extLst>
              <a:ext uri="{FF2B5EF4-FFF2-40B4-BE49-F238E27FC236}">
                <a16:creationId xmlns:a16="http://schemas.microsoft.com/office/drawing/2014/main" id="{2B1957D1-94DC-5208-2558-816C88A55110}"/>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35647512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2EFD468-7208-AAFD-9436-D629550DDD30}"/>
              </a:ext>
            </a:extLst>
          </p:cNvPr>
          <p:cNvPicPr>
            <a:picLocks noChangeAspect="1"/>
          </p:cNvPicPr>
          <p:nvPr/>
        </p:nvPicPr>
        <p:blipFill>
          <a:blip r:embed="rId2"/>
          <a:stretch>
            <a:fillRect/>
          </a:stretch>
        </p:blipFill>
        <p:spPr>
          <a:xfrm>
            <a:off x="6713912" y="867084"/>
            <a:ext cx="3219985" cy="5123832"/>
          </a:xfrm>
          <a:prstGeom prst="rect">
            <a:avLst/>
          </a:prstGeom>
        </p:spPr>
      </p:pic>
      <p:sp>
        <p:nvSpPr>
          <p:cNvPr id="8" name="Oval 7">
            <a:extLst>
              <a:ext uri="{FF2B5EF4-FFF2-40B4-BE49-F238E27FC236}">
                <a16:creationId xmlns:a16="http://schemas.microsoft.com/office/drawing/2014/main" id="{8B128C52-D207-7515-9601-1737C5D75AD1}"/>
              </a:ext>
            </a:extLst>
          </p:cNvPr>
          <p:cNvSpPr/>
          <p:nvPr/>
        </p:nvSpPr>
        <p:spPr>
          <a:xfrm>
            <a:off x="7650854" y="2052030"/>
            <a:ext cx="673051" cy="6061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33D23841-06FB-5535-5362-9B7826830C02}"/>
              </a:ext>
            </a:extLst>
          </p:cNvPr>
          <p:cNvSpPr/>
          <p:nvPr/>
        </p:nvSpPr>
        <p:spPr>
          <a:xfrm>
            <a:off x="8821298" y="2065106"/>
            <a:ext cx="673051" cy="6061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29C8A143-51F4-471F-2F9D-958488DF5F56}"/>
              </a:ext>
            </a:extLst>
          </p:cNvPr>
          <p:cNvSpPr/>
          <p:nvPr/>
        </p:nvSpPr>
        <p:spPr>
          <a:xfrm>
            <a:off x="7650854" y="4021473"/>
            <a:ext cx="673051" cy="6061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367535E9-ABCB-730C-5FC3-86F08233EFB0}"/>
              </a:ext>
            </a:extLst>
          </p:cNvPr>
          <p:cNvSpPr/>
          <p:nvPr/>
        </p:nvSpPr>
        <p:spPr>
          <a:xfrm>
            <a:off x="8821298" y="4021472"/>
            <a:ext cx="673051" cy="6061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A132D7EF-8DA2-F392-981E-0EE913A26A44}"/>
              </a:ext>
            </a:extLst>
          </p:cNvPr>
          <p:cNvSpPr txBox="1"/>
          <p:nvPr/>
        </p:nvSpPr>
        <p:spPr>
          <a:xfrm>
            <a:off x="411891" y="1122219"/>
            <a:ext cx="5862473" cy="4524315"/>
          </a:xfrm>
          <a:prstGeom prst="rect">
            <a:avLst/>
          </a:prstGeom>
          <a:noFill/>
        </p:spPr>
        <p:txBody>
          <a:bodyPr wrap="square" rtlCol="0">
            <a:spAutoFit/>
          </a:bodyPr>
          <a:lstStyle/>
          <a:p>
            <a:pPr marL="285750" indent="-285750">
              <a:buFont typeface="Arial" panose="020B0604020202020204" pitchFamily="34" charset="0"/>
              <a:buChar char="•"/>
            </a:pPr>
            <a:r>
              <a:rPr lang="en-US" dirty="0"/>
              <a:t>Current overall Scattering Chamber size opening is 320.7mm x 130.4mm </a:t>
            </a:r>
          </a:p>
          <a:p>
            <a:pPr marL="285750" indent="-285750">
              <a:buFont typeface="Arial" panose="020B0604020202020204" pitchFamily="34" charset="0"/>
              <a:buChar char="•"/>
            </a:pPr>
            <a:r>
              <a:rPr lang="en-US" dirty="0"/>
              <a:t>(4) ports used for outside services (cooling/electronics) – </a:t>
            </a:r>
            <a:r>
              <a:rPr lang="en-US" dirty="0">
                <a:solidFill>
                  <a:srgbClr val="FF0000"/>
                </a:solidFill>
              </a:rPr>
              <a:t>Circled</a:t>
            </a:r>
          </a:p>
          <a:p>
            <a:pPr marL="285750" indent="-285750">
              <a:buFont typeface="Arial" panose="020B0604020202020204" pitchFamily="34" charset="0"/>
              <a:buChar char="•"/>
            </a:pPr>
            <a:r>
              <a:rPr lang="en-US" dirty="0"/>
              <a:t>Moving Stage motors from UHV Designs (</a:t>
            </a:r>
            <a:r>
              <a:rPr lang="en-US" dirty="0">
                <a:hlinkClick r:id="rId3"/>
              </a:rPr>
              <a:t>http://www.uhvdesign.com</a:t>
            </a:r>
            <a:r>
              <a:rPr lang="en-US" dirty="0"/>
              <a:t>)</a:t>
            </a:r>
          </a:p>
          <a:p>
            <a:pPr marL="285750" indent="-285750">
              <a:buFont typeface="Arial" panose="020B0604020202020204" pitchFamily="34" charset="0"/>
              <a:buChar char="•"/>
            </a:pPr>
            <a:r>
              <a:rPr lang="en-US" dirty="0"/>
              <a:t>Currently utilizing the existing STAR Roman Pots stands as a ‘stand-in’ and anticipate modeling the final stand once Roman Pot design is complete.</a:t>
            </a:r>
          </a:p>
          <a:p>
            <a:pPr marL="285750" indent="-285750">
              <a:buFont typeface="Arial" panose="020B0604020202020204" pitchFamily="34" charset="0"/>
              <a:buChar char="•"/>
            </a:pPr>
            <a:r>
              <a:rPr lang="en-US" dirty="0"/>
              <a:t>Sensors used are the preliminary ACLGAD (EICROC) modules</a:t>
            </a:r>
          </a:p>
          <a:p>
            <a:pPr marL="285750" indent="-285750">
              <a:buFont typeface="Arial" panose="020B0604020202020204" pitchFamily="34" charset="0"/>
              <a:buChar char="•"/>
            </a:pPr>
            <a:r>
              <a:rPr lang="en-US" dirty="0"/>
              <a:t>Detector Coverage Arrangements for (2) Beam Energies: 100 GEV and 275 GEV</a:t>
            </a:r>
          </a:p>
          <a:p>
            <a:pPr marL="742950" lvl="1" indent="-285750">
              <a:buFont typeface="Arial" panose="020B0604020202020204" pitchFamily="34" charset="0"/>
              <a:buChar char="•"/>
            </a:pPr>
            <a:r>
              <a:rPr lang="en-US" dirty="0"/>
              <a:t>Anticipate running 100 GEV for the first three years of operation</a:t>
            </a:r>
          </a:p>
          <a:p>
            <a:pPr marL="285750" indent="-285750">
              <a:buFont typeface="Arial" panose="020B0604020202020204" pitchFamily="34" charset="0"/>
              <a:buChar char="•"/>
            </a:pPr>
            <a:endParaRPr lang="en-US" dirty="0"/>
          </a:p>
        </p:txBody>
      </p:sp>
      <p:sp>
        <p:nvSpPr>
          <p:cNvPr id="13" name="Title 1">
            <a:extLst>
              <a:ext uri="{FF2B5EF4-FFF2-40B4-BE49-F238E27FC236}">
                <a16:creationId xmlns:a16="http://schemas.microsoft.com/office/drawing/2014/main" id="{62BFC061-82A1-684D-6EF7-C3FFABA85C71}"/>
              </a:ext>
            </a:extLst>
          </p:cNvPr>
          <p:cNvSpPr>
            <a:spLocks noGrp="1"/>
          </p:cNvSpPr>
          <p:nvPr>
            <p:ph type="title"/>
          </p:nvPr>
        </p:nvSpPr>
        <p:spPr>
          <a:xfrm>
            <a:off x="411892" y="240539"/>
            <a:ext cx="11285837" cy="487490"/>
          </a:xfrm>
        </p:spPr>
        <p:txBody>
          <a:bodyPr>
            <a:normAutofit/>
          </a:bodyPr>
          <a:lstStyle/>
          <a:p>
            <a:r>
              <a:rPr lang="en-US" dirty="0"/>
              <a:t>Roman Pot Design Criteria</a:t>
            </a:r>
          </a:p>
        </p:txBody>
      </p:sp>
      <p:sp>
        <p:nvSpPr>
          <p:cNvPr id="14" name="Footer Placeholder 3">
            <a:extLst>
              <a:ext uri="{FF2B5EF4-FFF2-40B4-BE49-F238E27FC236}">
                <a16:creationId xmlns:a16="http://schemas.microsoft.com/office/drawing/2014/main" id="{B25B08E6-2447-503C-B218-6BAC50CBDF88}"/>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4806931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FD74C-9020-E1CF-106A-388182E20F5C}"/>
            </a:ext>
          </a:extLst>
        </p:cNvPr>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AD59679C-4CE1-B863-5E24-73C68E69F00F}"/>
              </a:ext>
            </a:extLst>
          </p:cNvPr>
          <p:cNvSpPr>
            <a:spLocks noGrp="1"/>
          </p:cNvSpPr>
          <p:nvPr>
            <p:ph type="sldNum" sz="quarter" idx="12"/>
          </p:nvPr>
        </p:nvSpPr>
        <p:spPr>
          <a:xfrm>
            <a:off x="5595971" y="6467336"/>
            <a:ext cx="714877" cy="303364"/>
          </a:xfrm>
        </p:spPr>
        <p:txBody>
          <a:bodyPr/>
          <a:lstStyle/>
          <a:p>
            <a:fld id="{07E1C93C-5050-FC42-8F10-D22D4F119D13}" type="slidenum">
              <a:rPr lang="en-US" smtClean="0"/>
              <a:pPr/>
              <a:t>5</a:t>
            </a:fld>
            <a:endParaRPr lang="en-US" dirty="0"/>
          </a:p>
        </p:txBody>
      </p:sp>
      <p:pic>
        <p:nvPicPr>
          <p:cNvPr id="8" name="Picture 7">
            <a:extLst>
              <a:ext uri="{FF2B5EF4-FFF2-40B4-BE49-F238E27FC236}">
                <a16:creationId xmlns:a16="http://schemas.microsoft.com/office/drawing/2014/main" id="{3220AA8D-D98F-7BD5-8FC5-6BFCDBF6FBA6}"/>
              </a:ext>
            </a:extLst>
          </p:cNvPr>
          <p:cNvPicPr>
            <a:picLocks noChangeAspect="1"/>
          </p:cNvPicPr>
          <p:nvPr/>
        </p:nvPicPr>
        <p:blipFill>
          <a:blip r:embed="rId3"/>
          <a:srcRect l="16526" r="12628"/>
          <a:stretch>
            <a:fillRect/>
          </a:stretch>
        </p:blipFill>
        <p:spPr>
          <a:xfrm>
            <a:off x="8209286" y="1086020"/>
            <a:ext cx="3374924" cy="4685959"/>
          </a:xfrm>
          <a:prstGeom prst="rect">
            <a:avLst/>
          </a:prstGeom>
        </p:spPr>
      </p:pic>
      <p:pic>
        <p:nvPicPr>
          <p:cNvPr id="11" name="Picture 10">
            <a:extLst>
              <a:ext uri="{FF2B5EF4-FFF2-40B4-BE49-F238E27FC236}">
                <a16:creationId xmlns:a16="http://schemas.microsoft.com/office/drawing/2014/main" id="{F97D192B-9CD8-1AE1-E4A6-F2507E6337A2}"/>
              </a:ext>
            </a:extLst>
          </p:cNvPr>
          <p:cNvPicPr>
            <a:picLocks noChangeAspect="1"/>
          </p:cNvPicPr>
          <p:nvPr/>
        </p:nvPicPr>
        <p:blipFill>
          <a:blip r:embed="rId4"/>
          <a:stretch>
            <a:fillRect/>
          </a:stretch>
        </p:blipFill>
        <p:spPr>
          <a:xfrm>
            <a:off x="1262234" y="989350"/>
            <a:ext cx="5909128" cy="2984747"/>
          </a:xfrm>
          <a:prstGeom prst="rect">
            <a:avLst/>
          </a:prstGeom>
        </p:spPr>
      </p:pic>
      <p:sp>
        <p:nvSpPr>
          <p:cNvPr id="13" name="Title 1">
            <a:extLst>
              <a:ext uri="{FF2B5EF4-FFF2-40B4-BE49-F238E27FC236}">
                <a16:creationId xmlns:a16="http://schemas.microsoft.com/office/drawing/2014/main" id="{14384874-EE22-2B8C-B848-06B0B0F9FAF2}"/>
              </a:ext>
            </a:extLst>
          </p:cNvPr>
          <p:cNvSpPr>
            <a:spLocks noGrp="1"/>
          </p:cNvSpPr>
          <p:nvPr>
            <p:ph type="title"/>
          </p:nvPr>
        </p:nvSpPr>
        <p:spPr>
          <a:xfrm>
            <a:off x="411892" y="240539"/>
            <a:ext cx="11285837" cy="487490"/>
          </a:xfrm>
        </p:spPr>
        <p:txBody>
          <a:bodyPr>
            <a:normAutofit/>
          </a:bodyPr>
          <a:lstStyle/>
          <a:p>
            <a:r>
              <a:rPr lang="en-US" dirty="0"/>
              <a:t>Roman Pot Detector Arrangement, Six Sigma - 100 GEV Beam Energy </a:t>
            </a:r>
          </a:p>
        </p:txBody>
      </p:sp>
      <p:pic>
        <p:nvPicPr>
          <p:cNvPr id="15" name="Picture 14">
            <a:extLst>
              <a:ext uri="{FF2B5EF4-FFF2-40B4-BE49-F238E27FC236}">
                <a16:creationId xmlns:a16="http://schemas.microsoft.com/office/drawing/2014/main" id="{556A85B9-776B-7206-2FB6-F85A21FEC7A6}"/>
              </a:ext>
            </a:extLst>
          </p:cNvPr>
          <p:cNvPicPr>
            <a:picLocks noChangeAspect="1"/>
          </p:cNvPicPr>
          <p:nvPr/>
        </p:nvPicPr>
        <p:blipFill>
          <a:blip r:embed="rId5"/>
          <a:stretch>
            <a:fillRect/>
          </a:stretch>
        </p:blipFill>
        <p:spPr>
          <a:xfrm>
            <a:off x="863955" y="4004407"/>
            <a:ext cx="6550866" cy="1789385"/>
          </a:xfrm>
          <a:prstGeom prst="rect">
            <a:avLst/>
          </a:prstGeom>
        </p:spPr>
      </p:pic>
      <p:sp>
        <p:nvSpPr>
          <p:cNvPr id="16" name="TextBox 15">
            <a:extLst>
              <a:ext uri="{FF2B5EF4-FFF2-40B4-BE49-F238E27FC236}">
                <a16:creationId xmlns:a16="http://schemas.microsoft.com/office/drawing/2014/main" id="{47DD88FC-B670-61ED-D4F0-953F50341AFC}"/>
              </a:ext>
            </a:extLst>
          </p:cNvPr>
          <p:cNvSpPr txBox="1"/>
          <p:nvPr/>
        </p:nvSpPr>
        <p:spPr>
          <a:xfrm>
            <a:off x="411892" y="5619404"/>
            <a:ext cx="3206968" cy="553998"/>
          </a:xfrm>
          <a:prstGeom prst="rect">
            <a:avLst/>
          </a:prstGeom>
          <a:noFill/>
        </p:spPr>
        <p:txBody>
          <a:bodyPr wrap="square" rtlCol="0">
            <a:spAutoFit/>
          </a:bodyPr>
          <a:lstStyle/>
          <a:p>
            <a:pPr marL="285750" indent="-285750">
              <a:buFont typeface="Arial" panose="020B0604020202020204" pitchFamily="34" charset="0"/>
              <a:buChar char="•"/>
            </a:pPr>
            <a:r>
              <a:rPr lang="en-US" sz="1200" dirty="0"/>
              <a:t>Measurements are in MM</a:t>
            </a:r>
          </a:p>
          <a:p>
            <a:pPr marL="285750" indent="-285750">
              <a:buFont typeface="Arial" panose="020B0604020202020204" pitchFamily="34" charset="0"/>
              <a:buChar char="•"/>
            </a:pPr>
            <a:endParaRPr lang="en-US" dirty="0"/>
          </a:p>
        </p:txBody>
      </p:sp>
      <p:sp>
        <p:nvSpPr>
          <p:cNvPr id="17" name="Footer Placeholder 3">
            <a:extLst>
              <a:ext uri="{FF2B5EF4-FFF2-40B4-BE49-F238E27FC236}">
                <a16:creationId xmlns:a16="http://schemas.microsoft.com/office/drawing/2014/main" id="{3C3B7750-1D1D-2FBF-0033-8142E7323990}"/>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106831997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Roman Pot Detector Arrangement, Six Sigma - 275 GEV Beam Energy </a:t>
            </a:r>
          </a:p>
        </p:txBody>
      </p:sp>
      <p:sp>
        <p:nvSpPr>
          <p:cNvPr id="5" name="Slide Number Placeholder 4"/>
          <p:cNvSpPr>
            <a:spLocks noGrp="1"/>
          </p:cNvSpPr>
          <p:nvPr>
            <p:ph type="sldNum" sz="quarter" idx="12"/>
          </p:nvPr>
        </p:nvSpPr>
        <p:spPr>
          <a:xfrm>
            <a:off x="5595971" y="6467336"/>
            <a:ext cx="714877" cy="303364"/>
          </a:xfrm>
        </p:spPr>
        <p:txBody>
          <a:bodyPr/>
          <a:lstStyle/>
          <a:p>
            <a:fld id="{07E1C93C-5050-FC42-8F10-D22D4F119D13}" type="slidenum">
              <a:rPr lang="en-US" smtClean="0"/>
              <a:pPr/>
              <a:t>6</a:t>
            </a:fld>
            <a:endParaRPr lang="en-US" dirty="0"/>
          </a:p>
        </p:txBody>
      </p:sp>
      <p:pic>
        <p:nvPicPr>
          <p:cNvPr id="12" name="Picture 11">
            <a:extLst>
              <a:ext uri="{FF2B5EF4-FFF2-40B4-BE49-F238E27FC236}">
                <a16:creationId xmlns:a16="http://schemas.microsoft.com/office/drawing/2014/main" id="{0E2C17B0-5AD1-5C4E-3192-CA6BBF0FCFB4}"/>
              </a:ext>
            </a:extLst>
          </p:cNvPr>
          <p:cNvPicPr>
            <a:picLocks noChangeAspect="1"/>
          </p:cNvPicPr>
          <p:nvPr/>
        </p:nvPicPr>
        <p:blipFill>
          <a:blip r:embed="rId3"/>
          <a:stretch>
            <a:fillRect/>
          </a:stretch>
        </p:blipFill>
        <p:spPr>
          <a:xfrm>
            <a:off x="1163496" y="1040955"/>
            <a:ext cx="5482151" cy="2620057"/>
          </a:xfrm>
          <a:prstGeom prst="rect">
            <a:avLst/>
          </a:prstGeom>
        </p:spPr>
      </p:pic>
      <p:pic>
        <p:nvPicPr>
          <p:cNvPr id="18" name="Picture 17">
            <a:extLst>
              <a:ext uri="{FF2B5EF4-FFF2-40B4-BE49-F238E27FC236}">
                <a16:creationId xmlns:a16="http://schemas.microsoft.com/office/drawing/2014/main" id="{5A7F4C46-A4D4-08DA-5992-14464C8D5664}"/>
              </a:ext>
            </a:extLst>
          </p:cNvPr>
          <p:cNvPicPr>
            <a:picLocks noChangeAspect="1"/>
          </p:cNvPicPr>
          <p:nvPr/>
        </p:nvPicPr>
        <p:blipFill>
          <a:blip r:embed="rId4"/>
          <a:srcRect l="9729" t="217" r="15368" b="-217"/>
          <a:stretch>
            <a:fillRect/>
          </a:stretch>
        </p:blipFill>
        <p:spPr>
          <a:xfrm>
            <a:off x="7557272" y="966864"/>
            <a:ext cx="4419869" cy="4512041"/>
          </a:xfrm>
          <a:prstGeom prst="rect">
            <a:avLst/>
          </a:prstGeom>
        </p:spPr>
      </p:pic>
      <p:pic>
        <p:nvPicPr>
          <p:cNvPr id="20" name="Picture 19">
            <a:extLst>
              <a:ext uri="{FF2B5EF4-FFF2-40B4-BE49-F238E27FC236}">
                <a16:creationId xmlns:a16="http://schemas.microsoft.com/office/drawing/2014/main" id="{A7BA492B-A959-BCC9-6C44-5F8434A301C5}"/>
              </a:ext>
            </a:extLst>
          </p:cNvPr>
          <p:cNvPicPr>
            <a:picLocks noChangeAspect="1"/>
          </p:cNvPicPr>
          <p:nvPr/>
        </p:nvPicPr>
        <p:blipFill>
          <a:blip r:embed="rId5"/>
          <a:srcRect l="4862" t="4993" r="7196" b="18407"/>
          <a:stretch>
            <a:fillRect/>
          </a:stretch>
        </p:blipFill>
        <p:spPr>
          <a:xfrm>
            <a:off x="1779945" y="3973938"/>
            <a:ext cx="5147352" cy="1841853"/>
          </a:xfrm>
          <a:prstGeom prst="rect">
            <a:avLst/>
          </a:prstGeom>
        </p:spPr>
      </p:pic>
      <p:sp>
        <p:nvSpPr>
          <p:cNvPr id="21" name="TextBox 20">
            <a:extLst>
              <a:ext uri="{FF2B5EF4-FFF2-40B4-BE49-F238E27FC236}">
                <a16:creationId xmlns:a16="http://schemas.microsoft.com/office/drawing/2014/main" id="{B21090CB-3B0D-A09E-7336-A81D67EA38B1}"/>
              </a:ext>
            </a:extLst>
          </p:cNvPr>
          <p:cNvSpPr txBox="1"/>
          <p:nvPr/>
        </p:nvSpPr>
        <p:spPr>
          <a:xfrm>
            <a:off x="411892" y="5619404"/>
            <a:ext cx="3206968" cy="553998"/>
          </a:xfrm>
          <a:prstGeom prst="rect">
            <a:avLst/>
          </a:prstGeom>
          <a:noFill/>
        </p:spPr>
        <p:txBody>
          <a:bodyPr wrap="square" rtlCol="0">
            <a:spAutoFit/>
          </a:bodyPr>
          <a:lstStyle/>
          <a:p>
            <a:pPr marL="285750" indent="-285750">
              <a:buFont typeface="Arial" panose="020B0604020202020204" pitchFamily="34" charset="0"/>
              <a:buChar char="•"/>
            </a:pPr>
            <a:r>
              <a:rPr lang="en-US" sz="1200" dirty="0"/>
              <a:t>Measurements are in MM</a:t>
            </a:r>
          </a:p>
          <a:p>
            <a:pPr marL="285750" indent="-285750">
              <a:buFont typeface="Arial" panose="020B0604020202020204" pitchFamily="34" charset="0"/>
              <a:buChar char="•"/>
            </a:pPr>
            <a:endParaRPr lang="en-US" dirty="0"/>
          </a:p>
        </p:txBody>
      </p:sp>
      <p:sp>
        <p:nvSpPr>
          <p:cNvPr id="22" name="Footer Placeholder 3">
            <a:extLst>
              <a:ext uri="{FF2B5EF4-FFF2-40B4-BE49-F238E27FC236}">
                <a16:creationId xmlns:a16="http://schemas.microsoft.com/office/drawing/2014/main" id="{588F2698-9770-D445-EDE4-7916A5526C1C}"/>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41918638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3613EF4-942A-6774-C2A4-1511F78DB3E4}"/>
              </a:ext>
            </a:extLst>
          </p:cNvPr>
          <p:cNvSpPr>
            <a:spLocks noGrp="1"/>
          </p:cNvSpPr>
          <p:nvPr>
            <p:ph idx="1"/>
          </p:nvPr>
        </p:nvSpPr>
        <p:spPr/>
        <p:txBody>
          <a:bodyPr/>
          <a:lstStyle/>
          <a:p>
            <a:r>
              <a:rPr lang="en-US" dirty="0"/>
              <a:t>The current design utilizes (2) Top Rows and (2) bottom rows of detectors on independent stage motors. In addition, (2) staging motors will be required to support the horizontal detectors for full coverage. </a:t>
            </a:r>
          </a:p>
        </p:txBody>
      </p:sp>
      <p:pic>
        <p:nvPicPr>
          <p:cNvPr id="7" name="Picture Placeholder 6">
            <a:extLst>
              <a:ext uri="{FF2B5EF4-FFF2-40B4-BE49-F238E27FC236}">
                <a16:creationId xmlns:a16="http://schemas.microsoft.com/office/drawing/2014/main" id="{81BAFD15-0A0E-8EE9-4CA6-3AE39FDF0D40}"/>
              </a:ext>
            </a:extLst>
          </p:cNvPr>
          <p:cNvPicPr>
            <a:picLocks noGrp="1" noChangeAspect="1"/>
          </p:cNvPicPr>
          <p:nvPr>
            <p:ph type="pic" sz="quarter" idx="14"/>
          </p:nvPr>
        </p:nvPicPr>
        <p:blipFill>
          <a:blip r:embed="rId2"/>
          <a:srcRect t="8114" b="8114"/>
          <a:stretch>
            <a:fillRect/>
          </a:stretch>
        </p:blipFill>
        <p:spPr>
          <a:xfrm>
            <a:off x="7994812" y="966788"/>
            <a:ext cx="3504123" cy="2244570"/>
          </a:xfrm>
          <a:prstGeom prst="rect">
            <a:avLst/>
          </a:prstGeom>
        </p:spPr>
      </p:pic>
      <p:pic>
        <p:nvPicPr>
          <p:cNvPr id="8" name="Picture Placeholder 7">
            <a:extLst>
              <a:ext uri="{FF2B5EF4-FFF2-40B4-BE49-F238E27FC236}">
                <a16:creationId xmlns:a16="http://schemas.microsoft.com/office/drawing/2014/main" id="{795DC11F-13B3-F528-02A3-4806601B490D}"/>
              </a:ext>
            </a:extLst>
          </p:cNvPr>
          <p:cNvPicPr>
            <a:picLocks noGrp="1" noChangeAspect="1"/>
          </p:cNvPicPr>
          <p:nvPr>
            <p:ph type="pic" sz="quarter" idx="15"/>
          </p:nvPr>
        </p:nvPicPr>
        <p:blipFill>
          <a:blip r:embed="rId3"/>
          <a:srcRect t="17420" b="17420"/>
          <a:stretch>
            <a:fillRect/>
          </a:stretch>
        </p:blipFill>
        <p:spPr>
          <a:xfrm>
            <a:off x="7980159" y="3753689"/>
            <a:ext cx="3501971" cy="2244570"/>
          </a:xfrm>
          <a:prstGeom prst="rect">
            <a:avLst/>
          </a:prstGeom>
        </p:spPr>
      </p:pic>
      <p:sp>
        <p:nvSpPr>
          <p:cNvPr id="10" name="Title 1">
            <a:extLst>
              <a:ext uri="{FF2B5EF4-FFF2-40B4-BE49-F238E27FC236}">
                <a16:creationId xmlns:a16="http://schemas.microsoft.com/office/drawing/2014/main" id="{D44FB876-8B05-7FC7-6894-2DBBA2D334C8}"/>
              </a:ext>
            </a:extLst>
          </p:cNvPr>
          <p:cNvSpPr>
            <a:spLocks noGrp="1"/>
          </p:cNvSpPr>
          <p:nvPr>
            <p:ph type="title"/>
          </p:nvPr>
        </p:nvSpPr>
        <p:spPr>
          <a:xfrm>
            <a:off x="411892" y="240539"/>
            <a:ext cx="11285837" cy="487490"/>
          </a:xfrm>
        </p:spPr>
        <p:txBody>
          <a:bodyPr>
            <a:normAutofit/>
          </a:bodyPr>
          <a:lstStyle/>
          <a:p>
            <a:r>
              <a:rPr lang="en-US" dirty="0"/>
              <a:t>Roman Pot Detector Arrangements</a:t>
            </a:r>
          </a:p>
        </p:txBody>
      </p:sp>
      <p:sp>
        <p:nvSpPr>
          <p:cNvPr id="11" name="Footer Placeholder 3">
            <a:extLst>
              <a:ext uri="{FF2B5EF4-FFF2-40B4-BE49-F238E27FC236}">
                <a16:creationId xmlns:a16="http://schemas.microsoft.com/office/drawing/2014/main" id="{5D095D9F-52F9-AC23-925E-E095BE6AAF92}"/>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13162600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Roman Pot Coverage Discussions</a:t>
            </a:r>
          </a:p>
        </p:txBody>
      </p:sp>
      <p:sp>
        <p:nvSpPr>
          <p:cNvPr id="5" name="Slide Number Placeholder 4"/>
          <p:cNvSpPr>
            <a:spLocks noGrp="1"/>
          </p:cNvSpPr>
          <p:nvPr>
            <p:ph type="sldNum" sz="quarter" idx="12"/>
          </p:nvPr>
        </p:nvSpPr>
        <p:spPr/>
        <p:txBody>
          <a:bodyPr/>
          <a:lstStyle/>
          <a:p>
            <a:fld id="{07E1C93C-5050-FC42-8F10-D22D4F119D13}" type="slidenum">
              <a:rPr lang="en-US" smtClean="0"/>
              <a:pPr/>
              <a:t>8</a:t>
            </a:fld>
            <a:endParaRPr lang="en-US" dirty="0"/>
          </a:p>
        </p:txBody>
      </p:sp>
      <p:sp>
        <p:nvSpPr>
          <p:cNvPr id="11" name="AutoShape 2" descr="Media">
            <a:extLst>
              <a:ext uri="{FF2B5EF4-FFF2-40B4-BE49-F238E27FC236}">
                <a16:creationId xmlns:a16="http://schemas.microsoft.com/office/drawing/2014/main" id="{66E06C33-68AB-4847-A161-00EF5F322DF5}"/>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3" name="AutoShape 4" descr="Media">
            <a:extLst>
              <a:ext uri="{FF2B5EF4-FFF2-40B4-BE49-F238E27FC236}">
                <a16:creationId xmlns:a16="http://schemas.microsoft.com/office/drawing/2014/main" id="{1B4BA113-D856-4725-BA7C-3864F2A21BE5}"/>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6">
            <a:extLst>
              <a:ext uri="{FF2B5EF4-FFF2-40B4-BE49-F238E27FC236}">
                <a16:creationId xmlns:a16="http://schemas.microsoft.com/office/drawing/2014/main" id="{B2D3AC36-48DD-BCEF-8D03-7ECA3A650C4E}"/>
              </a:ext>
            </a:extLst>
          </p:cNvPr>
          <p:cNvPicPr>
            <a:picLocks noChangeAspect="1"/>
          </p:cNvPicPr>
          <p:nvPr/>
        </p:nvPicPr>
        <p:blipFill>
          <a:blip r:embed="rId2"/>
          <a:stretch>
            <a:fillRect/>
          </a:stretch>
        </p:blipFill>
        <p:spPr>
          <a:xfrm>
            <a:off x="2878111" y="907771"/>
            <a:ext cx="9099030" cy="5042458"/>
          </a:xfrm>
          <a:prstGeom prst="rect">
            <a:avLst/>
          </a:prstGeom>
        </p:spPr>
      </p:pic>
      <p:sp>
        <p:nvSpPr>
          <p:cNvPr id="19" name="TextBox 18">
            <a:extLst>
              <a:ext uri="{FF2B5EF4-FFF2-40B4-BE49-F238E27FC236}">
                <a16:creationId xmlns:a16="http://schemas.microsoft.com/office/drawing/2014/main" id="{F5FABB1F-314E-1AEB-B373-CEB7B85BC9E9}"/>
              </a:ext>
            </a:extLst>
          </p:cNvPr>
          <p:cNvSpPr txBox="1"/>
          <p:nvPr/>
        </p:nvSpPr>
        <p:spPr>
          <a:xfrm>
            <a:off x="375397" y="5412676"/>
            <a:ext cx="3461479" cy="646331"/>
          </a:xfrm>
          <a:prstGeom prst="rect">
            <a:avLst/>
          </a:prstGeom>
          <a:noFill/>
        </p:spPr>
        <p:txBody>
          <a:bodyPr wrap="square" rtlCol="0">
            <a:spAutoFit/>
          </a:bodyPr>
          <a:lstStyle/>
          <a:p>
            <a:r>
              <a:rPr lang="en-US" dirty="0">
                <a:solidFill>
                  <a:srgbClr val="FF0000"/>
                </a:solidFill>
              </a:rPr>
              <a:t>Slide courtesy of Karim Hamdi and Alexander Jentsch</a:t>
            </a:r>
          </a:p>
        </p:txBody>
      </p:sp>
      <p:sp>
        <p:nvSpPr>
          <p:cNvPr id="20" name="Footer Placeholder 3">
            <a:extLst>
              <a:ext uri="{FF2B5EF4-FFF2-40B4-BE49-F238E27FC236}">
                <a16:creationId xmlns:a16="http://schemas.microsoft.com/office/drawing/2014/main" id="{D0FAEC1E-DA00-9F0B-ADFC-3152AAB0FFA4}"/>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393053593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DE887AC-6234-A4DA-A743-E3A91FB77AAE}"/>
              </a:ext>
            </a:extLst>
          </p:cNvPr>
          <p:cNvPicPr>
            <a:picLocks noChangeAspect="1"/>
          </p:cNvPicPr>
          <p:nvPr/>
        </p:nvPicPr>
        <p:blipFill>
          <a:blip r:embed="rId2"/>
          <a:stretch>
            <a:fillRect/>
          </a:stretch>
        </p:blipFill>
        <p:spPr>
          <a:xfrm>
            <a:off x="2273668" y="862526"/>
            <a:ext cx="8229439" cy="4547848"/>
          </a:xfrm>
          <a:prstGeom prst="rect">
            <a:avLst/>
          </a:prstGeom>
        </p:spPr>
      </p:pic>
      <p:sp>
        <p:nvSpPr>
          <p:cNvPr id="11" name="Oval 10">
            <a:extLst>
              <a:ext uri="{FF2B5EF4-FFF2-40B4-BE49-F238E27FC236}">
                <a16:creationId xmlns:a16="http://schemas.microsoft.com/office/drawing/2014/main" id="{ACD4436C-5A4D-702A-7F7F-62DD585AC5A5}"/>
              </a:ext>
            </a:extLst>
          </p:cNvPr>
          <p:cNvSpPr/>
          <p:nvPr/>
        </p:nvSpPr>
        <p:spPr>
          <a:xfrm>
            <a:off x="1335444" y="2705078"/>
            <a:ext cx="1054607" cy="1053920"/>
          </a:xfrm>
          <a:prstGeom prst="ellipse">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dirty="0">
                <a:ln w="0"/>
                <a:solidFill>
                  <a:schemeClr val="tx1"/>
                </a:solidFill>
                <a:effectLst>
                  <a:outerShdw blurRad="38100" dist="19050" dir="2700000" algn="tl" rotWithShape="0">
                    <a:schemeClr val="dk1">
                      <a:alpha val="40000"/>
                    </a:schemeClr>
                  </a:outerShdw>
                </a:effectLst>
              </a:rPr>
              <a:t>Neutron cone</a:t>
            </a:r>
          </a:p>
        </p:txBody>
      </p:sp>
      <p:sp>
        <p:nvSpPr>
          <p:cNvPr id="12" name="TextBox 11">
            <a:extLst>
              <a:ext uri="{FF2B5EF4-FFF2-40B4-BE49-F238E27FC236}">
                <a16:creationId xmlns:a16="http://schemas.microsoft.com/office/drawing/2014/main" id="{E6956D13-CCBA-C633-62D9-280749E654A0}"/>
              </a:ext>
            </a:extLst>
          </p:cNvPr>
          <p:cNvSpPr txBox="1"/>
          <p:nvPr/>
        </p:nvSpPr>
        <p:spPr>
          <a:xfrm>
            <a:off x="375397" y="5412676"/>
            <a:ext cx="3461479" cy="646331"/>
          </a:xfrm>
          <a:prstGeom prst="rect">
            <a:avLst/>
          </a:prstGeom>
          <a:noFill/>
        </p:spPr>
        <p:txBody>
          <a:bodyPr wrap="square" rtlCol="0">
            <a:spAutoFit/>
          </a:bodyPr>
          <a:lstStyle/>
          <a:p>
            <a:r>
              <a:rPr lang="en-US" dirty="0">
                <a:solidFill>
                  <a:srgbClr val="FF0000"/>
                </a:solidFill>
              </a:rPr>
              <a:t>Slide courtesy of Karim Hamdi and Alexander Jentsch</a:t>
            </a:r>
          </a:p>
        </p:txBody>
      </p:sp>
      <p:sp>
        <p:nvSpPr>
          <p:cNvPr id="13" name="Title 1">
            <a:extLst>
              <a:ext uri="{FF2B5EF4-FFF2-40B4-BE49-F238E27FC236}">
                <a16:creationId xmlns:a16="http://schemas.microsoft.com/office/drawing/2014/main" id="{0241754C-82FC-6A43-B892-FE72ECDAF60F}"/>
              </a:ext>
            </a:extLst>
          </p:cNvPr>
          <p:cNvSpPr>
            <a:spLocks noGrp="1"/>
          </p:cNvSpPr>
          <p:nvPr>
            <p:ph type="title"/>
          </p:nvPr>
        </p:nvSpPr>
        <p:spPr>
          <a:xfrm>
            <a:off x="411892" y="240539"/>
            <a:ext cx="11285837" cy="487490"/>
          </a:xfrm>
        </p:spPr>
        <p:txBody>
          <a:bodyPr/>
          <a:lstStyle/>
          <a:p>
            <a:r>
              <a:rPr lang="en-US" dirty="0"/>
              <a:t>Option 1</a:t>
            </a:r>
          </a:p>
        </p:txBody>
      </p:sp>
      <p:sp>
        <p:nvSpPr>
          <p:cNvPr id="14" name="Footer Placeholder 3">
            <a:extLst>
              <a:ext uri="{FF2B5EF4-FFF2-40B4-BE49-F238E27FC236}">
                <a16:creationId xmlns:a16="http://schemas.microsoft.com/office/drawing/2014/main" id="{C1F061BE-1B7B-A9F0-026E-D2BBA8290D8C}"/>
              </a:ext>
            </a:extLst>
          </p:cNvPr>
          <p:cNvSpPr txBox="1">
            <a:spLocks/>
          </p:cNvSpPr>
          <p:nvPr/>
        </p:nvSpPr>
        <p:spPr>
          <a:xfrm>
            <a:off x="307865" y="6516615"/>
            <a:ext cx="5224463" cy="311150"/>
          </a:xfr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t>ePIC Collaboration Meeting, January 21, 2026</a:t>
            </a:r>
            <a:endParaRPr lang="en-US" dirty="0"/>
          </a:p>
        </p:txBody>
      </p:sp>
    </p:spTree>
    <p:extLst>
      <p:ext uri="{BB962C8B-B14F-4D97-AF65-F5344CB8AC3E}">
        <p14:creationId xmlns:p14="http://schemas.microsoft.com/office/powerpoint/2010/main" val="3493962596"/>
      </p:ext>
    </p:extLst>
  </p:cSld>
  <p:clrMapOvr>
    <a:masterClrMapping/>
  </p:clrMapOvr>
</p:sld>
</file>

<file path=ppt/theme/theme1.xml><?xml version="1.0" encoding="utf-8"?>
<a:theme xmlns:a="http://schemas.openxmlformats.org/drawingml/2006/main" name="1_BNL">
  <a:themeElements>
    <a:clrScheme name="BNL_NSLS-II">
      <a:dk1>
        <a:srgbClr val="000000"/>
      </a:dk1>
      <a:lt1>
        <a:srgbClr val="FFFFFF"/>
      </a:lt1>
      <a:dk2>
        <a:srgbClr val="105B78"/>
      </a:dk2>
      <a:lt2>
        <a:srgbClr val="00ACDB"/>
      </a:lt2>
      <a:accent1>
        <a:srgbClr val="B2D33A"/>
      </a:accent1>
      <a:accent2>
        <a:srgbClr val="F68A1F"/>
      </a:accent2>
      <a:accent3>
        <a:srgbClr val="B62466"/>
      </a:accent3>
      <a:accent4>
        <a:srgbClr val="FFCC33"/>
      </a:accent4>
      <a:accent5>
        <a:srgbClr val="DA3525"/>
      </a:accent5>
      <a:accent6>
        <a:srgbClr val="50489D"/>
      </a:accent6>
      <a:hlink>
        <a:srgbClr val="4881C3"/>
      </a:hlink>
      <a:folHlink>
        <a:srgbClr val="24B574"/>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40B03456-9B8D-484F-87DB-076ADB43E9F3}" vid="{D3F09972-1605-9348-86B6-2FB56E667A3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Baseline Readiness Assessment_CAM Drilldown Template DRAFT r4</Template>
  <TotalTime>12268</TotalTime>
  <Words>1126</Words>
  <Application>Microsoft Office PowerPoint</Application>
  <PresentationFormat>Widescreen</PresentationFormat>
  <Paragraphs>131</Paragraphs>
  <Slides>23</Slides>
  <Notes>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23</vt:i4>
      </vt:variant>
    </vt:vector>
  </HeadingPairs>
  <TitlesOfParts>
    <vt:vector size="28" baseType="lpstr">
      <vt:lpstr>Arial</vt:lpstr>
      <vt:lpstr>Calibri</vt:lpstr>
      <vt:lpstr>PingFangSC-Regular</vt:lpstr>
      <vt:lpstr>Wingdings</vt:lpstr>
      <vt:lpstr>1_BNL</vt:lpstr>
      <vt:lpstr>Far-Forward Integration</vt:lpstr>
      <vt:lpstr>Roman Pots</vt:lpstr>
      <vt:lpstr>Roman Pot Arrangement</vt:lpstr>
      <vt:lpstr>Roman Pot Design Criteria</vt:lpstr>
      <vt:lpstr>Roman Pot Detector Arrangement, Six Sigma - 100 GEV Beam Energy </vt:lpstr>
      <vt:lpstr>Roman Pot Detector Arrangement, Six Sigma - 275 GEV Beam Energy </vt:lpstr>
      <vt:lpstr>Roman Pot Detector Arrangements</vt:lpstr>
      <vt:lpstr>Current Roman Pot Coverage Discussions</vt:lpstr>
      <vt:lpstr>Option 1</vt:lpstr>
      <vt:lpstr>Option 2</vt:lpstr>
      <vt:lpstr>Off-Momentum Detectors</vt:lpstr>
      <vt:lpstr>Roman Pots / OMD Conclusions</vt:lpstr>
      <vt:lpstr>B0PF Detector Concept</vt:lpstr>
      <vt:lpstr>B0PF Support Structure</vt:lpstr>
      <vt:lpstr>B0 Detector Layers</vt:lpstr>
      <vt:lpstr>B0 Detector Carriage</vt:lpstr>
      <vt:lpstr>B0 Inner Mechanics</vt:lpstr>
      <vt:lpstr>B0 Inner Mechanics</vt:lpstr>
      <vt:lpstr>Calorimeter</vt:lpstr>
      <vt:lpstr>B0 Outer Mechanics</vt:lpstr>
      <vt:lpstr>B0 Outer Mechanics</vt:lpstr>
      <vt:lpstr>B0 Platform</vt:lpstr>
      <vt:lpstr>B0 Conclusion /  Future Planning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India Krehbiel</dc:creator>
  <cp:lastModifiedBy>Jonathan Smith</cp:lastModifiedBy>
  <cp:revision>48</cp:revision>
  <dcterms:created xsi:type="dcterms:W3CDTF">2025-05-20T18:57:17Z</dcterms:created>
  <dcterms:modified xsi:type="dcterms:W3CDTF">2026-01-21T14:03:13Z</dcterms:modified>
</cp:coreProperties>
</file>