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</p:sldMasterIdLst>
  <p:notesMasterIdLst>
    <p:notesMasterId r:id="rId27"/>
  </p:notesMasterIdLst>
  <p:sldIdLst>
    <p:sldId id="325" r:id="rId5"/>
    <p:sldId id="330" r:id="rId6"/>
    <p:sldId id="319" r:id="rId7"/>
    <p:sldId id="328" r:id="rId8"/>
    <p:sldId id="323" r:id="rId9"/>
    <p:sldId id="318" r:id="rId10"/>
    <p:sldId id="333" r:id="rId11"/>
    <p:sldId id="338" r:id="rId12"/>
    <p:sldId id="335" r:id="rId13"/>
    <p:sldId id="263" r:id="rId14"/>
    <p:sldId id="261" r:id="rId15"/>
    <p:sldId id="273" r:id="rId16"/>
    <p:sldId id="274" r:id="rId17"/>
    <p:sldId id="264" r:id="rId18"/>
    <p:sldId id="276" r:id="rId19"/>
    <p:sldId id="265" r:id="rId20"/>
    <p:sldId id="270" r:id="rId21"/>
    <p:sldId id="269" r:id="rId22"/>
    <p:sldId id="275" r:id="rId23"/>
    <p:sldId id="336" r:id="rId24"/>
    <p:sldId id="337" r:id="rId25"/>
    <p:sldId id="31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0 Mock up" id="{106D2699-323B-4142-BE5A-1E61CB8B55A7}">
          <p14:sldIdLst>
            <p14:sldId id="325"/>
            <p14:sldId id="330"/>
            <p14:sldId id="319"/>
            <p14:sldId id="328"/>
            <p14:sldId id="323"/>
            <p14:sldId id="318"/>
            <p14:sldId id="333"/>
            <p14:sldId id="338"/>
          </p14:sldIdLst>
        </p14:section>
        <p14:section name="ZDC" id="{7688AEBC-D755-449A-8763-A955E855ABCE}">
          <p14:sldIdLst>
            <p14:sldId id="335"/>
            <p14:sldId id="263"/>
            <p14:sldId id="261"/>
            <p14:sldId id="273"/>
            <p14:sldId id="274"/>
            <p14:sldId id="264"/>
            <p14:sldId id="276"/>
            <p14:sldId id="265"/>
            <p14:sldId id="270"/>
            <p14:sldId id="269"/>
            <p14:sldId id="275"/>
            <p14:sldId id="336"/>
            <p14:sldId id="337"/>
            <p14:sldId id="3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dia Krehbiel" initials="IK" lastIdx="1" clrIdx="0">
    <p:extLst>
      <p:ext uri="{19B8F6BF-5375-455C-9EA6-DF929625EA0E}">
        <p15:presenceInfo xmlns:p15="http://schemas.microsoft.com/office/powerpoint/2012/main" userId="S-1-5-21-1097014734-140981682-1849977318-1656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" y="7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A7751-AAC5-4FA5-9103-AB156297AEB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BE9E3-8240-4AED-8D71-115EF865C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59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Slicer: Orienting the print on the bed, Adjusting supports, Layer height/thickness, Infill pattern and density, Bed adhesion settings, Printing speed, Extrusion amount</a:t>
            </a:r>
          </a:p>
          <a:p>
            <a:pPr lvl="1"/>
            <a:r>
              <a:rPr lang="en-US" dirty="0"/>
              <a:t>.</a:t>
            </a:r>
            <a:r>
              <a:rPr lang="en-US" dirty="0" err="1"/>
              <a:t>gcode</a:t>
            </a:r>
            <a:r>
              <a:rPr lang="en-US" dirty="0"/>
              <a:t>: legible to the printer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BE9E3-8240-4AED-8D71-115EF865CF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30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BE9E3-8240-4AED-8D71-115EF865CF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43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-removing support material</a:t>
            </a:r>
          </a:p>
          <a:p>
            <a:r>
              <a:rPr lang="en-US" dirty="0"/>
              <a:t>-filling in voids, tested several methods, each had their own strengths and weaknesses</a:t>
            </a:r>
          </a:p>
          <a:p>
            <a:r>
              <a:rPr lang="en-US" dirty="0"/>
              <a:t>-painting over the parts hat had patches o give an even appearance. </a:t>
            </a:r>
          </a:p>
          <a:p>
            <a:r>
              <a:rPr lang="en-US" dirty="0"/>
              <a:t>-gluing parts together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13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Possibly permanent wench,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 model file system for drawing deliverables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BE9E3-8240-4AED-8D71-115EF865CF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1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13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EIC Collaboration Meeting January 21st, 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85380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EIC Collaboration Meeting January 21st, 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12329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fld id="{1FF1396E-1F3B-4ABD-B5C7-1B671E5C1B6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498567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fld id="{1FF1396E-1F3B-4ABD-B5C7-1B671E5C1B6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FA25C5-6468-E921-5CC9-27F4A33A76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 of Meeting/Review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95F968-4504-BF25-C965-31E73F661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307430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fld id="{1FF1396E-1F3B-4ABD-B5C7-1B671E5C1B6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DB6E2-DDA3-22B8-7251-F0B132B67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9522C-42D3-98C9-C46E-2F2D03D43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 of Presenter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50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1FF1396E-1F3B-4ABD-B5C7-1B671E5C1B6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517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058090-69E1-4C76-B04E-24949BD11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1FF1396E-1F3B-4ABD-B5C7-1B671E5C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46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69E67-D399-4DBB-BAA8-0F33523D2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1FF1396E-1F3B-4ABD-B5C7-1B671E5C1B6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F935DA5-BD30-FC6B-B4B7-6C9F901A5F14}"/>
              </a:ext>
            </a:extLst>
          </p:cNvPr>
          <p:cNvSpPr txBox="1">
            <a:spLocks/>
          </p:cNvSpPr>
          <p:nvPr/>
        </p:nvSpPr>
        <p:spPr>
          <a:xfrm>
            <a:off x="351422" y="6534374"/>
            <a:ext cx="8453532" cy="29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Director's Review of the EIC Detector Subproject to Assess Baseline Readiness, </a:t>
            </a:r>
            <a:r>
              <a:rPr lang="en-US" sz="1400"/>
              <a:t>February 3</a:t>
            </a:r>
            <a:r>
              <a:rPr lang="en-US" sz="1400" baseline="30000"/>
              <a:t>rd</a:t>
            </a:r>
            <a:r>
              <a:rPr lang="en-US" sz="1400"/>
              <a:t> – 5</a:t>
            </a:r>
            <a:r>
              <a:rPr lang="en-US" sz="1400" baseline="30000"/>
              <a:t>th</a:t>
            </a:r>
            <a:r>
              <a:rPr lang="en-US" sz="1400"/>
              <a:t>, 2026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8D9CC-061A-BCD6-1F35-B7BABBBD5AFB}"/>
              </a:ext>
            </a:extLst>
          </p:cNvPr>
          <p:cNvSpPr txBox="1">
            <a:spLocks/>
          </p:cNvSpPr>
          <p:nvPr/>
        </p:nvSpPr>
        <p:spPr>
          <a:xfrm>
            <a:off x="9040986" y="6533723"/>
            <a:ext cx="2410664" cy="29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887031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058090-69E1-4C76-B04E-24949BD11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1FF1396E-1F3B-4ABD-B5C7-1B671E5C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35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512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1FF1396E-1F3B-4ABD-B5C7-1B671E5C1B64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03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82" r:id="rId9"/>
    <p:sldLayoutId id="2147483683" r:id="rId10"/>
    <p:sldLayoutId id="214748368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3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732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B0</a:t>
            </a:r>
            <a:r>
              <a:rPr lang="en-US" dirty="0"/>
              <a:t> Mock up – Additive Manufacturing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3555805" cy="4891110"/>
          </a:xfrm>
        </p:spPr>
        <p:txBody>
          <a:bodyPr>
            <a:normAutofit/>
          </a:bodyPr>
          <a:lstStyle/>
          <a:p>
            <a:r>
              <a:rPr lang="en-US" dirty="0" err="1"/>
              <a:t>B0</a:t>
            </a:r>
            <a:r>
              <a:rPr lang="en-US" dirty="0"/>
              <a:t> detector installation in state of development. ½ scale</a:t>
            </a:r>
          </a:p>
          <a:p>
            <a:r>
              <a:rPr lang="en-US" dirty="0"/>
              <a:t>Visual understanding of installation tooling.</a:t>
            </a:r>
          </a:p>
          <a:p>
            <a:r>
              <a:rPr lang="en-US" dirty="0"/>
              <a:t>Hands on demonstration.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57450" y="6467475"/>
            <a:ext cx="5224463" cy="311150"/>
          </a:xfrm>
        </p:spPr>
        <p:txBody>
          <a:bodyPr/>
          <a:lstStyle/>
          <a:p>
            <a:r>
              <a:rPr lang="en-US"/>
              <a:t>EIC Collaboration Meeting January 21st, 2026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227E019-77DE-4029-916F-A28198F52D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627" t="19508" r="9411" b="10008"/>
          <a:stretch/>
        </p:blipFill>
        <p:spPr>
          <a:xfrm>
            <a:off x="4103735" y="952061"/>
            <a:ext cx="7856491" cy="5025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598098-F9DD-4AB5-AFF8-5474082803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92" b="11860"/>
          <a:stretch/>
        </p:blipFill>
        <p:spPr>
          <a:xfrm>
            <a:off x="676250" y="3756433"/>
            <a:ext cx="3871961" cy="21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81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4416C0-4EE9-4A16-A7E5-24C15F6C1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Degree Calorimeter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EFDD09D-EDA2-4782-89CD-17B814B06C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48359" y="1024886"/>
            <a:ext cx="10528364" cy="48082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0503FE-7BAC-4084-A937-80CB9AAC4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F1396E-1F3B-4ABD-B5C7-1B671E5C1B64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6799A-7539-4C15-8D5E-80CAD8AB73C5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EIC Collaboration Meeting January 21st, 2026</a:t>
            </a:r>
          </a:p>
        </p:txBody>
      </p:sp>
    </p:spTree>
    <p:extLst>
      <p:ext uri="{BB962C8B-B14F-4D97-AF65-F5344CB8AC3E}">
        <p14:creationId xmlns:p14="http://schemas.microsoft.com/office/powerpoint/2010/main" val="694849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A992F-F149-4E4B-B3C0-54CBB8122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Degree Calorimeter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86775B9-AC2B-452D-806E-F7E9642B4C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89500" y="974725"/>
            <a:ext cx="4386762" cy="489108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C668A-CD9D-454A-8FCB-D9BDC6D709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ZDC’s</a:t>
            </a:r>
            <a:r>
              <a:rPr lang="en-US" dirty="0"/>
              <a:t> proximity to the beampipe presents issues with accessibility for servicing.</a:t>
            </a:r>
          </a:p>
          <a:p>
            <a:r>
              <a:rPr lang="en-US" dirty="0"/>
              <a:t>We have been able to maintain a gap of ~.25” with our design. </a:t>
            </a:r>
          </a:p>
          <a:p>
            <a:r>
              <a:rPr lang="en-US" dirty="0"/>
              <a:t>To service and perform maintenance the </a:t>
            </a:r>
            <a:r>
              <a:rPr lang="en-US" dirty="0" err="1"/>
              <a:t>ZDC</a:t>
            </a:r>
            <a:r>
              <a:rPr lang="en-US" dirty="0"/>
              <a:t>, a lift table system will support and lower the calorimeters. Allowing them to clear of the beampipe and become accessible.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922E9A-7936-43E0-A99F-3C57E348B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F1396E-1F3B-4ABD-B5C7-1B671E5C1B64}" type="slidenum">
              <a:rPr lang="en-US" smtClean="0"/>
              <a:t>11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4EE9EC-D8AE-491D-B5E7-0DBAAE6DEC8D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EIC Collaboration Meeting January 21st, 2026</a:t>
            </a:r>
          </a:p>
        </p:txBody>
      </p:sp>
    </p:spTree>
    <p:extLst>
      <p:ext uri="{BB962C8B-B14F-4D97-AF65-F5344CB8AC3E}">
        <p14:creationId xmlns:p14="http://schemas.microsoft.com/office/powerpoint/2010/main" val="3879967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34EE6-9EFF-4B69-9998-041B991CE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Zero Degree Calorimeter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60033-96FC-49D5-A60A-12054F69F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>
            <a:normAutofit/>
          </a:bodyPr>
          <a:lstStyle/>
          <a:p>
            <a:r>
              <a:rPr lang="en-US" dirty="0"/>
              <a:t>Previous design, fixed table</a:t>
            </a:r>
          </a:p>
          <a:p>
            <a:pPr lvl="1"/>
            <a:r>
              <a:rPr lang="en-US" dirty="0"/>
              <a:t>Servicing and maintenance around beampipe is problematic</a:t>
            </a:r>
          </a:p>
          <a:p>
            <a:r>
              <a:rPr lang="en-US" dirty="0"/>
              <a:t>During a previous review, we were directed to have maintainability of the </a:t>
            </a:r>
            <a:r>
              <a:rPr lang="en-US" dirty="0" err="1"/>
              <a:t>ZDC</a:t>
            </a:r>
            <a:r>
              <a:rPr lang="en-US" dirty="0"/>
              <a:t> </a:t>
            </a:r>
          </a:p>
          <a:p>
            <a:r>
              <a:rPr lang="en-US" dirty="0"/>
              <a:t>The detector needs to have the ability to be removed from the integration.</a:t>
            </a:r>
          </a:p>
          <a:p>
            <a:r>
              <a:rPr lang="en-US" dirty="0"/>
              <a:t>Moved to a lift table design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F85696C-CF60-4CCA-B43D-B7F3597A23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38" y="1227172"/>
            <a:ext cx="5754687" cy="4386194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6391DD-01CA-429D-8E5B-C1616F3D73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B72EB9-5494-4E28-9D98-A89B923EB8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C3C14DF-6EEF-46F6-B4A6-ACC50EF9B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F1396E-1F3B-4ABD-B5C7-1B671E5C1B64}" type="slidenum">
              <a:rPr lang="en-US" smtClean="0"/>
              <a:t>12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596066A-4804-4481-9773-52EDAD2544E7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EIC Collaboration Meeting January 21st, 2026</a:t>
            </a:r>
          </a:p>
        </p:txBody>
      </p:sp>
    </p:spTree>
    <p:extLst>
      <p:ext uri="{BB962C8B-B14F-4D97-AF65-F5344CB8AC3E}">
        <p14:creationId xmlns:p14="http://schemas.microsoft.com/office/powerpoint/2010/main" val="2275221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EB53B-8169-4C50-9AA4-779A3CB7E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Lift table demo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E0C84D-66C7-4DE4-80FC-5A514F91E7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3174"/>
          <a:stretch/>
        </p:blipFill>
        <p:spPr>
          <a:xfrm>
            <a:off x="4226508" y="695505"/>
            <a:ext cx="7473656" cy="5153750"/>
          </a:xfrm>
          <a:prstGeom prst="rect">
            <a:avLst/>
          </a:prstGeom>
          <a:effectLst/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CC71E0-894A-42D3-AB69-AF461AB181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6958" t="18" r="2840" b="-305"/>
          <a:stretch/>
        </p:blipFill>
        <p:spPr>
          <a:xfrm>
            <a:off x="4226504" y="685644"/>
            <a:ext cx="7835804" cy="5629342"/>
          </a:xfrm>
          <a:prstGeom prst="rect">
            <a:avLst/>
          </a:prstGeom>
          <a:effectLst/>
        </p:spPr>
      </p:pic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EFACFD47-30C4-40A5-8C88-AE990C0041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9" r="9710" b="1505"/>
          <a:stretch/>
        </p:blipFill>
        <p:spPr>
          <a:xfrm>
            <a:off x="4226504" y="688488"/>
            <a:ext cx="7835801" cy="5897144"/>
          </a:xfrm>
          <a:prstGeom prst="rect">
            <a:avLst/>
          </a:prstGeom>
          <a:effectLst/>
        </p:spPr>
      </p:pic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3ECB1A0C-4176-4BF8-A654-8F214C8606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2" r="10644" b="4002"/>
          <a:stretch/>
        </p:blipFill>
        <p:spPr>
          <a:xfrm>
            <a:off x="4226507" y="825178"/>
            <a:ext cx="7835799" cy="5760454"/>
          </a:xfrm>
          <a:prstGeom prst="rect">
            <a:avLst/>
          </a:prstGeom>
          <a:effectLst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C3DF6A-4981-44CF-9D61-29DBBD1D7280}"/>
              </a:ext>
            </a:extLst>
          </p:cNvPr>
          <p:cNvSpPr txBox="1">
            <a:spLocks/>
          </p:cNvSpPr>
          <p:nvPr/>
        </p:nvSpPr>
        <p:spPr>
          <a:xfrm>
            <a:off x="462579" y="975360"/>
            <a:ext cx="3600290" cy="4891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the new design we’re employing a hydraulic lift table for raising and lowering the calorimeter in position. </a:t>
            </a:r>
          </a:p>
          <a:p>
            <a:pPr lvl="1"/>
            <a:r>
              <a:rPr lang="en-US" dirty="0"/>
              <a:t>Custom table from vendor, Southworth</a:t>
            </a:r>
          </a:p>
          <a:p>
            <a:r>
              <a:rPr lang="en-US" dirty="0"/>
              <a:t>The table then would slide under the beampipe via track or casters. 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A140A4-6359-4E48-B673-BEC8A8822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F1396E-1F3B-4ABD-B5C7-1B671E5C1B64}" type="slidenum">
              <a:rPr lang="en-US" smtClean="0"/>
              <a:t>13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E70EF79-513D-42E3-A932-2A3E8EE7A6AE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EIC Collaboration Meeting January 21st, 2026</a:t>
            </a:r>
          </a:p>
        </p:txBody>
      </p:sp>
    </p:spTree>
    <p:extLst>
      <p:ext uri="{BB962C8B-B14F-4D97-AF65-F5344CB8AC3E}">
        <p14:creationId xmlns:p14="http://schemas.microsoft.com/office/powerpoint/2010/main" val="38754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50E1615-74DB-4DB0-ABFA-081295AED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ZDC</a:t>
            </a:r>
            <a:r>
              <a:rPr lang="en-US" dirty="0"/>
              <a:t> Vendor Custom Lift table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9A2D76-B55E-4E33-A8A5-8E05F474C7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6312294" cy="325692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• Southworth</a:t>
            </a:r>
          </a:p>
          <a:p>
            <a:pPr marL="0" indent="0">
              <a:buNone/>
            </a:pPr>
            <a:r>
              <a:rPr lang="en-US" dirty="0"/>
              <a:t>• Custom lift table</a:t>
            </a:r>
          </a:p>
          <a:p>
            <a:pPr marL="0" indent="0">
              <a:buNone/>
            </a:pPr>
            <a:r>
              <a:rPr lang="en-US" dirty="0"/>
              <a:t>• Up to 12,000 </a:t>
            </a:r>
            <a:r>
              <a:rPr lang="en-US" dirty="0" err="1"/>
              <a:t>lb</a:t>
            </a:r>
            <a:r>
              <a:rPr lang="en-US" dirty="0"/>
              <a:t> capacity </a:t>
            </a:r>
          </a:p>
          <a:p>
            <a:pPr marL="457200" lvl="1" indent="0">
              <a:buNone/>
            </a:pPr>
            <a:r>
              <a:rPr lang="en-US" dirty="0"/>
              <a:t>• Lowered height 20”, raised height 38” </a:t>
            </a:r>
          </a:p>
          <a:p>
            <a:pPr marL="457200" lvl="1" indent="0">
              <a:buNone/>
            </a:pPr>
            <a:r>
              <a:rPr lang="en-US" dirty="0"/>
              <a:t>• 115 AC voltage </a:t>
            </a:r>
          </a:p>
          <a:p>
            <a:pPr marL="457200" lvl="1" indent="0">
              <a:buNone/>
            </a:pPr>
            <a:r>
              <a:rPr lang="en-US" dirty="0"/>
              <a:t>•  8” phenolic casters, side mounted (lengthwise traverse), Two rigid, two swivel </a:t>
            </a:r>
          </a:p>
          <a:p>
            <a:pPr marL="457200" lvl="1" indent="0">
              <a:buNone/>
            </a:pPr>
            <a:r>
              <a:rPr lang="en-US" dirty="0"/>
              <a:t>• Local controller</a:t>
            </a:r>
          </a:p>
          <a:p>
            <a:r>
              <a:rPr lang="en-US" dirty="0"/>
              <a:t>Adding custom chock while in raised position.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154D59-18F9-4213-AE0F-EB1685C87F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7B8669B-1EB3-4750-81B0-472F23AF0E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2" descr="LS Series">
            <a:extLst>
              <a:ext uri="{FF2B5EF4-FFF2-40B4-BE49-F238E27FC236}">
                <a16:creationId xmlns:a16="http://schemas.microsoft.com/office/drawing/2014/main" id="{5D17199D-F072-4B4A-BDE1-2AA628E4899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028" y="825178"/>
            <a:ext cx="3608099" cy="360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917198C4-E7BD-46BC-8D30-D619056BC4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56"/>
          <a:stretch/>
        </p:blipFill>
        <p:spPr>
          <a:xfrm>
            <a:off x="8655627" y="4383370"/>
            <a:ext cx="2939940" cy="1671695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E292076B-4A42-476C-B81A-0C7F742A98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"/>
          <a:stretch/>
        </p:blipFill>
        <p:spPr>
          <a:xfrm>
            <a:off x="779317" y="4387106"/>
            <a:ext cx="2342045" cy="1667959"/>
          </a:xfrm>
          <a:prstGeom prst="rect">
            <a:avLst/>
          </a:prstGeom>
          <a:effectLst/>
        </p:spPr>
      </p:pic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3E72B05B-D1E2-4D69-92C2-EC5E8C0DD3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73" t="72" r="7000" b="8189"/>
          <a:stretch/>
        </p:blipFill>
        <p:spPr>
          <a:xfrm>
            <a:off x="3210791" y="4382958"/>
            <a:ext cx="2463272" cy="1672107"/>
          </a:xfrm>
          <a:prstGeom prst="rect">
            <a:avLst/>
          </a:prstGeom>
          <a:effectLst/>
        </p:spPr>
      </p:pic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531396AE-212E-407C-84F1-ADB6600B6C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391" r="5548" b="8405"/>
          <a:stretch/>
        </p:blipFill>
        <p:spPr>
          <a:xfrm>
            <a:off x="5763491" y="4381836"/>
            <a:ext cx="2802708" cy="1673231"/>
          </a:xfrm>
          <a:prstGeom prst="rect">
            <a:avLst/>
          </a:prstGeom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A6BA83-61FC-4DEC-A90F-65BC48FFF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F1396E-1F3B-4ABD-B5C7-1B671E5C1B64}" type="slidenum">
              <a:rPr lang="en-US" smtClean="0"/>
              <a:t>14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65505EC-5313-43A4-AE34-D8F1719E75B3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EIC Collaboration Meeting January 21st, 2026</a:t>
            </a:r>
          </a:p>
        </p:txBody>
      </p:sp>
    </p:spTree>
    <p:extLst>
      <p:ext uri="{BB962C8B-B14F-4D97-AF65-F5344CB8AC3E}">
        <p14:creationId xmlns:p14="http://schemas.microsoft.com/office/powerpoint/2010/main" val="2597434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50E1615-74DB-4DB0-ABFA-081295AED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ZDC</a:t>
            </a:r>
            <a:r>
              <a:rPr lang="en-US" dirty="0"/>
              <a:t> Custom Lift table Chocks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9A2D76-B55E-4E33-A8A5-8E05F474C7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3857493" cy="48911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• Four removable legs are added to each corner of the lift table and two rectangle tubes placed behind the lift mechanism will act as a chock while the table is in the fixed position.</a:t>
            </a:r>
          </a:p>
          <a:p>
            <a:r>
              <a:rPr lang="en-US" dirty="0"/>
              <a:t>The </a:t>
            </a:r>
            <a:r>
              <a:rPr lang="en-US" dirty="0" err="1"/>
              <a:t>ZDC</a:t>
            </a:r>
            <a:r>
              <a:rPr lang="en-US" dirty="0"/>
              <a:t> weighs ~3.5 tons (~7,000 </a:t>
            </a:r>
            <a:r>
              <a:rPr lang="en-US" dirty="0" err="1"/>
              <a:t>lbs</a:t>
            </a:r>
            <a:r>
              <a:rPr lang="en-US" dirty="0"/>
              <a:t>).</a:t>
            </a:r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154D59-18F9-4213-AE0F-EB1685C87F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7B8669B-1EB3-4750-81B0-472F23AF0E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6FA2D89B-D640-4E54-BB5D-86ED980BA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75" t="37795" r="16146" b="10965"/>
          <a:stretch/>
        </p:blipFill>
        <p:spPr>
          <a:xfrm>
            <a:off x="4426088" y="1455314"/>
            <a:ext cx="7533919" cy="39312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2950A4-9019-402A-9767-3297149C8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F1396E-1F3B-4ABD-B5C7-1B671E5C1B64}" type="slidenum">
              <a:rPr lang="en-US" smtClean="0"/>
              <a:t>15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1C2FCB8-B25E-4EB9-A3E9-05397D2825FA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EIC Collaboration Meeting January 21st, 2026</a:t>
            </a:r>
          </a:p>
        </p:txBody>
      </p:sp>
    </p:spTree>
    <p:extLst>
      <p:ext uri="{BB962C8B-B14F-4D97-AF65-F5344CB8AC3E}">
        <p14:creationId xmlns:p14="http://schemas.microsoft.com/office/powerpoint/2010/main" val="3446107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DC96C-020F-4D4E-B287-DB6688EA9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Degree Calorimeter Cabling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931A3-F9E6-4452-A017-7104D347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508433-731F-4858-8E61-CB618BFB0A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341E20-0104-42D8-988F-880753B09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10" y="860404"/>
            <a:ext cx="3105256" cy="2452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A90F5F-1465-4D63-AEEF-9644D25B0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9" y="2577226"/>
            <a:ext cx="6551285" cy="3439426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B14246B-C998-46C1-9C32-9D3688AFB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7964448" cy="4891110"/>
          </a:xfrm>
        </p:spPr>
        <p:txBody>
          <a:bodyPr/>
          <a:lstStyle/>
          <a:p>
            <a:r>
              <a:rPr lang="en-US" dirty="0"/>
              <a:t>Several mock ups initially assumed cabling would be mounted to the side.</a:t>
            </a:r>
          </a:p>
          <a:p>
            <a:r>
              <a:rPr lang="en-US" dirty="0"/>
              <a:t>The alternating pattern has been maintained to the new top mounted design. 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721EC6B8-BD3A-4D5F-A387-13593A262B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"/>
          <a:stretch/>
        </p:blipFill>
        <p:spPr>
          <a:xfrm>
            <a:off x="8415117" y="3347751"/>
            <a:ext cx="3125960" cy="27407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8831FD-8385-4C23-8F87-6378017EF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F1396E-1F3B-4ABD-B5C7-1B671E5C1B64}" type="slidenum">
              <a:rPr lang="en-US" smtClean="0"/>
              <a:t>16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A9ECEFD-2A1F-45B1-BF9E-7EECE63C1881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EIC Collaboration Meeting January 21st, 2026</a:t>
            </a:r>
          </a:p>
        </p:txBody>
      </p:sp>
    </p:spTree>
    <p:extLst>
      <p:ext uri="{BB962C8B-B14F-4D97-AF65-F5344CB8AC3E}">
        <p14:creationId xmlns:p14="http://schemas.microsoft.com/office/powerpoint/2010/main" val="1797887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4416C0-4EE9-4A16-A7E5-24C15F6C1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Degree Calorimeter Cabling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D39850-82C9-48EB-902B-558F6C84F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80" y="975360"/>
            <a:ext cx="3682560" cy="4891110"/>
          </a:xfrm>
        </p:spPr>
        <p:txBody>
          <a:bodyPr/>
          <a:lstStyle/>
          <a:p>
            <a:r>
              <a:rPr lang="en-US" dirty="0"/>
              <a:t>Cables will route from the top of the calorimeter. </a:t>
            </a:r>
          </a:p>
          <a:p>
            <a:r>
              <a:rPr lang="en-US" dirty="0"/>
              <a:t>Side routing methods risked damage to the beampipe and inaccessibility.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113A72-C50B-4540-83AA-893F2ECA45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91263" y="895932"/>
            <a:ext cx="7668964" cy="51204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F5C911-D857-4C56-BBF3-E29030E0D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F1396E-1F3B-4ABD-B5C7-1B671E5C1B64}" type="slidenum">
              <a:rPr lang="en-US" smtClean="0"/>
              <a:t>17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100913E-E17E-4A45-B530-10AAD5912FF1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EIC Collaboration Meeting January 21st, 2026</a:t>
            </a:r>
          </a:p>
        </p:txBody>
      </p:sp>
    </p:spTree>
    <p:extLst>
      <p:ext uri="{BB962C8B-B14F-4D97-AF65-F5344CB8AC3E}">
        <p14:creationId xmlns:p14="http://schemas.microsoft.com/office/powerpoint/2010/main" val="3362813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4416C0-4EE9-4A16-A7E5-24C15F6C1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Degree Calorimeter Dark Box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D39850-82C9-48EB-902B-558F6C84F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80" y="975360"/>
            <a:ext cx="3682560" cy="48911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Dark box support frame</a:t>
            </a:r>
          </a:p>
          <a:p>
            <a:r>
              <a:rPr lang="en-US" dirty="0"/>
              <a:t>The box is constructed with 1.5” 80/20 and is shown here with sheets affixed to the outside, Though a black cloth will also work in this application. </a:t>
            </a:r>
          </a:p>
          <a:p>
            <a:r>
              <a:rPr lang="en-US" dirty="0"/>
              <a:t>The 80/20 frame also serves as additional support for the absorber block stacks.</a:t>
            </a: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2D29B1B-47D3-46F9-83DA-94D4216FFB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366" b="6160"/>
          <a:stretch/>
        </p:blipFill>
        <p:spPr>
          <a:xfrm>
            <a:off x="4320072" y="974538"/>
            <a:ext cx="7640153" cy="489193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A84C4F-91D6-4E31-9903-724655D9D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F1396E-1F3B-4ABD-B5C7-1B671E5C1B64}" type="slidenum">
              <a:rPr lang="en-US" smtClean="0"/>
              <a:t>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8DFF8FD-803F-45EE-A5E6-7E7111C23AC1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EIC Collaboration Meeting January 21st, 2026</a:t>
            </a:r>
          </a:p>
        </p:txBody>
      </p:sp>
    </p:spTree>
    <p:extLst>
      <p:ext uri="{BB962C8B-B14F-4D97-AF65-F5344CB8AC3E}">
        <p14:creationId xmlns:p14="http://schemas.microsoft.com/office/powerpoint/2010/main" val="2728322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50E1615-74DB-4DB0-ABFA-081295AED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ZDC</a:t>
            </a:r>
            <a:r>
              <a:rPr lang="en-US" dirty="0"/>
              <a:t> Additional Dual Lift Table Option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154D59-18F9-4213-AE0F-EB1685C87F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7B8669B-1EB3-4750-81B0-472F23AF0E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8AE431-E36E-43AF-847A-E72A89014A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4398" b="7492"/>
          <a:stretch/>
        </p:blipFill>
        <p:spPr>
          <a:xfrm>
            <a:off x="6143957" y="1578033"/>
            <a:ext cx="5815654" cy="3576322"/>
          </a:xfrm>
          <a:prstGeom prst="rect">
            <a:avLst/>
          </a:prstGeo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52244907-E6C8-452E-97F3-1767AFAED9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4366" b="6160"/>
          <a:stretch/>
        </p:blipFill>
        <p:spPr>
          <a:xfrm>
            <a:off x="462579" y="1578033"/>
            <a:ext cx="5585466" cy="3576322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9B59A18-5012-425F-A1A7-EE52B4C9E65C}"/>
              </a:ext>
            </a:extLst>
          </p:cNvPr>
          <p:cNvSpPr txBox="1">
            <a:spLocks/>
          </p:cNvSpPr>
          <p:nvPr/>
        </p:nvSpPr>
        <p:spPr>
          <a:xfrm>
            <a:off x="462580" y="5279966"/>
            <a:ext cx="5434220" cy="586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Single Lift Table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B08966A-1642-4D2E-AA9C-4D0CFDC3565D}"/>
              </a:ext>
            </a:extLst>
          </p:cNvPr>
          <p:cNvSpPr txBox="1">
            <a:spLocks/>
          </p:cNvSpPr>
          <p:nvPr/>
        </p:nvSpPr>
        <p:spPr>
          <a:xfrm>
            <a:off x="6212541" y="5279966"/>
            <a:ext cx="5434220" cy="586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Dual Lift Tables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1BFED5-8EF4-4D6F-8269-39D1CF8601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F1396E-1F3B-4ABD-B5C7-1B671E5C1B64}" type="slidenum">
              <a:rPr lang="en-US" smtClean="0"/>
              <a:t>19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20EF43F-2BE8-40CF-9090-330A0B5097DA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EIC Collaboration Meeting January 21st, 2026</a:t>
            </a:r>
          </a:p>
        </p:txBody>
      </p:sp>
    </p:spTree>
    <p:extLst>
      <p:ext uri="{BB962C8B-B14F-4D97-AF65-F5344CB8AC3E}">
        <p14:creationId xmlns:p14="http://schemas.microsoft.com/office/powerpoint/2010/main" val="1241887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 for AM (Additive Manufacturing)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595971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17716B-BD16-4575-ACB3-2149A99E19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08" b="11884"/>
          <a:stretch/>
        </p:blipFill>
        <p:spPr>
          <a:xfrm>
            <a:off x="8571722" y="894854"/>
            <a:ext cx="3369536" cy="506829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425" y="966055"/>
            <a:ext cx="4496500" cy="2315409"/>
          </a:xfrm>
        </p:spPr>
        <p:txBody>
          <a:bodyPr>
            <a:normAutofit fontScale="47500" lnSpcReduction="20000"/>
          </a:bodyPr>
          <a:lstStyle/>
          <a:p>
            <a:r>
              <a:rPr lang="en-US" dirty="0" err="1"/>
              <a:t>FDM</a:t>
            </a:r>
            <a:r>
              <a:rPr lang="en-US" dirty="0"/>
              <a:t> (fused deposition modeling) </a:t>
            </a:r>
          </a:p>
          <a:p>
            <a:pPr lvl="1"/>
            <a:r>
              <a:rPr lang="en-US" dirty="0"/>
              <a:t>Material is deposited layer by layer.</a:t>
            </a:r>
          </a:p>
          <a:p>
            <a:r>
              <a:rPr lang="en-US" dirty="0"/>
              <a:t>Prepare model in slicer</a:t>
            </a:r>
          </a:p>
          <a:p>
            <a:pPr lvl="1"/>
            <a:r>
              <a:rPr lang="en-US" dirty="0"/>
              <a:t>Adjusting model in CAD (NX)</a:t>
            </a:r>
          </a:p>
          <a:p>
            <a:pPr lvl="1"/>
            <a:r>
              <a:rPr lang="en-US" dirty="0"/>
              <a:t>Scaling</a:t>
            </a:r>
          </a:p>
          <a:p>
            <a:pPr lvl="1"/>
            <a:r>
              <a:rPr lang="en-US" dirty="0"/>
              <a:t>Exporting/importing into slicer –</a:t>
            </a:r>
            <a:r>
              <a:rPr lang="en-US" dirty="0" err="1"/>
              <a:t>Ultimaker</a:t>
            </a:r>
            <a:r>
              <a:rPr lang="en-US" dirty="0"/>
              <a:t> </a:t>
            </a:r>
            <a:r>
              <a:rPr lang="en-US" dirty="0" err="1"/>
              <a:t>Cura</a:t>
            </a:r>
            <a:endParaRPr lang="en-US" dirty="0"/>
          </a:p>
          <a:p>
            <a:pPr lvl="1"/>
            <a:r>
              <a:rPr lang="en-US" dirty="0"/>
              <a:t>Adjusting settings for a successful print</a:t>
            </a:r>
          </a:p>
          <a:p>
            <a:r>
              <a:rPr lang="en-US" dirty="0"/>
              <a:t>Export .</a:t>
            </a:r>
            <a:r>
              <a:rPr lang="en-US" dirty="0" err="1"/>
              <a:t>gcode</a:t>
            </a:r>
            <a:endParaRPr lang="en-US" dirty="0"/>
          </a:p>
          <a:p>
            <a:r>
              <a:rPr lang="en-US" dirty="0"/>
              <a:t>Adjusting settings on printers, add filament, prepare the bed</a:t>
            </a:r>
          </a:p>
          <a:p>
            <a:r>
              <a:rPr lang="en-US" dirty="0"/>
              <a:t>Monitor first layer and diagnose early failures.</a:t>
            </a:r>
          </a:p>
          <a:p>
            <a:r>
              <a:rPr lang="en-US" dirty="0"/>
              <a:t>Test printing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20250109-2052-41.0624139">
            <a:hlinkClick r:id="" action="ppaction://media"/>
            <a:extLst>
              <a:ext uri="{FF2B5EF4-FFF2-40B4-BE49-F238E27FC236}">
                <a16:creationId xmlns:a16="http://schemas.microsoft.com/office/drawing/2014/main" id="{92508729-E866-485C-891B-10D37A1FAD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596" y="3385365"/>
            <a:ext cx="4378613" cy="2664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219D01-E407-4F23-89C1-AC1C3691D4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09"/>
          <a:stretch/>
        </p:blipFill>
        <p:spPr>
          <a:xfrm>
            <a:off x="4944924" y="3973064"/>
            <a:ext cx="3551082" cy="2031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49E79F-4ACC-4E6A-842A-191B880EE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4308" y="894854"/>
            <a:ext cx="3621698" cy="2037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F2D706-CC4D-477D-9092-1CD8C00C8C8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673" t="19889" r="10692" b="37556"/>
          <a:stretch/>
        </p:blipFill>
        <p:spPr>
          <a:xfrm>
            <a:off x="7451244" y="2949986"/>
            <a:ext cx="1044762" cy="1005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2293F6-5D16-4D72-8318-26558925A0A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5348" b="31061"/>
          <a:stretch/>
        </p:blipFill>
        <p:spPr>
          <a:xfrm>
            <a:off x="5006682" y="2693450"/>
            <a:ext cx="2108902" cy="1634248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E262420-3634-45EF-A55D-09BE0771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3" y="6467475"/>
            <a:ext cx="5224462" cy="311150"/>
          </a:xfrm>
        </p:spPr>
        <p:txBody>
          <a:bodyPr/>
          <a:lstStyle/>
          <a:p>
            <a:r>
              <a:rPr lang="en-US"/>
              <a:t>EIC Collaboration Meeting January 21st,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8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50E1615-74DB-4DB0-ABFA-081295AED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ZDC</a:t>
            </a:r>
            <a:r>
              <a:rPr lang="en-US" dirty="0"/>
              <a:t> Dual Lift tables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9A2D76-B55E-4E33-A8A5-8E05F474C7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4606363" cy="48911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• Southworth – Model </a:t>
            </a:r>
            <a:r>
              <a:rPr lang="en-US" dirty="0" err="1"/>
              <a:t>LS8</a:t>
            </a:r>
            <a:r>
              <a:rPr lang="en-US" dirty="0"/>
              <a:t>-36, similar to the custom table used in the previous design.</a:t>
            </a:r>
          </a:p>
          <a:p>
            <a:r>
              <a:rPr lang="en-US" dirty="0"/>
              <a:t>It will also include the four additional leg supports and two rectangle tubes. </a:t>
            </a:r>
          </a:p>
          <a:p>
            <a:r>
              <a:rPr lang="en-US" dirty="0"/>
              <a:t>In combination with a custom lift column system utilizing 80/20 50021</a:t>
            </a:r>
          </a:p>
          <a:p>
            <a:r>
              <a:rPr lang="en-US" dirty="0"/>
              <a:t>The </a:t>
            </a:r>
            <a:r>
              <a:rPr lang="en-US" dirty="0" err="1"/>
              <a:t>emcal</a:t>
            </a:r>
            <a:r>
              <a:rPr lang="en-US" dirty="0"/>
              <a:t> will be mounted to a top supported by two lift column legs. </a:t>
            </a:r>
          </a:p>
          <a:p>
            <a:pPr lvl="1"/>
            <a:r>
              <a:rPr lang="en-US" dirty="0"/>
              <a:t>Max load: 660 </a:t>
            </a:r>
            <a:r>
              <a:rPr lang="en-US" dirty="0" err="1"/>
              <a:t>lbs</a:t>
            </a:r>
            <a:r>
              <a:rPr lang="en-US" dirty="0"/>
              <a:t> (300 kg) per leg</a:t>
            </a:r>
          </a:p>
          <a:p>
            <a:pPr lvl="1"/>
            <a:r>
              <a:rPr lang="en-US" dirty="0"/>
              <a:t>Retracted height of legs: 24.803”</a:t>
            </a:r>
          </a:p>
          <a:p>
            <a:pPr lvl="1"/>
            <a:r>
              <a:rPr lang="en-US" dirty="0"/>
              <a:t>Extended height of legs: 40.551” 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154D59-18F9-4213-AE0F-EB1685C87F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7B8669B-1EB3-4750-81B0-472F23AF0E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8AE431-E36E-43AF-847A-E72A89014A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68942" y="1073020"/>
            <a:ext cx="6891284" cy="48096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BD80BC-5337-4593-817F-46DAB8798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F1396E-1F3B-4ABD-B5C7-1B671E5C1B64}" type="slidenum">
              <a:rPr lang="en-US" smtClean="0"/>
              <a:t>20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C89FA0E-4619-450B-ABAD-EDA9325744C5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EIC Collaboration Meeting January 21st, 2026</a:t>
            </a:r>
          </a:p>
        </p:txBody>
      </p:sp>
    </p:spTree>
    <p:extLst>
      <p:ext uri="{BB962C8B-B14F-4D97-AF65-F5344CB8AC3E}">
        <p14:creationId xmlns:p14="http://schemas.microsoft.com/office/powerpoint/2010/main" val="1418997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50E1615-74DB-4DB0-ABFA-081295AED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ZDC</a:t>
            </a:r>
            <a:r>
              <a:rPr lang="en-US" dirty="0"/>
              <a:t> Path Forward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9A2D76-B55E-4E33-A8A5-8E05F474C7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4061423" cy="4891110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ZDC</a:t>
            </a:r>
            <a:r>
              <a:rPr lang="en-US" dirty="0"/>
              <a:t> is reaching final design maturity. </a:t>
            </a:r>
          </a:p>
          <a:p>
            <a:pPr lvl="1"/>
            <a:r>
              <a:rPr lang="en-US" dirty="0"/>
              <a:t>Choosing between the dual and single lift table design.</a:t>
            </a:r>
          </a:p>
          <a:p>
            <a:pPr lvl="1"/>
            <a:r>
              <a:rPr lang="en-US" dirty="0"/>
              <a:t>Procedure for maintenance, pulling it under the beampipe.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154D59-18F9-4213-AE0F-EB1685C87F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7B8669B-1EB3-4750-81B0-472F23AF0E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F7EE3-BFCC-4DBE-8BFB-4A53B99EA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1697" y="4704309"/>
            <a:ext cx="6120807" cy="125847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u="sng" dirty="0"/>
              <a:t>Team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u="sng" dirty="0"/>
              <a:t>Integration</a:t>
            </a:r>
            <a:r>
              <a:rPr lang="en-US" dirty="0"/>
              <a:t> – Karim Hamdi (BNL)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u="sng" dirty="0"/>
              <a:t>Mechanical Supports</a:t>
            </a:r>
            <a:r>
              <a:rPr lang="en-US" dirty="0"/>
              <a:t> – Ron Lassiter, Jonathan Smith, India Krehbiel, (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u="sng" dirty="0"/>
              <a:t>Beampipe</a:t>
            </a:r>
            <a:r>
              <a:rPr lang="en-US" dirty="0"/>
              <a:t> – Charlie </a:t>
            </a:r>
            <a:r>
              <a:rPr lang="en-US" dirty="0" err="1"/>
              <a:t>Hetzle</a:t>
            </a:r>
            <a:r>
              <a:rPr lang="en-US" dirty="0"/>
              <a:t>, Chang Jun (BNL)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u="sng" dirty="0"/>
              <a:t>Detectors</a:t>
            </a:r>
            <a:r>
              <a:rPr lang="en-US" dirty="0"/>
              <a:t> – Sean </a:t>
            </a:r>
            <a:r>
              <a:rPr lang="en-US" dirty="0" err="1"/>
              <a:t>Preins</a:t>
            </a:r>
            <a:r>
              <a:rPr lang="en-US" dirty="0"/>
              <a:t> (</a:t>
            </a:r>
            <a:r>
              <a:rPr lang="en-US" dirty="0" err="1"/>
              <a:t>UCR</a:t>
            </a:r>
            <a:r>
              <a:rPr lang="en-US" dirty="0"/>
              <a:t>), Miguel Arratia (</a:t>
            </a:r>
            <a:r>
              <a:rPr lang="en-US" dirty="0" err="1"/>
              <a:t>UCR</a:t>
            </a:r>
            <a:r>
              <a:rPr lang="en-US" dirty="0"/>
              <a:t>), Yuji </a:t>
            </a:r>
            <a:r>
              <a:rPr lang="en-US" dirty="0" err="1"/>
              <a:t>Goto</a:t>
            </a:r>
            <a:r>
              <a:rPr lang="en-US" dirty="0"/>
              <a:t> (BNL)</a:t>
            </a:r>
          </a:p>
          <a:p>
            <a:endParaRPr lang="en-US" dirty="0"/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36B498F4-CF2F-4AEA-B3CF-69E6C707C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6" b="6160"/>
          <a:stretch/>
        </p:blipFill>
        <p:spPr>
          <a:xfrm>
            <a:off x="5841697" y="975360"/>
            <a:ext cx="5585466" cy="35763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AD07D-7954-4875-A467-98C68E6EB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F1396E-1F3B-4ABD-B5C7-1B671E5C1B64}" type="slidenum">
              <a:rPr lang="en-US" smtClean="0"/>
              <a:t>21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5E19613-A7A0-4503-A1D1-657B9A354985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EIC Collaboration Meeting January 21st, 2026</a:t>
            </a:r>
          </a:p>
        </p:txBody>
      </p:sp>
    </p:spTree>
    <p:extLst>
      <p:ext uri="{BB962C8B-B14F-4D97-AF65-F5344CB8AC3E}">
        <p14:creationId xmlns:p14="http://schemas.microsoft.com/office/powerpoint/2010/main" val="2101321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DCDEDA-6A69-4624-8B18-FA568729D7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CC837C-0698-44FE-BF17-44CB023EF7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0A4962D-C7F2-4D46-9154-9B578442C588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EIC Collaboration Meeting January 21st, 2026</a:t>
            </a:r>
          </a:p>
        </p:txBody>
      </p:sp>
    </p:spTree>
    <p:extLst>
      <p:ext uri="{BB962C8B-B14F-4D97-AF65-F5344CB8AC3E}">
        <p14:creationId xmlns:p14="http://schemas.microsoft.com/office/powerpoint/2010/main" val="136551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Material/Filament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11829"/>
            <a:ext cx="6347048" cy="23464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Materials</a:t>
            </a:r>
          </a:p>
          <a:p>
            <a:pPr lvl="1"/>
            <a:r>
              <a:rPr lang="en-US" dirty="0"/>
              <a:t>Clear for crystals of the calorimeter and forward </a:t>
            </a:r>
            <a:r>
              <a:rPr lang="en-US" dirty="0" err="1"/>
              <a:t>TOF</a:t>
            </a:r>
            <a:r>
              <a:rPr lang="en-US" dirty="0"/>
              <a:t> detectors.</a:t>
            </a:r>
          </a:p>
          <a:p>
            <a:pPr lvl="1"/>
            <a:r>
              <a:rPr lang="en-US" dirty="0"/>
              <a:t>Yellow detector layers</a:t>
            </a:r>
          </a:p>
          <a:p>
            <a:pPr lvl="1"/>
            <a:r>
              <a:rPr lang="en-US" dirty="0"/>
              <a:t>Black for the tooling</a:t>
            </a:r>
          </a:p>
          <a:p>
            <a:pPr lvl="1"/>
            <a:r>
              <a:rPr lang="en-US" dirty="0"/>
              <a:t>Silver for the support and outer structures</a:t>
            </a:r>
          </a:p>
          <a:p>
            <a:pPr lvl="1"/>
            <a:r>
              <a:rPr lang="en-US" dirty="0"/>
              <a:t>Blue for the beam 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EDFD208-6F9B-42A1-A508-35ACC6CC50B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297" b="7297"/>
          <a:stretch>
            <a:fillRect/>
          </a:stretch>
        </p:blipFill>
        <p:spPr>
          <a:xfrm>
            <a:off x="4904464" y="2980705"/>
            <a:ext cx="2892312" cy="1853684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40705-D1A2-4555-BBD3-1B16927D7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2" t="5154" r="12869" b="7557"/>
          <a:stretch/>
        </p:blipFill>
        <p:spPr>
          <a:xfrm>
            <a:off x="8773612" y="876512"/>
            <a:ext cx="1397069" cy="1567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1BFA4F-E67D-489C-9E10-0544B67442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7" t="8307" r="4614" b="34026"/>
          <a:stretch/>
        </p:blipFill>
        <p:spPr>
          <a:xfrm>
            <a:off x="10390811" y="876512"/>
            <a:ext cx="1389296" cy="1567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1BC13B-AAF4-4546-B6F8-D134A7F4DE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81" t="38778" r="6543" b="22333"/>
          <a:stretch/>
        </p:blipFill>
        <p:spPr>
          <a:xfrm>
            <a:off x="163666" y="3164950"/>
            <a:ext cx="2300464" cy="1940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F1B02B-67EF-4D31-A1C3-5738882E64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77" t="1408" r="16145" b="20119"/>
          <a:stretch/>
        </p:blipFill>
        <p:spPr>
          <a:xfrm>
            <a:off x="2494029" y="3827205"/>
            <a:ext cx="2379936" cy="2395106"/>
          </a:xfrm>
          <a:prstGeom prst="rect">
            <a:avLst/>
          </a:prstGeom>
        </p:spPr>
      </p:pic>
      <p:sp>
        <p:nvSpPr>
          <p:cNvPr id="11" name="AutoShape 2" descr="Media">
            <a:extLst>
              <a:ext uri="{FF2B5EF4-FFF2-40B4-BE49-F238E27FC236}">
                <a16:creationId xmlns:a16="http://schemas.microsoft.com/office/drawing/2014/main" id="{66E06C33-68AB-4847-A161-00EF5F322D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 descr="Media">
            <a:extLst>
              <a:ext uri="{FF2B5EF4-FFF2-40B4-BE49-F238E27FC236}">
                <a16:creationId xmlns:a16="http://schemas.microsoft.com/office/drawing/2014/main" id="{1B4BA113-D856-4725-BA7C-3864F2A21B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18D05F-C765-4C25-80CF-EFABFD4E2E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78" b="9666"/>
          <a:stretch/>
        </p:blipFill>
        <p:spPr>
          <a:xfrm>
            <a:off x="8042091" y="2592058"/>
            <a:ext cx="3764990" cy="3728059"/>
          </a:xfrm>
          <a:prstGeom prst="rect">
            <a:avLst/>
          </a:prstGeom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C7F8502D-3A36-463C-8256-4FA2CD9D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3" y="6467475"/>
            <a:ext cx="5224462" cy="311150"/>
          </a:xfrm>
        </p:spPr>
        <p:txBody>
          <a:bodyPr/>
          <a:lstStyle/>
          <a:p>
            <a:r>
              <a:rPr lang="en-US"/>
              <a:t>EIC Collaboration Meeting January 21st,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535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Printing </a:t>
            </a:r>
            <a:r>
              <a:rPr lang="en-US" dirty="0" err="1"/>
              <a:t>Con’t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Printing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595971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CA760E-245E-4599-967B-F37FE0135E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3" t="11739" r="9531"/>
          <a:stretch/>
        </p:blipFill>
        <p:spPr>
          <a:xfrm>
            <a:off x="4064084" y="1497871"/>
            <a:ext cx="3212515" cy="46614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CA3C19-607D-45CA-95F0-ED3494945F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8" t="11739" r="3070" b="12029"/>
          <a:stretch/>
        </p:blipFill>
        <p:spPr>
          <a:xfrm>
            <a:off x="294980" y="1877472"/>
            <a:ext cx="4167013" cy="4388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196B7B-761E-4AFA-B9BF-92FF48A0C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369" y="912636"/>
            <a:ext cx="5032258" cy="3774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27DF2E-F040-4D7B-BB9E-765B54ABC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6100" y="4048951"/>
            <a:ext cx="3793067" cy="21336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73074-5213-4624-AEAB-883F4A337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Collaboration Meeting January 21st,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236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Processing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Cleaning printed parts</a:t>
            </a:r>
          </a:p>
          <a:p>
            <a:r>
              <a:rPr lang="en-US" dirty="0"/>
              <a:t>Painting</a:t>
            </a:r>
          </a:p>
          <a:p>
            <a:r>
              <a:rPr lang="en-US" dirty="0"/>
              <a:t>Filling voids</a:t>
            </a:r>
          </a:p>
          <a:p>
            <a:r>
              <a:rPr lang="en-US" dirty="0"/>
              <a:t>Gluing and assembling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Collaboration Meeting January 21st, 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C42CD9-1DD1-4B8A-8C87-675A78B3FD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00" r="24196"/>
          <a:stretch/>
        </p:blipFill>
        <p:spPr>
          <a:xfrm>
            <a:off x="4112560" y="3198604"/>
            <a:ext cx="3006607" cy="2813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E86B6-8230-4308-8720-B2E9360AC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556" y="901483"/>
            <a:ext cx="3894761" cy="21908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59FDED-4516-4922-AF3B-FBC9935A13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06" t="7908" r="10251" b="1261"/>
          <a:stretch/>
        </p:blipFill>
        <p:spPr>
          <a:xfrm>
            <a:off x="4546393" y="901483"/>
            <a:ext cx="3466499" cy="2190802"/>
          </a:xfrm>
          <a:prstGeom prst="rect">
            <a:avLst/>
          </a:prstGeom>
        </p:spPr>
      </p:pic>
      <p:pic>
        <p:nvPicPr>
          <p:cNvPr id="12" name="Picture Placeholder 16">
            <a:extLst>
              <a:ext uri="{FF2B5EF4-FFF2-40B4-BE49-F238E27FC236}">
                <a16:creationId xmlns:a16="http://schemas.microsoft.com/office/drawing/2014/main" id="{EB6DE6CB-1648-484E-8C82-9A87AA27522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/>
          <a:srcRect l="12117" t="8608" r="6099" b="3179"/>
          <a:stretch/>
        </p:blipFill>
        <p:spPr>
          <a:xfrm>
            <a:off x="7400560" y="3198604"/>
            <a:ext cx="4635955" cy="2813816"/>
          </a:xfrm>
        </p:spPr>
      </p:pic>
      <p:pic>
        <p:nvPicPr>
          <p:cNvPr id="13" name="Picture Placeholder 30">
            <a:extLst>
              <a:ext uri="{FF2B5EF4-FFF2-40B4-BE49-F238E27FC236}">
                <a16:creationId xmlns:a16="http://schemas.microsoft.com/office/drawing/2014/main" id="{96C83724-6E23-4355-8949-395FE9681B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1982" r="13346" b="31982"/>
          <a:stretch/>
        </p:blipFill>
        <p:spPr>
          <a:xfrm>
            <a:off x="466517" y="3198604"/>
            <a:ext cx="3505347" cy="2592596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65076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8AA97-E96E-40B8-9292-2ABA5D59E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Assembly: Magnets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9593D6-5524-4DF6-9F76-9A83AE6D14E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11892" y="966054"/>
            <a:ext cx="3504125" cy="3536371"/>
          </a:xfrm>
        </p:spPr>
        <p:txBody>
          <a:bodyPr/>
          <a:lstStyle/>
          <a:p>
            <a:r>
              <a:rPr lang="en-US" dirty="0"/>
              <a:t>Use of magnets allow assembly to be broken down, replace parts. Can quickly print new parts to try out new arrangements.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871A3-D610-4514-A96B-ED9013118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Collaboration Meeting January 21st,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F9DBD-CB8F-415D-8B09-9E247199F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E4C0F3C-4757-455B-A7CC-C0D72EDDEE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36" b="16522"/>
          <a:stretch/>
        </p:blipFill>
        <p:spPr>
          <a:xfrm>
            <a:off x="5993181" y="844596"/>
            <a:ext cx="3220279" cy="42789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809CFC-8AE0-4054-975C-B96BD40F5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65" b="3508"/>
          <a:stretch/>
        </p:blipFill>
        <p:spPr>
          <a:xfrm>
            <a:off x="9095964" y="1964700"/>
            <a:ext cx="2741934" cy="42373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91B83C-97BF-4574-A4FD-0452BA3EF9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17" b="30725"/>
          <a:stretch/>
        </p:blipFill>
        <p:spPr>
          <a:xfrm>
            <a:off x="411893" y="3342887"/>
            <a:ext cx="3220278" cy="25222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FED107-A2C4-48B0-873C-4FC3D17585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10" t="17556" b="19111"/>
          <a:stretch/>
        </p:blipFill>
        <p:spPr>
          <a:xfrm>
            <a:off x="3482941" y="2284439"/>
            <a:ext cx="2741934" cy="37289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0A42897-7EE8-43EA-B321-0D48E62D4B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969" y="3828009"/>
            <a:ext cx="1588649" cy="282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72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8AA97-E96E-40B8-9292-2ABA5D59E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Assembly: Components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871A3-D610-4514-A96B-ED9013118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Collaboration Meeting January 21st,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F9DBD-CB8F-415D-8B09-9E247199F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E46DBF-A08C-4090-A593-A06794D995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52" t="16219" r="20486" b="5778"/>
          <a:stretch/>
        </p:blipFill>
        <p:spPr>
          <a:xfrm>
            <a:off x="443181" y="1409539"/>
            <a:ext cx="5529819" cy="4602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91FA5D-F9A5-44EE-878B-964981985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7" t="25333" r="540" b="19111"/>
          <a:stretch/>
        </p:blipFill>
        <p:spPr>
          <a:xfrm>
            <a:off x="6096000" y="1407866"/>
            <a:ext cx="5834526" cy="460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94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8AA97-E96E-40B8-9292-2ABA5D59E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B0</a:t>
            </a:r>
            <a:r>
              <a:rPr lang="en-US" dirty="0"/>
              <a:t> Mock Up Path Forward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871A3-D610-4514-A96B-ED9013118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Collaboration Meeting January 21st,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F9DBD-CB8F-415D-8B09-9E247199F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191FA5D-F9A5-44EE-878B-964981985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7" t="25333" r="540" b="19111"/>
          <a:stretch/>
        </p:blipFill>
        <p:spPr>
          <a:xfrm>
            <a:off x="6096000" y="1407866"/>
            <a:ext cx="5834526" cy="4602642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5338BF5-185D-48F1-AE56-13F490C82789}"/>
              </a:ext>
            </a:extLst>
          </p:cNvPr>
          <p:cNvSpPr txBox="1">
            <a:spLocks/>
          </p:cNvSpPr>
          <p:nvPr/>
        </p:nvSpPr>
        <p:spPr>
          <a:xfrm>
            <a:off x="411892" y="966054"/>
            <a:ext cx="5540021" cy="5044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Update with new internal design. </a:t>
            </a:r>
          </a:p>
          <a:p>
            <a:pPr lvl="1"/>
            <a:r>
              <a:rPr lang="en-US" dirty="0"/>
              <a:t>Magnets will allow for simple exchange of parts. </a:t>
            </a:r>
          </a:p>
          <a:p>
            <a:r>
              <a:rPr lang="en-US" dirty="0"/>
              <a:t>New beampipe and </a:t>
            </a:r>
            <a:r>
              <a:rPr lang="en-US" dirty="0" err="1"/>
              <a:t>B0</a:t>
            </a:r>
            <a:r>
              <a:rPr lang="en-US" dirty="0"/>
              <a:t> Calorimeter have been printed, ready to be added. </a:t>
            </a:r>
          </a:p>
          <a:p>
            <a:r>
              <a:rPr lang="en-US" dirty="0"/>
              <a:t>New split detector layers and rail system models will be printed next.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48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34EE6-9EFF-4B69-9998-041B991CE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DEGREE CALORIMETER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A38DC5C4-C759-4957-BB98-94FFDDA45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66" b="6160"/>
          <a:stretch/>
        </p:blipFill>
        <p:spPr>
          <a:xfrm>
            <a:off x="2411709" y="995362"/>
            <a:ext cx="7601663" cy="48672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90A435-0E12-4743-8048-F9B7E9DB5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F1396E-1F3B-4ABD-B5C7-1B671E5C1B64}" type="slidenum">
              <a:rPr lang="en-US" smtClean="0"/>
              <a:t>9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725C2A5-0D61-4A5E-930A-B9E36EB816A6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EIC Collaboration Meeting January 21st, 2026</a:t>
            </a:r>
          </a:p>
        </p:txBody>
      </p:sp>
    </p:spTree>
    <p:extLst>
      <p:ext uri="{BB962C8B-B14F-4D97-AF65-F5344CB8AC3E}">
        <p14:creationId xmlns:p14="http://schemas.microsoft.com/office/powerpoint/2010/main" val="518422918"/>
      </p:ext>
    </p:extLst>
  </p:cSld>
  <p:clrMapOvr>
    <a:masterClrMapping/>
  </p:clrMapOvr>
</p:sld>
</file>

<file path=ppt/theme/theme1.xml><?xml version="1.0" encoding="utf-8"?>
<a:theme xmlns:a="http://schemas.openxmlformats.org/drawingml/2006/main" name="1_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B03456-9B8D-484F-87DB-076ADB43E9F3}" vid="{D3F09972-1605-9348-86B6-2FB56E667A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8C00240B28BF4795015A1FB75345D9" ma:contentTypeVersion="15" ma:contentTypeDescription="Create a new document." ma:contentTypeScope="" ma:versionID="281cca5f974da80a5bd75cd96b72478c">
  <xsd:schema xmlns:xsd="http://www.w3.org/2001/XMLSchema" xmlns:xs="http://www.w3.org/2001/XMLSchema" xmlns:p="http://schemas.microsoft.com/office/2006/metadata/properties" xmlns:ns3="42ca096c-937e-48f9-b9e3-118198b662d6" xmlns:ns4="e2a7bfb1-f57a-497a-b802-b317adbc659a" targetNamespace="http://schemas.microsoft.com/office/2006/metadata/properties" ma:root="true" ma:fieldsID="3880fd53053352f3fa60fe523715fb13" ns3:_="" ns4:_="">
    <xsd:import namespace="42ca096c-937e-48f9-b9e3-118198b662d6"/>
    <xsd:import namespace="e2a7bfb1-f57a-497a-b802-b317adbc659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ca096c-937e-48f9-b9e3-118198b662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a7bfb1-f57a-497a-b802-b317adbc659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2ca096c-937e-48f9-b9e3-118198b662d6" xsi:nil="true"/>
  </documentManagement>
</p:properties>
</file>

<file path=customXml/itemProps1.xml><?xml version="1.0" encoding="utf-8"?>
<ds:datastoreItem xmlns:ds="http://schemas.openxmlformats.org/officeDocument/2006/customXml" ds:itemID="{47C38CDE-98E4-44E5-9423-8174C613ED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ca096c-937e-48f9-b9e3-118198b662d6"/>
    <ds:schemaRef ds:uri="e2a7bfb1-f57a-497a-b802-b317adbc65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5DA5DC-2500-48C9-B7EB-C624F8943A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F2A606-81F4-4A20-819B-39FE7322C6C2}">
  <ds:schemaRefs>
    <ds:schemaRef ds:uri="http://schemas.microsoft.com/office/2006/documentManagement/types"/>
    <ds:schemaRef ds:uri="http://purl.org/dc/terms/"/>
    <ds:schemaRef ds:uri="http://www.w3.org/XML/1998/namespace"/>
    <ds:schemaRef ds:uri="42ca096c-937e-48f9-b9e3-118198b662d6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e2a7bfb1-f57a-497a-b802-b317adbc659a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Baseline Readiness Assessment_CAM Drilldown Template DRAFT r4</Template>
  <TotalTime>6641</TotalTime>
  <Words>1046</Words>
  <Application>Microsoft Office PowerPoint</Application>
  <PresentationFormat>Widescreen</PresentationFormat>
  <Paragraphs>152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.PingFangSC-Regular</vt:lpstr>
      <vt:lpstr>Arial</vt:lpstr>
      <vt:lpstr>Calibri</vt:lpstr>
      <vt:lpstr>PingFangSC-Regular</vt:lpstr>
      <vt:lpstr>Wingdings</vt:lpstr>
      <vt:lpstr>1_BNL</vt:lpstr>
      <vt:lpstr>B0 Mock up – Additive Manufacturing</vt:lpstr>
      <vt:lpstr>Process for AM (Additive Manufacturing)</vt:lpstr>
      <vt:lpstr>Material/Filament</vt:lpstr>
      <vt:lpstr>Printing Con’t</vt:lpstr>
      <vt:lpstr>Post Processing</vt:lpstr>
      <vt:lpstr>Assembly: Magnets</vt:lpstr>
      <vt:lpstr>Assembly: Components</vt:lpstr>
      <vt:lpstr>B0 Mock Up Path Forward</vt:lpstr>
      <vt:lpstr>ZERO DEGREE CALORIMETER</vt:lpstr>
      <vt:lpstr>Zero Degree Calorimeter</vt:lpstr>
      <vt:lpstr>Zero Degree Calorimeter</vt:lpstr>
      <vt:lpstr>Previous Zero Degree Calorimeter Design</vt:lpstr>
      <vt:lpstr>Lift table demo</vt:lpstr>
      <vt:lpstr>ZDC Vendor Custom Lift table</vt:lpstr>
      <vt:lpstr>ZDC Custom Lift table Chocks</vt:lpstr>
      <vt:lpstr>Zero Degree Calorimeter Cabling</vt:lpstr>
      <vt:lpstr>Zero Degree Calorimeter Cabling</vt:lpstr>
      <vt:lpstr>Zero Degree Calorimeter Dark Box</vt:lpstr>
      <vt:lpstr>ZDC Additional Dual Lift Table Option</vt:lpstr>
      <vt:lpstr>ZDC Dual Lift tables</vt:lpstr>
      <vt:lpstr>ZDC Path Forward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India Krehbiel</dc:creator>
  <cp:lastModifiedBy>India Krehbiel</cp:lastModifiedBy>
  <cp:revision>67</cp:revision>
  <dcterms:created xsi:type="dcterms:W3CDTF">2025-05-20T18:57:17Z</dcterms:created>
  <dcterms:modified xsi:type="dcterms:W3CDTF">2026-01-21T13:57:29Z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0x0101009B8C00240B28BF4795015A1FB75345D9</vt:lpwstr>
  </property>
</Properties>
</file>