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908bbf361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3b908bbf361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b9618d5440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b9618d5440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b9618d5440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b9618d5440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b9618d5440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b9618d5440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92dff8c84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92dff8c84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5.jpg"/><Relationship Id="rId7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docs.google.com/document/d/18pkT_ZjMXpvkJgGEskhWGVEPwzByRqy5haicO8YkSQ8/edit?usp=sharing" TargetMode="External"/><Relationship Id="rId4" Type="http://schemas.openxmlformats.org/officeDocument/2006/relationships/hyperlink" Target="https://indico.bnl.gov/event/30532/sessions/8770/#20260121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61860" y="359183"/>
            <a:ext cx="8039700" cy="100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Times New Roman"/>
              <a:buNone/>
            </a:pPr>
            <a:r>
              <a:rPr b="1" i="0" lang="en" sz="3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</a:t>
            </a:r>
            <a:r>
              <a:rPr b="1" lang="en" sz="3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Combined PWG pTDR and ES Workfest</a:t>
            </a:r>
            <a:endParaRPr sz="1100"/>
          </a:p>
        </p:txBody>
      </p:sp>
      <p:sp>
        <p:nvSpPr>
          <p:cNvPr id="55" name="Google Shape;55;p13"/>
          <p:cNvSpPr/>
          <p:nvPr/>
        </p:nvSpPr>
        <p:spPr>
          <a:xfrm>
            <a:off x="1462490" y="3959075"/>
            <a:ext cx="6151500" cy="10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5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ePIC Collaboration Meeting</a:t>
            </a:r>
            <a:endParaRPr sz="1100"/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None/>
            </a:pPr>
            <a:r>
              <a:rPr b="1" i="0" lang="en" sz="15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BNL - Jan 20-23, 2026</a:t>
            </a:r>
            <a:r>
              <a:rPr b="1" i="0" lang="en" sz="15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1" sz="1500" u="none" cap="none" strike="noStrike">
              <a:solidFill>
                <a:srgbClr val="00B0F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7" name="Google Shape;57;p13"/>
          <p:cNvGrpSpPr/>
          <p:nvPr/>
        </p:nvGrpSpPr>
        <p:grpSpPr>
          <a:xfrm>
            <a:off x="4633583" y="2549590"/>
            <a:ext cx="2042639" cy="1309068"/>
            <a:chOff x="3759909" y="4147630"/>
            <a:chExt cx="2723519" cy="1745424"/>
          </a:xfrm>
        </p:grpSpPr>
        <p:pic>
          <p:nvPicPr>
            <p:cNvPr descr="INFN Gruppo Collegato di Cosenza - Home | Facebook" id="58" name="Google Shape;58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209566" y="4855089"/>
              <a:ext cx="1466317" cy="103796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9" name="Google Shape;59;p1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759909" y="4147630"/>
              <a:ext cx="2723519" cy="73125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0" name="Google Shape;60;p13"/>
          <p:cNvSpPr txBox="1"/>
          <p:nvPr/>
        </p:nvSpPr>
        <p:spPr>
          <a:xfrm>
            <a:off x="270985" y="1452151"/>
            <a:ext cx="8717100" cy="7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Rachel Montgomery (Glasgow)  &amp; Salvatore Fazio (Calabria)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Rosi Reed (Lehigh)</a:t>
            </a:r>
            <a:endParaRPr sz="1100"/>
          </a:p>
        </p:txBody>
      </p:sp>
      <p:pic>
        <p:nvPicPr>
          <p:cNvPr descr="A logo with a red arrow and black letters&#10;&#10;AI-generated content may be incorrect." id="61" name="Google Shape;61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16555" y="479234"/>
            <a:ext cx="965939" cy="69446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2" name="Google Shape;62;p13"/>
          <p:cNvGrpSpPr/>
          <p:nvPr/>
        </p:nvGrpSpPr>
        <p:grpSpPr>
          <a:xfrm>
            <a:off x="1982495" y="2545267"/>
            <a:ext cx="1203565" cy="1036271"/>
            <a:chOff x="439515" y="2868773"/>
            <a:chExt cx="1604754" cy="1381694"/>
          </a:xfrm>
        </p:grpSpPr>
        <p:pic>
          <p:nvPicPr>
            <p:cNvPr id="63" name="Google Shape;63;p13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39515" y="3769040"/>
              <a:ext cx="1604754" cy="48142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University of Glasgow | Scotland.org" id="64" name="Google Shape;64;p13"/>
            <p:cNvPicPr preferRelativeResize="0"/>
            <p:nvPr/>
          </p:nvPicPr>
          <p:blipFill rotWithShape="1">
            <a:blip r:embed="rId7">
              <a:alphaModFix/>
            </a:blip>
            <a:srcRect b="27026" l="9505" r="11480" t="27997"/>
            <a:stretch/>
          </p:blipFill>
          <p:spPr>
            <a:xfrm>
              <a:off x="439515" y="2868773"/>
              <a:ext cx="1557571" cy="524563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Some shared notes for today’s workfest</a:t>
            </a:r>
            <a:endParaRPr/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311700" y="12468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Link to shared notes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Can use for taking notes, comments, extra questions, or to-dos during discussion session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Have put the link also on indico session page for workfest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https://indico.bnl.gov/event/30532/sessions/8770/#20260121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And will put in zoom chat too</a:t>
            </a:r>
            <a:endParaRPr/>
          </a:p>
        </p:txBody>
      </p:sp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311700" y="1077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Reviewers</a:t>
            </a:r>
            <a:endParaRPr/>
          </a:p>
        </p:txBody>
      </p:sp>
      <p:sp>
        <p:nvSpPr>
          <p:cNvPr id="77" name="Google Shape;7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8" name="Google Shape;78;p15"/>
          <p:cNvSpPr txBox="1"/>
          <p:nvPr/>
        </p:nvSpPr>
        <p:spPr>
          <a:xfrm>
            <a:off x="311700" y="680450"/>
            <a:ext cx="8571300" cy="33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Reviewers are ready to receive a draft to provide initial feedback: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i="1"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Overview: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Thomas Ulrich; Taju Gunki; John Lajoie; Wim Cosyn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i="1"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Inclusive: 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Katarzyna Witchman; Pia Zurita; Paul Newman; Enrico Tassi; Andy Buckley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i="1"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Exclusive, Diffractive, Tagging: 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Kresimir Kumericki; Nicole D’Hose; Alex Jentsch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i="1"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SIDIS: 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Marco Mirazita; Marco RAdici; Marco Contalbrigo; Charlotte Van Hulse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i="1"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Jets/HF: 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Olga Evdokimov; Deepa thomas; Brian Page; Rithya Kunnawalkam Elayavalli; Cameron Dean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Thanks to these colleagues who have offered their time to help during the drafting stage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course we will also be requesting feedback from the wider collaboration during this process as we develop the document</a:t>
            </a:r>
            <a:endParaRPr i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type="title"/>
          </p:nvPr>
        </p:nvSpPr>
        <p:spPr>
          <a:xfrm>
            <a:off x="311700" y="1077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Structure of the Report</a:t>
            </a:r>
            <a:endParaRPr/>
          </a:p>
        </p:txBody>
      </p:sp>
      <p:sp>
        <p:nvSpPr>
          <p:cNvPr id="84" name="Google Shape;8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5" name="Google Shape;85;p16"/>
          <p:cNvSpPr txBox="1"/>
          <p:nvPr/>
        </p:nvSpPr>
        <p:spPr>
          <a:xfrm>
            <a:off x="5316075" y="752923"/>
            <a:ext cx="3705000" cy="41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Conveners: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got the link?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Currently separate sections for PWG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 we can discuss further the structure (eg do we put 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executive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summary and refer to PWG sections or re-organise around physics and have PWG appendices or …)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PWGs are requested to fill what they have so far by </a:t>
            </a:r>
            <a:r>
              <a:rPr b="1" lang="en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Feb 16</a:t>
            </a:r>
            <a:r>
              <a:rPr lang="en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6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will polish and send to reviewers to provide initial feedback at March Workshop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6" name="Google Shape;8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2775" y="716375"/>
            <a:ext cx="5153300" cy="4033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311700" y="1077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Roadmap</a:t>
            </a:r>
            <a:endParaRPr/>
          </a:p>
        </p:txBody>
      </p:sp>
      <p:sp>
        <p:nvSpPr>
          <p:cNvPr id="92" name="Google Shape;92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3" name="Google Shape;93;p17"/>
          <p:cNvSpPr txBox="1"/>
          <p:nvPr/>
        </p:nvSpPr>
        <p:spPr>
          <a:xfrm>
            <a:off x="96725" y="773600"/>
            <a:ext cx="87729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●"/>
            </a:pPr>
            <a:r>
              <a:rPr b="1"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Jan 21 - today!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●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…. Work work work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b="1" lang="en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Feb 16</a:t>
            </a:r>
            <a:r>
              <a:rPr lang="en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- inputs by each PWG on </a:t>
            </a:r>
            <a:r>
              <a:rPr lang="en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overleaf</a:t>
            </a:r>
            <a:r>
              <a:rPr lang="en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and first draft</a:t>
            </a:r>
            <a:endParaRPr sz="16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 intense polishing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Feb 19 ?? - hand it over to the referees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….. Keep working 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March 17-19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Readiness Workshop in Italy - </a:t>
            </a:r>
            <a:r>
              <a:rPr lang="en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first feedback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the referees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….. Work work work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?? - Secon draft to the Referees? And collab?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May 1 - final deadline for ESR to ALDs</a:t>
            </a:r>
            <a:endParaRPr sz="16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…. Work on a publication version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 in the year ? - Publish on the NIM Special Edition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