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1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f21bd15ef0_0_19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6" name="Google Shape;66;g2f21bd15ef0_0_19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b660733093_0_2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g3b660733093_0_2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Layout 1">
  <p:cSld name="Content Layout 1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308919" y="180404"/>
            <a:ext cx="8464200" cy="36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 cap="none"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308919" y="724541"/>
            <a:ext cx="8464200" cy="40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3655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  <a:defRPr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23850" lvl="1" marL="9144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－"/>
              <a:defRPr sz="15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04800" lvl="3" marL="18288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－"/>
              <a:def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  <a:defRPr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400"/>
              <a:buChar char="■"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1" type="ftr"/>
          </p:nvPr>
        </p:nvSpPr>
        <p:spPr>
          <a:xfrm>
            <a:off x="308920" y="4850502"/>
            <a:ext cx="3918000" cy="233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/>
        </p:txBody>
      </p:sp>
      <p:sp>
        <p:nvSpPr>
          <p:cNvPr id="54" name="Google Shape;54;p13"/>
          <p:cNvSpPr txBox="1"/>
          <p:nvPr>
            <p:ph idx="12" type="sldNum"/>
          </p:nvPr>
        </p:nvSpPr>
        <p:spPr>
          <a:xfrm>
            <a:off x="4226807" y="4850502"/>
            <a:ext cx="536100" cy="22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indent="0" lvl="0" marL="0" rtl="0" algn="ctr">
              <a:spcBef>
                <a:spcPts val="0"/>
              </a:spcBef>
              <a:buNone/>
              <a:defRPr b="0" i="0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rtl="0" algn="ctr">
              <a:spcBef>
                <a:spcPts val="0"/>
              </a:spcBef>
              <a:buNone/>
              <a:defRPr b="0" i="0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rtl="0" algn="ctr">
              <a:spcBef>
                <a:spcPts val="0"/>
              </a:spcBef>
              <a:buNone/>
              <a:defRPr b="0" i="0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rtl="0" algn="ctr">
              <a:spcBef>
                <a:spcPts val="0"/>
              </a:spcBef>
              <a:buNone/>
              <a:defRPr b="0" i="0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rtl="0" algn="ctr">
              <a:spcBef>
                <a:spcPts val="0"/>
              </a:spcBef>
              <a:buNone/>
              <a:defRPr b="0" i="0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rtl="0" algn="ctr">
              <a:spcBef>
                <a:spcPts val="0"/>
              </a:spcBef>
              <a:buNone/>
              <a:defRPr b="0" i="0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rtl="0" algn="ctr">
              <a:spcBef>
                <a:spcPts val="0"/>
              </a:spcBef>
              <a:buNone/>
              <a:defRPr b="0" i="0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rtl="0" algn="ctr">
              <a:spcBef>
                <a:spcPts val="0"/>
              </a:spcBef>
              <a:buNone/>
              <a:defRPr b="0" i="0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rtl="0" algn="ctr">
              <a:spcBef>
                <a:spcPts val="0"/>
              </a:spcBef>
              <a:buNone/>
              <a:defRPr b="0" i="0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cxnSp>
        <p:nvCxnSpPr>
          <p:cNvPr id="55" name="Google Shape;55;p13"/>
          <p:cNvCxnSpPr/>
          <p:nvPr/>
        </p:nvCxnSpPr>
        <p:spPr>
          <a:xfrm>
            <a:off x="-12356" y="551990"/>
            <a:ext cx="9156300" cy="0"/>
          </a:xfrm>
          <a:prstGeom prst="straightConnector1">
            <a:avLst/>
          </a:prstGeom>
          <a:noFill/>
          <a:ln cap="flat" cmpd="sng" w="5715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Google Shape;57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-159203" y="2149964"/>
            <a:ext cx="3238174" cy="3238174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96202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4"/>
          <p:cNvSpPr txBox="1"/>
          <p:nvPr>
            <p:ph type="ctrTitle"/>
          </p:nvPr>
        </p:nvSpPr>
        <p:spPr>
          <a:xfrm>
            <a:off x="332386" y="379196"/>
            <a:ext cx="7937400" cy="4632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None/>
              <a:defRPr b="1" sz="2300" cap="none">
                <a:latin typeface="Arial"/>
                <a:ea typeface="Arial"/>
                <a:cs typeface="Arial"/>
                <a:sym typeface="Arial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" type="subTitle"/>
          </p:nvPr>
        </p:nvSpPr>
        <p:spPr>
          <a:xfrm>
            <a:off x="332386" y="1290595"/>
            <a:ext cx="4407000" cy="24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accent1"/>
              </a:buClr>
              <a:buSzPts val="1700"/>
              <a:buNone/>
              <a:defRPr sz="17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61" name="Google Shape;61;p14"/>
          <p:cNvSpPr txBox="1"/>
          <p:nvPr>
            <p:ph idx="10" type="dt"/>
          </p:nvPr>
        </p:nvSpPr>
        <p:spPr>
          <a:xfrm>
            <a:off x="332387" y="4170377"/>
            <a:ext cx="2406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/>
        </p:txBody>
      </p:sp>
      <p:sp>
        <p:nvSpPr>
          <p:cNvPr id="62" name="Google Shape;62;p14"/>
          <p:cNvSpPr txBox="1"/>
          <p:nvPr>
            <p:ph idx="2" type="body"/>
          </p:nvPr>
        </p:nvSpPr>
        <p:spPr>
          <a:xfrm>
            <a:off x="332386" y="3845048"/>
            <a:ext cx="4407000" cy="3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accent6"/>
              </a:buClr>
              <a:buSzPts val="1700"/>
              <a:buFont typeface="Arial"/>
              <a:buNone/>
              <a:defRPr sz="1700">
                <a:solidFill>
                  <a:schemeClr val="accent6"/>
                </a:solidFill>
              </a:defRPr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63" name="Google Shape;63;p14"/>
          <p:cNvSpPr/>
          <p:nvPr>
            <p:ph idx="3" type="pic"/>
          </p:nvPr>
        </p:nvSpPr>
        <p:spPr>
          <a:xfrm>
            <a:off x="4929188" y="1290638"/>
            <a:ext cx="4215000" cy="2880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hyperlink" Target="https://indico.bnl.gov/event/30532/contributions/118605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ctrTitle"/>
          </p:nvPr>
        </p:nvSpPr>
        <p:spPr>
          <a:xfrm>
            <a:off x="332386" y="243068"/>
            <a:ext cx="7680300" cy="5994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GB" sz="3000"/>
              <a:t>ePIC Collaboration Meeting 2026</a:t>
            </a:r>
            <a:endParaRPr sz="3000"/>
          </a:p>
        </p:txBody>
      </p:sp>
      <p:sp>
        <p:nvSpPr>
          <p:cNvPr id="69" name="Google Shape;69;p15"/>
          <p:cNvSpPr txBox="1"/>
          <p:nvPr>
            <p:ph idx="1" type="subTitle"/>
          </p:nvPr>
        </p:nvSpPr>
        <p:spPr>
          <a:xfrm>
            <a:off x="332386" y="1290595"/>
            <a:ext cx="4407000" cy="24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700"/>
              <a:buNone/>
            </a:pPr>
            <a:r>
              <a:t/>
            </a:r>
            <a:endParaRPr/>
          </a:p>
        </p:txBody>
      </p:sp>
      <p:sp>
        <p:nvSpPr>
          <p:cNvPr id="70" name="Google Shape;70;p15"/>
          <p:cNvSpPr txBox="1"/>
          <p:nvPr>
            <p:ph idx="2" type="body"/>
          </p:nvPr>
        </p:nvSpPr>
        <p:spPr>
          <a:xfrm>
            <a:off x="332386" y="3845048"/>
            <a:ext cx="4407000" cy="3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7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71" name="Google Shape;71;p15"/>
          <p:cNvSpPr/>
          <p:nvPr>
            <p:ph idx="3" type="pic"/>
          </p:nvPr>
        </p:nvSpPr>
        <p:spPr>
          <a:xfrm>
            <a:off x="4929188" y="1290638"/>
            <a:ext cx="4215000" cy="2880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sp>
      <p:sp>
        <p:nvSpPr>
          <p:cNvPr id="72" name="Google Shape;72;p15"/>
          <p:cNvSpPr/>
          <p:nvPr/>
        </p:nvSpPr>
        <p:spPr>
          <a:xfrm>
            <a:off x="0" y="1203681"/>
            <a:ext cx="9144000" cy="4160700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5"/>
          <p:cNvSpPr txBox="1"/>
          <p:nvPr/>
        </p:nvSpPr>
        <p:spPr>
          <a:xfrm>
            <a:off x="-32125" y="1107375"/>
            <a:ext cx="8409300" cy="409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>
                <a:solidFill>
                  <a:schemeClr val="dk1"/>
                </a:solidFill>
              </a:rPr>
              <a:t>Exclusive, Diffraction and Tagging </a:t>
            </a:r>
            <a:endParaRPr sz="30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>
                <a:solidFill>
                  <a:schemeClr val="dk1"/>
                </a:solidFill>
              </a:rPr>
              <a:t>Background Studies</a:t>
            </a:r>
            <a:endParaRPr sz="30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</a:rPr>
              <a:t>Stephen and Kong</a:t>
            </a:r>
            <a:endParaRPr sz="24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</a:rPr>
              <a:t>21st January 2026</a:t>
            </a:r>
            <a:endParaRPr sz="2400">
              <a:solidFill>
                <a:schemeClr val="dk1"/>
              </a:solidFill>
            </a:endParaRPr>
          </a:p>
        </p:txBody>
      </p:sp>
      <p:pic>
        <p:nvPicPr>
          <p:cNvPr id="74" name="Google Shape;74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40525" y="1290600"/>
            <a:ext cx="1802476" cy="129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/>
          <p:nvPr>
            <p:ph type="title"/>
          </p:nvPr>
        </p:nvSpPr>
        <p:spPr>
          <a:xfrm>
            <a:off x="308919" y="180404"/>
            <a:ext cx="8464200" cy="36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GB"/>
              <a:t>Machine Background Files</a:t>
            </a:r>
            <a:endParaRPr/>
          </a:p>
        </p:txBody>
      </p:sp>
      <p:sp>
        <p:nvSpPr>
          <p:cNvPr id="80" name="Google Shape;80;p16"/>
          <p:cNvSpPr txBox="1"/>
          <p:nvPr>
            <p:ph idx="11" type="ftr"/>
          </p:nvPr>
        </p:nvSpPr>
        <p:spPr>
          <a:xfrm>
            <a:off x="308920" y="4850502"/>
            <a:ext cx="3918000" cy="233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ePIC Collaboration Meeting, BNL, 21/01/26</a:t>
            </a:r>
            <a:endParaRPr/>
          </a:p>
        </p:txBody>
      </p:sp>
      <p:sp>
        <p:nvSpPr>
          <p:cNvPr id="81" name="Google Shape;81;p16"/>
          <p:cNvSpPr txBox="1"/>
          <p:nvPr>
            <p:ph idx="12" type="sldNum"/>
          </p:nvPr>
        </p:nvSpPr>
        <p:spPr>
          <a:xfrm>
            <a:off x="4226807" y="4850502"/>
            <a:ext cx="536100" cy="22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82" name="Google Shape;82;p16"/>
          <p:cNvSpPr/>
          <p:nvPr/>
        </p:nvSpPr>
        <p:spPr>
          <a:xfrm>
            <a:off x="7125113" y="4792814"/>
            <a:ext cx="2019000" cy="342900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3" name="Google Shape;83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85385" y="4733307"/>
            <a:ext cx="487912" cy="350686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16"/>
          <p:cNvSpPr txBox="1"/>
          <p:nvPr/>
        </p:nvSpPr>
        <p:spPr>
          <a:xfrm>
            <a:off x="363975" y="635000"/>
            <a:ext cx="8409300" cy="105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</a:rPr>
              <a:t>Machine background mixed files were requested for a few EDT channels as part of the previous sim campaign requests</a:t>
            </a:r>
            <a:endParaRPr sz="18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5790FC"/>
              </a:buClr>
              <a:buSzPts val="1800"/>
              <a:buChar char="●"/>
            </a:pPr>
            <a:r>
              <a:rPr lang="en-GB" sz="1800">
                <a:solidFill>
                  <a:srgbClr val="5790FC"/>
                </a:solidFill>
                <a:highlight>
                  <a:srgbClr val="FFFFFF"/>
                </a:highlight>
              </a:rPr>
              <a:t>DVCS and DV𝜋</a:t>
            </a:r>
            <a:r>
              <a:rPr baseline="30000" lang="en-GB" sz="1800">
                <a:solidFill>
                  <a:srgbClr val="5790FC"/>
                </a:solidFill>
                <a:highlight>
                  <a:srgbClr val="FFFFFF"/>
                </a:highlight>
              </a:rPr>
              <a:t>0</a:t>
            </a:r>
            <a:r>
              <a:rPr lang="en-GB" sz="1800">
                <a:solidFill>
                  <a:srgbClr val="5790FC"/>
                </a:solidFill>
                <a:highlight>
                  <a:srgbClr val="FFFFFF"/>
                </a:highlight>
              </a:rPr>
              <a:t>P were prioritised initially</a:t>
            </a:r>
            <a:endParaRPr sz="1800">
              <a:solidFill>
                <a:srgbClr val="5790FC"/>
              </a:solidFill>
              <a:highlight>
                <a:srgbClr val="FFFFFF"/>
              </a:highlight>
            </a:endParaRPr>
          </a:p>
        </p:txBody>
      </p:sp>
      <p:sp>
        <p:nvSpPr>
          <p:cNvPr id="85" name="Google Shape;85;p16"/>
          <p:cNvSpPr txBox="1"/>
          <p:nvPr/>
        </p:nvSpPr>
        <p:spPr>
          <a:xfrm>
            <a:off x="363975" y="1484710"/>
            <a:ext cx="8409300" cy="23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</a:rPr>
              <a:t>Files for these processes arrived shortly before Christmas</a:t>
            </a:r>
            <a:endParaRPr sz="18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</a:rPr>
              <a:t>Following processes available</a:t>
            </a:r>
            <a:endParaRPr sz="18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rgbClr val="E42536"/>
              </a:buClr>
              <a:buSzPts val="1800"/>
              <a:buChar char="○"/>
            </a:pPr>
            <a:r>
              <a:rPr lang="en-GB" sz="1800">
                <a:solidFill>
                  <a:srgbClr val="E42536"/>
                </a:solidFill>
                <a:highlight>
                  <a:srgbClr val="FFFFFF"/>
                </a:highlight>
              </a:rPr>
              <a:t>DVCS - 18x275</a:t>
            </a:r>
            <a:endParaRPr sz="1800">
              <a:solidFill>
                <a:srgbClr val="E42536"/>
              </a:solidFill>
              <a:highlight>
                <a:srgbClr val="FFFFFF"/>
              </a:highlight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rgbClr val="E42536"/>
              </a:buClr>
              <a:buSzPts val="1800"/>
              <a:buChar char="○"/>
            </a:pPr>
            <a:r>
              <a:rPr lang="en-GB" sz="1800">
                <a:solidFill>
                  <a:srgbClr val="E42536"/>
                </a:solidFill>
                <a:highlight>
                  <a:schemeClr val="lt1"/>
                </a:highlight>
              </a:rPr>
              <a:t>DV𝜋</a:t>
            </a:r>
            <a:r>
              <a:rPr baseline="30000" lang="en-GB" sz="1800">
                <a:solidFill>
                  <a:srgbClr val="E42536"/>
                </a:solidFill>
                <a:highlight>
                  <a:schemeClr val="lt1"/>
                </a:highlight>
              </a:rPr>
              <a:t>0</a:t>
            </a:r>
            <a:r>
              <a:rPr lang="en-GB" sz="1800">
                <a:solidFill>
                  <a:srgbClr val="E42536"/>
                </a:solidFill>
                <a:highlight>
                  <a:schemeClr val="lt1"/>
                </a:highlight>
              </a:rPr>
              <a:t>P - 18x275</a:t>
            </a:r>
            <a:endParaRPr sz="1800">
              <a:solidFill>
                <a:srgbClr val="E42536"/>
              </a:solidFill>
              <a:highlight>
                <a:schemeClr val="lt1"/>
              </a:highlight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-GB" sz="1800">
                <a:solidFill>
                  <a:schemeClr val="dk1"/>
                </a:solidFill>
                <a:highlight>
                  <a:schemeClr val="lt1"/>
                </a:highlight>
              </a:rPr>
              <a:t>DDVCS - 18x275</a:t>
            </a:r>
            <a:endParaRPr sz="1800">
              <a:solidFill>
                <a:schemeClr val="dk1"/>
              </a:solidFill>
              <a:highlight>
                <a:schemeClr val="lt1"/>
              </a:highlight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E42536"/>
              </a:buClr>
              <a:buSzPts val="1800"/>
              <a:buChar char="●"/>
            </a:pPr>
            <a:r>
              <a:rPr lang="en-GB" sz="1800">
                <a:solidFill>
                  <a:srgbClr val="E42536"/>
                </a:solidFill>
                <a:highlight>
                  <a:srgbClr val="FFFFFF"/>
                </a:highlight>
              </a:rPr>
              <a:t>Analysers have been looking at and working on these files</a:t>
            </a:r>
            <a:endParaRPr sz="1800">
              <a:solidFill>
                <a:srgbClr val="E42536"/>
              </a:solidFill>
              <a:highlight>
                <a:srgbClr val="FFFFFF"/>
              </a:highlight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</a:rPr>
              <a:t>DVCS</a:t>
            </a:r>
            <a:endParaRPr sz="18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</a:rPr>
              <a:t>Working on some other analysis tasks to finish up AN </a:t>
            </a: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</a:rPr>
              <a:t>simultaneously</a:t>
            </a:r>
            <a:endParaRPr sz="18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</a:rPr>
              <a:t>Expect an update soon</a:t>
            </a:r>
            <a:endParaRPr sz="18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1F1F1F"/>
              </a:buClr>
              <a:buSzPts val="1800"/>
              <a:buChar char="●"/>
            </a:pPr>
            <a:r>
              <a:rPr lang="en-GB" sz="1800">
                <a:solidFill>
                  <a:srgbClr val="1F1F1F"/>
                </a:solidFill>
                <a:highlight>
                  <a:schemeClr val="lt1"/>
                </a:highlight>
              </a:rPr>
              <a:t>DV𝜋</a:t>
            </a:r>
            <a:r>
              <a:rPr baseline="30000" lang="en-GB" sz="1800">
                <a:solidFill>
                  <a:srgbClr val="1F1F1F"/>
                </a:solidFill>
                <a:highlight>
                  <a:schemeClr val="lt1"/>
                </a:highlight>
              </a:rPr>
              <a:t>0</a:t>
            </a:r>
            <a:r>
              <a:rPr lang="en-GB" sz="1800">
                <a:solidFill>
                  <a:srgbClr val="1F1F1F"/>
                </a:solidFill>
                <a:highlight>
                  <a:schemeClr val="lt1"/>
                </a:highlight>
              </a:rPr>
              <a:t>P</a:t>
            </a:r>
            <a:endParaRPr sz="1800">
              <a:solidFill>
                <a:srgbClr val="1F1F1F"/>
              </a:solidFill>
              <a:highlight>
                <a:schemeClr val="lt1"/>
              </a:highlight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rgbClr val="1F1F1F"/>
              </a:buClr>
              <a:buSzPts val="1800"/>
              <a:buChar char="○"/>
            </a:pPr>
            <a:r>
              <a:rPr lang="en-GB" sz="1800">
                <a:solidFill>
                  <a:srgbClr val="1F1F1F"/>
                </a:solidFill>
                <a:highlight>
                  <a:schemeClr val="lt1"/>
                </a:highlight>
              </a:rPr>
              <a:t>Analysis in progress, AN is done, so this is the current priority</a:t>
            </a:r>
            <a:endParaRPr sz="1800">
              <a:solidFill>
                <a:srgbClr val="1F1F1F"/>
              </a:solidFill>
              <a:highlight>
                <a:schemeClr val="lt1"/>
              </a:highlight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rgbClr val="1F1F1F"/>
              </a:buClr>
              <a:buSzPts val="1800"/>
              <a:buChar char="○"/>
            </a:pPr>
            <a:r>
              <a:rPr lang="en-GB" sz="1800">
                <a:solidFill>
                  <a:srgbClr val="1F1F1F"/>
                </a:solidFill>
                <a:highlight>
                  <a:schemeClr val="lt1"/>
                </a:highlight>
              </a:rPr>
              <a:t>Some updates on this from </a:t>
            </a:r>
            <a:r>
              <a:rPr lang="en-GB" sz="1800" u="sng">
                <a:solidFill>
                  <a:schemeClr val="hlink"/>
                </a:solidFill>
                <a:highlight>
                  <a:schemeClr val="lt1"/>
                </a:highlight>
                <a:hlinkClick r:id="rId4"/>
              </a:rPr>
              <a:t>Jihee on Friday</a:t>
            </a:r>
            <a:endParaRPr sz="1800">
              <a:solidFill>
                <a:srgbClr val="1F1F1F"/>
              </a:solidFill>
              <a:highlight>
                <a:schemeClr val="lt1"/>
              </a:highlight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