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193" r:id="rId2"/>
    <p:sldId id="1202" r:id="rId3"/>
    <p:sldId id="1203" r:id="rId4"/>
    <p:sldId id="257" r:id="rId5"/>
    <p:sldId id="1205" r:id="rId6"/>
    <p:sldId id="120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23"/>
    <p:restoredTop sz="94666"/>
  </p:normalViewPr>
  <p:slideViewPr>
    <p:cSldViewPr snapToGrid="0">
      <p:cViewPr varScale="1">
        <p:scale>
          <a:sx n="115" d="100"/>
          <a:sy n="115" d="100"/>
        </p:scale>
        <p:origin x="66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EBE84-5B2A-0AE3-E1BA-458B89CE29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744DA8-4964-85ED-CCF8-E34E6E08C3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E2721-12B6-6836-92B8-C3374278D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03F-6891-424C-AFE8-3D51339C9CD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3C82B-D326-D562-10F7-0ACB33583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55206-4FBB-7B70-3CF4-78BCAFB35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97B4-E901-5047-A7C4-762392D72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99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61E69-5D89-90DC-9007-70D742CB8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6E3A8E-8E9C-23C9-ABDA-327C57433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945BE2-4EEB-B535-61A4-3EE63D8CE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03F-6891-424C-AFE8-3D51339C9CD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FAFA97-42E7-AC1D-0C8E-D42F36BED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03E479-992C-6D55-C12E-BA4C6AE01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97B4-E901-5047-A7C4-762392D72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28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66909E-61BD-96E0-3487-3BB21CE672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074880-2218-7485-82FB-EBC3787BB2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5D74B-E46A-C2AE-B747-39EDE56C9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03F-6891-424C-AFE8-3D51339C9CD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9BF24-A5BD-0C39-C346-605B8846A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7DD08-20EC-6A01-1C97-4F6940295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97B4-E901-5047-A7C4-762392D72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497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B4556-2E13-8AE1-D804-34BA46A52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05EC9-CC4B-17B3-0EC5-F1EF29EA8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0480E-456F-31BA-802E-F7D727C6B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03F-6891-424C-AFE8-3D51339C9CD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8C821-47A7-D6C5-6851-3F9330FE8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61B77-846A-ABF3-24D2-10823F84C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97B4-E901-5047-A7C4-762392D72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92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25C0-B095-C53E-0FEC-1F218A002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3779AE-2A42-5197-BEFC-65003E637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E33FD-2DA5-3073-8AF1-9438D7F67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03F-6891-424C-AFE8-3D51339C9CD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DCFA39-D77F-D39F-8C52-9A8C50E9D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E6838-BD84-C697-DF38-95CBF8576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97B4-E901-5047-A7C4-762392D72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50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BD64F-C9B1-5EE4-4539-DB118AB79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99ED8-91F2-35E0-5C8B-AB3A54F9E8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5C900D-B08D-812E-7470-95131F9CC4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FCCDAB-EBD0-CA62-3FF4-86FC1846A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03F-6891-424C-AFE8-3D51339C9CD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C3F4F5-E1EA-8E73-46B9-86CBE6713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0F7B9-1320-C981-AB9A-7BE35E724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97B4-E901-5047-A7C4-762392D72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785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32B86-6ED5-CD88-DD0C-76A29F244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64EDAB-5935-11FA-4115-F2B24D821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430E65-5517-E516-76C3-F2F5CAD45E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91CBB7-71E1-8A02-2F3A-AC3B870077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68E8AE-DBF2-4B4B-7BE0-898780FF88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31C57D-AEFC-76C0-A032-8021C0B2D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03F-6891-424C-AFE8-3D51339C9CD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0B3BD5-40A8-5AD6-4A08-A550485DC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5DDFFC-C728-F5BF-0C6B-2782A2D26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97B4-E901-5047-A7C4-762392D72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40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BF544-08C3-732E-CB0C-D1A4A7310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13900A-E503-58D6-00C9-ADEEDFD90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03F-6891-424C-AFE8-3D51339C9CD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07B331-E9BF-D927-73E7-12F3FF885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13DFA5-F4FF-CAAE-F438-F141E0FC4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97B4-E901-5047-A7C4-762392D72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89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E619F5-861F-DD73-843F-174A511E9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03F-6891-424C-AFE8-3D51339C9CD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359BDF-B820-9043-79E1-43BFA454A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0CE455-70C2-9469-85B0-37D1A476B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97B4-E901-5047-A7C4-762392D72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2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41A4E-71A9-AED3-E66B-C59103C24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31487-3C09-3BFA-FFF5-B8058266F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6E8C77-1A86-C292-687E-DEC98563B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0884A0-DA4B-EA1B-0120-6DD87D16B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03F-6891-424C-AFE8-3D51339C9CD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87C787-3C3D-CE58-DA30-53164A275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54DBF-97E3-C0DB-FB20-77423BB74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97B4-E901-5047-A7C4-762392D72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89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2AACC-C602-7D4D-7E66-213BC81A7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BD5C87-E115-252D-1879-2D9F294BE8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24E917-B31F-5E84-044F-63BF4884B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6FA2DF-398F-023D-1D86-49B53DBC8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803F-6891-424C-AFE8-3D51339C9CD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48438-368A-B4B1-37A0-FB710A65B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4B78C8-F9ED-DC8A-35DE-636F99310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97B4-E901-5047-A7C4-762392D72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57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F4EF54-6F15-41B4-C13A-614D828A7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106A0-7A48-49BD-7DA9-3452EEB61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87310-1549-A39B-EA81-E109BF1634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08803F-6891-424C-AFE8-3D51339C9CDB}" type="datetimeFigureOut">
              <a:rPr lang="en-US" smtClean="0"/>
              <a:t>1/20/26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91661-6579-1A40-CBDE-F7431B12D5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DE7AF-A782-38AD-FA6A-9DCAF54688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7D97B4-E901-5047-A7C4-762392D72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8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2971800" y="1752600"/>
            <a:ext cx="6659217" cy="1887537"/>
          </a:xfrm>
        </p:spPr>
        <p:txBody>
          <a:bodyPr>
            <a:normAutofit/>
          </a:bodyPr>
          <a:lstStyle/>
          <a:p>
            <a:r>
              <a:rPr lang="en-US" dirty="0"/>
              <a:t>SIDIS Systematics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524000" y="4592638"/>
            <a:ext cx="9144000" cy="1655762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January 21</a:t>
            </a:r>
          </a:p>
          <a:p>
            <a:r>
              <a:rPr lang="en-US" dirty="0"/>
              <a:t>Anselm Vossen (Duke)</a:t>
            </a:r>
          </a:p>
          <a:p>
            <a:r>
              <a:rPr lang="en-US" dirty="0"/>
              <a:t>Ralf Seidl (QNSI)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58B137-1360-CC20-2471-DE9CB0AFE45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420515"/>
            <a:ext cx="2606292" cy="43748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F429663-D87B-840B-EBAF-C7E91B4F3050}"/>
              </a:ext>
            </a:extLst>
          </p:cNvPr>
          <p:cNvSpPr txBox="1"/>
          <p:nvPr/>
        </p:nvSpPr>
        <p:spPr>
          <a:xfrm>
            <a:off x="0" y="6051183"/>
            <a:ext cx="2704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Research supported by the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15AAB093-AA83-8137-2649-EFDE08E362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75115" y="5881184"/>
            <a:ext cx="19050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970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2505E-56A6-E230-757D-EEDFBBAC2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58" y="-252413"/>
            <a:ext cx="11971283" cy="1325563"/>
          </a:xfrm>
        </p:spPr>
        <p:txBody>
          <a:bodyPr>
            <a:normAutofit/>
          </a:bodyPr>
          <a:lstStyle/>
          <a:p>
            <a:r>
              <a:rPr kumimoji="1" lang="en-US" altLang="ja-JP" sz="4000" dirty="0"/>
              <a:t>Sources of systematics for most SIDIS measurements</a:t>
            </a:r>
            <a:endParaRPr kumimoji="1" lang="ja-JP" alt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0CC07-72D7-2C69-4AA1-9B5F88539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779" y="1253330"/>
            <a:ext cx="10733690" cy="4853179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PID correction: </a:t>
            </a:r>
          </a:p>
          <a:p>
            <a:pPr lvl="1"/>
            <a:r>
              <a:rPr kumimoji="1" lang="en-US" altLang="ja-JP" dirty="0"/>
              <a:t>eventually have PID efficiency/fake rate matrices and perform unfolding of reconstructed PID</a:t>
            </a:r>
          </a:p>
          <a:p>
            <a:pPr marL="914400" lvl="2" indent="0">
              <a:buNone/>
            </a:pPr>
            <a:r>
              <a:rPr kumimoji="1" lang="en-US" altLang="ja-JP" dirty="0"/>
              <a:t> </a:t>
            </a:r>
            <a:r>
              <a:rPr kumimoji="1" lang="en-US" altLang="ja-JP" dirty="0">
                <a:sym typeface="Wingdings" panose="05000000000000000000" pitchFamily="2" charset="2"/>
              </a:rPr>
              <a:t> Uncertainties from PID matrix uncertainties (random sampling) and potentially extraction method (how to extrapolate from Data-based PID matrices to MC based ones)</a:t>
            </a:r>
          </a:p>
          <a:p>
            <a:r>
              <a:rPr kumimoji="1" lang="en-US" altLang="ja-JP" dirty="0">
                <a:sym typeface="Wingdings" panose="05000000000000000000" pitchFamily="2" charset="2"/>
              </a:rPr>
              <a:t>Kinematics smearing unfolding:</a:t>
            </a:r>
          </a:p>
          <a:p>
            <a:pPr lvl="1"/>
            <a:r>
              <a:rPr kumimoji="1" lang="en-US" altLang="ja-JP" dirty="0">
                <a:sym typeface="Wingdings" panose="05000000000000000000" pitchFamily="2" charset="2"/>
              </a:rPr>
              <a:t> Correct for detector effects on reconstructed kinematics (4-6D and spin dependent) mostly from uncertainties on electron reconstruction</a:t>
            </a:r>
          </a:p>
          <a:p>
            <a:pPr marL="914400" lvl="2" indent="0">
              <a:buNone/>
            </a:pPr>
            <a:r>
              <a:rPr kumimoji="1" lang="en-US" altLang="ja-JP" dirty="0">
                <a:sym typeface="Wingdings" panose="05000000000000000000" pitchFamily="2" charset="2"/>
              </a:rPr>
              <a:t>Requires large full MC sets, multi-D unfolding techniques (</a:t>
            </a:r>
            <a:r>
              <a:rPr kumimoji="1" lang="en-US" altLang="ja-JP" dirty="0" err="1">
                <a:sym typeface="Wingdings" panose="05000000000000000000" pitchFamily="2" charset="2"/>
              </a:rPr>
              <a:t>RooUnfold</a:t>
            </a:r>
            <a:r>
              <a:rPr kumimoji="1" lang="en-US" altLang="ja-JP" dirty="0">
                <a:sym typeface="Wingdings" panose="05000000000000000000" pitchFamily="2" charset="2"/>
              </a:rPr>
              <a:t>?,Multifold?)Uncertainties from Unfolding method and # iterations [This includes electron finding and DIS kinematics smearing]</a:t>
            </a:r>
          </a:p>
          <a:p>
            <a:pPr marL="914400" lvl="2" indent="0">
              <a:buNone/>
            </a:pPr>
            <a:r>
              <a:rPr kumimoji="1" lang="en-US" altLang="ja-JP" dirty="0">
                <a:sym typeface="Wingdings" panose="05000000000000000000" pitchFamily="2" charset="2"/>
              </a:rPr>
              <a:t>possible new methods at low y etc.</a:t>
            </a:r>
          </a:p>
          <a:p>
            <a:r>
              <a:rPr kumimoji="1" lang="en-US" altLang="ja-JP" dirty="0">
                <a:sym typeface="Wingdings" panose="05000000000000000000" pitchFamily="2" charset="2"/>
              </a:rPr>
              <a:t>For both: aleatoric vs epistemic uncertainty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6AF58F-ECC3-2E8E-E891-B900D24F7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02E3-23ED-4561-A0A0-337D53A1736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4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B3E29-10F5-3CBC-6EA3-721E2C766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Systematics continued</a:t>
            </a:r>
            <a:endParaRPr kumimoji="1" lang="ja-JP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4A817-FDA1-FAF0-3D34-982D0D9CE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ja-JP" dirty="0"/>
              <a:t>Radiative corrections: </a:t>
            </a:r>
          </a:p>
          <a:p>
            <a:pPr lvl="1"/>
            <a:r>
              <a:rPr kumimoji="1" lang="en-US" altLang="ja-JP" dirty="0"/>
              <a:t>Correct from measured kinematics to kinematics corrected for ISR/FSR, requires good </a:t>
            </a:r>
            <a:r>
              <a:rPr kumimoji="1" lang="en-US" altLang="ja-JP" dirty="0" err="1"/>
              <a:t>RadCor</a:t>
            </a:r>
            <a:r>
              <a:rPr kumimoji="1" lang="en-US" altLang="ja-JP" dirty="0"/>
              <a:t> codes, currently only DJANGOH, to a lesser extend available in Pythia, </a:t>
            </a:r>
            <a:r>
              <a:rPr kumimoji="1" lang="en-US" altLang="ja-JP" dirty="0" err="1"/>
              <a:t>etc.</a:t>
            </a:r>
            <a:r>
              <a:rPr kumimoji="1" lang="en-US" altLang="ja-JP" dirty="0" err="1">
                <a:sym typeface="Wingdings" panose="05000000000000000000" pitchFamily="2" charset="2"/>
              </a:rPr>
              <a:t>understand</a:t>
            </a:r>
            <a:r>
              <a:rPr kumimoji="1" lang="en-US" altLang="ja-JP" dirty="0">
                <a:sym typeface="Wingdings" panose="05000000000000000000" pitchFamily="2" charset="2"/>
              </a:rPr>
              <a:t> uncertainties from different generators, potentially reweighting them to match data yields. </a:t>
            </a:r>
          </a:p>
          <a:p>
            <a:r>
              <a:rPr kumimoji="1" lang="en-US" altLang="ja-JP" dirty="0">
                <a:sym typeface="Wingdings" panose="05000000000000000000" pitchFamily="2" charset="2"/>
              </a:rPr>
              <a:t>For cross section/unpolarized measurements: </a:t>
            </a:r>
          </a:p>
          <a:p>
            <a:pPr lvl="1"/>
            <a:r>
              <a:rPr kumimoji="1" lang="en-US" altLang="ja-JP" dirty="0">
                <a:sym typeface="Wingdings" panose="05000000000000000000" pitchFamily="2" charset="2"/>
              </a:rPr>
              <a:t>Efficiency corrections and uncertainties on them</a:t>
            </a:r>
          </a:p>
          <a:p>
            <a:r>
              <a:rPr kumimoji="1" lang="en-US" altLang="ja-JP" dirty="0">
                <a:sym typeface="Wingdings" panose="05000000000000000000" pitchFamily="2" charset="2"/>
              </a:rPr>
              <a:t>For </a:t>
            </a:r>
            <a:r>
              <a:rPr kumimoji="1" lang="en-US" altLang="ja-JP" dirty="0" err="1">
                <a:sym typeface="Wingdings" panose="05000000000000000000" pitchFamily="2" charset="2"/>
              </a:rPr>
              <a:t>eD</a:t>
            </a:r>
            <a:r>
              <a:rPr kumimoji="1" lang="en-US" altLang="ja-JP" dirty="0">
                <a:sym typeface="Wingdings" panose="05000000000000000000" pitchFamily="2" charset="2"/>
              </a:rPr>
              <a:t>/eHe3 related neutron measurements need to estimate spectator proton efficiencies</a:t>
            </a:r>
          </a:p>
          <a:p>
            <a:pPr lvl="1">
              <a:buFont typeface="Wingdings" pitchFamily="2" charset="2"/>
              <a:buChar char="à"/>
            </a:pPr>
            <a:r>
              <a:rPr kumimoji="1" lang="en-US" altLang="ja-JP" dirty="0">
                <a:sym typeface="Wingdings" panose="05000000000000000000" pitchFamily="2" charset="2"/>
              </a:rPr>
              <a:t>uncertainties on these efficiencies</a:t>
            </a:r>
          </a:p>
          <a:p>
            <a:r>
              <a:rPr kumimoji="1" lang="en-US" altLang="ja-JP" dirty="0">
                <a:sym typeface="Wingdings" panose="05000000000000000000" pitchFamily="2" charset="2"/>
              </a:rPr>
              <a:t>Reach of Tracking/ECAL for PW decomposition and Lambda reconstruction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6893DD-7DA9-052C-2AC3-C6DFADE6A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02E3-23ED-4561-A0A0-337D53A1736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38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FA44E-8021-0B49-ABC2-36DD0C497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focus on PID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0292A-446C-3AEE-90FA-CA361F7DB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Met with </a:t>
            </a:r>
            <a:r>
              <a:rPr lang="en-US" dirty="0" err="1"/>
              <a:t>dRICH</a:t>
            </a:r>
            <a:r>
              <a:rPr lang="en-US" dirty="0"/>
              <a:t>, </a:t>
            </a:r>
            <a:r>
              <a:rPr lang="en-US" dirty="0" err="1"/>
              <a:t>pfRICH</a:t>
            </a:r>
            <a:r>
              <a:rPr lang="en-US" dirty="0"/>
              <a:t> and </a:t>
            </a:r>
            <a:r>
              <a:rPr lang="en-US" dirty="0" err="1"/>
              <a:t>hpDIRC</a:t>
            </a:r>
            <a:r>
              <a:rPr lang="en-US" dirty="0"/>
              <a:t> groups</a:t>
            </a:r>
          </a:p>
          <a:p>
            <a:r>
              <a:rPr lang="en-US" dirty="0"/>
              <a:t>Discussion</a:t>
            </a:r>
          </a:p>
          <a:p>
            <a:pPr lvl="1"/>
            <a:r>
              <a:rPr lang="en-US" dirty="0"/>
              <a:t>Content of LUT tables</a:t>
            </a:r>
          </a:p>
          <a:p>
            <a:pPr lvl="1"/>
            <a:r>
              <a:rPr lang="en-US" dirty="0"/>
              <a:t>Availability of likelihoods </a:t>
            </a:r>
            <a:r>
              <a:rPr lang="en-US" dirty="0">
                <a:sym typeface="Wingdings" pitchFamily="2" charset="2"/>
              </a:rPr>
              <a:t> all agreed to provide via simple file format</a:t>
            </a:r>
          </a:p>
          <a:p>
            <a:pPr lvl="1"/>
            <a:r>
              <a:rPr lang="en-US" dirty="0">
                <a:sym typeface="Wingdings" pitchFamily="2" charset="2"/>
              </a:rPr>
              <a:t>Systematics </a:t>
            </a:r>
          </a:p>
          <a:p>
            <a:pPr marL="914400" lvl="2" indent="0">
              <a:buNone/>
            </a:pPr>
            <a:r>
              <a:rPr lang="en-US" dirty="0">
                <a:sym typeface="Wingdings" pitchFamily="2" charset="2"/>
              </a:rPr>
              <a:t>Identified some sources</a:t>
            </a:r>
          </a:p>
          <a:p>
            <a:pPr lvl="2"/>
            <a:r>
              <a:rPr lang="en-US" dirty="0" err="1">
                <a:sym typeface="Wingdings" pitchFamily="2" charset="2"/>
              </a:rPr>
              <a:t>dRICH</a:t>
            </a:r>
            <a:r>
              <a:rPr lang="en-US" dirty="0">
                <a:sym typeface="Wingdings" pitchFamily="2" charset="2"/>
              </a:rPr>
              <a:t> estimates already conservative (0.7 photon efficiency factor)</a:t>
            </a:r>
          </a:p>
          <a:p>
            <a:pPr lvl="2"/>
            <a:r>
              <a:rPr lang="en-US" dirty="0">
                <a:sym typeface="Wingdings" pitchFamily="2" charset="2"/>
              </a:rPr>
              <a:t>some systematics and performance shifts for DIRC identified. </a:t>
            </a:r>
          </a:p>
          <a:p>
            <a:pPr lvl="2"/>
            <a:r>
              <a:rPr lang="en-US" dirty="0">
                <a:sym typeface="Wingdings" pitchFamily="2" charset="2"/>
              </a:rPr>
              <a:t>Full events not included yet</a:t>
            </a:r>
          </a:p>
          <a:p>
            <a:pPr lvl="1"/>
            <a:r>
              <a:rPr lang="en-US" dirty="0">
                <a:sym typeface="Wingdings" pitchFamily="2" charset="2"/>
              </a:rPr>
              <a:t>Plan for the SIDIS systematics</a:t>
            </a:r>
          </a:p>
          <a:p>
            <a:pPr lvl="2"/>
            <a:r>
              <a:rPr lang="en-US" dirty="0">
                <a:sym typeface="Wingdings" pitchFamily="2" charset="2"/>
              </a:rPr>
              <a:t>Assign systematics where possible (likely small)</a:t>
            </a:r>
          </a:p>
          <a:p>
            <a:pPr lvl="2"/>
            <a:r>
              <a:rPr lang="en-US" dirty="0">
                <a:sym typeface="Wingdings" pitchFamily="2" charset="2"/>
              </a:rPr>
              <a:t>Investigate different working points: ideal </a:t>
            </a:r>
            <a:r>
              <a:rPr lang="en-US" dirty="0" err="1">
                <a:sym typeface="Wingdings" pitchFamily="2" charset="2"/>
              </a:rPr>
              <a:t>FoM</a:t>
            </a:r>
            <a:r>
              <a:rPr lang="en-US" dirty="0">
                <a:sym typeface="Wingdings" pitchFamily="2" charset="2"/>
              </a:rPr>
              <a:t> vs high purity for kaons. use as basis to evaluate coverage and systematics</a:t>
            </a:r>
          </a:p>
          <a:p>
            <a:pPr lvl="2"/>
            <a:endParaRPr lang="en-US" dirty="0">
              <a:sym typeface="Wingdings" pitchFamily="2" charset="2"/>
            </a:endParaRPr>
          </a:p>
          <a:p>
            <a:pPr lvl="2"/>
            <a:endParaRPr lang="en-US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13247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04338-C4D8-359F-C8D7-BCF454150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849BC-B91B-5008-99AF-AE47A585C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Mainly an issue for the detectors used</a:t>
            </a:r>
          </a:p>
          <a:p>
            <a:pPr lvl="1"/>
            <a:r>
              <a:rPr lang="en-US" dirty="0"/>
              <a:t>PID </a:t>
            </a:r>
          </a:p>
          <a:p>
            <a:pPr lvl="1"/>
            <a:r>
              <a:rPr lang="en-US" dirty="0"/>
              <a:t>Tracking</a:t>
            </a:r>
          </a:p>
          <a:p>
            <a:pPr lvl="1"/>
            <a:endParaRPr lang="en-US" dirty="0"/>
          </a:p>
          <a:p>
            <a:r>
              <a:rPr lang="en-US" dirty="0"/>
              <a:t>Currently one sample for background studies requested for </a:t>
            </a:r>
            <a:r>
              <a:rPr lang="en-US" dirty="0" err="1"/>
              <a:t>preTDR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473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642D5-299C-89C8-98E6-3E03A3370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81BDC-3F11-4540-D215-640CA4730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Study impact on kinematic reconstruction with current electron finder</a:t>
            </a:r>
          </a:p>
          <a:p>
            <a:r>
              <a:rPr lang="en-US" dirty="0"/>
              <a:t>Study impact on observables with current (</a:t>
            </a:r>
            <a:r>
              <a:rPr lang="en-US" dirty="0" err="1"/>
              <a:t>dRICH</a:t>
            </a:r>
            <a:r>
              <a:rPr lang="en-US" dirty="0"/>
              <a:t>) PID </a:t>
            </a:r>
          </a:p>
        </p:txBody>
      </p:sp>
    </p:spTree>
    <p:extLst>
      <p:ext uri="{BB962C8B-B14F-4D97-AF65-F5344CB8AC3E}">
        <p14:creationId xmlns:p14="http://schemas.microsoft.com/office/powerpoint/2010/main" val="484033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2323</TotalTime>
  <Words>372</Words>
  <Application>Microsoft Macintosh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Wingdings</vt:lpstr>
      <vt:lpstr>Office Theme</vt:lpstr>
      <vt:lpstr>SIDIS Systematics</vt:lpstr>
      <vt:lpstr>Sources of systematics for most SIDIS measurements</vt:lpstr>
      <vt:lpstr>Systematics continued</vt:lpstr>
      <vt:lpstr>Recent focus on PID  </vt:lpstr>
      <vt:lpstr>Backgrounds</vt:lpstr>
      <vt:lpstr>Priority Items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Anselm Vossen, Ph.D.</dc:creator>
  <cp:lastModifiedBy>Anselm Vossen, Ph.D.</cp:lastModifiedBy>
  <cp:revision>9</cp:revision>
  <dcterms:created xsi:type="dcterms:W3CDTF">2025-09-17T12:44:14Z</dcterms:created>
  <dcterms:modified xsi:type="dcterms:W3CDTF">2026-01-21T14:22:45Z</dcterms:modified>
</cp:coreProperties>
</file>