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1" r:id="rId4"/>
  </p:sldMasterIdLst>
  <p:notesMasterIdLst>
    <p:notesMasterId r:id="rId5"/>
  </p:notesMasterIdLst>
  <p:sldIdLst>
    <p:sldId id="256" r:id="rId6"/>
    <p:sldId id="257" r:id="rId7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2f21bd15ef0_0_196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66" name="Google Shape;66;g2f21bd15ef0_0_19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b660733093_0_2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" name="Google Shape;77;g3b660733093_0_2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Layout 1">
  <p:cSld name="Content Layout 1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308919" y="180404"/>
            <a:ext cx="8464200" cy="36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 cap="none">
                <a:latin typeface="Arial"/>
                <a:ea typeface="Arial"/>
                <a:cs typeface="Arial"/>
                <a:sym typeface="Arial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308919" y="724541"/>
            <a:ext cx="8464200" cy="40362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3655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Char char="●"/>
              <a:defRPr sz="1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23850" lvl="1" marL="91440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－"/>
              <a:defRPr sz="15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04800" lvl="3" marL="182880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－"/>
              <a:defRPr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•"/>
              <a:defRPr sz="11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/>
            </a:lvl6pPr>
            <a:lvl7pPr indent="-317500" lvl="6" marL="320040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7pPr>
            <a:lvl8pPr indent="-317500" lvl="7" marL="365760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8pPr>
            <a:lvl9pPr indent="-317500" lvl="8" marL="4114800" rtl="0" algn="l">
              <a:lnSpc>
                <a:spcPct val="90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400"/>
              <a:buChar char="■"/>
              <a:defRPr/>
            </a:lvl9pPr>
          </a:lstStyle>
          <a:p/>
        </p:txBody>
      </p:sp>
      <p:sp>
        <p:nvSpPr>
          <p:cNvPr id="53" name="Google Shape;53;p13"/>
          <p:cNvSpPr txBox="1"/>
          <p:nvPr>
            <p:ph idx="11" type="ftr"/>
          </p:nvPr>
        </p:nvSpPr>
        <p:spPr>
          <a:xfrm>
            <a:off x="308920" y="4850502"/>
            <a:ext cx="3918000" cy="233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9pPr>
          </a:lstStyle>
          <a:p/>
        </p:txBody>
      </p:sp>
      <p:sp>
        <p:nvSpPr>
          <p:cNvPr id="54" name="Google Shape;54;p13"/>
          <p:cNvSpPr txBox="1"/>
          <p:nvPr>
            <p:ph idx="12" type="sldNum"/>
          </p:nvPr>
        </p:nvSpPr>
        <p:spPr>
          <a:xfrm>
            <a:off x="4226807" y="4850502"/>
            <a:ext cx="536100" cy="22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indent="0" lvl="0" marL="0" rtl="0" algn="ctr">
              <a:spcBef>
                <a:spcPts val="0"/>
              </a:spcBef>
              <a:buNone/>
              <a:defRPr b="0" i="0" sz="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rtl="0" algn="ctr">
              <a:spcBef>
                <a:spcPts val="0"/>
              </a:spcBef>
              <a:buNone/>
              <a:defRPr b="0" i="0" sz="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rtl="0" algn="ctr">
              <a:spcBef>
                <a:spcPts val="0"/>
              </a:spcBef>
              <a:buNone/>
              <a:defRPr b="0" i="0" sz="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rtl="0" algn="ctr">
              <a:spcBef>
                <a:spcPts val="0"/>
              </a:spcBef>
              <a:buNone/>
              <a:defRPr b="0" i="0" sz="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rtl="0" algn="ctr">
              <a:spcBef>
                <a:spcPts val="0"/>
              </a:spcBef>
              <a:buNone/>
              <a:defRPr b="0" i="0" sz="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rtl="0" algn="ctr">
              <a:spcBef>
                <a:spcPts val="0"/>
              </a:spcBef>
              <a:buNone/>
              <a:defRPr b="0" i="0" sz="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rtl="0" algn="ctr">
              <a:spcBef>
                <a:spcPts val="0"/>
              </a:spcBef>
              <a:buNone/>
              <a:defRPr b="0" i="0" sz="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rtl="0" algn="ctr">
              <a:spcBef>
                <a:spcPts val="0"/>
              </a:spcBef>
              <a:buNone/>
              <a:defRPr b="0" i="0" sz="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rtl="0" algn="ctr">
              <a:spcBef>
                <a:spcPts val="0"/>
              </a:spcBef>
              <a:buNone/>
              <a:defRPr b="0" i="0" sz="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cxnSp>
        <p:nvCxnSpPr>
          <p:cNvPr id="55" name="Google Shape;55;p13"/>
          <p:cNvCxnSpPr/>
          <p:nvPr/>
        </p:nvCxnSpPr>
        <p:spPr>
          <a:xfrm>
            <a:off x="-12356" y="551990"/>
            <a:ext cx="9156300" cy="0"/>
          </a:xfrm>
          <a:prstGeom prst="straightConnector1">
            <a:avLst/>
          </a:prstGeom>
          <a:noFill/>
          <a:ln cap="flat" cmpd="sng" w="57150">
            <a:solidFill>
              <a:srgbClr val="C00000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Google Shape;57;p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-159203" y="2149964"/>
            <a:ext cx="3238174" cy="3238174"/>
          </a:xfrm>
          <a:prstGeom prst="rect">
            <a:avLst/>
          </a:prstGeom>
          <a:noFill/>
          <a:ln>
            <a:noFill/>
          </a:ln>
        </p:spPr>
      </p:pic>
      <p:pic>
        <p:nvPicPr>
          <p:cNvPr id="58" name="Google Shape;58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962025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4"/>
          <p:cNvSpPr txBox="1"/>
          <p:nvPr>
            <p:ph type="ctrTitle"/>
          </p:nvPr>
        </p:nvSpPr>
        <p:spPr>
          <a:xfrm>
            <a:off x="332386" y="379196"/>
            <a:ext cx="7937400" cy="4632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None/>
              <a:defRPr b="1" sz="2300" cap="none">
                <a:latin typeface="Arial"/>
                <a:ea typeface="Arial"/>
                <a:cs typeface="Arial"/>
                <a:sym typeface="Arial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" type="subTitle"/>
          </p:nvPr>
        </p:nvSpPr>
        <p:spPr>
          <a:xfrm>
            <a:off x="332386" y="1290595"/>
            <a:ext cx="4407000" cy="24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accent1"/>
              </a:buClr>
              <a:buSzPts val="1700"/>
              <a:buNone/>
              <a:defRPr sz="17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61" name="Google Shape;61;p14"/>
          <p:cNvSpPr txBox="1"/>
          <p:nvPr>
            <p:ph idx="10" type="dt"/>
          </p:nvPr>
        </p:nvSpPr>
        <p:spPr>
          <a:xfrm>
            <a:off x="332387" y="4170377"/>
            <a:ext cx="2406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9pPr>
          </a:lstStyle>
          <a:p/>
        </p:txBody>
      </p:sp>
      <p:sp>
        <p:nvSpPr>
          <p:cNvPr id="62" name="Google Shape;62;p14"/>
          <p:cNvSpPr txBox="1"/>
          <p:nvPr>
            <p:ph idx="2" type="body"/>
          </p:nvPr>
        </p:nvSpPr>
        <p:spPr>
          <a:xfrm>
            <a:off x="332386" y="3845048"/>
            <a:ext cx="4407000" cy="3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accent6"/>
              </a:buClr>
              <a:buSzPts val="1700"/>
              <a:buFont typeface="Arial"/>
              <a:buNone/>
              <a:defRPr sz="1700">
                <a:solidFill>
                  <a:schemeClr val="accent6"/>
                </a:solidFill>
              </a:defRPr>
            </a:lvl1pPr>
            <a:lvl2pPr indent="-3175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63" name="Google Shape;63;p14"/>
          <p:cNvSpPr/>
          <p:nvPr>
            <p:ph idx="3" type="pic"/>
          </p:nvPr>
        </p:nvSpPr>
        <p:spPr>
          <a:xfrm>
            <a:off x="4929188" y="1290638"/>
            <a:ext cx="4215000" cy="28803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/>
          <p:nvPr>
            <p:ph type="ctrTitle"/>
          </p:nvPr>
        </p:nvSpPr>
        <p:spPr>
          <a:xfrm>
            <a:off x="332386" y="243068"/>
            <a:ext cx="7680300" cy="5994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lang="en-GB" sz="3000"/>
              <a:t>ePIC Collaboration Meeting 2026</a:t>
            </a:r>
            <a:endParaRPr sz="3000"/>
          </a:p>
        </p:txBody>
      </p:sp>
      <p:sp>
        <p:nvSpPr>
          <p:cNvPr id="69" name="Google Shape;69;p15"/>
          <p:cNvSpPr txBox="1"/>
          <p:nvPr>
            <p:ph idx="1" type="subTitle"/>
          </p:nvPr>
        </p:nvSpPr>
        <p:spPr>
          <a:xfrm>
            <a:off x="332386" y="1290595"/>
            <a:ext cx="4407000" cy="24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700"/>
              <a:buNone/>
            </a:pPr>
            <a:r>
              <a:t/>
            </a:r>
            <a:endParaRPr/>
          </a:p>
        </p:txBody>
      </p:sp>
      <p:sp>
        <p:nvSpPr>
          <p:cNvPr id="70" name="Google Shape;70;p15"/>
          <p:cNvSpPr txBox="1"/>
          <p:nvPr>
            <p:ph idx="2" type="body"/>
          </p:nvPr>
        </p:nvSpPr>
        <p:spPr>
          <a:xfrm>
            <a:off x="332386" y="3845048"/>
            <a:ext cx="4407000" cy="3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7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71" name="Google Shape;71;p15"/>
          <p:cNvSpPr/>
          <p:nvPr>
            <p:ph idx="3" type="pic"/>
          </p:nvPr>
        </p:nvSpPr>
        <p:spPr>
          <a:xfrm>
            <a:off x="4929188" y="1290638"/>
            <a:ext cx="4215000" cy="28803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sp>
      <p:sp>
        <p:nvSpPr>
          <p:cNvPr id="72" name="Google Shape;72;p15"/>
          <p:cNvSpPr/>
          <p:nvPr/>
        </p:nvSpPr>
        <p:spPr>
          <a:xfrm>
            <a:off x="0" y="1203681"/>
            <a:ext cx="9144000" cy="4160700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15"/>
          <p:cNvSpPr txBox="1"/>
          <p:nvPr/>
        </p:nvSpPr>
        <p:spPr>
          <a:xfrm>
            <a:off x="-32125" y="1107375"/>
            <a:ext cx="8409300" cy="4098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>
                <a:solidFill>
                  <a:schemeClr val="dk1"/>
                </a:solidFill>
              </a:rPr>
              <a:t>Exclusive, Diffraction and Tagging </a:t>
            </a:r>
            <a:endParaRPr sz="3000"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>
                <a:solidFill>
                  <a:schemeClr val="dk1"/>
                </a:solidFill>
              </a:rPr>
              <a:t>Systematic Uncertainties</a:t>
            </a:r>
            <a:endParaRPr sz="3000"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>
                <a:solidFill>
                  <a:schemeClr val="dk1"/>
                </a:solidFill>
              </a:rPr>
              <a:t>Stephen and Kong</a:t>
            </a:r>
            <a:endParaRPr sz="2400"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>
                <a:solidFill>
                  <a:schemeClr val="dk1"/>
                </a:solidFill>
              </a:rPr>
              <a:t>21st January 2026</a:t>
            </a:r>
            <a:endParaRPr sz="2400">
              <a:solidFill>
                <a:schemeClr val="dk1"/>
              </a:solidFill>
            </a:endParaRPr>
          </a:p>
        </p:txBody>
      </p:sp>
      <p:pic>
        <p:nvPicPr>
          <p:cNvPr id="74" name="Google Shape;74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140525" y="1290600"/>
            <a:ext cx="1802476" cy="1297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6"/>
          <p:cNvSpPr txBox="1"/>
          <p:nvPr>
            <p:ph type="title"/>
          </p:nvPr>
        </p:nvSpPr>
        <p:spPr>
          <a:xfrm>
            <a:off x="308919" y="180404"/>
            <a:ext cx="8464200" cy="36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GB"/>
              <a:t>EDT Systematic Uncertainties</a:t>
            </a:r>
            <a:endParaRPr/>
          </a:p>
        </p:txBody>
      </p:sp>
      <p:sp>
        <p:nvSpPr>
          <p:cNvPr id="80" name="Google Shape;80;p16"/>
          <p:cNvSpPr txBox="1"/>
          <p:nvPr>
            <p:ph idx="11" type="ftr"/>
          </p:nvPr>
        </p:nvSpPr>
        <p:spPr>
          <a:xfrm>
            <a:off x="308920" y="4850502"/>
            <a:ext cx="3918000" cy="233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/>
              <a:t>ePIC Collaboration Meeting, BNL, 21/01/26</a:t>
            </a:r>
            <a:endParaRPr/>
          </a:p>
        </p:txBody>
      </p:sp>
      <p:sp>
        <p:nvSpPr>
          <p:cNvPr id="81" name="Google Shape;81;p16"/>
          <p:cNvSpPr txBox="1"/>
          <p:nvPr>
            <p:ph idx="12" type="sldNum"/>
          </p:nvPr>
        </p:nvSpPr>
        <p:spPr>
          <a:xfrm>
            <a:off x="4226807" y="4850502"/>
            <a:ext cx="536100" cy="22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82" name="Google Shape;82;p16"/>
          <p:cNvSpPr/>
          <p:nvPr/>
        </p:nvSpPr>
        <p:spPr>
          <a:xfrm>
            <a:off x="7125113" y="4792814"/>
            <a:ext cx="2019000" cy="342900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3" name="Google Shape;83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285385" y="4733307"/>
            <a:ext cx="487912" cy="350686"/>
          </a:xfrm>
          <a:prstGeom prst="rect">
            <a:avLst/>
          </a:prstGeom>
          <a:noFill/>
          <a:ln>
            <a:noFill/>
          </a:ln>
        </p:spPr>
      </p:pic>
      <p:sp>
        <p:nvSpPr>
          <p:cNvPr id="84" name="Google Shape;84;p16"/>
          <p:cNvSpPr txBox="1"/>
          <p:nvPr/>
        </p:nvSpPr>
        <p:spPr>
          <a:xfrm>
            <a:off x="363975" y="635000"/>
            <a:ext cx="8409300" cy="1236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-GB" sz="1800">
                <a:solidFill>
                  <a:schemeClr val="dk1"/>
                </a:solidFill>
                <a:highlight>
                  <a:srgbClr val="FFFFFF"/>
                </a:highlight>
              </a:rPr>
              <a:t>As part of EDT early science paper, analysers were tasked with identifying and flagging </a:t>
            </a:r>
            <a:r>
              <a:rPr b="1" lang="en-GB" sz="1800" u="sng">
                <a:solidFill>
                  <a:schemeClr val="dk1"/>
                </a:solidFill>
                <a:highlight>
                  <a:srgbClr val="FFFFFF"/>
                </a:highlight>
              </a:rPr>
              <a:t>dominant</a:t>
            </a:r>
            <a:r>
              <a:rPr lang="en-GB" sz="1800">
                <a:solidFill>
                  <a:schemeClr val="dk1"/>
                </a:solidFill>
                <a:highlight>
                  <a:srgbClr val="FFFFFF"/>
                </a:highlight>
              </a:rPr>
              <a:t> source of systematic </a:t>
            </a:r>
            <a:r>
              <a:rPr lang="en-GB" sz="1800">
                <a:solidFill>
                  <a:schemeClr val="dk1"/>
                </a:solidFill>
                <a:highlight>
                  <a:srgbClr val="FFFFFF"/>
                </a:highlight>
              </a:rPr>
              <a:t>uncertainty</a:t>
            </a:r>
            <a:r>
              <a:rPr lang="en-GB" sz="1800">
                <a:solidFill>
                  <a:schemeClr val="dk1"/>
                </a:solidFill>
                <a:highlight>
                  <a:srgbClr val="FFFFFF"/>
                </a:highlight>
              </a:rPr>
              <a:t> for their measurement</a:t>
            </a:r>
            <a:endParaRPr sz="1800">
              <a:solidFill>
                <a:schemeClr val="dk1"/>
              </a:solidFill>
              <a:highlight>
                <a:srgbClr val="FFFFFF"/>
              </a:highlight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E42536"/>
              </a:buClr>
              <a:buSzPts val="1800"/>
              <a:buChar char="●"/>
            </a:pPr>
            <a:r>
              <a:rPr lang="en-GB" sz="1800">
                <a:solidFill>
                  <a:srgbClr val="E42536"/>
                </a:solidFill>
                <a:highlight>
                  <a:srgbClr val="FFFFFF"/>
                </a:highlight>
              </a:rPr>
              <a:t>Sources identified, but not necessarily </a:t>
            </a:r>
            <a:r>
              <a:rPr b="1" lang="en-GB" sz="1800" u="sng">
                <a:solidFill>
                  <a:srgbClr val="E42536"/>
                </a:solidFill>
                <a:highlight>
                  <a:srgbClr val="FFFFFF"/>
                </a:highlight>
              </a:rPr>
              <a:t>quantified</a:t>
            </a:r>
            <a:r>
              <a:rPr lang="en-GB" sz="1800">
                <a:solidFill>
                  <a:srgbClr val="E42536"/>
                </a:solidFill>
                <a:highlight>
                  <a:srgbClr val="FFFFFF"/>
                </a:highlight>
              </a:rPr>
              <a:t> for following channels</a:t>
            </a:r>
            <a:endParaRPr sz="1800">
              <a:solidFill>
                <a:srgbClr val="E42536"/>
              </a:solidFill>
              <a:highlight>
                <a:srgbClr val="FFFFFF"/>
              </a:highlight>
            </a:endParaRPr>
          </a:p>
        </p:txBody>
      </p:sp>
      <p:pic>
        <p:nvPicPr>
          <p:cNvPr id="85" name="Google Shape;85;p16" title="Screenshot 2026-01-20 143933.png"/>
          <p:cNvPicPr preferRelativeResize="0"/>
          <p:nvPr/>
        </p:nvPicPr>
        <p:blipFill rotWithShape="1">
          <a:blip r:embed="rId4">
            <a:alphaModFix/>
          </a:blip>
          <a:srcRect b="0" l="0" r="22342" t="0"/>
          <a:stretch/>
        </p:blipFill>
        <p:spPr>
          <a:xfrm>
            <a:off x="2270000" y="1856150"/>
            <a:ext cx="4462175" cy="2022325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16"/>
          <p:cNvSpPr txBox="1"/>
          <p:nvPr/>
        </p:nvSpPr>
        <p:spPr>
          <a:xfrm>
            <a:off x="290200" y="3768125"/>
            <a:ext cx="8409300" cy="1236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5790FC"/>
              </a:buClr>
              <a:buSzPts val="1800"/>
              <a:buChar char="●"/>
            </a:pPr>
            <a:r>
              <a:rPr lang="en-GB" sz="1800">
                <a:solidFill>
                  <a:srgbClr val="5790FC"/>
                </a:solidFill>
                <a:highlight>
                  <a:srgbClr val="FFFFFF"/>
                </a:highlight>
              </a:rPr>
              <a:t>For channels with analysis notes, more details in note</a:t>
            </a:r>
            <a:endParaRPr sz="1800">
              <a:solidFill>
                <a:srgbClr val="5790FC"/>
              </a:solidFill>
              <a:highlight>
                <a:srgbClr val="FFFFFF"/>
              </a:highlight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5790FC"/>
              </a:buClr>
              <a:buSzPts val="1800"/>
              <a:buChar char="●"/>
            </a:pPr>
            <a:r>
              <a:rPr lang="en-GB" sz="1800">
                <a:solidFill>
                  <a:srgbClr val="5790FC"/>
                </a:solidFill>
                <a:highlight>
                  <a:srgbClr val="FFFFFF"/>
                </a:highlight>
              </a:rPr>
              <a:t>Expect full quantification of all systematics for the channels above soon</a:t>
            </a:r>
            <a:endParaRPr sz="1800">
              <a:solidFill>
                <a:srgbClr val="5790FC"/>
              </a:solidFill>
              <a:highlight>
                <a:srgbClr val="FFFFFF"/>
              </a:highlight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