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83411d5e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83411d5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92b304538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92b304538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83411d5ef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83411d5e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83411d5ef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b83411d5ef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s://indico.bnl.gov/event/30258/contributions/118725/attachments/67440/115876/Effects%20of%20machine%20background%20on%20D0%20invariant%20mass.pdf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hyperlink" Target="https://indico.bnl.gov/event/30255/contributions/117218/attachments/66535/114162/Charged_Jet_Backgrounds.pdf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Machine background impact on HF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256825" y="4414300"/>
            <a:ext cx="8520600" cy="67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Much wider DCA</a:t>
            </a:r>
            <a:r>
              <a:rPr baseline="-25000" lang="en"/>
              <a:t>xy</a:t>
            </a:r>
            <a:r>
              <a:rPr lang="en"/>
              <a:t> distribution for pions from D</a:t>
            </a:r>
            <a:r>
              <a:rPr baseline="30000" lang="en"/>
              <a:t>0</a:t>
            </a:r>
            <a:r>
              <a:rPr lang="en"/>
              <a:t> decay, likely caused by worse primary </a:t>
            </a:r>
            <a:r>
              <a:rPr lang="en"/>
              <a:t>vertex</a:t>
            </a:r>
            <a:r>
              <a:rPr lang="en"/>
              <a:t> resolution (need to apply nhits&gt;3 cut on tracks used to find vertex)</a:t>
            </a:r>
            <a:endParaRPr/>
          </a:p>
        </p:txBody>
      </p:sp>
      <p:pic>
        <p:nvPicPr>
          <p:cNvPr id="56" name="Google Shape;56;p13" title="Screenshot 2026-01-15 at 3.29.38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9975" y="1017725"/>
            <a:ext cx="2128298" cy="3228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Screenshot 2026-01-15 at 3.29.59 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24775" y="1446350"/>
            <a:ext cx="3112900" cy="228842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7111525" y="423575"/>
            <a:ext cx="1866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highlight>
                  <a:schemeClr val="accent6"/>
                </a:highlight>
              </a:rPr>
              <a:t>C. Yang (UT Austin)</a:t>
            </a:r>
            <a:endParaRPr>
              <a:solidFill>
                <a:schemeClr val="dk2"/>
              </a:solidFill>
              <a:highlight>
                <a:schemeClr val="accent6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ighlight>
                  <a:schemeClr val="lt1"/>
                </a:highlight>
                <a:hlinkClick r:id="rId5"/>
              </a:rPr>
              <a:t>SLIDES</a:t>
            </a:r>
            <a:endParaRPr>
              <a:solidFill>
                <a:schemeClr val="dk2"/>
              </a:solidFill>
              <a:highlight>
                <a:schemeClr val="lt1"/>
              </a:highlight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049425" y="1129050"/>
            <a:ext cx="182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</a:rPr>
              <a:t>25.10 campaign</a:t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4000"/>
              <a:buFont typeface="Arial"/>
              <a:buNone/>
            </a:pPr>
            <a:r>
              <a:rPr lang="en" sz="2500"/>
              <a:t>Machine background: e</a:t>
            </a:r>
            <a:r>
              <a:rPr lang="en" sz="2500"/>
              <a:t>vent visualization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843425"/>
            <a:ext cx="3091900" cy="26106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-431025" y="1045238"/>
            <a:ext cx="6708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ep (10x100, Q</a:t>
            </a:r>
            <a:r>
              <a:rPr baseline="30000" lang="en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1"/>
                </a:solidFill>
              </a:rPr>
              <a:t>&gt; 1 GeV</a:t>
            </a:r>
            <a:r>
              <a:rPr baseline="30000" lang="en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1"/>
                </a:solidFill>
              </a:rPr>
              <a:t> ) (Oct Campaign with machine background)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4897725" y="4232300"/>
            <a:ext cx="3453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1261799" y="4605425"/>
            <a:ext cx="3812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0000"/>
                </a:solidFill>
              </a:rPr>
              <a:t>MC Vertex</a:t>
            </a:r>
            <a:r>
              <a:rPr lang="en">
                <a:solidFill>
                  <a:srgbClr val="6AA84F"/>
                </a:solidFill>
              </a:rPr>
              <a:t>, Reco vertex failed  </a:t>
            </a:r>
            <a:endParaRPr>
              <a:solidFill>
                <a:srgbClr val="6AA84F"/>
              </a:solidFill>
            </a:endParaRPr>
          </a:p>
        </p:txBody>
      </p:sp>
      <p:pic>
        <p:nvPicPr>
          <p:cNvPr id="70" name="Google Shape;7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41750" y="1843425"/>
            <a:ext cx="3057403" cy="2610676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2900400" y="1466350"/>
            <a:ext cx="3812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0000"/>
                </a:solidFill>
              </a:rPr>
              <a:t>nhits&gt;3</a:t>
            </a:r>
            <a:endParaRPr>
              <a:solidFill>
                <a:srgbClr val="6AA84F"/>
              </a:solidFill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-208332" y="1466350"/>
            <a:ext cx="3812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0000"/>
                </a:solidFill>
              </a:rPr>
              <a:t>No nhits cut</a:t>
            </a:r>
            <a:endParaRPr>
              <a:solidFill>
                <a:srgbClr val="6AA84F"/>
              </a:solidFill>
            </a:endParaRPr>
          </a:p>
        </p:txBody>
      </p:sp>
      <p:pic>
        <p:nvPicPr>
          <p:cNvPr id="73" name="Google Shape;7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77275" y="2044208"/>
            <a:ext cx="2840750" cy="1991899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4"/>
          <p:cNvSpPr txBox="1"/>
          <p:nvPr/>
        </p:nvSpPr>
        <p:spPr>
          <a:xfrm>
            <a:off x="6449325" y="1096750"/>
            <a:ext cx="26946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ep (10x100, Q</a:t>
            </a:r>
            <a:r>
              <a:rPr baseline="30000" lang="en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1"/>
                </a:solidFill>
              </a:rPr>
              <a:t>&gt; 1 GeV</a:t>
            </a:r>
            <a:r>
              <a:rPr baseline="30000" lang="en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1"/>
                </a:solidFill>
              </a:rPr>
              <a:t>) DIS event w/o bkg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6931900" y="4053900"/>
            <a:ext cx="213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Average multiplicity ~4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76" name="Google Shape;76;p14"/>
          <p:cNvSpPr txBox="1"/>
          <p:nvPr/>
        </p:nvSpPr>
        <p:spPr>
          <a:xfrm>
            <a:off x="7052575" y="445025"/>
            <a:ext cx="1873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95959"/>
                </a:solidFill>
                <a:highlight>
                  <a:srgbClr val="EEFF41"/>
                </a:highlight>
              </a:rPr>
              <a:t>S. Kumar (INFN)</a:t>
            </a:r>
            <a:endParaRPr>
              <a:solidFill>
                <a:srgbClr val="595959"/>
              </a:solidFill>
              <a:highlight>
                <a:srgbClr val="EEFF41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Machine background impact on Jets</a:t>
            </a:r>
            <a:endParaRPr/>
          </a:p>
        </p:txBody>
      </p:sp>
      <p:sp>
        <p:nvSpPr>
          <p:cNvPr id="82" name="Google Shape;82;p15"/>
          <p:cNvSpPr txBox="1"/>
          <p:nvPr>
            <p:ph idx="1" type="body"/>
          </p:nvPr>
        </p:nvSpPr>
        <p:spPr>
          <a:xfrm>
            <a:off x="209800" y="3998750"/>
            <a:ext cx="8520600" cy="6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Using tracks with at least 4 hits, charged jet energy distribution is unaffected </a:t>
            </a:r>
            <a:endParaRPr/>
          </a:p>
        </p:txBody>
      </p:sp>
      <p:pic>
        <p:nvPicPr>
          <p:cNvPr id="83" name="Google Shape;83;p15" title="Screenshot 2026-01-15 at 4.38.19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3325" y="1223150"/>
            <a:ext cx="7238302" cy="2618799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5"/>
          <p:cNvSpPr txBox="1"/>
          <p:nvPr/>
        </p:nvSpPr>
        <p:spPr>
          <a:xfrm>
            <a:off x="7166425" y="274600"/>
            <a:ext cx="18660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highlight>
                  <a:schemeClr val="accent6"/>
                </a:highlight>
              </a:rPr>
              <a:t>J. Gupta </a:t>
            </a:r>
            <a:endParaRPr>
              <a:solidFill>
                <a:schemeClr val="dk2"/>
              </a:solidFill>
              <a:highlight>
                <a:schemeClr val="accent6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highlight>
                  <a:schemeClr val="accent6"/>
                </a:highlight>
              </a:rPr>
              <a:t>B. Schmookler (UH)</a:t>
            </a:r>
            <a:endParaRPr>
              <a:solidFill>
                <a:schemeClr val="dk2"/>
              </a:solidFill>
              <a:highlight>
                <a:schemeClr val="accent6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ighlight>
                  <a:schemeClr val="lt1"/>
                </a:highlight>
                <a:hlinkClick r:id="rId4"/>
              </a:rPr>
              <a:t>SLIDES</a:t>
            </a:r>
            <a:endParaRPr>
              <a:solidFill>
                <a:schemeClr val="dk2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Systematic uncertainties</a:t>
            </a:r>
            <a:endParaRPr/>
          </a:p>
        </p:txBody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256825" y="1223150"/>
            <a:ext cx="8520600" cy="357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Major uncertainty sources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Luminosity (1.5%)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Tracking efficiency (need input)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PID efficiency (need input)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