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7"/>
  </p:notesMasterIdLst>
  <p:sldIdLst>
    <p:sldId id="263" r:id="rId5"/>
    <p:sldId id="260" r:id="rId6"/>
    <p:sldId id="2147469518" r:id="rId7"/>
    <p:sldId id="2147375439" r:id="rId8"/>
    <p:sldId id="2147469572" r:id="rId9"/>
    <p:sldId id="2147469610" r:id="rId10"/>
    <p:sldId id="2147469604" r:id="rId11"/>
    <p:sldId id="2147469605" r:id="rId12"/>
    <p:sldId id="2147469606" r:id="rId13"/>
    <p:sldId id="5887" r:id="rId14"/>
    <p:sldId id="2147469581" r:id="rId15"/>
    <p:sldId id="2147469582" r:id="rId16"/>
    <p:sldId id="2147469615" r:id="rId17"/>
    <p:sldId id="2147469603" r:id="rId18"/>
    <p:sldId id="2147375454" r:id="rId19"/>
    <p:sldId id="2147469549" r:id="rId20"/>
    <p:sldId id="2147469614" r:id="rId21"/>
    <p:sldId id="2147375443" r:id="rId22"/>
    <p:sldId id="2147469578" r:id="rId23"/>
    <p:sldId id="2147469612" r:id="rId24"/>
    <p:sldId id="2147469616" r:id="rId25"/>
    <p:sldId id="2147469613" r:id="rId26"/>
    <p:sldId id="2147469617" r:id="rId27"/>
    <p:sldId id="2147469618" r:id="rId28"/>
    <p:sldId id="2147469600" r:id="rId29"/>
    <p:sldId id="2147469619" r:id="rId30"/>
    <p:sldId id="2147469609" r:id="rId31"/>
    <p:sldId id="2147469602" r:id="rId32"/>
    <p:sldId id="2147469623" r:id="rId33"/>
    <p:sldId id="2147469620" r:id="rId34"/>
    <p:sldId id="2147469621" r:id="rId35"/>
    <p:sldId id="214746962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DEE76-D873-839F-0515-8FF12332FCC8}" name="Hill, John" initials="HJ" userId="S::hill@bnl.gov::ffb75b70-9579-435c-8f60-e72a8d39ea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4824"/>
  </p:normalViewPr>
  <p:slideViewPr>
    <p:cSldViewPr snapToGrid="0">
      <p:cViewPr varScale="1">
        <p:scale>
          <a:sx n="157" d="100"/>
          <a:sy n="157" d="100"/>
        </p:scale>
        <p:origin x="648"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a:p>
        </p:txBody>
      </p:sp>
    </p:spTree>
    <p:extLst>
      <p:ext uri="{BB962C8B-B14F-4D97-AF65-F5344CB8AC3E}">
        <p14:creationId xmlns:p14="http://schemas.microsoft.com/office/powerpoint/2010/main" val="402014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5839EF-EF2D-A244-8B03-02564FD387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00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5A60-CFCF-6471-D8C5-6C8981EC6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91D2-C337-4921-3C12-0550EDD3D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6D589-3DEC-7BDF-7592-345AF361C9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34BFCC-8823-E8D5-9152-075F260186C9}"/>
              </a:ext>
            </a:extLst>
          </p:cNvPr>
          <p:cNvSpPr>
            <a:spLocks noGrp="1"/>
          </p:cNvSpPr>
          <p:nvPr>
            <p:ph type="sldNum" sz="quarter" idx="5"/>
          </p:nvPr>
        </p:nvSpPr>
        <p:spPr/>
        <p:txBody>
          <a:bodyPr/>
          <a:lstStyle/>
          <a:p>
            <a:fld id="{515839EF-EF2D-A244-8B03-02564FD38722}" type="slidenum">
              <a:rPr lang="en-US" smtClean="0"/>
              <a:t>14</a:t>
            </a:fld>
            <a:endParaRPr lang="en-US"/>
          </a:p>
        </p:txBody>
      </p:sp>
    </p:spTree>
    <p:extLst>
      <p:ext uri="{BB962C8B-B14F-4D97-AF65-F5344CB8AC3E}">
        <p14:creationId xmlns:p14="http://schemas.microsoft.com/office/powerpoint/2010/main" val="294636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5A60-CFCF-6471-D8C5-6C8981EC6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91D2-C337-4921-3C12-0550EDD3DE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6D589-3DEC-7BDF-7592-345AF361C9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34BFCC-8823-E8D5-9152-075F260186C9}"/>
              </a:ext>
            </a:extLst>
          </p:cNvPr>
          <p:cNvSpPr>
            <a:spLocks noGrp="1"/>
          </p:cNvSpPr>
          <p:nvPr>
            <p:ph type="sldNum" sz="quarter" idx="5"/>
          </p:nvPr>
        </p:nvSpPr>
        <p:spPr/>
        <p:txBody>
          <a:bodyPr/>
          <a:lstStyle/>
          <a:p>
            <a:fld id="{515839EF-EF2D-A244-8B03-02564FD38722}" type="slidenum">
              <a:rPr lang="en-US" smtClean="0"/>
              <a:t>21</a:t>
            </a:fld>
            <a:endParaRPr lang="en-US"/>
          </a:p>
        </p:txBody>
      </p:sp>
    </p:spTree>
    <p:extLst>
      <p:ext uri="{BB962C8B-B14F-4D97-AF65-F5344CB8AC3E}">
        <p14:creationId xmlns:p14="http://schemas.microsoft.com/office/powerpoint/2010/main" val="294636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E1A84-AF34-01AA-34AA-2B46C407D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7A695-920D-5AE5-8FFF-4666E4E33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788E4A-DCD0-EA59-5C87-001527FF91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F1C47D-41AA-12BB-B3E2-1FDE9AB98F40}"/>
              </a:ext>
            </a:extLst>
          </p:cNvPr>
          <p:cNvSpPr>
            <a:spLocks noGrp="1"/>
          </p:cNvSpPr>
          <p:nvPr>
            <p:ph type="sldNum" sz="quarter" idx="5"/>
          </p:nvPr>
        </p:nvSpPr>
        <p:spPr/>
        <p:txBody>
          <a:bodyPr/>
          <a:lstStyle/>
          <a:p>
            <a:fld id="{515839EF-EF2D-A244-8B03-02564FD38722}" type="slidenum">
              <a:rPr lang="en-US" smtClean="0"/>
              <a:t>22</a:t>
            </a:fld>
            <a:endParaRPr lang="en-US"/>
          </a:p>
        </p:txBody>
      </p:sp>
    </p:spTree>
    <p:extLst>
      <p:ext uri="{BB962C8B-B14F-4D97-AF65-F5344CB8AC3E}">
        <p14:creationId xmlns:p14="http://schemas.microsoft.com/office/powerpoint/2010/main" val="1099154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9CAF9-522D-FF14-2AD2-04AAADC8A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770BE-6390-CFDB-889A-0D7D501C0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132E4-0C90-FBEA-04A7-C9EC12E20D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3B530C-D3F5-01C9-279C-E7AF47EE8DEE}"/>
              </a:ext>
            </a:extLst>
          </p:cNvPr>
          <p:cNvSpPr>
            <a:spLocks noGrp="1"/>
          </p:cNvSpPr>
          <p:nvPr>
            <p:ph type="sldNum" sz="quarter" idx="5"/>
          </p:nvPr>
        </p:nvSpPr>
        <p:spPr/>
        <p:txBody>
          <a:bodyPr/>
          <a:lstStyle/>
          <a:p>
            <a:fld id="{515839EF-EF2D-A244-8B03-02564FD38722}" type="slidenum">
              <a:rPr lang="en-US" smtClean="0"/>
              <a:t>30</a:t>
            </a:fld>
            <a:endParaRPr lang="en-US"/>
          </a:p>
        </p:txBody>
      </p:sp>
    </p:spTree>
    <p:extLst>
      <p:ext uri="{BB962C8B-B14F-4D97-AF65-F5344CB8AC3E}">
        <p14:creationId xmlns:p14="http://schemas.microsoft.com/office/powerpoint/2010/main" val="89439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B0B5D-3CB3-4EBF-65A6-5611C90B8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81547-BB72-1537-148D-96357E65B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479FF-A6AF-B047-29A4-A04B04455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E1643A-55CB-D1DA-9866-C3112077C4C8}"/>
              </a:ext>
            </a:extLst>
          </p:cNvPr>
          <p:cNvSpPr>
            <a:spLocks noGrp="1"/>
          </p:cNvSpPr>
          <p:nvPr>
            <p:ph type="sldNum" sz="quarter" idx="5"/>
          </p:nvPr>
        </p:nvSpPr>
        <p:spPr/>
        <p:txBody>
          <a:bodyPr/>
          <a:lstStyle/>
          <a:p>
            <a:fld id="{515839EF-EF2D-A244-8B03-02564FD38722}" type="slidenum">
              <a:rPr lang="en-US" smtClean="0"/>
              <a:t>31</a:t>
            </a:fld>
            <a:endParaRPr lang="en-US"/>
          </a:p>
        </p:txBody>
      </p:sp>
    </p:spTree>
    <p:extLst>
      <p:ext uri="{BB962C8B-B14F-4D97-AF65-F5344CB8AC3E}">
        <p14:creationId xmlns:p14="http://schemas.microsoft.com/office/powerpoint/2010/main" val="1777631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5" cy="795528"/>
          </a:xfrm>
        </p:spPr>
        <p:txBody>
          <a:bodyPr/>
          <a:lstStyle>
            <a:lvl1pPr>
              <a:defRPr/>
            </a:lvl1pPr>
          </a:lstStyle>
          <a:p>
            <a:r>
              <a:rPr lang="en-US"/>
              <a:t>Title Only</a:t>
            </a:r>
          </a:p>
        </p:txBody>
      </p:sp>
      <p:sp>
        <p:nvSpPr>
          <p:cNvPr id="3" name="Slide Number Placeholder 5">
            <a:extLst>
              <a:ext uri="{FF2B5EF4-FFF2-40B4-BE49-F238E27FC236}">
                <a16:creationId xmlns:a16="http://schemas.microsoft.com/office/drawing/2014/main" id="{05EE45CA-61A9-4927-9F75-2FBCAADC9017}"/>
              </a:ext>
            </a:extLst>
          </p:cNvPr>
          <p:cNvSpPr>
            <a:spLocks noGrp="1"/>
          </p:cNvSpPr>
          <p:nvPr>
            <p:ph type="sldNum" sz="quarter" idx="4"/>
          </p:nvPr>
        </p:nvSpPr>
        <p:spPr>
          <a:xfrm>
            <a:off x="11530018" y="6316597"/>
            <a:ext cx="432487" cy="365125"/>
          </a:xfrm>
          <a:prstGeom prst="rect">
            <a:avLst/>
          </a:prstGeom>
        </p:spPr>
        <p:txBody>
          <a:bodyPr lIns="0" tIns="0" rIns="0" bIns="0" anchor="ctr"/>
          <a:lstStyle>
            <a:lvl1pPr algn="ctr">
              <a:defRPr sz="825" b="1">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387704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BB00C0BD-077C-6EF5-989D-A89620FFECBD}"/>
              </a:ext>
            </a:extLst>
          </p:cNvPr>
          <p:cNvSpPr txBox="1"/>
          <p:nvPr userDrawn="1"/>
        </p:nvSpPr>
        <p:spPr>
          <a:xfrm>
            <a:off x="351692" y="6246258"/>
            <a:ext cx="2157046" cy="389004"/>
          </a:xfrm>
          <a:prstGeom prst="rect">
            <a:avLst/>
          </a:prstGeom>
          <a:solidFill>
            <a:schemeClr val="bg1"/>
          </a:solidFill>
          <a:ln>
            <a:noFill/>
          </a:ln>
        </p:spPr>
        <p:txBody>
          <a:bodyPr wrap="square" rtlCol="0">
            <a:spAutoFit/>
          </a:bodyPr>
          <a:lstStyle/>
          <a:p>
            <a:endParaRPr lang="en-US"/>
          </a:p>
        </p:txBody>
      </p:sp>
      <p:sp>
        <p:nvSpPr>
          <p:cNvPr id="9" name="Slide Number Placeholder 5">
            <a:extLst>
              <a:ext uri="{FF2B5EF4-FFF2-40B4-BE49-F238E27FC236}">
                <a16:creationId xmlns:a16="http://schemas.microsoft.com/office/drawing/2014/main" id="{7B234581-E67A-47E5-B0D3-A740B2D1F571}"/>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Tree>
    <p:extLst>
      <p:ext uri="{BB962C8B-B14F-4D97-AF65-F5344CB8AC3E}">
        <p14:creationId xmlns:p14="http://schemas.microsoft.com/office/powerpoint/2010/main" val="235282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154694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933A556B-7C63-244D-9B7C-B0EA8042B330}" type="slidenum">
              <a:rPr lang="en-US" smtClean="0"/>
              <a:pPr/>
              <a:t>‹#›</a:t>
            </a:fld>
            <a:endParaRPr lang="en-US"/>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Text Placeholder 2">
            <a:extLst>
              <a:ext uri="{FF2B5EF4-FFF2-40B4-BE49-F238E27FC236}">
                <a16:creationId xmlns:a16="http://schemas.microsoft.com/office/drawing/2014/main" id="{0390C8D1-2294-4A0C-9E2E-0DC036038BEF}"/>
              </a:ext>
            </a:extLst>
          </p:cNvPr>
          <p:cNvSpPr txBox="1">
            <a:spLocks/>
          </p:cNvSpPr>
          <p:nvPr userDrawn="1"/>
        </p:nvSpPr>
        <p:spPr>
          <a:xfrm>
            <a:off x="2725445" y="6160436"/>
            <a:ext cx="5956915" cy="54140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err="1"/>
              <a:t>ePIC</a:t>
            </a:r>
            <a:r>
              <a:rPr lang="en-US" dirty="0"/>
              <a:t> Collaboration Meeting</a:t>
            </a:r>
          </a:p>
          <a:p>
            <a:pPr>
              <a:lnSpc>
                <a:spcPct val="100000"/>
              </a:lnSpc>
              <a:spcBef>
                <a:spcPts val="0"/>
              </a:spcBef>
            </a:pPr>
            <a:r>
              <a:rPr lang="en-US" dirty="0"/>
              <a:t>January 22, 2025</a:t>
            </a:r>
          </a:p>
          <a:p>
            <a:pPr>
              <a:lnSpc>
                <a:spcPct val="100000"/>
              </a:lnSpc>
              <a:spcBef>
                <a:spcPts val="0"/>
              </a:spcBef>
            </a:pPr>
            <a:r>
              <a:rPr lang="en-US" dirty="0"/>
              <a:t>Jim Yeck</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70" r:id="rId6"/>
    <p:sldLayoutId id="2147483671" r:id="rId7"/>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1932114"/>
            <a:ext cx="10797578" cy="1259607"/>
          </a:xfrm>
        </p:spPr>
        <p:txBody>
          <a:bodyPr>
            <a:normAutofit/>
          </a:bodyPr>
          <a:lstStyle/>
          <a:p>
            <a:r>
              <a:rPr lang="en-US" sz="4800" dirty="0">
                <a:cs typeface="Arial"/>
              </a:rPr>
              <a:t>EIC Project Status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a:xfrm>
            <a:off x="813173" y="5086055"/>
            <a:ext cx="10334625" cy="746185"/>
          </a:xfrm>
        </p:spPr>
        <p:txBody>
          <a:bodyPr/>
          <a:lstStyle/>
          <a:p>
            <a:r>
              <a:rPr lang="en-US" dirty="0" err="1"/>
              <a:t>ePIC</a:t>
            </a:r>
            <a:r>
              <a:rPr lang="en-US" dirty="0"/>
              <a:t> Collaboration Meeting – January 2026</a:t>
            </a:r>
          </a:p>
          <a:p>
            <a:r>
              <a:rPr lang="en-US" dirty="0"/>
              <a:t>January 22, 2026</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3191721"/>
            <a:ext cx="10334625" cy="1259607"/>
          </a:xfrm>
        </p:spPr>
        <p:txBody>
          <a:bodyPr/>
          <a:lstStyle/>
          <a:p>
            <a:r>
              <a:rPr lang="en-US" b="1"/>
              <a:t>Jim Yeck</a:t>
            </a:r>
          </a:p>
          <a:p>
            <a:r>
              <a:rPr lang="en-US"/>
              <a:t>EIC Project Director</a:t>
            </a:r>
          </a:p>
          <a:p>
            <a:r>
              <a:rPr lang="en-US"/>
              <a:t>Brookhaven National Laboratory</a:t>
            </a:r>
          </a:p>
        </p:txBody>
      </p:sp>
    </p:spTree>
    <p:extLst>
      <p:ext uri="{BB962C8B-B14F-4D97-AF65-F5344CB8AC3E}">
        <p14:creationId xmlns:p14="http://schemas.microsoft.com/office/powerpoint/2010/main" val="3125103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92A1-FF74-EC1F-1DB2-29F2D6794B7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8DB307-EB46-8D86-9BFF-E6720CFA27F0}"/>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EIC Scope per Subproject</a:t>
            </a:r>
          </a:p>
        </p:txBody>
      </p:sp>
      <p:graphicFrame>
        <p:nvGraphicFramePr>
          <p:cNvPr id="4" name="Table 3">
            <a:extLst>
              <a:ext uri="{FF2B5EF4-FFF2-40B4-BE49-F238E27FC236}">
                <a16:creationId xmlns:a16="http://schemas.microsoft.com/office/drawing/2014/main" id="{1B64B03A-2D0E-0E39-10D8-FADB88C8C65F}"/>
              </a:ext>
            </a:extLst>
          </p:cNvPr>
          <p:cNvGraphicFramePr>
            <a:graphicFrameLocks noGrp="1"/>
          </p:cNvGraphicFramePr>
          <p:nvPr/>
        </p:nvGraphicFramePr>
        <p:xfrm>
          <a:off x="459307" y="1363956"/>
          <a:ext cx="11424830" cy="3678628"/>
        </p:xfrm>
        <a:graphic>
          <a:graphicData uri="http://schemas.openxmlformats.org/drawingml/2006/table">
            <a:tbl>
              <a:tblPr firstRow="1" firstCol="1" bandRow="1">
                <a:tableStyleId>{5C22544A-7EE6-4342-B048-85BDC9FD1C3A}</a:tableStyleId>
              </a:tblPr>
              <a:tblGrid>
                <a:gridCol w="1143513">
                  <a:extLst>
                    <a:ext uri="{9D8B030D-6E8A-4147-A177-3AD203B41FA5}">
                      <a16:colId xmlns:a16="http://schemas.microsoft.com/office/drawing/2014/main" val="4229855162"/>
                    </a:ext>
                  </a:extLst>
                </a:gridCol>
                <a:gridCol w="801452">
                  <a:extLst>
                    <a:ext uri="{9D8B030D-6E8A-4147-A177-3AD203B41FA5}">
                      <a16:colId xmlns:a16="http://schemas.microsoft.com/office/drawing/2014/main" val="1698246224"/>
                    </a:ext>
                  </a:extLst>
                </a:gridCol>
                <a:gridCol w="3657600">
                  <a:extLst>
                    <a:ext uri="{9D8B030D-6E8A-4147-A177-3AD203B41FA5}">
                      <a16:colId xmlns:a16="http://schemas.microsoft.com/office/drawing/2014/main" val="487975367"/>
                    </a:ext>
                  </a:extLst>
                </a:gridCol>
                <a:gridCol w="5822265">
                  <a:extLst>
                    <a:ext uri="{9D8B030D-6E8A-4147-A177-3AD203B41FA5}">
                      <a16:colId xmlns:a16="http://schemas.microsoft.com/office/drawing/2014/main" val="1995950263"/>
                    </a:ext>
                  </a:extLst>
                </a:gridCol>
              </a:tblGrid>
              <a:tr h="515009">
                <a:tc>
                  <a:txBody>
                    <a:bodyPr/>
                    <a:lstStyle/>
                    <a:p>
                      <a:pPr marL="0" marR="0" algn="ctr">
                        <a:spcBef>
                          <a:spcPts val="0"/>
                        </a:spcBef>
                        <a:spcAft>
                          <a:spcPts val="600"/>
                        </a:spcAft>
                      </a:pPr>
                      <a:endParaRPr lang="en-US" sz="1400" dirty="0">
                        <a:solidFill>
                          <a:schemeClr val="tx1"/>
                        </a:solidFill>
                        <a:effectLst/>
                        <a:latin typeface="+mn-lt"/>
                        <a:cs typeface="Times New Roman"/>
                      </a:endParaRP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dirty="0">
                          <a:solidFill>
                            <a:schemeClr val="tx1"/>
                          </a:solidFill>
                          <a:effectLst/>
                          <a:latin typeface="+mn-lt"/>
                          <a:cs typeface="Times New Roman"/>
                        </a:rPr>
                        <a:t>WBS</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b="1" dirty="0">
                          <a:solidFill>
                            <a:schemeClr val="tx1"/>
                          </a:solidFill>
                          <a:effectLst/>
                          <a:latin typeface="+mn-lt"/>
                          <a:ea typeface="Times New Roman" panose="02020603050405020304" pitchFamily="18" charset="0"/>
                          <a:cs typeface="Times New Roman"/>
                        </a:rPr>
                        <a:t>Subproject Name</a:t>
                      </a:r>
                      <a:endParaRPr lang="en-US" sz="1400" b="1" dirty="0">
                        <a:solidFill>
                          <a:schemeClr val="tx1"/>
                        </a:solidFill>
                        <a:effectLst/>
                        <a:latin typeface="+mn-lt"/>
                        <a:ea typeface="Times New Roman" panose="02020603050405020304" pitchFamily="18" charset="0"/>
                        <a:cs typeface="Times New Roman" panose="02020603050405020304" pitchFamily="18" charset="0"/>
                      </a:endParaRP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b="1" dirty="0">
                          <a:solidFill>
                            <a:schemeClr val="tx1"/>
                          </a:solidFill>
                          <a:effectLst/>
                          <a:latin typeface="+mn-lt"/>
                        </a:rPr>
                        <a:t>Subproject high level scope description </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4548752"/>
                  </a:ext>
                </a:extLst>
              </a:tr>
              <a:tr h="640080">
                <a:tc rowSpan="4">
                  <a:txBody>
                    <a:bodyPr/>
                    <a:lstStyle/>
                    <a:p>
                      <a:pPr marL="0" marR="0" algn="ctr">
                        <a:spcBef>
                          <a:spcPts val="0"/>
                        </a:spcBef>
                        <a:spcAft>
                          <a:spcPts val="600"/>
                        </a:spcAft>
                      </a:pPr>
                      <a:r>
                        <a:rPr lang="en-US" sz="1400" dirty="0">
                          <a:solidFill>
                            <a:schemeClr val="tx1"/>
                          </a:solidFill>
                          <a:effectLst/>
                          <a:latin typeface="+mn-lt"/>
                          <a:cs typeface="Times New Roman"/>
                        </a:rPr>
                        <a:t> e-A collisions</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1400" b="1" dirty="0">
                          <a:solidFill>
                            <a:schemeClr val="bg1"/>
                          </a:solidFill>
                          <a:effectLst/>
                          <a:latin typeface="+mn-lt"/>
                          <a:cs typeface="Times New Roman"/>
                        </a:rPr>
                        <a:t>6.02</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Accelerator Storage Rings </a:t>
                      </a:r>
                    </a:p>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(ASR)</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marR="0" algn="l">
                        <a:spcBef>
                          <a:spcPts val="0"/>
                        </a:spcBef>
                        <a:spcAft>
                          <a:spcPts val="600"/>
                        </a:spcAft>
                      </a:pPr>
                      <a:r>
                        <a:rPr lang="en-US" sz="1400" b="0" dirty="0">
                          <a:solidFill>
                            <a:schemeClr val="bg1"/>
                          </a:solidFill>
                          <a:effectLst/>
                          <a:latin typeface="+mn-lt"/>
                        </a:rPr>
                        <a:t>Hadron Storage Ring (HSR) modifications up to 250 GeV for protons, Electron Storage Ring (ESR) up to 10 GeV and infrastructures to accommodate EIC needed services.</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extLst>
                  <a:ext uri="{0D108BD9-81ED-4DB2-BD59-A6C34878D82A}">
                    <a16:rowId xmlns:a16="http://schemas.microsoft.com/office/drawing/2014/main" val="2839195575"/>
                  </a:ext>
                </a:extLst>
              </a:tr>
              <a:tr h="515009">
                <a:tc vMerge="1">
                  <a:txBody>
                    <a:bodyPr/>
                    <a:lstStyle/>
                    <a:p>
                      <a:pPr marL="0" marR="0" algn="ctr" defTabSz="457200" rtl="0" eaLnBrk="1" latinLnBrk="0" hangingPunct="1">
                        <a:spcBef>
                          <a:spcPts val="0"/>
                        </a:spcBef>
                        <a:spcAft>
                          <a:spcPts val="600"/>
                        </a:spcAft>
                      </a:pPr>
                      <a:r>
                        <a:rPr lang="en-US" sz="1800" b="1" kern="1200">
                          <a:solidFill>
                            <a:schemeClr val="lt1"/>
                          </a:solidFill>
                          <a:effectLst/>
                          <a:latin typeface="+mn-lt"/>
                          <a:ea typeface="+mn-ea"/>
                          <a:cs typeface="+mn-cs"/>
                        </a:rPr>
                        <a:t>x</a:t>
                      </a:r>
                    </a:p>
                  </a:txBody>
                  <a:tcPr marL="117091" marR="117091" marT="0" marB="0" anchor="ctr">
                    <a:lnT w="12700" cap="flat" cmpd="sng" algn="ctr">
                      <a:solidFill>
                        <a:schemeClr val="tx1"/>
                      </a:solidFill>
                      <a:prstDash val="solid"/>
                      <a:round/>
                      <a:headEnd type="none" w="med" len="med"/>
                      <a:tailEnd type="none" w="med" len="med"/>
                    </a:lnT>
                  </a:tcPr>
                </a:tc>
                <a:tc>
                  <a:txBody>
                    <a:bodyPr/>
                    <a:lstStyle/>
                    <a:p>
                      <a:pPr algn="ctr"/>
                      <a:r>
                        <a:rPr lang="en-US" sz="1400" b="1" dirty="0">
                          <a:solidFill>
                            <a:schemeClr val="bg1"/>
                          </a:solidFill>
                        </a:rPr>
                        <a:t>6.03</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Detector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(DET)</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FF"/>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err="1">
                          <a:solidFill>
                            <a:schemeClr val="bg1"/>
                          </a:solidFill>
                          <a:effectLst/>
                          <a:latin typeface="+mn-lt"/>
                        </a:rPr>
                        <a:t>ePIC</a:t>
                      </a:r>
                      <a:r>
                        <a:rPr lang="en-US" sz="1400" b="0" dirty="0">
                          <a:solidFill>
                            <a:schemeClr val="bg1"/>
                          </a:solidFill>
                          <a:effectLst/>
                          <a:latin typeface="+mn-lt"/>
                        </a:rPr>
                        <a:t> Detector including Detector Solenoid Magnet and return Flux &amp; installation. Auxiliary detector systems are included.</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FF"/>
                    </a:solidFill>
                  </a:tcPr>
                </a:tc>
                <a:extLst>
                  <a:ext uri="{0D108BD9-81ED-4DB2-BD59-A6C34878D82A}">
                    <a16:rowId xmlns:a16="http://schemas.microsoft.com/office/drawing/2014/main" val="2050134608"/>
                  </a:ext>
                </a:extLst>
              </a:tr>
              <a:tr h="515009">
                <a:tc vMerge="1">
                  <a:txBody>
                    <a:bodyPr/>
                    <a:lstStyle/>
                    <a:p>
                      <a:endParaRPr lang="en-US"/>
                    </a:p>
                  </a:txBody>
                  <a:tcPr/>
                </a:tc>
                <a:tc>
                  <a:txBody>
                    <a:bodyPr/>
                    <a:lstStyle/>
                    <a:p>
                      <a:pPr marL="0" marR="0" algn="ctr">
                        <a:spcBef>
                          <a:spcPts val="0"/>
                        </a:spcBef>
                        <a:spcAft>
                          <a:spcPts val="600"/>
                        </a:spcAft>
                      </a:pPr>
                      <a:r>
                        <a:rPr lang="en-US" sz="1400" b="1" dirty="0">
                          <a:solidFill>
                            <a:schemeClr val="bg1"/>
                          </a:solidFill>
                          <a:effectLst/>
                          <a:latin typeface="+mn-lt"/>
                          <a:cs typeface="Times New Roman"/>
                        </a:rPr>
                        <a:t>6.04</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B"/>
                    </a:solidFill>
                  </a:tcPr>
                </a:tc>
                <a:tc>
                  <a: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Interaction Region </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1400" b="1" kern="1200" dirty="0">
                          <a:solidFill>
                            <a:schemeClr val="bg1"/>
                          </a:solidFill>
                          <a:effectLst/>
                          <a:latin typeface="+mn-lt"/>
                          <a:ea typeface="+mn-ea"/>
                          <a:cs typeface="Times New Roman" panose="02020603050405020304" pitchFamily="18" charset="0"/>
                        </a:rPr>
                        <a:t>(IR)</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B"/>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b="0" dirty="0">
                          <a:solidFill>
                            <a:schemeClr val="bg1"/>
                          </a:solidFill>
                          <a:effectLst/>
                          <a:latin typeface="+mn-lt"/>
                        </a:rPr>
                        <a:t>Interaction Region including the SC magnets, the 197 MHz crab cavities and the machine protection systems.</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46C0A"/>
                    </a:solidFill>
                  </a:tcPr>
                </a:tc>
                <a:extLst>
                  <a:ext uri="{0D108BD9-81ED-4DB2-BD59-A6C34878D82A}">
                    <a16:rowId xmlns:a16="http://schemas.microsoft.com/office/drawing/2014/main" val="3341469065"/>
                  </a:ext>
                </a:extLst>
              </a:tr>
              <a:tr h="640081">
                <a:tc vMerge="1">
                  <a:txBody>
                    <a:bodyPr/>
                    <a:lstStyle/>
                    <a:p>
                      <a:pPr marL="0" marR="0" algn="ctr">
                        <a:spcBef>
                          <a:spcPts val="0"/>
                        </a:spcBef>
                        <a:spcAft>
                          <a:spcPts val="60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x</a:t>
                      </a:r>
                    </a:p>
                  </a:txBody>
                  <a:tcPr marL="117091" marR="117091" marT="0" marB="0" anchor="ctr"/>
                </a:tc>
                <a:tc>
                  <a:txBody>
                    <a:bodyPr/>
                    <a:lstStyle/>
                    <a:p>
                      <a:pPr algn="ctr"/>
                      <a:r>
                        <a:rPr lang="en-US" sz="1400" b="1" dirty="0">
                          <a:solidFill>
                            <a:schemeClr val="bg1"/>
                          </a:solidFill>
                        </a:rPr>
                        <a:t>6.05</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algn="ctr">
                        <a:spcBef>
                          <a:spcPts val="0"/>
                        </a:spcBef>
                        <a:spcAft>
                          <a:spcPts val="600"/>
                        </a:spcAft>
                      </a:pPr>
                      <a:r>
                        <a:rPr lang="en-US" sz="1400" b="1" kern="1200" dirty="0">
                          <a:solidFill>
                            <a:schemeClr val="bg1"/>
                          </a:solidFill>
                          <a:effectLst/>
                          <a:latin typeface="+mn-lt"/>
                          <a:ea typeface="+mn-ea"/>
                          <a:cs typeface="Times New Roman" panose="02020603050405020304" pitchFamily="18" charset="0"/>
                        </a:rPr>
                        <a:t>Electron Injectors </a:t>
                      </a:r>
                    </a:p>
                    <a:p>
                      <a:pPr marL="0" marR="0" algn="ctr">
                        <a:spcBef>
                          <a:spcPts val="0"/>
                        </a:spcBef>
                        <a:spcAft>
                          <a:spcPts val="600"/>
                        </a:spcAft>
                      </a:pPr>
                      <a:r>
                        <a:rPr lang="en-US" sz="1400" b="1" kern="1200" dirty="0">
                          <a:solidFill>
                            <a:schemeClr val="bg1"/>
                          </a:solidFill>
                          <a:effectLst/>
                          <a:latin typeface="+mn-lt"/>
                          <a:ea typeface="+mn-ea"/>
                          <a:cs typeface="Times New Roman" panose="02020603050405020304" pitchFamily="18" charset="0"/>
                        </a:rPr>
                        <a:t>(EIN) </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marR="0" algn="l">
                        <a:spcBef>
                          <a:spcPts val="0"/>
                        </a:spcBef>
                        <a:spcAft>
                          <a:spcPts val="600"/>
                        </a:spcAft>
                      </a:pPr>
                      <a:r>
                        <a:rPr lang="en-US" sz="1400" b="0" dirty="0">
                          <a:solidFill>
                            <a:schemeClr val="bg1"/>
                          </a:solidFill>
                          <a:effectLst/>
                          <a:latin typeface="+mn-lt"/>
                        </a:rPr>
                        <a:t>Electron Injectors incl. the LINAC, the Beam Accumulator Ring (BAR),  the Rapid Cycling Synchrotron (RCS) up to 10 GeV and related infrastructure.</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362617406"/>
                  </a:ext>
                </a:extLst>
              </a:tr>
              <a:tr h="198120">
                <a:tc>
                  <a:txBody>
                    <a:bodyPr/>
                    <a:lstStyle/>
                    <a:p>
                      <a:pPr marL="0" marR="0" indent="0" algn="ctr" defTabSz="114300" rtl="0" eaLnBrk="1" latinLnBrk="0" hangingPunct="1">
                        <a:spcBef>
                          <a:spcPts val="0"/>
                        </a:spcBef>
                        <a:spcAft>
                          <a:spcPts val="600"/>
                        </a:spcAft>
                        <a:tabLst/>
                      </a:pPr>
                      <a:r>
                        <a:rPr lang="en-US" sz="1400" b="1" kern="1200" dirty="0">
                          <a:solidFill>
                            <a:schemeClr val="tx1"/>
                          </a:solidFill>
                          <a:effectLst/>
                          <a:latin typeface="+mn-lt"/>
                          <a:ea typeface="+mn-ea"/>
                          <a:cs typeface="Times New Roman" panose="02020603050405020304" pitchFamily="18" charset="0"/>
                        </a:rPr>
                        <a:t>Full Scope</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alpha val="24000"/>
                      </a:srgbClr>
                    </a:solidFill>
                  </a:tcPr>
                </a:tc>
                <a:tc>
                  <a:txBody>
                    <a:bodyPr/>
                    <a:lstStyle/>
                    <a:p>
                      <a:pPr marL="0" marR="0" indent="0" algn="ctr" defTabSz="114300" rtl="0" eaLnBrk="1" latinLnBrk="0" hangingPunct="1">
                        <a:spcBef>
                          <a:spcPts val="0"/>
                        </a:spcBef>
                        <a:spcAft>
                          <a:spcPts val="600"/>
                        </a:spcAft>
                        <a:tabLst/>
                      </a:pPr>
                      <a:r>
                        <a:rPr lang="en-US" sz="1400" b="1" kern="1200" dirty="0">
                          <a:solidFill>
                            <a:schemeClr val="bg1"/>
                          </a:solidFill>
                          <a:effectLst/>
                          <a:latin typeface="+mn-lt"/>
                          <a:ea typeface="+mn-ea"/>
                          <a:cs typeface="Times New Roman" panose="02020603050405020304" pitchFamily="18" charset="0"/>
                        </a:rPr>
                        <a:t>6.01</a:t>
                      </a:r>
                    </a:p>
                  </a:txBody>
                  <a:tcPr marL="117091" marR="117091"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Project &amp; Integrated Performance</a:t>
                      </a:r>
                    </a:p>
                    <a:p>
                      <a:pPr marL="0" marR="0" algn="ctr">
                        <a:spcBef>
                          <a:spcPts val="0"/>
                        </a:spcBef>
                        <a:spcAft>
                          <a:spcPts val="600"/>
                        </a:spcAft>
                      </a:pPr>
                      <a:r>
                        <a:rPr lang="en-US" sz="1400" b="1" dirty="0">
                          <a:solidFill>
                            <a:schemeClr val="bg1"/>
                          </a:solidFill>
                          <a:effectLst/>
                          <a:latin typeface="+mn-lt"/>
                          <a:ea typeface="Times New Roman" panose="02020603050405020304" pitchFamily="18" charset="0"/>
                          <a:cs typeface="Times New Roman" panose="02020603050405020304" pitchFamily="18" charset="0"/>
                        </a:rPr>
                        <a:t>(IP)</a:t>
                      </a:r>
                    </a:p>
                  </a:txBody>
                  <a:tcPr marL="117091" marR="11709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algn="l">
                        <a:spcBef>
                          <a:spcPts val="0"/>
                        </a:spcBef>
                        <a:spcAft>
                          <a:spcPts val="600"/>
                        </a:spcAft>
                      </a:pPr>
                      <a:r>
                        <a:rPr lang="en-US" sz="1400" b="0" dirty="0">
                          <a:solidFill>
                            <a:schemeClr val="bg1"/>
                          </a:solidFill>
                          <a:effectLst/>
                          <a:latin typeface="+mn-lt"/>
                          <a:ea typeface="Times New Roman" panose="02020603050405020304" pitchFamily="18" charset="0"/>
                          <a:cs typeface="Times New Roman"/>
                        </a:rPr>
                        <a:t>Project and Technical integration Offices to support all the subprojects. Accelerator scope required to increase collider performance (incl. 394 MHz crab cavities, 41 GeV by-pass, Low Energy e</a:t>
                      </a:r>
                      <a:r>
                        <a:rPr lang="en-US" sz="1400" b="0" baseline="30000" dirty="0">
                          <a:solidFill>
                            <a:schemeClr val="bg1"/>
                          </a:solidFill>
                          <a:effectLst/>
                          <a:latin typeface="+mn-lt"/>
                          <a:ea typeface="Times New Roman" panose="02020603050405020304" pitchFamily="18" charset="0"/>
                          <a:cs typeface="Times New Roman"/>
                        </a:rPr>
                        <a:t>-</a:t>
                      </a:r>
                      <a:r>
                        <a:rPr lang="en-US" sz="1400" b="0" dirty="0">
                          <a:solidFill>
                            <a:schemeClr val="bg1"/>
                          </a:solidFill>
                          <a:effectLst/>
                          <a:latin typeface="+mn-lt"/>
                          <a:ea typeface="Times New Roman" panose="02020603050405020304" pitchFamily="18" charset="0"/>
                          <a:cs typeface="Times New Roman"/>
                        </a:rPr>
                        <a:t> Cooler, ESR RF). Final integration and global commissioning. </a:t>
                      </a:r>
                    </a:p>
                  </a:txBody>
                  <a:tcPr marL="117025" marR="117025"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7030A0"/>
                    </a:solidFill>
                  </a:tcPr>
                </a:tc>
                <a:extLst>
                  <a:ext uri="{0D108BD9-81ED-4DB2-BD59-A6C34878D82A}">
                    <a16:rowId xmlns:a16="http://schemas.microsoft.com/office/drawing/2014/main" val="619991890"/>
                  </a:ext>
                </a:extLst>
              </a:tr>
            </a:tbl>
          </a:graphicData>
        </a:graphic>
      </p:graphicFrame>
      <p:sp>
        <p:nvSpPr>
          <p:cNvPr id="2" name="Left Brace 1">
            <a:extLst>
              <a:ext uri="{FF2B5EF4-FFF2-40B4-BE49-F238E27FC236}">
                <a16:creationId xmlns:a16="http://schemas.microsoft.com/office/drawing/2014/main" id="{005C64EF-7D29-4D4D-9060-6D9BD23AF7C0}"/>
              </a:ext>
            </a:extLst>
          </p:cNvPr>
          <p:cNvSpPr/>
          <p:nvPr/>
        </p:nvSpPr>
        <p:spPr>
          <a:xfrm>
            <a:off x="1411321" y="1911808"/>
            <a:ext cx="149933" cy="2226698"/>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DD97FB3-3561-BD7C-3D73-862E89E80D9A}"/>
              </a:ext>
            </a:extLst>
          </p:cNvPr>
          <p:cNvSpPr txBox="1">
            <a:spLocks/>
          </p:cNvSpPr>
          <p:nvPr/>
        </p:nvSpPr>
        <p:spPr>
          <a:xfrm>
            <a:off x="11527522" y="6395251"/>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10</a:t>
            </a:fld>
            <a:endParaRPr lang="en-US" sz="1000" b="1" dirty="0"/>
          </a:p>
        </p:txBody>
      </p:sp>
      <p:sp>
        <p:nvSpPr>
          <p:cNvPr id="8" name="TextBox 7">
            <a:extLst>
              <a:ext uri="{FF2B5EF4-FFF2-40B4-BE49-F238E27FC236}">
                <a16:creationId xmlns:a16="http://schemas.microsoft.com/office/drawing/2014/main" id="{554F0A18-4BF4-0DD6-ED12-FC36D4B26EAE}"/>
              </a:ext>
            </a:extLst>
          </p:cNvPr>
          <p:cNvSpPr txBox="1"/>
          <p:nvPr/>
        </p:nvSpPr>
        <p:spPr>
          <a:xfrm>
            <a:off x="459308" y="5426530"/>
            <a:ext cx="11424829" cy="584775"/>
          </a:xfrm>
          <a:prstGeom prst="rect">
            <a:avLst/>
          </a:prstGeom>
          <a:solidFill>
            <a:schemeClr val="bg1"/>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600" dirty="0">
                <a:solidFill>
                  <a:schemeClr val="tx1"/>
                </a:solidFill>
              </a:rPr>
              <a:t>In-Kind Contribution Plan:  5% or more of the accelerator scope and 30% of the detector scope.  </a:t>
            </a:r>
          </a:p>
          <a:p>
            <a:r>
              <a:rPr lang="en-US" sz="1600" dirty="0">
                <a:solidFill>
                  <a:schemeClr val="tx1"/>
                </a:solidFill>
              </a:rPr>
              <a:t>Additional IKC accelerator opportunities are under investigation.</a:t>
            </a:r>
          </a:p>
        </p:txBody>
      </p:sp>
    </p:spTree>
    <p:extLst>
      <p:ext uri="{BB962C8B-B14F-4D97-AF65-F5344CB8AC3E}">
        <p14:creationId xmlns:p14="http://schemas.microsoft.com/office/powerpoint/2010/main" val="377934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2622B7-7D3B-E8EC-F17F-98AD90F46E0F}"/>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sz="1000" b="1"/>
          </a:p>
        </p:txBody>
      </p:sp>
      <p:sp>
        <p:nvSpPr>
          <p:cNvPr id="3" name="Title 2">
            <a:extLst>
              <a:ext uri="{FF2B5EF4-FFF2-40B4-BE49-F238E27FC236}">
                <a16:creationId xmlns:a16="http://schemas.microsoft.com/office/drawing/2014/main" id="{76A12225-67E9-2799-D228-32AD78874789}"/>
              </a:ext>
            </a:extLst>
          </p:cNvPr>
          <p:cNvSpPr>
            <a:spLocks noGrp="1"/>
          </p:cNvSpPr>
          <p:nvPr>
            <p:ph type="title"/>
          </p:nvPr>
        </p:nvSpPr>
        <p:spPr>
          <a:xfrm>
            <a:off x="398848" y="11046"/>
            <a:ext cx="11347413" cy="825178"/>
          </a:xfrm>
        </p:spPr>
        <p:txBody>
          <a:bodyPr/>
          <a:lstStyle/>
          <a:p>
            <a:r>
              <a:rPr lang="en-US"/>
              <a:t>EIC Line-Item Project Requirements</a:t>
            </a:r>
          </a:p>
        </p:txBody>
      </p:sp>
      <p:sp>
        <p:nvSpPr>
          <p:cNvPr id="4" name="Content Placeholder 3">
            <a:extLst>
              <a:ext uri="{FF2B5EF4-FFF2-40B4-BE49-F238E27FC236}">
                <a16:creationId xmlns:a16="http://schemas.microsoft.com/office/drawing/2014/main" id="{C9C12358-FE59-8E85-9359-DD9A90EF3AA0}"/>
              </a:ext>
            </a:extLst>
          </p:cNvPr>
          <p:cNvSpPr>
            <a:spLocks noGrp="1"/>
          </p:cNvSpPr>
          <p:nvPr>
            <p:ph idx="1"/>
          </p:nvPr>
        </p:nvSpPr>
        <p:spPr>
          <a:xfrm>
            <a:off x="462579" y="975364"/>
            <a:ext cx="11499925" cy="5158735"/>
          </a:xfrm>
          <a:ln>
            <a:noFill/>
          </a:ln>
        </p:spPr>
        <p:txBody>
          <a:bodyPr vert="horz" lIns="91440" tIns="45720" rIns="91440" bIns="45720" rtlCol="0" anchor="t">
            <a:normAutofit fontScale="85000" lnSpcReduction="10000"/>
          </a:bodyPr>
          <a:lstStyle/>
          <a:p>
            <a:pPr marL="0" indent="0">
              <a:buNone/>
            </a:pPr>
            <a:r>
              <a:rPr lang="en-US"/>
              <a:t>Project Requirements:</a:t>
            </a:r>
          </a:p>
          <a:p>
            <a:pPr>
              <a:lnSpc>
                <a:spcPct val="110000"/>
              </a:lnSpc>
            </a:pPr>
            <a:r>
              <a:rPr lang="en-US"/>
              <a:t>A single integrated line-item construction project.</a:t>
            </a:r>
          </a:p>
          <a:p>
            <a:pPr>
              <a:lnSpc>
                <a:spcPct val="110000"/>
              </a:lnSpc>
            </a:pPr>
            <a:r>
              <a:rPr lang="en-US"/>
              <a:t>Subprojects with well-defined deliverables, interfaces, and KPPs.</a:t>
            </a:r>
          </a:p>
          <a:p>
            <a:pPr>
              <a:lnSpc>
                <a:spcPct val="110000"/>
              </a:lnSpc>
            </a:pPr>
            <a:r>
              <a:rPr lang="en-US"/>
              <a:t>Plans consistent with DOE annual funding guidance and Total Project Cost (TPC) objectives.</a:t>
            </a:r>
          </a:p>
          <a:p>
            <a:pPr>
              <a:lnSpc>
                <a:spcPct val="110000"/>
              </a:lnSpc>
            </a:pPr>
            <a:r>
              <a:rPr lang="en-US"/>
              <a:t>EIC initial science program begins following the start of beam collisions.</a:t>
            </a:r>
          </a:p>
          <a:p>
            <a:pPr>
              <a:lnSpc>
                <a:spcPct val="110000"/>
              </a:lnSpc>
            </a:pPr>
            <a:r>
              <a:rPr lang="en-US"/>
              <a:t>Project scope provides the capability to achieve the performance required by the Mission Need.</a:t>
            </a:r>
          </a:p>
          <a:p>
            <a:pPr marL="0" indent="0">
              <a:lnSpc>
                <a:spcPct val="110000"/>
              </a:lnSpc>
              <a:buNone/>
            </a:pPr>
            <a:endParaRPr lang="en-US" sz="800"/>
          </a:p>
          <a:p>
            <a:pPr marL="0" indent="0">
              <a:buNone/>
            </a:pPr>
            <a:r>
              <a:rPr lang="en-US"/>
              <a:t>EIC Line-Item Project Scope:</a:t>
            </a:r>
          </a:p>
          <a:p>
            <a:pPr marL="9525" indent="0">
              <a:buNone/>
              <a:tabLst>
                <a:tab pos="906463" algn="l"/>
                <a:tab pos="1474788" algn="l"/>
              </a:tabLst>
            </a:pPr>
            <a:r>
              <a:rPr lang="en-US"/>
              <a:t>	Accelerator Storage Rings (ASR)</a:t>
            </a:r>
          </a:p>
          <a:p>
            <a:pPr marL="9525" indent="0">
              <a:buNone/>
              <a:tabLst>
                <a:tab pos="906463" algn="l"/>
                <a:tab pos="1474788" algn="l"/>
              </a:tabLst>
            </a:pPr>
            <a:r>
              <a:rPr lang="en-US"/>
              <a:t>	Detector (DET)</a:t>
            </a:r>
          </a:p>
          <a:p>
            <a:pPr marL="9525" indent="0">
              <a:buNone/>
              <a:tabLst>
                <a:tab pos="906463" algn="l"/>
                <a:tab pos="1474788" algn="l"/>
              </a:tabLst>
            </a:pPr>
            <a:r>
              <a:rPr lang="en-US"/>
              <a:t>	Interaction Region (IR)</a:t>
            </a:r>
            <a:endParaRPr lang="en-US" b="1"/>
          </a:p>
          <a:p>
            <a:pPr marL="9525" indent="0">
              <a:buNone/>
              <a:tabLst>
                <a:tab pos="906463" algn="l"/>
                <a:tab pos="1474788" algn="l"/>
              </a:tabLst>
            </a:pPr>
            <a:r>
              <a:rPr lang="en-US" b="1"/>
              <a:t>	</a:t>
            </a:r>
            <a:r>
              <a:rPr lang="en-US"/>
              <a:t>Electron Injector (EIN)</a:t>
            </a:r>
            <a:endParaRPr lang="en-US" b="1"/>
          </a:p>
          <a:p>
            <a:pPr marL="9525" indent="0">
              <a:buNone/>
              <a:tabLst>
                <a:tab pos="906463" algn="l"/>
                <a:tab pos="1474788" algn="l"/>
              </a:tabLst>
            </a:pPr>
            <a:r>
              <a:rPr lang="en-US"/>
              <a:t>	Project and Integrated Performance (IP)</a:t>
            </a:r>
          </a:p>
          <a:p>
            <a:pPr marL="9525" indent="0">
              <a:buNone/>
              <a:tabLst>
                <a:tab pos="906463" algn="l"/>
                <a:tab pos="1474788" algn="l"/>
              </a:tabLst>
            </a:pPr>
            <a:endParaRPr lang="en-US"/>
          </a:p>
        </p:txBody>
      </p:sp>
      <p:sp>
        <p:nvSpPr>
          <p:cNvPr id="13" name="Right Brace 12">
            <a:extLst>
              <a:ext uri="{FF2B5EF4-FFF2-40B4-BE49-F238E27FC236}">
                <a16:creationId xmlns:a16="http://schemas.microsoft.com/office/drawing/2014/main" id="{63165E31-83CA-3DB8-AAFE-51D82F5D1882}"/>
              </a:ext>
            </a:extLst>
          </p:cNvPr>
          <p:cNvSpPr/>
          <p:nvPr/>
        </p:nvSpPr>
        <p:spPr>
          <a:xfrm>
            <a:off x="6096034" y="4218101"/>
            <a:ext cx="439387" cy="1246909"/>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a:solidFill>
                  <a:schemeClr val="tx1"/>
                </a:solidFill>
              </a:ln>
            </a:endParaRPr>
          </a:p>
        </p:txBody>
      </p:sp>
      <p:sp>
        <p:nvSpPr>
          <p:cNvPr id="14" name="TextBox 13">
            <a:extLst>
              <a:ext uri="{FF2B5EF4-FFF2-40B4-BE49-F238E27FC236}">
                <a16:creationId xmlns:a16="http://schemas.microsoft.com/office/drawing/2014/main" id="{8CC26007-0083-02F5-6A1A-789A8379F88E}"/>
              </a:ext>
            </a:extLst>
          </p:cNvPr>
          <p:cNvSpPr txBox="1"/>
          <p:nvPr/>
        </p:nvSpPr>
        <p:spPr>
          <a:xfrm>
            <a:off x="6507652" y="4524550"/>
            <a:ext cx="5407533" cy="646331"/>
          </a:xfrm>
          <a:prstGeom prst="rect">
            <a:avLst/>
          </a:prstGeom>
          <a:noFill/>
        </p:spPr>
        <p:txBody>
          <a:bodyPr wrap="square" rtlCol="0">
            <a:spAutoFit/>
          </a:bodyPr>
          <a:lstStyle/>
          <a:p>
            <a:r>
              <a:rPr lang="en-US"/>
              <a:t>Project scope required to start global commissioning and the EIC initial science program.</a:t>
            </a:r>
          </a:p>
        </p:txBody>
      </p:sp>
    </p:spTree>
    <p:extLst>
      <p:ext uri="{BB962C8B-B14F-4D97-AF65-F5344CB8AC3E}">
        <p14:creationId xmlns:p14="http://schemas.microsoft.com/office/powerpoint/2010/main" val="2085099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12</a:t>
            </a:fld>
            <a:endParaRPr lang="en-US"/>
          </a:p>
        </p:txBody>
      </p:sp>
      <p:pic>
        <p:nvPicPr>
          <p:cNvPr id="7" name="Picture 6" descr="Diagram&#10;&#10;AI-generated content may be incorrect.">
            <a:extLst>
              <a:ext uri="{FF2B5EF4-FFF2-40B4-BE49-F238E27FC236}">
                <a16:creationId xmlns:a16="http://schemas.microsoft.com/office/drawing/2014/main" id="{5B6CCA3F-FAB8-3995-ADFE-C9AF1CFCED73}"/>
              </a:ext>
            </a:extLst>
          </p:cNvPr>
          <p:cNvPicPr>
            <a:picLocks noChangeAspect="1"/>
          </p:cNvPicPr>
          <p:nvPr/>
        </p:nvPicPr>
        <p:blipFill>
          <a:blip r:embed="rId2"/>
          <a:stretch>
            <a:fillRect/>
          </a:stretch>
        </p:blipFill>
        <p:spPr>
          <a:xfrm>
            <a:off x="3316972" y="73573"/>
            <a:ext cx="5898364" cy="5906814"/>
          </a:xfrm>
          <a:prstGeom prst="rect">
            <a:avLst/>
          </a:prstGeom>
        </p:spPr>
      </p:pic>
      <p:pic>
        <p:nvPicPr>
          <p:cNvPr id="5" name="Picture 4" descr="Diagram&#10;&#10;AI-generated content may be incorrect.">
            <a:extLst>
              <a:ext uri="{FF2B5EF4-FFF2-40B4-BE49-F238E27FC236}">
                <a16:creationId xmlns:a16="http://schemas.microsoft.com/office/drawing/2014/main" id="{671E3C10-CACE-1727-5888-84BE41935C62}"/>
              </a:ext>
            </a:extLst>
          </p:cNvPr>
          <p:cNvPicPr>
            <a:picLocks noChangeAspect="1"/>
          </p:cNvPicPr>
          <p:nvPr/>
        </p:nvPicPr>
        <p:blipFill>
          <a:blip r:embed="rId3"/>
          <a:stretch>
            <a:fillRect/>
          </a:stretch>
        </p:blipFill>
        <p:spPr>
          <a:xfrm>
            <a:off x="3316972" y="73573"/>
            <a:ext cx="5898375" cy="5906814"/>
          </a:xfrm>
          <a:prstGeom prst="rect">
            <a:avLst/>
          </a:prstGeom>
        </p:spPr>
      </p:pic>
      <p:pic>
        <p:nvPicPr>
          <p:cNvPr id="10" name="Picture 9" descr="Diagram&#10;&#10;AI-generated content may be incorrect.">
            <a:extLst>
              <a:ext uri="{FF2B5EF4-FFF2-40B4-BE49-F238E27FC236}">
                <a16:creationId xmlns:a16="http://schemas.microsoft.com/office/drawing/2014/main" id="{35057237-E543-76C4-6A83-90800F27D29A}"/>
              </a:ext>
            </a:extLst>
          </p:cNvPr>
          <p:cNvPicPr>
            <a:picLocks noChangeAspect="1"/>
          </p:cNvPicPr>
          <p:nvPr/>
        </p:nvPicPr>
        <p:blipFill>
          <a:blip r:embed="rId4"/>
          <a:stretch>
            <a:fillRect/>
          </a:stretch>
        </p:blipFill>
        <p:spPr>
          <a:xfrm>
            <a:off x="3316973" y="73574"/>
            <a:ext cx="5906814" cy="5906814"/>
          </a:xfrm>
          <a:prstGeom prst="rect">
            <a:avLst/>
          </a:prstGeom>
        </p:spPr>
      </p:pic>
      <p:pic>
        <p:nvPicPr>
          <p:cNvPr id="12" name="Picture 11" descr="Diagram&#10;&#10;AI-generated content may be incorrect.">
            <a:extLst>
              <a:ext uri="{FF2B5EF4-FFF2-40B4-BE49-F238E27FC236}">
                <a16:creationId xmlns:a16="http://schemas.microsoft.com/office/drawing/2014/main" id="{0917828E-6961-05E3-DF0E-18C1ECE4C8F2}"/>
              </a:ext>
            </a:extLst>
          </p:cNvPr>
          <p:cNvPicPr>
            <a:picLocks noChangeAspect="1"/>
          </p:cNvPicPr>
          <p:nvPr/>
        </p:nvPicPr>
        <p:blipFill>
          <a:blip r:embed="rId5"/>
          <a:stretch>
            <a:fillRect/>
          </a:stretch>
        </p:blipFill>
        <p:spPr>
          <a:xfrm>
            <a:off x="3316973" y="73572"/>
            <a:ext cx="5891174" cy="5906814"/>
          </a:xfrm>
          <a:prstGeom prst="rect">
            <a:avLst/>
          </a:prstGeom>
        </p:spPr>
      </p:pic>
      <p:pic>
        <p:nvPicPr>
          <p:cNvPr id="14" name="Picture 13" descr="Diagram&#10;&#10;AI-generated content may be incorrect.">
            <a:extLst>
              <a:ext uri="{FF2B5EF4-FFF2-40B4-BE49-F238E27FC236}">
                <a16:creationId xmlns:a16="http://schemas.microsoft.com/office/drawing/2014/main" id="{759868EA-8CD2-4D22-965F-535102E5A25D}"/>
              </a:ext>
            </a:extLst>
          </p:cNvPr>
          <p:cNvPicPr>
            <a:picLocks noChangeAspect="1"/>
          </p:cNvPicPr>
          <p:nvPr/>
        </p:nvPicPr>
        <p:blipFill>
          <a:blip r:embed="rId6"/>
          <a:stretch>
            <a:fillRect/>
          </a:stretch>
        </p:blipFill>
        <p:spPr>
          <a:xfrm>
            <a:off x="3316972" y="73571"/>
            <a:ext cx="5906815" cy="5917251"/>
          </a:xfrm>
          <a:prstGeom prst="rect">
            <a:avLst/>
          </a:prstGeom>
        </p:spPr>
      </p:pic>
      <p:pic>
        <p:nvPicPr>
          <p:cNvPr id="16" name="Picture 15" descr="Diagram&#10;&#10;AI-generated content may be incorrect.">
            <a:extLst>
              <a:ext uri="{FF2B5EF4-FFF2-40B4-BE49-F238E27FC236}">
                <a16:creationId xmlns:a16="http://schemas.microsoft.com/office/drawing/2014/main" id="{2E25AD40-343C-1A28-8F43-D5EFD68731EA}"/>
              </a:ext>
            </a:extLst>
          </p:cNvPr>
          <p:cNvPicPr>
            <a:picLocks noChangeAspect="1"/>
          </p:cNvPicPr>
          <p:nvPr/>
        </p:nvPicPr>
        <p:blipFill>
          <a:blip r:embed="rId7"/>
          <a:stretch>
            <a:fillRect/>
          </a:stretch>
        </p:blipFill>
        <p:spPr>
          <a:xfrm>
            <a:off x="3316961" y="73570"/>
            <a:ext cx="5906814" cy="5938206"/>
          </a:xfrm>
          <a:prstGeom prst="rect">
            <a:avLst/>
          </a:prstGeom>
        </p:spPr>
      </p:pic>
      <p:pic>
        <p:nvPicPr>
          <p:cNvPr id="18" name="Picture 17" descr="Diagram&#10;&#10;AI-generated content may be incorrect.">
            <a:extLst>
              <a:ext uri="{FF2B5EF4-FFF2-40B4-BE49-F238E27FC236}">
                <a16:creationId xmlns:a16="http://schemas.microsoft.com/office/drawing/2014/main" id="{82FFF670-690B-A2D8-C517-EC94685F9FFA}"/>
              </a:ext>
            </a:extLst>
          </p:cNvPr>
          <p:cNvPicPr>
            <a:picLocks noChangeAspect="1"/>
          </p:cNvPicPr>
          <p:nvPr/>
        </p:nvPicPr>
        <p:blipFill>
          <a:blip r:embed="rId8"/>
          <a:stretch>
            <a:fillRect/>
          </a:stretch>
        </p:blipFill>
        <p:spPr>
          <a:xfrm>
            <a:off x="3316961" y="73569"/>
            <a:ext cx="5906807" cy="5917251"/>
          </a:xfrm>
          <a:prstGeom prst="rect">
            <a:avLst/>
          </a:prstGeom>
        </p:spPr>
      </p:pic>
    </p:spTree>
    <p:extLst>
      <p:ext uri="{BB962C8B-B14F-4D97-AF65-F5344CB8AC3E}">
        <p14:creationId xmlns:p14="http://schemas.microsoft.com/office/powerpoint/2010/main" val="241631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1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1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1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00CA69-C0CC-4F23-B8C8-47EDBD96B13C}"/>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33A556B-7C63-244D-9B7C-B0EA8042B330}"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100" b="1"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E46ACAA-55C2-47F7-A2BC-189EDC996425}"/>
              </a:ext>
            </a:extLst>
          </p:cNvPr>
          <p:cNvSpPr>
            <a:spLocks noGrp="1"/>
          </p:cNvSpPr>
          <p:nvPr>
            <p:ph type="title"/>
          </p:nvPr>
        </p:nvSpPr>
        <p:spPr>
          <a:xfrm>
            <a:off x="459351" y="0"/>
            <a:ext cx="11347413" cy="825178"/>
          </a:xfrm>
        </p:spPr>
        <p:txBody>
          <a:bodyPr/>
          <a:lstStyle/>
          <a:p>
            <a:r>
              <a:rPr lang="en-US" dirty="0"/>
              <a:t>EIC Planning Dates</a:t>
            </a:r>
          </a:p>
        </p:txBody>
      </p:sp>
      <p:sp>
        <p:nvSpPr>
          <p:cNvPr id="4" name="TextBox 3">
            <a:extLst>
              <a:ext uri="{FF2B5EF4-FFF2-40B4-BE49-F238E27FC236}">
                <a16:creationId xmlns:a16="http://schemas.microsoft.com/office/drawing/2014/main" id="{41E76503-A646-5527-4ECD-C72B5A8C04A7}"/>
              </a:ext>
            </a:extLst>
          </p:cNvPr>
          <p:cNvSpPr txBox="1"/>
          <p:nvPr/>
        </p:nvSpPr>
        <p:spPr>
          <a:xfrm>
            <a:off x="3462109" y="953371"/>
            <a:ext cx="5569153" cy="430887"/>
          </a:xfrm>
          <a:prstGeom prst="rect">
            <a:avLst/>
          </a:prstGeom>
          <a:noFill/>
        </p:spPr>
        <p:txBody>
          <a:bodyPr wrap="none" rtlCol="0">
            <a:spAutoFit/>
          </a:bodyPr>
          <a:lstStyle/>
          <a:p>
            <a:r>
              <a:rPr lang="en-US" sz="2200" dirty="0"/>
              <a:t>Plan to start EIC construction end of 2026.</a:t>
            </a:r>
          </a:p>
        </p:txBody>
      </p:sp>
      <p:graphicFrame>
        <p:nvGraphicFramePr>
          <p:cNvPr id="5" name="Table 4">
            <a:extLst>
              <a:ext uri="{FF2B5EF4-FFF2-40B4-BE49-F238E27FC236}">
                <a16:creationId xmlns:a16="http://schemas.microsoft.com/office/drawing/2014/main" id="{FFEBA1B1-BD7F-B3EF-E4EE-746B3374C68A}"/>
              </a:ext>
            </a:extLst>
          </p:cNvPr>
          <p:cNvGraphicFramePr>
            <a:graphicFrameLocks noGrp="1"/>
          </p:cNvGraphicFramePr>
          <p:nvPr/>
        </p:nvGraphicFramePr>
        <p:xfrm>
          <a:off x="509808" y="1513650"/>
          <a:ext cx="11503148" cy="4433979"/>
        </p:xfrm>
        <a:graphic>
          <a:graphicData uri="http://schemas.openxmlformats.org/drawingml/2006/table">
            <a:tbl>
              <a:tblPr firstRow="1" bandRow="1"/>
              <a:tblGrid>
                <a:gridCol w="4276688">
                  <a:extLst>
                    <a:ext uri="{9D8B030D-6E8A-4147-A177-3AD203B41FA5}">
                      <a16:colId xmlns:a16="http://schemas.microsoft.com/office/drawing/2014/main" val="3898981589"/>
                    </a:ext>
                  </a:extLst>
                </a:gridCol>
                <a:gridCol w="1650380">
                  <a:extLst>
                    <a:ext uri="{9D8B030D-6E8A-4147-A177-3AD203B41FA5}">
                      <a16:colId xmlns:a16="http://schemas.microsoft.com/office/drawing/2014/main" val="1559924210"/>
                    </a:ext>
                  </a:extLst>
                </a:gridCol>
                <a:gridCol w="4025588">
                  <a:extLst>
                    <a:ext uri="{9D8B030D-6E8A-4147-A177-3AD203B41FA5}">
                      <a16:colId xmlns:a16="http://schemas.microsoft.com/office/drawing/2014/main" val="974879860"/>
                    </a:ext>
                  </a:extLst>
                </a:gridCol>
                <a:gridCol w="1550492">
                  <a:extLst>
                    <a:ext uri="{9D8B030D-6E8A-4147-A177-3AD203B41FA5}">
                      <a16:colId xmlns:a16="http://schemas.microsoft.com/office/drawing/2014/main" val="2821486861"/>
                    </a:ext>
                  </a:extLst>
                </a:gridCol>
              </a:tblGrid>
              <a:tr h="319052">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1400">
                          <a:solidFill>
                            <a:schemeClr val="bg1"/>
                          </a:solidFill>
                          <a:latin typeface="Arial"/>
                          <a:cs typeface="Arial"/>
                        </a:rPr>
                        <a:t>Milestone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400">
                        <a:solidFill>
                          <a:schemeClr val="bg1"/>
                        </a:solidFill>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ADDC">
                        <a:lumMod val="50000"/>
                      </a:srgbClr>
                    </a:solidFill>
                  </a:tcPr>
                </a:tc>
                <a:extLst>
                  <a:ext uri="{0D108BD9-81ED-4DB2-BD59-A6C34878D82A}">
                    <a16:rowId xmlns:a16="http://schemas.microsoft.com/office/drawing/2014/main" val="246615833"/>
                  </a:ext>
                </a:extLst>
              </a:tr>
              <a:tr h="31905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a:solidFill>
                            <a:schemeClr val="dk1"/>
                          </a:solidFill>
                          <a:latin typeface="Arial" panose="020B0604020202020204"/>
                          <a:ea typeface="+mn-ea"/>
                          <a:cs typeface="Arial"/>
                        </a:rPr>
                        <a:t>DOE Independent Project Review (IPR)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i="0">
                          <a:latin typeface="Arial"/>
                          <a:cs typeface="Arial"/>
                        </a:rPr>
                        <a:t>Jan 7-9, 2025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solidFill>
                            <a:schemeClr val="tx1"/>
                          </a:solidFill>
                          <a:latin typeface="+mn-lt"/>
                          <a:cs typeface="Arial"/>
                        </a:rPr>
                        <a:t>Assessments of Baseline Readiness for SPs</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400" b="0" i="0" u="none" strike="noStrike" dirty="0">
                          <a:solidFill>
                            <a:schemeClr val="tx1"/>
                          </a:solidFill>
                          <a:effectLst/>
                          <a:latin typeface="+mn-lt"/>
                        </a:rPr>
                        <a:t>Nov ‘25 – May ‘26</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25676722"/>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Start Developing Scope of Subprojects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January 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Interaction Region</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Nov. 18-20,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5636161"/>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IR SC Magnet Steering Group Meetings - Monthly</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   January 17,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spc="25" dirty="0">
                          <a:solidFill>
                            <a:schemeClr val="dk1"/>
                          </a:solidFill>
                          <a:latin typeface="+mn-lt"/>
                          <a:ea typeface="+mn-ea"/>
                          <a:cs typeface="Arial"/>
                        </a:rPr>
                        <a:t>     Accelerator Storage Rings</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Jan. 14-16,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2659954"/>
                  </a:ext>
                </a:extLst>
              </a:tr>
              <a:tr h="319052">
                <a:tc>
                  <a:txBody>
                    <a:bodyPr/>
                    <a:lstStyle/>
                    <a:p>
                      <a:pPr marL="60325" indent="0" algn="l" fontAlgn="b"/>
                      <a:r>
                        <a:rPr lang="en-US" sz="1400" b="0" i="0" u="none" strike="noStrike">
                          <a:solidFill>
                            <a:srgbClr val="000000"/>
                          </a:solidFill>
                          <a:effectLst/>
                          <a:latin typeface="+mn-lt"/>
                        </a:rPr>
                        <a:t>Project Advisory Committee Meeting </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914400" fontAlgn="b"/>
                      <a:r>
                        <a:rPr lang="en-US" sz="1400" b="0" i="0" u="none" strike="noStrike">
                          <a:solidFill>
                            <a:srgbClr val="000000"/>
                          </a:solidFill>
                          <a:effectLst/>
                          <a:latin typeface="+mn-lt"/>
                        </a:rPr>
                        <a:t>  February 11,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Detector (Rescheduled from November 12-14)</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Feb. 3-5,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565"/>
                  </a:ext>
                </a:extLst>
              </a:tr>
              <a:tr h="319052">
                <a:tc>
                  <a:txBody>
                    <a:bodyPr/>
                    <a:lstStyle/>
                    <a:p>
                      <a:pPr marL="603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Arial"/>
                          <a:ea typeface="+mn-ea"/>
                          <a:cs typeface="Arial"/>
                        </a:rPr>
                        <a:t>Detector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defTabSz="1147763" fontAlgn="b"/>
                      <a:r>
                        <a:rPr lang="en-US" sz="1400" b="0" i="0" u="none" strike="noStrike">
                          <a:solidFill>
                            <a:srgbClr val="000000"/>
                          </a:solidFill>
                          <a:effectLst/>
                          <a:latin typeface="+mn-lt"/>
                        </a:rPr>
                        <a:t>June 11-13,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spc="25" dirty="0">
                          <a:solidFill>
                            <a:schemeClr val="dk1"/>
                          </a:solidFill>
                          <a:latin typeface="+mn-lt"/>
                          <a:ea typeface="+mn-ea"/>
                          <a:cs typeface="Arial"/>
                        </a:rPr>
                        <a:t>     </a:t>
                      </a:r>
                      <a:r>
                        <a:rPr lang="en-US" sz="1200" b="0" i="1" dirty="0">
                          <a:solidFill>
                            <a:schemeClr val="tx1"/>
                          </a:solidFill>
                          <a:latin typeface="+mn-lt"/>
                          <a:cs typeface="Arial"/>
                        </a:rPr>
                        <a:t>Electron Injector (follow-up to Apr ‘25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mn-lt"/>
                        </a:rPr>
                        <a:t>May 2026</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806149"/>
                  </a:ext>
                </a:extLst>
              </a:tr>
              <a:tr h="319052">
                <a:tc>
                  <a:txBody>
                    <a:bodyPr/>
                    <a:lstStyle/>
                    <a:p>
                      <a:pPr marL="60325" indent="0" algn="l" fontAlgn="b"/>
                      <a:r>
                        <a:rPr lang="en-US" sz="1400" b="0" i="0" u="none" strike="noStrike">
                          <a:solidFill>
                            <a:srgbClr val="000000"/>
                          </a:solidFill>
                          <a:effectLst/>
                          <a:latin typeface="+mn-lt"/>
                        </a:rPr>
                        <a:t>EIC Advisory Board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fontAlgn="b"/>
                      <a:r>
                        <a:rPr lang="en-US" sz="1400" b="0" i="0" u="none" strike="noStrike">
                          <a:solidFill>
                            <a:srgbClr val="000000"/>
                          </a:solidFill>
                          <a:effectLst/>
                          <a:latin typeface="+mn-lt"/>
                        </a:rPr>
                        <a:t>June 17,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EIC Project Advisory Committee</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2, 2025</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39311163"/>
                  </a:ext>
                </a:extLst>
              </a:tr>
              <a:tr h="319052">
                <a:tc>
                  <a:txBody>
                    <a:bodyPr/>
                    <a:lstStyle/>
                    <a:p>
                      <a:pPr marL="60325"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DOE CD-3B ESAAB Approval</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Pending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EIC Project Strategy Workshop - Stakeholders</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Dec 4, 2025</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1808645"/>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u="none" strike="noStrike">
                          <a:solidFill>
                            <a:srgbClr val="000000"/>
                          </a:solidFill>
                          <a:effectLst/>
                          <a:latin typeface="+mn-lt"/>
                        </a:rPr>
                        <a:t>DOE IPR Focused Status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rgbClr val="000000"/>
                          </a:solidFill>
                          <a:effectLst/>
                          <a:latin typeface="+mn-lt"/>
                        </a:rPr>
                        <a:t>August 5-7, 2025 </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111125" lvl="0" indent="0" algn="l">
                        <a:lnSpc>
                          <a:spcPct val="100000"/>
                        </a:lnSpc>
                        <a:spcBef>
                          <a:spcPts val="0"/>
                        </a:spcBef>
                        <a:spcAft>
                          <a:spcPts val="0"/>
                        </a:spcAft>
                        <a:buNone/>
                      </a:pPr>
                      <a:r>
                        <a:rPr lang="en-US" sz="1400" b="0" i="0" dirty="0">
                          <a:solidFill>
                            <a:schemeClr val="tx1"/>
                          </a:solidFill>
                          <a:latin typeface="+mn-lt"/>
                          <a:cs typeface="Arial"/>
                        </a:rPr>
                        <a:t>Mini-Workshop on IR Cost Reduction</a:t>
                      </a:r>
                    </a:p>
                  </a:txBody>
                  <a:tcPr marL="6350" marR="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lvl="0" algn="r">
                        <a:buNone/>
                      </a:pPr>
                      <a:r>
                        <a:rPr lang="en-US" sz="1400" b="0" i="0" u="none" strike="noStrike" dirty="0">
                          <a:solidFill>
                            <a:schemeClr val="tx1"/>
                          </a:solidFill>
                          <a:effectLst/>
                          <a:latin typeface="+mn-lt"/>
                        </a:rPr>
                        <a:t>Jan. 13, 2026</a:t>
                      </a:r>
                    </a:p>
                  </a:txBody>
                  <a:tcPr marL="6350" marT="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1023570"/>
                  </a:ext>
                </a:extLst>
              </a:tr>
              <a:tr h="296333">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kern="1200" spc="25">
                          <a:solidFill>
                            <a:schemeClr val="tx1"/>
                          </a:solidFill>
                          <a:latin typeface="+mn-lt"/>
                          <a:ea typeface="+mn-ea"/>
                          <a:cs typeface="Arial"/>
                        </a:rPr>
                        <a:t>DOE RHIC R&amp;R/Injector Operations Review</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1" i="0" u="none" strike="noStrike">
                          <a:solidFill>
                            <a:schemeClr val="tx1"/>
                          </a:solidFill>
                          <a:effectLst/>
                          <a:latin typeface="+mn-lt"/>
                        </a:rPr>
                        <a:t>Sept 8-10,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alpha val="50196"/>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dirty="0">
                          <a:solidFill>
                            <a:schemeClr val="tx1"/>
                          </a:solidFill>
                          <a:latin typeface="+mn-lt"/>
                          <a:ea typeface="+mn-ea"/>
                          <a:cs typeface="Arial"/>
                        </a:rPr>
                        <a:t>RHIC Operations Concludes, R&amp;R Starts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r" rtl="0" eaLnBrk="1" fontAlgn="auto" latinLnBrk="0" hangingPunct="1">
                        <a:lnSpc>
                          <a:spcPct val="100000"/>
                        </a:lnSpc>
                        <a:spcBef>
                          <a:spcPts val="0"/>
                        </a:spcBef>
                        <a:spcAft>
                          <a:spcPts val="0"/>
                        </a:spcAft>
                        <a:buClrTx/>
                        <a:buSzTx/>
                        <a:buFontTx/>
                        <a:buNone/>
                      </a:pPr>
                      <a:r>
                        <a:rPr lang="en-US" sz="1400" b="0" i="0" u="none" strike="noStrike" dirty="0">
                          <a:solidFill>
                            <a:schemeClr val="tx1"/>
                          </a:solidFill>
                          <a:effectLst/>
                          <a:latin typeface="+mn-lt"/>
                        </a:rPr>
                        <a:t>February 2026</a:t>
                      </a:r>
                      <a:endParaRPr lang="en-US" sz="1400" b="0" i="0" dirty="0">
                        <a:solidFill>
                          <a:schemeClr val="tx1"/>
                        </a:solidFill>
                        <a:latin typeface="+mn-lt"/>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0938530"/>
                  </a:ext>
                </a:extLst>
              </a:tr>
              <a:tr h="314807">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Machine Advisory Committee Meeting</a:t>
                      </a:r>
                    </a:p>
                  </a:txBody>
                  <a:tcPr marL="6350" marR="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mn-lt"/>
                        </a:rPr>
                        <a:t>Sept. 16-18, 2025</a:t>
                      </a:r>
                    </a:p>
                  </a:txBody>
                  <a:tcPr marL="6350" marT="63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dirty="0">
                          <a:latin typeface="Arial"/>
                          <a:cs typeface="Arial"/>
                        </a:rPr>
                        <a:t>BNL Director’s Review – Comprehensive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i="0" dirty="0">
                          <a:latin typeface="Arial"/>
                          <a:cs typeface="Arial"/>
                        </a:rPr>
                        <a:t>Mar 9-13,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781424516"/>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Infrastructure Construction Advisory Committee</a:t>
                      </a: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p>
                      <a:pPr algn="r" fontAlgn="b"/>
                      <a:r>
                        <a:rPr lang="en-US" sz="1400" b="0" i="0" u="none" strike="noStrike">
                          <a:solidFill>
                            <a:srgbClr val="000000"/>
                          </a:solidFill>
                          <a:effectLst/>
                          <a:latin typeface="+mn-lt"/>
                        </a:rPr>
                        <a:t>October 1-2, 2025</a:t>
                      </a:r>
                      <a:endParaRPr lang="en-US" sz="1400" b="0" i="0" u="none" strike="noStrike">
                        <a:solidFill>
                          <a:schemeClr val="tx1"/>
                        </a:solidFill>
                        <a:effectLst/>
                        <a:latin typeface="+mn-lt"/>
                      </a:endParaRP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alpha val="50196"/>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a:latin typeface="Arial"/>
                          <a:cs typeface="Arial"/>
                        </a:rPr>
                        <a:t>DOE IPR </a:t>
                      </a:r>
                      <a:r>
                        <a:rPr lang="en-US" sz="1400" b="1" i="0" spc="-30">
                          <a:latin typeface="Arial"/>
                          <a:cs typeface="Arial"/>
                        </a:rPr>
                        <a:t>Comprehensive Review</a:t>
                      </a:r>
                      <a:endParaRPr lang="en-US" sz="1400" b="1" i="0">
                        <a:latin typeface="Arial"/>
                        <a:cs typeface="Aria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Apr 28 </a:t>
                      </a:r>
                      <a:r>
                        <a:rPr lang="en-US" sz="1400" b="0" i="0" u="none" strike="noStrike" kern="1200" dirty="0">
                          <a:solidFill>
                            <a:schemeClr val="tx1"/>
                          </a:solidFill>
                          <a:effectLst/>
                          <a:latin typeface="Arial" panose="020B0604020202020204"/>
                          <a:ea typeface="+mn-ea"/>
                          <a:cs typeface="+mn-cs"/>
                        </a:rPr>
                        <a:t>– </a:t>
                      </a:r>
                      <a:r>
                        <a:rPr lang="en-US" sz="1400" b="1" i="0" dirty="0">
                          <a:latin typeface="Arial"/>
                          <a:cs typeface="Arial"/>
                        </a:rPr>
                        <a:t>May 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66680182"/>
                  </a:ext>
                </a:extLst>
              </a:tr>
              <a:tr h="319052">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u="none" strike="noStrike">
                          <a:solidFill>
                            <a:srgbClr val="000000"/>
                          </a:solidFill>
                          <a:effectLst/>
                          <a:latin typeface="+mn-lt"/>
                        </a:rPr>
                        <a:t>EIC Advisory Board Meeting</a:t>
                      </a:r>
                      <a:endParaRPr lang="en-US" sz="1400" b="0" i="0" kern="1200" spc="25">
                        <a:solidFill>
                          <a:schemeClr val="dk1"/>
                        </a:solidFill>
                        <a:latin typeface="+mn-lt"/>
                        <a:ea typeface="+mn-ea"/>
                        <a:cs typeface="Arial"/>
                      </a:endParaRPr>
                    </a:p>
                  </a:txBody>
                  <a:tcPr marL="6350" marR="63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400" b="0" i="0" u="none" strike="noStrike">
                          <a:solidFill>
                            <a:schemeClr val="tx1"/>
                          </a:solidFill>
                          <a:effectLst/>
                          <a:latin typeface="+mn-lt"/>
                        </a:rPr>
                        <a:t>October 10, 2025</a:t>
                      </a:r>
                    </a:p>
                  </a:txBody>
                  <a:tcPr marL="63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dirty="0">
                          <a:latin typeface="Arial"/>
                          <a:cs typeface="Arial"/>
                        </a:rPr>
                        <a:t>DOE Review of the ASR CD-2/3, DET CD-2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a:latin typeface="Arial"/>
                          <a:cs typeface="Arial"/>
                        </a:rPr>
                        <a:t>October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481632960"/>
                  </a:ext>
                </a:extLst>
              </a:tr>
              <a:tr h="0">
                <a:tc>
                  <a:txBody>
                    <a:bodyPr/>
                    <a:lstStyle/>
                    <a:p>
                      <a:pPr marL="111125"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spc="25">
                          <a:solidFill>
                            <a:schemeClr val="dk1"/>
                          </a:solidFill>
                          <a:latin typeface="+mn-lt"/>
                          <a:ea typeface="+mn-ea"/>
                          <a:cs typeface="Arial"/>
                        </a:rPr>
                        <a:t>Resource Review Board Meeting (BNL)</a:t>
                      </a:r>
                    </a:p>
                  </a:txBody>
                  <a:tcPr marL="6350" marR="6350" marT="63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fontAlgn="b"/>
                      <a:r>
                        <a:rPr lang="en-US" sz="1400" b="0" i="0" u="none" strike="noStrike" kern="1200">
                          <a:solidFill>
                            <a:srgbClr val="000000"/>
                          </a:solidFill>
                          <a:effectLst/>
                          <a:latin typeface="+mn-lt"/>
                          <a:ea typeface="+mn-ea"/>
                          <a:cs typeface="+mn-cs"/>
                        </a:rPr>
                        <a:t>Nov 4-5, 2025</a:t>
                      </a:r>
                      <a:r>
                        <a:rPr lang="en-US" sz="1400" b="0" i="0" u="none" strike="noStrike">
                          <a:solidFill>
                            <a:srgbClr val="000000"/>
                          </a:solidFill>
                          <a:effectLst/>
                          <a:latin typeface="+mn-lt"/>
                        </a:rPr>
                        <a:t>    </a:t>
                      </a:r>
                    </a:p>
                  </a:txBody>
                  <a:tcPr marL="6350" marT="635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i="0" spc="25" dirty="0">
                          <a:latin typeface="Arial"/>
                          <a:cs typeface="Arial"/>
                        </a:rPr>
                        <a:t>DOE </a:t>
                      </a:r>
                      <a:r>
                        <a:rPr lang="en-US" sz="1400" b="1" i="0" spc="20" dirty="0">
                          <a:latin typeface="Arial"/>
                          <a:cs typeface="Arial"/>
                        </a:rPr>
                        <a:t>CD-</a:t>
                      </a:r>
                      <a:r>
                        <a:rPr lang="en-US" sz="1400" b="1" i="0" spc="15" dirty="0">
                          <a:latin typeface="Arial"/>
                          <a:cs typeface="Arial"/>
                        </a:rPr>
                        <a:t>2/3 Approval for Accelerator Rings</a:t>
                      </a:r>
                      <a:endParaRPr lang="en-US" sz="1400" b="1" i="0" dirty="0">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0" dirty="0">
                          <a:latin typeface="Arial"/>
                          <a:cs typeface="Arial"/>
                        </a:rPr>
                        <a:t>~End 2026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03505"/>
                  </a:ext>
                </a:extLst>
              </a:tr>
            </a:tbl>
          </a:graphicData>
        </a:graphic>
      </p:graphicFrame>
    </p:spTree>
    <p:extLst>
      <p:ext uri="{BB962C8B-B14F-4D97-AF65-F5344CB8AC3E}">
        <p14:creationId xmlns:p14="http://schemas.microsoft.com/office/powerpoint/2010/main" val="294765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0137C-E5DC-9B11-5F8C-5DC304BFCB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815DA-C83D-D5E9-8851-901E24D9416A}"/>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14</a:t>
            </a:fld>
            <a:endParaRPr lang="en-US"/>
          </a:p>
        </p:txBody>
      </p:sp>
      <p:sp>
        <p:nvSpPr>
          <p:cNvPr id="3" name="Title 2">
            <a:extLst>
              <a:ext uri="{FF2B5EF4-FFF2-40B4-BE49-F238E27FC236}">
                <a16:creationId xmlns:a16="http://schemas.microsoft.com/office/drawing/2014/main" id="{2EC54A51-5828-A862-3D13-8C364CB47995}"/>
              </a:ext>
            </a:extLst>
          </p:cNvPr>
          <p:cNvSpPr>
            <a:spLocks noGrp="1"/>
          </p:cNvSpPr>
          <p:nvPr>
            <p:ph type="title"/>
          </p:nvPr>
        </p:nvSpPr>
        <p:spPr>
          <a:xfrm>
            <a:off x="538834" y="0"/>
            <a:ext cx="11347413" cy="825178"/>
          </a:xfrm>
        </p:spPr>
        <p:txBody>
          <a:bodyPr/>
          <a:lstStyle/>
          <a:p>
            <a:r>
              <a:rPr lang="en-US"/>
              <a:t>Assessments of Baseline Readiness</a:t>
            </a:r>
          </a:p>
        </p:txBody>
      </p:sp>
      <p:sp>
        <p:nvSpPr>
          <p:cNvPr id="4" name="Content Placeholder 3">
            <a:extLst>
              <a:ext uri="{FF2B5EF4-FFF2-40B4-BE49-F238E27FC236}">
                <a16:creationId xmlns:a16="http://schemas.microsoft.com/office/drawing/2014/main" id="{F30ED58F-ED0A-D7E7-7F03-D0638E8210E9}"/>
              </a:ext>
            </a:extLst>
          </p:cNvPr>
          <p:cNvSpPr>
            <a:spLocks noGrp="1"/>
          </p:cNvSpPr>
          <p:nvPr>
            <p:ph idx="1"/>
          </p:nvPr>
        </p:nvSpPr>
        <p:spPr>
          <a:xfrm>
            <a:off x="517262" y="930807"/>
            <a:ext cx="11395338" cy="5050893"/>
          </a:xfrm>
        </p:spPr>
        <p:txBody>
          <a:bodyPr>
            <a:noAutofit/>
          </a:bodyPr>
          <a:lstStyle/>
          <a:p>
            <a:pPr marL="115888" marR="0" indent="6350" algn="l" rtl="0" eaLnBrk="1" fontAlgn="auto" latinLnBrk="0" hangingPunct="1">
              <a:buNone/>
              <a:tabLst>
                <a:tab pos="455613" algn="l"/>
                <a:tab pos="10510838" algn="r"/>
              </a:tabLst>
            </a:pPr>
            <a:r>
              <a:rPr lang="en-US" sz="1800" dirty="0">
                <a:solidFill>
                  <a:srgbClr val="000000"/>
                </a:solidFill>
                <a:latin typeface="Arial" panose="020B0604020202020204" pitchFamily="34" charset="0"/>
                <a:cs typeface="Arial" panose="020B0604020202020204" pitchFamily="34" charset="0"/>
              </a:rPr>
              <a:t>Assessments of baseline readiness measure status and evaluate future work needed to be ready for a future DOE CD-2 IPR.  The charge for these reviews includes </a:t>
            </a:r>
            <a:r>
              <a:rPr lang="en-US" sz="1800" b="1" dirty="0">
                <a:solidFill>
                  <a:srgbClr val="000000"/>
                </a:solidFill>
                <a:latin typeface="Arial" panose="020B0604020202020204" pitchFamily="34" charset="0"/>
                <a:cs typeface="Arial" panose="020B0604020202020204" pitchFamily="34" charset="0"/>
              </a:rPr>
              <a:t>technical scope, cost, schedule, and management </a:t>
            </a:r>
            <a:r>
              <a:rPr lang="en-US" sz="1800" dirty="0">
                <a:solidFill>
                  <a:srgbClr val="000000"/>
                </a:solidFill>
                <a:latin typeface="Arial" panose="020B0604020202020204" pitchFamily="34" charset="0"/>
                <a:cs typeface="Arial" panose="020B0604020202020204" pitchFamily="34" charset="0"/>
              </a:rPr>
              <a:t>and plans for achieving established cost targets.</a:t>
            </a:r>
          </a:p>
          <a:p>
            <a:pPr marL="461963" marR="0" indent="-455613" algn="l" rtl="0" eaLnBrk="1" fontAlgn="auto" latinLnBrk="0" hangingPunct="1">
              <a:buNone/>
              <a:tabLst>
                <a:tab pos="455613" algn="l"/>
                <a:tab pos="10739438" algn="r"/>
              </a:tabLst>
            </a:pPr>
            <a:endParaRPr lang="en-US" sz="800" b="0" i="0" u="none" strike="noStrike" kern="1200" dirty="0">
              <a:solidFill>
                <a:srgbClr val="000000"/>
              </a:solidFill>
              <a:effectLst/>
              <a:latin typeface="Arial" panose="020B0604020202020204" pitchFamily="34" charset="0"/>
              <a:cs typeface="Arial" panose="020B0604020202020204" pitchFamily="34" charset="0"/>
            </a:endParaRPr>
          </a:p>
          <a:p>
            <a:pPr marL="461963" marR="0" indent="-455613" algn="l" rtl="0" eaLnBrk="1" fontAlgn="auto" latinLnBrk="0" hangingPunct="1">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1" i="0" u="none" strike="noStrike" kern="1200" dirty="0">
                <a:solidFill>
                  <a:srgbClr val="000000"/>
                </a:solidFill>
                <a:effectLst/>
                <a:latin typeface="Arial" panose="020B0604020202020204" pitchFamily="34" charset="0"/>
                <a:cs typeface="Arial" panose="020B0604020202020204" pitchFamily="34" charset="0"/>
              </a:rPr>
              <a:t>Electron Injector Complex (EIN)</a:t>
            </a:r>
            <a:r>
              <a:rPr lang="en-US" sz="1800" i="0" u="none" strike="noStrike" kern="1200" dirty="0">
                <a:solidFill>
                  <a:srgbClr val="000000"/>
                </a:solidFill>
                <a:effectLst/>
                <a:latin typeface="Arial" panose="020B0604020202020204" pitchFamily="34" charset="0"/>
                <a:cs typeface="Arial" panose="020B0604020202020204" pitchFamily="34" charset="0"/>
              </a:rPr>
              <a:t> – complete</a:t>
            </a:r>
            <a:r>
              <a:rPr lang="en-US" sz="1800" b="0" i="0" u="none" strike="noStrike" kern="1200" dirty="0">
                <a:solidFill>
                  <a:srgbClr val="000000"/>
                </a:solidFill>
                <a:effectLst/>
                <a:latin typeface="Arial" panose="020B0604020202020204" pitchFamily="34" charset="0"/>
                <a:cs typeface="Arial" panose="020B0604020202020204" pitchFamily="34" charset="0"/>
              </a:rPr>
              <a:t>………………………	April 8-10, 2025 (again in </a:t>
            </a:r>
            <a:r>
              <a:rPr lang="en-US" sz="1800" dirty="0">
                <a:solidFill>
                  <a:srgbClr val="000000"/>
                </a:solidFill>
                <a:latin typeface="Arial" panose="020B0604020202020204" pitchFamily="34" charset="0"/>
                <a:cs typeface="Arial" panose="020B0604020202020204" pitchFamily="34" charset="0"/>
              </a:rPr>
              <a:t>May </a:t>
            </a:r>
            <a:r>
              <a:rPr lang="en-US" sz="1800" b="0" i="0" u="none" strike="noStrike" kern="1200" dirty="0">
                <a:solidFill>
                  <a:srgbClr val="000000"/>
                </a:solidFill>
                <a:effectLst/>
                <a:latin typeface="Arial" panose="020B0604020202020204" pitchFamily="34" charset="0"/>
                <a:cs typeface="Arial" panose="020B0604020202020204" pitchFamily="34" charset="0"/>
              </a:rPr>
              <a:t>‘26)</a:t>
            </a:r>
            <a:endParaRPr lang="en-US" sz="1800" dirty="0">
              <a:solidFill>
                <a:srgbClr val="000000"/>
              </a:solidFill>
              <a:latin typeface="Arial" panose="020B0604020202020204" pitchFamily="34" charset="0"/>
              <a:cs typeface="Arial" panose="020B0604020202020204" pitchFamily="34" charset="0"/>
            </a:endParaRP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400" b="0" i="0" u="none" strike="noStrike" kern="1200" dirty="0">
                <a:solidFill>
                  <a:srgbClr val="000000"/>
                </a:solidFill>
                <a:effectLst/>
                <a:latin typeface="Arial" panose="020B0604020202020204" pitchFamily="34" charset="0"/>
                <a:cs typeface="Arial" panose="020B0604020202020204" pitchFamily="34" charset="0"/>
              </a:rPr>
              <a:t>Co-Chairs:  T. </a:t>
            </a:r>
            <a:r>
              <a:rPr lang="en-US" sz="1400" b="0" i="0" u="none" strike="noStrike" kern="1200" dirty="0" err="1">
                <a:solidFill>
                  <a:srgbClr val="000000"/>
                </a:solidFill>
                <a:effectLst/>
                <a:latin typeface="Arial" panose="020B0604020202020204" pitchFamily="34" charset="0"/>
                <a:cs typeface="Arial" panose="020B0604020202020204" pitchFamily="34" charset="0"/>
              </a:rPr>
              <a:t>Raubenheimer</a:t>
            </a:r>
            <a:r>
              <a:rPr lang="en-US" sz="1400" b="0" i="0" u="none" strike="noStrike" kern="1200" dirty="0">
                <a:solidFill>
                  <a:srgbClr val="000000"/>
                </a:solidFill>
                <a:effectLst/>
                <a:latin typeface="Arial" panose="020B0604020202020204" pitchFamily="34" charset="0"/>
                <a:cs typeface="Arial" panose="020B0604020202020204" pitchFamily="34" charset="0"/>
              </a:rPr>
              <a:t>, SLAC, MAC Chair &amp; E. Peoples-Evans</a:t>
            </a:r>
            <a:r>
              <a:rPr lang="en-US" sz="1400" dirty="0">
                <a:solidFill>
                  <a:srgbClr val="000000"/>
                </a:solidFill>
                <a:latin typeface="Arial" panose="020B0604020202020204" pitchFamily="34" charset="0"/>
                <a:cs typeface="Arial" panose="020B0604020202020204" pitchFamily="34" charset="0"/>
              </a:rPr>
              <a:t>, LBNL, ALS-U </a:t>
            </a:r>
            <a:r>
              <a:rPr lang="en-US" sz="1400" b="0" i="0" u="none" strike="noStrike" kern="1200" dirty="0">
                <a:solidFill>
                  <a:srgbClr val="000000"/>
                </a:solidFill>
                <a:effectLst/>
                <a:latin typeface="Arial" panose="020B0604020202020204" pitchFamily="34" charset="0"/>
                <a:cs typeface="Arial" panose="020B0604020202020204" pitchFamily="34" charset="0"/>
              </a:rPr>
              <a:t>PM.</a:t>
            </a:r>
            <a:endParaRPr lang="en-US" sz="1400" dirty="0">
              <a:solidFill>
                <a:srgbClr val="000000"/>
              </a:solidFill>
              <a:latin typeface="Arial" panose="020B0604020202020204" pitchFamily="34" charset="0"/>
              <a:cs typeface="Arial" panose="020B0604020202020204" pitchFamily="34" charset="0"/>
            </a:endParaRP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1" i="0" u="none" strike="noStrike" kern="1200" dirty="0">
                <a:solidFill>
                  <a:srgbClr val="000000"/>
                </a:solidFill>
                <a:effectLst/>
                <a:latin typeface="Arial" panose="020B0604020202020204" pitchFamily="34" charset="0"/>
                <a:cs typeface="Arial" panose="020B0604020202020204" pitchFamily="34" charset="0"/>
              </a:rPr>
              <a:t>Detector (DET)</a:t>
            </a: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0" i="0" u="none" strike="noStrike" kern="1200" dirty="0">
                <a:effectLst/>
                <a:latin typeface="Arial" panose="020B0604020202020204" pitchFamily="34" charset="0"/>
                <a:cs typeface="Arial" panose="020B0604020202020204" pitchFamily="34" charset="0"/>
              </a:rPr>
              <a:t>(</a:t>
            </a:r>
            <a:r>
              <a:rPr lang="en-US" sz="1800" i="1" dirty="0">
                <a:latin typeface="Arial" panose="020B0604020202020204" pitchFamily="34" charset="0"/>
                <a:cs typeface="Arial" panose="020B0604020202020204" pitchFamily="34" charset="0"/>
              </a:rPr>
              <a:t>r</a:t>
            </a:r>
            <a:r>
              <a:rPr lang="en-US" sz="1800" b="0" i="1" u="none" strike="noStrike" kern="1200" dirty="0">
                <a:effectLst/>
                <a:latin typeface="Arial" panose="020B0604020202020204" pitchFamily="34" charset="0"/>
                <a:cs typeface="Arial" panose="020B0604020202020204" pitchFamily="34" charset="0"/>
              </a:rPr>
              <a:t>escheduled from </a:t>
            </a:r>
            <a:r>
              <a:rPr lang="en-US" sz="1800" b="1" i="1" dirty="0">
                <a:latin typeface="Arial" panose="020B0604020202020204" pitchFamily="34" charset="0"/>
              </a:rPr>
              <a:t>Nov 12-14</a:t>
            </a:r>
            <a:r>
              <a:rPr lang="en-US" sz="1800" i="1" dirty="0">
                <a:latin typeface="Arial" panose="020B0604020202020204" pitchFamily="34" charset="0"/>
              </a:rPr>
              <a:t>, 2025, due to gov shutdown</a:t>
            </a:r>
            <a:r>
              <a:rPr lang="en-US" sz="1800" dirty="0">
                <a:latin typeface="Arial" panose="020B0604020202020204" pitchFamily="34" charset="0"/>
              </a:rPr>
              <a:t>)</a:t>
            </a:r>
            <a:r>
              <a:rPr lang="en-US" sz="1800" dirty="0">
                <a:latin typeface="Arial" panose="020B0604020202020204" pitchFamily="34" charset="0"/>
                <a:cs typeface="Arial" panose="020B0604020202020204" pitchFamily="34" charset="0"/>
              </a:rPr>
              <a:t>………February 3-5, 2026</a:t>
            </a:r>
            <a:endParaRPr lang="en-US" sz="1800" dirty="0">
              <a:latin typeface="Arial" panose="020B0604020202020204" pitchFamily="34" charset="0"/>
            </a:endParaRP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400" b="0" i="0" u="none" strike="noStrike" kern="1200" dirty="0">
                <a:solidFill>
                  <a:srgbClr val="000000"/>
                </a:solidFill>
                <a:effectLst/>
                <a:latin typeface="Arial" panose="020B0604020202020204" pitchFamily="34" charset="0"/>
                <a:cs typeface="Arial" panose="020B0604020202020204" pitchFamily="34" charset="0"/>
              </a:rPr>
              <a:t>Co-Chairs:  S. Nahn, FNAL, U.S. CMS PM</a:t>
            </a:r>
            <a:r>
              <a:rPr lang="en-US" sz="1400" dirty="0">
                <a:solidFill>
                  <a:srgbClr val="000000"/>
                </a:solidFill>
                <a:latin typeface="Arial" panose="020B0604020202020204" pitchFamily="34" charset="0"/>
                <a:cs typeface="Arial" panose="020B0604020202020204" pitchFamily="34" charset="0"/>
              </a:rPr>
              <a:t> &amp; A. White, UTA, DAC Chair </a:t>
            </a:r>
            <a:endParaRPr lang="en-US" sz="1400" b="0" i="0" u="none" strike="noStrike" dirty="0">
              <a:effectLst/>
              <a:latin typeface="Arial" panose="020B0604020202020204" pitchFamily="34" charset="0"/>
            </a:endParaRP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1" i="0" u="none" strike="noStrike" kern="1200" dirty="0">
                <a:solidFill>
                  <a:srgbClr val="000000"/>
                </a:solidFill>
                <a:effectLst/>
                <a:latin typeface="Arial" panose="020B0604020202020204" pitchFamily="34" charset="0"/>
                <a:cs typeface="Arial" panose="020B0604020202020204" pitchFamily="34" charset="0"/>
              </a:rPr>
              <a:t>Interaction Region (IR)</a:t>
            </a:r>
            <a:r>
              <a:rPr lang="en-US" sz="1800" i="0" u="none" strike="noStrike" kern="1200" dirty="0">
                <a:solidFill>
                  <a:srgbClr val="000000"/>
                </a:solidFill>
                <a:effectLst/>
                <a:latin typeface="Arial" panose="020B0604020202020204" pitchFamily="34" charset="0"/>
                <a:cs typeface="Arial" panose="020B0604020202020204" pitchFamily="34" charset="0"/>
              </a:rPr>
              <a:t> – complete</a:t>
            </a:r>
            <a:r>
              <a:rPr lang="en-US" sz="1800" b="0" i="0" u="none" strike="noStrike" kern="1200" dirty="0">
                <a:solidFill>
                  <a:srgbClr val="000000"/>
                </a:solidFill>
                <a:effectLst/>
                <a:latin typeface="Arial" panose="020B0604020202020204" pitchFamily="34" charset="0"/>
                <a:cs typeface="Arial" panose="020B0604020202020204" pitchFamily="34" charset="0"/>
              </a:rPr>
              <a:t>………………………………………………….</a:t>
            </a:r>
            <a:r>
              <a:rPr lang="en-US" sz="1800" b="0" i="0" u="none" strike="noStrike" kern="1200" dirty="0">
                <a:solidFill>
                  <a:srgbClr val="000000"/>
                </a:solidFill>
                <a:effectLst/>
                <a:latin typeface="Arial" panose="020B0604020202020204" pitchFamily="34" charset="0"/>
              </a:rPr>
              <a:t>November 18-20, 2025</a:t>
            </a:r>
            <a:endParaRPr lang="en-US" sz="1800" b="0" i="0" u="none" strike="noStrike" kern="1200" dirty="0">
              <a:solidFill>
                <a:srgbClr val="000000"/>
              </a:solidFill>
              <a:effectLst/>
              <a:latin typeface="Arial" panose="020B0604020202020204" pitchFamily="34" charset="0"/>
              <a:cs typeface="Arial" panose="020B0604020202020204" pitchFamily="34" charset="0"/>
            </a:endParaRPr>
          </a:p>
          <a:p>
            <a:pPr marL="461963" marR="0" indent="-455613" algn="l" rtl="0" eaLnBrk="1" fontAlgn="auto" latinLnBrk="0" hangingPunct="1">
              <a:buNone/>
              <a:tabLst>
                <a:tab pos="455613" algn="l"/>
                <a:tab pos="10739438" algn="r"/>
              </a:tabLst>
            </a:pPr>
            <a:r>
              <a:rPr lang="en-US" sz="1400" dirty="0">
                <a:latin typeface="Arial" panose="020B0604020202020204" pitchFamily="34" charset="0"/>
              </a:rPr>
              <a:t>		</a:t>
            </a:r>
            <a:r>
              <a:rPr lang="en-US" sz="1400" b="0" i="0" u="none" strike="noStrike" dirty="0">
                <a:effectLst/>
                <a:latin typeface="Arial" panose="020B0604020202020204" pitchFamily="34" charset="0"/>
              </a:rPr>
              <a:t>Co-Chairs:  O. Bruning, CERN, HL LHC PM, &amp; R. </a:t>
            </a:r>
            <a:r>
              <a:rPr lang="en-US" sz="1400" b="0" i="0" u="none" strike="noStrike" dirty="0" err="1">
                <a:effectLst/>
                <a:latin typeface="Arial" panose="020B0604020202020204" pitchFamily="34" charset="0"/>
              </a:rPr>
              <a:t>Carcagno</a:t>
            </a:r>
            <a:r>
              <a:rPr lang="en-US" sz="1400" b="0" i="0" u="none" strike="noStrike" dirty="0">
                <a:effectLst/>
                <a:latin typeface="Arial" panose="020B0604020202020204" pitchFamily="34" charset="0"/>
              </a:rPr>
              <a:t>, FNAL HL LHC US Deputy, retired.</a:t>
            </a: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1" i="0" u="none" strike="noStrike" kern="1200" dirty="0">
                <a:solidFill>
                  <a:srgbClr val="000000"/>
                </a:solidFill>
                <a:effectLst/>
                <a:latin typeface="Arial" panose="020B0604020202020204" pitchFamily="34" charset="0"/>
                <a:cs typeface="Arial" panose="020B0604020202020204" pitchFamily="34" charset="0"/>
              </a:rPr>
              <a:t>Accelerator Storage Rings (ASR)</a:t>
            </a:r>
            <a:r>
              <a:rPr lang="en-US" sz="1800" i="0" u="none" strike="noStrike" kern="1200" dirty="0">
                <a:solidFill>
                  <a:srgbClr val="000000"/>
                </a:solidFill>
                <a:effectLst/>
                <a:latin typeface="Arial" panose="020B0604020202020204" pitchFamily="34" charset="0"/>
                <a:cs typeface="Arial" panose="020B0604020202020204" pitchFamily="34" charset="0"/>
              </a:rPr>
              <a:t> – last week</a:t>
            </a:r>
            <a:r>
              <a:rPr lang="en-US" sz="1800" b="0" i="0" u="none" strike="noStrike" kern="1200" dirty="0">
                <a:solidFill>
                  <a:srgbClr val="000000"/>
                </a:solidFill>
                <a:effectLst/>
                <a:latin typeface="Arial" panose="020B0604020202020204" pitchFamily="34" charset="0"/>
                <a:cs typeface="Arial" panose="020B0604020202020204" pitchFamily="34" charset="0"/>
              </a:rPr>
              <a:t>……………………………………….</a:t>
            </a:r>
            <a:r>
              <a:rPr lang="en-US" sz="1800" b="0" i="0" u="none" strike="noStrike" kern="1200" dirty="0">
                <a:solidFill>
                  <a:srgbClr val="000000"/>
                </a:solidFill>
                <a:effectLst/>
                <a:latin typeface="Arial" panose="020B0604020202020204" pitchFamily="34" charset="0"/>
              </a:rPr>
              <a:t>January 14-16, 2026</a:t>
            </a:r>
            <a:endParaRPr lang="en-US" sz="1800" b="0" i="0" u="none" strike="noStrike" dirty="0">
              <a:effectLst/>
              <a:latin typeface="Arial" panose="020B0604020202020204" pitchFamily="34" charset="0"/>
            </a:endParaRPr>
          </a:p>
          <a:p>
            <a:pPr marL="461963" indent="-455613">
              <a:buNone/>
              <a:tabLst>
                <a:tab pos="455613" algn="l"/>
                <a:tab pos="10739438" algn="r"/>
              </a:tabLst>
            </a:pPr>
            <a:r>
              <a:rPr lang="en-US" sz="1400" b="0" i="0" u="none" strike="noStrike" dirty="0">
                <a:effectLst/>
                <a:latin typeface="Arial" panose="020B0604020202020204" pitchFamily="34" charset="0"/>
              </a:rPr>
              <a:t>		Co-Chairs:  </a:t>
            </a:r>
            <a:r>
              <a:rPr lang="en-US" sz="1400" b="0" i="0" u="none" strike="noStrike" dirty="0">
                <a:solidFill>
                  <a:srgbClr val="000000"/>
                </a:solidFill>
                <a:effectLst/>
                <a:latin typeface="Arial" panose="020B0604020202020204" pitchFamily="34" charset="0"/>
                <a:cs typeface="Arial" panose="020B0604020202020204" pitchFamily="34" charset="0"/>
              </a:rPr>
              <a:t>J. K</a:t>
            </a:r>
            <a:r>
              <a:rPr lang="en-US" sz="1400" dirty="0">
                <a:solidFill>
                  <a:srgbClr val="000000"/>
                </a:solidFill>
                <a:latin typeface="Arial" panose="020B0604020202020204" pitchFamily="34" charset="0"/>
                <a:cs typeface="Arial" panose="020B0604020202020204" pitchFamily="34" charset="0"/>
              </a:rPr>
              <a:t>erby, LBNF/DUNE Director, FNAL &amp; T. </a:t>
            </a:r>
            <a:r>
              <a:rPr lang="en-US" sz="1400" dirty="0" err="1">
                <a:solidFill>
                  <a:srgbClr val="000000"/>
                </a:solidFill>
                <a:latin typeface="Arial" panose="020B0604020202020204" pitchFamily="34" charset="0"/>
                <a:cs typeface="Arial" panose="020B0604020202020204" pitchFamily="34" charset="0"/>
              </a:rPr>
              <a:t>Raubenheimer</a:t>
            </a:r>
            <a:r>
              <a:rPr lang="en-US" sz="1400" dirty="0">
                <a:solidFill>
                  <a:srgbClr val="000000"/>
                </a:solidFill>
                <a:latin typeface="Arial" panose="020B0604020202020204" pitchFamily="34" charset="0"/>
                <a:cs typeface="Arial" panose="020B0604020202020204" pitchFamily="34" charset="0"/>
              </a:rPr>
              <a:t>, SLAC, MAC Chair</a:t>
            </a:r>
            <a:endParaRPr lang="en-US" sz="1400" b="0" i="0" u="none" strike="noStrike" dirty="0">
              <a:effectLst/>
              <a:latin typeface="Arial" panose="020B0604020202020204" pitchFamily="34" charset="0"/>
            </a:endParaRPr>
          </a:p>
          <a:p>
            <a:pPr marL="461963" indent="-455613">
              <a:buNone/>
              <a:tabLst>
                <a:tab pos="455613" algn="l"/>
                <a:tab pos="10739438" algn="r"/>
              </a:tabLst>
            </a:pPr>
            <a:r>
              <a:rPr lang="en-US" sz="1800" b="0" i="0" u="none" strike="noStrike" kern="1200" dirty="0">
                <a:solidFill>
                  <a:srgbClr val="000000"/>
                </a:solidFill>
                <a:effectLst/>
                <a:latin typeface="Arial" panose="020B0604020202020204" pitchFamily="34" charset="0"/>
                <a:cs typeface="Arial" panose="020B0604020202020204" pitchFamily="34" charset="0"/>
              </a:rPr>
              <a:t>	</a:t>
            </a:r>
            <a:r>
              <a:rPr lang="en-US" sz="1800" b="1" i="0" u="none" strike="noStrike" kern="1200" dirty="0">
                <a:solidFill>
                  <a:srgbClr val="000000"/>
                </a:solidFill>
                <a:effectLst/>
                <a:latin typeface="Arial" panose="020B0604020202020204" pitchFamily="34" charset="0"/>
                <a:cs typeface="Arial" panose="020B0604020202020204" pitchFamily="34" charset="0"/>
              </a:rPr>
              <a:t>Comprehensive Director’s Review</a:t>
            </a:r>
            <a:r>
              <a:rPr lang="en-US" sz="1800" b="0" i="0" u="none" strike="noStrike" kern="1200" dirty="0">
                <a:solidFill>
                  <a:srgbClr val="000000"/>
                </a:solidFill>
                <a:effectLst/>
                <a:latin typeface="Arial" panose="020B0604020202020204" pitchFamily="34" charset="0"/>
                <a:cs typeface="Arial" panose="020B0604020202020204" pitchFamily="34" charset="0"/>
              </a:rPr>
              <a:t>……………………………………………………….March 9-13, 2026</a:t>
            </a:r>
            <a:endParaRPr lang="en-US" dirty="0">
              <a:latin typeface="Arial" panose="020B0604020202020204" pitchFamily="34" charset="0"/>
            </a:endParaRPr>
          </a:p>
          <a:p>
            <a:pPr marL="461963" indent="-455613">
              <a:buNone/>
              <a:tabLst>
                <a:tab pos="455613" algn="l"/>
                <a:tab pos="10739438" algn="r"/>
              </a:tabLst>
            </a:pPr>
            <a:r>
              <a:rPr lang="en-US" sz="1800" dirty="0">
                <a:latin typeface="Arial" panose="020B0604020202020204" pitchFamily="34" charset="0"/>
              </a:rPr>
              <a:t>	</a:t>
            </a:r>
            <a:r>
              <a:rPr lang="en-US" sz="1400" dirty="0">
                <a:latin typeface="Arial" panose="020B0604020202020204" pitchFamily="34" charset="0"/>
              </a:rPr>
              <a:t>	Co-Chairs:  T. </a:t>
            </a:r>
            <a:r>
              <a:rPr lang="en-US" sz="1400" dirty="0" err="1">
                <a:latin typeface="Arial" panose="020B0604020202020204" pitchFamily="34" charset="0"/>
              </a:rPr>
              <a:t>Glasmacher</a:t>
            </a:r>
            <a:r>
              <a:rPr lang="en-US" sz="1400" dirty="0">
                <a:latin typeface="Arial" panose="020B0604020202020204" pitchFamily="34" charset="0"/>
              </a:rPr>
              <a:t>, PAC Chair &amp; TBD</a:t>
            </a:r>
            <a:endParaRPr lang="en-US" sz="1800" b="0" i="0" u="none" strike="noStrike" dirty="0">
              <a:effectLst/>
              <a:latin typeface="Arial" panose="020B0604020202020204" pitchFamily="34" charset="0"/>
            </a:endParaRPr>
          </a:p>
          <a:p>
            <a:pPr marL="0" indent="0">
              <a:buNone/>
              <a:tabLst>
                <a:tab pos="10737850" algn="r"/>
              </a:tabLst>
            </a:pPr>
            <a:r>
              <a:rPr lang="en-US" sz="1800" b="1" dirty="0"/>
              <a:t>       DOE Independent Project Review</a:t>
            </a:r>
            <a:r>
              <a:rPr lang="en-US" sz="1800" dirty="0"/>
              <a:t>………………………………	………………...  </a:t>
            </a:r>
            <a:r>
              <a:rPr lang="en-US" sz="1800" b="1" dirty="0"/>
              <a:t>April 28 – May 1, 2026</a:t>
            </a:r>
          </a:p>
        </p:txBody>
      </p:sp>
    </p:spTree>
    <p:extLst>
      <p:ext uri="{BB962C8B-B14F-4D97-AF65-F5344CB8AC3E}">
        <p14:creationId xmlns:p14="http://schemas.microsoft.com/office/powerpoint/2010/main" val="1199512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AI-generated content may be incorrect.">
            <a:extLst>
              <a:ext uri="{FF2B5EF4-FFF2-40B4-BE49-F238E27FC236}">
                <a16:creationId xmlns:a16="http://schemas.microsoft.com/office/drawing/2014/main" id="{B09FD788-C1B5-3DC7-302A-997CB1DD4C9F}"/>
              </a:ext>
            </a:extLst>
          </p:cNvPr>
          <p:cNvPicPr>
            <a:picLocks noChangeAspect="1"/>
          </p:cNvPicPr>
          <p:nvPr/>
        </p:nvPicPr>
        <p:blipFill>
          <a:blip r:embed="rId2"/>
          <a:stretch>
            <a:fillRect/>
          </a:stretch>
        </p:blipFill>
        <p:spPr>
          <a:xfrm>
            <a:off x="1789896" y="956039"/>
            <a:ext cx="9644134" cy="4357031"/>
          </a:xfrm>
          <a:prstGeom prst="rect">
            <a:avLst/>
          </a:prstGeom>
        </p:spPr>
      </p:pic>
      <p:sp>
        <p:nvSpPr>
          <p:cNvPr id="2" name="Title 1">
            <a:extLst>
              <a:ext uri="{FF2B5EF4-FFF2-40B4-BE49-F238E27FC236}">
                <a16:creationId xmlns:a16="http://schemas.microsoft.com/office/drawing/2014/main" id="{15C2831E-037A-4418-859E-EAF111752A65}"/>
              </a:ext>
            </a:extLst>
          </p:cNvPr>
          <p:cNvSpPr>
            <a:spLocks noGrp="1"/>
          </p:cNvSpPr>
          <p:nvPr>
            <p:ph type="title"/>
          </p:nvPr>
        </p:nvSpPr>
        <p:spPr/>
        <p:txBody>
          <a:bodyPr/>
          <a:lstStyle/>
          <a:p>
            <a:r>
              <a:rPr lang="en-US" dirty="0"/>
              <a:t>EIC Scope – Expanded WBS @ L3</a:t>
            </a:r>
          </a:p>
        </p:txBody>
      </p:sp>
      <p:sp>
        <p:nvSpPr>
          <p:cNvPr id="9" name="TextBox 8">
            <a:extLst>
              <a:ext uri="{FF2B5EF4-FFF2-40B4-BE49-F238E27FC236}">
                <a16:creationId xmlns:a16="http://schemas.microsoft.com/office/drawing/2014/main" id="{06DE9A2D-4674-894A-79E3-CC65DA9D8373}"/>
              </a:ext>
            </a:extLst>
          </p:cNvPr>
          <p:cNvSpPr txBox="1"/>
          <p:nvPr/>
        </p:nvSpPr>
        <p:spPr>
          <a:xfrm>
            <a:off x="9167623" y="5501851"/>
            <a:ext cx="252150" cy="400110"/>
          </a:xfrm>
          <a:prstGeom prst="rect">
            <a:avLst/>
          </a:prstGeom>
          <a:noFill/>
        </p:spPr>
        <p:txBody>
          <a:bodyPr wrap="square" rtlCol="0">
            <a:spAutoFit/>
          </a:bodyPr>
          <a:lstStyle/>
          <a:p>
            <a:r>
              <a:rPr lang="en-US" sz="2000">
                <a:solidFill>
                  <a:schemeClr val="bg1"/>
                </a:solidFill>
              </a:rPr>
              <a:t>*</a:t>
            </a:r>
          </a:p>
        </p:txBody>
      </p:sp>
      <p:sp>
        <p:nvSpPr>
          <p:cNvPr id="5" name="TextBox 4">
            <a:extLst>
              <a:ext uri="{FF2B5EF4-FFF2-40B4-BE49-F238E27FC236}">
                <a16:creationId xmlns:a16="http://schemas.microsoft.com/office/drawing/2014/main" id="{C17265AB-F9A8-FA86-BC7E-A14FE2BF5EED}"/>
              </a:ext>
            </a:extLst>
          </p:cNvPr>
          <p:cNvSpPr txBox="1"/>
          <p:nvPr/>
        </p:nvSpPr>
        <p:spPr>
          <a:xfrm>
            <a:off x="264534" y="1973959"/>
            <a:ext cx="1862175" cy="415498"/>
          </a:xfrm>
          <a:prstGeom prst="rect">
            <a:avLst/>
          </a:prstGeom>
          <a:solidFill>
            <a:srgbClr val="6FB0DF"/>
          </a:solidFill>
          <a:ln w="6350">
            <a:solidFill>
              <a:srgbClr val="70B0E0"/>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2100" b="1" dirty="0">
                <a:solidFill>
                  <a:schemeClr val="tx1"/>
                </a:solidFill>
              </a:rPr>
              <a:t>Subprojects </a:t>
            </a:r>
            <a:endParaRPr lang="en-US" sz="2100" dirty="0">
              <a:solidFill>
                <a:schemeClr val="tx1"/>
              </a:solidFill>
            </a:endParaRPr>
          </a:p>
        </p:txBody>
      </p:sp>
      <p:sp>
        <p:nvSpPr>
          <p:cNvPr id="11" name="Slide Number Placeholder 4">
            <a:extLst>
              <a:ext uri="{FF2B5EF4-FFF2-40B4-BE49-F238E27FC236}">
                <a16:creationId xmlns:a16="http://schemas.microsoft.com/office/drawing/2014/main" id="{85BE53D0-0903-969F-2C3B-B9E629854B45}"/>
              </a:ext>
            </a:extLst>
          </p:cNvPr>
          <p:cNvSpPr txBox="1">
            <a:spLocks/>
          </p:cNvSpPr>
          <p:nvPr/>
        </p:nvSpPr>
        <p:spPr>
          <a:xfrm>
            <a:off x="11527522" y="6385419"/>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smtClean="0"/>
              <a:pPr algn="ctr"/>
              <a:t>15</a:t>
            </a:fld>
            <a:endParaRPr lang="en-US" sz="1000" b="1" dirty="0"/>
          </a:p>
        </p:txBody>
      </p:sp>
      <p:sp>
        <p:nvSpPr>
          <p:cNvPr id="3" name="TextBox 2">
            <a:extLst>
              <a:ext uri="{FF2B5EF4-FFF2-40B4-BE49-F238E27FC236}">
                <a16:creationId xmlns:a16="http://schemas.microsoft.com/office/drawing/2014/main" id="{A9A8EB4E-AA0B-AA7D-4229-A854C27AF327}"/>
              </a:ext>
            </a:extLst>
          </p:cNvPr>
          <p:cNvSpPr txBox="1"/>
          <p:nvPr/>
        </p:nvSpPr>
        <p:spPr>
          <a:xfrm>
            <a:off x="339586" y="5532629"/>
            <a:ext cx="11620422" cy="400110"/>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2000" b="1" dirty="0">
                <a:solidFill>
                  <a:schemeClr val="tx1"/>
                </a:solidFill>
              </a:rPr>
              <a:t>The ASR and DET WBS dictionaries are fully developed.</a:t>
            </a:r>
          </a:p>
        </p:txBody>
      </p:sp>
    </p:spTree>
    <p:extLst>
      <p:ext uri="{BB962C8B-B14F-4D97-AF65-F5344CB8AC3E}">
        <p14:creationId xmlns:p14="http://schemas.microsoft.com/office/powerpoint/2010/main" val="2913263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F74BB-6826-784E-F764-0C800994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C2186D-B6F7-D95F-92B1-2A619B5570D3}"/>
              </a:ext>
            </a:extLst>
          </p:cNvPr>
          <p:cNvSpPr>
            <a:spLocks noGrp="1"/>
          </p:cNvSpPr>
          <p:nvPr>
            <p:ph type="sldNum" sz="quarter" idx="4"/>
          </p:nvPr>
        </p:nvSpPr>
        <p:spPr/>
        <p:txBody>
          <a:bodyPr/>
          <a:lstStyle/>
          <a:p>
            <a:pPr algn="ctr"/>
            <a:fld id="{933A556B-7C63-244D-9B7C-B0EA8042B330}" type="slidenum">
              <a:rPr lang="en-US" smtClean="0"/>
              <a:pPr algn="ctr"/>
              <a:t>16</a:t>
            </a:fld>
            <a:endParaRPr lang="en-US"/>
          </a:p>
        </p:txBody>
      </p:sp>
      <p:sp>
        <p:nvSpPr>
          <p:cNvPr id="5" name="Title 4">
            <a:extLst>
              <a:ext uri="{FF2B5EF4-FFF2-40B4-BE49-F238E27FC236}">
                <a16:creationId xmlns:a16="http://schemas.microsoft.com/office/drawing/2014/main" id="{0207792A-62A5-76F1-050E-2C8312FA1E6F}"/>
              </a:ext>
            </a:extLst>
          </p:cNvPr>
          <p:cNvSpPr>
            <a:spLocks noGrp="1"/>
          </p:cNvSpPr>
          <p:nvPr>
            <p:ph type="title"/>
          </p:nvPr>
        </p:nvSpPr>
        <p:spPr/>
        <p:txBody>
          <a:bodyPr>
            <a:normAutofit/>
          </a:bodyPr>
          <a:lstStyle/>
          <a:p>
            <a:r>
              <a:rPr lang="en-US">
                <a:cs typeface="Arial"/>
              </a:rPr>
              <a:t>DOE/SC Focused Review – August 2025</a:t>
            </a:r>
            <a:endParaRPr lang="en-US"/>
          </a:p>
        </p:txBody>
      </p:sp>
      <p:sp>
        <p:nvSpPr>
          <p:cNvPr id="6" name="Content Placeholder 5">
            <a:extLst>
              <a:ext uri="{FF2B5EF4-FFF2-40B4-BE49-F238E27FC236}">
                <a16:creationId xmlns:a16="http://schemas.microsoft.com/office/drawing/2014/main" id="{1CBE92F3-43EE-7280-CFED-591AB6F4D53A}"/>
              </a:ext>
            </a:extLst>
          </p:cNvPr>
          <p:cNvSpPr>
            <a:spLocks noGrp="1"/>
          </p:cNvSpPr>
          <p:nvPr>
            <p:ph idx="1"/>
          </p:nvPr>
        </p:nvSpPr>
        <p:spPr>
          <a:xfrm>
            <a:off x="440276" y="1012004"/>
            <a:ext cx="11499925" cy="5087713"/>
          </a:xfrm>
        </p:spPr>
        <p:txBody>
          <a:bodyPr>
            <a:noAutofit/>
          </a:bodyPr>
          <a:lstStyle/>
          <a:p>
            <a:pPr marL="0" indent="0">
              <a:buNone/>
            </a:pPr>
            <a:r>
              <a:rPr lang="en-US" sz="1700" b="1"/>
              <a:t>Select DOE Independent Project Review Committee Comments: </a:t>
            </a:r>
          </a:p>
          <a:p>
            <a:pPr fontAlgn="base"/>
            <a:r>
              <a:rPr lang="en-US" sz="1700"/>
              <a:t>The EIC project team should be commended on the large amount of effort to stand-up a new subproject plan and subproject organization in the short time since the last OPA review.​</a:t>
            </a:r>
          </a:p>
          <a:p>
            <a:pPr fontAlgn="base"/>
            <a:r>
              <a:rPr lang="en-US" sz="1700"/>
              <a:t>Great progress has been made in identifying and allocating the full scope of work within the EIC Portfolio. This work and the tools created therein are vital to ensure successful delivery of a facility that meets the mission needs.​</a:t>
            </a:r>
          </a:p>
          <a:p>
            <a:pPr fontAlgn="base"/>
            <a:r>
              <a:rPr lang="en-US" sz="1700"/>
              <a:t>We support the plan to baseline the ASR and Detector subprojects first. Baselining the ASR is critical to retaining the RHIC expert workforce and preserving institutional knowledge following the scheduled RHIC shutdown at the end of 2025. Similarly, baselining the Detector is essential to uphold commitments related to in-kind contributions.</a:t>
            </a:r>
          </a:p>
          <a:p>
            <a:pPr marL="0" indent="0">
              <a:buNone/>
            </a:pPr>
            <a:r>
              <a:rPr lang="en-US" sz="1700" b="1"/>
              <a:t>Recommendations for EIC Project: </a:t>
            </a:r>
          </a:p>
          <a:p>
            <a:pPr fontAlgn="base"/>
            <a:r>
              <a:rPr lang="en-US" sz="1700"/>
              <a:t>Conduct a comprehensive IPR Status Review of the EIC Project in 2QFY26 (</a:t>
            </a:r>
            <a:r>
              <a:rPr lang="en-US" sz="1700" i="1"/>
              <a:t>scheduled for Apr 28-May 1</a:t>
            </a:r>
            <a:r>
              <a:rPr lang="en-US" sz="1700"/>
              <a:t>).</a:t>
            </a:r>
          </a:p>
          <a:p>
            <a:pPr fontAlgn="base"/>
            <a:r>
              <a:rPr lang="en-US" sz="1700"/>
              <a:t>By the next review, work closely with the program to develop well documented and traceable KPPs that meet EIC mission need in a coherent manner across the subprojects (</a:t>
            </a:r>
            <a:r>
              <a:rPr lang="en-US" sz="1700" i="1"/>
              <a:t>complete, draft KPPs prepared</a:t>
            </a:r>
            <a:r>
              <a:rPr lang="en-US" sz="1700"/>
              <a:t>​).</a:t>
            </a:r>
          </a:p>
          <a:p>
            <a:pPr fontAlgn="base"/>
            <a:r>
              <a:rPr lang="en-US" sz="1700"/>
              <a:t>By the next review, consider splitting the Integrated Project Office and Beam Commissioning (IPO) subproject to provide maximum optimization and flexibility for beam commissioning. ​(</a:t>
            </a:r>
            <a:r>
              <a:rPr lang="en-US" sz="1700" i="1"/>
              <a:t>new plan combines IPO and ELR into IP)</a:t>
            </a:r>
            <a:r>
              <a:rPr lang="en-US" sz="1700"/>
              <a:t>.</a:t>
            </a:r>
          </a:p>
          <a:p>
            <a:pPr fontAlgn="base"/>
            <a:r>
              <a:rPr lang="en-US" sz="1700"/>
              <a:t>By the next review, demonstrate that the full subproject strategy can be clearly mapped to the overall project mission need (</a:t>
            </a:r>
            <a:r>
              <a:rPr lang="en-US" sz="1700" i="1"/>
              <a:t>work in progress, alongside a major effort to reduce costs to below $3B</a:t>
            </a:r>
            <a:r>
              <a:rPr lang="en-US" sz="1700"/>
              <a:t>).</a:t>
            </a:r>
          </a:p>
        </p:txBody>
      </p:sp>
    </p:spTree>
    <p:extLst>
      <p:ext uri="{BB962C8B-B14F-4D97-AF65-F5344CB8AC3E}">
        <p14:creationId xmlns:p14="http://schemas.microsoft.com/office/powerpoint/2010/main" val="169902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3EEB-5D26-8635-A19D-5E9558981D01}"/>
            </a:ext>
          </a:extLst>
        </p:cNvPr>
        <p:cNvGrpSpPr/>
        <p:nvPr/>
      </p:nvGrpSpPr>
      <p:grpSpPr>
        <a:xfrm>
          <a:off x="0" y="0"/>
          <a:ext cx="0" cy="0"/>
          <a:chOff x="0" y="0"/>
          <a:chExt cx="0" cy="0"/>
        </a:xfrm>
      </p:grpSpPr>
      <p:pic>
        <p:nvPicPr>
          <p:cNvPr id="21" name="Picture 2">
            <a:extLst>
              <a:ext uri="{FF2B5EF4-FFF2-40B4-BE49-F238E27FC236}">
                <a16:creationId xmlns:a16="http://schemas.microsoft.com/office/drawing/2014/main" id="{16259FB5-7BDF-8854-E7C7-ED742A83C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516" y="826807"/>
            <a:ext cx="8658473" cy="43433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0EA99C2-2F4F-3C18-B6AC-E7E8790C7043}"/>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17</a:t>
            </a:fld>
            <a:endParaRPr lang="en-US"/>
          </a:p>
        </p:txBody>
      </p:sp>
      <p:sp>
        <p:nvSpPr>
          <p:cNvPr id="3" name="Title 2">
            <a:extLst>
              <a:ext uri="{FF2B5EF4-FFF2-40B4-BE49-F238E27FC236}">
                <a16:creationId xmlns:a16="http://schemas.microsoft.com/office/drawing/2014/main" id="{1058BB93-573E-D5F4-06BC-F1377074BD0A}"/>
              </a:ext>
            </a:extLst>
          </p:cNvPr>
          <p:cNvSpPr>
            <a:spLocks noGrp="1"/>
          </p:cNvSpPr>
          <p:nvPr>
            <p:ph type="title"/>
          </p:nvPr>
        </p:nvSpPr>
        <p:spPr>
          <a:xfrm>
            <a:off x="402709" y="78237"/>
            <a:ext cx="11347413" cy="825178"/>
          </a:xfrm>
        </p:spPr>
        <p:txBody>
          <a:bodyPr>
            <a:normAutofit fontScale="90000"/>
          </a:bodyPr>
          <a:lstStyle/>
          <a:p>
            <a:r>
              <a:rPr lang="en-US"/>
              <a:t>EIC Funding Profile V.5.x - DOE Review Aug. ’25</a:t>
            </a:r>
          </a:p>
        </p:txBody>
      </p:sp>
      <p:graphicFrame>
        <p:nvGraphicFramePr>
          <p:cNvPr id="8" name="Table 7">
            <a:extLst>
              <a:ext uri="{FF2B5EF4-FFF2-40B4-BE49-F238E27FC236}">
                <a16:creationId xmlns:a16="http://schemas.microsoft.com/office/drawing/2014/main" id="{C48C1918-0530-2E5F-E249-DBBC6F747ABF}"/>
              </a:ext>
            </a:extLst>
          </p:cNvPr>
          <p:cNvGraphicFramePr>
            <a:graphicFrameLocks noGrp="1"/>
          </p:cNvGraphicFramePr>
          <p:nvPr>
            <p:extLst>
              <p:ext uri="{D42A27DB-BD31-4B8C-83A1-F6EECF244321}">
                <p14:modId xmlns:p14="http://schemas.microsoft.com/office/powerpoint/2010/main" val="2934431697"/>
              </p:ext>
            </p:extLst>
          </p:nvPr>
        </p:nvGraphicFramePr>
        <p:xfrm>
          <a:off x="528637" y="1166812"/>
          <a:ext cx="10500559" cy="365125"/>
        </p:xfrm>
        <a:graphic>
          <a:graphicData uri="http://schemas.openxmlformats.org/drawingml/2006/table">
            <a:tbl>
              <a:tblPr>
                <a:tableStyleId>{5C22544A-7EE6-4342-B048-85BDC9FD1C3A}</a:tableStyleId>
              </a:tblPr>
              <a:tblGrid>
                <a:gridCol w="1171026">
                  <a:extLst>
                    <a:ext uri="{9D8B030D-6E8A-4147-A177-3AD203B41FA5}">
                      <a16:colId xmlns:a16="http://schemas.microsoft.com/office/drawing/2014/main" val="625842694"/>
                    </a:ext>
                  </a:extLst>
                </a:gridCol>
                <a:gridCol w="548796">
                  <a:extLst>
                    <a:ext uri="{9D8B030D-6E8A-4147-A177-3AD203B41FA5}">
                      <a16:colId xmlns:a16="http://schemas.microsoft.com/office/drawing/2014/main" val="1385607293"/>
                    </a:ext>
                  </a:extLst>
                </a:gridCol>
                <a:gridCol w="548796">
                  <a:extLst>
                    <a:ext uri="{9D8B030D-6E8A-4147-A177-3AD203B41FA5}">
                      <a16:colId xmlns:a16="http://schemas.microsoft.com/office/drawing/2014/main" val="4150288545"/>
                    </a:ext>
                  </a:extLst>
                </a:gridCol>
                <a:gridCol w="548796">
                  <a:extLst>
                    <a:ext uri="{9D8B030D-6E8A-4147-A177-3AD203B41FA5}">
                      <a16:colId xmlns:a16="http://schemas.microsoft.com/office/drawing/2014/main" val="1022752442"/>
                    </a:ext>
                  </a:extLst>
                </a:gridCol>
                <a:gridCol w="548796">
                  <a:extLst>
                    <a:ext uri="{9D8B030D-6E8A-4147-A177-3AD203B41FA5}">
                      <a16:colId xmlns:a16="http://schemas.microsoft.com/office/drawing/2014/main" val="1064389276"/>
                    </a:ext>
                  </a:extLst>
                </a:gridCol>
                <a:gridCol w="548796">
                  <a:extLst>
                    <a:ext uri="{9D8B030D-6E8A-4147-A177-3AD203B41FA5}">
                      <a16:colId xmlns:a16="http://schemas.microsoft.com/office/drawing/2014/main" val="3048674590"/>
                    </a:ext>
                  </a:extLst>
                </a:gridCol>
                <a:gridCol w="548796">
                  <a:extLst>
                    <a:ext uri="{9D8B030D-6E8A-4147-A177-3AD203B41FA5}">
                      <a16:colId xmlns:a16="http://schemas.microsoft.com/office/drawing/2014/main" val="1898019152"/>
                    </a:ext>
                  </a:extLst>
                </a:gridCol>
                <a:gridCol w="548796">
                  <a:extLst>
                    <a:ext uri="{9D8B030D-6E8A-4147-A177-3AD203B41FA5}">
                      <a16:colId xmlns:a16="http://schemas.microsoft.com/office/drawing/2014/main" val="3670836868"/>
                    </a:ext>
                  </a:extLst>
                </a:gridCol>
                <a:gridCol w="548796">
                  <a:extLst>
                    <a:ext uri="{9D8B030D-6E8A-4147-A177-3AD203B41FA5}">
                      <a16:colId xmlns:a16="http://schemas.microsoft.com/office/drawing/2014/main" val="3813632237"/>
                    </a:ext>
                  </a:extLst>
                </a:gridCol>
                <a:gridCol w="548796">
                  <a:extLst>
                    <a:ext uri="{9D8B030D-6E8A-4147-A177-3AD203B41FA5}">
                      <a16:colId xmlns:a16="http://schemas.microsoft.com/office/drawing/2014/main" val="706263799"/>
                    </a:ext>
                  </a:extLst>
                </a:gridCol>
                <a:gridCol w="548796">
                  <a:extLst>
                    <a:ext uri="{9D8B030D-6E8A-4147-A177-3AD203B41FA5}">
                      <a16:colId xmlns:a16="http://schemas.microsoft.com/office/drawing/2014/main" val="2879091781"/>
                    </a:ext>
                  </a:extLst>
                </a:gridCol>
                <a:gridCol w="548796">
                  <a:extLst>
                    <a:ext uri="{9D8B030D-6E8A-4147-A177-3AD203B41FA5}">
                      <a16:colId xmlns:a16="http://schemas.microsoft.com/office/drawing/2014/main" val="448102039"/>
                    </a:ext>
                  </a:extLst>
                </a:gridCol>
                <a:gridCol w="548796">
                  <a:extLst>
                    <a:ext uri="{9D8B030D-6E8A-4147-A177-3AD203B41FA5}">
                      <a16:colId xmlns:a16="http://schemas.microsoft.com/office/drawing/2014/main" val="1759745788"/>
                    </a:ext>
                  </a:extLst>
                </a:gridCol>
                <a:gridCol w="548796">
                  <a:extLst>
                    <a:ext uri="{9D8B030D-6E8A-4147-A177-3AD203B41FA5}">
                      <a16:colId xmlns:a16="http://schemas.microsoft.com/office/drawing/2014/main" val="3026589641"/>
                    </a:ext>
                  </a:extLst>
                </a:gridCol>
                <a:gridCol w="548796">
                  <a:extLst>
                    <a:ext uri="{9D8B030D-6E8A-4147-A177-3AD203B41FA5}">
                      <a16:colId xmlns:a16="http://schemas.microsoft.com/office/drawing/2014/main" val="2033130689"/>
                    </a:ext>
                  </a:extLst>
                </a:gridCol>
                <a:gridCol w="548796">
                  <a:extLst>
                    <a:ext uri="{9D8B030D-6E8A-4147-A177-3AD203B41FA5}">
                      <a16:colId xmlns:a16="http://schemas.microsoft.com/office/drawing/2014/main" val="947907424"/>
                    </a:ext>
                  </a:extLst>
                </a:gridCol>
                <a:gridCol w="1097593">
                  <a:extLst>
                    <a:ext uri="{9D8B030D-6E8A-4147-A177-3AD203B41FA5}">
                      <a16:colId xmlns:a16="http://schemas.microsoft.com/office/drawing/2014/main" val="1258538046"/>
                    </a:ext>
                  </a:extLst>
                </a:gridCol>
              </a:tblGrid>
              <a:tr h="365125">
                <a:tc>
                  <a:txBody>
                    <a:bodyPr/>
                    <a:lstStyle/>
                    <a:p>
                      <a:pPr algn="ctr" fontAlgn="b"/>
                      <a:r>
                        <a:rPr lang="en-US" sz="1500" u="none" strike="noStrike" dirty="0">
                          <a:effectLst/>
                          <a:latin typeface="Arial"/>
                          <a:cs typeface="Arial"/>
                        </a:rPr>
                        <a:t>Total Per FY</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11</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30</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45</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208</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98</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113</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158</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225</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250</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275</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290</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300</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300</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300</a:t>
                      </a:r>
                      <a:endParaRPr lang="en-US" sz="1500" b="0" i="0" u="none" strike="noStrike" dirty="0">
                        <a:solidFill>
                          <a:srgbClr val="000000"/>
                        </a:solidFill>
                        <a:effectLst/>
                        <a:latin typeface="Arial"/>
                        <a:cs typeface="Arial"/>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a:cs typeface="Arial"/>
                        </a:rPr>
                        <a:t>297</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1" u="none" strike="noStrike" dirty="0">
                          <a:effectLst/>
                          <a:latin typeface="Arial"/>
                          <a:cs typeface="Arial"/>
                        </a:rPr>
                        <a:t>TOT 2,900</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207052"/>
                  </a:ext>
                </a:extLst>
              </a:tr>
            </a:tbl>
          </a:graphicData>
        </a:graphic>
      </p:graphicFrame>
      <p:sp>
        <p:nvSpPr>
          <p:cNvPr id="4" name="TextBox 3">
            <a:extLst>
              <a:ext uri="{FF2B5EF4-FFF2-40B4-BE49-F238E27FC236}">
                <a16:creationId xmlns:a16="http://schemas.microsoft.com/office/drawing/2014/main" id="{FDB9F44D-3196-3386-6841-96B623373FE8}"/>
              </a:ext>
            </a:extLst>
          </p:cNvPr>
          <p:cNvSpPr txBox="1"/>
          <p:nvPr/>
        </p:nvSpPr>
        <p:spPr>
          <a:xfrm>
            <a:off x="402709" y="5170181"/>
            <a:ext cx="11408789" cy="954107"/>
          </a:xfrm>
          <a:prstGeom prst="rect">
            <a:avLst/>
          </a:prstGeom>
          <a:solidFill>
            <a:schemeClr val="bg1">
              <a:lumMod val="85000"/>
            </a:schemeClr>
          </a:solidFill>
          <a:ln w="28575">
            <a:solidFill>
              <a:srgbClr val="0070C0"/>
            </a:solidFill>
          </a:ln>
        </p:spPr>
        <p:txBody>
          <a:bodyPr wrap="square" rtlCol="0">
            <a:spAutoFit/>
          </a:bodyPr>
          <a:lstStyle/>
          <a:p>
            <a:r>
              <a:rPr lang="en-US" sz="1400" u="sng" dirty="0"/>
              <a:t>Assumptions:</a:t>
            </a:r>
          </a:p>
          <a:p>
            <a:pPr marL="285750" indent="-285750">
              <a:buFont typeface="Arial" panose="020B0604020202020204" pitchFamily="34" charset="0"/>
              <a:buChar char="•"/>
            </a:pPr>
            <a:r>
              <a:rPr lang="en-US" sz="1400" dirty="0"/>
              <a:t>RHIC concludes operations on February 6, 2026.</a:t>
            </a:r>
          </a:p>
          <a:p>
            <a:pPr marL="285750" indent="-285750">
              <a:buFont typeface="Arial"/>
              <a:buChar char="•"/>
              <a:tabLst>
                <a:tab pos="457200" algn="l"/>
              </a:tabLst>
            </a:pPr>
            <a:r>
              <a:rPr lang="en-US" sz="1400" dirty="0">
                <a:ea typeface="Calibri" panose="020F0502020204030204" pitchFamily="34" charset="0"/>
                <a:cs typeface="Arial"/>
              </a:rPr>
              <a:t>EIC project transitions into construction in 2026 with EIC site clearing and buildings supported by New York State and EIC storage rings.</a:t>
            </a:r>
            <a:endParaRPr lang="en-US" sz="1400" dirty="0">
              <a:cs typeface="Arial"/>
            </a:endParaRPr>
          </a:p>
          <a:p>
            <a:pPr marL="285750" indent="-285750">
              <a:buFont typeface="Arial"/>
              <a:buChar char="•"/>
              <a:tabLst>
                <a:tab pos="457200" algn="l"/>
              </a:tabLst>
            </a:pPr>
            <a:r>
              <a:rPr lang="en-US" sz="1400" dirty="0">
                <a:cs typeface="Arial"/>
              </a:rPr>
              <a:t>Operations funding supports the hadron injector complex, removal and repurposing of RHIC equipment, and maintenance upgrades.</a:t>
            </a:r>
            <a:endParaRPr lang="en-US" sz="1400" dirty="0"/>
          </a:p>
        </p:txBody>
      </p:sp>
      <p:sp>
        <p:nvSpPr>
          <p:cNvPr id="5" name="Star: 5 Points 4">
            <a:extLst>
              <a:ext uri="{FF2B5EF4-FFF2-40B4-BE49-F238E27FC236}">
                <a16:creationId xmlns:a16="http://schemas.microsoft.com/office/drawing/2014/main" id="{939ABB6B-A9B8-6A7F-070D-337E24C02ED9}"/>
              </a:ext>
            </a:extLst>
          </p:cNvPr>
          <p:cNvSpPr/>
          <p:nvPr/>
        </p:nvSpPr>
        <p:spPr>
          <a:xfrm>
            <a:off x="5160149" y="2998801"/>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842E0265-5F01-2844-2ED0-C998FAC4FF66}"/>
              </a:ext>
            </a:extLst>
          </p:cNvPr>
          <p:cNvSpPr/>
          <p:nvPr/>
        </p:nvSpPr>
        <p:spPr>
          <a:xfrm>
            <a:off x="5714835" y="2635071"/>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55C74137-E163-F91D-1D6D-0F64531FD739}"/>
              </a:ext>
            </a:extLst>
          </p:cNvPr>
          <p:cNvSpPr/>
          <p:nvPr/>
        </p:nvSpPr>
        <p:spPr>
          <a:xfrm>
            <a:off x="6277744" y="2621156"/>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3050AEEE-8FD6-9678-D31C-1DFA34836807}"/>
              </a:ext>
            </a:extLst>
          </p:cNvPr>
          <p:cNvSpPr/>
          <p:nvPr/>
        </p:nvSpPr>
        <p:spPr>
          <a:xfrm>
            <a:off x="6801016" y="2117699"/>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5569091-D03A-EA84-5FEC-2B3EAC0474F5}"/>
              </a:ext>
            </a:extLst>
          </p:cNvPr>
          <p:cNvSpPr/>
          <p:nvPr/>
        </p:nvSpPr>
        <p:spPr>
          <a:xfrm>
            <a:off x="7349597" y="1983328"/>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3F0B6140-82CD-6D64-2B8B-CCD771510CED}"/>
              </a:ext>
            </a:extLst>
          </p:cNvPr>
          <p:cNvSpPr/>
          <p:nvPr/>
        </p:nvSpPr>
        <p:spPr>
          <a:xfrm>
            <a:off x="7893828" y="1892288"/>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42C3682B-67DD-C676-0EB1-C3A4B1AACFCE}"/>
              </a:ext>
            </a:extLst>
          </p:cNvPr>
          <p:cNvSpPr/>
          <p:nvPr/>
        </p:nvSpPr>
        <p:spPr>
          <a:xfrm>
            <a:off x="8426712" y="1781902"/>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B726328A-5245-8941-1F81-FB62FDD9D1D2}"/>
              </a:ext>
            </a:extLst>
          </p:cNvPr>
          <p:cNvSpPr/>
          <p:nvPr/>
        </p:nvSpPr>
        <p:spPr>
          <a:xfrm>
            <a:off x="8959596" y="1721853"/>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A4595754-3D45-F23F-90BF-5BA899740393}"/>
              </a:ext>
            </a:extLst>
          </p:cNvPr>
          <p:cNvSpPr/>
          <p:nvPr/>
        </p:nvSpPr>
        <p:spPr>
          <a:xfrm>
            <a:off x="9524399" y="1719779"/>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A85304-0A66-D4EC-29CE-CFB1AB78FBA9}"/>
              </a:ext>
            </a:extLst>
          </p:cNvPr>
          <p:cNvSpPr txBox="1"/>
          <p:nvPr/>
        </p:nvSpPr>
        <p:spPr>
          <a:xfrm>
            <a:off x="2237181" y="1961748"/>
            <a:ext cx="3490567" cy="276999"/>
          </a:xfrm>
          <a:prstGeom prst="rect">
            <a:avLst/>
          </a:prstGeom>
          <a:noFill/>
          <a:ln>
            <a:solidFill>
              <a:schemeClr val="tx1"/>
            </a:solidFill>
          </a:ln>
        </p:spPr>
        <p:txBody>
          <a:bodyPr wrap="square" rtlCol="0">
            <a:spAutoFit/>
          </a:bodyPr>
          <a:lstStyle/>
          <a:p>
            <a:r>
              <a:rPr lang="en-US" sz="1200" dirty="0"/>
              <a:t>        </a:t>
            </a:r>
            <a:r>
              <a:rPr lang="en-US" sz="1200" b="1" dirty="0"/>
              <a:t>New Annual Funding Targets</a:t>
            </a:r>
          </a:p>
        </p:txBody>
      </p:sp>
      <p:sp>
        <p:nvSpPr>
          <p:cNvPr id="28" name="Star: 5 Points 18">
            <a:extLst>
              <a:ext uri="{FF2B5EF4-FFF2-40B4-BE49-F238E27FC236}">
                <a16:creationId xmlns:a16="http://schemas.microsoft.com/office/drawing/2014/main" id="{762A22A6-5D2F-AB9A-20D8-C94B62397EEF}"/>
              </a:ext>
            </a:extLst>
          </p:cNvPr>
          <p:cNvSpPr/>
          <p:nvPr/>
        </p:nvSpPr>
        <p:spPr>
          <a:xfrm>
            <a:off x="1858781" y="1982777"/>
            <a:ext cx="254442" cy="220649"/>
          </a:xfrm>
          <a:prstGeom prst="star5">
            <a:avLst/>
          </a:prstGeom>
          <a:solidFill>
            <a:srgbClr val="FFFF00"/>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020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1E5A-70CC-6DA1-3517-C18934E3B1B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61E1DD-2F3A-C79B-3C1F-2BDAEB12A817}"/>
              </a:ext>
            </a:extLst>
          </p:cNvPr>
          <p:cNvPicPr>
            <a:picLocks noChangeAspect="1"/>
          </p:cNvPicPr>
          <p:nvPr/>
        </p:nvPicPr>
        <p:blipFill>
          <a:blip r:embed="rId2"/>
          <a:stretch>
            <a:fillRect/>
          </a:stretch>
        </p:blipFill>
        <p:spPr>
          <a:xfrm>
            <a:off x="1536699" y="1169016"/>
            <a:ext cx="8860027" cy="3936383"/>
          </a:xfrm>
          <a:prstGeom prst="rect">
            <a:avLst/>
          </a:prstGeom>
        </p:spPr>
      </p:pic>
      <p:graphicFrame>
        <p:nvGraphicFramePr>
          <p:cNvPr id="8" name="Table 7">
            <a:extLst>
              <a:ext uri="{FF2B5EF4-FFF2-40B4-BE49-F238E27FC236}">
                <a16:creationId xmlns:a16="http://schemas.microsoft.com/office/drawing/2014/main" id="{D570F939-7D4D-C767-9FBD-D268F92828BA}"/>
              </a:ext>
            </a:extLst>
          </p:cNvPr>
          <p:cNvGraphicFramePr>
            <a:graphicFrameLocks noGrp="1"/>
          </p:cNvGraphicFramePr>
          <p:nvPr/>
        </p:nvGraphicFramePr>
        <p:xfrm>
          <a:off x="802153" y="1567321"/>
          <a:ext cx="10558207" cy="462279"/>
        </p:xfrm>
        <a:graphic>
          <a:graphicData uri="http://schemas.openxmlformats.org/drawingml/2006/table">
            <a:tbl>
              <a:tblPr>
                <a:tableStyleId>{5C22544A-7EE6-4342-B048-85BDC9FD1C3A}</a:tableStyleId>
              </a:tblPr>
              <a:tblGrid>
                <a:gridCol w="1177454">
                  <a:extLst>
                    <a:ext uri="{9D8B030D-6E8A-4147-A177-3AD203B41FA5}">
                      <a16:colId xmlns:a16="http://schemas.microsoft.com/office/drawing/2014/main" val="625842694"/>
                    </a:ext>
                  </a:extLst>
                </a:gridCol>
                <a:gridCol w="551809">
                  <a:extLst>
                    <a:ext uri="{9D8B030D-6E8A-4147-A177-3AD203B41FA5}">
                      <a16:colId xmlns:a16="http://schemas.microsoft.com/office/drawing/2014/main" val="1385607293"/>
                    </a:ext>
                  </a:extLst>
                </a:gridCol>
                <a:gridCol w="551809">
                  <a:extLst>
                    <a:ext uri="{9D8B030D-6E8A-4147-A177-3AD203B41FA5}">
                      <a16:colId xmlns:a16="http://schemas.microsoft.com/office/drawing/2014/main" val="4150288545"/>
                    </a:ext>
                  </a:extLst>
                </a:gridCol>
                <a:gridCol w="551809">
                  <a:extLst>
                    <a:ext uri="{9D8B030D-6E8A-4147-A177-3AD203B41FA5}">
                      <a16:colId xmlns:a16="http://schemas.microsoft.com/office/drawing/2014/main" val="1022752442"/>
                    </a:ext>
                  </a:extLst>
                </a:gridCol>
                <a:gridCol w="551809">
                  <a:extLst>
                    <a:ext uri="{9D8B030D-6E8A-4147-A177-3AD203B41FA5}">
                      <a16:colId xmlns:a16="http://schemas.microsoft.com/office/drawing/2014/main" val="1064389276"/>
                    </a:ext>
                  </a:extLst>
                </a:gridCol>
                <a:gridCol w="551809">
                  <a:extLst>
                    <a:ext uri="{9D8B030D-6E8A-4147-A177-3AD203B41FA5}">
                      <a16:colId xmlns:a16="http://schemas.microsoft.com/office/drawing/2014/main" val="3048674590"/>
                    </a:ext>
                  </a:extLst>
                </a:gridCol>
                <a:gridCol w="551809">
                  <a:extLst>
                    <a:ext uri="{9D8B030D-6E8A-4147-A177-3AD203B41FA5}">
                      <a16:colId xmlns:a16="http://schemas.microsoft.com/office/drawing/2014/main" val="1898019152"/>
                    </a:ext>
                  </a:extLst>
                </a:gridCol>
                <a:gridCol w="551809">
                  <a:extLst>
                    <a:ext uri="{9D8B030D-6E8A-4147-A177-3AD203B41FA5}">
                      <a16:colId xmlns:a16="http://schemas.microsoft.com/office/drawing/2014/main" val="3670836868"/>
                    </a:ext>
                  </a:extLst>
                </a:gridCol>
                <a:gridCol w="551809">
                  <a:extLst>
                    <a:ext uri="{9D8B030D-6E8A-4147-A177-3AD203B41FA5}">
                      <a16:colId xmlns:a16="http://schemas.microsoft.com/office/drawing/2014/main" val="3813632237"/>
                    </a:ext>
                  </a:extLst>
                </a:gridCol>
                <a:gridCol w="551809">
                  <a:extLst>
                    <a:ext uri="{9D8B030D-6E8A-4147-A177-3AD203B41FA5}">
                      <a16:colId xmlns:a16="http://schemas.microsoft.com/office/drawing/2014/main" val="706263799"/>
                    </a:ext>
                  </a:extLst>
                </a:gridCol>
                <a:gridCol w="551809">
                  <a:extLst>
                    <a:ext uri="{9D8B030D-6E8A-4147-A177-3AD203B41FA5}">
                      <a16:colId xmlns:a16="http://schemas.microsoft.com/office/drawing/2014/main" val="2879091781"/>
                    </a:ext>
                  </a:extLst>
                </a:gridCol>
                <a:gridCol w="551809">
                  <a:extLst>
                    <a:ext uri="{9D8B030D-6E8A-4147-A177-3AD203B41FA5}">
                      <a16:colId xmlns:a16="http://schemas.microsoft.com/office/drawing/2014/main" val="448102039"/>
                    </a:ext>
                  </a:extLst>
                </a:gridCol>
                <a:gridCol w="551809">
                  <a:extLst>
                    <a:ext uri="{9D8B030D-6E8A-4147-A177-3AD203B41FA5}">
                      <a16:colId xmlns:a16="http://schemas.microsoft.com/office/drawing/2014/main" val="1759745788"/>
                    </a:ext>
                  </a:extLst>
                </a:gridCol>
                <a:gridCol w="551809">
                  <a:extLst>
                    <a:ext uri="{9D8B030D-6E8A-4147-A177-3AD203B41FA5}">
                      <a16:colId xmlns:a16="http://schemas.microsoft.com/office/drawing/2014/main" val="3026589641"/>
                    </a:ext>
                  </a:extLst>
                </a:gridCol>
                <a:gridCol w="551809">
                  <a:extLst>
                    <a:ext uri="{9D8B030D-6E8A-4147-A177-3AD203B41FA5}">
                      <a16:colId xmlns:a16="http://schemas.microsoft.com/office/drawing/2014/main" val="2033130689"/>
                    </a:ext>
                  </a:extLst>
                </a:gridCol>
                <a:gridCol w="551809">
                  <a:extLst>
                    <a:ext uri="{9D8B030D-6E8A-4147-A177-3AD203B41FA5}">
                      <a16:colId xmlns:a16="http://schemas.microsoft.com/office/drawing/2014/main" val="947907424"/>
                    </a:ext>
                  </a:extLst>
                </a:gridCol>
                <a:gridCol w="1103618">
                  <a:extLst>
                    <a:ext uri="{9D8B030D-6E8A-4147-A177-3AD203B41FA5}">
                      <a16:colId xmlns:a16="http://schemas.microsoft.com/office/drawing/2014/main" val="1258538046"/>
                    </a:ext>
                  </a:extLst>
                </a:gridCol>
              </a:tblGrid>
              <a:tr h="370346">
                <a:tc>
                  <a:txBody>
                    <a:bodyPr/>
                    <a:lstStyle/>
                    <a:p>
                      <a:pPr algn="ctr" fontAlgn="b"/>
                      <a:r>
                        <a:rPr lang="en-US" sz="1500" u="none" strike="noStrike">
                          <a:effectLst/>
                          <a:latin typeface="Arial" panose="020B0604020202020204" pitchFamily="34" charset="0"/>
                          <a:cs typeface="Arial" panose="020B0604020202020204" pitchFamily="34" charset="0"/>
                        </a:rPr>
                        <a:t>Total Per FY</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11</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30</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45</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208</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98</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a:effectLst/>
                          <a:latin typeface="Arial" panose="020B0604020202020204" pitchFamily="34" charset="0"/>
                          <a:cs typeface="Arial" panose="020B0604020202020204" pitchFamily="34" charset="0"/>
                        </a:rPr>
                        <a:t>113</a:t>
                      </a:r>
                      <a:endParaRPr lang="en-US" sz="1500" b="0" i="0" u="none" strike="noStrike">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158</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225</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250</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275</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290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300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300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u="none" strike="noStrike" dirty="0">
                          <a:effectLst/>
                          <a:latin typeface="Arial" panose="020B0604020202020204" pitchFamily="34" charset="0"/>
                          <a:cs typeface="Arial" panose="020B0604020202020204" pitchFamily="34" charset="0"/>
                        </a:rPr>
                        <a:t>300</a:t>
                      </a:r>
                      <a:endParaRPr lang="en-US" sz="1500" b="0"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effectLst/>
                          <a:latin typeface="Arial" panose="020B0604020202020204" pitchFamily="34" charset="0"/>
                          <a:cs typeface="Arial" panose="020B0604020202020204" pitchFamily="34" charset="0"/>
                        </a:rPr>
                        <a:t>297</a:t>
                      </a: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500" b="1" u="none" strike="noStrike" dirty="0">
                          <a:effectLst/>
                          <a:latin typeface="Arial" panose="020B0604020202020204" pitchFamily="34" charset="0"/>
                          <a:cs typeface="Arial" panose="020B0604020202020204" pitchFamily="34" charset="0"/>
                        </a:rPr>
                        <a:t>TOT $2,900M</a:t>
                      </a:r>
                      <a:endParaRPr lang="en-US" sz="1500" b="1" i="0" u="none" strike="noStrike" dirty="0">
                        <a:solidFill>
                          <a:srgbClr val="000000"/>
                        </a:solidFill>
                        <a:effectLst/>
                        <a:latin typeface="Arial" panose="020B0604020202020204" pitchFamily="34" charset="0"/>
                        <a:cs typeface="Arial" panose="020B0604020202020204" pitchFamily="34" charset="0"/>
                      </a:endParaRPr>
                    </a:p>
                  </a:txBody>
                  <a:tcPr marL="5079" marR="5079" marT="507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207052"/>
                  </a:ext>
                </a:extLst>
              </a:tr>
            </a:tbl>
          </a:graphicData>
        </a:graphic>
      </p:graphicFrame>
      <p:sp>
        <p:nvSpPr>
          <p:cNvPr id="2" name="Slide Number Placeholder 1">
            <a:extLst>
              <a:ext uri="{FF2B5EF4-FFF2-40B4-BE49-F238E27FC236}">
                <a16:creationId xmlns:a16="http://schemas.microsoft.com/office/drawing/2014/main" id="{A3B59D9D-57A8-F99E-F611-92E834FDF271}"/>
              </a:ext>
            </a:extLst>
          </p:cNvPr>
          <p:cNvSpPr>
            <a:spLocks noGrp="1"/>
          </p:cNvSpPr>
          <p:nvPr>
            <p:ph type="sldNum" sz="quarter" idx="4"/>
          </p:nvPr>
        </p:nvSpPr>
        <p:spPr/>
        <p:txBody>
          <a:bodyPr/>
          <a:lstStyle/>
          <a:p>
            <a:fld id="{933A556B-7C63-244D-9B7C-B0EA8042B330}" type="slidenum">
              <a:rPr lang="en-US" smtClean="0">
                <a:solidFill>
                  <a:schemeClr val="tx1"/>
                </a:solidFill>
              </a:rPr>
              <a:pPr/>
              <a:t>18</a:t>
            </a:fld>
            <a:endParaRPr lang="en-US" dirty="0">
              <a:solidFill>
                <a:schemeClr val="tx1"/>
              </a:solidFill>
            </a:endParaRPr>
          </a:p>
        </p:txBody>
      </p:sp>
      <p:sp>
        <p:nvSpPr>
          <p:cNvPr id="3" name="Title 2">
            <a:extLst>
              <a:ext uri="{FF2B5EF4-FFF2-40B4-BE49-F238E27FC236}">
                <a16:creationId xmlns:a16="http://schemas.microsoft.com/office/drawing/2014/main" id="{F9F2EBC6-74D8-7A3D-1504-2142EDAFCFD3}"/>
              </a:ext>
            </a:extLst>
          </p:cNvPr>
          <p:cNvSpPr>
            <a:spLocks noGrp="1"/>
          </p:cNvSpPr>
          <p:nvPr>
            <p:ph type="title"/>
          </p:nvPr>
        </p:nvSpPr>
        <p:spPr/>
        <p:txBody>
          <a:bodyPr>
            <a:normAutofit/>
          </a:bodyPr>
          <a:lstStyle/>
          <a:p>
            <a:r>
              <a:rPr lang="en-US" dirty="0"/>
              <a:t>Draft Funding Profile – $300M annual peak</a:t>
            </a:r>
          </a:p>
        </p:txBody>
      </p:sp>
      <p:sp>
        <p:nvSpPr>
          <p:cNvPr id="6" name="TextBox 5">
            <a:extLst>
              <a:ext uri="{FF2B5EF4-FFF2-40B4-BE49-F238E27FC236}">
                <a16:creationId xmlns:a16="http://schemas.microsoft.com/office/drawing/2014/main" id="{EB5B2E4F-71B0-C8AA-CDAD-07EA5BAE7ED5}"/>
              </a:ext>
            </a:extLst>
          </p:cNvPr>
          <p:cNvSpPr txBox="1"/>
          <p:nvPr/>
        </p:nvSpPr>
        <p:spPr>
          <a:xfrm>
            <a:off x="2124463" y="5245661"/>
            <a:ext cx="7943073" cy="646331"/>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800" b="1" dirty="0">
                <a:solidFill>
                  <a:schemeClr val="tx1"/>
                </a:solidFill>
              </a:rPr>
              <a:t>The ASR Subproject’s proposed funding profile can keep the funding-constrained ASR schedule closer to the technically driven schedule.</a:t>
            </a:r>
            <a:endParaRPr lang="en-US" sz="1600" dirty="0">
              <a:solidFill>
                <a:schemeClr val="tx1"/>
              </a:solidFill>
            </a:endParaRPr>
          </a:p>
        </p:txBody>
      </p:sp>
    </p:spTree>
    <p:extLst>
      <p:ext uri="{BB962C8B-B14F-4D97-AF65-F5344CB8AC3E}">
        <p14:creationId xmlns:p14="http://schemas.microsoft.com/office/powerpoint/2010/main" val="17332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2E7FC4-0AC6-99A1-8E61-08C495B9D8B4}"/>
              </a:ext>
            </a:extLst>
          </p:cNvPr>
          <p:cNvSpPr>
            <a:spLocks noGrp="1"/>
          </p:cNvSpPr>
          <p:nvPr>
            <p:ph type="sldNum" sz="quarter" idx="4"/>
          </p:nvPr>
        </p:nvSpPr>
        <p:spPr/>
        <p:txBody>
          <a:bodyPr/>
          <a:lstStyle/>
          <a:p>
            <a:pPr algn="ctr"/>
            <a:fld id="{933A556B-7C63-244D-9B7C-B0EA8042B330}" type="slidenum">
              <a:rPr lang="en-US" smtClean="0"/>
              <a:pPr algn="ctr"/>
              <a:t>19</a:t>
            </a:fld>
            <a:endParaRPr lang="en-US"/>
          </a:p>
        </p:txBody>
      </p:sp>
      <p:sp>
        <p:nvSpPr>
          <p:cNvPr id="3" name="Title 2">
            <a:extLst>
              <a:ext uri="{FF2B5EF4-FFF2-40B4-BE49-F238E27FC236}">
                <a16:creationId xmlns:a16="http://schemas.microsoft.com/office/drawing/2014/main" id="{9A00C529-812E-DC95-4D5B-0731D46920CB}"/>
              </a:ext>
            </a:extLst>
          </p:cNvPr>
          <p:cNvSpPr>
            <a:spLocks noGrp="1"/>
          </p:cNvSpPr>
          <p:nvPr>
            <p:ph type="title"/>
          </p:nvPr>
        </p:nvSpPr>
        <p:spPr/>
        <p:txBody>
          <a:bodyPr>
            <a:normAutofit/>
          </a:bodyPr>
          <a:lstStyle/>
          <a:p>
            <a:r>
              <a:rPr lang="en-US"/>
              <a:t>Project Strategy Workshop (Dec 4, 2025)</a:t>
            </a:r>
          </a:p>
        </p:txBody>
      </p:sp>
      <p:sp>
        <p:nvSpPr>
          <p:cNvPr id="4" name="Content Placeholder 3">
            <a:extLst>
              <a:ext uri="{FF2B5EF4-FFF2-40B4-BE49-F238E27FC236}">
                <a16:creationId xmlns:a16="http://schemas.microsoft.com/office/drawing/2014/main" id="{20CC445D-F051-20C9-8BFB-3A2BB217B315}"/>
              </a:ext>
            </a:extLst>
          </p:cNvPr>
          <p:cNvSpPr>
            <a:spLocks noGrp="1"/>
          </p:cNvSpPr>
          <p:nvPr>
            <p:ph idx="1"/>
          </p:nvPr>
        </p:nvSpPr>
        <p:spPr>
          <a:xfrm>
            <a:off x="460270" y="1004153"/>
            <a:ext cx="11491584" cy="5042201"/>
          </a:xfrm>
        </p:spPr>
        <p:txBody>
          <a:bodyPr vert="horz" lIns="91440" tIns="45720" rIns="91440" bIns="45720" rtlCol="0" anchor="t">
            <a:normAutofit lnSpcReduction="10000"/>
          </a:bodyPr>
          <a:lstStyle/>
          <a:p>
            <a:pPr marL="0" indent="0">
              <a:buNone/>
            </a:pPr>
            <a:r>
              <a:rPr lang="en-US" b="1" dirty="0">
                <a:cs typeface="Arial"/>
              </a:rPr>
              <a:t>Goal:  </a:t>
            </a:r>
            <a:r>
              <a:rPr lang="en-US" dirty="0">
                <a:cs typeface="Arial"/>
              </a:rPr>
              <a:t>Engage stakeholders in the development of plans for delivering the EIC facility and efforts to align with DOE funding guidance and the mission need.</a:t>
            </a:r>
            <a:endParaRPr lang="en-US" dirty="0"/>
          </a:p>
          <a:p>
            <a:pPr marL="342900" indent="-342900">
              <a:buFont typeface="Arial" panose="020B0604020202020204" pitchFamily="34" charset="0"/>
              <a:buChar char="•"/>
            </a:pPr>
            <a:r>
              <a:rPr lang="en-US" sz="2000" dirty="0">
                <a:cs typeface="Arial"/>
              </a:rPr>
              <a:t>Assess progress on revising plans based on funding guidance</a:t>
            </a:r>
            <a:endParaRPr lang="en-US" dirty="0">
              <a:cs typeface="Arial"/>
            </a:endParaRPr>
          </a:p>
          <a:p>
            <a:pPr marL="342900" indent="-342900">
              <a:buFont typeface="Arial" panose="020B0604020202020204" pitchFamily="34" charset="0"/>
              <a:buChar char="•"/>
            </a:pPr>
            <a:r>
              <a:rPr lang="en-US" sz="2000" dirty="0">
                <a:cs typeface="Arial"/>
              </a:rPr>
              <a:t>Discuss plans and results of the Assessments of Baseline Readiness</a:t>
            </a:r>
            <a:endParaRPr lang="en-US" dirty="0">
              <a:cs typeface="Arial"/>
            </a:endParaRPr>
          </a:p>
          <a:p>
            <a:pPr marL="342900" indent="-342900">
              <a:buFont typeface="Arial" panose="020B0604020202020204" pitchFamily="34" charset="0"/>
              <a:buChar char="•"/>
            </a:pPr>
            <a:r>
              <a:rPr lang="en-US" sz="2000" dirty="0">
                <a:cs typeface="Arial"/>
              </a:rPr>
              <a:t>Discuss plans for establishing subproject baselines and starting construction in 2026</a:t>
            </a:r>
            <a:endParaRPr lang="en-US" dirty="0">
              <a:cs typeface="Arial"/>
            </a:endParaRPr>
          </a:p>
          <a:p>
            <a:pPr marL="914400" indent="-914400">
              <a:buNone/>
            </a:pPr>
            <a:r>
              <a:rPr lang="en-US" b="1" dirty="0">
                <a:cs typeface="Arial"/>
              </a:rPr>
              <a:t>Participants:</a:t>
            </a:r>
            <a:r>
              <a:rPr lang="en-US" dirty="0">
                <a:cs typeface="Arial"/>
              </a:rPr>
              <a:t>  EIC stakeholder primary points of contact, DOE FPD and NP</a:t>
            </a:r>
          </a:p>
          <a:p>
            <a:pPr marL="346075" indent="-346075">
              <a:buFont typeface="Arial" panose="020B0604020202020204" pitchFamily="34" charset="0"/>
              <a:buChar char="•"/>
            </a:pPr>
            <a:r>
              <a:rPr lang="en-US" sz="2000" dirty="0">
                <a:cs typeface="Arial"/>
              </a:rPr>
              <a:t>Chairs of Advisory Committees, Steering Group, and EIC Governance Boards</a:t>
            </a:r>
          </a:p>
          <a:p>
            <a:pPr marL="346075" indent="-346075">
              <a:buFont typeface="Arial" panose="020B0604020202020204" pitchFamily="34" charset="0"/>
              <a:buChar char="•"/>
            </a:pPr>
            <a:r>
              <a:rPr lang="en-US" sz="2000" dirty="0">
                <a:cs typeface="Arial"/>
              </a:rPr>
              <a:t>EIC Users Group, </a:t>
            </a:r>
            <a:r>
              <a:rPr lang="en-US" sz="2000" dirty="0" err="1">
                <a:cs typeface="Arial"/>
              </a:rPr>
              <a:t>ePIC</a:t>
            </a:r>
            <a:r>
              <a:rPr lang="en-US" sz="2000" dirty="0">
                <a:cs typeface="Arial"/>
              </a:rPr>
              <a:t> Collaboration Spokesperson, EIC Accelerator Collaboration Co-chair</a:t>
            </a:r>
          </a:p>
          <a:p>
            <a:pPr marL="346075" indent="-346075">
              <a:buFont typeface="Arial" panose="020B0604020202020204" pitchFamily="34" charset="0"/>
              <a:buChar char="•"/>
            </a:pPr>
            <a:r>
              <a:rPr lang="en-US" sz="2000" dirty="0">
                <a:cs typeface="Arial"/>
              </a:rPr>
              <a:t>EIC Project Advisory Committee Members</a:t>
            </a:r>
          </a:p>
          <a:p>
            <a:pPr>
              <a:buNone/>
            </a:pPr>
            <a:r>
              <a:rPr lang="en-US" b="1" dirty="0">
                <a:cs typeface="Arial"/>
              </a:rPr>
              <a:t>Format:  </a:t>
            </a:r>
            <a:r>
              <a:rPr lang="en-US" dirty="0">
                <a:cs typeface="Arial"/>
              </a:rPr>
              <a:t>Similar to Aug 2024 Project Strategy Workshop (Focused on Subprojects)</a:t>
            </a:r>
          </a:p>
          <a:p>
            <a:pPr marL="342900" indent="-342900">
              <a:buFont typeface="Arial" panose="020B0604020202020204" pitchFamily="34" charset="0"/>
              <a:buChar char="•"/>
            </a:pPr>
            <a:r>
              <a:rPr lang="en-US" dirty="0">
                <a:cs typeface="Arial"/>
              </a:rPr>
              <a:t>Brief presentations to promote participation and discussion.</a:t>
            </a:r>
          </a:p>
          <a:p>
            <a:r>
              <a:rPr lang="en-US" b="1" dirty="0">
                <a:cs typeface="Arial"/>
              </a:rPr>
              <a:t>Results:  </a:t>
            </a:r>
            <a:r>
              <a:rPr lang="en-US" dirty="0">
                <a:cs typeface="Arial"/>
              </a:rPr>
              <a:t>Identified opportunities for significant cost reductions.  EIC Project Manager tracking actions against the cost targets.</a:t>
            </a:r>
          </a:p>
        </p:txBody>
      </p:sp>
    </p:spTree>
    <p:extLst>
      <p:ext uri="{BB962C8B-B14F-4D97-AF65-F5344CB8AC3E}">
        <p14:creationId xmlns:p14="http://schemas.microsoft.com/office/powerpoint/2010/main" val="13856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CA763-6E7E-5660-77BC-7C88D518AF17}"/>
              </a:ext>
            </a:extLst>
          </p:cNvPr>
          <p:cNvSpPr>
            <a:spLocks noGrp="1"/>
          </p:cNvSpPr>
          <p:nvPr>
            <p:ph type="sldNum" sz="quarter" idx="4"/>
          </p:nvPr>
        </p:nvSpPr>
        <p:spPr/>
        <p:txBody>
          <a:bodyPr/>
          <a:lstStyle/>
          <a:p>
            <a:pPr algn="ctr"/>
            <a:fld id="{933A556B-7C63-244D-9B7C-B0EA8042B330}" type="slidenum">
              <a:rPr lang="en-US" smtClean="0"/>
              <a:pPr algn="ctr"/>
              <a:t>2</a:t>
            </a:fld>
            <a:endParaRPr lang="en-US"/>
          </a:p>
        </p:txBody>
      </p:sp>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lstStyle/>
          <a:p>
            <a:r>
              <a:rPr lang="en-US"/>
              <a:t>Outline</a:t>
            </a:r>
          </a:p>
        </p:txBody>
      </p:sp>
      <p:sp>
        <p:nvSpPr>
          <p:cNvPr id="6" name="Content Placeholder 5">
            <a:extLst>
              <a:ext uri="{FF2B5EF4-FFF2-40B4-BE49-F238E27FC236}">
                <a16:creationId xmlns:a16="http://schemas.microsoft.com/office/drawing/2014/main" id="{9744A9F9-944D-5880-3F0F-9FAC5E0F391F}"/>
              </a:ext>
            </a:extLst>
          </p:cNvPr>
          <p:cNvSpPr>
            <a:spLocks noGrp="1"/>
          </p:cNvSpPr>
          <p:nvPr>
            <p:ph idx="1"/>
          </p:nvPr>
        </p:nvSpPr>
        <p:spPr>
          <a:xfrm>
            <a:off x="464481" y="989692"/>
            <a:ext cx="11499925" cy="5059416"/>
          </a:xfrm>
        </p:spPr>
        <p:txBody>
          <a:bodyPr vert="horz" lIns="91440" tIns="45720" rIns="91440" bIns="45720" rtlCol="0" anchor="t">
            <a:normAutofit/>
          </a:bodyPr>
          <a:lstStyle/>
          <a:p>
            <a:pPr marL="285750" indent="-285750"/>
            <a:r>
              <a:rPr lang="en-US" sz="2800" dirty="0">
                <a:cs typeface="Arial"/>
              </a:rPr>
              <a:t>EIC</a:t>
            </a:r>
          </a:p>
          <a:p>
            <a:pPr marL="285750" indent="-285750"/>
            <a:r>
              <a:rPr lang="en-US" sz="2800" dirty="0">
                <a:cs typeface="Arial"/>
              </a:rPr>
              <a:t>Organization</a:t>
            </a:r>
          </a:p>
          <a:p>
            <a:pPr marL="285750" indent="-285750"/>
            <a:r>
              <a:rPr lang="en-US" sz="2800" dirty="0">
                <a:cs typeface="Arial"/>
              </a:rPr>
              <a:t>Project Plans</a:t>
            </a:r>
          </a:p>
          <a:p>
            <a:pPr marL="285750" indent="-285750"/>
            <a:r>
              <a:rPr lang="en-US" sz="2800" dirty="0">
                <a:cs typeface="Arial"/>
              </a:rPr>
              <a:t>DOE Review of August 2025</a:t>
            </a:r>
          </a:p>
          <a:p>
            <a:pPr marL="285750" indent="-285750"/>
            <a:r>
              <a:rPr lang="en-US" sz="2800" dirty="0">
                <a:cs typeface="Arial"/>
              </a:rPr>
              <a:t>Progress on Annual Funding and TPC Point Estimate</a:t>
            </a:r>
          </a:p>
          <a:p>
            <a:pPr marL="285750" indent="-285750"/>
            <a:r>
              <a:rPr lang="en-US" sz="2800" dirty="0">
                <a:cs typeface="Arial"/>
              </a:rPr>
              <a:t>ASR, DET, and Comprehensive Project Reviews</a:t>
            </a:r>
          </a:p>
          <a:p>
            <a:pPr marL="285750" indent="-285750"/>
            <a:r>
              <a:rPr lang="en-US" sz="2800" dirty="0">
                <a:cs typeface="Arial"/>
              </a:rPr>
              <a:t>Summary</a:t>
            </a:r>
          </a:p>
        </p:txBody>
      </p:sp>
    </p:spTree>
    <p:extLst>
      <p:ext uri="{BB962C8B-B14F-4D97-AF65-F5344CB8AC3E}">
        <p14:creationId xmlns:p14="http://schemas.microsoft.com/office/powerpoint/2010/main" val="1713646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CA21-DBCD-2496-1F8F-F7713CBB35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1352C8-B4CC-4D2F-DDAB-F44F3512E3D8}"/>
              </a:ext>
            </a:extLst>
          </p:cNvPr>
          <p:cNvSpPr>
            <a:spLocks noGrp="1"/>
          </p:cNvSpPr>
          <p:nvPr>
            <p:ph type="sldNum" sz="quarter" idx="4"/>
          </p:nvPr>
        </p:nvSpPr>
        <p:spPr/>
        <p:txBody>
          <a:bodyPr/>
          <a:lstStyle/>
          <a:p>
            <a:pPr algn="ctr"/>
            <a:fld id="{933A556B-7C63-244D-9B7C-B0EA8042B330}" type="slidenum">
              <a:rPr lang="en-US" smtClean="0"/>
              <a:pPr algn="ctr"/>
              <a:t>20</a:t>
            </a:fld>
            <a:endParaRPr lang="en-US"/>
          </a:p>
        </p:txBody>
      </p:sp>
      <p:sp>
        <p:nvSpPr>
          <p:cNvPr id="3" name="Title 2">
            <a:extLst>
              <a:ext uri="{FF2B5EF4-FFF2-40B4-BE49-F238E27FC236}">
                <a16:creationId xmlns:a16="http://schemas.microsoft.com/office/drawing/2014/main" id="{3AC627CB-4AA3-C05E-45F5-8BE93D61765F}"/>
              </a:ext>
            </a:extLst>
          </p:cNvPr>
          <p:cNvSpPr>
            <a:spLocks noGrp="1"/>
          </p:cNvSpPr>
          <p:nvPr>
            <p:ph type="title"/>
          </p:nvPr>
        </p:nvSpPr>
        <p:spPr/>
        <p:txBody>
          <a:bodyPr/>
          <a:lstStyle/>
          <a:p>
            <a:r>
              <a:rPr lang="en-US"/>
              <a:t>Subproject Cost Targets – J. Yeck</a:t>
            </a:r>
          </a:p>
        </p:txBody>
      </p:sp>
      <p:sp>
        <p:nvSpPr>
          <p:cNvPr id="15" name="TextBox 14">
            <a:extLst>
              <a:ext uri="{FF2B5EF4-FFF2-40B4-BE49-F238E27FC236}">
                <a16:creationId xmlns:a16="http://schemas.microsoft.com/office/drawing/2014/main" id="{44D39FCB-45A3-D671-986C-84575BAA8152}"/>
              </a:ext>
            </a:extLst>
          </p:cNvPr>
          <p:cNvSpPr txBox="1"/>
          <p:nvPr/>
        </p:nvSpPr>
        <p:spPr>
          <a:xfrm>
            <a:off x="458517" y="4801925"/>
            <a:ext cx="11051680" cy="1015663"/>
          </a:xfrm>
          <a:prstGeom prst="rect">
            <a:avLst/>
          </a:prstGeom>
          <a:noFill/>
        </p:spPr>
        <p:txBody>
          <a:bodyPr wrap="none" rtlCol="0">
            <a:spAutoFit/>
          </a:bodyPr>
          <a:lstStyle/>
          <a:p>
            <a:pPr marL="285750" indent="-285750">
              <a:buFont typeface="Arial" panose="020B0604020202020204" pitchFamily="34" charset="0"/>
              <a:buChar char="•"/>
            </a:pPr>
            <a:r>
              <a:rPr lang="en-US" sz="2000"/>
              <a:t>Subproject cost targets are required to support TPC point estimate guidance, i.e., &lt; $3B.</a:t>
            </a:r>
          </a:p>
          <a:p>
            <a:pPr marL="285750" indent="-285750">
              <a:buFont typeface="Arial" panose="020B0604020202020204" pitchFamily="34" charset="0"/>
              <a:buChar char="•"/>
            </a:pPr>
            <a:r>
              <a:rPr lang="en-US" sz="2000"/>
              <a:t>Subproject cost estimates exceed their targets to varying degrees, e.g., ASR ~$200M.</a:t>
            </a:r>
          </a:p>
          <a:p>
            <a:pPr marL="285750" indent="-285750">
              <a:buFont typeface="Arial" panose="020B0604020202020204" pitchFamily="34" charset="0"/>
              <a:buChar char="•"/>
            </a:pPr>
            <a:r>
              <a:rPr lang="en-US" sz="2000"/>
              <a:t>A transparent process is used to track changes in project requirements and scope reductions.</a:t>
            </a:r>
          </a:p>
        </p:txBody>
      </p:sp>
      <p:pic>
        <p:nvPicPr>
          <p:cNvPr id="1026" name="Picture 2">
            <a:extLst>
              <a:ext uri="{FF2B5EF4-FFF2-40B4-BE49-F238E27FC236}">
                <a16:creationId xmlns:a16="http://schemas.microsoft.com/office/drawing/2014/main" id="{AC04C13A-CBF5-72F8-06CA-7B77BF099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368" y="987694"/>
            <a:ext cx="11751652" cy="38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0137C-E5DC-9B11-5F8C-5DC304BFCB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815DA-C83D-D5E9-8851-901E24D9416A}"/>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21</a:t>
            </a:fld>
            <a:endParaRPr lang="en-US"/>
          </a:p>
        </p:txBody>
      </p:sp>
      <p:sp>
        <p:nvSpPr>
          <p:cNvPr id="3" name="Title 2">
            <a:extLst>
              <a:ext uri="{FF2B5EF4-FFF2-40B4-BE49-F238E27FC236}">
                <a16:creationId xmlns:a16="http://schemas.microsoft.com/office/drawing/2014/main" id="{2EC54A51-5828-A862-3D13-8C364CB47995}"/>
              </a:ext>
            </a:extLst>
          </p:cNvPr>
          <p:cNvSpPr>
            <a:spLocks noGrp="1"/>
          </p:cNvSpPr>
          <p:nvPr>
            <p:ph type="title"/>
          </p:nvPr>
        </p:nvSpPr>
        <p:spPr>
          <a:xfrm>
            <a:off x="538834" y="0"/>
            <a:ext cx="11347413" cy="825178"/>
          </a:xfrm>
        </p:spPr>
        <p:txBody>
          <a:bodyPr/>
          <a:lstStyle/>
          <a:p>
            <a:r>
              <a:rPr lang="en-US" dirty="0"/>
              <a:t>ASR Review Draft Results – (1) </a:t>
            </a:r>
          </a:p>
        </p:txBody>
      </p:sp>
      <p:sp>
        <p:nvSpPr>
          <p:cNvPr id="4" name="Content Placeholder 3">
            <a:extLst>
              <a:ext uri="{FF2B5EF4-FFF2-40B4-BE49-F238E27FC236}">
                <a16:creationId xmlns:a16="http://schemas.microsoft.com/office/drawing/2014/main" id="{F30ED58F-ED0A-D7E7-7F03-D0638E8210E9}"/>
              </a:ext>
            </a:extLst>
          </p:cNvPr>
          <p:cNvSpPr>
            <a:spLocks noGrp="1"/>
          </p:cNvSpPr>
          <p:nvPr>
            <p:ph idx="1"/>
          </p:nvPr>
        </p:nvSpPr>
        <p:spPr>
          <a:xfrm>
            <a:off x="517262" y="930807"/>
            <a:ext cx="11395338" cy="5050893"/>
          </a:xfrm>
        </p:spPr>
        <p:txBody>
          <a:bodyPr>
            <a:noAutofit/>
          </a:bodyPr>
          <a:lstStyle/>
          <a:p>
            <a:pPr marL="461963" indent="-455613">
              <a:buNone/>
              <a:tabLst>
                <a:tab pos="455613" algn="l"/>
                <a:tab pos="10739438" algn="r"/>
              </a:tabLst>
            </a:pPr>
            <a:r>
              <a:rPr lang="en-US" sz="1800" b="1" i="0" u="none" strike="noStrike" kern="1200" dirty="0">
                <a:solidFill>
                  <a:srgbClr val="000000"/>
                </a:solidFill>
                <a:effectLst/>
                <a:latin typeface="Arial" panose="020B0604020202020204" pitchFamily="34" charset="0"/>
                <a:cs typeface="Arial" panose="020B0604020202020204" pitchFamily="34" charset="0"/>
              </a:rPr>
              <a:t>Accelerator Storage Rings (ASR)</a:t>
            </a:r>
            <a:r>
              <a:rPr lang="en-US" sz="1800" i="0" u="none" strike="noStrike" kern="1200" dirty="0">
                <a:solidFill>
                  <a:srgbClr val="000000"/>
                </a:solidFill>
                <a:effectLst/>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held </a:t>
            </a:r>
            <a:r>
              <a:rPr lang="en-US" sz="1800" b="0" i="0" u="none" strike="noStrike" kern="1200" dirty="0">
                <a:solidFill>
                  <a:srgbClr val="000000"/>
                </a:solidFill>
                <a:effectLst/>
                <a:latin typeface="Arial" panose="020B0604020202020204" pitchFamily="34" charset="0"/>
              </a:rPr>
              <a:t>January 14-16, 2026</a:t>
            </a:r>
            <a:r>
              <a:rPr lang="en-US" sz="1800" kern="1200" dirty="0">
                <a:solidFill>
                  <a:srgbClr val="000000"/>
                </a:solidFill>
                <a:latin typeface="Arial" panose="020B0604020202020204" pitchFamily="34" charset="0"/>
              </a:rPr>
              <a:t>. </a:t>
            </a:r>
          </a:p>
          <a:p>
            <a:pPr marL="461963" indent="-455613">
              <a:buNone/>
              <a:tabLst>
                <a:tab pos="455613" algn="l"/>
                <a:tab pos="10739438" algn="r"/>
              </a:tabLst>
            </a:pPr>
            <a:r>
              <a:rPr lang="en-US" sz="1400" b="0" i="0" u="none" strike="noStrike" dirty="0">
                <a:effectLst/>
                <a:latin typeface="Arial" panose="020B0604020202020204" pitchFamily="34" charset="0"/>
              </a:rPr>
              <a:t>Co-Chairs:  </a:t>
            </a:r>
            <a:r>
              <a:rPr lang="en-US" sz="1400" b="0" i="0" u="none" strike="noStrike" dirty="0">
                <a:solidFill>
                  <a:srgbClr val="000000"/>
                </a:solidFill>
                <a:effectLst/>
                <a:latin typeface="Arial" panose="020B0604020202020204" pitchFamily="34" charset="0"/>
                <a:cs typeface="Arial" panose="020B0604020202020204" pitchFamily="34" charset="0"/>
              </a:rPr>
              <a:t>J. K</a:t>
            </a:r>
            <a:r>
              <a:rPr lang="en-US" sz="1400" dirty="0">
                <a:solidFill>
                  <a:srgbClr val="000000"/>
                </a:solidFill>
                <a:latin typeface="Arial" panose="020B0604020202020204" pitchFamily="34" charset="0"/>
                <a:cs typeface="Arial" panose="020B0604020202020204" pitchFamily="34" charset="0"/>
              </a:rPr>
              <a:t>erby, LBNF/DUNE Director, FNAL &amp; T. </a:t>
            </a:r>
            <a:r>
              <a:rPr lang="en-US" sz="1400" dirty="0" err="1">
                <a:solidFill>
                  <a:srgbClr val="000000"/>
                </a:solidFill>
                <a:latin typeface="Arial" panose="020B0604020202020204" pitchFamily="34" charset="0"/>
                <a:cs typeface="Arial" panose="020B0604020202020204" pitchFamily="34" charset="0"/>
              </a:rPr>
              <a:t>Raubenheimer</a:t>
            </a:r>
            <a:r>
              <a:rPr lang="en-US" sz="1400" dirty="0">
                <a:solidFill>
                  <a:srgbClr val="000000"/>
                </a:solidFill>
                <a:latin typeface="Arial" panose="020B0604020202020204" pitchFamily="34" charset="0"/>
                <a:cs typeface="Arial" panose="020B0604020202020204" pitchFamily="34" charset="0"/>
              </a:rPr>
              <a:t>, SLAC, MAC Chair</a:t>
            </a:r>
          </a:p>
          <a:p>
            <a:pPr marL="461963" indent="-455613">
              <a:buNone/>
              <a:tabLst>
                <a:tab pos="455613" algn="l"/>
                <a:tab pos="10739438" algn="r"/>
              </a:tabLst>
            </a:pPr>
            <a:endParaRPr lang="en-US" sz="800" b="0" i="0" u="none" strike="noStrike" dirty="0">
              <a:solidFill>
                <a:srgbClr val="000000"/>
              </a:solidFill>
              <a:effectLst/>
              <a:latin typeface="Arial" panose="020B0604020202020204" pitchFamily="34" charset="0"/>
              <a:cs typeface="Arial" panose="020B0604020202020204" pitchFamily="34" charset="0"/>
            </a:endParaRPr>
          </a:p>
          <a:p>
            <a:pPr marL="461963" indent="-455613">
              <a:tabLst>
                <a:tab pos="455613" algn="l"/>
                <a:tab pos="10739438" algn="r"/>
              </a:tabLst>
            </a:pPr>
            <a:r>
              <a:rPr lang="en-US" sz="1800" dirty="0"/>
              <a:t>ASR is technically sound, well advanced, and the most mature EIC subproject.</a:t>
            </a:r>
          </a:p>
          <a:p>
            <a:pPr marL="461963" indent="-455613">
              <a:tabLst>
                <a:tab pos="455613" algn="l"/>
                <a:tab pos="10739438" algn="r"/>
              </a:tabLst>
            </a:pPr>
            <a:r>
              <a:rPr lang="en-US" sz="1800" dirty="0"/>
              <a:t>Experienced teams, strong review culture, and steady design progress support CD-2/3 from a technical standpoint.</a:t>
            </a:r>
          </a:p>
          <a:p>
            <a:pPr marL="461963" indent="-455613">
              <a:tabLst>
                <a:tab pos="455613" algn="l"/>
                <a:tab pos="10739438" algn="r"/>
              </a:tabLst>
            </a:pPr>
            <a:r>
              <a:rPr lang="en-US" sz="1800" dirty="0"/>
              <a:t>Designs across ESR, HSR, RF, Infrastructure, and Integration are credible; risks are understood with mitigation strategies in place.</a:t>
            </a:r>
          </a:p>
          <a:p>
            <a:pPr marL="461963" indent="-455613">
              <a:tabLst>
                <a:tab pos="455613" algn="l"/>
                <a:tab pos="10739438" algn="r"/>
              </a:tabLst>
            </a:pPr>
            <a:r>
              <a:rPr lang="en-US" sz="1800" dirty="0"/>
              <a:t>ASR cost goal: $775M vs. current estimate of ~$1.0B; recent scrubbing reduced cost by ~$259M.</a:t>
            </a:r>
          </a:p>
          <a:p>
            <a:pPr marL="461963" indent="-455613">
              <a:tabLst>
                <a:tab pos="455613" algn="l"/>
                <a:tab pos="10739438" algn="r"/>
              </a:tabLst>
            </a:pPr>
            <a:r>
              <a:rPr lang="en-US" sz="1800" dirty="0"/>
              <a:t>DOE IPR scheduled for April 2026, with potential CD-2/3 review for ASR in Fall 2026.</a:t>
            </a:r>
          </a:p>
          <a:p>
            <a:pPr marL="461963" indent="-455613">
              <a:tabLst>
                <a:tab pos="455613" algn="l"/>
                <a:tab pos="10739438" algn="r"/>
              </a:tabLst>
            </a:pPr>
            <a:r>
              <a:rPr lang="en-US" sz="1800" dirty="0"/>
              <a:t>ASR organized into four major WBS elements (ESR, HSR, INF, SIFI) with roughly equal scope.</a:t>
            </a:r>
          </a:p>
          <a:p>
            <a:pPr marL="461963" indent="-455613">
              <a:tabLst>
                <a:tab pos="455613" algn="l"/>
                <a:tab pos="10739438" algn="r"/>
              </a:tabLst>
            </a:pPr>
            <a:r>
              <a:rPr lang="en-US" sz="1800" dirty="0"/>
              <a:t>34 PDR/FDRs completed since 2023; ~30 additional reviews required before CD-2/3.</a:t>
            </a:r>
          </a:p>
          <a:p>
            <a:pPr marL="461963" indent="-455613">
              <a:tabLst>
                <a:tab pos="455613" algn="l"/>
                <a:tab pos="10739438" algn="r"/>
              </a:tabLst>
            </a:pPr>
            <a:r>
              <a:rPr lang="en-US" sz="1800" dirty="0"/>
              <a:t>ASR hardware KPPs identified but not yet agreed to by DOE; beam storage not achievable at CD-2 due to IR vacuum readiness.</a:t>
            </a:r>
          </a:p>
        </p:txBody>
      </p:sp>
    </p:spTree>
    <p:extLst>
      <p:ext uri="{BB962C8B-B14F-4D97-AF65-F5344CB8AC3E}">
        <p14:creationId xmlns:p14="http://schemas.microsoft.com/office/powerpoint/2010/main" val="2948736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071D5-18A4-C6B4-4307-0C4A512C3A1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31873-51B9-DBBC-C118-90AFCCBBB478}"/>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pPr algn="ctr"/>
              <a:t>22</a:t>
            </a:fld>
            <a:endParaRPr lang="en-US"/>
          </a:p>
        </p:txBody>
      </p:sp>
      <p:sp>
        <p:nvSpPr>
          <p:cNvPr id="3" name="Title 2">
            <a:extLst>
              <a:ext uri="{FF2B5EF4-FFF2-40B4-BE49-F238E27FC236}">
                <a16:creationId xmlns:a16="http://schemas.microsoft.com/office/drawing/2014/main" id="{747A73B9-CFAE-37D0-95FA-5B4DF2270ECD}"/>
              </a:ext>
            </a:extLst>
          </p:cNvPr>
          <p:cNvSpPr>
            <a:spLocks noGrp="1"/>
          </p:cNvSpPr>
          <p:nvPr>
            <p:ph type="title"/>
          </p:nvPr>
        </p:nvSpPr>
        <p:spPr>
          <a:xfrm>
            <a:off x="538834" y="0"/>
            <a:ext cx="11347413" cy="825178"/>
          </a:xfrm>
        </p:spPr>
        <p:txBody>
          <a:bodyPr/>
          <a:lstStyle/>
          <a:p>
            <a:r>
              <a:rPr lang="en-US" dirty="0"/>
              <a:t>ASR Review Draft Results – (2)</a:t>
            </a:r>
            <a:endParaRPr lang="en-US" i="1" dirty="0"/>
          </a:p>
        </p:txBody>
      </p:sp>
      <p:sp>
        <p:nvSpPr>
          <p:cNvPr id="4" name="Content Placeholder 3">
            <a:extLst>
              <a:ext uri="{FF2B5EF4-FFF2-40B4-BE49-F238E27FC236}">
                <a16:creationId xmlns:a16="http://schemas.microsoft.com/office/drawing/2014/main" id="{4E9410CC-ED26-4516-2C45-E706BBFDC262}"/>
              </a:ext>
            </a:extLst>
          </p:cNvPr>
          <p:cNvSpPr>
            <a:spLocks noGrp="1"/>
          </p:cNvSpPr>
          <p:nvPr>
            <p:ph idx="1"/>
          </p:nvPr>
        </p:nvSpPr>
        <p:spPr>
          <a:xfrm>
            <a:off x="517262" y="930807"/>
            <a:ext cx="11395338" cy="5050893"/>
          </a:xfrm>
        </p:spPr>
        <p:txBody>
          <a:bodyPr>
            <a:noAutofit/>
          </a:bodyPr>
          <a:lstStyle/>
          <a:p>
            <a:pPr marL="461963" indent="-455613">
              <a:buNone/>
              <a:tabLst>
                <a:tab pos="455613" algn="l"/>
                <a:tab pos="10739438" algn="r"/>
              </a:tabLst>
            </a:pPr>
            <a:r>
              <a:rPr lang="en-US" sz="1800" b="1" i="0" u="none" strike="noStrike" kern="1200" dirty="0">
                <a:solidFill>
                  <a:srgbClr val="000000"/>
                </a:solidFill>
                <a:effectLst/>
                <a:latin typeface="Arial" panose="020B0604020202020204" pitchFamily="34" charset="0"/>
                <a:cs typeface="Arial" panose="020B0604020202020204" pitchFamily="34" charset="0"/>
              </a:rPr>
              <a:t>Accelerator Storage Rings (ASR)</a:t>
            </a:r>
            <a:r>
              <a:rPr lang="en-US" sz="1800" i="0" u="none" strike="noStrike" kern="1200" dirty="0">
                <a:solidFill>
                  <a:srgbClr val="000000"/>
                </a:solidFill>
                <a:effectLst/>
                <a:latin typeface="Arial" panose="020B0604020202020204" pitchFamily="34" charset="0"/>
                <a:cs typeface="Arial" panose="020B0604020202020204" pitchFamily="34" charset="0"/>
              </a:rPr>
              <a:t> </a:t>
            </a:r>
            <a:r>
              <a:rPr lang="en-US" sz="1800" dirty="0">
                <a:solidFill>
                  <a:srgbClr val="000000"/>
                </a:solidFill>
                <a:latin typeface="Arial" panose="020B0604020202020204" pitchFamily="34" charset="0"/>
                <a:cs typeface="Arial" panose="020B0604020202020204" pitchFamily="34" charset="0"/>
              </a:rPr>
              <a:t>held </a:t>
            </a:r>
            <a:r>
              <a:rPr lang="en-US" sz="1800" b="0" i="0" u="none" strike="noStrike" kern="1200" dirty="0">
                <a:solidFill>
                  <a:srgbClr val="000000"/>
                </a:solidFill>
                <a:effectLst/>
                <a:latin typeface="Arial" panose="020B0604020202020204" pitchFamily="34" charset="0"/>
              </a:rPr>
              <a:t>January 14-16, 2026</a:t>
            </a:r>
            <a:r>
              <a:rPr lang="en-US" sz="1800" kern="1200" dirty="0">
                <a:solidFill>
                  <a:srgbClr val="000000"/>
                </a:solidFill>
                <a:latin typeface="Arial" panose="020B0604020202020204" pitchFamily="34" charset="0"/>
              </a:rPr>
              <a:t>. </a:t>
            </a:r>
          </a:p>
          <a:p>
            <a:pPr marL="461963" indent="-455613">
              <a:buNone/>
              <a:tabLst>
                <a:tab pos="455613" algn="l"/>
                <a:tab pos="10739438" algn="r"/>
              </a:tabLst>
            </a:pPr>
            <a:r>
              <a:rPr lang="en-US" sz="1400" b="0" i="0" u="none" strike="noStrike" dirty="0">
                <a:effectLst/>
                <a:latin typeface="Arial" panose="020B0604020202020204" pitchFamily="34" charset="0"/>
              </a:rPr>
              <a:t>Co-Chairs:  </a:t>
            </a:r>
            <a:r>
              <a:rPr lang="en-US" sz="1400" b="0" i="0" u="none" strike="noStrike" dirty="0">
                <a:solidFill>
                  <a:srgbClr val="000000"/>
                </a:solidFill>
                <a:effectLst/>
                <a:latin typeface="Arial" panose="020B0604020202020204" pitchFamily="34" charset="0"/>
                <a:cs typeface="Arial" panose="020B0604020202020204" pitchFamily="34" charset="0"/>
              </a:rPr>
              <a:t>J. K</a:t>
            </a:r>
            <a:r>
              <a:rPr lang="en-US" sz="1400" dirty="0">
                <a:solidFill>
                  <a:srgbClr val="000000"/>
                </a:solidFill>
                <a:latin typeface="Arial" panose="020B0604020202020204" pitchFamily="34" charset="0"/>
                <a:cs typeface="Arial" panose="020B0604020202020204" pitchFamily="34" charset="0"/>
              </a:rPr>
              <a:t>erby, LBNF/DUNE Director, FNAL &amp; T. </a:t>
            </a:r>
            <a:r>
              <a:rPr lang="en-US" sz="1400" dirty="0" err="1">
                <a:solidFill>
                  <a:srgbClr val="000000"/>
                </a:solidFill>
                <a:latin typeface="Arial" panose="020B0604020202020204" pitchFamily="34" charset="0"/>
                <a:cs typeface="Arial" panose="020B0604020202020204" pitchFamily="34" charset="0"/>
              </a:rPr>
              <a:t>Raubenheimer</a:t>
            </a:r>
            <a:r>
              <a:rPr lang="en-US" sz="1400" dirty="0">
                <a:solidFill>
                  <a:srgbClr val="000000"/>
                </a:solidFill>
                <a:latin typeface="Arial" panose="020B0604020202020204" pitchFamily="34" charset="0"/>
                <a:cs typeface="Arial" panose="020B0604020202020204" pitchFamily="34" charset="0"/>
              </a:rPr>
              <a:t>, SLAC, MAC Chair</a:t>
            </a:r>
          </a:p>
          <a:p>
            <a:pPr marL="461963" indent="-455613">
              <a:buNone/>
              <a:tabLst>
                <a:tab pos="455613" algn="l"/>
                <a:tab pos="10739438" algn="r"/>
              </a:tabLst>
            </a:pPr>
            <a:endParaRPr lang="en-US" sz="800" b="0" i="0" u="none" strike="noStrike" dirty="0">
              <a:solidFill>
                <a:srgbClr val="000000"/>
              </a:solidFill>
              <a:effectLst/>
              <a:latin typeface="Arial" panose="020B0604020202020204" pitchFamily="34" charset="0"/>
              <a:cs typeface="Arial" panose="020B0604020202020204" pitchFamily="34" charset="0"/>
            </a:endParaRPr>
          </a:p>
          <a:p>
            <a:pPr marL="461963" indent="-455613">
              <a:tabLst>
                <a:tab pos="455613" algn="l"/>
                <a:tab pos="10739438" algn="r"/>
              </a:tabLst>
            </a:pPr>
            <a:r>
              <a:rPr lang="en-US" sz="1800" dirty="0"/>
              <a:t>Primary challenges are project-level, not technical: cost alignment, KPP convergence, scope definition, and schedule maturity.</a:t>
            </a:r>
          </a:p>
          <a:p>
            <a:pPr marL="461963" indent="-455613">
              <a:tabLst>
                <a:tab pos="455613" algn="l"/>
                <a:tab pos="10739438" algn="r"/>
              </a:tabLst>
            </a:pPr>
            <a:r>
              <a:rPr lang="en-US" sz="1800" dirty="0"/>
              <a:t>Current TPC exceeds DOE guidance; uncertainty remains due to incomplete estimates across other EIC subprojects.</a:t>
            </a:r>
          </a:p>
          <a:p>
            <a:pPr marL="461963" indent="-455613">
              <a:tabLst>
                <a:tab pos="455613" algn="l"/>
                <a:tab pos="10739438" algn="r"/>
              </a:tabLst>
            </a:pPr>
            <a:r>
              <a:rPr lang="en-US" sz="1800" dirty="0"/>
              <a:t>Integrated, resource-loaded P6 schedule is incomplete and must be finalized to support baselining.</a:t>
            </a:r>
          </a:p>
          <a:p>
            <a:pPr marL="461963" indent="-455613">
              <a:tabLst>
                <a:tab pos="455613" algn="l"/>
                <a:tab pos="10739438" algn="r"/>
              </a:tabLst>
            </a:pPr>
            <a:r>
              <a:rPr lang="en-US" sz="1800" dirty="0"/>
              <a:t>Installation and integration are critical cross-cutting scopes requiring stronger coordination, interface control, and configuration management.</a:t>
            </a:r>
          </a:p>
          <a:p>
            <a:pPr marL="461963" indent="-455613">
              <a:tabLst>
                <a:tab pos="455613" algn="l"/>
                <a:tab pos="10739438" algn="r"/>
              </a:tabLst>
            </a:pPr>
            <a:r>
              <a:rPr lang="en-US" sz="1800" dirty="0"/>
              <a:t>Several subsystems (HSR, RF, Infrastructure, civil construction) are technically ready to advance procurement.</a:t>
            </a:r>
          </a:p>
          <a:p>
            <a:pPr marL="461963" indent="-455613">
              <a:tabLst>
                <a:tab pos="455613" algn="l"/>
                <a:tab pos="10739438" algn="r"/>
              </a:tabLst>
            </a:pPr>
            <a:r>
              <a:rPr lang="en-US" sz="1800" dirty="0"/>
              <a:t>Committee recommends continuing progress while converging with DOE on scope, cost, and KPPs by April 2026April IPR should present a clear path to October 2026: either a full CD-2/3 review or a phased approach advancing ready scopes.</a:t>
            </a:r>
          </a:p>
          <a:p>
            <a:pPr marL="461963" indent="-455613">
              <a:tabLst>
                <a:tab pos="455613" algn="l"/>
                <a:tab pos="10739438" algn="r"/>
              </a:tabLst>
            </a:pPr>
            <a:r>
              <a:rPr lang="en-US" sz="1800" dirty="0"/>
              <a:t>With timely leadership decisions and improved integration, ASR can transition successfully from design to construction.</a:t>
            </a:r>
          </a:p>
        </p:txBody>
      </p:sp>
    </p:spTree>
    <p:extLst>
      <p:ext uri="{BB962C8B-B14F-4D97-AF65-F5344CB8AC3E}">
        <p14:creationId xmlns:p14="http://schemas.microsoft.com/office/powerpoint/2010/main" val="1137470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BD6606-86A2-FD27-9688-B25815E097EF}"/>
              </a:ext>
            </a:extLst>
          </p:cNvPr>
          <p:cNvSpPr>
            <a:spLocks noGrp="1"/>
          </p:cNvSpPr>
          <p:nvPr>
            <p:ph type="sldNum" sz="quarter" idx="4"/>
          </p:nvPr>
        </p:nvSpPr>
        <p:spPr/>
        <p:txBody>
          <a:bodyPr/>
          <a:lstStyle/>
          <a:p>
            <a:pPr algn="ctr"/>
            <a:fld id="{933A556B-7C63-244D-9B7C-B0EA8042B330}" type="slidenum">
              <a:rPr lang="en-US" smtClean="0"/>
              <a:pPr algn="ctr"/>
              <a:t>23</a:t>
            </a:fld>
            <a:endParaRPr lang="en-US"/>
          </a:p>
        </p:txBody>
      </p:sp>
      <p:sp>
        <p:nvSpPr>
          <p:cNvPr id="3" name="Title 2">
            <a:extLst>
              <a:ext uri="{FF2B5EF4-FFF2-40B4-BE49-F238E27FC236}">
                <a16:creationId xmlns:a16="http://schemas.microsoft.com/office/drawing/2014/main" id="{51AFA9B7-5170-EC0B-E19C-F55E851BD22F}"/>
              </a:ext>
            </a:extLst>
          </p:cNvPr>
          <p:cNvSpPr>
            <a:spLocks noGrp="1"/>
          </p:cNvSpPr>
          <p:nvPr>
            <p:ph type="title"/>
          </p:nvPr>
        </p:nvSpPr>
        <p:spPr/>
        <p:txBody>
          <a:bodyPr/>
          <a:lstStyle/>
          <a:p>
            <a:r>
              <a:rPr lang="en-US" dirty="0"/>
              <a:t>ASR Review Draft Recommendations</a:t>
            </a:r>
          </a:p>
        </p:txBody>
      </p:sp>
      <p:sp>
        <p:nvSpPr>
          <p:cNvPr id="4" name="Content Placeholder 3">
            <a:extLst>
              <a:ext uri="{FF2B5EF4-FFF2-40B4-BE49-F238E27FC236}">
                <a16:creationId xmlns:a16="http://schemas.microsoft.com/office/drawing/2014/main" id="{DF9FBD06-0C8E-76E9-DF5E-1980F3CF9914}"/>
              </a:ext>
            </a:extLst>
          </p:cNvPr>
          <p:cNvSpPr>
            <a:spLocks noGrp="1"/>
          </p:cNvSpPr>
          <p:nvPr>
            <p:ph idx="1"/>
          </p:nvPr>
        </p:nvSpPr>
        <p:spPr/>
        <p:txBody>
          <a:bodyPr>
            <a:normAutofit fontScale="92500" lnSpcReduction="20000"/>
          </a:bodyPr>
          <a:lstStyle/>
          <a:p>
            <a:pPr marL="0" lvl="0" indent="0">
              <a:buNone/>
            </a:pPr>
            <a:r>
              <a:rPr lang="en-US" dirty="0"/>
              <a:t>Many constructive recommendations, summarizing here:</a:t>
            </a:r>
          </a:p>
          <a:p>
            <a:pPr marL="0" lvl="0" indent="0">
              <a:buNone/>
            </a:pPr>
            <a:endParaRPr lang="en-US" dirty="0"/>
          </a:p>
          <a:p>
            <a:pPr lvl="0"/>
            <a:r>
              <a:rPr lang="en-US" dirty="0"/>
              <a:t>Work with the DOE program on project implementation plans.</a:t>
            </a:r>
          </a:p>
          <a:p>
            <a:pPr marL="0" lvl="0" indent="0">
              <a:buNone/>
            </a:pPr>
            <a:endParaRPr lang="en-US" dirty="0"/>
          </a:p>
          <a:p>
            <a:pPr lvl="0"/>
            <a:r>
              <a:rPr lang="en-US" dirty="0"/>
              <a:t>At the April Status IPR, the project should present a proposal for the path forward to the October IPR, whether it be a full CD-2/3 IPR or a IPR including mechanism for advancement of those components technically ready for procurement, such as the civil construction and other technical systems mentioned above. </a:t>
            </a:r>
          </a:p>
          <a:p>
            <a:endParaRPr lang="en-US" dirty="0"/>
          </a:p>
          <a:p>
            <a:pPr marL="0" indent="0">
              <a:buNone/>
            </a:pPr>
            <a:r>
              <a:rPr lang="en-US" dirty="0"/>
              <a:t>J. Yeck Notes:</a:t>
            </a:r>
          </a:p>
          <a:p>
            <a:pPr marL="457200" indent="-457200">
              <a:buFont typeface="+mj-lt"/>
              <a:buAutoNum type="arabicPeriod"/>
            </a:pPr>
            <a:r>
              <a:rPr lang="en-US" dirty="0"/>
              <a:t>CD-2, Performance Baseline Approval, for a subproject requires a DOE approved funding profile.</a:t>
            </a:r>
          </a:p>
          <a:p>
            <a:pPr marL="457200" indent="-457200">
              <a:buFont typeface="+mj-lt"/>
              <a:buAutoNum type="arabicPeriod"/>
            </a:pPr>
            <a:r>
              <a:rPr lang="en-US" dirty="0"/>
              <a:t>CD-3, Construction Start Approval, requires completion of final design.</a:t>
            </a:r>
          </a:p>
          <a:p>
            <a:pPr marL="457200" indent="-457200">
              <a:buFont typeface="+mj-lt"/>
              <a:buAutoNum type="arabicPeriod"/>
            </a:pPr>
            <a:r>
              <a:rPr lang="en-US" dirty="0"/>
              <a:t>CD-3a,b,c, etc., Long Lead Procurement, requires a CD-2/3, for limited scope.</a:t>
            </a:r>
          </a:p>
        </p:txBody>
      </p:sp>
    </p:spTree>
    <p:extLst>
      <p:ext uri="{BB962C8B-B14F-4D97-AF65-F5344CB8AC3E}">
        <p14:creationId xmlns:p14="http://schemas.microsoft.com/office/powerpoint/2010/main" val="3571842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F74BB-6826-784E-F764-0C800994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C2186D-B6F7-D95F-92B1-2A619B5570D3}"/>
              </a:ext>
            </a:extLst>
          </p:cNvPr>
          <p:cNvSpPr>
            <a:spLocks noGrp="1"/>
          </p:cNvSpPr>
          <p:nvPr>
            <p:ph type="sldNum" sz="quarter" idx="4"/>
          </p:nvPr>
        </p:nvSpPr>
        <p:spPr/>
        <p:txBody>
          <a:bodyPr/>
          <a:lstStyle/>
          <a:p>
            <a:pPr algn="ctr"/>
            <a:fld id="{933A556B-7C63-244D-9B7C-B0EA8042B330}" type="slidenum">
              <a:rPr lang="en-US" smtClean="0"/>
              <a:pPr algn="ctr"/>
              <a:t>24</a:t>
            </a:fld>
            <a:endParaRPr lang="en-US"/>
          </a:p>
        </p:txBody>
      </p:sp>
      <p:sp>
        <p:nvSpPr>
          <p:cNvPr id="5" name="Title 4">
            <a:extLst>
              <a:ext uri="{FF2B5EF4-FFF2-40B4-BE49-F238E27FC236}">
                <a16:creationId xmlns:a16="http://schemas.microsoft.com/office/drawing/2014/main" id="{0207792A-62A5-76F1-050E-2C8312FA1E6F}"/>
              </a:ext>
            </a:extLst>
          </p:cNvPr>
          <p:cNvSpPr>
            <a:spLocks noGrp="1"/>
          </p:cNvSpPr>
          <p:nvPr>
            <p:ph type="title"/>
          </p:nvPr>
        </p:nvSpPr>
        <p:spPr/>
        <p:txBody>
          <a:bodyPr>
            <a:normAutofit/>
          </a:bodyPr>
          <a:lstStyle/>
          <a:p>
            <a:r>
              <a:rPr lang="en-US" dirty="0">
                <a:cs typeface="Arial"/>
              </a:rPr>
              <a:t>Detector Review</a:t>
            </a:r>
            <a:endParaRPr lang="en-US" dirty="0"/>
          </a:p>
        </p:txBody>
      </p:sp>
      <p:sp>
        <p:nvSpPr>
          <p:cNvPr id="6" name="Content Placeholder 5">
            <a:extLst>
              <a:ext uri="{FF2B5EF4-FFF2-40B4-BE49-F238E27FC236}">
                <a16:creationId xmlns:a16="http://schemas.microsoft.com/office/drawing/2014/main" id="{1CBE92F3-43EE-7280-CFED-591AB6F4D53A}"/>
              </a:ext>
            </a:extLst>
          </p:cNvPr>
          <p:cNvSpPr>
            <a:spLocks noGrp="1"/>
          </p:cNvSpPr>
          <p:nvPr>
            <p:ph idx="1"/>
          </p:nvPr>
        </p:nvSpPr>
        <p:spPr>
          <a:xfrm>
            <a:off x="440276" y="1012004"/>
            <a:ext cx="11499925" cy="5087713"/>
          </a:xfrm>
        </p:spPr>
        <p:txBody>
          <a:bodyPr>
            <a:noAutofit/>
          </a:bodyPr>
          <a:lstStyle/>
          <a:p>
            <a:pPr marL="0" indent="0" fontAlgn="base">
              <a:buNone/>
            </a:pPr>
            <a:r>
              <a:rPr lang="en-US" b="1" dirty="0"/>
              <a:t>Detector (DET)</a:t>
            </a:r>
            <a:r>
              <a:rPr lang="en-US" dirty="0"/>
              <a:t> assessment of baseline readiness is scheduled for Feb. 3-5, 2026.​</a:t>
            </a:r>
          </a:p>
          <a:p>
            <a:pPr marL="0" indent="0" fontAlgn="base">
              <a:buNone/>
            </a:pPr>
            <a:r>
              <a:rPr lang="en-US" dirty="0"/>
              <a:t>Co-Chairs: S. Nahn, FNAL, U.S. CMS PM &amp; A. White, UTA, DAC Chair ​</a:t>
            </a:r>
          </a:p>
          <a:p>
            <a:pPr marL="0" indent="0" fontAlgn="base">
              <a:buNone/>
            </a:pPr>
            <a:endParaRPr lang="en-US" sz="800" dirty="0"/>
          </a:p>
          <a:p>
            <a:pPr marL="0" indent="0" fontAlgn="base">
              <a:buNone/>
            </a:pPr>
            <a:r>
              <a:rPr lang="en-US" dirty="0"/>
              <a:t>Subcommittees</a:t>
            </a:r>
          </a:p>
          <a:p>
            <a:pPr marL="457200" lvl="1" indent="-442913" fontAlgn="base"/>
            <a:r>
              <a:rPr lang="en-US" sz="2400" dirty="0"/>
              <a:t>Electronics and DAQ, PID, Tracking (6 committee members)</a:t>
            </a:r>
          </a:p>
          <a:p>
            <a:pPr marL="457200" lvl="1" indent="-442913" fontAlgn="base"/>
            <a:r>
              <a:rPr lang="en-US" sz="2400" dirty="0"/>
              <a:t>Magnet, Calorimetry, Mechanical, Auxiliary, Polarimetry (5 committee members)</a:t>
            </a:r>
          </a:p>
          <a:p>
            <a:pPr marL="457200" lvl="1" indent="-442913" fontAlgn="base"/>
            <a:r>
              <a:rPr lang="en-US" sz="2400" dirty="0"/>
              <a:t>Management, Cost and Schedule (6 committee members)</a:t>
            </a:r>
          </a:p>
          <a:p>
            <a:pPr lvl="1" fontAlgn="base"/>
            <a:endParaRPr lang="en-US" sz="800" dirty="0"/>
          </a:p>
          <a:p>
            <a:pPr marL="14288" lvl="1" indent="0" fontAlgn="base">
              <a:buNone/>
            </a:pPr>
            <a:r>
              <a:rPr lang="en-US" sz="2400" dirty="0"/>
              <a:t>A successful review will result in constructive recommendations aligned with the work needed to establish the </a:t>
            </a:r>
            <a:r>
              <a:rPr lang="en-US" sz="2400" dirty="0" err="1"/>
              <a:t>ePIC</a:t>
            </a:r>
            <a:r>
              <a:rPr lang="en-US" sz="2400" dirty="0"/>
              <a:t> detector baseline.</a:t>
            </a:r>
          </a:p>
          <a:p>
            <a:pPr marL="457200" lvl="1" indent="-442913" fontAlgn="base"/>
            <a:r>
              <a:rPr lang="en-US" sz="2400" dirty="0"/>
              <a:t>Collaboration support for the review is essential – thank you!</a:t>
            </a:r>
          </a:p>
          <a:p>
            <a:pPr marL="457200" lvl="1" indent="-442913" fontAlgn="base"/>
            <a:r>
              <a:rPr lang="en-US" sz="2400" dirty="0"/>
              <a:t>Collaboration support support is need following the review to address the recommendations from the review including the implications on the DET cost target.</a:t>
            </a:r>
          </a:p>
        </p:txBody>
      </p:sp>
    </p:spTree>
    <p:extLst>
      <p:ext uri="{BB962C8B-B14F-4D97-AF65-F5344CB8AC3E}">
        <p14:creationId xmlns:p14="http://schemas.microsoft.com/office/powerpoint/2010/main" val="888839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88437-B3BD-7984-8B05-2922D90F5AC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539E15-8BB1-5948-AD0E-F1FF2F423BEC}"/>
              </a:ext>
            </a:extLst>
          </p:cNvPr>
          <p:cNvSpPr>
            <a:spLocks noGrp="1"/>
          </p:cNvSpPr>
          <p:nvPr>
            <p:ph type="sldNum" sz="quarter" idx="4"/>
          </p:nvPr>
        </p:nvSpPr>
        <p:spPr>
          <a:xfrm>
            <a:off x="11759514"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solidFill>
                  <a:srgbClr val="000000"/>
                </a:solidFill>
              </a:rPr>
              <a:pPr/>
              <a:t>25</a:t>
            </a:fld>
            <a:endParaRPr lang="en-US" dirty="0">
              <a:solidFill>
                <a:srgbClr val="000000"/>
              </a:solidFill>
            </a:endParaRPr>
          </a:p>
        </p:txBody>
      </p:sp>
      <p:sp>
        <p:nvSpPr>
          <p:cNvPr id="3" name="Title 2">
            <a:extLst>
              <a:ext uri="{FF2B5EF4-FFF2-40B4-BE49-F238E27FC236}">
                <a16:creationId xmlns:a16="http://schemas.microsoft.com/office/drawing/2014/main" id="{8D98A850-D213-4C76-E31B-02743FCD183E}"/>
              </a:ext>
            </a:extLst>
          </p:cNvPr>
          <p:cNvSpPr>
            <a:spLocks noGrp="1"/>
          </p:cNvSpPr>
          <p:nvPr>
            <p:ph type="title"/>
          </p:nvPr>
        </p:nvSpPr>
        <p:spPr>
          <a:xfrm>
            <a:off x="517009" y="68712"/>
            <a:ext cx="11347413" cy="825178"/>
          </a:xfrm>
        </p:spPr>
        <p:txBody>
          <a:bodyPr>
            <a:normAutofit/>
          </a:bodyPr>
          <a:lstStyle/>
          <a:p>
            <a:r>
              <a:rPr lang="en-US" dirty="0"/>
              <a:t>Comprehensive Director’s Review Charge</a:t>
            </a:r>
          </a:p>
        </p:txBody>
      </p:sp>
      <p:sp>
        <p:nvSpPr>
          <p:cNvPr id="21" name="TextBox 20">
            <a:extLst>
              <a:ext uri="{FF2B5EF4-FFF2-40B4-BE49-F238E27FC236}">
                <a16:creationId xmlns:a16="http://schemas.microsoft.com/office/drawing/2014/main" id="{F927DD79-446B-DD22-85AE-B5DB809FF019}"/>
              </a:ext>
            </a:extLst>
          </p:cNvPr>
          <p:cNvSpPr txBox="1"/>
          <p:nvPr/>
        </p:nvSpPr>
        <p:spPr>
          <a:xfrm>
            <a:off x="517009" y="1084729"/>
            <a:ext cx="5578991" cy="5324535"/>
          </a:xfrm>
          <a:prstGeom prst="rect">
            <a:avLst/>
          </a:prstGeom>
          <a:noFill/>
        </p:spPr>
        <p:txBody>
          <a:bodyPr wrap="square" rtlCol="0">
            <a:spAutoFit/>
          </a:bodyPr>
          <a:lstStyle/>
          <a:p>
            <a:r>
              <a:rPr lang="en-US" sz="2000" dirty="0"/>
              <a:t>DOE IPR Charge, plus a few key meta challenges suggested by the Co-chairs.</a:t>
            </a:r>
          </a:p>
          <a:p>
            <a:endParaRPr lang="en-US" sz="2000" dirty="0"/>
          </a:p>
          <a:p>
            <a:r>
              <a:rPr lang="en-US" sz="2000" dirty="0"/>
              <a:t>Assess EIC’s readiness, at a strategic level:</a:t>
            </a:r>
          </a:p>
          <a:p>
            <a:pPr marL="285750" indent="-285750">
              <a:buFont typeface="Arial" panose="020B0604020202020204" pitchFamily="34" charset="0"/>
              <a:buChar char="•"/>
            </a:pPr>
            <a:r>
              <a:rPr lang="en-US" sz="2000" dirty="0"/>
              <a:t>Progress on cost expectations – Target cost, point estimate, potential for further cost reductions to hit targets?</a:t>
            </a:r>
          </a:p>
          <a:p>
            <a:r>
              <a:rPr lang="en-US" sz="2000" dirty="0"/>
              <a:t> </a:t>
            </a:r>
          </a:p>
          <a:p>
            <a:pPr marL="285750" indent="-285750">
              <a:buFont typeface="Arial" panose="020B0604020202020204" pitchFamily="34" charset="0"/>
              <a:buChar char="•"/>
            </a:pPr>
            <a:r>
              <a:rPr lang="en-US" sz="2000" dirty="0"/>
              <a:t>Project Execution Plan – scope, sequencing of the subprojects, collisions.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Portfolio (off-project) Execution Plans –organization, scope, schedules including alignment with EIC project dates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Messaging – Alignment, quality, and impact.</a:t>
            </a:r>
          </a:p>
          <a:p>
            <a:endParaRPr lang="en-US" sz="2000" dirty="0"/>
          </a:p>
        </p:txBody>
      </p:sp>
      <p:pic>
        <p:nvPicPr>
          <p:cNvPr id="23" name="Picture 22" descr="Text">
            <a:extLst>
              <a:ext uri="{FF2B5EF4-FFF2-40B4-BE49-F238E27FC236}">
                <a16:creationId xmlns:a16="http://schemas.microsoft.com/office/drawing/2014/main" id="{48E16639-1E42-D889-0718-7E9707549BDD}"/>
              </a:ext>
            </a:extLst>
          </p:cNvPr>
          <p:cNvPicPr>
            <a:picLocks noChangeAspect="1"/>
          </p:cNvPicPr>
          <p:nvPr/>
        </p:nvPicPr>
        <p:blipFill>
          <a:blip r:embed="rId2"/>
          <a:stretch>
            <a:fillRect/>
          </a:stretch>
        </p:blipFill>
        <p:spPr>
          <a:xfrm>
            <a:off x="6407718" y="893890"/>
            <a:ext cx="5456704" cy="578783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56DB58B-31F9-7026-E454-49E10BD7FAC6}"/>
              </a:ext>
            </a:extLst>
          </p:cNvPr>
          <p:cNvSpPr txBox="1"/>
          <p:nvPr/>
        </p:nvSpPr>
        <p:spPr>
          <a:xfrm>
            <a:off x="9503764" y="1723869"/>
            <a:ext cx="2032929" cy="461665"/>
          </a:xfrm>
          <a:prstGeom prst="rect">
            <a:avLst/>
          </a:prstGeom>
          <a:noFill/>
        </p:spPr>
        <p:txBody>
          <a:bodyPr wrap="none" rtlCol="0">
            <a:spAutoFit/>
          </a:bodyPr>
          <a:lstStyle/>
          <a:p>
            <a:r>
              <a:rPr lang="en-US" sz="2400" dirty="0">
                <a:solidFill>
                  <a:srgbClr val="0070C0"/>
                </a:solidFill>
              </a:rPr>
              <a:t>Next 2 slides!</a:t>
            </a:r>
          </a:p>
        </p:txBody>
      </p:sp>
    </p:spTree>
    <p:extLst>
      <p:ext uri="{BB962C8B-B14F-4D97-AF65-F5344CB8AC3E}">
        <p14:creationId xmlns:p14="http://schemas.microsoft.com/office/powerpoint/2010/main" val="113235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646CFB-570F-B156-F8E8-6515B53FAFFE}"/>
              </a:ext>
            </a:extLst>
          </p:cNvPr>
          <p:cNvSpPr>
            <a:spLocks noGrp="1"/>
          </p:cNvSpPr>
          <p:nvPr>
            <p:ph type="sldNum" sz="quarter" idx="4"/>
          </p:nvPr>
        </p:nvSpPr>
        <p:spPr/>
        <p:txBody>
          <a:bodyPr/>
          <a:lstStyle/>
          <a:p>
            <a:pPr algn="ctr"/>
            <a:fld id="{933A556B-7C63-244D-9B7C-B0EA8042B330}" type="slidenum">
              <a:rPr lang="en-US" smtClean="0"/>
              <a:pPr algn="ctr"/>
              <a:t>26</a:t>
            </a:fld>
            <a:endParaRPr lang="en-US"/>
          </a:p>
        </p:txBody>
      </p:sp>
      <p:sp>
        <p:nvSpPr>
          <p:cNvPr id="3" name="Title 2">
            <a:extLst>
              <a:ext uri="{FF2B5EF4-FFF2-40B4-BE49-F238E27FC236}">
                <a16:creationId xmlns:a16="http://schemas.microsoft.com/office/drawing/2014/main" id="{C86AAFCE-9A88-315F-449F-598BDA464116}"/>
              </a:ext>
            </a:extLst>
          </p:cNvPr>
          <p:cNvSpPr>
            <a:spLocks noGrp="1"/>
          </p:cNvSpPr>
          <p:nvPr>
            <p:ph type="title"/>
          </p:nvPr>
        </p:nvSpPr>
        <p:spPr/>
        <p:txBody>
          <a:bodyPr/>
          <a:lstStyle/>
          <a:p>
            <a:r>
              <a:rPr lang="en-US" dirty="0"/>
              <a:t>DOE IPR Charge (1)</a:t>
            </a:r>
          </a:p>
        </p:txBody>
      </p:sp>
      <p:sp>
        <p:nvSpPr>
          <p:cNvPr id="4" name="Content Placeholder 3">
            <a:extLst>
              <a:ext uri="{FF2B5EF4-FFF2-40B4-BE49-F238E27FC236}">
                <a16:creationId xmlns:a16="http://schemas.microsoft.com/office/drawing/2014/main" id="{DEDE6721-37B1-C6E6-BB82-9DB308887027}"/>
              </a:ext>
            </a:extLst>
          </p:cNvPr>
          <p:cNvSpPr>
            <a:spLocks noGrp="1"/>
          </p:cNvSpPr>
          <p:nvPr>
            <p:ph idx="1"/>
          </p:nvPr>
        </p:nvSpPr>
        <p:spPr>
          <a:xfrm>
            <a:off x="462579" y="975364"/>
            <a:ext cx="11499925" cy="5116677"/>
          </a:xfrm>
        </p:spPr>
        <p:txBody>
          <a:bodyPr>
            <a:normAutofit fontScale="92500" lnSpcReduction="20000"/>
          </a:bodyPr>
          <a:lstStyle/>
          <a:p>
            <a:pPr marL="0" indent="0">
              <a:buNone/>
            </a:pPr>
            <a:r>
              <a:rPr lang="en-US" dirty="0">
                <a:latin typeface="Aptos" panose="020B0004020202020204" pitchFamily="34" charset="0"/>
              </a:rPr>
              <a:t>Charge items 1-3, out of 6:</a:t>
            </a:r>
          </a:p>
          <a:p>
            <a:pPr marL="457200" lvl="0" indent="-457200">
              <a:buFont typeface="+mj-lt"/>
              <a:buAutoNum type="arabicPeriod"/>
            </a:pPr>
            <a:r>
              <a:rPr lang="en-US" dirty="0">
                <a:latin typeface="Aptos" panose="020B0004020202020204" pitchFamily="34" charset="0"/>
              </a:rPr>
              <a:t>Is the project team effectively executing the work, including long-lead procurements? Is the project positioned to complete long-lead procurements within the established schedule and cost baseline? Are technical issues across all subprojects appropriately and proactively addressed?</a:t>
            </a:r>
          </a:p>
          <a:p>
            <a:pPr marL="457200" lvl="0" indent="-457200">
              <a:buFont typeface="+mj-lt"/>
              <a:buAutoNum type="arabicPeriod"/>
            </a:pPr>
            <a:r>
              <a:rPr lang="en-US" dirty="0">
                <a:latin typeface="Aptos" panose="020B0004020202020204" pitchFamily="34" charset="0"/>
              </a:rPr>
              <a:t>Is the project team on track to present performance baselines for the first two subprojects it has proposed, the Accelerator Storage Rings and Detector subprojects, by the end of 2026? Is the team making adequate progress developing the performance baseline for the other subprojects it has proposed? Is each subproject scope well and logically defined? Are the subprojects ordered and phased optimally? Are the schedules and cost estimates credible for the current stage of each subproject? Do plans include adequate scope, schedule, and cost contingency?</a:t>
            </a:r>
          </a:p>
          <a:p>
            <a:pPr marL="457200" lvl="0" indent="-457200">
              <a:buFont typeface="+mj-lt"/>
              <a:buAutoNum type="arabicPeriod"/>
            </a:pPr>
            <a:r>
              <a:rPr lang="en-US" dirty="0">
                <a:latin typeface="Aptos" panose="020B0004020202020204" pitchFamily="34" charset="0"/>
              </a:rPr>
              <a:t>Are the key performance parameters and scope for each subproject well documented, traceable, reasonable, and justifiable? Does the roll-up of subproject scope unambiguously and progressively elaborate a complete and responsive Electron-Ion Collider facility in an asset-oriented hierarchy? Are subproject interfaces understood and clearly delineated at this stage of design? Would attainment of the key performance parameters of all subprojects indicate delivery of the mission need?</a:t>
            </a:r>
          </a:p>
          <a:p>
            <a:pPr marL="0" indent="0">
              <a:buNone/>
            </a:pPr>
            <a:endParaRPr lang="en-US" dirty="0">
              <a:latin typeface="Aptos" panose="020B0004020202020204" pitchFamily="34" charset="0"/>
            </a:endParaRPr>
          </a:p>
        </p:txBody>
      </p:sp>
    </p:spTree>
    <p:extLst>
      <p:ext uri="{BB962C8B-B14F-4D97-AF65-F5344CB8AC3E}">
        <p14:creationId xmlns:p14="http://schemas.microsoft.com/office/powerpoint/2010/main" val="2628595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9D0D-0BF9-B869-D2B5-6C027E22DB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5924A-D1D8-54C6-21A5-20526810CA45}"/>
              </a:ext>
            </a:extLst>
          </p:cNvPr>
          <p:cNvSpPr>
            <a:spLocks noGrp="1"/>
          </p:cNvSpPr>
          <p:nvPr>
            <p:ph type="sldNum" sz="quarter" idx="4"/>
          </p:nvPr>
        </p:nvSpPr>
        <p:spPr/>
        <p:txBody>
          <a:bodyPr/>
          <a:lstStyle/>
          <a:p>
            <a:pPr algn="ctr"/>
            <a:fld id="{933A556B-7C63-244D-9B7C-B0EA8042B330}" type="slidenum">
              <a:rPr lang="en-US" smtClean="0"/>
              <a:pPr algn="ctr"/>
              <a:t>27</a:t>
            </a:fld>
            <a:endParaRPr lang="en-US"/>
          </a:p>
        </p:txBody>
      </p:sp>
      <p:sp>
        <p:nvSpPr>
          <p:cNvPr id="3" name="Title 2">
            <a:extLst>
              <a:ext uri="{FF2B5EF4-FFF2-40B4-BE49-F238E27FC236}">
                <a16:creationId xmlns:a16="http://schemas.microsoft.com/office/drawing/2014/main" id="{EAA0E9DB-0CDB-3043-BEB8-A2602539DC0F}"/>
              </a:ext>
            </a:extLst>
          </p:cNvPr>
          <p:cNvSpPr>
            <a:spLocks noGrp="1"/>
          </p:cNvSpPr>
          <p:nvPr>
            <p:ph type="title"/>
          </p:nvPr>
        </p:nvSpPr>
        <p:spPr/>
        <p:txBody>
          <a:bodyPr/>
          <a:lstStyle/>
          <a:p>
            <a:r>
              <a:rPr lang="en-US" dirty="0"/>
              <a:t>DOE IPR Charge (2)</a:t>
            </a:r>
          </a:p>
        </p:txBody>
      </p:sp>
      <p:sp>
        <p:nvSpPr>
          <p:cNvPr id="4" name="Content Placeholder 3">
            <a:extLst>
              <a:ext uri="{FF2B5EF4-FFF2-40B4-BE49-F238E27FC236}">
                <a16:creationId xmlns:a16="http://schemas.microsoft.com/office/drawing/2014/main" id="{7CC8EC86-182B-93D4-E0F8-63780753346A}"/>
              </a:ext>
            </a:extLst>
          </p:cNvPr>
          <p:cNvSpPr>
            <a:spLocks noGrp="1"/>
          </p:cNvSpPr>
          <p:nvPr>
            <p:ph idx="1"/>
          </p:nvPr>
        </p:nvSpPr>
        <p:spPr>
          <a:xfrm>
            <a:off x="462579" y="975364"/>
            <a:ext cx="11499925" cy="5116677"/>
          </a:xfrm>
        </p:spPr>
        <p:txBody>
          <a:bodyPr>
            <a:normAutofit/>
          </a:bodyPr>
          <a:lstStyle/>
          <a:p>
            <a:pPr marL="0" indent="0">
              <a:buNone/>
            </a:pPr>
            <a:r>
              <a:rPr lang="en-US" dirty="0">
                <a:latin typeface="Aptos" panose="020B0004020202020204" pitchFamily="34" charset="0"/>
              </a:rPr>
              <a:t>Charge items 4-6:</a:t>
            </a:r>
          </a:p>
          <a:p>
            <a:pPr marL="457200" lvl="0" indent="-457200" algn="just">
              <a:lnSpc>
                <a:spcPct val="70000"/>
              </a:lnSpc>
              <a:buFont typeface="+mj-lt"/>
              <a:buAutoNum type="arabicPeriod" startAt="4"/>
            </a:pPr>
            <a:r>
              <a:rPr lang="en-US" dirty="0">
                <a:latin typeface="Aptos" panose="020B0004020202020204" pitchFamily="34" charset="0"/>
              </a:rPr>
              <a:t>Are ES&amp;H and QA properly addressed given the project’s current stage of development?</a:t>
            </a:r>
          </a:p>
          <a:p>
            <a:pPr marL="457200" lvl="0" indent="-457200" algn="just">
              <a:lnSpc>
                <a:spcPct val="70000"/>
              </a:lnSpc>
              <a:buFont typeface="+mj-lt"/>
              <a:buAutoNum type="arabicPeriod" startAt="4"/>
            </a:pPr>
            <a:r>
              <a:rPr lang="en-US" dirty="0">
                <a:latin typeface="Aptos" panose="020B0004020202020204" pitchFamily="34" charset="0"/>
              </a:rPr>
              <a:t>Is the project properly managed? Are risks being effectively managed? Is a management team in place to successfully execute the project including long-lead procurements? Are roles and responsibilities documented and understood?</a:t>
            </a:r>
          </a:p>
          <a:p>
            <a:pPr marL="457200" lvl="0" indent="-457200" algn="just">
              <a:lnSpc>
                <a:spcPct val="70000"/>
              </a:lnSpc>
              <a:buFont typeface="+mj-lt"/>
              <a:buAutoNum type="arabicPeriod" startAt="4"/>
            </a:pPr>
            <a:r>
              <a:rPr lang="en-US" dirty="0">
                <a:latin typeface="Aptos" panose="020B0004020202020204" pitchFamily="34" charset="0"/>
              </a:rPr>
              <a:t>Has the project team satisfactorily addressed recommendations from previous DOE SC reviews?</a:t>
            </a:r>
          </a:p>
        </p:txBody>
      </p:sp>
    </p:spTree>
    <p:extLst>
      <p:ext uri="{BB962C8B-B14F-4D97-AF65-F5344CB8AC3E}">
        <p14:creationId xmlns:p14="http://schemas.microsoft.com/office/powerpoint/2010/main" val="777995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182F03-9261-1E25-D4F7-7ED7C544011A}"/>
              </a:ext>
            </a:extLst>
          </p:cNvPr>
          <p:cNvSpPr>
            <a:spLocks noGrp="1"/>
          </p:cNvSpPr>
          <p:nvPr>
            <p:ph type="sldNum" sz="quarter" idx="4"/>
          </p:nvPr>
        </p:nvSpPr>
        <p:spPr/>
        <p:txBody>
          <a:bodyPr/>
          <a:lstStyle/>
          <a:p>
            <a:pPr algn="ctr"/>
            <a:fld id="{933A556B-7C63-244D-9B7C-B0EA8042B330}" type="slidenum">
              <a:rPr lang="en-US" smtClean="0"/>
              <a:pPr algn="ctr"/>
              <a:t>28</a:t>
            </a:fld>
            <a:endParaRPr lang="en-US"/>
          </a:p>
        </p:txBody>
      </p:sp>
      <p:sp>
        <p:nvSpPr>
          <p:cNvPr id="3" name="Title 2">
            <a:extLst>
              <a:ext uri="{FF2B5EF4-FFF2-40B4-BE49-F238E27FC236}">
                <a16:creationId xmlns:a16="http://schemas.microsoft.com/office/drawing/2014/main" id="{0C9C0BD2-1F26-2B94-21EA-DA46217A9888}"/>
              </a:ext>
            </a:extLst>
          </p:cNvPr>
          <p:cNvSpPr>
            <a:spLocks noGrp="1"/>
          </p:cNvSpPr>
          <p:nvPr>
            <p:ph type="title"/>
          </p:nvPr>
        </p:nvSpPr>
        <p:spPr/>
        <p:txBody>
          <a:bodyPr/>
          <a:lstStyle/>
          <a:p>
            <a:r>
              <a:rPr lang="en-US"/>
              <a:t>Summary – Starting EIC Construction in 2026</a:t>
            </a:r>
          </a:p>
        </p:txBody>
      </p:sp>
      <p:sp>
        <p:nvSpPr>
          <p:cNvPr id="4" name="Content Placeholder 3">
            <a:extLst>
              <a:ext uri="{FF2B5EF4-FFF2-40B4-BE49-F238E27FC236}">
                <a16:creationId xmlns:a16="http://schemas.microsoft.com/office/drawing/2014/main" id="{174BDDAD-F2E3-01E3-BA54-98C40B4C53D4}"/>
              </a:ext>
            </a:extLst>
          </p:cNvPr>
          <p:cNvSpPr>
            <a:spLocks noGrp="1"/>
          </p:cNvSpPr>
          <p:nvPr>
            <p:ph idx="1"/>
          </p:nvPr>
        </p:nvSpPr>
        <p:spPr>
          <a:xfrm>
            <a:off x="437179" y="1153165"/>
            <a:ext cx="11499925" cy="5157806"/>
          </a:xfrm>
        </p:spPr>
        <p:txBody>
          <a:bodyPr vert="horz" lIns="91440" tIns="45720" rIns="91440" bIns="45720" rtlCol="0" anchor="t">
            <a:noAutofit/>
          </a:bodyPr>
          <a:lstStyle/>
          <a:p>
            <a:pPr marL="463550" lvl="1" indent="-342900">
              <a:lnSpc>
                <a:spcPct val="110000"/>
              </a:lnSpc>
              <a:spcBef>
                <a:spcPts val="900"/>
              </a:spcBef>
            </a:pPr>
            <a:r>
              <a:rPr lang="en-US" dirty="0"/>
              <a:t>EIC will be a unique collider facility in the world and the only collider in the U.S.</a:t>
            </a:r>
            <a:endParaRPr lang="en-US" dirty="0">
              <a:cs typeface="Arial"/>
            </a:endParaRPr>
          </a:p>
          <a:p>
            <a:pPr marL="463550" lvl="1" indent="-342900">
              <a:lnSpc>
                <a:spcPct val="110000"/>
              </a:lnSpc>
              <a:spcBef>
                <a:spcPts val="900"/>
              </a:spcBef>
            </a:pPr>
            <a:r>
              <a:rPr lang="en-US" dirty="0"/>
              <a:t>There is a good understanding of the current EIC scope, cost, schedule, and funding requirements and the interfaces and design maturity of the subprojects.</a:t>
            </a:r>
          </a:p>
          <a:p>
            <a:pPr marL="463550" lvl="1" indent="-342900">
              <a:lnSpc>
                <a:spcPct val="110000"/>
              </a:lnSpc>
              <a:spcBef>
                <a:spcPts val="900"/>
              </a:spcBef>
            </a:pPr>
            <a:r>
              <a:rPr lang="en-US" dirty="0"/>
              <a:t>The EIC subproject delivery strategy provides the possibility to start construction of the accelerator storage rings immediately following the conclusion of RHIC operations.</a:t>
            </a:r>
            <a:endParaRPr lang="en-US" dirty="0">
              <a:cs typeface="Arial"/>
            </a:endParaRPr>
          </a:p>
          <a:p>
            <a:pPr marL="463550" lvl="1" indent="-342900">
              <a:lnSpc>
                <a:spcPct val="110000"/>
              </a:lnSpc>
              <a:spcBef>
                <a:spcPts val="900"/>
              </a:spcBef>
            </a:pPr>
            <a:r>
              <a:rPr lang="en-US" b="1" dirty="0"/>
              <a:t>Project delivery plans are currently not consistent with the annual funding projections under discussion.  The project is working to align requirements, scope, and cost with the revised funding projections.  We are engaging EIC users and stakeholders.</a:t>
            </a:r>
            <a:endParaRPr lang="en-US" b="1" dirty="0">
              <a:cs typeface="Arial" panose="020B0604020202020204"/>
            </a:endParaRPr>
          </a:p>
          <a:p>
            <a:pPr marL="463550" lvl="1" indent="-342900">
              <a:lnSpc>
                <a:spcPct val="110000"/>
              </a:lnSpc>
              <a:spcBef>
                <a:spcPts val="900"/>
              </a:spcBef>
            </a:pPr>
            <a:r>
              <a:rPr lang="en-US" dirty="0"/>
              <a:t>There is excellent progress defining and managing the EIC Portfolio scope, e.g., the DOE ONP supported ops scope.  The $100M of NYS funding is in the bank!</a:t>
            </a:r>
            <a:endParaRPr lang="en-US" dirty="0">
              <a:cs typeface="Arial" panose="020B0604020202020204"/>
            </a:endParaRPr>
          </a:p>
          <a:p>
            <a:pPr marL="463550" lvl="1" indent="-342900">
              <a:lnSpc>
                <a:spcPct val="110000"/>
              </a:lnSpc>
              <a:spcBef>
                <a:spcPts val="900"/>
              </a:spcBef>
            </a:pPr>
            <a:r>
              <a:rPr lang="en-US" dirty="0"/>
              <a:t>DOE will conduct a comprehensive IPR in April 2026.  This review will set the stage for the DOE approval reviews in October:  1) Accelerator Storage Rings (CD-2/3) and 2) Detector (CD-2).</a:t>
            </a:r>
            <a:endParaRPr lang="en-US" dirty="0">
              <a:cs typeface="Arial" panose="020B0604020202020204"/>
            </a:endParaRPr>
          </a:p>
        </p:txBody>
      </p:sp>
    </p:spTree>
    <p:extLst>
      <p:ext uri="{BB962C8B-B14F-4D97-AF65-F5344CB8AC3E}">
        <p14:creationId xmlns:p14="http://schemas.microsoft.com/office/powerpoint/2010/main" val="1618464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F80E53-3608-FC14-34AA-1348D6F0F0DD}"/>
              </a:ext>
            </a:extLst>
          </p:cNvPr>
          <p:cNvSpPr>
            <a:spLocks noGrp="1"/>
          </p:cNvSpPr>
          <p:nvPr>
            <p:ph type="sldNum" sz="quarter" idx="4"/>
          </p:nvPr>
        </p:nvSpPr>
        <p:spPr/>
        <p:txBody>
          <a:bodyPr/>
          <a:lstStyle/>
          <a:p>
            <a:pPr algn="ctr"/>
            <a:fld id="{933A556B-7C63-244D-9B7C-B0EA8042B330}" type="slidenum">
              <a:rPr lang="en-US" smtClean="0"/>
              <a:pPr algn="ctr"/>
              <a:t>29</a:t>
            </a:fld>
            <a:endParaRPr lang="en-US"/>
          </a:p>
        </p:txBody>
      </p:sp>
      <p:sp>
        <p:nvSpPr>
          <p:cNvPr id="3" name="Title 2">
            <a:extLst>
              <a:ext uri="{FF2B5EF4-FFF2-40B4-BE49-F238E27FC236}">
                <a16:creationId xmlns:a16="http://schemas.microsoft.com/office/drawing/2014/main" id="{F3208179-CBD5-BFA1-4D5D-CCFDDCA00265}"/>
              </a:ext>
            </a:extLst>
          </p:cNvPr>
          <p:cNvSpPr>
            <a:spLocks noGrp="1"/>
          </p:cNvSpPr>
          <p:nvPr>
            <p:ph type="title"/>
          </p:nvPr>
        </p:nvSpPr>
        <p:spPr/>
        <p:txBody>
          <a:bodyPr/>
          <a:lstStyle/>
          <a:p>
            <a:r>
              <a:rPr lang="en-US" dirty="0"/>
              <a:t>Backup Slides</a:t>
            </a:r>
          </a:p>
        </p:txBody>
      </p:sp>
      <p:sp>
        <p:nvSpPr>
          <p:cNvPr id="4" name="Content Placeholder 3">
            <a:extLst>
              <a:ext uri="{FF2B5EF4-FFF2-40B4-BE49-F238E27FC236}">
                <a16:creationId xmlns:a16="http://schemas.microsoft.com/office/drawing/2014/main" id="{6DF1BD8F-4EE2-AFEF-2D6B-A048C9C0FC0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1465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487D-7C00-4965-B9F6-DF4413481F57}"/>
              </a:ext>
            </a:extLst>
          </p:cNvPr>
          <p:cNvSpPr>
            <a:spLocks noGrp="1"/>
          </p:cNvSpPr>
          <p:nvPr>
            <p:ph type="title"/>
          </p:nvPr>
        </p:nvSpPr>
        <p:spPr/>
        <p:txBody>
          <a:bodyPr/>
          <a:lstStyle/>
          <a:p>
            <a:r>
              <a:rPr lang="en-US"/>
              <a:t>EIC Facility Requirements</a:t>
            </a:r>
          </a:p>
        </p:txBody>
      </p:sp>
      <p:sp>
        <p:nvSpPr>
          <p:cNvPr id="3" name="Slide Number Placeholder 2">
            <a:extLst>
              <a:ext uri="{FF2B5EF4-FFF2-40B4-BE49-F238E27FC236}">
                <a16:creationId xmlns:a16="http://schemas.microsoft.com/office/drawing/2014/main" id="{3A9CE013-0016-4CCA-B555-49EDF1708E46}"/>
              </a:ext>
            </a:extLst>
          </p:cNvPr>
          <p:cNvSpPr>
            <a:spLocks noGrp="1"/>
          </p:cNvSpPr>
          <p:nvPr>
            <p:ph type="sldNum" sz="quarter" idx="4"/>
          </p:nvPr>
        </p:nvSpPr>
        <p:spPr>
          <a:xfrm>
            <a:off x="11530018" y="6316597"/>
            <a:ext cx="432487" cy="365125"/>
          </a:xfrm>
        </p:spPr>
        <p:txBody>
          <a:bodyPr/>
          <a:lstStyle/>
          <a:p>
            <a:fld id="{933A556B-7C63-244D-9B7C-B0EA8042B330}" type="slidenum">
              <a:rPr lang="en-US" sz="1000" dirty="0" smtClean="0">
                <a:solidFill>
                  <a:srgbClr val="00B0F0"/>
                </a:solidFill>
              </a:rPr>
              <a:pPr/>
              <a:t>3</a:t>
            </a:fld>
            <a:endParaRPr lang="en-US" sz="1000">
              <a:solidFill>
                <a:srgbClr val="000000"/>
              </a:solidFill>
              <a:cs typeface="Arial" panose="020B0604020202020204"/>
            </a:endParaRPr>
          </a:p>
        </p:txBody>
      </p:sp>
      <p:sp>
        <p:nvSpPr>
          <p:cNvPr id="4" name="Text Placeholder 3">
            <a:extLst>
              <a:ext uri="{FF2B5EF4-FFF2-40B4-BE49-F238E27FC236}">
                <a16:creationId xmlns:a16="http://schemas.microsoft.com/office/drawing/2014/main" id="{52219660-8900-45DA-9409-D6C5645F0E16}"/>
              </a:ext>
            </a:extLst>
          </p:cNvPr>
          <p:cNvSpPr txBox="1">
            <a:spLocks/>
          </p:cNvSpPr>
          <p:nvPr/>
        </p:nvSpPr>
        <p:spPr>
          <a:xfrm>
            <a:off x="530959" y="4846345"/>
            <a:ext cx="11430239" cy="1200329"/>
          </a:xfrm>
          <a:prstGeom prst="rect">
            <a:avLst/>
          </a:prstGeom>
          <a:solidFill>
            <a:schemeClr val="tx2"/>
          </a:solidFill>
        </p:spPr>
        <p:txBody>
          <a:bodyPr wrap="square" lIns="91440" tIns="45720" rIns="91440" bIns="45720" anchor="t">
            <a:spAutoFit/>
          </a:bodyPr>
          <a:lstStyle>
            <a:defPPr>
              <a:defRPr lang="en-US"/>
            </a:defPPr>
            <a:lvl1pPr algn="ctr">
              <a:defRPr sz="2800" b="1">
                <a:solidFill>
                  <a:srgbClr val="FFFFFF"/>
                </a:solidFill>
                <a:latin typeface="Aptos"/>
                <a:cs typeface="Segoe U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latin typeface="+mn-lt"/>
              </a:rPr>
              <a:t>The EIC design and performance parameters address the requirements established by the U.S. Nuclear Science Advisory Committee (NSAC) Long Range Plans (2015 &amp; 2023) and endorsed by the U.S. National Academy of Sciences (2018).  EIC will be a unique collider facility in the world, strengthen U.S. leadership in nuclear physics, and advance accelerator and detector technologies for future facilities.</a:t>
            </a:r>
          </a:p>
        </p:txBody>
      </p:sp>
      <p:sp>
        <p:nvSpPr>
          <p:cNvPr id="5" name="Text Placeholder 3">
            <a:extLst>
              <a:ext uri="{FF2B5EF4-FFF2-40B4-BE49-F238E27FC236}">
                <a16:creationId xmlns:a16="http://schemas.microsoft.com/office/drawing/2014/main" id="{CA9A1762-B27B-4AE0-9366-3FB924FA21FD}"/>
              </a:ext>
            </a:extLst>
          </p:cNvPr>
          <p:cNvSpPr txBox="1">
            <a:spLocks/>
          </p:cNvSpPr>
          <p:nvPr/>
        </p:nvSpPr>
        <p:spPr>
          <a:xfrm>
            <a:off x="479215" y="1173192"/>
            <a:ext cx="8268125" cy="3410431"/>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400050" indent="-169863"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630238" indent="-173038"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857250" indent="-1698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087438" indent="-173038"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tabLst>
                <a:tab pos="6454775" algn="r"/>
              </a:tabLst>
            </a:pPr>
            <a:r>
              <a:rPr lang="en-US" sz="2600"/>
              <a:t>Ultimate Performance Parameters</a:t>
            </a:r>
          </a:p>
          <a:p>
            <a:pPr>
              <a:tabLst>
                <a:tab pos="6454775" algn="r"/>
              </a:tabLst>
            </a:pPr>
            <a:r>
              <a:rPr lang="en-US" sz="2600"/>
              <a:t>High Luminosity: L= 10</a:t>
            </a:r>
            <a:r>
              <a:rPr lang="en-US" sz="2600" baseline="30000"/>
              <a:t>33</a:t>
            </a:r>
            <a:r>
              <a:rPr lang="en-US" sz="2600"/>
              <a:t> – 10</a:t>
            </a:r>
            <a:r>
              <a:rPr lang="en-US" sz="2600" baseline="30000"/>
              <a:t>34</a:t>
            </a:r>
            <a:r>
              <a:rPr lang="en-US" sz="2600"/>
              <a:t>cm</a:t>
            </a:r>
            <a:r>
              <a:rPr lang="en-US" sz="2600" baseline="30000"/>
              <a:t>-2</a:t>
            </a:r>
            <a:r>
              <a:rPr lang="en-US" sz="2600"/>
              <a:t>sec</a:t>
            </a:r>
            <a:r>
              <a:rPr lang="en-US" sz="2600" baseline="30000"/>
              <a:t>-1</a:t>
            </a:r>
            <a:endParaRPr lang="en-US" sz="2600"/>
          </a:p>
          <a:p>
            <a:pPr>
              <a:tabLst>
                <a:tab pos="6454775" algn="r"/>
              </a:tabLst>
            </a:pPr>
            <a:r>
              <a:rPr lang="en-US" sz="2600"/>
              <a:t>Highly Polarized Beams (electrons, protons, ions):  70%</a:t>
            </a:r>
          </a:p>
          <a:p>
            <a:pPr>
              <a:tabLst>
                <a:tab pos="6454775" algn="r"/>
              </a:tabLst>
            </a:pPr>
            <a:r>
              <a:rPr lang="en-US" sz="2600"/>
              <a:t>Large Center of Mass Energy Range: </a:t>
            </a:r>
            <a:r>
              <a:rPr lang="en-US" sz="2600" err="1"/>
              <a:t>E</a:t>
            </a:r>
            <a:r>
              <a:rPr lang="en-US" sz="2600" baseline="-25000" err="1"/>
              <a:t>cm</a:t>
            </a:r>
            <a:r>
              <a:rPr lang="en-US" sz="2600" baseline="-25000"/>
              <a:t> </a:t>
            </a:r>
            <a:r>
              <a:rPr lang="en-US" sz="2600"/>
              <a:t>= 20 – 140 GeV</a:t>
            </a:r>
          </a:p>
          <a:p>
            <a:pPr>
              <a:tabLst>
                <a:tab pos="6454775" algn="r"/>
              </a:tabLst>
            </a:pPr>
            <a:r>
              <a:rPr lang="en-US" sz="2600"/>
              <a:t>Large Ion Species Range:  protons – Uranium</a:t>
            </a:r>
          </a:p>
          <a:p>
            <a:pPr>
              <a:tabLst>
                <a:tab pos="6454775" algn="r"/>
              </a:tabLst>
            </a:pPr>
            <a:r>
              <a:rPr lang="en-US" sz="2600"/>
              <a:t>Large Detector Acceptance and Good Background Conditions</a:t>
            </a:r>
          </a:p>
          <a:p>
            <a:pPr>
              <a:tabLst>
                <a:tab pos="6454775" algn="r"/>
              </a:tabLst>
            </a:pPr>
            <a:r>
              <a:rPr lang="en-US" sz="2600"/>
              <a:t>Possibility to implement a Second Interaction Region (IR)</a:t>
            </a:r>
          </a:p>
          <a:p>
            <a:pPr marL="0" indent="0">
              <a:buNone/>
              <a:tabLst>
                <a:tab pos="6454775" algn="r"/>
              </a:tabLst>
            </a:pPr>
            <a:endParaRPr lang="en-US" sz="2000"/>
          </a:p>
        </p:txBody>
      </p:sp>
      <p:pic>
        <p:nvPicPr>
          <p:cNvPr id="6" name="Picture 5">
            <a:extLst>
              <a:ext uri="{FF2B5EF4-FFF2-40B4-BE49-F238E27FC236}">
                <a16:creationId xmlns:a16="http://schemas.microsoft.com/office/drawing/2014/main" id="{8F844DE3-3AE8-4BE3-810E-2CBDA41083F3}"/>
              </a:ext>
            </a:extLst>
          </p:cNvPr>
          <p:cNvPicPr>
            <a:picLocks noChangeAspect="1"/>
          </p:cNvPicPr>
          <p:nvPr/>
        </p:nvPicPr>
        <p:blipFill>
          <a:blip r:embed="rId2"/>
          <a:stretch>
            <a:fillRect/>
          </a:stretch>
        </p:blipFill>
        <p:spPr>
          <a:xfrm>
            <a:off x="8666128" y="1171222"/>
            <a:ext cx="3404022" cy="33655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1741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5368C-9901-4B1F-0A66-0382D65B283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DC5954-177A-F8B0-E5B2-3EFBB294A182}"/>
              </a:ext>
            </a:extLst>
          </p:cNvPr>
          <p:cNvSpPr>
            <a:spLocks noGrp="1"/>
          </p:cNvSpPr>
          <p:nvPr>
            <p:ph type="sldNum" sz="quarter" idx="4"/>
          </p:nvPr>
        </p:nvSpPr>
        <p:spPr/>
        <p:txBody>
          <a:bodyPr/>
          <a:lstStyle/>
          <a:p>
            <a:pPr algn="ctr"/>
            <a:fld id="{933A556B-7C63-244D-9B7C-B0EA8042B330}" type="slidenum">
              <a:rPr lang="en-US" smtClean="0">
                <a:solidFill>
                  <a:schemeClr val="tx1"/>
                </a:solidFill>
              </a:rPr>
              <a:pPr algn="ctr"/>
              <a:t>30</a:t>
            </a:fld>
            <a:endParaRPr lang="en-US" dirty="0">
              <a:solidFill>
                <a:schemeClr val="tx1"/>
              </a:solidFill>
            </a:endParaRPr>
          </a:p>
        </p:txBody>
      </p:sp>
      <p:sp>
        <p:nvSpPr>
          <p:cNvPr id="3" name="Title 2">
            <a:extLst>
              <a:ext uri="{FF2B5EF4-FFF2-40B4-BE49-F238E27FC236}">
                <a16:creationId xmlns:a16="http://schemas.microsoft.com/office/drawing/2014/main" id="{54A3BE42-04B8-615D-FC99-826FAC27A40C}"/>
              </a:ext>
            </a:extLst>
          </p:cNvPr>
          <p:cNvSpPr>
            <a:spLocks noGrp="1"/>
          </p:cNvSpPr>
          <p:nvPr>
            <p:ph type="title"/>
          </p:nvPr>
        </p:nvSpPr>
        <p:spPr/>
        <p:txBody>
          <a:bodyPr/>
          <a:lstStyle/>
          <a:p>
            <a:r>
              <a:rPr lang="en-US" dirty="0"/>
              <a:t>Draft KPPs (1/2)</a:t>
            </a:r>
          </a:p>
        </p:txBody>
      </p:sp>
      <p:sp>
        <p:nvSpPr>
          <p:cNvPr id="4" name="Content Placeholder 2">
            <a:extLst>
              <a:ext uri="{FF2B5EF4-FFF2-40B4-BE49-F238E27FC236}">
                <a16:creationId xmlns:a16="http://schemas.microsoft.com/office/drawing/2014/main" id="{A67A3E33-C2CE-68EE-845C-00751FD0B2A2}"/>
              </a:ext>
            </a:extLst>
          </p:cNvPr>
          <p:cNvSpPr txBox="1">
            <a:spLocks/>
          </p:cNvSpPr>
          <p:nvPr/>
        </p:nvSpPr>
        <p:spPr>
          <a:xfrm>
            <a:off x="462578" y="941491"/>
            <a:ext cx="3415155" cy="534123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The subproject delivery strategy required to revise the CD-1 proposed KPPs is set at the full project level.</a:t>
            </a:r>
          </a:p>
          <a:p>
            <a:r>
              <a:rPr lang="en-US" sz="2200" dirty="0">
                <a:latin typeface="Arial" panose="020B0604020202020204" pitchFamily="34" charset="0"/>
                <a:cs typeface="Arial" panose="020B0604020202020204" pitchFamily="34" charset="0"/>
              </a:rPr>
              <a:t>Since last summer, we have worked in collaboration with DOE/NP to develop subproject KPPs in line with the EIC CD-0 Mission Need.</a:t>
            </a:r>
          </a:p>
          <a:p>
            <a:endParaRPr lang="en-US" sz="2200" dirty="0">
              <a:latin typeface="Arial" panose="020B0604020202020204" pitchFamily="34" charset="0"/>
              <a:cs typeface="Arial" panose="020B0604020202020204" pitchFamily="34" charset="0"/>
            </a:endParaRPr>
          </a:p>
          <a:p>
            <a:pPr lvl="1"/>
            <a:endParaRPr lang="en-US" sz="2200" dirty="0">
              <a:latin typeface="Arial" panose="020B0604020202020204" pitchFamily="34" charset="0"/>
              <a:cs typeface="Arial" panose="020B0604020202020204" pitchFamily="34" charset="0"/>
            </a:endParaRPr>
          </a:p>
          <a:p>
            <a:pPr lvl="1"/>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F2D552E-D13C-C88C-6004-6B591492AEB5}"/>
              </a:ext>
            </a:extLst>
          </p:cNvPr>
          <p:cNvPicPr>
            <a:picLocks noChangeAspect="1"/>
          </p:cNvPicPr>
          <p:nvPr/>
        </p:nvPicPr>
        <p:blipFill>
          <a:blip r:embed="rId3"/>
          <a:stretch>
            <a:fillRect/>
          </a:stretch>
        </p:blipFill>
        <p:spPr>
          <a:xfrm>
            <a:off x="4072467" y="1092374"/>
            <a:ext cx="7772400" cy="4740987"/>
          </a:xfrm>
          <a:prstGeom prst="rect">
            <a:avLst/>
          </a:prstGeom>
          <a:ln>
            <a:solidFill>
              <a:schemeClr val="tx1"/>
            </a:solidFill>
          </a:ln>
        </p:spPr>
      </p:pic>
      <p:sp>
        <p:nvSpPr>
          <p:cNvPr id="10" name="Rectangle 9">
            <a:extLst>
              <a:ext uri="{FF2B5EF4-FFF2-40B4-BE49-F238E27FC236}">
                <a16:creationId xmlns:a16="http://schemas.microsoft.com/office/drawing/2014/main" id="{EF9C539C-5349-4FE7-5307-6EE907FAD5FF}"/>
              </a:ext>
            </a:extLst>
          </p:cNvPr>
          <p:cNvSpPr/>
          <p:nvPr/>
        </p:nvSpPr>
        <p:spPr>
          <a:xfrm>
            <a:off x="7789333" y="1058505"/>
            <a:ext cx="4055534" cy="4740987"/>
          </a:xfrm>
          <a:prstGeom prst="rect">
            <a:avLst/>
          </a:prstGeom>
          <a:noFill/>
          <a:ln w="76200">
            <a:solidFill>
              <a:srgbClr val="70B0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2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4B7C-F892-F083-447C-9F3703F8C7E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B595DBD-6FE8-BE6E-8A5F-415D7344F2AF}"/>
              </a:ext>
            </a:extLst>
          </p:cNvPr>
          <p:cNvPicPr>
            <a:picLocks noChangeAspect="1"/>
          </p:cNvPicPr>
          <p:nvPr/>
        </p:nvPicPr>
        <p:blipFill>
          <a:blip r:embed="rId3"/>
          <a:stretch>
            <a:fillRect/>
          </a:stretch>
        </p:blipFill>
        <p:spPr>
          <a:xfrm>
            <a:off x="2109787" y="853754"/>
            <a:ext cx="10049286" cy="4518419"/>
          </a:xfrm>
          <a:prstGeom prst="rect">
            <a:avLst/>
          </a:prstGeom>
        </p:spPr>
      </p:pic>
      <p:sp>
        <p:nvSpPr>
          <p:cNvPr id="2" name="Slide Number Placeholder 1">
            <a:extLst>
              <a:ext uri="{FF2B5EF4-FFF2-40B4-BE49-F238E27FC236}">
                <a16:creationId xmlns:a16="http://schemas.microsoft.com/office/drawing/2014/main" id="{682870DE-ACD1-D96E-2130-A3F6BBF098D7}"/>
              </a:ext>
            </a:extLst>
          </p:cNvPr>
          <p:cNvSpPr>
            <a:spLocks noGrp="1"/>
          </p:cNvSpPr>
          <p:nvPr>
            <p:ph type="sldNum" sz="quarter" idx="4"/>
          </p:nvPr>
        </p:nvSpPr>
        <p:spPr/>
        <p:txBody>
          <a:bodyPr/>
          <a:lstStyle/>
          <a:p>
            <a:pPr algn="ctr"/>
            <a:fld id="{933A556B-7C63-244D-9B7C-B0EA8042B330}" type="slidenum">
              <a:rPr lang="en-US" smtClean="0">
                <a:solidFill>
                  <a:schemeClr val="tx1"/>
                </a:solidFill>
              </a:rPr>
              <a:pPr algn="ctr"/>
              <a:t>31</a:t>
            </a:fld>
            <a:endParaRPr lang="en-US" dirty="0">
              <a:solidFill>
                <a:schemeClr val="tx1"/>
              </a:solidFill>
            </a:endParaRPr>
          </a:p>
        </p:txBody>
      </p:sp>
      <p:sp>
        <p:nvSpPr>
          <p:cNvPr id="3" name="Title 2">
            <a:extLst>
              <a:ext uri="{FF2B5EF4-FFF2-40B4-BE49-F238E27FC236}">
                <a16:creationId xmlns:a16="http://schemas.microsoft.com/office/drawing/2014/main" id="{E04212A6-0BB8-D0E4-8354-BB7B8C93696B}"/>
              </a:ext>
            </a:extLst>
          </p:cNvPr>
          <p:cNvSpPr>
            <a:spLocks noGrp="1"/>
          </p:cNvSpPr>
          <p:nvPr>
            <p:ph type="title"/>
          </p:nvPr>
        </p:nvSpPr>
        <p:spPr/>
        <p:txBody>
          <a:bodyPr/>
          <a:lstStyle/>
          <a:p>
            <a:r>
              <a:rPr lang="en-US" dirty="0"/>
              <a:t>Draft KPPs (2/2)</a:t>
            </a:r>
          </a:p>
        </p:txBody>
      </p:sp>
      <p:sp>
        <p:nvSpPr>
          <p:cNvPr id="10" name="Rectangle 9">
            <a:extLst>
              <a:ext uri="{FF2B5EF4-FFF2-40B4-BE49-F238E27FC236}">
                <a16:creationId xmlns:a16="http://schemas.microsoft.com/office/drawing/2014/main" id="{EF3D7E58-D9EC-0DEF-F745-7B8D142A206C}"/>
              </a:ext>
            </a:extLst>
          </p:cNvPr>
          <p:cNvSpPr/>
          <p:nvPr/>
        </p:nvSpPr>
        <p:spPr>
          <a:xfrm>
            <a:off x="2134278" y="853754"/>
            <a:ext cx="1871102" cy="4518419"/>
          </a:xfrm>
          <a:prstGeom prst="rect">
            <a:avLst/>
          </a:prstGeom>
          <a:noFill/>
          <a:ln w="28575">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61CF42-AEF5-93AE-CD5C-6293CA90DAE7}"/>
              </a:ext>
            </a:extLst>
          </p:cNvPr>
          <p:cNvSpPr txBox="1"/>
          <p:nvPr/>
        </p:nvSpPr>
        <p:spPr>
          <a:xfrm>
            <a:off x="167332" y="1119774"/>
            <a:ext cx="1943667" cy="323165"/>
          </a:xfrm>
          <a:prstGeom prst="rect">
            <a:avLst/>
          </a:prstGeom>
          <a:noFill/>
        </p:spPr>
        <p:txBody>
          <a:bodyPr wrap="square" rtlCol="0">
            <a:spAutoFit/>
          </a:bodyPr>
          <a:lstStyle/>
          <a:p>
            <a:pPr algn="r"/>
            <a:r>
              <a:rPr lang="en-US" sz="1500" dirty="0">
                <a:solidFill>
                  <a:srgbClr val="70B0E0"/>
                </a:solidFill>
              </a:rPr>
              <a:t>e- line integrated</a:t>
            </a:r>
          </a:p>
        </p:txBody>
      </p:sp>
      <p:sp>
        <p:nvSpPr>
          <p:cNvPr id="8" name="TextBox 7">
            <a:extLst>
              <a:ext uri="{FF2B5EF4-FFF2-40B4-BE49-F238E27FC236}">
                <a16:creationId xmlns:a16="http://schemas.microsoft.com/office/drawing/2014/main" id="{7E3E4C49-A52A-C231-2677-D0E5D73A085B}"/>
              </a:ext>
            </a:extLst>
          </p:cNvPr>
          <p:cNvSpPr txBox="1"/>
          <p:nvPr/>
        </p:nvSpPr>
        <p:spPr>
          <a:xfrm>
            <a:off x="145688" y="1587401"/>
            <a:ext cx="2080507" cy="323165"/>
          </a:xfrm>
          <a:prstGeom prst="rect">
            <a:avLst/>
          </a:prstGeom>
          <a:noFill/>
        </p:spPr>
        <p:txBody>
          <a:bodyPr wrap="square" rtlCol="0">
            <a:spAutoFit/>
          </a:bodyPr>
          <a:lstStyle/>
          <a:p>
            <a:r>
              <a:rPr lang="en-US" sz="1500" dirty="0">
                <a:solidFill>
                  <a:srgbClr val="70B0E0"/>
                </a:solidFill>
              </a:rPr>
              <a:t>Hadron line integrated</a:t>
            </a:r>
          </a:p>
        </p:txBody>
      </p:sp>
      <p:sp>
        <p:nvSpPr>
          <p:cNvPr id="11" name="TextBox 10">
            <a:extLst>
              <a:ext uri="{FF2B5EF4-FFF2-40B4-BE49-F238E27FC236}">
                <a16:creationId xmlns:a16="http://schemas.microsoft.com/office/drawing/2014/main" id="{8E135E95-421A-47E7-E652-34102FAE1ECB}"/>
              </a:ext>
            </a:extLst>
          </p:cNvPr>
          <p:cNvSpPr txBox="1"/>
          <p:nvPr/>
        </p:nvSpPr>
        <p:spPr>
          <a:xfrm>
            <a:off x="173262" y="2075559"/>
            <a:ext cx="1943667" cy="323165"/>
          </a:xfrm>
          <a:prstGeom prst="rect">
            <a:avLst/>
          </a:prstGeom>
          <a:noFill/>
        </p:spPr>
        <p:txBody>
          <a:bodyPr wrap="square" rtlCol="0">
            <a:spAutoFit/>
          </a:bodyPr>
          <a:lstStyle/>
          <a:p>
            <a:pPr algn="r"/>
            <a:r>
              <a:rPr lang="en-US" sz="1500" dirty="0">
                <a:solidFill>
                  <a:srgbClr val="70B0E0"/>
                </a:solidFill>
              </a:rPr>
              <a:t>e- beam circulating</a:t>
            </a:r>
          </a:p>
        </p:txBody>
      </p:sp>
      <p:sp>
        <p:nvSpPr>
          <p:cNvPr id="12" name="TextBox 11">
            <a:extLst>
              <a:ext uri="{FF2B5EF4-FFF2-40B4-BE49-F238E27FC236}">
                <a16:creationId xmlns:a16="http://schemas.microsoft.com/office/drawing/2014/main" id="{B979743B-8B74-D710-B3B5-2C09793B7FC7}"/>
              </a:ext>
            </a:extLst>
          </p:cNvPr>
          <p:cNvSpPr txBox="1"/>
          <p:nvPr/>
        </p:nvSpPr>
        <p:spPr>
          <a:xfrm>
            <a:off x="166120" y="2639704"/>
            <a:ext cx="1943667" cy="323165"/>
          </a:xfrm>
          <a:prstGeom prst="rect">
            <a:avLst/>
          </a:prstGeom>
          <a:noFill/>
        </p:spPr>
        <p:txBody>
          <a:bodyPr wrap="square" rtlCol="0">
            <a:spAutoFit/>
          </a:bodyPr>
          <a:lstStyle/>
          <a:p>
            <a:pPr algn="r"/>
            <a:r>
              <a:rPr lang="en-US" sz="1500" dirty="0">
                <a:solidFill>
                  <a:srgbClr val="70B0E0"/>
                </a:solidFill>
              </a:rPr>
              <a:t>Hadron beam </a:t>
            </a:r>
            <a:r>
              <a:rPr lang="en-US" sz="1500" dirty="0" err="1">
                <a:solidFill>
                  <a:srgbClr val="70B0E0"/>
                </a:solidFill>
              </a:rPr>
              <a:t>circul</a:t>
            </a:r>
            <a:r>
              <a:rPr lang="en-US" sz="1500" dirty="0">
                <a:solidFill>
                  <a:srgbClr val="70B0E0"/>
                </a:solidFill>
              </a:rPr>
              <a:t>.</a:t>
            </a:r>
          </a:p>
        </p:txBody>
      </p:sp>
      <p:sp>
        <p:nvSpPr>
          <p:cNvPr id="13" name="TextBox 12">
            <a:extLst>
              <a:ext uri="{FF2B5EF4-FFF2-40B4-BE49-F238E27FC236}">
                <a16:creationId xmlns:a16="http://schemas.microsoft.com/office/drawing/2014/main" id="{83A9EC95-89D0-6CE0-3EF7-302B904D69E9}"/>
              </a:ext>
            </a:extLst>
          </p:cNvPr>
          <p:cNvSpPr txBox="1"/>
          <p:nvPr/>
        </p:nvSpPr>
        <p:spPr>
          <a:xfrm>
            <a:off x="128874" y="3429000"/>
            <a:ext cx="1970698" cy="323165"/>
          </a:xfrm>
          <a:prstGeom prst="rect">
            <a:avLst/>
          </a:prstGeom>
          <a:noFill/>
        </p:spPr>
        <p:txBody>
          <a:bodyPr wrap="square" rtlCol="0">
            <a:spAutoFit/>
          </a:bodyPr>
          <a:lstStyle/>
          <a:p>
            <a:pPr algn="r"/>
            <a:r>
              <a:rPr lang="en-US" sz="1500" dirty="0">
                <a:solidFill>
                  <a:srgbClr val="70B0E0"/>
                </a:solidFill>
              </a:rPr>
              <a:t>Detector</a:t>
            </a:r>
          </a:p>
        </p:txBody>
      </p:sp>
      <p:sp>
        <p:nvSpPr>
          <p:cNvPr id="15" name="TextBox 14">
            <a:extLst>
              <a:ext uri="{FF2B5EF4-FFF2-40B4-BE49-F238E27FC236}">
                <a16:creationId xmlns:a16="http://schemas.microsoft.com/office/drawing/2014/main" id="{5405F43C-EF20-D24B-1CA1-68EF6A2FC5AD}"/>
              </a:ext>
            </a:extLst>
          </p:cNvPr>
          <p:cNvSpPr txBox="1"/>
          <p:nvPr/>
        </p:nvSpPr>
        <p:spPr>
          <a:xfrm>
            <a:off x="173261" y="4230085"/>
            <a:ext cx="1943667" cy="323165"/>
          </a:xfrm>
          <a:prstGeom prst="rect">
            <a:avLst/>
          </a:prstGeom>
          <a:noFill/>
        </p:spPr>
        <p:txBody>
          <a:bodyPr wrap="square" rtlCol="0">
            <a:spAutoFit/>
          </a:bodyPr>
          <a:lstStyle/>
          <a:p>
            <a:pPr algn="r"/>
            <a:r>
              <a:rPr lang="en-US" sz="1500" dirty="0">
                <a:solidFill>
                  <a:srgbClr val="70B0E0"/>
                </a:solidFill>
              </a:rPr>
              <a:t>e- polarization</a:t>
            </a:r>
          </a:p>
        </p:txBody>
      </p:sp>
      <p:sp>
        <p:nvSpPr>
          <p:cNvPr id="16" name="TextBox 15">
            <a:extLst>
              <a:ext uri="{FF2B5EF4-FFF2-40B4-BE49-F238E27FC236}">
                <a16:creationId xmlns:a16="http://schemas.microsoft.com/office/drawing/2014/main" id="{0A6E6823-0D9D-168C-ABE9-F89F1D0E6240}"/>
              </a:ext>
            </a:extLst>
          </p:cNvPr>
          <p:cNvSpPr txBox="1"/>
          <p:nvPr/>
        </p:nvSpPr>
        <p:spPr>
          <a:xfrm>
            <a:off x="155904" y="4602926"/>
            <a:ext cx="1943667" cy="323165"/>
          </a:xfrm>
          <a:prstGeom prst="rect">
            <a:avLst/>
          </a:prstGeom>
          <a:noFill/>
        </p:spPr>
        <p:txBody>
          <a:bodyPr wrap="square" rtlCol="0">
            <a:spAutoFit/>
          </a:bodyPr>
          <a:lstStyle/>
          <a:p>
            <a:pPr algn="r"/>
            <a:r>
              <a:rPr lang="en-US" sz="1500" dirty="0">
                <a:solidFill>
                  <a:srgbClr val="70B0E0"/>
                </a:solidFill>
              </a:rPr>
              <a:t>Hadron polarization</a:t>
            </a:r>
          </a:p>
        </p:txBody>
      </p:sp>
      <p:sp>
        <p:nvSpPr>
          <p:cNvPr id="4" name="TextBox 3">
            <a:extLst>
              <a:ext uri="{FF2B5EF4-FFF2-40B4-BE49-F238E27FC236}">
                <a16:creationId xmlns:a16="http://schemas.microsoft.com/office/drawing/2014/main" id="{B2DA1BDC-CD82-AB5B-F402-68402A934D4C}"/>
              </a:ext>
            </a:extLst>
          </p:cNvPr>
          <p:cNvSpPr txBox="1"/>
          <p:nvPr/>
        </p:nvSpPr>
        <p:spPr>
          <a:xfrm>
            <a:off x="362424" y="5568958"/>
            <a:ext cx="11700234" cy="369332"/>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800" b="1" dirty="0">
                <a:solidFill>
                  <a:schemeClr val="tx1"/>
                </a:solidFill>
              </a:rPr>
              <a:t>The subproject delivery strategy requires mapping the draft subproject KPPs to the final full Project goal.</a:t>
            </a:r>
          </a:p>
        </p:txBody>
      </p:sp>
      <p:sp>
        <p:nvSpPr>
          <p:cNvPr id="9" name="Rectangle 8">
            <a:extLst>
              <a:ext uri="{FF2B5EF4-FFF2-40B4-BE49-F238E27FC236}">
                <a16:creationId xmlns:a16="http://schemas.microsoft.com/office/drawing/2014/main" id="{CB94F98F-F42D-E937-AF8B-77E82165CFD4}"/>
              </a:ext>
            </a:extLst>
          </p:cNvPr>
          <p:cNvSpPr/>
          <p:nvPr/>
        </p:nvSpPr>
        <p:spPr>
          <a:xfrm>
            <a:off x="4037014" y="853753"/>
            <a:ext cx="1970879" cy="4518419"/>
          </a:xfrm>
          <a:prstGeom prst="rect">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D134BD-0B73-3BCE-3391-49A3CEC2F9F0}"/>
              </a:ext>
            </a:extLst>
          </p:cNvPr>
          <p:cNvSpPr/>
          <p:nvPr/>
        </p:nvSpPr>
        <p:spPr>
          <a:xfrm>
            <a:off x="6039527" y="853753"/>
            <a:ext cx="2032911" cy="4518419"/>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051F5DC-DBEB-1D6E-5B65-C76F874D9EB0}"/>
              </a:ext>
            </a:extLst>
          </p:cNvPr>
          <p:cNvSpPr/>
          <p:nvPr/>
        </p:nvSpPr>
        <p:spPr>
          <a:xfrm>
            <a:off x="8094226" y="853753"/>
            <a:ext cx="1885594" cy="4518419"/>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3232319-74EB-5995-0D68-A9CDA202AAC2}"/>
              </a:ext>
            </a:extLst>
          </p:cNvPr>
          <p:cNvSpPr/>
          <p:nvPr/>
        </p:nvSpPr>
        <p:spPr>
          <a:xfrm>
            <a:off x="10001607" y="853752"/>
            <a:ext cx="2157465" cy="4518419"/>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7C45900-5BB1-415E-3889-667E3C473841}"/>
              </a:ext>
            </a:extLst>
          </p:cNvPr>
          <p:cNvSpPr txBox="1"/>
          <p:nvPr/>
        </p:nvSpPr>
        <p:spPr>
          <a:xfrm>
            <a:off x="823498" y="5001308"/>
            <a:ext cx="1254655" cy="323165"/>
          </a:xfrm>
          <a:prstGeom prst="rect">
            <a:avLst/>
          </a:prstGeom>
          <a:noFill/>
        </p:spPr>
        <p:txBody>
          <a:bodyPr wrap="square" rtlCol="0">
            <a:spAutoFit/>
          </a:bodyPr>
          <a:lstStyle/>
          <a:p>
            <a:pPr algn="r"/>
            <a:r>
              <a:rPr lang="en-US" sz="1500" b="1" dirty="0">
                <a:solidFill>
                  <a:srgbClr val="70B0E0"/>
                </a:solidFill>
              </a:rPr>
              <a:t>Collisions</a:t>
            </a:r>
          </a:p>
        </p:txBody>
      </p:sp>
    </p:spTree>
    <p:extLst>
      <p:ext uri="{BB962C8B-B14F-4D97-AF65-F5344CB8AC3E}">
        <p14:creationId xmlns:p14="http://schemas.microsoft.com/office/powerpoint/2010/main" val="3705042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693C1-D270-CF48-CE79-C1163D078D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C4AE24-8C72-A3E7-A812-72C197419B75}"/>
              </a:ext>
            </a:extLst>
          </p:cNvPr>
          <p:cNvSpPr>
            <a:spLocks noGrp="1"/>
          </p:cNvSpPr>
          <p:nvPr>
            <p:ph type="sldNum" sz="quarter" idx="4"/>
          </p:nvPr>
        </p:nvSpPr>
        <p:spPr>
          <a:xfrm>
            <a:off x="11530018" y="6316595"/>
            <a:ext cx="432486" cy="365125"/>
          </a:xfrm>
        </p:spPr>
        <p:txBody>
          <a:bodyPr lIns="0" tIns="0" rIns="0" bIns="0" anchor="ctr">
            <a:normAutofit/>
          </a:bodyPr>
          <a:lstStyle/>
          <a:p>
            <a:pPr>
              <a:spcAft>
                <a:spcPts val="600"/>
              </a:spcAft>
            </a:pPr>
            <a:fld id="{933A556B-7C63-244D-9B7C-B0EA8042B330}" type="slidenum">
              <a:rPr lang="en-US" smtClean="0">
                <a:solidFill>
                  <a:schemeClr val="tx1"/>
                </a:solidFill>
              </a:rPr>
              <a:pPr>
                <a:spcAft>
                  <a:spcPts val="600"/>
                </a:spcAft>
              </a:pPr>
              <a:t>32</a:t>
            </a:fld>
            <a:endParaRPr lang="en-US" dirty="0">
              <a:solidFill>
                <a:schemeClr val="tx1"/>
              </a:solidFill>
            </a:endParaRPr>
          </a:p>
        </p:txBody>
      </p:sp>
      <p:graphicFrame>
        <p:nvGraphicFramePr>
          <p:cNvPr id="9" name="Table 8">
            <a:extLst>
              <a:ext uri="{FF2B5EF4-FFF2-40B4-BE49-F238E27FC236}">
                <a16:creationId xmlns:a16="http://schemas.microsoft.com/office/drawing/2014/main" id="{AE4E060F-05CE-EAD8-1457-103C8D0D69DF}"/>
              </a:ext>
            </a:extLst>
          </p:cNvPr>
          <p:cNvGraphicFramePr>
            <a:graphicFrameLocks noGrp="1"/>
          </p:cNvGraphicFramePr>
          <p:nvPr/>
        </p:nvGraphicFramePr>
        <p:xfrm>
          <a:off x="459307" y="908776"/>
          <a:ext cx="11439838" cy="2416293"/>
        </p:xfrm>
        <a:graphic>
          <a:graphicData uri="http://schemas.openxmlformats.org/drawingml/2006/table">
            <a:tbl>
              <a:tblPr firstRow="1" bandRow="1">
                <a:tableStyleId>{69012ECD-51FC-41F1-AA8D-1B2483CD663E}</a:tableStyleId>
              </a:tblPr>
              <a:tblGrid>
                <a:gridCol w="1787707">
                  <a:extLst>
                    <a:ext uri="{9D8B030D-6E8A-4147-A177-3AD203B41FA5}">
                      <a16:colId xmlns:a16="http://schemas.microsoft.com/office/drawing/2014/main" val="1948149518"/>
                    </a:ext>
                  </a:extLst>
                </a:gridCol>
                <a:gridCol w="2799907">
                  <a:extLst>
                    <a:ext uri="{9D8B030D-6E8A-4147-A177-3AD203B41FA5}">
                      <a16:colId xmlns:a16="http://schemas.microsoft.com/office/drawing/2014/main" val="1402222498"/>
                    </a:ext>
                  </a:extLst>
                </a:gridCol>
                <a:gridCol w="3317358">
                  <a:extLst>
                    <a:ext uri="{9D8B030D-6E8A-4147-A177-3AD203B41FA5}">
                      <a16:colId xmlns:a16="http://schemas.microsoft.com/office/drawing/2014/main" val="925035445"/>
                    </a:ext>
                  </a:extLst>
                </a:gridCol>
                <a:gridCol w="3534866">
                  <a:extLst>
                    <a:ext uri="{9D8B030D-6E8A-4147-A177-3AD203B41FA5}">
                      <a16:colId xmlns:a16="http://schemas.microsoft.com/office/drawing/2014/main" val="981138230"/>
                    </a:ext>
                  </a:extLst>
                </a:gridCol>
              </a:tblGrid>
              <a:tr h="6110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rPr>
                        <a:t>Subproject</a:t>
                      </a:r>
                    </a:p>
                    <a:p>
                      <a:pPr algn="ctr"/>
                      <a:endParaRPr lang="en-US" sz="15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solidFill>
                            <a:schemeClr val="bg1"/>
                          </a:solidFill>
                        </a:rPr>
                        <a:t>Performance Measure</a:t>
                      </a:r>
                    </a:p>
                    <a:p>
                      <a:pPr algn="ctr"/>
                      <a:endParaRPr lang="en-US" sz="15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500" dirty="0">
                          <a:solidFill>
                            <a:schemeClr val="bg1"/>
                          </a:solidFill>
                        </a:rPr>
                        <a:t>Threshold </a:t>
                      </a:r>
                    </a:p>
                    <a:p>
                      <a:pPr algn="ctr"/>
                      <a:r>
                        <a:rPr lang="en-US" sz="1500" dirty="0">
                          <a:solidFill>
                            <a:schemeClr val="bg1"/>
                          </a:solidFill>
                        </a:rPr>
                        <a:t>KPPs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lang="en-US" sz="1500" dirty="0">
                          <a:solidFill>
                            <a:schemeClr val="bg1"/>
                          </a:solidFill>
                        </a:rPr>
                        <a:t>Objective </a:t>
                      </a:r>
                    </a:p>
                    <a:p>
                      <a:pPr algn="ctr"/>
                      <a:r>
                        <a:rPr lang="en-US" sz="1500" dirty="0">
                          <a:solidFill>
                            <a:schemeClr val="bg1"/>
                          </a:solidFill>
                        </a:rPr>
                        <a:t>KPPs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432611985"/>
                  </a:ext>
                </a:extLst>
              </a:tr>
              <a:tr h="75769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latin typeface="Arial" panose="020B0604020202020204" pitchFamily="34" charset="0"/>
                          <a:cs typeface="Arial" panose="020B0604020202020204" pitchFamily="34" charset="0"/>
                        </a:rPr>
                        <a:t>ASR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latin typeface="Arial" panose="020B0604020202020204" pitchFamily="34" charset="0"/>
                          <a:cs typeface="Arial" panose="020B0604020202020204" pitchFamily="34" charset="0"/>
                        </a:rPr>
                        <a:t>e- 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buNone/>
                      </a:pPr>
                      <a:r>
                        <a:rPr lang="en-US" sz="1300" b="0" i="0" u="none" strike="noStrike" dirty="0">
                          <a:solidFill>
                            <a:srgbClr val="000000"/>
                          </a:solidFill>
                          <a:effectLst/>
                          <a:latin typeface="Arial" panose="020B0604020202020204" pitchFamily="34" charset="0"/>
                          <a:cs typeface="Arial" panose="020B0604020202020204" pitchFamily="34" charset="0"/>
                        </a:rPr>
                        <a:t>The ESR is capable of delivering electron beam up to 10 GeV</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solidFill>
                            <a:schemeClr val="tx1"/>
                          </a:solidFill>
                          <a:latin typeface="Arial" panose="020B0604020202020204" pitchFamily="34" charset="0"/>
                          <a:cs typeface="Arial" panose="020B0604020202020204" pitchFamily="34" charset="0"/>
                        </a:rPr>
                        <a:t>Pilot bunches, equivalent to electron bunches of up to 28 </a:t>
                      </a:r>
                      <a:r>
                        <a:rPr lang="en-US" sz="1300" dirty="0" err="1">
                          <a:solidFill>
                            <a:schemeClr val="tx1"/>
                          </a:solidFill>
                          <a:latin typeface="Arial" panose="020B0604020202020204" pitchFamily="34" charset="0"/>
                          <a:cs typeface="Arial" panose="020B0604020202020204" pitchFamily="34" charset="0"/>
                        </a:rPr>
                        <a:t>nC</a:t>
                      </a:r>
                      <a:r>
                        <a:rPr lang="en-US" sz="1300" dirty="0">
                          <a:solidFill>
                            <a:schemeClr val="tx1"/>
                          </a:solidFill>
                          <a:latin typeface="Arial" panose="020B0604020202020204" pitchFamily="34" charset="0"/>
                          <a:cs typeface="Arial" panose="020B0604020202020204" pitchFamily="34" charset="0"/>
                        </a:rPr>
                        <a:t>, is transported in the ESR to a temporary beam dump.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3712349"/>
                  </a:ext>
                </a:extLst>
              </a:tr>
              <a:tr h="1047536">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Hadron beam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300" dirty="0">
                          <a:latin typeface="Arial" panose="020B0604020202020204" pitchFamily="34" charset="0"/>
                          <a:cs typeface="Arial" panose="020B0604020202020204" pitchFamily="34" charset="0"/>
                        </a:rPr>
                        <a:t>The HSR, fully connected to the hadron injector line, is capable of delivering beams in the range of 25 GeV to 250 GeV protons equivalent.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Arial" panose="020B0604020202020204" pitchFamily="34" charset="0"/>
                          <a:cs typeface="Arial" panose="020B0604020202020204" pitchFamily="34" charset="0"/>
                        </a:rPr>
                        <a:t>Pilot hadron (protons or ions) bunches from the existing injector complex (AGS) up to 10 </a:t>
                      </a:r>
                      <a:r>
                        <a:rPr lang="en-US" sz="1300" dirty="0" err="1">
                          <a:solidFill>
                            <a:schemeClr val="tx1"/>
                          </a:solidFill>
                          <a:latin typeface="Arial" panose="020B0604020202020204" pitchFamily="34" charset="0"/>
                          <a:cs typeface="Arial" panose="020B0604020202020204" pitchFamily="34" charset="0"/>
                        </a:rPr>
                        <a:t>nC</a:t>
                      </a:r>
                      <a:r>
                        <a:rPr lang="en-US" sz="1300" dirty="0">
                          <a:solidFill>
                            <a:schemeClr val="tx1"/>
                          </a:solidFill>
                          <a:latin typeface="Arial" panose="020B0604020202020204" pitchFamily="34" charset="0"/>
                          <a:cs typeface="Arial" panose="020B0604020202020204" pitchFamily="34" charset="0"/>
                        </a:rPr>
                        <a:t> is transported in the HSR to a temporary beam dump.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999582"/>
                  </a:ext>
                </a:extLst>
              </a:tr>
            </a:tbl>
          </a:graphicData>
        </a:graphic>
      </p:graphicFrame>
      <p:sp>
        <p:nvSpPr>
          <p:cNvPr id="3" name="Title 1">
            <a:extLst>
              <a:ext uri="{FF2B5EF4-FFF2-40B4-BE49-F238E27FC236}">
                <a16:creationId xmlns:a16="http://schemas.microsoft.com/office/drawing/2014/main" id="{9F44A009-6E1B-9ADC-7170-B2B7A1E0DF10}"/>
              </a:ext>
            </a:extLst>
          </p:cNvPr>
          <p:cNvSpPr txBox="1">
            <a:spLocks/>
          </p:cNvSpPr>
          <p:nvPr/>
        </p:nvSpPr>
        <p:spPr>
          <a:xfrm>
            <a:off x="459307" y="0"/>
            <a:ext cx="10036571" cy="82517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000" b="1" u="none" kern="1200">
                <a:solidFill>
                  <a:schemeClr val="tx1"/>
                </a:solidFill>
                <a:latin typeface="+mn-lt"/>
                <a:ea typeface="+mj-ea"/>
                <a:cs typeface="+mj-cs"/>
              </a:defRPr>
            </a:lvl1pPr>
          </a:lstStyle>
          <a:p>
            <a:r>
              <a:rPr lang="en-US" sz="4000" dirty="0"/>
              <a:t>Draft ASR KPPs</a:t>
            </a:r>
          </a:p>
        </p:txBody>
      </p:sp>
      <p:sp>
        <p:nvSpPr>
          <p:cNvPr id="4" name="TextBox 3">
            <a:extLst>
              <a:ext uri="{FF2B5EF4-FFF2-40B4-BE49-F238E27FC236}">
                <a16:creationId xmlns:a16="http://schemas.microsoft.com/office/drawing/2014/main" id="{C3AEBFC1-840E-376A-FCFB-352EC6EE854F}"/>
              </a:ext>
            </a:extLst>
          </p:cNvPr>
          <p:cNvSpPr txBox="1"/>
          <p:nvPr/>
        </p:nvSpPr>
        <p:spPr>
          <a:xfrm>
            <a:off x="459307" y="3478432"/>
            <a:ext cx="11439838" cy="2585323"/>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algn="l"/>
            <a:r>
              <a:rPr lang="en-US" b="1" dirty="0">
                <a:solidFill>
                  <a:sysClr val="windowText" lastClr="000000"/>
                </a:solidFill>
              </a:rPr>
              <a:t>Verification methodology</a:t>
            </a:r>
          </a:p>
          <a:p>
            <a:pPr marL="285750" indent="-285750" algn="l">
              <a:buFont typeface="Arial" panose="020B0604020202020204" pitchFamily="34" charset="0"/>
              <a:buChar char="•"/>
            </a:pPr>
            <a:r>
              <a:rPr lang="en-US" b="1" dirty="0">
                <a:solidFill>
                  <a:sysClr val="windowText" lastClr="000000"/>
                </a:solidFill>
              </a:rPr>
              <a:t>Threshold:</a:t>
            </a:r>
          </a:p>
          <a:p>
            <a:pPr marL="742950" lvl="1" indent="-285750">
              <a:buFont typeface="Arial" panose="020B0604020202020204" pitchFamily="34" charset="0"/>
              <a:buChar char="•"/>
            </a:pPr>
            <a:r>
              <a:rPr lang="en-US" sz="1500" dirty="0">
                <a:solidFill>
                  <a:sysClr val="windowText" lastClr="000000"/>
                </a:solidFill>
                <a:latin typeface="Arial" panose="020B0604020202020204" pitchFamily="34" charset="0"/>
                <a:cs typeface="Arial" panose="020B0604020202020204" pitchFamily="34" charset="0"/>
              </a:rPr>
              <a:t>ESR: Magnets powered to the designed operating level, corresponding to 10 GeV/c momentum; </a:t>
            </a:r>
          </a:p>
          <a:p>
            <a:pPr marL="742950" lvl="1" indent="-285750">
              <a:buFont typeface="Arial" panose="020B0604020202020204" pitchFamily="34" charset="0"/>
              <a:buChar char="•"/>
            </a:pPr>
            <a:r>
              <a:rPr lang="en-US" sz="1500" dirty="0">
                <a:solidFill>
                  <a:sysClr val="windowText" lastClr="000000"/>
                </a:solidFill>
                <a:latin typeface="Arial" panose="020B0604020202020204" pitchFamily="34" charset="0"/>
                <a:cs typeface="Arial" panose="020B0604020202020204" pitchFamily="34" charset="0"/>
              </a:rPr>
              <a:t>HSR: SC Magnets powered to the designed operating level, corresponding to 130 GeV/c (on-center orbit); </a:t>
            </a:r>
          </a:p>
          <a:p>
            <a:pPr marL="742950" lvl="1" indent="-285750">
              <a:buFont typeface="Arial" panose="020B0604020202020204" pitchFamily="34" charset="0"/>
              <a:buChar char="•"/>
            </a:pPr>
            <a:r>
              <a:rPr lang="en-US" sz="1500" dirty="0">
                <a:solidFill>
                  <a:sysClr val="windowText" lastClr="000000"/>
                </a:solidFill>
                <a:latin typeface="Arial" panose="020B0604020202020204" pitchFamily="34" charset="0"/>
                <a:cs typeface="Arial" panose="020B0604020202020204" pitchFamily="34" charset="0"/>
              </a:rPr>
              <a:t>Four 591 MHz RF cryomodules in the ESR (2) and HSR (2) are conditioned in the tunnel.  </a:t>
            </a:r>
          </a:p>
          <a:p>
            <a:pPr marL="285750" indent="-285750" algn="l">
              <a:buFont typeface="Arial" panose="020B0604020202020204" pitchFamily="34" charset="0"/>
              <a:buChar char="•"/>
            </a:pPr>
            <a:r>
              <a:rPr lang="en-US" b="1" dirty="0">
                <a:solidFill>
                  <a:sysClr val="windowText" lastClr="000000"/>
                </a:solidFill>
              </a:rPr>
              <a:t>Objective:</a:t>
            </a:r>
          </a:p>
          <a:p>
            <a:pPr marL="742950" lvl="1" indent="-285750">
              <a:buFont typeface="Arial" panose="020B0604020202020204" pitchFamily="34" charset="0"/>
              <a:buChar char="•"/>
            </a:pPr>
            <a:r>
              <a:rPr lang="en-US" sz="1500" dirty="0">
                <a:solidFill>
                  <a:sysClr val="windowText" lastClr="000000"/>
                </a:solidFill>
                <a:latin typeface="Arial" panose="020B0604020202020204" pitchFamily="34" charset="0"/>
                <a:cs typeface="Arial" panose="020B0604020202020204" pitchFamily="34" charset="0"/>
              </a:rPr>
              <a:t>For HSR, proton beams from the existing hadron injector complex (AGS) at its standard injection energy (~25 GeV) and transported to a temporary beam dump.</a:t>
            </a:r>
          </a:p>
          <a:p>
            <a:pPr marL="742950" lvl="1" indent="-285750">
              <a:buFont typeface="Arial" panose="020B0604020202020204" pitchFamily="34" charset="0"/>
              <a:buChar char="•"/>
            </a:pPr>
            <a:r>
              <a:rPr lang="en-US" sz="1500" dirty="0">
                <a:solidFill>
                  <a:sysClr val="windowText" lastClr="000000"/>
                </a:solidFill>
                <a:latin typeface="Arial" panose="020B0604020202020204" pitchFamily="34" charset="0"/>
                <a:cs typeface="Arial" panose="020B0604020202020204" pitchFamily="34" charset="0"/>
              </a:rPr>
              <a:t>For ESR injection, the current assumption is that the e- injector will be available to deliver beam. However, in absence of the completion of the e- injectors, proton pilot bunches will be transported in reverse direction to a temporary beam dump at 10 GeV/c proton momentum. </a:t>
            </a:r>
            <a:endParaRPr lang="en-US"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27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9C7C10-A4C8-2A17-BECA-13B5B2BD1A0A}"/>
              </a:ext>
            </a:extLst>
          </p:cNvPr>
          <p:cNvPicPr>
            <a:picLocks noChangeAspect="1"/>
          </p:cNvPicPr>
          <p:nvPr/>
        </p:nvPicPr>
        <p:blipFill>
          <a:blip r:embed="rId2"/>
          <a:stretch>
            <a:fillRect/>
          </a:stretch>
        </p:blipFill>
        <p:spPr>
          <a:xfrm>
            <a:off x="7394316" y="985457"/>
            <a:ext cx="4568188" cy="4557888"/>
          </a:xfrm>
          <a:prstGeom prst="rect">
            <a:avLst/>
          </a:prstGeom>
        </p:spPr>
      </p:pic>
      <p:sp>
        <p:nvSpPr>
          <p:cNvPr id="5" name="Title 4">
            <a:extLst>
              <a:ext uri="{FF2B5EF4-FFF2-40B4-BE49-F238E27FC236}">
                <a16:creationId xmlns:a16="http://schemas.microsoft.com/office/drawing/2014/main" id="{5AF08AF0-DBDD-06F1-0FAF-C6E8550815A8}"/>
              </a:ext>
            </a:extLst>
          </p:cNvPr>
          <p:cNvSpPr>
            <a:spLocks noGrp="1"/>
          </p:cNvSpPr>
          <p:nvPr>
            <p:ph type="title"/>
          </p:nvPr>
        </p:nvSpPr>
        <p:spPr/>
        <p:txBody>
          <a:bodyPr>
            <a:normAutofit/>
          </a:bodyPr>
          <a:lstStyle/>
          <a:p>
            <a:r>
              <a:rPr lang="en-US"/>
              <a:t>EIC Facility Scope</a:t>
            </a:r>
          </a:p>
        </p:txBody>
      </p:sp>
      <p:sp>
        <p:nvSpPr>
          <p:cNvPr id="3" name="TextBox 2">
            <a:extLst>
              <a:ext uri="{FF2B5EF4-FFF2-40B4-BE49-F238E27FC236}">
                <a16:creationId xmlns:a16="http://schemas.microsoft.com/office/drawing/2014/main" id="{7392E715-839A-E4F4-B769-E9A84F90F4BE}"/>
              </a:ext>
            </a:extLst>
          </p:cNvPr>
          <p:cNvSpPr txBox="1"/>
          <p:nvPr/>
        </p:nvSpPr>
        <p:spPr>
          <a:xfrm>
            <a:off x="532265" y="908196"/>
            <a:ext cx="6752260" cy="4678204"/>
          </a:xfrm>
          <a:prstGeom prst="rect">
            <a:avLst/>
          </a:prstGeom>
          <a:solidFill>
            <a:schemeClr val="bg1"/>
          </a:solidFill>
        </p:spPr>
        <p:txBody>
          <a:bodyPr wrap="square" rtlCol="0">
            <a:spAutoFit/>
          </a:bodyPr>
          <a:lstStyle/>
          <a:p>
            <a:pPr>
              <a:spcAft>
                <a:spcPts val="300"/>
              </a:spcAft>
            </a:pPr>
            <a:r>
              <a:rPr lang="en-US" sz="2100"/>
              <a:t>Existing Accelerator Scope</a:t>
            </a:r>
          </a:p>
          <a:p>
            <a:pPr marL="401638" indent="-401638">
              <a:spcAft>
                <a:spcPts val="300"/>
              </a:spcAft>
              <a:buFont typeface="Wingdings" panose="05000000000000000000" pitchFamily="2" charset="2"/>
              <a:buChar char="ü"/>
            </a:pPr>
            <a:r>
              <a:rPr lang="en-US" sz="2100"/>
              <a:t>Ion injection and acceleration systems (Linac, Booster, AGS)</a:t>
            </a:r>
          </a:p>
          <a:p>
            <a:pPr marL="401638" indent="-401638">
              <a:spcAft>
                <a:spcPts val="300"/>
              </a:spcAft>
              <a:buFont typeface="Wingdings" panose="05000000000000000000" pitchFamily="2" charset="2"/>
              <a:buChar char="ü"/>
            </a:pPr>
            <a:r>
              <a:rPr lang="en-US" sz="2100"/>
              <a:t>Polarized ion/proton sources</a:t>
            </a:r>
          </a:p>
          <a:p>
            <a:pPr>
              <a:spcAft>
                <a:spcPts val="300"/>
              </a:spcAft>
            </a:pPr>
            <a:r>
              <a:rPr lang="en-US" sz="2100"/>
              <a:t>New Scope</a:t>
            </a:r>
          </a:p>
          <a:p>
            <a:pPr marL="401638" indent="-401638">
              <a:spcAft>
                <a:spcPts val="300"/>
              </a:spcAft>
              <a:buBlip>
                <a:blip r:embed="rId3"/>
              </a:buBlip>
            </a:pPr>
            <a:r>
              <a:rPr lang="en-US" sz="2100"/>
              <a:t>Hadron Storage Ring (40, 100 – 275 GeV)</a:t>
            </a:r>
          </a:p>
          <a:p>
            <a:pPr marL="401638" indent="-401638">
              <a:spcAft>
                <a:spcPts val="300"/>
              </a:spcAft>
              <a:buSzPct val="120000"/>
              <a:buBlip>
                <a:blip r:embed="rId4"/>
              </a:buBlip>
            </a:pPr>
            <a:r>
              <a:rPr lang="en-US" sz="2100"/>
              <a:t>Electron Pre-Injector (750 MeV Linac)</a:t>
            </a:r>
            <a:endParaRPr lang="en-US" sz="2100">
              <a:solidFill>
                <a:srgbClr val="3A5C84"/>
              </a:solidFill>
            </a:endParaRPr>
          </a:p>
          <a:p>
            <a:pPr marL="401638" indent="-401638">
              <a:spcAft>
                <a:spcPts val="300"/>
              </a:spcAft>
              <a:buSzPct val="120000"/>
              <a:buBlip>
                <a:blip r:embed="rId4"/>
              </a:buBlip>
            </a:pPr>
            <a:r>
              <a:rPr lang="en-US" sz="2100"/>
              <a:t>Electron Rapid Cycling Synchrotron (0.75 GeV – Top Energy)  </a:t>
            </a:r>
          </a:p>
          <a:p>
            <a:pPr marL="401638" indent="-401638">
              <a:spcAft>
                <a:spcPts val="300"/>
              </a:spcAft>
              <a:buSzPct val="120000"/>
              <a:buBlip>
                <a:blip r:embed="rId4"/>
              </a:buBlip>
            </a:pPr>
            <a:r>
              <a:rPr lang="en-US" sz="2100"/>
              <a:t>Electron Storage Ring (5 GeV – 18 GeV) </a:t>
            </a:r>
          </a:p>
          <a:p>
            <a:pPr marL="401638" indent="-401638">
              <a:spcAft>
                <a:spcPts val="300"/>
              </a:spcAft>
              <a:buSzPct val="120000"/>
              <a:buBlip>
                <a:blip r:embed="rId4"/>
              </a:buBlip>
            </a:pPr>
            <a:r>
              <a:rPr lang="en-US" altLang="zh-CN" sz="2100"/>
              <a:t>Interaction Region (IR) and Provision for a 2</a:t>
            </a:r>
            <a:r>
              <a:rPr lang="en-US" altLang="zh-CN" sz="2100" baseline="30000"/>
              <a:t>nd</a:t>
            </a:r>
            <a:r>
              <a:rPr lang="en-US" altLang="zh-CN" sz="2100"/>
              <a:t> IR</a:t>
            </a:r>
            <a:endParaRPr lang="en-US" altLang="zh-CN" sz="2100">
              <a:solidFill>
                <a:srgbClr val="3A5C84"/>
              </a:solidFill>
            </a:endParaRPr>
          </a:p>
          <a:p>
            <a:pPr marL="401638" indent="-401638">
              <a:spcAft>
                <a:spcPts val="300"/>
              </a:spcAft>
              <a:buSzPct val="120000"/>
              <a:buBlip>
                <a:blip r:embed="rId4"/>
              </a:buBlip>
            </a:pPr>
            <a:r>
              <a:rPr lang="en-US" sz="2100"/>
              <a:t>Hadron Injection Cooling System</a:t>
            </a:r>
          </a:p>
          <a:p>
            <a:pPr marL="401638" indent="-401638">
              <a:spcAft>
                <a:spcPts val="300"/>
              </a:spcAft>
              <a:buSzPct val="120000"/>
              <a:buBlip>
                <a:blip r:embed="rId4"/>
              </a:buBlip>
            </a:pPr>
            <a:r>
              <a:rPr lang="en-US" sz="2100"/>
              <a:t>General Purpose Collider Detector</a:t>
            </a:r>
          </a:p>
        </p:txBody>
      </p:sp>
      <p:sp>
        <p:nvSpPr>
          <p:cNvPr id="7" name="Slide Number Placeholder 1">
            <a:extLst>
              <a:ext uri="{FF2B5EF4-FFF2-40B4-BE49-F238E27FC236}">
                <a16:creationId xmlns:a16="http://schemas.microsoft.com/office/drawing/2014/main" id="{50A61F10-694E-401B-B8DB-0359EE9E6099}"/>
              </a:ext>
            </a:extLst>
          </p:cNvPr>
          <p:cNvSpPr>
            <a:spLocks noGrp="1"/>
          </p:cNvSpPr>
          <p:nvPr>
            <p:ph type="sldNum" sz="quarter" idx="4"/>
          </p:nvPr>
        </p:nvSpPr>
        <p:spPr>
          <a:xfrm>
            <a:off x="11530018" y="6316595"/>
            <a:ext cx="432486" cy="365125"/>
          </a:xfrm>
        </p:spPr>
        <p:txBody>
          <a:bodyPr/>
          <a:lstStyle/>
          <a:p>
            <a:pPr algn="ctr"/>
            <a:fld id="{933A556B-7C63-244D-9B7C-B0EA8042B330}" type="slidenum">
              <a:rPr lang="en-US" smtClean="0"/>
              <a:pPr algn="ctr"/>
              <a:t>4</a:t>
            </a:fld>
            <a:endParaRPr lang="en-US"/>
          </a:p>
        </p:txBody>
      </p:sp>
      <p:sp>
        <p:nvSpPr>
          <p:cNvPr id="2" name="Text Placeholder 3">
            <a:extLst>
              <a:ext uri="{FF2B5EF4-FFF2-40B4-BE49-F238E27FC236}">
                <a16:creationId xmlns:a16="http://schemas.microsoft.com/office/drawing/2014/main" id="{B3F9BA2A-F29F-D4B5-DB05-900E30B6222A}"/>
              </a:ext>
            </a:extLst>
          </p:cNvPr>
          <p:cNvSpPr txBox="1">
            <a:spLocks/>
          </p:cNvSpPr>
          <p:nvPr/>
        </p:nvSpPr>
        <p:spPr>
          <a:xfrm>
            <a:off x="462579" y="5854930"/>
            <a:ext cx="11430239" cy="923330"/>
          </a:xfrm>
          <a:prstGeom prst="rect">
            <a:avLst/>
          </a:prstGeom>
          <a:solidFill>
            <a:schemeClr val="tx2"/>
          </a:solidFill>
        </p:spPr>
        <p:txBody>
          <a:bodyPr wrap="square" lIns="91440" tIns="45720" rIns="91440" bIns="45720" anchor="t">
            <a:spAutoFit/>
          </a:bodyPr>
          <a:lstStyle>
            <a:defPPr>
              <a:defRPr lang="en-US"/>
            </a:defPPr>
            <a:lvl1pPr>
              <a:defRPr b="1">
                <a:solidFill>
                  <a:srgbClr val="FFFFFF"/>
                </a:solidFill>
                <a:cs typeface="Segoe UI"/>
              </a:defRPr>
            </a:lvl1pPr>
            <a:lvl2pPr marL="685800" indent="-228600">
              <a:lnSpc>
                <a:spcPct val="90000"/>
              </a:lnSpc>
              <a:spcBef>
                <a:spcPts val="500"/>
              </a:spcBef>
              <a:buFont typeface="Arial" panose="020B0604020202020204" pitchFamily="34" charset="0"/>
              <a:buChar char="•"/>
              <a:defRPr sz="2000"/>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defRPr sz="16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Performance and technical risks addressed in a new design of the electron injector complex, removal of SHC and a simplification of long straight section at IR2, and removal of the blue hadron ring from the RHIC tunnel</a:t>
            </a:r>
          </a:p>
        </p:txBody>
      </p:sp>
      <p:sp>
        <p:nvSpPr>
          <p:cNvPr id="4" name="TextBox 3">
            <a:extLst>
              <a:ext uri="{FF2B5EF4-FFF2-40B4-BE49-F238E27FC236}">
                <a16:creationId xmlns:a16="http://schemas.microsoft.com/office/drawing/2014/main" id="{58251BE0-E311-8E05-8858-F5CA2F574EEB}"/>
              </a:ext>
            </a:extLst>
          </p:cNvPr>
          <p:cNvSpPr txBox="1"/>
          <p:nvPr/>
        </p:nvSpPr>
        <p:spPr>
          <a:xfrm>
            <a:off x="9926053" y="4541302"/>
            <a:ext cx="2021357" cy="923330"/>
          </a:xfrm>
          <a:prstGeom prst="rect">
            <a:avLst/>
          </a:prstGeom>
          <a:solidFill>
            <a:schemeClr val="bg2">
              <a:lumMod val="50000"/>
            </a:schemeClr>
          </a:solidFill>
          <a:ln w="3175">
            <a:noFill/>
          </a:ln>
        </p:spPr>
        <p:txBody>
          <a:bodyPr wrap="square" rtlCol="0">
            <a:spAutoFit/>
          </a:bodyPr>
          <a:lstStyle/>
          <a:p>
            <a:pPr algn="ctr"/>
            <a:r>
              <a:rPr lang="en-US">
                <a:solidFill>
                  <a:schemeClr val="bg1"/>
                </a:solidFill>
              </a:rPr>
              <a:t>RHIC Scope Reused Valued at ~$2B</a:t>
            </a:r>
          </a:p>
        </p:txBody>
      </p:sp>
      <p:sp>
        <p:nvSpPr>
          <p:cNvPr id="6" name="Slide Number Placeholder 1">
            <a:extLst>
              <a:ext uri="{FF2B5EF4-FFF2-40B4-BE49-F238E27FC236}">
                <a16:creationId xmlns:a16="http://schemas.microsoft.com/office/drawing/2014/main" id="{D4878512-DC58-E2B0-4D85-DF88BB35D599}"/>
              </a:ext>
            </a:extLst>
          </p:cNvPr>
          <p:cNvSpPr txBox="1">
            <a:spLocks/>
          </p:cNvSpPr>
          <p:nvPr/>
        </p:nvSpPr>
        <p:spPr>
          <a:xfrm>
            <a:off x="11731167" y="646140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a:p>
        </p:txBody>
      </p:sp>
    </p:spTree>
    <p:extLst>
      <p:ext uri="{BB962C8B-B14F-4D97-AF65-F5344CB8AC3E}">
        <p14:creationId xmlns:p14="http://schemas.microsoft.com/office/powerpoint/2010/main" val="273732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169621-C99E-A17F-0249-94EA5DA6E3D5}"/>
              </a:ext>
            </a:extLst>
          </p:cNvPr>
          <p:cNvSpPr>
            <a:spLocks noGrp="1"/>
          </p:cNvSpPr>
          <p:nvPr>
            <p:ph type="sldNum" sz="quarter" idx="4"/>
          </p:nvPr>
        </p:nvSpPr>
        <p:spPr>
          <a:xfrm>
            <a:off x="11530018" y="6316595"/>
            <a:ext cx="432486" cy="365125"/>
          </a:xfrm>
        </p:spPr>
        <p:txBody>
          <a:bodyPr anchor="ctr">
            <a:normAutofit/>
          </a:bodyPr>
          <a:lstStyle/>
          <a:p>
            <a:pPr>
              <a:spcAft>
                <a:spcPts val="600"/>
              </a:spcAft>
            </a:pPr>
            <a:fld id="{933A556B-7C63-244D-9B7C-B0EA8042B330}" type="slidenum">
              <a:rPr lang="en-US" smtClean="0"/>
              <a:pPr>
                <a:spcAft>
                  <a:spcPts val="600"/>
                </a:spcAft>
              </a:pPr>
              <a:t>5</a:t>
            </a:fld>
            <a:endParaRPr lang="en-US"/>
          </a:p>
        </p:txBody>
      </p:sp>
      <p:sp>
        <p:nvSpPr>
          <p:cNvPr id="10" name="Title 2">
            <a:extLst>
              <a:ext uri="{FF2B5EF4-FFF2-40B4-BE49-F238E27FC236}">
                <a16:creationId xmlns:a16="http://schemas.microsoft.com/office/drawing/2014/main" id="{DE384F15-4E41-1918-1660-9A966DE466FE}"/>
              </a:ext>
            </a:extLst>
          </p:cNvPr>
          <p:cNvSpPr>
            <a:spLocks noGrp="1"/>
          </p:cNvSpPr>
          <p:nvPr>
            <p:ph type="title"/>
          </p:nvPr>
        </p:nvSpPr>
        <p:spPr>
          <a:xfrm>
            <a:off x="462579" y="0"/>
            <a:ext cx="11499925" cy="825178"/>
          </a:xfrm>
        </p:spPr>
        <p:txBody>
          <a:bodyPr/>
          <a:lstStyle/>
          <a:p>
            <a:r>
              <a:rPr lang="en-US"/>
              <a:t>Project Organization Overview</a:t>
            </a:r>
          </a:p>
        </p:txBody>
      </p:sp>
      <p:pic>
        <p:nvPicPr>
          <p:cNvPr id="5" name="Picture 4" descr="Graphical user interface&#10;&#10;AI-generated content may be incorrect.">
            <a:extLst>
              <a:ext uri="{FF2B5EF4-FFF2-40B4-BE49-F238E27FC236}">
                <a16:creationId xmlns:a16="http://schemas.microsoft.com/office/drawing/2014/main" id="{35A4D71F-D715-453B-E0B8-41E5B22BB5B7}"/>
              </a:ext>
            </a:extLst>
          </p:cNvPr>
          <p:cNvPicPr>
            <a:picLocks noChangeAspect="1"/>
          </p:cNvPicPr>
          <p:nvPr/>
        </p:nvPicPr>
        <p:blipFill>
          <a:blip r:embed="rId2"/>
          <a:stretch>
            <a:fillRect/>
          </a:stretch>
        </p:blipFill>
        <p:spPr>
          <a:xfrm>
            <a:off x="229496" y="830263"/>
            <a:ext cx="11879936" cy="5197473"/>
          </a:xfrm>
          <a:prstGeom prst="rect">
            <a:avLst/>
          </a:prstGeom>
          <a:noFill/>
        </p:spPr>
      </p:pic>
    </p:spTree>
    <p:extLst>
      <p:ext uri="{BB962C8B-B14F-4D97-AF65-F5344CB8AC3E}">
        <p14:creationId xmlns:p14="http://schemas.microsoft.com/office/powerpoint/2010/main" val="418125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61496-0EE2-C005-AC5E-35B1026020D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FB15F-99FE-AD8A-19FF-78BA77BD2516}"/>
              </a:ext>
            </a:extLst>
          </p:cNvPr>
          <p:cNvSpPr>
            <a:spLocks noGrp="1"/>
          </p:cNvSpPr>
          <p:nvPr>
            <p:ph type="sldNum" sz="quarter" idx="4"/>
          </p:nvPr>
        </p:nvSpPr>
        <p:spPr>
          <a:xfrm>
            <a:off x="11530018" y="6316595"/>
            <a:ext cx="432486" cy="365125"/>
          </a:xfrm>
        </p:spPr>
        <p:txBody>
          <a:bodyPr anchor="ctr">
            <a:normAutofit/>
          </a:bodyPr>
          <a:lstStyle/>
          <a:p>
            <a:pPr>
              <a:spcAft>
                <a:spcPts val="600"/>
              </a:spcAft>
            </a:pPr>
            <a:fld id="{933A556B-7C63-244D-9B7C-B0EA8042B330}" type="slidenum">
              <a:rPr lang="en-US" smtClean="0"/>
              <a:pPr>
                <a:spcAft>
                  <a:spcPts val="600"/>
                </a:spcAft>
              </a:pPr>
              <a:t>6</a:t>
            </a:fld>
            <a:endParaRPr lang="en-US"/>
          </a:p>
        </p:txBody>
      </p:sp>
      <p:sp>
        <p:nvSpPr>
          <p:cNvPr id="10" name="Title 2">
            <a:extLst>
              <a:ext uri="{FF2B5EF4-FFF2-40B4-BE49-F238E27FC236}">
                <a16:creationId xmlns:a16="http://schemas.microsoft.com/office/drawing/2014/main" id="{6B7205E9-84E9-FD2C-9CFA-3010C925361B}"/>
              </a:ext>
            </a:extLst>
          </p:cNvPr>
          <p:cNvSpPr>
            <a:spLocks noGrp="1"/>
          </p:cNvSpPr>
          <p:nvPr>
            <p:ph type="title"/>
          </p:nvPr>
        </p:nvSpPr>
        <p:spPr>
          <a:xfrm>
            <a:off x="229496" y="-110823"/>
            <a:ext cx="11406450" cy="825178"/>
          </a:xfrm>
        </p:spPr>
        <p:txBody>
          <a:bodyPr>
            <a:noAutofit/>
          </a:bodyPr>
          <a:lstStyle/>
          <a:p>
            <a:r>
              <a:rPr lang="en-US" sz="2800"/>
              <a:t>Defined Roles and Accountability for Project Execution</a:t>
            </a:r>
          </a:p>
        </p:txBody>
      </p:sp>
      <p:pic>
        <p:nvPicPr>
          <p:cNvPr id="5" name="Picture 4" descr="Graphical user interface&#10;&#10;AI-generated content may be incorrect.">
            <a:extLst>
              <a:ext uri="{FF2B5EF4-FFF2-40B4-BE49-F238E27FC236}">
                <a16:creationId xmlns:a16="http://schemas.microsoft.com/office/drawing/2014/main" id="{C87ABA88-5A96-F348-9099-204FE1B1D010}"/>
              </a:ext>
            </a:extLst>
          </p:cNvPr>
          <p:cNvPicPr>
            <a:picLocks noChangeAspect="1"/>
          </p:cNvPicPr>
          <p:nvPr/>
        </p:nvPicPr>
        <p:blipFill>
          <a:blip r:embed="rId2"/>
          <a:stretch>
            <a:fillRect/>
          </a:stretch>
        </p:blipFill>
        <p:spPr>
          <a:xfrm>
            <a:off x="156032" y="770353"/>
            <a:ext cx="11879936" cy="5197473"/>
          </a:xfrm>
          <a:prstGeom prst="rect">
            <a:avLst/>
          </a:prstGeom>
          <a:noFill/>
        </p:spPr>
      </p:pic>
      <p:sp>
        <p:nvSpPr>
          <p:cNvPr id="3" name="TextBox 2">
            <a:extLst>
              <a:ext uri="{FF2B5EF4-FFF2-40B4-BE49-F238E27FC236}">
                <a16:creationId xmlns:a16="http://schemas.microsoft.com/office/drawing/2014/main" id="{DAF6AF35-CBDC-4836-4C08-88A00F7635EF}"/>
              </a:ext>
            </a:extLst>
          </p:cNvPr>
          <p:cNvSpPr txBox="1"/>
          <p:nvPr/>
        </p:nvSpPr>
        <p:spPr>
          <a:xfrm>
            <a:off x="5402579" y="1248142"/>
            <a:ext cx="2362851" cy="492443"/>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bg1"/>
                </a:solidFill>
              </a:rPr>
              <a:t>	Jim Yeck</a:t>
            </a:r>
          </a:p>
          <a:p>
            <a:r>
              <a:rPr lang="en-US" sz="1200">
                <a:solidFill>
                  <a:schemeClr val="bg1"/>
                </a:solidFill>
              </a:rPr>
              <a:t>	Project Director</a:t>
            </a:r>
          </a:p>
        </p:txBody>
      </p:sp>
      <p:pic>
        <p:nvPicPr>
          <p:cNvPr id="4" name="Picture 2" descr="James Yeck">
            <a:extLst>
              <a:ext uri="{FF2B5EF4-FFF2-40B4-BE49-F238E27FC236}">
                <a16:creationId xmlns:a16="http://schemas.microsoft.com/office/drawing/2014/main" id="{D1230C35-DCAD-8D3F-9B53-5B2A65BB7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198" y="461905"/>
            <a:ext cx="1597982" cy="15979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0F91F6-6406-5634-2E25-8447773F0A47}"/>
              </a:ext>
            </a:extLst>
          </p:cNvPr>
          <p:cNvSpPr txBox="1"/>
          <p:nvPr/>
        </p:nvSpPr>
        <p:spPr>
          <a:xfrm flipH="1">
            <a:off x="239802" y="1512251"/>
            <a:ext cx="3246458" cy="492443"/>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bg1"/>
                </a:solidFill>
              </a:rPr>
              <a:t>   Sergei Nagaitsev	       </a:t>
            </a:r>
          </a:p>
          <a:p>
            <a:r>
              <a:rPr lang="en-US" sz="1200">
                <a:solidFill>
                  <a:schemeClr val="bg1"/>
                </a:solidFill>
              </a:rPr>
              <a:t>   Technical Director/ Interim IR SP Mgr.	</a:t>
            </a:r>
            <a:endParaRPr lang="en-US" sz="1200"/>
          </a:p>
        </p:txBody>
      </p:sp>
      <p:pic>
        <p:nvPicPr>
          <p:cNvPr id="7" name="Picture 4" descr="Sergei Nagaitsev">
            <a:extLst>
              <a:ext uri="{FF2B5EF4-FFF2-40B4-BE49-F238E27FC236}">
                <a16:creationId xmlns:a16="http://schemas.microsoft.com/office/drawing/2014/main" id="{787B9EBE-069A-D7F5-4B93-189C9DC19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198" y="955086"/>
            <a:ext cx="1442313" cy="14423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D44184-A588-F37F-CFA8-9743EC2D3F9E}"/>
              </a:ext>
            </a:extLst>
          </p:cNvPr>
          <p:cNvSpPr txBox="1"/>
          <p:nvPr/>
        </p:nvSpPr>
        <p:spPr>
          <a:xfrm>
            <a:off x="8252903" y="1512251"/>
            <a:ext cx="3531151" cy="492443"/>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	</a:t>
            </a:r>
            <a:r>
              <a:rPr lang="en-US" sz="1400" b="1">
                <a:solidFill>
                  <a:schemeClr val="bg1"/>
                </a:solidFill>
              </a:rPr>
              <a:t>Luisella Lari</a:t>
            </a:r>
          </a:p>
          <a:p>
            <a:r>
              <a:rPr lang="en-US" sz="1200">
                <a:solidFill>
                  <a:schemeClr val="bg1"/>
                </a:solidFill>
              </a:rPr>
              <a:t>	Project Manager/ Interim IP SP Mgr. </a:t>
            </a:r>
          </a:p>
        </p:txBody>
      </p:sp>
      <p:pic>
        <p:nvPicPr>
          <p:cNvPr id="9" name="Picture 6" descr="Luisella Lari">
            <a:extLst>
              <a:ext uri="{FF2B5EF4-FFF2-40B4-BE49-F238E27FC236}">
                <a16:creationId xmlns:a16="http://schemas.microsoft.com/office/drawing/2014/main" id="{03EE9C86-B0A6-E622-25DE-D48C5F4EF3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136" y="1016930"/>
            <a:ext cx="1418332" cy="14183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94B5BF-C29E-333B-D5D3-5CBD38BAEDD4}"/>
              </a:ext>
            </a:extLst>
          </p:cNvPr>
          <p:cNvSpPr txBox="1"/>
          <p:nvPr/>
        </p:nvSpPr>
        <p:spPr>
          <a:xfrm>
            <a:off x="4471085" y="3452107"/>
            <a:ext cx="4084191" cy="707886"/>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bg1"/>
                </a:solidFill>
              </a:rPr>
              <a:t>	Rolf Ent &amp; Elke </a:t>
            </a:r>
            <a:r>
              <a:rPr lang="en-US" sz="1400" b="1" err="1">
                <a:solidFill>
                  <a:schemeClr val="bg1"/>
                </a:solidFill>
              </a:rPr>
              <a:t>Aschenauer</a:t>
            </a:r>
            <a:endParaRPr lang="en-US" sz="1400" b="1">
              <a:solidFill>
                <a:schemeClr val="bg1"/>
              </a:solidFill>
            </a:endParaRPr>
          </a:p>
          <a:p>
            <a:r>
              <a:rPr lang="en-US" sz="1400">
                <a:solidFill>
                  <a:schemeClr val="bg1"/>
                </a:solidFill>
              </a:rPr>
              <a:t>	</a:t>
            </a:r>
            <a:r>
              <a:rPr lang="en-US" sz="1200">
                <a:solidFill>
                  <a:schemeClr val="bg1"/>
                </a:solidFill>
              </a:rPr>
              <a:t>Co-Associate Directors for Exp. Program</a:t>
            </a:r>
          </a:p>
          <a:p>
            <a:r>
              <a:rPr lang="en-US" sz="1200">
                <a:solidFill>
                  <a:schemeClr val="bg1"/>
                </a:solidFill>
              </a:rPr>
              <a:t>	Interim DET SP Manager,</a:t>
            </a:r>
            <a:endParaRPr lang="en-US" sz="1200"/>
          </a:p>
        </p:txBody>
      </p:sp>
      <p:pic>
        <p:nvPicPr>
          <p:cNvPr id="12" name="Picture 8" descr="Elke-Caroline Aschenauer">
            <a:extLst>
              <a:ext uri="{FF2B5EF4-FFF2-40B4-BE49-F238E27FC236}">
                <a16:creationId xmlns:a16="http://schemas.microsoft.com/office/drawing/2014/main" id="{A0C9682E-640C-0E29-4F37-726419A85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9250" y="3103406"/>
            <a:ext cx="1409801" cy="14584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8" descr="DOE Pulse - Science and Technology Highlights from the DOE National ...">
            <a:extLst>
              <a:ext uri="{FF2B5EF4-FFF2-40B4-BE49-F238E27FC236}">
                <a16:creationId xmlns:a16="http://schemas.microsoft.com/office/drawing/2014/main" id="{7AC54F8B-1B38-6CD8-5027-C4F46F597B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27217"/>
          <a:stretch>
            <a:fillRect/>
          </a:stretch>
        </p:blipFill>
        <p:spPr bwMode="auto">
          <a:xfrm>
            <a:off x="2875054" y="3066003"/>
            <a:ext cx="1459550" cy="14625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57391E0-F485-F148-6621-1EBEC18018CE}"/>
              </a:ext>
            </a:extLst>
          </p:cNvPr>
          <p:cNvSpPr txBox="1"/>
          <p:nvPr/>
        </p:nvSpPr>
        <p:spPr>
          <a:xfrm>
            <a:off x="1083347" y="4432242"/>
            <a:ext cx="2985903" cy="523220"/>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	</a:t>
            </a:r>
            <a:r>
              <a:rPr lang="en-US" sz="1400" b="1">
                <a:solidFill>
                  <a:schemeClr val="bg1"/>
                </a:solidFill>
              </a:rPr>
              <a:t>Kevin Smith</a:t>
            </a:r>
          </a:p>
          <a:p>
            <a:r>
              <a:rPr lang="en-US" sz="1400">
                <a:solidFill>
                  <a:schemeClr val="bg1"/>
                </a:solidFill>
              </a:rPr>
              <a:t>	</a:t>
            </a:r>
            <a:r>
              <a:rPr lang="en-US" sz="1200">
                <a:solidFill>
                  <a:schemeClr val="bg1"/>
                </a:solidFill>
              </a:rPr>
              <a:t>Deputy Technical Director</a:t>
            </a:r>
            <a:endParaRPr lang="en-US" sz="1400"/>
          </a:p>
        </p:txBody>
      </p:sp>
      <p:pic>
        <p:nvPicPr>
          <p:cNvPr id="16" name="Picture 12" descr="Kevin Smith">
            <a:extLst>
              <a:ext uri="{FF2B5EF4-FFF2-40B4-BE49-F238E27FC236}">
                <a16:creationId xmlns:a16="http://schemas.microsoft.com/office/drawing/2014/main" id="{8ABD1FFB-2554-58B1-4549-1E201082F5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600" y="3732755"/>
            <a:ext cx="1333658" cy="1405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75F3F0B-6B28-FE3B-64AC-E23A5B389932}"/>
              </a:ext>
            </a:extLst>
          </p:cNvPr>
          <p:cNvSpPr txBox="1"/>
          <p:nvPr/>
        </p:nvSpPr>
        <p:spPr>
          <a:xfrm>
            <a:off x="915844" y="5492198"/>
            <a:ext cx="2890776" cy="677108"/>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       	</a:t>
            </a:r>
            <a:r>
              <a:rPr lang="en-US" sz="1400" b="1">
                <a:solidFill>
                  <a:schemeClr val="bg1"/>
                </a:solidFill>
              </a:rPr>
              <a:t>Charlie Folz</a:t>
            </a:r>
          </a:p>
          <a:p>
            <a:r>
              <a:rPr lang="en-US" sz="1200">
                <a:solidFill>
                  <a:schemeClr val="bg1"/>
                </a:solidFill>
              </a:rPr>
              <a:t>           	Assoc. Director Infra. 	ASR SP Manager</a:t>
            </a:r>
            <a:endParaRPr lang="en-US" sz="1200"/>
          </a:p>
        </p:txBody>
      </p:sp>
      <p:pic>
        <p:nvPicPr>
          <p:cNvPr id="18" name="Picture 10" descr="Charles Folz">
            <a:extLst>
              <a:ext uri="{FF2B5EF4-FFF2-40B4-BE49-F238E27FC236}">
                <a16:creationId xmlns:a16="http://schemas.microsoft.com/office/drawing/2014/main" id="{C0F0A79E-DB73-DC57-981E-B9374E8D52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539" y="5116041"/>
            <a:ext cx="1325026" cy="12112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47A27AE-B96B-4F0B-8FCE-E04A17601111}"/>
              </a:ext>
            </a:extLst>
          </p:cNvPr>
          <p:cNvSpPr txBox="1"/>
          <p:nvPr/>
        </p:nvSpPr>
        <p:spPr>
          <a:xfrm>
            <a:off x="5153402" y="5569142"/>
            <a:ext cx="2612028" cy="523220"/>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bg1"/>
                </a:solidFill>
              </a:rPr>
              <a:t>	Qiong Wu</a:t>
            </a:r>
          </a:p>
          <a:p>
            <a:r>
              <a:rPr lang="en-US" sz="1400">
                <a:solidFill>
                  <a:schemeClr val="bg1"/>
                </a:solidFill>
              </a:rPr>
              <a:t>	</a:t>
            </a:r>
            <a:r>
              <a:rPr lang="en-US" sz="1200">
                <a:solidFill>
                  <a:schemeClr val="bg1"/>
                </a:solidFill>
              </a:rPr>
              <a:t>EIN SP Manager</a:t>
            </a:r>
            <a:endParaRPr lang="en-US" sz="1200"/>
          </a:p>
        </p:txBody>
      </p:sp>
      <p:pic>
        <p:nvPicPr>
          <p:cNvPr id="20" name="Picture 20" descr="Qiong Wu">
            <a:extLst>
              <a:ext uri="{FF2B5EF4-FFF2-40B4-BE49-F238E27FC236}">
                <a16:creationId xmlns:a16="http://schemas.microsoft.com/office/drawing/2014/main" id="{5836C385-CF98-0BDC-CE00-4351A1EDFF5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5631"/>
          <a:stretch>
            <a:fillRect/>
          </a:stretch>
        </p:blipFill>
        <p:spPr bwMode="auto">
          <a:xfrm>
            <a:off x="4732572" y="4944416"/>
            <a:ext cx="1427385" cy="129693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EBA40A6-411C-E6E4-6A70-72962CDC8479}"/>
              </a:ext>
            </a:extLst>
          </p:cNvPr>
          <p:cNvSpPr txBox="1"/>
          <p:nvPr/>
        </p:nvSpPr>
        <p:spPr>
          <a:xfrm>
            <a:off x="4621126" y="2471256"/>
            <a:ext cx="3745502" cy="492443"/>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	</a:t>
            </a:r>
            <a:r>
              <a:rPr lang="en-US" sz="1400" b="1">
                <a:solidFill>
                  <a:schemeClr val="bg1"/>
                </a:solidFill>
              </a:rPr>
              <a:t>Katherine Wilson</a:t>
            </a:r>
          </a:p>
          <a:p>
            <a:r>
              <a:rPr lang="en-US" sz="1200">
                <a:solidFill>
                  <a:schemeClr val="bg1"/>
                </a:solidFill>
              </a:rPr>
              <a:t>	Interim Deputy Project Director JLAB</a:t>
            </a:r>
          </a:p>
        </p:txBody>
      </p:sp>
      <p:sp>
        <p:nvSpPr>
          <p:cNvPr id="23" name="TextBox 22">
            <a:extLst>
              <a:ext uri="{FF2B5EF4-FFF2-40B4-BE49-F238E27FC236}">
                <a16:creationId xmlns:a16="http://schemas.microsoft.com/office/drawing/2014/main" id="{08A24333-1163-942C-5458-4A30278E2140}"/>
              </a:ext>
            </a:extLst>
          </p:cNvPr>
          <p:cNvSpPr txBox="1"/>
          <p:nvPr/>
        </p:nvSpPr>
        <p:spPr>
          <a:xfrm>
            <a:off x="9662408" y="3306340"/>
            <a:ext cx="1954821" cy="492443"/>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a:solidFill>
                  <a:schemeClr val="bg1"/>
                </a:solidFill>
              </a:rPr>
              <a:t>Charles Schaefer</a:t>
            </a:r>
          </a:p>
          <a:p>
            <a:r>
              <a:rPr lang="en-US" sz="1200">
                <a:solidFill>
                  <a:schemeClr val="bg1"/>
                </a:solidFill>
              </a:rPr>
              <a:t>Safety Manager</a:t>
            </a:r>
          </a:p>
        </p:txBody>
      </p:sp>
      <p:pic>
        <p:nvPicPr>
          <p:cNvPr id="1026" name="Picture 2">
            <a:extLst>
              <a:ext uri="{FF2B5EF4-FFF2-40B4-BE49-F238E27FC236}">
                <a16:creationId xmlns:a16="http://schemas.microsoft.com/office/drawing/2014/main" id="{D3BCD76A-566A-9437-A080-D50F3272600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6380"/>
          <a:stretch>
            <a:fillRect/>
          </a:stretch>
        </p:blipFill>
        <p:spPr bwMode="auto">
          <a:xfrm>
            <a:off x="4028507" y="1824121"/>
            <a:ext cx="1442313" cy="14386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B53F42-2102-8C5F-65FE-0CF94EABDD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78282" y="2633662"/>
            <a:ext cx="1316734" cy="1470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1EED863-0B92-302B-432D-68040E131909}"/>
              </a:ext>
            </a:extLst>
          </p:cNvPr>
          <p:cNvSpPr txBox="1"/>
          <p:nvPr/>
        </p:nvSpPr>
        <p:spPr>
          <a:xfrm>
            <a:off x="8646222" y="4613261"/>
            <a:ext cx="3240599" cy="523220"/>
          </a:xfrm>
          <a:prstGeom prst="rect">
            <a:avLst/>
          </a:prstGeom>
          <a:solidFill>
            <a:srgbClr val="0070C0"/>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a:t>	</a:t>
            </a:r>
            <a:r>
              <a:rPr lang="en-US" sz="1400" b="1">
                <a:solidFill>
                  <a:schemeClr val="bg1"/>
                </a:solidFill>
              </a:rPr>
              <a:t>Kelly Krug</a:t>
            </a:r>
          </a:p>
          <a:p>
            <a:r>
              <a:rPr lang="en-US" sz="1400">
                <a:solidFill>
                  <a:schemeClr val="bg1"/>
                </a:solidFill>
              </a:rPr>
              <a:t>	</a:t>
            </a:r>
            <a:r>
              <a:rPr lang="en-US" sz="1200">
                <a:solidFill>
                  <a:schemeClr val="bg1"/>
                </a:solidFill>
              </a:rPr>
              <a:t>Planning &amp; Performance Mgr.</a:t>
            </a:r>
          </a:p>
        </p:txBody>
      </p:sp>
      <p:pic>
        <p:nvPicPr>
          <p:cNvPr id="13" name="Picture 2" descr="Kelly Krug">
            <a:extLst>
              <a:ext uri="{FF2B5EF4-FFF2-40B4-BE49-F238E27FC236}">
                <a16:creationId xmlns:a16="http://schemas.microsoft.com/office/drawing/2014/main" id="{E2FECBEE-E9B2-DDF8-E4FF-656A5887E10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27" r="-2101" b="16913"/>
          <a:stretch>
            <a:fillRect/>
          </a:stretch>
        </p:blipFill>
        <p:spPr bwMode="auto">
          <a:xfrm>
            <a:off x="8068304" y="4052708"/>
            <a:ext cx="1353228" cy="15695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264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B10E16-33F7-95E6-7D8B-DFC7E984E7BF}"/>
              </a:ext>
            </a:extLst>
          </p:cNvPr>
          <p:cNvSpPr>
            <a:spLocks noGrp="1"/>
          </p:cNvSpPr>
          <p:nvPr>
            <p:ph type="sldNum" sz="quarter" idx="4"/>
          </p:nvPr>
        </p:nvSpPr>
        <p:spPr/>
        <p:txBody>
          <a:bodyPr/>
          <a:lstStyle/>
          <a:p>
            <a:pPr algn="ctr"/>
            <a:fld id="{933A556B-7C63-244D-9B7C-B0EA8042B330}" type="slidenum">
              <a:rPr lang="en-US" smtClean="0"/>
              <a:pPr algn="ctr"/>
              <a:t>7</a:t>
            </a:fld>
            <a:endParaRPr lang="en-US"/>
          </a:p>
        </p:txBody>
      </p:sp>
      <p:sp>
        <p:nvSpPr>
          <p:cNvPr id="3" name="Title 2">
            <a:extLst>
              <a:ext uri="{FF2B5EF4-FFF2-40B4-BE49-F238E27FC236}">
                <a16:creationId xmlns:a16="http://schemas.microsoft.com/office/drawing/2014/main" id="{8A50A2E5-6EBD-9412-13C1-E78BA13226C9}"/>
              </a:ext>
            </a:extLst>
          </p:cNvPr>
          <p:cNvSpPr>
            <a:spLocks noGrp="1"/>
          </p:cNvSpPr>
          <p:nvPr>
            <p:ph type="title"/>
          </p:nvPr>
        </p:nvSpPr>
        <p:spPr/>
        <p:txBody>
          <a:bodyPr>
            <a:normAutofit/>
          </a:bodyPr>
          <a:lstStyle/>
          <a:p>
            <a:r>
              <a:rPr lang="en-US"/>
              <a:t>BNL is Organizing to Delivery the EIC Project</a:t>
            </a:r>
          </a:p>
        </p:txBody>
      </p:sp>
      <p:sp>
        <p:nvSpPr>
          <p:cNvPr id="4" name="TextBox 3">
            <a:extLst>
              <a:ext uri="{FF2B5EF4-FFF2-40B4-BE49-F238E27FC236}">
                <a16:creationId xmlns:a16="http://schemas.microsoft.com/office/drawing/2014/main" id="{BCDD327C-4C41-F2E2-88EF-26100EDBC6E8}"/>
              </a:ext>
            </a:extLst>
          </p:cNvPr>
          <p:cNvSpPr txBox="1"/>
          <p:nvPr/>
        </p:nvSpPr>
        <p:spPr>
          <a:xfrm>
            <a:off x="419972" y="4615603"/>
            <a:ext cx="1155257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RHIC will conclude collider operations on February 6.</a:t>
            </a:r>
          </a:p>
          <a:p>
            <a:pPr marL="285750" indent="-285750">
              <a:buFont typeface="Arial" panose="020B0604020202020204" pitchFamily="34" charset="0"/>
              <a:buChar char="•"/>
            </a:pPr>
            <a:r>
              <a:rPr lang="en-US" sz="2000" dirty="0"/>
              <a:t>The transition from RHIC operations to EIC construction will require an efficient organizational framework to ensure optimum use of available resources and </a:t>
            </a:r>
          </a:p>
          <a:p>
            <a:pPr marL="285750" indent="-285750">
              <a:buFont typeface="Arial" panose="020B0604020202020204" pitchFamily="34" charset="0"/>
              <a:buChar char="•"/>
            </a:pPr>
            <a:r>
              <a:rPr lang="en-US" sz="2000" dirty="0"/>
              <a:t>BNL leadership is developing plans to organize the workforce to support this transition.</a:t>
            </a:r>
            <a:endParaRPr lang="en-US" sz="2000" dirty="0">
              <a:cs typeface="Arial" panose="020B0604020202020204"/>
            </a:endParaRPr>
          </a:p>
        </p:txBody>
      </p:sp>
      <p:pic>
        <p:nvPicPr>
          <p:cNvPr id="7" name="Picture 6" descr="Diagram&#10;&#10;AI-generated content may be incorrect.">
            <a:extLst>
              <a:ext uri="{FF2B5EF4-FFF2-40B4-BE49-F238E27FC236}">
                <a16:creationId xmlns:a16="http://schemas.microsoft.com/office/drawing/2014/main" id="{CAAC47FC-3C5C-6B66-D961-F08F92D6D7EE}"/>
              </a:ext>
            </a:extLst>
          </p:cNvPr>
          <p:cNvPicPr>
            <a:picLocks noChangeAspect="1"/>
          </p:cNvPicPr>
          <p:nvPr/>
        </p:nvPicPr>
        <p:blipFill>
          <a:blip r:embed="rId2"/>
          <a:stretch>
            <a:fillRect/>
          </a:stretch>
        </p:blipFill>
        <p:spPr>
          <a:xfrm>
            <a:off x="2094562" y="881759"/>
            <a:ext cx="7772400" cy="3589581"/>
          </a:xfrm>
          <a:prstGeom prst="rect">
            <a:avLst/>
          </a:prstGeom>
        </p:spPr>
      </p:pic>
      <p:sp>
        <p:nvSpPr>
          <p:cNvPr id="5" name="TextBox 4">
            <a:extLst>
              <a:ext uri="{FF2B5EF4-FFF2-40B4-BE49-F238E27FC236}">
                <a16:creationId xmlns:a16="http://schemas.microsoft.com/office/drawing/2014/main" id="{48344A40-F54E-79AC-7B36-5CD608639E95}"/>
              </a:ext>
            </a:extLst>
          </p:cNvPr>
          <p:cNvSpPr txBox="1"/>
          <p:nvPr/>
        </p:nvSpPr>
        <p:spPr>
          <a:xfrm>
            <a:off x="8559470" y="1682373"/>
            <a:ext cx="3400882" cy="923330"/>
          </a:xfrm>
          <a:prstGeom prst="rect">
            <a:avLst/>
          </a:prstGeom>
          <a:noFill/>
        </p:spPr>
        <p:txBody>
          <a:bodyPr wrap="square" rtlCol="0">
            <a:spAutoFit/>
          </a:bodyPr>
          <a:lstStyle/>
          <a:p>
            <a:r>
              <a:rPr lang="en-US" dirty="0"/>
              <a:t>Initial concept for EIC and NPP Directorates after conclusion of RHIC collider operations.</a:t>
            </a:r>
          </a:p>
        </p:txBody>
      </p:sp>
    </p:spTree>
    <p:extLst>
      <p:ext uri="{BB962C8B-B14F-4D97-AF65-F5344CB8AC3E}">
        <p14:creationId xmlns:p14="http://schemas.microsoft.com/office/powerpoint/2010/main" val="71632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117BF-2DB9-B9D0-98A3-A05FFBDCA2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B70F1-F1AC-DD02-6D62-58A95B496E1D}"/>
              </a:ext>
            </a:extLst>
          </p:cNvPr>
          <p:cNvSpPr>
            <a:spLocks noGrp="1"/>
          </p:cNvSpPr>
          <p:nvPr>
            <p:ph type="title"/>
          </p:nvPr>
        </p:nvSpPr>
        <p:spPr>
          <a:xfrm>
            <a:off x="398848" y="4547"/>
            <a:ext cx="11347413" cy="825178"/>
          </a:xfrm>
        </p:spPr>
        <p:txBody>
          <a:bodyPr>
            <a:normAutofit/>
          </a:bodyPr>
          <a:lstStyle/>
          <a:p>
            <a:r>
              <a:rPr lang="en-US"/>
              <a:t>EIC Portfolio (EIC and Off-Project Scope)</a:t>
            </a:r>
            <a:endParaRPr lang="en-US">
              <a:solidFill>
                <a:srgbClr val="B99365"/>
              </a:solidFill>
            </a:endParaRPr>
          </a:p>
        </p:txBody>
      </p:sp>
      <p:sp>
        <p:nvSpPr>
          <p:cNvPr id="7" name="Text Placeholder 6">
            <a:extLst>
              <a:ext uri="{FF2B5EF4-FFF2-40B4-BE49-F238E27FC236}">
                <a16:creationId xmlns:a16="http://schemas.microsoft.com/office/drawing/2014/main" id="{025A56A1-9DF9-ED5A-36B5-61FD8372C67D}"/>
              </a:ext>
            </a:extLst>
          </p:cNvPr>
          <p:cNvSpPr txBox="1">
            <a:spLocks/>
          </p:cNvSpPr>
          <p:nvPr/>
        </p:nvSpPr>
        <p:spPr>
          <a:xfrm>
            <a:off x="509206" y="975353"/>
            <a:ext cx="11377993" cy="498825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3000"/>
              </a:lnSpc>
              <a:spcBef>
                <a:spcPts val="0"/>
              </a:spcBef>
              <a:spcAft>
                <a:spcPts val="600"/>
              </a:spcAft>
              <a:buNone/>
            </a:pPr>
            <a:r>
              <a:rPr lang="en-US" sz="2400" dirty="0"/>
              <a:t>EIC Portfolio Managed by the BNL Director’s Office</a:t>
            </a:r>
          </a:p>
          <a:p>
            <a:pPr>
              <a:lnSpc>
                <a:spcPct val="103000"/>
              </a:lnSpc>
              <a:spcBef>
                <a:spcPts val="0"/>
              </a:spcBef>
              <a:spcAft>
                <a:spcPts val="600"/>
              </a:spcAft>
            </a:pPr>
            <a:r>
              <a:rPr lang="en-US" sz="2400" dirty="0"/>
              <a:t>Bill Wahl, Portfolio Manager</a:t>
            </a:r>
          </a:p>
          <a:p>
            <a:pPr>
              <a:lnSpc>
                <a:spcPct val="103000"/>
              </a:lnSpc>
              <a:spcBef>
                <a:spcPts val="0"/>
              </a:spcBef>
              <a:spcAft>
                <a:spcPts val="600"/>
              </a:spcAft>
            </a:pPr>
            <a:endParaRPr lang="en-US" sz="800" dirty="0"/>
          </a:p>
          <a:p>
            <a:pPr marL="0" indent="0">
              <a:lnSpc>
                <a:spcPct val="103000"/>
              </a:lnSpc>
              <a:spcBef>
                <a:spcPts val="0"/>
              </a:spcBef>
              <a:spcAft>
                <a:spcPts val="600"/>
              </a:spcAft>
              <a:buNone/>
            </a:pPr>
            <a:r>
              <a:rPr lang="en-US" sz="2400" dirty="0"/>
              <a:t>Major Categories of Work:</a:t>
            </a:r>
          </a:p>
          <a:p>
            <a:pPr lvl="1">
              <a:lnSpc>
                <a:spcPct val="103000"/>
              </a:lnSpc>
              <a:spcBef>
                <a:spcPts val="0"/>
              </a:spcBef>
              <a:spcAft>
                <a:spcPts val="600"/>
              </a:spcAft>
            </a:pPr>
            <a:r>
              <a:rPr lang="en-US" dirty="0"/>
              <a:t>EIC Construction (Line-Item Project) – J. Yeck</a:t>
            </a:r>
          </a:p>
          <a:p>
            <a:pPr lvl="1">
              <a:lnSpc>
                <a:spcPct val="103000"/>
              </a:lnSpc>
              <a:spcBef>
                <a:spcPts val="0"/>
              </a:spcBef>
              <a:spcAft>
                <a:spcPts val="600"/>
              </a:spcAft>
            </a:pPr>
            <a:r>
              <a:rPr lang="en-US" dirty="0"/>
              <a:t>SC Programmatic Engagements (primarily ONP) – A. Deshpande</a:t>
            </a:r>
          </a:p>
          <a:p>
            <a:pPr lvl="1">
              <a:lnSpc>
                <a:spcPct val="103000"/>
              </a:lnSpc>
              <a:spcBef>
                <a:spcPts val="0"/>
              </a:spcBef>
              <a:spcAft>
                <a:spcPts val="600"/>
              </a:spcAft>
            </a:pPr>
            <a:r>
              <a:rPr lang="en-US" dirty="0"/>
              <a:t>Host Lab Engagements (traditional host lab responsibilities) – J. Hill</a:t>
            </a:r>
          </a:p>
          <a:p>
            <a:pPr>
              <a:lnSpc>
                <a:spcPct val="103000"/>
              </a:lnSpc>
              <a:spcBef>
                <a:spcPts val="0"/>
              </a:spcBef>
              <a:spcAft>
                <a:spcPts val="600"/>
              </a:spcAft>
            </a:pPr>
            <a:endParaRPr lang="en-US" sz="800" dirty="0"/>
          </a:p>
          <a:p>
            <a:pPr marL="0" indent="0">
              <a:lnSpc>
                <a:spcPct val="103000"/>
              </a:lnSpc>
              <a:spcBef>
                <a:spcPts val="0"/>
              </a:spcBef>
              <a:spcAft>
                <a:spcPts val="600"/>
              </a:spcAft>
              <a:buNone/>
            </a:pPr>
            <a:r>
              <a:rPr lang="en-US" sz="2400" dirty="0"/>
              <a:t>Excellent Progress (Scope, Cost, Funding, Schedule)</a:t>
            </a:r>
          </a:p>
          <a:p>
            <a:pPr marL="695325" indent="-231775">
              <a:lnSpc>
                <a:spcPct val="103000"/>
              </a:lnSpc>
              <a:spcBef>
                <a:spcPts val="0"/>
              </a:spcBef>
              <a:spcAft>
                <a:spcPts val="600"/>
              </a:spcAft>
            </a:pPr>
            <a:r>
              <a:rPr lang="en-US" sz="2400" dirty="0"/>
              <a:t>BNL Institutional MOUs established in 2020</a:t>
            </a:r>
          </a:p>
          <a:p>
            <a:pPr marL="695325" indent="-231775">
              <a:lnSpc>
                <a:spcPct val="103000"/>
              </a:lnSpc>
              <a:spcBef>
                <a:spcPts val="0"/>
              </a:spcBef>
              <a:spcAft>
                <a:spcPts val="600"/>
              </a:spcAft>
            </a:pPr>
            <a:r>
              <a:rPr lang="en-US" sz="2400" dirty="0"/>
              <a:t>Peer reviews of major scope items in 2024, e.g., R&amp;R, Injection Complex</a:t>
            </a:r>
          </a:p>
          <a:p>
            <a:pPr marL="695325" indent="-231775">
              <a:lnSpc>
                <a:spcPct val="103000"/>
              </a:lnSpc>
              <a:spcBef>
                <a:spcPts val="0"/>
              </a:spcBef>
              <a:spcAft>
                <a:spcPts val="600"/>
              </a:spcAft>
            </a:pPr>
            <a:r>
              <a:rPr lang="en-US" sz="2400" dirty="0"/>
              <a:t>Portfolio WBS prepared in 2025</a:t>
            </a:r>
          </a:p>
        </p:txBody>
      </p:sp>
      <p:sp>
        <p:nvSpPr>
          <p:cNvPr id="10" name="Slide Number Placeholder 3">
            <a:extLst>
              <a:ext uri="{FF2B5EF4-FFF2-40B4-BE49-F238E27FC236}">
                <a16:creationId xmlns:a16="http://schemas.microsoft.com/office/drawing/2014/main" id="{2C130BD8-46DF-1F24-736D-7E31842CE7F0}"/>
              </a:ext>
            </a:extLst>
          </p:cNvPr>
          <p:cNvSpPr txBox="1">
            <a:spLocks/>
          </p:cNvSpPr>
          <p:nvPr/>
        </p:nvSpPr>
        <p:spPr>
          <a:xfrm>
            <a:off x="11757560" y="6438803"/>
            <a:ext cx="432486" cy="365125"/>
          </a:xfrm>
          <a:prstGeom prst="rect">
            <a:avLst/>
          </a:prstGeom>
          <a:ln>
            <a:noFill/>
          </a:ln>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z="1000" b="1" dirty="0" smtClean="0">
                <a:solidFill>
                  <a:srgbClr val="00B0F0"/>
                </a:solidFill>
              </a:rPr>
              <a:pPr algn="ctr"/>
              <a:t>8</a:t>
            </a:fld>
            <a:endParaRPr lang="en-US" sz="1000" b="1">
              <a:solidFill>
                <a:srgbClr val="00B0F0"/>
              </a:solidFill>
              <a:cs typeface="Arial"/>
            </a:endParaRPr>
          </a:p>
        </p:txBody>
      </p:sp>
    </p:spTree>
    <p:extLst>
      <p:ext uri="{BB962C8B-B14F-4D97-AF65-F5344CB8AC3E}">
        <p14:creationId xmlns:p14="http://schemas.microsoft.com/office/powerpoint/2010/main" val="2473712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EFF909-5B57-6DBA-4E75-ABA827E727E1}"/>
              </a:ext>
            </a:extLst>
          </p:cNvPr>
          <p:cNvSpPr>
            <a:spLocks noGrp="1"/>
          </p:cNvSpPr>
          <p:nvPr>
            <p:ph type="sldNum" sz="quarter" idx="4"/>
          </p:nvPr>
        </p:nvSpPr>
        <p:spPr/>
        <p:txBody>
          <a:bodyPr/>
          <a:lstStyle/>
          <a:p>
            <a:pPr algn="ctr"/>
            <a:fld id="{933A556B-7C63-244D-9B7C-B0EA8042B330}" type="slidenum">
              <a:rPr lang="en-US" smtClean="0"/>
              <a:pPr algn="ctr"/>
              <a:t>9</a:t>
            </a:fld>
            <a:endParaRPr lang="en-US"/>
          </a:p>
        </p:txBody>
      </p:sp>
      <p:sp>
        <p:nvSpPr>
          <p:cNvPr id="3" name="Title 2">
            <a:extLst>
              <a:ext uri="{FF2B5EF4-FFF2-40B4-BE49-F238E27FC236}">
                <a16:creationId xmlns:a16="http://schemas.microsoft.com/office/drawing/2014/main" id="{99A05F16-56E2-BE10-3FD7-76DBC953D5AE}"/>
              </a:ext>
            </a:extLst>
          </p:cNvPr>
          <p:cNvSpPr>
            <a:spLocks noGrp="1"/>
          </p:cNvSpPr>
          <p:nvPr>
            <p:ph type="title"/>
          </p:nvPr>
        </p:nvSpPr>
        <p:spPr/>
        <p:txBody>
          <a:bodyPr/>
          <a:lstStyle/>
          <a:p>
            <a:r>
              <a:rPr lang="en-US"/>
              <a:t>Portfolio Example – Scope, Cost, Priority, POC</a:t>
            </a:r>
          </a:p>
        </p:txBody>
      </p:sp>
      <p:pic>
        <p:nvPicPr>
          <p:cNvPr id="6" name="Content Placeholder 5">
            <a:extLst>
              <a:ext uri="{FF2B5EF4-FFF2-40B4-BE49-F238E27FC236}">
                <a16:creationId xmlns:a16="http://schemas.microsoft.com/office/drawing/2014/main" id="{8A56D0EE-8267-3500-B1B3-7061A9E8CD77}"/>
              </a:ext>
            </a:extLst>
          </p:cNvPr>
          <p:cNvPicPr>
            <a:picLocks noGrp="1" noChangeAspect="1"/>
          </p:cNvPicPr>
          <p:nvPr>
            <p:ph idx="1"/>
          </p:nvPr>
        </p:nvPicPr>
        <p:blipFill>
          <a:blip r:embed="rId2"/>
          <a:stretch>
            <a:fillRect/>
          </a:stretch>
        </p:blipFill>
        <p:spPr>
          <a:xfrm>
            <a:off x="522514" y="152894"/>
            <a:ext cx="11234058" cy="8680864"/>
          </a:xfrm>
        </p:spPr>
      </p:pic>
    </p:spTree>
    <p:extLst>
      <p:ext uri="{BB962C8B-B14F-4D97-AF65-F5344CB8AC3E}">
        <p14:creationId xmlns:p14="http://schemas.microsoft.com/office/powerpoint/2010/main" val="261493647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224.potx  -  Read-Only" id="{07C7306D-891E-4F49-A4B4-87299D59306D}" vid="{7FEF1F46-46FA-4E51-B92C-6BBC2C322A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esenter xmlns="3d20bb5b-8f2d-40ba-9a11-048b4f05bd17">
      <UserInfo>
        <DisplayName/>
        <AccountId xsi:nil="true"/>
        <AccountType/>
      </UserInfo>
    </Presenter>
  </documentManagement>
</p:properties>
</file>

<file path=customXml/item3.xml><?xml version="1.0" encoding="utf-8"?>
<ct:contentTypeSchema xmlns:ct="http://schemas.microsoft.com/office/2006/metadata/contentType" xmlns:ma="http://schemas.microsoft.com/office/2006/metadata/properties/metaAttributes" ct:_="" ma:_="" ma:contentTypeName="Review Presentation" ma:contentTypeID="0x010100334C119A7B7AAD4B8531CC12C18B34A102009C2E4998B5EC0447BC95C2755B65E056" ma:contentTypeVersion="" ma:contentTypeDescription="" ma:contentTypeScope="" ma:versionID="defaaf8236c31974b46f335f275f9f32">
  <xsd:schema xmlns:xsd="http://www.w3.org/2001/XMLSchema" xmlns:xs="http://www.w3.org/2001/XMLSchema" xmlns:p="http://schemas.microsoft.com/office/2006/metadata/properties" xmlns:ns2="3d20bb5b-8f2d-40ba-9a11-048b4f05bd17" targetNamespace="http://schemas.microsoft.com/office/2006/metadata/properties" ma:root="true" ma:fieldsID="3fc4fc15217f1704f555b24147747e74" ns2:_="">
    <xsd:import namespace="3d20bb5b-8f2d-40ba-9a11-048b4f05bd17"/>
    <xsd:element name="properties">
      <xsd:complexType>
        <xsd:sequence>
          <xsd:element name="documentManagement">
            <xsd:complexType>
              <xsd:all>
                <xsd:element ref="ns2:Presen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0bb5b-8f2d-40ba-9a11-048b4f05bd17" elementFormDefault="qualified">
    <xsd:import namespace="http://schemas.microsoft.com/office/2006/documentManagement/types"/>
    <xsd:import namespace="http://schemas.microsoft.com/office/infopath/2007/PartnerControls"/>
    <xsd:element name="Presenter" ma:index="8" nillable="true" ma:displayName="Presenter" ma:list="UserInfo" ma:internalName="Presen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91ED3E-BE23-465C-8180-FBCD9A9CC312}">
  <ds:schemaRefs>
    <ds:schemaRef ds:uri="http://schemas.microsoft.com/sharepoint/v3/contenttype/forms"/>
  </ds:schemaRefs>
</ds:datastoreItem>
</file>

<file path=customXml/itemProps2.xml><?xml version="1.0" encoding="utf-8"?>
<ds:datastoreItem xmlns:ds="http://schemas.openxmlformats.org/officeDocument/2006/customXml" ds:itemID="{29B95AB4-5778-4ADD-AD8C-D113F25CA59F}">
  <ds:schemaRefs>
    <ds:schemaRef ds:uri="http://schemas.microsoft.com/office/infopath/2007/PartnerControls"/>
    <ds:schemaRef ds:uri="http://www.w3.org/XML/1998/namespace"/>
    <ds:schemaRef ds:uri="http://schemas.microsoft.com/office/2006/documentManagement/types"/>
    <ds:schemaRef ds:uri="http://purl.org/dc/terms/"/>
    <ds:schemaRef ds:uri="3d20bb5b-8f2d-40ba-9a11-048b4f05bd17"/>
    <ds:schemaRef ds:uri="http://purl.org/dc/elements/1.1/"/>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17F848F-345E-4FB0-8976-018C73E462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0bb5b-8f2d-40ba-9a11-048b4f05b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EIC_Project AHM_Template_Widescreen</Template>
  <TotalTime>371</TotalTime>
  <Words>3738</Words>
  <Application>Microsoft Macintosh PowerPoint</Application>
  <PresentationFormat>Widescreen</PresentationFormat>
  <Paragraphs>416</Paragraphs>
  <Slides>32</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vt:lpstr>
      <vt:lpstr>Wingdings</vt:lpstr>
      <vt:lpstr>BNL</vt:lpstr>
      <vt:lpstr>EIC Project Status</vt:lpstr>
      <vt:lpstr>Outline</vt:lpstr>
      <vt:lpstr>EIC Facility Requirements</vt:lpstr>
      <vt:lpstr>EIC Facility Scope</vt:lpstr>
      <vt:lpstr>Project Organization Overview</vt:lpstr>
      <vt:lpstr>Defined Roles and Accountability for Project Execution</vt:lpstr>
      <vt:lpstr>BNL is Organizing to Delivery the EIC Project</vt:lpstr>
      <vt:lpstr>EIC Portfolio (EIC and Off-Project Scope)</vt:lpstr>
      <vt:lpstr>Portfolio Example – Scope, Cost, Priority, POC</vt:lpstr>
      <vt:lpstr>PowerPoint Presentation</vt:lpstr>
      <vt:lpstr>EIC Line-Item Project Requirements</vt:lpstr>
      <vt:lpstr>PowerPoint Presentation</vt:lpstr>
      <vt:lpstr>EIC Planning Dates</vt:lpstr>
      <vt:lpstr>Assessments of Baseline Readiness</vt:lpstr>
      <vt:lpstr>EIC Scope – Expanded WBS @ L3</vt:lpstr>
      <vt:lpstr>DOE/SC Focused Review – August 2025</vt:lpstr>
      <vt:lpstr>EIC Funding Profile V.5.x - DOE Review Aug. ’25</vt:lpstr>
      <vt:lpstr>Draft Funding Profile – $300M annual peak</vt:lpstr>
      <vt:lpstr>Project Strategy Workshop (Dec 4, 2025)</vt:lpstr>
      <vt:lpstr>Subproject Cost Targets – J. Yeck</vt:lpstr>
      <vt:lpstr>ASR Review Draft Results – (1) </vt:lpstr>
      <vt:lpstr>ASR Review Draft Results – (2)</vt:lpstr>
      <vt:lpstr>ASR Review Draft Recommendations</vt:lpstr>
      <vt:lpstr>Detector Review</vt:lpstr>
      <vt:lpstr>Comprehensive Director’s Review Charge</vt:lpstr>
      <vt:lpstr>DOE IPR Charge (1)</vt:lpstr>
      <vt:lpstr>DOE IPR Charge (2)</vt:lpstr>
      <vt:lpstr>Summary – Starting EIC Construction in 2026</vt:lpstr>
      <vt:lpstr>Backup Slides</vt:lpstr>
      <vt:lpstr>Draft KPPs (1/2)</vt:lpstr>
      <vt:lpstr>Draft KPPs (2/2)</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 Project Update</dc:title>
  <dc:subject/>
  <dc:creator>Hoffman, Caitlin</dc:creator>
  <cp:keywords/>
  <dc:description/>
  <cp:lastModifiedBy>Yeck, Jim</cp:lastModifiedBy>
  <cp:revision>75</cp:revision>
  <dcterms:created xsi:type="dcterms:W3CDTF">2024-04-05T14:09:05Z</dcterms:created>
  <dcterms:modified xsi:type="dcterms:W3CDTF">2026-01-22T17:27:18Z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0x010100334C119A7B7AAD4B8531CC12C18B34A102009C2E4998B5EC0447BC95C2755B65E056</vt:lpwstr>
  </property>
  <property fmtid="{D5CDD505-2E9C-101B-9397-08002B2CF9AE}" pid="3" name="MediaServiceImageTags">
    <vt:lpwstr/>
  </property>
  <property fmtid="{D5CDD505-2E9C-101B-9397-08002B2CF9AE}" pid="4" name="Status">
    <vt:lpwstr>Posted</vt:lpwstr>
  </property>
  <property fmtid="{D5CDD505-2E9C-101B-9397-08002B2CF9AE}" pid="5" name="AssignedTo">
    <vt:lpwstr/>
  </property>
</Properties>
</file>