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708" r:id="rId4"/>
  </p:sldMasterIdLst>
  <p:notesMasterIdLst>
    <p:notesMasterId r:id="rId18"/>
  </p:notesMasterIdLst>
  <p:sldIdLst>
    <p:sldId id="4729" r:id="rId5"/>
    <p:sldId id="2147469609" r:id="rId6"/>
    <p:sldId id="2147469620" r:id="rId7"/>
    <p:sldId id="2147469610" r:id="rId8"/>
    <p:sldId id="365" r:id="rId9"/>
    <p:sldId id="2147375462" r:id="rId10"/>
    <p:sldId id="2147469614" r:id="rId11"/>
    <p:sldId id="2147469603" r:id="rId12"/>
    <p:sldId id="2147469599" r:id="rId13"/>
    <p:sldId id="4770" r:id="rId14"/>
    <p:sldId id="5821" r:id="rId15"/>
    <p:sldId id="5759" r:id="rId16"/>
    <p:sldId id="214737543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8" autoAdjust="0"/>
    <p:restoredTop sz="94632" autoAdjust="0"/>
  </p:normalViewPr>
  <p:slideViewPr>
    <p:cSldViewPr snapToGrid="0">
      <p:cViewPr varScale="1">
        <p:scale>
          <a:sx n="91" d="100"/>
          <a:sy n="91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57B3B-ED67-469A-B307-86F7A39C968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A0A4-0EE3-4D82-BAB3-ED3AA258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7E3DE-8F3D-4442-9E56-0EDB4E26FAF2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9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1" y="1174478"/>
            <a:ext cx="10962105" cy="12404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L2Ms Monthly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5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6" y="472833"/>
            <a:ext cx="1825604" cy="457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1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1" y="3738425"/>
            <a:ext cx="10962105" cy="477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87581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512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480">
          <p15:clr>
            <a:srgbClr val="FBAE40"/>
          </p15:clr>
        </p15:guide>
        <p15:guide id="11" pos="976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922610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386954" indent="-171450">
              <a:defRPr/>
            </a:lvl2pPr>
            <a:lvl3pPr marL="558404" indent="-127397">
              <a:defRPr/>
            </a:lvl3pPr>
            <a:lvl4pPr marL="729854" indent="-127397">
              <a:defRPr/>
            </a:lvl4pPr>
            <a:lvl5pPr marL="901304" indent="-127397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59050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5" cy="5234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919804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042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7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2770870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38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0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3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8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27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57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36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45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05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10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96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72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4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35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0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34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80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90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0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9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6274" y="535093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 L2Ms Monthly Reporting, February 25,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501" y="6517123"/>
            <a:ext cx="513209" cy="2539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7E6BA-9547-40BA-BC84-EED48D8D50C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5" cy="504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8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5281" indent="-175022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606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5120">
          <p15:clr>
            <a:srgbClr val="F26B43"/>
          </p15:clr>
        </p15:guide>
        <p15:guide id="9" pos="48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976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1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reybook.cern.ch/experiment/recognized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Users.Office@cern.ch" TargetMode="External"/><Relationship Id="rId5" Type="http://schemas.openxmlformats.org/officeDocument/2006/relationships/hyperlink" Target="https://usersoffice.web.cern.ch/team-leaders-corner" TargetMode="External"/><Relationship Id="rId4" Type="http://schemas.openxmlformats.org/officeDocument/2006/relationships/hyperlink" Target="https://usersoffice.web.cern.ch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indico.bnl.gov/event/30283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D571-64DA-59D8-BC2D-1823DE1E1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012" y="793618"/>
            <a:ext cx="5429865" cy="3012858"/>
          </a:xfrm>
          <a:ln>
            <a:noFill/>
          </a:ln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Closing and Farewell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727CA-4AC4-2EC8-0469-970BF3E2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452" y="4390141"/>
            <a:ext cx="6147286" cy="130257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John Lajoie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Silvia Dalla Torre</a:t>
            </a:r>
          </a:p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January 23, 2026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7C64AE8-6DD8-3DB7-CF47-F3E3DC98D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505" y="184881"/>
            <a:ext cx="2314876" cy="1666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F358B-1178-214A-1EA0-9636B2BE9C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21953" y="793618"/>
            <a:ext cx="6067035" cy="50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C7A3F4-3753-8E74-B80F-E4A0CDA8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D81DA-5D9A-F679-21B5-3F001B09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BE84E-7880-E27B-720E-10DA6AD7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A10-4DDA-80D2-7247-44004DAC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FE3D9-B3F2-39F4-1B72-AF0B64A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E5CE-7769-1D19-8A5E-C459C423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FB3-EA53-8EC0-5C8F-7BE1EEA2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FDB4-5DAA-99C8-8AF5-3846F872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0877-07F0-72A7-F1A2-7E638CCB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13AB-3FC1-AC48-9BAD-0F030B4E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5" y="189844"/>
            <a:ext cx="10515600" cy="1082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CERN Recognized Experiment Status: RE47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FD5E6-F695-80EB-79FB-C0043746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085BF-507D-C246-20D1-6BF53EBD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E223C0D-3C01-2D5B-2207-B45B550A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97220"/>
            <a:ext cx="8077884" cy="49591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15A7798-45A8-F236-06F9-E7FED6B04756}"/>
              </a:ext>
            </a:extLst>
          </p:cNvPr>
          <p:cNvSpPr/>
          <p:nvPr/>
        </p:nvSpPr>
        <p:spPr>
          <a:xfrm>
            <a:off x="3712684" y="5096085"/>
            <a:ext cx="325916" cy="2644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92C0-F801-03FD-5DD3-3019CDD3C85D}"/>
              </a:ext>
            </a:extLst>
          </p:cNvPr>
          <p:cNvSpPr txBox="1"/>
          <p:nvPr/>
        </p:nvSpPr>
        <p:spPr>
          <a:xfrm>
            <a:off x="173974" y="1175625"/>
            <a:ext cx="3701668" cy="50475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now appears in the CERN Grey Book database as RE47:</a:t>
            </a:r>
            <a:br>
              <a:rPr lang="en-US" dirty="0"/>
            </a:br>
            <a:r>
              <a:rPr lang="en-US" sz="1600" dirty="0">
                <a:hlinkClick r:id="rId3"/>
              </a:rPr>
              <a:t>https://greybook.cern.ch/experiment/recognized </a:t>
            </a:r>
            <a:endParaRPr lang="en-US" sz="1600" dirty="0"/>
          </a:p>
          <a:p>
            <a:endParaRPr lang="en-US" dirty="0"/>
          </a:p>
          <a:p>
            <a:r>
              <a:rPr lang="en-US" dirty="0"/>
              <a:t>Two steps to get </a:t>
            </a:r>
            <a:r>
              <a:rPr lang="en-US" dirty="0" err="1"/>
              <a:t>ePIC</a:t>
            </a:r>
            <a:r>
              <a:rPr lang="en-US" dirty="0"/>
              <a:t> Collaborators registered at CERN: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Representative needs to register as team leader with </a:t>
            </a:r>
            <a:br>
              <a:rPr lang="en-US" dirty="0"/>
            </a:br>
            <a:r>
              <a:rPr lang="en-US" dirty="0"/>
              <a:t>CERN Users Office: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https://usersoffice.web.cern.ch/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https://usersoffice.web.cern.ch/team-leaders-corner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Users.Office@cern.ch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member can then certify registrations of team members</a:t>
            </a:r>
          </a:p>
          <a:p>
            <a:endParaRPr lang="en-US" dirty="0"/>
          </a:p>
          <a:p>
            <a:r>
              <a:rPr lang="en-US" dirty="0"/>
              <a:t>Contact us if you run into problems!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3976D-15CA-C0C2-AE17-A792A2A7F4F1}"/>
              </a:ext>
            </a:extLst>
          </p:cNvPr>
          <p:cNvSpPr/>
          <p:nvPr/>
        </p:nvSpPr>
        <p:spPr>
          <a:xfrm>
            <a:off x="4038600" y="5096085"/>
            <a:ext cx="8077884" cy="2644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244513-4E8E-496C-C146-62570D8B8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781" y="65143"/>
            <a:ext cx="1542688" cy="111048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9C5689-B658-4A27-D39B-8AFC46F6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2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rookhaven chosen to host major US nuclear physics facility – Physics World">
            <a:extLst>
              <a:ext uri="{FF2B5EF4-FFF2-40B4-BE49-F238E27FC236}">
                <a16:creationId xmlns:a16="http://schemas.microsoft.com/office/drawing/2014/main" id="{34C208EC-EB04-2228-34D1-C99889D64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47" y="1561003"/>
            <a:ext cx="6489829" cy="43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176D2-255F-3D6D-2A33-FCC9C85B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44" y="994085"/>
            <a:ext cx="3011077" cy="113383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8D871-4366-42AF-9C98-EDA5899D0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FCE07-CE6F-5303-E051-148D5027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E715-FFFA-52F6-BE55-6058D532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08459-C78D-EA17-CCAC-888CA5450478}"/>
              </a:ext>
            </a:extLst>
          </p:cNvPr>
          <p:cNvSpPr txBox="1"/>
          <p:nvPr/>
        </p:nvSpPr>
        <p:spPr>
          <a:xfrm>
            <a:off x="1758916" y="6056238"/>
            <a:ext cx="900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huge THANK YOU to the local organizers for pulling everything together on short notice!</a:t>
            </a:r>
          </a:p>
        </p:txBody>
      </p:sp>
      <p:pic>
        <p:nvPicPr>
          <p:cNvPr id="10" name="Picture 9" descr="A picture containing shape&#10;&#10;AI-generated content may be incorrect.">
            <a:extLst>
              <a:ext uri="{FF2B5EF4-FFF2-40B4-BE49-F238E27FC236}">
                <a16:creationId xmlns:a16="http://schemas.microsoft.com/office/drawing/2014/main" id="{37C729B8-10D4-D7B5-32A3-838C3BEFA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3466">
            <a:off x="7230576" y="381190"/>
            <a:ext cx="1624659" cy="2359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C28F32-BBA9-3E47-4F61-C5E0040AB40F}"/>
              </a:ext>
            </a:extLst>
          </p:cNvPr>
          <p:cNvSpPr txBox="1"/>
          <p:nvPr/>
        </p:nvSpPr>
        <p:spPr>
          <a:xfrm rot="1092410">
            <a:off x="7495762" y="615230"/>
            <a:ext cx="1315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Future home of the Electron-Ion Collider!</a:t>
            </a:r>
          </a:p>
        </p:txBody>
      </p:sp>
      <p:pic>
        <p:nvPicPr>
          <p:cNvPr id="11" name="Picture 4" descr="BNL | Brand Center | Logo">
            <a:extLst>
              <a:ext uri="{FF2B5EF4-FFF2-40B4-BE49-F238E27FC236}">
                <a16:creationId xmlns:a16="http://schemas.microsoft.com/office/drawing/2014/main" id="{BF113C92-0673-8A84-600B-6545A850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1575"/>
            <a:ext cx="2600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87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BA9E-062C-4B25-F5A8-68C94272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479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Thanks to those who made it happen!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7E1BE-F19D-2C76-FC73-1A6CA944B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D08ED-0D30-861E-B973-615368F2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721A7-AF0D-ADEA-8EAF-D66A3CED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2B924-815E-E946-9E2E-4AE1D6499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076" y="2090096"/>
            <a:ext cx="2678939" cy="2677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936A4A-08C7-89BC-D2AA-AC04CFDD2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506" y="2024557"/>
            <a:ext cx="2160987" cy="2808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E619D-923A-80A0-C673-4ED39F88B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065" y="2024557"/>
            <a:ext cx="2154298" cy="28088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8225F1-99F0-9304-7BAB-B04CFD9B9502}"/>
              </a:ext>
            </a:extLst>
          </p:cNvPr>
          <p:cNvSpPr txBox="1"/>
          <p:nvPr/>
        </p:nvSpPr>
        <p:spPr>
          <a:xfrm>
            <a:off x="1852503" y="5203989"/>
            <a:ext cx="250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Rachel Inguanta (Rachel)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24972E-2BCA-92B7-16F6-0A3F530222B6}"/>
              </a:ext>
            </a:extLst>
          </p:cNvPr>
          <p:cNvSpPr txBox="1"/>
          <p:nvPr/>
        </p:nvSpPr>
        <p:spPr>
          <a:xfrm>
            <a:off x="5015506" y="5203989"/>
            <a:ext cx="232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Olabisi Ogunleye (Bisi)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2C4C57-2704-949E-F87C-E99AF98CBCAC}"/>
              </a:ext>
            </a:extLst>
          </p:cNvPr>
          <p:cNvSpPr txBox="1"/>
          <p:nvPr/>
        </p:nvSpPr>
        <p:spPr>
          <a:xfrm>
            <a:off x="7716456" y="5203989"/>
            <a:ext cx="291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Christine Immel (Christine) </a:t>
            </a:r>
          </a:p>
        </p:txBody>
      </p:sp>
    </p:spTree>
    <p:extLst>
      <p:ext uri="{BB962C8B-B14F-4D97-AF65-F5344CB8AC3E}">
        <p14:creationId xmlns:p14="http://schemas.microsoft.com/office/powerpoint/2010/main" val="2679288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81C3-A71A-D05C-8E78-14BA5EBA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000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What’s coming in 2026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0F8B4-C892-165E-F815-1D9ED337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885F-6FAB-6073-D38F-7F85FE72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D3787-A247-BBEA-94ED-98C5F570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66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551867-560F-575B-0358-4D6409FE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5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8E9DC1-C34B-CD3E-C901-78AE5FCB3BE4}"/>
              </a:ext>
            </a:extLst>
          </p:cNvPr>
          <p:cNvSpPr txBox="1"/>
          <p:nvPr/>
        </p:nvSpPr>
        <p:spPr>
          <a:xfrm>
            <a:off x="6906259" y="806415"/>
            <a:ext cx="505046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The discussion on performance continues!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Next Physics Readiness Workshop scheduled for March 17-19</a:t>
            </a:r>
            <a:endParaRPr lang="en-US" sz="2000" b="1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Hosted by the University of Calabria &amp; INFN Cosenza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Indico: 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indico.bnl.gov</a:t>
            </a:r>
            <a:r>
              <a:rPr lang="en-US" sz="2000" dirty="0">
                <a:hlinkClick r:id="rId2"/>
              </a:rPr>
              <a:t>/event/30283/</a:t>
            </a: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Hybrid format </a:t>
            </a:r>
            <a:r>
              <a:rPr lang="en-US" sz="2000" b="1" dirty="0"/>
              <a:t>- Please register </a:t>
            </a:r>
            <a:r>
              <a:rPr lang="en-US" sz="2000" dirty="0"/>
              <a:t>even if attending online (select proper option)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€150 FEE waived for students/postdocs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Possibility (limited) for ECRs support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The workshop will focus on the finalization of studies and text for the </a:t>
            </a:r>
            <a:r>
              <a:rPr lang="en-US" sz="2000" b="1" dirty="0"/>
              <a:t>TDR</a:t>
            </a:r>
            <a:r>
              <a:rPr lang="en-US" sz="2000" dirty="0"/>
              <a:t> and </a:t>
            </a:r>
            <a:r>
              <a:rPr lang="en-US" sz="2000" b="1" dirty="0"/>
              <a:t>early science</a:t>
            </a:r>
            <a:r>
              <a:rPr lang="en-US" sz="2000" dirty="0"/>
              <a:t> documents </a:t>
            </a:r>
          </a:p>
        </p:txBody>
      </p:sp>
      <p:pic>
        <p:nvPicPr>
          <p:cNvPr id="4" name="Picture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29EF9750-022A-A5D0-0650-4383714EB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57" y="0"/>
            <a:ext cx="6784502" cy="62245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C3929-FBA1-4724-5E0C-A2771E0F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87768-1BDA-01C4-E2E5-653868D4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894385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lydeside river near the hotel">
            <a:extLst>
              <a:ext uri="{FF2B5EF4-FFF2-40B4-BE49-F238E27FC236}">
                <a16:creationId xmlns:a16="http://schemas.microsoft.com/office/drawing/2014/main" id="{1EAF45D0-8800-2961-2AC5-B90E2385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30856-9963-6437-D478-6010C6D2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Summer 2026 Joint EICUG/</a:t>
            </a:r>
            <a:r>
              <a:rPr lang="en-US" b="1" dirty="0" err="1">
                <a:solidFill>
                  <a:schemeClr val="bg1"/>
                </a:solidFill>
              </a:rPr>
              <a:t>ePIC</a:t>
            </a:r>
            <a:r>
              <a:rPr lang="en-US" b="1" dirty="0">
                <a:solidFill>
                  <a:schemeClr val="bg1"/>
                </a:solidFill>
              </a:rPr>
              <a:t>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884C9-0693-607E-ABD8-214966A46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40436-1E47-A0C9-1B9D-3047A6C6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B103C-9E79-C22D-854B-6331CE059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0611-9551-4881-A7A5-B252CBC7F5AC}" type="slidenum">
              <a:rPr lang="en-US" smtClean="0"/>
              <a:t>6</a:t>
            </a:fld>
            <a:endParaRPr lang="en-US"/>
          </a:p>
        </p:txBody>
      </p:sp>
      <p:sp>
        <p:nvSpPr>
          <p:cNvPr id="8" name="AutoShape 4" descr="Unveiling Glasgow: A Captivating Journey Through Scotland's Largest City">
            <a:extLst>
              <a:ext uri="{FF2B5EF4-FFF2-40B4-BE49-F238E27FC236}">
                <a16:creationId xmlns:a16="http://schemas.microsoft.com/office/drawing/2014/main" id="{6F72AE54-62D3-8883-17B3-05FF2E737C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E603E-71E9-0A8C-47EA-3E94805DF42B}"/>
              </a:ext>
            </a:extLst>
          </p:cNvPr>
          <p:cNvSpPr txBox="1"/>
          <p:nvPr/>
        </p:nvSpPr>
        <p:spPr>
          <a:xfrm>
            <a:off x="838200" y="1572768"/>
            <a:ext cx="517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discussions with the EICUG SC, the </a:t>
            </a:r>
            <a:r>
              <a:rPr lang="en-US" dirty="0" err="1"/>
              <a:t>ePIC</a:t>
            </a:r>
            <a:r>
              <a:rPr lang="en-US" dirty="0"/>
              <a:t> CC Chair/Vice-Chair, and the </a:t>
            </a:r>
            <a:r>
              <a:rPr lang="en-US" dirty="0" err="1"/>
              <a:t>ePIC</a:t>
            </a:r>
            <a:r>
              <a:rPr lang="en-US" dirty="0"/>
              <a:t> Spokespersons and coordinators, we have accepted a bid by the UK to host the Summer 2026 joint EICUG/</a:t>
            </a:r>
            <a:r>
              <a:rPr lang="en-US" dirty="0" err="1"/>
              <a:t>ePIC</a:t>
            </a:r>
            <a:r>
              <a:rPr lang="en-US" dirty="0"/>
              <a:t> meeting at the University of </a:t>
            </a:r>
            <a:r>
              <a:rPr lang="en-US"/>
              <a:t>Glasgow July </a:t>
            </a:r>
            <a:r>
              <a:rPr lang="en-US" dirty="0"/>
              <a:t>13-17</a:t>
            </a:r>
            <a:r>
              <a:rPr lang="en-US" baseline="30000" dirty="0"/>
              <a:t>th</a:t>
            </a:r>
            <a:r>
              <a:rPr lang="en-US" dirty="0"/>
              <a:t> , 2026. </a:t>
            </a:r>
          </a:p>
          <a:p>
            <a:endParaRPr lang="en-US" dirty="0"/>
          </a:p>
          <a:p>
            <a:r>
              <a:rPr lang="en-US" dirty="0"/>
              <a:t>More information coming soon!</a:t>
            </a:r>
          </a:p>
        </p:txBody>
      </p:sp>
      <p:sp>
        <p:nvSpPr>
          <p:cNvPr id="11" name="AutoShape 10" descr="Is University of Glasgow good? Ultimate Guide for 2025">
            <a:extLst>
              <a:ext uri="{FF2B5EF4-FFF2-40B4-BE49-F238E27FC236}">
                <a16:creationId xmlns:a16="http://schemas.microsoft.com/office/drawing/2014/main" id="{FBA56472-82B8-CB6C-FF46-8A863FB04E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2EE74B18-C5B1-0CF5-506B-FCDB5E17E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59" y="3192898"/>
            <a:ext cx="6606541" cy="37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92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3034-93B8-96A9-34F0-4325FE48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Friday Afternoon: </a:t>
            </a:r>
            <a:r>
              <a:rPr lang="en-US" b="1" dirty="0" err="1">
                <a:solidFill>
                  <a:schemeClr val="accent1"/>
                </a:solidFill>
              </a:rPr>
              <a:t>Workfests</a:t>
            </a:r>
            <a:r>
              <a:rPr lang="en-US" b="1" dirty="0">
                <a:solidFill>
                  <a:schemeClr val="accent1"/>
                </a:solidFill>
              </a:rPr>
              <a:t> and Excursion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28FE-B5EF-06BA-4AD9-40FCB9BD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0C881-BF73-1AEF-BC42-3A95D7AC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54AE3-C245-0706-E8A8-3287A7C7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Chart, treemap chart&#10;&#10;AI-generated content may be incorrect.">
            <a:extLst>
              <a:ext uri="{FF2B5EF4-FFF2-40B4-BE49-F238E27FC236}">
                <a16:creationId xmlns:a16="http://schemas.microsoft.com/office/drawing/2014/main" id="{506D3D1E-7FE9-661D-E1A0-5D2E65F2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5" y="1565369"/>
            <a:ext cx="6227028" cy="4254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B4E15A-8395-5222-DFE1-6F2CDA1302BF}"/>
              </a:ext>
            </a:extLst>
          </p:cNvPr>
          <p:cNvSpPr txBox="1"/>
          <p:nvPr/>
        </p:nvSpPr>
        <p:spPr>
          <a:xfrm>
            <a:off x="838200" y="2175641"/>
            <a:ext cx="3639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hope everyone will take advantage of the Friday </a:t>
            </a:r>
            <a:r>
              <a:rPr lang="en-US" dirty="0" err="1"/>
              <a:t>workfests</a:t>
            </a:r>
            <a:r>
              <a:rPr lang="en-US" dirty="0"/>
              <a:t> and/or the tour!</a:t>
            </a:r>
          </a:p>
        </p:txBody>
      </p:sp>
    </p:spTree>
    <p:extLst>
      <p:ext uri="{BB962C8B-B14F-4D97-AF65-F5344CB8AC3E}">
        <p14:creationId xmlns:p14="http://schemas.microsoft.com/office/powerpoint/2010/main" val="192658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470D4-4F36-5F3D-212B-979BA5C5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00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Weather Forecast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8162B-CBA0-6AD0-56B4-C71D6966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068FB-EF5F-1238-3773-3475D5BFF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C1B97-EB63-2F5A-6083-E4C8CDF4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Text&#10;&#10;AI-generated content may be incorrect.">
            <a:extLst>
              <a:ext uri="{FF2B5EF4-FFF2-40B4-BE49-F238E27FC236}">
                <a16:creationId xmlns:a16="http://schemas.microsoft.com/office/drawing/2014/main" id="{B5D7E912-290C-79B9-F0B9-5503F2C11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117" y="1237130"/>
            <a:ext cx="7331765" cy="54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82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E364-8FB0-926F-0F6B-6CC3A39D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114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THANK YOU for a productive meeting!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ED8B7-6579-FE86-6344-7F56F0B6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8EBBF-42C2-EB29-AEB7-FBE0B4D2B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7063A-5570-D34D-7D75-0F466AB7C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EB946030-8194-968A-AECA-1C44A6FE1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254" y="1284288"/>
            <a:ext cx="5821345" cy="4838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E7D52D-CE90-B619-87C0-6F73D8F824B3}"/>
              </a:ext>
            </a:extLst>
          </p:cNvPr>
          <p:cNvSpPr txBox="1"/>
          <p:nvPr/>
        </p:nvSpPr>
        <p:spPr>
          <a:xfrm>
            <a:off x="9499600" y="4003040"/>
            <a:ext cx="2204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again to Oskar Hartbrich for the sticker design!</a:t>
            </a:r>
          </a:p>
        </p:txBody>
      </p:sp>
    </p:spTree>
    <p:extLst>
      <p:ext uri="{BB962C8B-B14F-4D97-AF65-F5344CB8AC3E}">
        <p14:creationId xmlns:p14="http://schemas.microsoft.com/office/powerpoint/2010/main" val="754165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NL">
  <a:themeElements>
    <a:clrScheme name="Custom 3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B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-Project Overview-J.Yeck  -  Read-Only" id="{D4A49460-A030-40E0-A942-078CDC808C92}" vid="{CAA149F5-F453-43A6-BD36-7417340123D3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8314</TotalTime>
  <Words>608</Words>
  <Application>Microsoft Office PowerPoint</Application>
  <PresentationFormat>Widescreen</PresentationFormat>
  <Paragraphs>97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Courier New</vt:lpstr>
      <vt:lpstr>Office Theme</vt:lpstr>
      <vt:lpstr>1_BNL</vt:lpstr>
      <vt:lpstr>1_Office Theme</vt:lpstr>
      <vt:lpstr>2_Office Theme</vt:lpstr>
      <vt:lpstr>   Closing and Farewell</vt:lpstr>
      <vt:lpstr>THANK YOU</vt:lpstr>
      <vt:lpstr>Thanks to those who made it happen!</vt:lpstr>
      <vt:lpstr>What’s coming in 2026 …</vt:lpstr>
      <vt:lpstr>PowerPoint Presentation</vt:lpstr>
      <vt:lpstr>Summer 2026 Joint EICUG/ePIC Meeting</vt:lpstr>
      <vt:lpstr>Friday Afternoon: Workfests and Excursion</vt:lpstr>
      <vt:lpstr>Weather Forecast</vt:lpstr>
      <vt:lpstr>THANK YOU for a productive meeting!</vt:lpstr>
      <vt:lpstr>PowerPoint Presentation</vt:lpstr>
      <vt:lpstr>ePIC Resources</vt:lpstr>
      <vt:lpstr>EICUG Membership</vt:lpstr>
      <vt:lpstr>CERN Recognized Experiment Status: RE47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Collaboration Status</dc:title>
  <dc:creator>Lajoie, John G [PHYSA]</dc:creator>
  <cp:lastModifiedBy>Lajoie, John</cp:lastModifiedBy>
  <cp:revision>2723</cp:revision>
  <dcterms:created xsi:type="dcterms:W3CDTF">2023-04-13T13:35:08Z</dcterms:created>
  <dcterms:modified xsi:type="dcterms:W3CDTF">2026-01-23T12:14:08Z</dcterms:modified>
</cp:coreProperties>
</file>