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1"/>
  </p:notesMasterIdLst>
  <p:sldIdLst>
    <p:sldId id="256" r:id="rId5"/>
    <p:sldId id="259" r:id="rId6"/>
    <p:sldId id="265" r:id="rId7"/>
    <p:sldId id="266" r:id="rId8"/>
    <p:sldId id="267" r:id="rId9"/>
    <p:sldId id="268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jOT0dMl68RQEaOROwTxQgITjtD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AB1474-0BA6-50D9-AA33-9DF06400B5F9}" v="272" dt="2026-01-19T14:25:13.2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17"/>
    <p:restoredTop sz="94694"/>
  </p:normalViewPr>
  <p:slideViewPr>
    <p:cSldViewPr snapToGrid="0">
      <p:cViewPr varScale="1">
        <p:scale>
          <a:sx n="121" d="100"/>
          <a:sy n="121" d="100"/>
        </p:scale>
        <p:origin x="8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customschemas.google.com/relationships/presentationmetadata" Target="meta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vi Citron" userId="36d4b5a7-49ab-4517-a760-66ac3fa53e06" providerId="ADAL" clId="{22635D3C-BF0D-51D6-AA0B-2A9FD9CB1899}"/>
    <pc:docChg chg="undo custSel addSld delSld modSld">
      <pc:chgData name="Zvi Citron" userId="36d4b5a7-49ab-4517-a760-66ac3fa53e06" providerId="ADAL" clId="{22635D3C-BF0D-51D6-AA0B-2A9FD9CB1899}" dt="2026-01-19T07:49:06.725" v="913" actId="115"/>
      <pc:docMkLst>
        <pc:docMk/>
      </pc:docMkLst>
      <pc:sldChg chg="modSp mod">
        <pc:chgData name="Zvi Citron" userId="36d4b5a7-49ab-4517-a760-66ac3fa53e06" providerId="ADAL" clId="{22635D3C-BF0D-51D6-AA0B-2A9FD9CB1899}" dt="2026-01-19T07:49:06.725" v="913" actId="115"/>
        <pc:sldMkLst>
          <pc:docMk/>
          <pc:sldMk cId="0" sldId="256"/>
        </pc:sldMkLst>
        <pc:spChg chg="mod">
          <ac:chgData name="Zvi Citron" userId="36d4b5a7-49ab-4517-a760-66ac3fa53e06" providerId="ADAL" clId="{22635D3C-BF0D-51D6-AA0B-2A9FD9CB1899}" dt="2026-01-15T15:06:55.505" v="867" actId="20577"/>
          <ac:spMkLst>
            <pc:docMk/>
            <pc:sldMk cId="0" sldId="256"/>
            <ac:spMk id="88" creationId="{00000000-0000-0000-0000-000000000000}"/>
          </ac:spMkLst>
        </pc:spChg>
        <pc:spChg chg="mod">
          <ac:chgData name="Zvi Citron" userId="36d4b5a7-49ab-4517-a760-66ac3fa53e06" providerId="ADAL" clId="{22635D3C-BF0D-51D6-AA0B-2A9FD9CB1899}" dt="2026-01-19T07:49:06.725" v="913" actId="115"/>
          <ac:spMkLst>
            <pc:docMk/>
            <pc:sldMk cId="0" sldId="256"/>
            <ac:spMk id="89" creationId="{00000000-0000-0000-0000-000000000000}"/>
          </ac:spMkLst>
        </pc:spChg>
      </pc:sldChg>
      <pc:sldChg chg="modSp mod">
        <pc:chgData name="Zvi Citron" userId="36d4b5a7-49ab-4517-a760-66ac3fa53e06" providerId="ADAL" clId="{22635D3C-BF0D-51D6-AA0B-2A9FD9CB1899}" dt="2026-01-14T15:20:48.449" v="151" actId="20577"/>
        <pc:sldMkLst>
          <pc:docMk/>
          <pc:sldMk cId="0" sldId="259"/>
        </pc:sldMkLst>
        <pc:spChg chg="mod">
          <ac:chgData name="Zvi Citron" userId="36d4b5a7-49ab-4517-a760-66ac3fa53e06" providerId="ADAL" clId="{22635D3C-BF0D-51D6-AA0B-2A9FD9CB1899}" dt="2026-01-14T15:20:48.449" v="151" actId="20577"/>
          <ac:spMkLst>
            <pc:docMk/>
            <pc:sldMk cId="0" sldId="259"/>
            <ac:spMk id="112" creationId="{00000000-0000-0000-0000-000000000000}"/>
          </ac:spMkLst>
        </pc:spChg>
        <pc:spChg chg="mod">
          <ac:chgData name="Zvi Citron" userId="36d4b5a7-49ab-4517-a760-66ac3fa53e06" providerId="ADAL" clId="{22635D3C-BF0D-51D6-AA0B-2A9FD9CB1899}" dt="2026-01-14T15:20:35.606" v="122" actId="5793"/>
          <ac:spMkLst>
            <pc:docMk/>
            <pc:sldMk cId="0" sldId="259"/>
            <ac:spMk id="113" creationId="{00000000-0000-0000-0000-000000000000}"/>
          </ac:spMkLst>
        </pc:spChg>
      </pc:sldChg>
      <pc:sldChg chg="modSp add mod">
        <pc:chgData name="Zvi Citron" userId="36d4b5a7-49ab-4517-a760-66ac3fa53e06" providerId="ADAL" clId="{22635D3C-BF0D-51D6-AA0B-2A9FD9CB1899}" dt="2026-01-15T14:52:09.248" v="274" actId="20577"/>
        <pc:sldMkLst>
          <pc:docMk/>
          <pc:sldMk cId="2640334597" sldId="265"/>
        </pc:sldMkLst>
        <pc:spChg chg="mod">
          <ac:chgData name="Zvi Citron" userId="36d4b5a7-49ab-4517-a760-66ac3fa53e06" providerId="ADAL" clId="{22635D3C-BF0D-51D6-AA0B-2A9FD9CB1899}" dt="2026-01-15T14:52:09.248" v="274" actId="20577"/>
          <ac:spMkLst>
            <pc:docMk/>
            <pc:sldMk cId="2640334597" sldId="265"/>
            <ac:spMk id="112" creationId="{E24006F6-E1A7-5388-99A1-BF5D1C1F58EF}"/>
          </ac:spMkLst>
        </pc:spChg>
        <pc:spChg chg="mod">
          <ac:chgData name="Zvi Citron" userId="36d4b5a7-49ab-4517-a760-66ac3fa53e06" providerId="ADAL" clId="{22635D3C-BF0D-51D6-AA0B-2A9FD9CB1899}" dt="2026-01-15T14:50:14.400" v="248" actId="20577"/>
          <ac:spMkLst>
            <pc:docMk/>
            <pc:sldMk cId="2640334597" sldId="265"/>
            <ac:spMk id="113" creationId="{D09070C7-8944-D593-4D05-7A7941CA0580}"/>
          </ac:spMkLst>
        </pc:spChg>
      </pc:sldChg>
      <pc:sldChg chg="modSp add mod">
        <pc:chgData name="Zvi Citron" userId="36d4b5a7-49ab-4517-a760-66ac3fa53e06" providerId="ADAL" clId="{22635D3C-BF0D-51D6-AA0B-2A9FD9CB1899}" dt="2026-01-15T14:55:31.445" v="286" actId="27636"/>
        <pc:sldMkLst>
          <pc:docMk/>
          <pc:sldMk cId="2691064795" sldId="266"/>
        </pc:sldMkLst>
        <pc:spChg chg="mod">
          <ac:chgData name="Zvi Citron" userId="36d4b5a7-49ab-4517-a760-66ac3fa53e06" providerId="ADAL" clId="{22635D3C-BF0D-51D6-AA0B-2A9FD9CB1899}" dt="2026-01-15T14:55:31.445" v="286" actId="27636"/>
          <ac:spMkLst>
            <pc:docMk/>
            <pc:sldMk cId="2691064795" sldId="266"/>
            <ac:spMk id="113" creationId="{29D90627-BC2E-61E9-D2BA-7B23F237E59A}"/>
          </ac:spMkLst>
        </pc:spChg>
      </pc:sldChg>
      <pc:sldChg chg="modSp add mod">
        <pc:chgData name="Zvi Citron" userId="36d4b5a7-49ab-4517-a760-66ac3fa53e06" providerId="ADAL" clId="{22635D3C-BF0D-51D6-AA0B-2A9FD9CB1899}" dt="2026-01-15T14:58:51.125" v="594" actId="20577"/>
        <pc:sldMkLst>
          <pc:docMk/>
          <pc:sldMk cId="3060469679" sldId="267"/>
        </pc:sldMkLst>
        <pc:spChg chg="mod">
          <ac:chgData name="Zvi Citron" userId="36d4b5a7-49ab-4517-a760-66ac3fa53e06" providerId="ADAL" clId="{22635D3C-BF0D-51D6-AA0B-2A9FD9CB1899}" dt="2026-01-15T14:58:51.125" v="594" actId="20577"/>
          <ac:spMkLst>
            <pc:docMk/>
            <pc:sldMk cId="3060469679" sldId="267"/>
            <ac:spMk id="113" creationId="{151139AA-F1C2-CE0D-2D55-3464729339EF}"/>
          </ac:spMkLst>
        </pc:spChg>
      </pc:sldChg>
      <pc:sldChg chg="modSp add mod">
        <pc:chgData name="Zvi Citron" userId="36d4b5a7-49ab-4517-a760-66ac3fa53e06" providerId="ADAL" clId="{22635D3C-BF0D-51D6-AA0B-2A9FD9CB1899}" dt="2026-01-15T15:00:49.319" v="843" actId="20577"/>
        <pc:sldMkLst>
          <pc:docMk/>
          <pc:sldMk cId="2944019574" sldId="268"/>
        </pc:sldMkLst>
        <pc:spChg chg="mod">
          <ac:chgData name="Zvi Citron" userId="36d4b5a7-49ab-4517-a760-66ac3fa53e06" providerId="ADAL" clId="{22635D3C-BF0D-51D6-AA0B-2A9FD9CB1899}" dt="2026-01-15T15:00:49.319" v="843" actId="20577"/>
          <ac:spMkLst>
            <pc:docMk/>
            <pc:sldMk cId="2944019574" sldId="268"/>
            <ac:spMk id="113" creationId="{710788AF-B67B-3AA8-B52D-E79D434E12A6}"/>
          </ac:spMkLst>
        </pc:spChg>
      </pc:sldChg>
    </pc:docChg>
  </pc:docChgLst>
  <pc:docChgLst>
    <pc:chgData name="ולרי ז'ז'ר" userId="S::zhezher@bgu.ac.il::0a622a86-e45f-486d-8f2b-cb277ee036c2" providerId="AD" clId="Web-{C8AB1474-0BA6-50D9-AA33-9DF06400B5F9}"/>
    <pc:docChg chg="modSld">
      <pc:chgData name="ולרי ז'ז'ר" userId="S::zhezher@bgu.ac.il::0a622a86-e45f-486d-8f2b-cb277ee036c2" providerId="AD" clId="Web-{C8AB1474-0BA6-50D9-AA33-9DF06400B5F9}" dt="2026-01-19T14:25:13.229" v="276" actId="20577"/>
      <pc:docMkLst>
        <pc:docMk/>
      </pc:docMkLst>
      <pc:sldChg chg="modSp">
        <pc:chgData name="ולרי ז'ז'ר" userId="S::zhezher@bgu.ac.il::0a622a86-e45f-486d-8f2b-cb277ee036c2" providerId="AD" clId="Web-{C8AB1474-0BA6-50D9-AA33-9DF06400B5F9}" dt="2026-01-19T14:25:13.229" v="276" actId="20577"/>
        <pc:sldMkLst>
          <pc:docMk/>
          <pc:sldMk cId="2691064795" sldId="266"/>
        </pc:sldMkLst>
        <pc:spChg chg="mod">
          <ac:chgData name="ולרי ז'ז'ר" userId="S::zhezher@bgu.ac.il::0a622a86-e45f-486d-8f2b-cb277ee036c2" providerId="AD" clId="Web-{C8AB1474-0BA6-50D9-AA33-9DF06400B5F9}" dt="2026-01-19T14:25:13.229" v="276" actId="20577"/>
          <ac:spMkLst>
            <pc:docMk/>
            <pc:sldMk cId="2691064795" sldId="266"/>
            <ac:spMk id="113" creationId="{29D90627-BC2E-61E9-D2BA-7B23F237E59A}"/>
          </ac:spMkLst>
        </pc:spChg>
      </pc:sldChg>
      <pc:sldChg chg="modSp">
        <pc:chgData name="ולרי ז'ז'ר" userId="S::zhezher@bgu.ac.il::0a622a86-e45f-486d-8f2b-cb277ee036c2" providerId="AD" clId="Web-{C8AB1474-0BA6-50D9-AA33-9DF06400B5F9}" dt="2026-01-19T11:13:28.730" v="182" actId="20577"/>
        <pc:sldMkLst>
          <pc:docMk/>
          <pc:sldMk cId="2944019574" sldId="268"/>
        </pc:sldMkLst>
        <pc:spChg chg="mod">
          <ac:chgData name="ולרי ז'ז'ר" userId="S::zhezher@bgu.ac.il::0a622a86-e45f-486d-8f2b-cb277ee036c2" providerId="AD" clId="Web-{C8AB1474-0BA6-50D9-AA33-9DF06400B5F9}" dt="2026-01-19T11:13:28.730" v="182" actId="20577"/>
          <ac:spMkLst>
            <pc:docMk/>
            <pc:sldMk cId="2944019574" sldId="268"/>
            <ac:spMk id="113" creationId="{710788AF-B67B-3AA8-B52D-E79D434E12A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>
          <a:extLst>
            <a:ext uri="{FF2B5EF4-FFF2-40B4-BE49-F238E27FC236}">
              <a16:creationId xmlns:a16="http://schemas.microsoft.com/office/drawing/2014/main" id="{E7139B32-4DA2-E20F-8BA0-59945452FF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2318CA72-9555-8105-D3A8-B049B0DEF9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>
            <a:extLst>
              <a:ext uri="{FF2B5EF4-FFF2-40B4-BE49-F238E27FC236}">
                <a16:creationId xmlns:a16="http://schemas.microsoft.com/office/drawing/2014/main" id="{ABCCD4D2-A439-86A7-812F-FD364A0B15D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84745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>
          <a:extLst>
            <a:ext uri="{FF2B5EF4-FFF2-40B4-BE49-F238E27FC236}">
              <a16:creationId xmlns:a16="http://schemas.microsoft.com/office/drawing/2014/main" id="{881D1313-A01A-4191-5346-791D32415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1C146A8E-EF70-977C-F630-16EBB115D9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>
            <a:extLst>
              <a:ext uri="{FF2B5EF4-FFF2-40B4-BE49-F238E27FC236}">
                <a16:creationId xmlns:a16="http://schemas.microsoft.com/office/drawing/2014/main" id="{B7D73A1B-759E-F059-D2AE-09B980F14F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177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>
          <a:extLst>
            <a:ext uri="{FF2B5EF4-FFF2-40B4-BE49-F238E27FC236}">
              <a16:creationId xmlns:a16="http://schemas.microsoft.com/office/drawing/2014/main" id="{4F03F2AB-BEDA-E6F9-C905-A5C0FCC82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9385BE14-72E0-DA57-6E0C-99E27E23D75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>
            <a:extLst>
              <a:ext uri="{FF2B5EF4-FFF2-40B4-BE49-F238E27FC236}">
                <a16:creationId xmlns:a16="http://schemas.microsoft.com/office/drawing/2014/main" id="{777E4889-1B4E-AB75-41A6-6B71DC0F7D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95388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>
          <a:extLst>
            <a:ext uri="{FF2B5EF4-FFF2-40B4-BE49-F238E27FC236}">
              <a16:creationId xmlns:a16="http://schemas.microsoft.com/office/drawing/2014/main" id="{B1993895-6E85-B067-CA56-99A0DF76E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>
            <a:extLst>
              <a:ext uri="{FF2B5EF4-FFF2-40B4-BE49-F238E27FC236}">
                <a16:creationId xmlns:a16="http://schemas.microsoft.com/office/drawing/2014/main" id="{61FC5E68-4B2F-009B-178E-1909F0C448D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3:notes">
            <a:extLst>
              <a:ext uri="{FF2B5EF4-FFF2-40B4-BE49-F238E27FC236}">
                <a16:creationId xmlns:a16="http://schemas.microsoft.com/office/drawing/2014/main" id="{4EE9201A-CD37-F2AC-8C42-D046439BF47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2856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 dirty="0"/>
              <a:t>CALOROC Questions &amp; Answers for B0 Calorimeter</a:t>
            </a:r>
            <a:endParaRPr dirty="0"/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 dirty="0"/>
              <a:t>Valery </a:t>
            </a:r>
            <a:r>
              <a:rPr lang="en-US" dirty="0" err="1"/>
              <a:t>Zhezer</a:t>
            </a:r>
            <a:r>
              <a:rPr lang="en-US" dirty="0"/>
              <a:t>, Zvi Citron, </a:t>
            </a:r>
            <a:r>
              <a:rPr lang="en-US" u="sng" dirty="0"/>
              <a:t>Igor </a:t>
            </a:r>
            <a:r>
              <a:rPr lang="en-US" u="sng" dirty="0" err="1"/>
              <a:t>Korover</a:t>
            </a:r>
            <a:endParaRPr u="sng" dirty="0"/>
          </a:p>
        </p:txBody>
      </p:sp>
      <p:sp>
        <p:nvSpPr>
          <p:cNvPr id="90" name="Google Shape;90;p1"/>
          <p:cNvSpPr txBox="1"/>
          <p:nvPr/>
        </p:nvSpPr>
        <p:spPr>
          <a:xfrm>
            <a:off x="11360150" y="165100"/>
            <a:ext cx="444500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בס"ד</a:t>
            </a:r>
            <a:endParaRPr sz="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1" name="Google Shape;9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64679" y="5480790"/>
            <a:ext cx="3552048" cy="1776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Questions &amp; Answers</a:t>
            </a:r>
            <a:endParaRPr dirty="0"/>
          </a:p>
        </p:txBody>
      </p:sp>
      <p:sp>
        <p:nvSpPr>
          <p:cNvPr id="113" name="Google Shape;11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>
              <a:buNone/>
            </a:pPr>
            <a:r>
              <a:rPr lang="en-US" dirty="0"/>
              <a:t>1. What is the capacitance of the detector per channel? (pF)</a:t>
            </a:r>
          </a:p>
          <a:p>
            <a:pPr marL="114300" indent="0">
              <a:buNone/>
            </a:pPr>
            <a:r>
              <a:rPr lang="en-US" dirty="0"/>
              <a:t>	2200 pF</a:t>
            </a:r>
            <a:br>
              <a:rPr lang="en-US" dirty="0"/>
            </a:br>
            <a:endParaRPr lang="en-US" dirty="0"/>
          </a:p>
          <a:p>
            <a:pPr marL="114300" indent="0">
              <a:buNone/>
            </a:pPr>
            <a:r>
              <a:rPr lang="en-US" dirty="0"/>
              <a:t>2. What is the lowest signal measurement required? (</a:t>
            </a:r>
            <a:r>
              <a:rPr lang="en-US" dirty="0" err="1"/>
              <a:t>fC</a:t>
            </a:r>
            <a:r>
              <a:rPr lang="en-US" dirty="0"/>
              <a:t>)</a:t>
            </a:r>
          </a:p>
          <a:p>
            <a:pPr marL="114300" indent="0">
              <a:buNone/>
            </a:pPr>
            <a:r>
              <a:rPr lang="en-US" dirty="0"/>
              <a:t>	10 photoelectrons * 1.8*10</a:t>
            </a:r>
            <a:r>
              <a:rPr lang="en-US" baseline="30000" dirty="0"/>
              <a:t>5</a:t>
            </a:r>
            <a:r>
              <a:rPr lang="en-US" dirty="0"/>
              <a:t> gain * e = ~290 </a:t>
            </a:r>
            <a:r>
              <a:rPr lang="en-US" dirty="0" err="1"/>
              <a:t>fC</a:t>
            </a:r>
            <a:endParaRPr lang="en-US" dirty="0"/>
          </a:p>
          <a:p>
            <a:pPr marL="114300" indent="0">
              <a:buNone/>
            </a:pPr>
            <a:br>
              <a:rPr lang="en-US" dirty="0"/>
            </a:br>
            <a:endParaRPr lang="en-US" dirty="0"/>
          </a:p>
          <a:p>
            <a:pPr marL="114300" indent="0">
              <a:buNone/>
            </a:pPr>
            <a:r>
              <a:rPr lang="en-US" dirty="0"/>
              <a:t>3. What is the highest signal measurement required? (</a:t>
            </a:r>
            <a:r>
              <a:rPr lang="en-US" dirty="0" err="1"/>
              <a:t>fC</a:t>
            </a:r>
            <a:r>
              <a:rPr lang="en-US" dirty="0"/>
              <a:t>)</a:t>
            </a:r>
            <a:br>
              <a:rPr lang="en-US" dirty="0"/>
            </a:br>
            <a:r>
              <a:rPr lang="en-US" dirty="0"/>
              <a:t>	40k pe* 3.6*10</a:t>
            </a:r>
            <a:r>
              <a:rPr lang="en-US" baseline="30000" dirty="0"/>
              <a:t>5</a:t>
            </a:r>
            <a:r>
              <a:rPr lang="en-US" dirty="0"/>
              <a:t> gain * e = ~2.3*10</a:t>
            </a:r>
            <a:r>
              <a:rPr lang="en-US" baseline="30000" dirty="0"/>
              <a:t>6</a:t>
            </a:r>
            <a:r>
              <a:rPr lang="en-US" dirty="0"/>
              <a:t> </a:t>
            </a:r>
            <a:r>
              <a:rPr lang="en-US" dirty="0" err="1"/>
              <a:t>fC</a:t>
            </a:r>
            <a:endParaRPr lang="en-US" dirty="0"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114" name="Google Shape;1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>
          <a:extLst>
            <a:ext uri="{FF2B5EF4-FFF2-40B4-BE49-F238E27FC236}">
              <a16:creationId xmlns:a16="http://schemas.microsoft.com/office/drawing/2014/main" id="{527CB7E9-87F7-AFBF-A65E-47C5CC09B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>
            <a:extLst>
              <a:ext uri="{FF2B5EF4-FFF2-40B4-BE49-F238E27FC236}">
                <a16:creationId xmlns:a16="http://schemas.microsoft.com/office/drawing/2014/main" id="{E24006F6-E1A7-5388-99A1-BF5D1C1F58E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Questions &amp; not quite Answers</a:t>
            </a:r>
            <a:endParaRPr dirty="0"/>
          </a:p>
        </p:txBody>
      </p:sp>
      <p:sp>
        <p:nvSpPr>
          <p:cNvPr id="113" name="Google Shape;113;p3">
            <a:extLst>
              <a:ext uri="{FF2B5EF4-FFF2-40B4-BE49-F238E27FC236}">
                <a16:creationId xmlns:a16="http://schemas.microsoft.com/office/drawing/2014/main" id="{D09070C7-8944-D593-4D05-7A7941CA058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114300" indent="0">
              <a:buNone/>
            </a:pPr>
            <a:r>
              <a:rPr lang="en-US" dirty="0"/>
              <a:t>4. Do you have a measurement with certain settings of MIP peak, other fixed signal? (With the H2GCROC and settings)</a:t>
            </a:r>
          </a:p>
          <a:p>
            <a:pPr marL="114300" indent="0">
              <a:buNone/>
            </a:pPr>
            <a:r>
              <a:rPr lang="en-US" dirty="0"/>
              <a:t>	Not yet</a:t>
            </a:r>
            <a:br>
              <a:rPr lang="en-US" dirty="0"/>
            </a:br>
            <a:endParaRPr lang="en-US" dirty="0"/>
          </a:p>
          <a:p>
            <a:pPr marL="114300" indent="0">
              <a:buNone/>
            </a:pPr>
            <a:r>
              <a:rPr lang="en-US" dirty="0"/>
              <a:t>5. What is the charge resolution requirements? (Percentage as a function of charge, not in bits)</a:t>
            </a:r>
          </a:p>
          <a:p>
            <a:pPr marL="114300" indent="0">
              <a:buNone/>
            </a:pPr>
            <a:r>
              <a:rPr lang="en-US" dirty="0"/>
              <a:t>  	We should be able to make an estimate from (existing) simulation</a:t>
            </a:r>
          </a:p>
          <a:p>
            <a:pPr marL="114300" indent="0">
              <a:buNone/>
            </a:pPr>
            <a:r>
              <a:rPr lang="en-US" dirty="0"/>
              <a:t>6. What is your timing requirements/measurements? &amp;</a:t>
            </a:r>
            <a:br>
              <a:rPr lang="en-US" dirty="0"/>
            </a:br>
            <a:r>
              <a:rPr lang="en-US" dirty="0"/>
              <a:t>7. What is the expected occupancy per channel from simulation? (Including full background)</a:t>
            </a:r>
          </a:p>
          <a:p>
            <a:pPr marL="114300" indent="0">
              <a:buNone/>
            </a:pPr>
            <a:r>
              <a:rPr lang="en-US" dirty="0"/>
              <a:t>	 We should be able to make an estimate from (existing) background simulation</a:t>
            </a: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114" name="Google Shape;114;p3">
            <a:extLst>
              <a:ext uri="{FF2B5EF4-FFF2-40B4-BE49-F238E27FC236}">
                <a16:creationId xmlns:a16="http://schemas.microsoft.com/office/drawing/2014/main" id="{D401157E-232F-EED4-E6A0-B440F96D6CF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4033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>
          <a:extLst>
            <a:ext uri="{FF2B5EF4-FFF2-40B4-BE49-F238E27FC236}">
              <a16:creationId xmlns:a16="http://schemas.microsoft.com/office/drawing/2014/main" id="{D6E2B85A-FC01-A8B0-9DF8-D8A2C04ED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>
            <a:extLst>
              <a:ext uri="{FF2B5EF4-FFF2-40B4-BE49-F238E27FC236}">
                <a16:creationId xmlns:a16="http://schemas.microsoft.com/office/drawing/2014/main" id="{AFF3D38D-5313-45DE-64B1-A3358C19CF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Questions &amp; not quite Answers</a:t>
            </a:r>
            <a:endParaRPr dirty="0"/>
          </a:p>
        </p:txBody>
      </p:sp>
      <p:sp>
        <p:nvSpPr>
          <p:cNvPr id="113" name="Google Shape;113;p3">
            <a:extLst>
              <a:ext uri="{FF2B5EF4-FFF2-40B4-BE49-F238E27FC236}">
                <a16:creationId xmlns:a16="http://schemas.microsoft.com/office/drawing/2014/main" id="{29D90627-BC2E-61E9-D2BA-7B23F237E59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14300" indent="0">
              <a:buNone/>
            </a:pPr>
            <a:r>
              <a:rPr lang="en-US" dirty="0"/>
              <a:t>4. Do you have a measurement with certain settings of MIP peak, other fixed signal? (With the H2GCROC and settings)</a:t>
            </a:r>
          </a:p>
          <a:p>
            <a:pPr marL="114300" indent="0">
              <a:buNone/>
            </a:pPr>
            <a:r>
              <a:rPr lang="en-US" dirty="0"/>
              <a:t>	Not yet</a:t>
            </a:r>
            <a:br>
              <a:rPr lang="en-US" dirty="0"/>
            </a:br>
            <a:r>
              <a:rPr lang="en-US" dirty="0"/>
              <a:t>5. What is the charge resolution requirements? (Percentage as a function of charge, not in bits)</a:t>
            </a:r>
          </a:p>
          <a:p>
            <a:pPr marL="114300" indent="0">
              <a:buNone/>
            </a:pPr>
            <a:r>
              <a:rPr lang="en-US" dirty="0"/>
              <a:t>  	We should be able to make an estimate from (existing) simulation </a:t>
            </a:r>
            <a:r>
              <a:rPr lang="en-US" dirty="0">
                <a:solidFill>
                  <a:schemeClr val="tx1"/>
                </a:solidFill>
              </a:rPr>
              <a:t>Charge is proportional to deposited energy, so the charge resolution requirement in % is the same as for the energy resolution. Although resolution of the charge digitization largely depends on the number of sampling points (that is related to Q12).</a:t>
            </a:r>
          </a:p>
          <a:p>
            <a:pPr marL="114300" indent="0">
              <a:buNone/>
            </a:pPr>
            <a:r>
              <a:rPr lang="en-US" dirty="0"/>
              <a:t>6. What is your timing requirements/measurements? </a:t>
            </a:r>
          </a:p>
          <a:p>
            <a:pPr marL="114300" indent="0">
              <a:buNone/>
            </a:pPr>
            <a:r>
              <a:rPr lang="en-US" dirty="0"/>
              <a:t>	 We should be able to make an estimate from (existing) background simulation</a:t>
            </a: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114" name="Google Shape;114;p3">
            <a:extLst>
              <a:ext uri="{FF2B5EF4-FFF2-40B4-BE49-F238E27FC236}">
                <a16:creationId xmlns:a16="http://schemas.microsoft.com/office/drawing/2014/main" id="{0279BFE5-519A-1EC7-52C6-D89FF419373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1064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>
          <a:extLst>
            <a:ext uri="{FF2B5EF4-FFF2-40B4-BE49-F238E27FC236}">
              <a16:creationId xmlns:a16="http://schemas.microsoft.com/office/drawing/2014/main" id="{190493E9-F71E-8F40-C685-B6361DD47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>
            <a:extLst>
              <a:ext uri="{FF2B5EF4-FFF2-40B4-BE49-F238E27FC236}">
                <a16:creationId xmlns:a16="http://schemas.microsoft.com/office/drawing/2014/main" id="{A6F71C77-FCF5-5BF3-8873-109CB67D93A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Questions &amp; not quite Answers</a:t>
            </a:r>
            <a:endParaRPr dirty="0"/>
          </a:p>
        </p:txBody>
      </p:sp>
      <p:sp>
        <p:nvSpPr>
          <p:cNvPr id="113" name="Google Shape;113;p3">
            <a:extLst>
              <a:ext uri="{FF2B5EF4-FFF2-40B4-BE49-F238E27FC236}">
                <a16:creationId xmlns:a16="http://schemas.microsoft.com/office/drawing/2014/main" id="{151139AA-F1C2-CE0D-2D55-3464729339E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114300" indent="0">
              <a:buNone/>
            </a:pPr>
            <a:r>
              <a:rPr lang="en-US" dirty="0"/>
              <a:t>7. What is the expected occupancy per channel from simulation? (Including full background) &amp;</a:t>
            </a:r>
            <a:br>
              <a:rPr lang="en-US" dirty="0"/>
            </a:br>
            <a:r>
              <a:rPr lang="en-US" dirty="0"/>
              <a:t>8. What is the maximum hit rate per channels needed if all channels are activated at the same time?&amp;</a:t>
            </a:r>
            <a:br>
              <a:rPr lang="en-US" dirty="0"/>
            </a:br>
            <a:r>
              <a:rPr lang="en-US" dirty="0"/>
              <a:t>10. What is the maximum hit rate required for a single channel? (If only one receives signal)</a:t>
            </a:r>
          </a:p>
          <a:p>
            <a:pPr marL="114300" indent="0">
              <a:buNone/>
            </a:pPr>
            <a:r>
              <a:rPr lang="en-US" dirty="0"/>
              <a:t>	We should be able to get this from existing background simulations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9. What is the expected dark noise rate?</a:t>
            </a:r>
          </a:p>
          <a:p>
            <a:pPr marL="114300" indent="0">
              <a:buNone/>
            </a:pPr>
            <a:r>
              <a:rPr lang="en-US" dirty="0"/>
              <a:t>	 3 MHz but presumably this should be zero suppressed i.e. under threshold.  We can make some estimate for how much is left above threshold (much less)</a:t>
            </a:r>
          </a:p>
          <a:p>
            <a:pPr marL="114300" indent="0">
              <a:buNone/>
            </a:pPr>
            <a:endParaRPr lang="en-US" dirty="0"/>
          </a:p>
          <a:p>
            <a:pPr marL="114300" indent="0">
              <a:buNone/>
            </a:pPr>
            <a:r>
              <a:rPr lang="en-US" dirty="0"/>
              <a:t>11. What is the double pulse separation needed? Overlap signals from two independent bunch crossings? (This affects small or large signals differently in your detector?)</a:t>
            </a:r>
          </a:p>
          <a:p>
            <a:pPr marL="114300" indent="0">
              <a:buNone/>
            </a:pPr>
            <a:r>
              <a:rPr lang="en-US" dirty="0"/>
              <a:t>	 If question is understood correctly ~120 ns, this is the full signal length</a:t>
            </a:r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  <p:sp>
        <p:nvSpPr>
          <p:cNvPr id="114" name="Google Shape;114;p3">
            <a:extLst>
              <a:ext uri="{FF2B5EF4-FFF2-40B4-BE49-F238E27FC236}">
                <a16:creationId xmlns:a16="http://schemas.microsoft.com/office/drawing/2014/main" id="{FA53AC98-B289-D28E-8708-D143622AE96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60469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>
          <a:extLst>
            <a:ext uri="{FF2B5EF4-FFF2-40B4-BE49-F238E27FC236}">
              <a16:creationId xmlns:a16="http://schemas.microsoft.com/office/drawing/2014/main" id="{AE3582E6-F034-07FF-B2E9-964F8D6A6D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>
            <a:extLst>
              <a:ext uri="{FF2B5EF4-FFF2-40B4-BE49-F238E27FC236}">
                <a16:creationId xmlns:a16="http://schemas.microsoft.com/office/drawing/2014/main" id="{7A62A00D-11D8-8139-D6CB-6D79CFFB11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dirty="0"/>
              <a:t>Questions &amp; not quite Answers</a:t>
            </a:r>
            <a:endParaRPr dirty="0"/>
          </a:p>
        </p:txBody>
      </p:sp>
      <p:sp>
        <p:nvSpPr>
          <p:cNvPr id="113" name="Google Shape;113;p3">
            <a:extLst>
              <a:ext uri="{FF2B5EF4-FFF2-40B4-BE49-F238E27FC236}">
                <a16:creationId xmlns:a16="http://schemas.microsoft.com/office/drawing/2014/main" id="{710788AF-B67B-3AA8-B52D-E79D434E12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indent="0">
              <a:buNone/>
            </a:pPr>
            <a:r>
              <a:rPr lang="en-US" dirty="0"/>
              <a:t>12. How many number of samples you require as minimum (max is 7 now in CALOROC)?</a:t>
            </a:r>
          </a:p>
          <a:p>
            <a:pPr marL="114300" indent="0">
              <a:buNone/>
            </a:pPr>
            <a:r>
              <a:rPr lang="en-US" dirty="0"/>
              <a:t>	Seven sounds low as we want to integrate a fairly long signal tail.  We probably need some more input (e.g. how long are the samples) and thought about how to get to a better answer.  </a:t>
            </a:r>
          </a:p>
          <a:p>
            <a:pPr marL="228600" indent="-50800">
              <a:buSzPts val="2800"/>
              <a:buNone/>
            </a:pPr>
            <a:r>
              <a:rPr lang="en-US" dirty="0"/>
              <a:t>13. What is the preference for A or B for CALOROC?</a:t>
            </a:r>
          </a:p>
          <a:p>
            <a:pPr marL="228600" indent="-50800">
              <a:buSzPts val="2800"/>
              <a:buNone/>
            </a:pPr>
            <a:r>
              <a:rPr lang="en-US" dirty="0"/>
              <a:t>In our case it's B at least from capacitance requirements.</a:t>
            </a:r>
          </a:p>
        </p:txBody>
      </p:sp>
      <p:sp>
        <p:nvSpPr>
          <p:cNvPr id="114" name="Google Shape;114;p3">
            <a:extLst>
              <a:ext uri="{FF2B5EF4-FFF2-40B4-BE49-F238E27FC236}">
                <a16:creationId xmlns:a16="http://schemas.microsoft.com/office/drawing/2014/main" id="{3B774450-653A-707C-0C9E-CE7F3B53E77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019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942B8E90102F7546A6DD985190BCEDC2" ma:contentTypeVersion="18" ma:contentTypeDescription="צור מסמך חדש." ma:contentTypeScope="" ma:versionID="5b8eb22f244cce1b8a15c4bf58e7981f">
  <xsd:schema xmlns:xsd="http://www.w3.org/2001/XMLSchema" xmlns:xs="http://www.w3.org/2001/XMLSchema" xmlns:p="http://schemas.microsoft.com/office/2006/metadata/properties" xmlns:ns2="ba0f8389-919e-4cd7-a296-4d71bc590524" xmlns:ns3="7f7a3532-5291-4767-b372-263997adf83b" targetNamespace="http://schemas.microsoft.com/office/2006/metadata/properties" ma:root="true" ma:fieldsID="83e86a1407029f914ec5126f6d1b3d97" ns2:_="" ns3:_="">
    <xsd:import namespace="ba0f8389-919e-4cd7-a296-4d71bc590524"/>
    <xsd:import namespace="7f7a3532-5291-4767-b372-263997adf8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0f8389-919e-4cd7-a296-4d71bc5905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תגיות תמונה" ma:readOnly="false" ma:fieldId="{5cf76f15-5ced-4ddc-b409-7134ff3c332f}" ma:taxonomyMulti="true" ma:sspId="2627ecdc-4a41-4db1-8913-7c60425bb4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7a3532-5291-4767-b372-263997adf83b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12b87a66-f3a0-4e2a-9228-74d2f966fb32}" ma:internalName="TaxCatchAll" ma:showField="CatchAllData" ma:web="7f7a3532-5291-4767-b372-263997adf8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משותף עם פרטים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a0f8389-919e-4cd7-a296-4d71bc590524">
      <Terms xmlns="http://schemas.microsoft.com/office/infopath/2007/PartnerControls"/>
    </lcf76f155ced4ddcb4097134ff3c332f>
    <TaxCatchAll xmlns="7f7a3532-5291-4767-b372-263997adf83b" xsi:nil="true"/>
  </documentManagement>
</p:properties>
</file>

<file path=customXml/itemProps1.xml><?xml version="1.0" encoding="utf-8"?>
<ds:datastoreItem xmlns:ds="http://schemas.openxmlformats.org/officeDocument/2006/customXml" ds:itemID="{BFD81770-3950-49D3-834F-EF60A58D742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0f8389-919e-4cd7-a296-4d71bc590524"/>
    <ds:schemaRef ds:uri="7f7a3532-5291-4767-b372-263997adf8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C5E54D1-D04C-4644-8647-794DC8430C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67D722B-928D-49E0-8376-12873ACED997}">
  <ds:schemaRefs>
    <ds:schemaRef ds:uri="http://schemas.microsoft.com/office/2006/metadata/properties"/>
    <ds:schemaRef ds:uri="http://schemas.microsoft.com/office/infopath/2007/PartnerControls"/>
    <ds:schemaRef ds:uri="ba0f8389-919e-4cd7-a296-4d71bc590524"/>
    <ds:schemaRef ds:uri="7f7a3532-5291-4767-b372-263997adf83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611</Words>
  <Application>Microsoft Macintosh PowerPoint</Application>
  <PresentationFormat>Widescreen</PresentationFormat>
  <Paragraphs>42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CALOROC Questions &amp; Answers for B0 Calorimeter</vt:lpstr>
      <vt:lpstr>Questions &amp; Answers</vt:lpstr>
      <vt:lpstr>Questions &amp; not quite Answers</vt:lpstr>
      <vt:lpstr>Questions &amp; not quite Answers</vt:lpstr>
      <vt:lpstr>Questions &amp; not quite Answers</vt:lpstr>
      <vt:lpstr>Questions &amp; not quite 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Zvi Citron</dc:creator>
  <cp:lastModifiedBy>Zvi Citron</cp:lastModifiedBy>
  <cp:revision>79</cp:revision>
  <dcterms:created xsi:type="dcterms:W3CDTF">2023-08-22T12:31:40Z</dcterms:created>
  <dcterms:modified xsi:type="dcterms:W3CDTF">2026-01-19T19:14:40Z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0x010100942B8E90102F7546A6DD985190BCEDC2</vt:lpwstr>
  </property>
  <property fmtid="{D5CDD505-2E9C-101B-9397-08002B2CF9AE}" pid="3" name="MediaServiceImageTags">
    <vt:lpwstr/>
  </property>
</Properties>
</file>