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8" r:id="rId3"/>
    <p:sldId id="288" r:id="rId4"/>
    <p:sldId id="279" r:id="rId5"/>
    <p:sldId id="278" r:id="rId6"/>
    <p:sldId id="264" r:id="rId7"/>
    <p:sldId id="281" r:id="rId8"/>
    <p:sldId id="293" r:id="rId9"/>
    <p:sldId id="265" r:id="rId10"/>
    <p:sldId id="266" r:id="rId11"/>
    <p:sldId id="267" r:id="rId12"/>
    <p:sldId id="283" r:id="rId13"/>
    <p:sldId id="268" r:id="rId14"/>
    <p:sldId id="284" r:id="rId15"/>
    <p:sldId id="269" r:id="rId16"/>
    <p:sldId id="282" r:id="rId17"/>
    <p:sldId id="291" r:id="rId18"/>
    <p:sldId id="285" r:id="rId19"/>
    <p:sldId id="286" r:id="rId20"/>
    <p:sldId id="292" r:id="rId21"/>
    <p:sldId id="287" r:id="rId22"/>
    <p:sldId id="277" r:id="rId23"/>
    <p:sldId id="280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6FCF4"/>
    <a:srgbClr val="00441B"/>
    <a:srgbClr val="F7FBFF"/>
    <a:srgbClr val="0830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5033" autoAdjust="0"/>
  </p:normalViewPr>
  <p:slideViewPr>
    <p:cSldViewPr snapToGrid="0">
      <p:cViewPr varScale="1">
        <p:scale>
          <a:sx n="78" d="100"/>
          <a:sy n="78" d="100"/>
        </p:scale>
        <p:origin x="835" y="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496D485-87DD-4A5F-80F3-F627DBAF34D9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A4A797-FB9C-4042-90B9-836EA32CC1D2}">
      <dgm:prSet/>
      <dgm:spPr/>
      <dgm:t>
        <a:bodyPr/>
        <a:lstStyle/>
        <a:p>
          <a:r>
            <a:rPr lang="en-US" dirty="0"/>
            <a:t>A hybrid noise-detection ML pipeline consisting of (Isolation Forest, VAE, DBSCAN) and a Random Forest classifier.</a:t>
          </a:r>
        </a:p>
      </dgm:t>
    </dgm:pt>
    <dgm:pt modelId="{F70F8994-6A2F-423B-A860-00ABD6D3CD9B}" type="parTrans" cxnId="{F3D9CBDC-AE54-42C9-956D-2D34554FBEBC}">
      <dgm:prSet/>
      <dgm:spPr/>
      <dgm:t>
        <a:bodyPr/>
        <a:lstStyle/>
        <a:p>
          <a:endParaRPr lang="en-US"/>
        </a:p>
      </dgm:t>
    </dgm:pt>
    <dgm:pt modelId="{BCD6D6B6-BBA2-487A-AC63-F8CF7127430B}" type="sibTrans" cxnId="{F3D9CBDC-AE54-42C9-956D-2D34554FBEBC}">
      <dgm:prSet/>
      <dgm:spPr/>
      <dgm:t>
        <a:bodyPr/>
        <a:lstStyle/>
        <a:p>
          <a:endParaRPr lang="en-US"/>
        </a:p>
      </dgm:t>
    </dgm:pt>
    <dgm:pt modelId="{E420D8BA-5415-4FDA-90B6-90B6A485AB65}">
      <dgm:prSet/>
      <dgm:spPr/>
      <dgm:t>
        <a:bodyPr/>
        <a:lstStyle/>
        <a:p>
          <a:r>
            <a:rPr lang="en-US" dirty="0"/>
            <a:t>Ensemble Approach - A stacked (meta-learning) ensemble in which multiple base detection (Isolation Forest, VAE, DBSCAN) produce scores that are combined via a meta-model (</a:t>
          </a:r>
          <a:r>
            <a:rPr lang="en-US" dirty="0" err="1"/>
            <a:t>e.g.,Random</a:t>
          </a:r>
          <a:r>
            <a:rPr lang="en-US" dirty="0"/>
            <a:t> Forest).</a:t>
          </a:r>
        </a:p>
      </dgm:t>
    </dgm:pt>
    <dgm:pt modelId="{179D43C7-8B16-45CC-972E-E896153E5CCF}" type="parTrans" cxnId="{1AB3DA5C-2035-4419-B0DC-1835E6D16671}">
      <dgm:prSet/>
      <dgm:spPr/>
      <dgm:t>
        <a:bodyPr/>
        <a:lstStyle/>
        <a:p>
          <a:endParaRPr lang="en-US"/>
        </a:p>
      </dgm:t>
    </dgm:pt>
    <dgm:pt modelId="{B5A665D2-BD8E-4BB5-B99A-8FD5E8A65B93}" type="sibTrans" cxnId="{1AB3DA5C-2035-4419-B0DC-1835E6D16671}">
      <dgm:prSet/>
      <dgm:spPr/>
      <dgm:t>
        <a:bodyPr/>
        <a:lstStyle/>
        <a:p>
          <a:endParaRPr lang="en-US"/>
        </a:p>
      </dgm:t>
    </dgm:pt>
    <dgm:pt modelId="{E448EB2D-5F1A-4F46-B59B-E534C41A4B86}">
      <dgm:prSet/>
      <dgm:spPr/>
      <dgm:t>
        <a:bodyPr/>
        <a:lstStyle/>
        <a:p>
          <a:r>
            <a:rPr lang="en-US" dirty="0"/>
            <a:t>MC Truth based validation.</a:t>
          </a:r>
        </a:p>
      </dgm:t>
    </dgm:pt>
    <dgm:pt modelId="{50730F31-6C3B-4D6C-9D10-169E5A5B48BB}" type="parTrans" cxnId="{961E4C19-BD71-4494-AC45-05116073B2B8}">
      <dgm:prSet/>
      <dgm:spPr/>
      <dgm:t>
        <a:bodyPr/>
        <a:lstStyle/>
        <a:p>
          <a:endParaRPr lang="en-US"/>
        </a:p>
      </dgm:t>
    </dgm:pt>
    <dgm:pt modelId="{E9AF16BA-B8BE-42BF-B033-212DBE4C086A}" type="sibTrans" cxnId="{961E4C19-BD71-4494-AC45-05116073B2B8}">
      <dgm:prSet/>
      <dgm:spPr/>
      <dgm:t>
        <a:bodyPr/>
        <a:lstStyle/>
        <a:p>
          <a:endParaRPr lang="en-US"/>
        </a:p>
      </dgm:t>
    </dgm:pt>
    <dgm:pt modelId="{E23031A7-E508-4FF2-996B-A4BD22F26627}" type="pres">
      <dgm:prSet presAssocID="{B496D485-87DD-4A5F-80F3-F627DBAF34D9}" presName="vert0" presStyleCnt="0">
        <dgm:presLayoutVars>
          <dgm:dir/>
          <dgm:animOne val="branch"/>
          <dgm:animLvl val="lvl"/>
        </dgm:presLayoutVars>
      </dgm:prSet>
      <dgm:spPr/>
    </dgm:pt>
    <dgm:pt modelId="{DDB077DF-CCFF-4447-A49B-098D0824AA19}" type="pres">
      <dgm:prSet presAssocID="{6FA4A797-FB9C-4042-90B9-836EA32CC1D2}" presName="thickLine" presStyleLbl="alignNode1" presStyleIdx="0" presStyleCnt="3"/>
      <dgm:spPr/>
    </dgm:pt>
    <dgm:pt modelId="{A868119C-FF9B-4345-BA98-EF8644077958}" type="pres">
      <dgm:prSet presAssocID="{6FA4A797-FB9C-4042-90B9-836EA32CC1D2}" presName="horz1" presStyleCnt="0"/>
      <dgm:spPr/>
    </dgm:pt>
    <dgm:pt modelId="{6603C9D5-B39B-427A-A2FC-A8117AD42A55}" type="pres">
      <dgm:prSet presAssocID="{6FA4A797-FB9C-4042-90B9-836EA32CC1D2}" presName="tx1" presStyleLbl="revTx" presStyleIdx="0" presStyleCnt="3"/>
      <dgm:spPr/>
    </dgm:pt>
    <dgm:pt modelId="{438B6109-8491-42D3-B81F-ADEFE96713BF}" type="pres">
      <dgm:prSet presAssocID="{6FA4A797-FB9C-4042-90B9-836EA32CC1D2}" presName="vert1" presStyleCnt="0"/>
      <dgm:spPr/>
    </dgm:pt>
    <dgm:pt modelId="{C9772770-4358-4614-9B10-3A2E82EACFCC}" type="pres">
      <dgm:prSet presAssocID="{E420D8BA-5415-4FDA-90B6-90B6A485AB65}" presName="thickLine" presStyleLbl="alignNode1" presStyleIdx="1" presStyleCnt="3"/>
      <dgm:spPr/>
    </dgm:pt>
    <dgm:pt modelId="{29CA7887-EDB9-4529-B992-4C441A62F301}" type="pres">
      <dgm:prSet presAssocID="{E420D8BA-5415-4FDA-90B6-90B6A485AB65}" presName="horz1" presStyleCnt="0"/>
      <dgm:spPr/>
    </dgm:pt>
    <dgm:pt modelId="{7D89AC56-9EE3-4E21-8282-FBDC5E3F1E00}" type="pres">
      <dgm:prSet presAssocID="{E420D8BA-5415-4FDA-90B6-90B6A485AB65}" presName="tx1" presStyleLbl="revTx" presStyleIdx="1" presStyleCnt="3"/>
      <dgm:spPr/>
    </dgm:pt>
    <dgm:pt modelId="{D0CD8CCC-53BC-49AF-848F-CA80134B283E}" type="pres">
      <dgm:prSet presAssocID="{E420D8BA-5415-4FDA-90B6-90B6A485AB65}" presName="vert1" presStyleCnt="0"/>
      <dgm:spPr/>
    </dgm:pt>
    <dgm:pt modelId="{1233C5A5-DB0A-4764-89A5-499B7BBC8F8D}" type="pres">
      <dgm:prSet presAssocID="{E448EB2D-5F1A-4F46-B59B-E534C41A4B86}" presName="thickLine" presStyleLbl="alignNode1" presStyleIdx="2" presStyleCnt="3"/>
      <dgm:spPr/>
    </dgm:pt>
    <dgm:pt modelId="{DB02339B-3F8E-44A6-92D4-466B190BA3A2}" type="pres">
      <dgm:prSet presAssocID="{E448EB2D-5F1A-4F46-B59B-E534C41A4B86}" presName="horz1" presStyleCnt="0"/>
      <dgm:spPr/>
    </dgm:pt>
    <dgm:pt modelId="{0422879E-EDBA-4DAF-BECF-59B1109C30BD}" type="pres">
      <dgm:prSet presAssocID="{E448EB2D-5F1A-4F46-B59B-E534C41A4B86}" presName="tx1" presStyleLbl="revTx" presStyleIdx="2" presStyleCnt="3"/>
      <dgm:spPr/>
    </dgm:pt>
    <dgm:pt modelId="{21955883-45D7-489F-BABC-144710BD81D2}" type="pres">
      <dgm:prSet presAssocID="{E448EB2D-5F1A-4F46-B59B-E534C41A4B86}" presName="vert1" presStyleCnt="0"/>
      <dgm:spPr/>
    </dgm:pt>
  </dgm:ptLst>
  <dgm:cxnLst>
    <dgm:cxn modelId="{C6234B02-DF63-4066-8476-DD2BE6CB493D}" type="presOf" srcId="{E420D8BA-5415-4FDA-90B6-90B6A485AB65}" destId="{7D89AC56-9EE3-4E21-8282-FBDC5E3F1E00}" srcOrd="0" destOrd="0" presId="urn:microsoft.com/office/officeart/2008/layout/LinedList"/>
    <dgm:cxn modelId="{961E4C19-BD71-4494-AC45-05116073B2B8}" srcId="{B496D485-87DD-4A5F-80F3-F627DBAF34D9}" destId="{E448EB2D-5F1A-4F46-B59B-E534C41A4B86}" srcOrd="2" destOrd="0" parTransId="{50730F31-6C3B-4D6C-9D10-169E5A5B48BB}" sibTransId="{E9AF16BA-B8BE-42BF-B033-212DBE4C086A}"/>
    <dgm:cxn modelId="{1AB3DA5C-2035-4419-B0DC-1835E6D16671}" srcId="{B496D485-87DD-4A5F-80F3-F627DBAF34D9}" destId="{E420D8BA-5415-4FDA-90B6-90B6A485AB65}" srcOrd="1" destOrd="0" parTransId="{179D43C7-8B16-45CC-972E-E896153E5CCF}" sibTransId="{B5A665D2-BD8E-4BB5-B99A-8FD5E8A65B93}"/>
    <dgm:cxn modelId="{CE5FAD75-5DD1-4A0A-8136-2B31FE1C2923}" type="presOf" srcId="{B496D485-87DD-4A5F-80F3-F627DBAF34D9}" destId="{E23031A7-E508-4FF2-996B-A4BD22F26627}" srcOrd="0" destOrd="0" presId="urn:microsoft.com/office/officeart/2008/layout/LinedList"/>
    <dgm:cxn modelId="{AC99688C-BE98-4E55-B5A1-81C3657FF634}" type="presOf" srcId="{6FA4A797-FB9C-4042-90B9-836EA32CC1D2}" destId="{6603C9D5-B39B-427A-A2FC-A8117AD42A55}" srcOrd="0" destOrd="0" presId="urn:microsoft.com/office/officeart/2008/layout/LinedList"/>
    <dgm:cxn modelId="{82125CCD-3CB5-4462-BC56-B60FE2613BC2}" type="presOf" srcId="{E448EB2D-5F1A-4F46-B59B-E534C41A4B86}" destId="{0422879E-EDBA-4DAF-BECF-59B1109C30BD}" srcOrd="0" destOrd="0" presId="urn:microsoft.com/office/officeart/2008/layout/LinedList"/>
    <dgm:cxn modelId="{F3D9CBDC-AE54-42C9-956D-2D34554FBEBC}" srcId="{B496D485-87DD-4A5F-80F3-F627DBAF34D9}" destId="{6FA4A797-FB9C-4042-90B9-836EA32CC1D2}" srcOrd="0" destOrd="0" parTransId="{F70F8994-6A2F-423B-A860-00ABD6D3CD9B}" sibTransId="{BCD6D6B6-BBA2-487A-AC63-F8CF7127430B}"/>
    <dgm:cxn modelId="{E8030AE4-21A7-4464-B705-E17610BCDF80}" type="presParOf" srcId="{E23031A7-E508-4FF2-996B-A4BD22F26627}" destId="{DDB077DF-CCFF-4447-A49B-098D0824AA19}" srcOrd="0" destOrd="0" presId="urn:microsoft.com/office/officeart/2008/layout/LinedList"/>
    <dgm:cxn modelId="{80F99F2E-D362-42DA-989A-84DF819CD715}" type="presParOf" srcId="{E23031A7-E508-4FF2-996B-A4BD22F26627}" destId="{A868119C-FF9B-4345-BA98-EF8644077958}" srcOrd="1" destOrd="0" presId="urn:microsoft.com/office/officeart/2008/layout/LinedList"/>
    <dgm:cxn modelId="{6EF834CB-E14A-44B7-9688-038EC7A004CE}" type="presParOf" srcId="{A868119C-FF9B-4345-BA98-EF8644077958}" destId="{6603C9D5-B39B-427A-A2FC-A8117AD42A55}" srcOrd="0" destOrd="0" presId="urn:microsoft.com/office/officeart/2008/layout/LinedList"/>
    <dgm:cxn modelId="{0569E7E7-6A21-4EC1-9327-1F18D1D7982E}" type="presParOf" srcId="{A868119C-FF9B-4345-BA98-EF8644077958}" destId="{438B6109-8491-42D3-B81F-ADEFE96713BF}" srcOrd="1" destOrd="0" presId="urn:microsoft.com/office/officeart/2008/layout/LinedList"/>
    <dgm:cxn modelId="{3392CA8F-3670-42FB-8C2F-2D9F4C6C6801}" type="presParOf" srcId="{E23031A7-E508-4FF2-996B-A4BD22F26627}" destId="{C9772770-4358-4614-9B10-3A2E82EACFCC}" srcOrd="2" destOrd="0" presId="urn:microsoft.com/office/officeart/2008/layout/LinedList"/>
    <dgm:cxn modelId="{E457C3EB-63E1-4C66-B2B7-5ED4626A85F0}" type="presParOf" srcId="{E23031A7-E508-4FF2-996B-A4BD22F26627}" destId="{29CA7887-EDB9-4529-B992-4C441A62F301}" srcOrd="3" destOrd="0" presId="urn:microsoft.com/office/officeart/2008/layout/LinedList"/>
    <dgm:cxn modelId="{D2A50B73-38D9-47B5-A00C-054FBFE2ABFA}" type="presParOf" srcId="{29CA7887-EDB9-4529-B992-4C441A62F301}" destId="{7D89AC56-9EE3-4E21-8282-FBDC5E3F1E00}" srcOrd="0" destOrd="0" presId="urn:microsoft.com/office/officeart/2008/layout/LinedList"/>
    <dgm:cxn modelId="{B6079773-B704-4BE3-9F1D-615464EBE3E3}" type="presParOf" srcId="{29CA7887-EDB9-4529-B992-4C441A62F301}" destId="{D0CD8CCC-53BC-49AF-848F-CA80134B283E}" srcOrd="1" destOrd="0" presId="urn:microsoft.com/office/officeart/2008/layout/LinedList"/>
    <dgm:cxn modelId="{3B227C7F-2033-405B-AA1A-BAAA09EA2D50}" type="presParOf" srcId="{E23031A7-E508-4FF2-996B-A4BD22F26627}" destId="{1233C5A5-DB0A-4764-89A5-499B7BBC8F8D}" srcOrd="4" destOrd="0" presId="urn:microsoft.com/office/officeart/2008/layout/LinedList"/>
    <dgm:cxn modelId="{C67EC72D-56AE-429E-9FAB-BACE1F18A0B4}" type="presParOf" srcId="{E23031A7-E508-4FF2-996B-A4BD22F26627}" destId="{DB02339B-3F8E-44A6-92D4-466B190BA3A2}" srcOrd="5" destOrd="0" presId="urn:microsoft.com/office/officeart/2008/layout/LinedList"/>
    <dgm:cxn modelId="{8CF0AF41-ECDF-4EFF-BD39-81D1E6929B9C}" type="presParOf" srcId="{DB02339B-3F8E-44A6-92D4-466B190BA3A2}" destId="{0422879E-EDBA-4DAF-BECF-59B1109C30BD}" srcOrd="0" destOrd="0" presId="urn:microsoft.com/office/officeart/2008/layout/LinedList"/>
    <dgm:cxn modelId="{36FAE82C-F454-4B9B-AC93-F054814CDE98}" type="presParOf" srcId="{DB02339B-3F8E-44A6-92D4-466B190BA3A2}" destId="{21955883-45D7-489F-BABC-144710BD81D2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B077DF-CCFF-4447-A49B-098D0824AA19}">
      <dsp:nvSpPr>
        <dsp:cNvPr id="0" name=""/>
        <dsp:cNvSpPr/>
      </dsp:nvSpPr>
      <dsp:spPr>
        <a:xfrm>
          <a:off x="0" y="212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3C9D5-B39B-427A-A2FC-A8117AD42A55}">
      <dsp:nvSpPr>
        <dsp:cNvPr id="0" name=""/>
        <dsp:cNvSpPr/>
      </dsp:nvSpPr>
      <dsp:spPr>
        <a:xfrm>
          <a:off x="0" y="212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A hybrid noise-detection ML pipeline consisting of (Isolation Forest, VAE, DBSCAN) and a Random Forest classifier.</a:t>
          </a:r>
        </a:p>
      </dsp:txBody>
      <dsp:txXfrm>
        <a:off x="0" y="2124"/>
        <a:ext cx="10515600" cy="1449029"/>
      </dsp:txXfrm>
    </dsp:sp>
    <dsp:sp modelId="{C9772770-4358-4614-9B10-3A2E82EACFCC}">
      <dsp:nvSpPr>
        <dsp:cNvPr id="0" name=""/>
        <dsp:cNvSpPr/>
      </dsp:nvSpPr>
      <dsp:spPr>
        <a:xfrm>
          <a:off x="0" y="1451154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D89AC56-9EE3-4E21-8282-FBDC5E3F1E00}">
      <dsp:nvSpPr>
        <dsp:cNvPr id="0" name=""/>
        <dsp:cNvSpPr/>
      </dsp:nvSpPr>
      <dsp:spPr>
        <a:xfrm>
          <a:off x="0" y="1451154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Ensemble Approach - A stacked (meta-learning) ensemble in which multiple base detection (Isolation Forest, VAE, DBSCAN) produce scores that are combined via a meta-model (</a:t>
          </a:r>
          <a:r>
            <a:rPr lang="en-US" sz="2800" kern="1200" dirty="0" err="1"/>
            <a:t>e.g.,Random</a:t>
          </a:r>
          <a:r>
            <a:rPr lang="en-US" sz="2800" kern="1200" dirty="0"/>
            <a:t> Forest).</a:t>
          </a:r>
        </a:p>
      </dsp:txBody>
      <dsp:txXfrm>
        <a:off x="0" y="1451154"/>
        <a:ext cx="10515600" cy="1449029"/>
      </dsp:txXfrm>
    </dsp:sp>
    <dsp:sp modelId="{1233C5A5-DB0A-4764-89A5-499B7BBC8F8D}">
      <dsp:nvSpPr>
        <dsp:cNvPr id="0" name=""/>
        <dsp:cNvSpPr/>
      </dsp:nvSpPr>
      <dsp:spPr>
        <a:xfrm>
          <a:off x="0" y="2900183"/>
          <a:ext cx="1051560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22879E-EDBA-4DAF-BECF-59B1109C30BD}">
      <dsp:nvSpPr>
        <dsp:cNvPr id="0" name=""/>
        <dsp:cNvSpPr/>
      </dsp:nvSpPr>
      <dsp:spPr>
        <a:xfrm>
          <a:off x="0" y="2900183"/>
          <a:ext cx="10515600" cy="144902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MC Truth based validation.</a:t>
          </a:r>
        </a:p>
      </dsp:txBody>
      <dsp:txXfrm>
        <a:off x="0" y="2900183"/>
        <a:ext cx="10515600" cy="14490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1B7A58-CB59-4512-80E7-1D04E1DC5CFC}" type="datetimeFigureOut">
              <a:rPr lang="en-US" smtClean="0"/>
              <a:t>1/23/2026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4CDDA2-A0B2-49D9-A7B2-6013C51EAE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86685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CDDA2-A0B2-49D9-A7B2-6013C51EAE9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2755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Describe the data, instead of SRO in EIC. After, the data slide.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CDDA2-A0B2-49D9-A7B2-6013C51EAE9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6680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Say what is ensemble method – definition.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CDDA2-A0B2-49D9-A7B2-6013C51EAE9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8610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Represent conf. mat. In terms of percentages.</a:t>
            </a:r>
          </a:p>
          <a:p>
            <a:r>
              <a:rPr lang="en-US" dirty="0"/>
              <a:t>Explain conf matrices in other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74CDDA2-A0B2-49D9-A7B2-6013C51EAE9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9453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8EFFF-CFBA-CFEA-0FED-89BDA90FE9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55F520-EF12-CD12-3FDC-9F69621C636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D0F938-01A2-A193-2D84-FD996136C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45905-E34F-45EB-A8AC-D476B1010780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4EB865-CBDB-0D2A-CE72-503812658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1E9C11-A5F1-7110-4C9C-F66BE4AF0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676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3B89C-BFD3-BABD-3B8F-8016FAA7F6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BE51A5-0077-1C00-05FF-E83B508BC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660272-455E-5EC5-E516-E35DE1E6F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C242F8-74A6-4DC8-A19F-37D78244D3E2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66D93D-A7EB-5F8C-A26D-239EB877F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B19F57-D42E-BFD6-10AC-D5D6F4A87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4545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7C46222-4D9A-FB68-ACD3-65CB1545CD0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3990D9-CBD8-73CF-1FC3-B4D77C7BB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F83B7F-0478-CE06-C12C-E038818307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618FA7-BFEE-43D4-B22F-B44B859E01B1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8459D-9503-8500-B376-FC911B88D1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95A39A-6BFE-5532-F201-8778AB26B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6674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5E232D-2A16-2828-9810-030A71BC73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AD6ABF-935F-9C81-C0C1-9F6DC1950D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911862-709A-FD08-6933-3194F4ACF6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C5FA79-1B98-48BB-90D6-4AE67E7E78AA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CAE8E-5B24-BC72-182F-ADDF29923C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29136D-F2BA-8292-D32F-ECD71195D0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9475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AFF8E-616C-DB4D-81C9-597FD1CE18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D60547-232F-270F-F761-189912058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B42E97-6176-908B-62C4-9D23483E16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DAD86-C18D-4945-84A0-963C71E89CF9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B38278-54AB-EB9E-2DE5-B5AAF702A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AC4FEB-24C7-2315-17DA-64FE7A9B2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87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1F4A1-2050-EB5F-848C-CD89D8C50E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792764-DCF7-5CF6-5908-2158D86604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1F1CF-7136-962F-1556-A8FD7BCF80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7BBB9-9AEE-ED1E-0EBF-06C2A4DC4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6C1D-C975-4C33-9F49-8D24F8515958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AD1AC3-3595-5D8B-FBDF-A86B62F84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D67D95-7455-C831-305B-05DDF26A37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128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63ABF-9E1D-94C9-F67F-3373CC8888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5A3895-EFF1-182D-92A5-8FA00A497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BDE4CA-4FCC-E285-8B1B-472095959F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020A772-0C70-00C5-8CAD-9973C41993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37D11B2-D9D8-4D42-E4F9-60C1943E60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058C95-AE5D-E276-8AD1-B8C1F8530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4BBB1-BF36-44A1-AE5F-07F59CC8AA41}" type="datetime1">
              <a:rPr lang="en-US" smtClean="0"/>
              <a:t>1/23/2026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210E8B-4E53-9605-B3AB-E531494C15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83B4E78-D11B-9F1E-2F19-12C07DC2D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201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23E1CE-A8C4-BD7E-711F-42FB590AE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661EAC-1D59-676D-F93C-B4378524C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51DB3F-171B-488E-9022-FB31F292D3EF}" type="datetime1">
              <a:rPr lang="en-US" smtClean="0"/>
              <a:t>1/23/2026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BBCD0B6-9C73-9F89-D96F-4B3710E9B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7F7CE9-A06D-F91A-7356-A5C458DA2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68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488BD5B-45B5-D5BC-115E-D2437F4695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5E21A3-935F-4A76-AA86-F41A0E904148}" type="datetime1">
              <a:rPr lang="en-US" smtClean="0"/>
              <a:t>1/23/2026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0CFD367-B86C-C4A3-E3F7-E5648EB2FC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2A9262-CA5E-8878-BBE0-F7537B8F9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1019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2AEF79-9342-4E9E-67D9-01D17E90C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E99EBF-95F9-A0D4-AB4F-0E218E76B7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C7D921-8BE5-707B-0906-C6B47F04D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1AB2D-D8BE-C996-75A2-A802C53AB4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D697A-E58D-4457-AF8D-8550F3A1365C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DFECB0-90D7-E842-FE87-B7AD7C1764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416075F-E2E9-90B1-2AC4-95005D8B24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069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AD99D-718D-E6B9-428D-11C4F26FF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BC502E0-7D5B-C54A-77E4-D80C7B4EC7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B95D35-6B48-79C0-A6F3-99AA1E6EB7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62FB71-186C-0E41-BE91-753F34D606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6CC97-CEAE-4385-B985-9800F068C12A}" type="datetime1">
              <a:rPr lang="en-US" smtClean="0"/>
              <a:t>1/23/2026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1E245D-B4B9-AA20-9659-E8C498430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8C99F6-7118-0FB7-44CF-E81D022D8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13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D13EFB-BD86-1CC4-900C-A6EF7BF570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4DDF57-9322-E7E1-6417-DED076F403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3D4534-D734-806D-7110-2A18921E56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6386089-B96C-4A2E-B97C-50CA1AEDE3A5}" type="datetime1">
              <a:rPr lang="en-US" smtClean="0"/>
              <a:t>1/23/2026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DAA6A4-243D-0C77-F4D4-48A6497A42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r>
              <a:rPr lang="en-US"/>
              <a:t>SRO AI/ML Models for Meson Structure Function Extraction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14BF7-64E0-64FC-5817-E82CCE142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AA3A1E0-8ACD-4482-A689-B7FC8BEED5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986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github.com/eic/eic.github.io/blob/master/_resources/background_mixed_samples.md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iki.bnl.gov/EPIC/index.php?title=Background" TargetMode="External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17DD0D7-AD48-052E-5EBE-391E465FA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590846"/>
            <a:ext cx="9144000" cy="1137265"/>
          </a:xfrm>
        </p:spPr>
        <p:txBody>
          <a:bodyPr>
            <a:normAutofit fontScale="90000"/>
          </a:bodyPr>
          <a:lstStyle/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SRO Guided AI for Meson Structure Extraction and Background Distinction in EIC Reconstructions for SRO Frames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F18B832-4AE5-BB66-7FCE-784045EC26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67360" y="4611392"/>
            <a:ext cx="11104879" cy="1655762"/>
          </a:xfrm>
        </p:spPr>
        <p:txBody>
          <a:bodyPr>
            <a:normAutofit/>
          </a:bodyPr>
          <a:lstStyle/>
          <a:p>
            <a:r>
              <a:rPr lang="en-US" sz="1800" b="1" dirty="0">
                <a:effectLst/>
              </a:rPr>
              <a:t>Multi-Method Ensemble for Anomaly Detection in EIC Reconstructions for SRO Frames with Background</a:t>
            </a:r>
          </a:p>
          <a:p>
            <a:r>
              <a:rPr lang="en-US" sz="1800" dirty="0">
                <a:effectLst/>
              </a:rPr>
              <a:t>Collaborators – Sandeep Shiraskar, Dominick Rizk, Tanja Horn, Dmitry Romanov, Baptiste </a:t>
            </a:r>
            <a:r>
              <a:rPr lang="en-US" sz="1800" dirty="0" err="1"/>
              <a:t>Fraïsse</a:t>
            </a:r>
            <a:r>
              <a:rPr lang="en-US" sz="1800" dirty="0"/>
              <a:t>, Avnish Singh.</a:t>
            </a:r>
            <a:endParaRPr lang="en-US" sz="1800" dirty="0">
              <a:effectLst/>
            </a:endParaRPr>
          </a:p>
          <a:p>
            <a:endParaRPr lang="en-US" sz="1800" dirty="0">
              <a:effectLst/>
            </a:endParaRPr>
          </a:p>
        </p:txBody>
      </p:sp>
      <p:pic>
        <p:nvPicPr>
          <p:cNvPr id="1028" name="Picture 4" descr="JLab and Partnership Logos | Jefferson Lab">
            <a:extLst>
              <a:ext uri="{FF2B5EF4-FFF2-40B4-BE49-F238E27FC236}">
                <a16:creationId xmlns:a16="http://schemas.microsoft.com/office/drawing/2014/main" id="{E5078347-A481-753E-A004-127A2C54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157" y="5479178"/>
            <a:ext cx="1834013" cy="1329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ownload Catholic University Of America Logo Vector &amp; PNG">
            <a:extLst>
              <a:ext uri="{FF2B5EF4-FFF2-40B4-BE49-F238E27FC236}">
                <a16:creationId xmlns:a16="http://schemas.microsoft.com/office/drawing/2014/main" id="{A3FBF473-7DB0-59FA-AE2F-9C93C6EA4A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9" y="5751870"/>
            <a:ext cx="1703781" cy="1066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FFF047-F9DD-CB07-0DE9-A8E1A18D84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5193890" cy="365125"/>
          </a:xfrm>
        </p:spPr>
        <p:txBody>
          <a:bodyPr/>
          <a:lstStyle/>
          <a:p>
            <a:r>
              <a:rPr lang="en-US" dirty="0"/>
              <a:t>SRO AI/ML Models for Meson Structure Function Extraction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7103AC4-0B19-2F5D-7551-3A01F506C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1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86392E6-8620-EDE9-578D-BEF9EE23D6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0166" y="1817307"/>
            <a:ext cx="5251668" cy="264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2781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29CFBF-DA89-08E7-BB6C-4AD3E9AB3B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9487"/>
            <a:ext cx="10515600" cy="66726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ML Pipeline for Anomalous Noise Detection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FCD29A-5FA2-D8AE-B4B1-93D0B51A4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5FB4EBB-A4B2-7280-FFE1-07B3A8E14C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10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D041E6-E3D8-B751-9E04-FD394AF24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05" b="29524"/>
          <a:stretch>
            <a:fillRect/>
          </a:stretch>
        </p:blipFill>
        <p:spPr>
          <a:xfrm>
            <a:off x="1095002" y="1077685"/>
            <a:ext cx="9910455" cy="494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143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72AE3-1140-C8DE-BA19-DA097A41D5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0531"/>
            <a:ext cx="10515600" cy="67709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Feature Engineering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7734991-8ACB-D955-9DC3-69A64261FC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97E3E95-90AE-2900-8453-2B535B155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11</a:t>
            </a:fld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4D95A78-64BF-FFA8-B4E5-F8DD5D840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7484" y="729517"/>
            <a:ext cx="7664245" cy="561005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9DF6A5-4132-C403-54AB-99D0354E75D6}"/>
              </a:ext>
            </a:extLst>
          </p:cNvPr>
          <p:cNvSpPr txBox="1"/>
          <p:nvPr/>
        </p:nvSpPr>
        <p:spPr>
          <a:xfrm>
            <a:off x="8001000" y="1320503"/>
            <a:ext cx="382720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b="0" i="0" dirty="0">
                <a:solidFill>
                  <a:srgbClr val="1F1F1F"/>
                </a:solidFill>
                <a:effectLst/>
                <a:latin typeface="Google Sans Text"/>
              </a:rPr>
              <a:t>Calculate physics quantities (total momentum, energy loss rate, angles</a:t>
            </a:r>
            <a:r>
              <a:rPr lang="en-US" dirty="0">
                <a:solidFill>
                  <a:srgbClr val="1F1F1F"/>
                </a:solidFill>
                <a:latin typeface="Google Sans Text"/>
              </a:rPr>
              <a:t>, etc.</a:t>
            </a:r>
            <a:r>
              <a:rPr lang="en-US" b="0" i="0" dirty="0">
                <a:solidFill>
                  <a:srgbClr val="1F1F1F"/>
                </a:solidFill>
                <a:effectLst/>
                <a:latin typeface="Google Sans Text"/>
              </a:rPr>
              <a:t>) instead of using raw numbers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D1010B-8206-B058-95DF-989FFE46BB3A}"/>
              </a:ext>
            </a:extLst>
          </p:cNvPr>
          <p:cNvSpPr txBox="1"/>
          <p:nvPr/>
        </p:nvSpPr>
        <p:spPr>
          <a:xfrm>
            <a:off x="8001000" y="2569102"/>
            <a:ext cx="3352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effectLst/>
                <a:latin typeface="fkGroteskNeue"/>
              </a:rPr>
              <a:t>Hits are processed separately for each detector collection (grouped by </a:t>
            </a:r>
            <a:r>
              <a:rPr lang="en-US" b="0" i="0" dirty="0" err="1">
                <a:effectLst/>
                <a:latin typeface="berkeleyMono"/>
              </a:rPr>
              <a:t>trk_hit_system_name</a:t>
            </a:r>
            <a:r>
              <a:rPr lang="en-US" b="0" i="0" dirty="0">
                <a:effectLst/>
                <a:latin typeface="fkGroteskNeue"/>
              </a:rPr>
              <a:t>),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513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15FFC-3AB4-5A37-1866-386FD8CA3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Feature Engineering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98B7779-E138-AC81-9318-82216A823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A1D4564-9493-A3FA-918A-A64E24866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12</a:t>
            </a:fld>
            <a:endParaRPr lang="en-US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86A2D6F-4605-C005-FAD5-513B1873B3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20" t="9125" b="60411"/>
          <a:stretch>
            <a:fillRect/>
          </a:stretch>
        </p:blipFill>
        <p:spPr>
          <a:xfrm>
            <a:off x="4601413" y="1379212"/>
            <a:ext cx="7474472" cy="4452513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A5C1AB5-7BF5-7491-B111-3997DFDC9677}"/>
              </a:ext>
            </a:extLst>
          </p:cNvPr>
          <p:cNvSpPr txBox="1"/>
          <p:nvPr/>
        </p:nvSpPr>
        <p:spPr>
          <a:xfrm>
            <a:off x="387804" y="1965443"/>
            <a:ext cx="3971925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0" i="0" dirty="0">
                <a:effectLst/>
                <a:latin typeface="fkGroteskNeue"/>
              </a:rPr>
              <a:t>The feature set was explicitly designed to encode the physics differences between real charged-particle hits and electronic/background noise (e.g., correlations between momentum, geometry, energy deposit, and timing)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19881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4AD592-F19A-320F-3158-B86CEC7F57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543167"/>
            <a:ext cx="4114800" cy="365125"/>
          </a:xfrm>
        </p:spPr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81912F-A0E8-AA63-0D8E-68FE387A59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13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F75D4D-AFED-33F8-592C-AA1E95C15A30}"/>
              </a:ext>
            </a:extLst>
          </p:cNvPr>
          <p:cNvSpPr txBox="1"/>
          <p:nvPr/>
        </p:nvSpPr>
        <p:spPr>
          <a:xfrm>
            <a:off x="260558" y="0"/>
            <a:ext cx="119363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Training the Models : Transitioning to Anomalous Noise Detection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D582FFB-12EA-DC6F-E83F-73A84ADAF8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200" y="881062"/>
            <a:ext cx="975360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6998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DC71C6A-405B-F900-81B7-B9507451C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Noise-Targeted Feature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28D5BF-192E-537D-44C2-35CA69959230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1045028" y="3017522"/>
                <a:ext cx="9941319" cy="3124658"/>
              </a:xfrm>
            </p:spPr>
            <p:txBody>
              <a:bodyPr anchor="ctr">
                <a:normAutofit/>
              </a:bodyPr>
              <a:lstStyle/>
              <a:p>
                <a:r>
                  <a:rPr lang="en-US" sz="2000" dirty="0"/>
                  <a:t>A combined </a:t>
                </a:r>
                <a:r>
                  <a:rPr lang="en-US" sz="2000" dirty="0" err="1"/>
                  <a:t>physics_score</a:t>
                </a:r>
                <a:r>
                  <a:rPr lang="en-US" sz="2000" dirty="0"/>
                  <a:t> computed as a weighted mixture of normalized versions of the features, </a:t>
                </a:r>
              </a:p>
              <a:p>
                <a:r>
                  <a:rPr lang="en-US" sz="2000" dirty="0"/>
                  <a:t>With explicit training weights</a:t>
                </a:r>
                <a:r>
                  <a:rPr lang="ar-AE" sz="2000" dirty="0"/>
                  <a:t> </a:t>
                </a:r>
                <a:r>
                  <a:rPr lang="en-US" sz="2000" dirty="0"/>
                  <a:t>for signal strength, </a:t>
                </a:r>
                <a:r>
                  <a:rPr lang="en-US" sz="2000" dirty="0" err="1"/>
                  <a:t>dE</a:t>
                </a:r>
                <a:r>
                  <a:rPr lang="en-US" sz="2000" dirty="0"/>
                  <a:t>/dx quality, timing consistency, energy fraction, and momentum significance, respectively</a:t>
                </a:r>
              </a:p>
              <a:p>
                <a:r>
                  <a:rPr lang="en-US" sz="2000" dirty="0"/>
                  <a:t>Anomalous background noise is often </a:t>
                </a:r>
                <a:r>
                  <a:rPr lang="en-US" sz="2000" i="1" dirty="0"/>
                  <a:t>inconsistent</a:t>
                </a:r>
                <a:r>
                  <a:rPr lang="en-US" sz="2000" dirty="0"/>
                  <a:t> with kinematic/time/energy </a:t>
                </a:r>
                <a:r>
                  <a:rPr lang="en-US" sz="2000" dirty="0" err="1"/>
                  <a:t>etc</a:t>
                </a:r>
                <a:r>
                  <a:rPr lang="en-US" sz="2000" dirty="0"/>
                  <a:t> constraints.</a:t>
                </a:r>
              </a:p>
              <a:p>
                <a:r>
                  <a:rPr lang="en-US" sz="2000" dirty="0"/>
                  <a:t>An outlier removal step is applied per collection using an IQR rule: for each feature, hits outside 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sepChr m:val=","/>
                        <m:ctrlPr>
                          <a:rPr lang="ar-AE" sz="2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20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e>
                        <m:r>
                          <a:rPr lang="ar-AE" sz="200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ar-AE" sz="2000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ar-AE" sz="2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ar-AE" sz="200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ar-AE" sz="2000" i="1">
                            <a:latin typeface="Cambria Math" panose="02040503050406030204" pitchFamily="18" charset="0"/>
                          </a:rPr>
                          <m:t>𝐼𝑄𝑅</m:t>
                        </m:r>
                        <m:r>
                          <m:rPr>
                            <m:nor/>
                          </m:rPr>
                          <a:rPr lang="ar-AE" sz="2000" i="1"/>
                          <m:t> </m:t>
                        </m:r>
                        <m:r>
                          <a:rPr lang="ar-AE" sz="2000" i="1">
                            <a:latin typeface="Cambria Math" panose="02040503050406030204" pitchFamily="18" charset="0"/>
                          </a:rPr>
                          <m:t>𝑄</m:t>
                        </m:r>
                        <m:r>
                          <a:rPr lang="ar-AE" sz="2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ar-AE" sz="200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ar-AE" sz="200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ar-AE" sz="2000">
                            <a:latin typeface="Cambria Math" panose="02040503050406030204" pitchFamily="18" charset="0"/>
                          </a:rPr>
                          <m:t>⋅</m:t>
                        </m:r>
                        <m:r>
                          <a:rPr lang="ar-AE" sz="2000" i="1">
                            <a:latin typeface="Cambria Math" panose="02040503050406030204" pitchFamily="18" charset="0"/>
                          </a:rPr>
                          <m:t>𝐼𝑄𝑅</m:t>
                        </m:r>
                      </m:e>
                    </m:d>
                  </m:oMath>
                </a14:m>
                <a:r>
                  <a:rPr lang="ar-AE" sz="2000" dirty="0"/>
                  <a:t> </a:t>
                </a:r>
                <a:r>
                  <a:rPr lang="en-US" sz="2000" dirty="0"/>
                  <a:t>are filtered out (when the IQR is non-zero)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F28D5BF-192E-537D-44C2-35CA6995923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1045028" y="3017522"/>
                <a:ext cx="9941319" cy="3124658"/>
              </a:xfrm>
              <a:blipFill>
                <a:blip r:embed="rId2"/>
                <a:stretch>
                  <a:fillRect l="-552" r="-6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7F7582-B60A-E521-125B-F27507A89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B8CB356-6340-AB0C-DC78-2C8F63E6F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AA3A1E0-8ACD-4482-A689-B7FC8BEED5C3}" type="slidenum">
              <a:rPr lang="en-US" smtClean="0"/>
              <a:pPr>
                <a:spcAft>
                  <a:spcPts val="600"/>
                </a:spcAft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77883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2013DF9-120C-214A-5C3D-488EAB6B9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232"/>
          <a:stretch>
            <a:fillRect/>
          </a:stretch>
        </p:blipFill>
        <p:spPr>
          <a:xfrm>
            <a:off x="-17719" y="657075"/>
            <a:ext cx="12196247" cy="495124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35D3DB1-03DA-C818-66AC-11112A782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144432" cy="797692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Results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1A3232-CA85-98E8-E318-896D12A43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14069-9DC9-7D9D-53ED-D94A093759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15</a:t>
            </a:fld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E362835-F1F0-9BA0-C493-CF3A161F4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582" y="3626078"/>
            <a:ext cx="1970535" cy="1984711"/>
          </a:xfrm>
          <a:prstGeom prst="ellipse">
            <a:avLst/>
          </a:prstGeom>
          <a:ln w="6350" cap="rnd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B899BC5-A42A-E1A9-1AB8-33B1F2B6D2DC}"/>
              </a:ext>
            </a:extLst>
          </p:cNvPr>
          <p:cNvSpPr/>
          <p:nvPr/>
        </p:nvSpPr>
        <p:spPr>
          <a:xfrm>
            <a:off x="4311815" y="2648657"/>
            <a:ext cx="324465" cy="33030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E011BC3-9FA4-E867-2870-800DB8525AF6}"/>
              </a:ext>
            </a:extLst>
          </p:cNvPr>
          <p:cNvCxnSpPr>
            <a:cxnSpLocks/>
          </p:cNvCxnSpPr>
          <p:nvPr/>
        </p:nvCxnSpPr>
        <p:spPr>
          <a:xfrm>
            <a:off x="4324916" y="2883974"/>
            <a:ext cx="1249666" cy="1827174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426F4B8-8201-59DB-6DAC-68F14EE5F9AC}"/>
              </a:ext>
            </a:extLst>
          </p:cNvPr>
          <p:cNvCxnSpPr>
            <a:cxnSpLocks/>
            <a:stCxn id="16" idx="7"/>
          </p:cNvCxnSpPr>
          <p:nvPr/>
        </p:nvCxnSpPr>
        <p:spPr>
          <a:xfrm>
            <a:off x="4588763" y="2697030"/>
            <a:ext cx="2235485" cy="939011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993115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3" name="Rectangle 22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AC87A41-D18E-EA7C-F936-837476883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en-US" sz="4800" dirty="0"/>
              <a:t>Validation</a:t>
            </a:r>
          </a:p>
        </p:txBody>
      </p:sp>
      <p:sp>
        <p:nvSpPr>
          <p:cNvPr id="24" name="Content Placeholder 2">
            <a:extLst>
              <a:ext uri="{FF2B5EF4-FFF2-40B4-BE49-F238E27FC236}">
                <a16:creationId xmlns:a16="http://schemas.microsoft.com/office/drawing/2014/main" id="{19B0738B-68F4-117C-27EE-6011002A28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anchor="ctr">
            <a:normAutofit/>
          </a:bodyPr>
          <a:lstStyle/>
          <a:p>
            <a:r>
              <a:rPr lang="en-US" sz="2000" dirty="0"/>
              <a:t> “physics” label was defined from MC truth using </a:t>
            </a:r>
            <a:r>
              <a:rPr lang="en-US" sz="2000" dirty="0" err="1"/>
              <a:t>prt_status</a:t>
            </a:r>
            <a:r>
              <a:rPr lang="en-US" sz="2000" dirty="0"/>
              <a:t>: </a:t>
            </a:r>
            <a:r>
              <a:rPr lang="en-US" sz="2000" dirty="0" err="1"/>
              <a:t>is_physics</a:t>
            </a:r>
            <a:r>
              <a:rPr lang="en-US" sz="2000" dirty="0"/>
              <a:t> = 1 when </a:t>
            </a:r>
            <a:r>
              <a:rPr lang="en-US" sz="2000" dirty="0" err="1"/>
              <a:t>prt_status</a:t>
            </a:r>
            <a:r>
              <a:rPr lang="en-US" sz="2000" dirty="0"/>
              <a:t> ∈ {1, 2001}, otherwise </a:t>
            </a:r>
            <a:r>
              <a:rPr lang="en-US" sz="2000" dirty="0" err="1"/>
              <a:t>is_physics</a:t>
            </a:r>
            <a:r>
              <a:rPr lang="en-US" sz="2000" dirty="0"/>
              <a:t> = 0 (noise/background)</a:t>
            </a:r>
          </a:p>
          <a:p>
            <a:r>
              <a:rPr lang="en-US" sz="2000" dirty="0"/>
              <a:t>The event-level diagnostic plots that contrast predicted anomalies vs MC truth - e.g., Time vs Z and X vs Y views</a:t>
            </a:r>
          </a:p>
          <a:p>
            <a:r>
              <a:rPr lang="en-US" sz="2000" dirty="0"/>
              <a:t>Confusion-matrix reporting at the event level (TP/FP/TN/FN) provides a physics-friendly interpretation: e.g., “physics retention” vs “noise rejection,” not just generic accuracy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992B2D-B2CE-D9C5-807E-4A4B0899BC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240"/>
            <a:ext cx="41148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E81DC1-1734-BE77-5F33-059800E26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240"/>
            <a:ext cx="27432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8AA3A1E0-8ACD-4482-A689-B7FC8BEED5C3}" type="slidenum">
              <a:rPr lang="en-US" smtClean="0"/>
              <a:pPr>
                <a:spcAft>
                  <a:spcPts val="600"/>
                </a:spcAft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3662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9B3F91-8E2A-B89B-541A-FFA9BF435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0837DB-8EA9-D649-9389-A9195064D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17</a:t>
            </a:fld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DD748116-1A34-60F9-188C-94E411F194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2" t="8058" r="36217" b="61902"/>
          <a:stretch>
            <a:fillRect/>
          </a:stretch>
        </p:blipFill>
        <p:spPr bwMode="auto">
          <a:xfrm>
            <a:off x="2909873" y="1371600"/>
            <a:ext cx="5872603" cy="4296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8DC279-3F9D-3E65-5D7D-40CBCF15EAF1}"/>
              </a:ext>
            </a:extLst>
          </p:cNvPr>
          <p:cNvSpPr txBox="1"/>
          <p:nvPr/>
        </p:nvSpPr>
        <p:spPr>
          <a:xfrm>
            <a:off x="2477729" y="725269"/>
            <a:ext cx="7236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dirty="0"/>
              <a:t>Results (all events)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45CB3-D437-1A18-8D0C-17855B516B8C}"/>
              </a:ext>
            </a:extLst>
          </p:cNvPr>
          <p:cNvSpPr txBox="1"/>
          <p:nvPr/>
        </p:nvSpPr>
        <p:spPr>
          <a:xfrm>
            <a:off x="4236720" y="3059668"/>
            <a:ext cx="1087120" cy="338554"/>
          </a:xfrm>
          <a:prstGeom prst="rect">
            <a:avLst/>
          </a:prstGeom>
          <a:solidFill>
            <a:srgbClr val="00441B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</a:rPr>
              <a:t>99.90 %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8548E3-A5AC-C2E5-F1AF-B3DBB54A5EE7}"/>
              </a:ext>
            </a:extLst>
          </p:cNvPr>
          <p:cNvSpPr txBox="1"/>
          <p:nvPr/>
        </p:nvSpPr>
        <p:spPr>
          <a:xfrm>
            <a:off x="6492240" y="4575294"/>
            <a:ext cx="1198880" cy="338554"/>
          </a:xfrm>
          <a:prstGeom prst="rect">
            <a:avLst/>
          </a:prstGeom>
          <a:solidFill>
            <a:srgbClr val="F6FCF4"/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99.86 %</a:t>
            </a:r>
          </a:p>
        </p:txBody>
      </p:sp>
    </p:spTree>
    <p:extLst>
      <p:ext uri="{BB962C8B-B14F-4D97-AF65-F5344CB8AC3E}">
        <p14:creationId xmlns:p14="http://schemas.microsoft.com/office/powerpoint/2010/main" val="273301579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4E3688-BEA7-76E5-193D-F39B2C44F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128D5EE-F234-B96F-C32E-381B2C4A7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18</a:t>
            </a:fld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C6EBE53-3901-14C3-6A01-0FCBE132499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501" b="20499"/>
          <a:stretch>
            <a:fillRect/>
          </a:stretch>
        </p:blipFill>
        <p:spPr bwMode="auto">
          <a:xfrm>
            <a:off x="227300" y="136524"/>
            <a:ext cx="7530071" cy="608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E6E85F87-F4F9-E26B-4533-3471F718E3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59" b="19286"/>
          <a:stretch>
            <a:fillRect/>
          </a:stretch>
        </p:blipFill>
        <p:spPr bwMode="auto">
          <a:xfrm>
            <a:off x="7757371" y="231634"/>
            <a:ext cx="3200400" cy="3954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B377EC0-DCAB-98C6-4404-AC25C8B86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7371" y="4253948"/>
            <a:ext cx="2962523" cy="203482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23B96F-033A-5272-9DBF-348FB2603ED8}"/>
              </a:ext>
            </a:extLst>
          </p:cNvPr>
          <p:cNvSpPr txBox="1"/>
          <p:nvPr/>
        </p:nvSpPr>
        <p:spPr>
          <a:xfrm>
            <a:off x="8344110" y="1455420"/>
            <a:ext cx="754169" cy="276999"/>
          </a:xfrm>
          <a:prstGeom prst="rect">
            <a:avLst/>
          </a:prstGeom>
          <a:solidFill>
            <a:srgbClr val="08306B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99.92%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037561B-2543-96AF-0687-5A12A7270FA6}"/>
              </a:ext>
            </a:extLst>
          </p:cNvPr>
          <p:cNvSpPr txBox="1"/>
          <p:nvPr/>
        </p:nvSpPr>
        <p:spPr>
          <a:xfrm>
            <a:off x="9376621" y="1455420"/>
            <a:ext cx="640080" cy="276999"/>
          </a:xfrm>
          <a:prstGeom prst="rect">
            <a:avLst/>
          </a:prstGeom>
          <a:solidFill>
            <a:srgbClr val="F7FB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0.08%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707B0E0-D527-BD8F-CAED-84BE8D8FA8A8}"/>
              </a:ext>
            </a:extLst>
          </p:cNvPr>
          <p:cNvSpPr txBox="1"/>
          <p:nvPr/>
        </p:nvSpPr>
        <p:spPr>
          <a:xfrm>
            <a:off x="9388262" y="3178854"/>
            <a:ext cx="640080" cy="276999"/>
          </a:xfrm>
          <a:prstGeom prst="rect">
            <a:avLst/>
          </a:prstGeom>
          <a:solidFill>
            <a:srgbClr val="F7FB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227069255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1187E4-7906-8C5F-398D-3E6BC48E8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C219A89-7CA5-26C7-4B1C-E3F44316FB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19</a:t>
            </a:fld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7833F02-CFF1-A4AC-DDEB-60FD9F8E7D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696" b="21015"/>
          <a:stretch>
            <a:fillRect/>
          </a:stretch>
        </p:blipFill>
        <p:spPr bwMode="auto">
          <a:xfrm>
            <a:off x="114793" y="83037"/>
            <a:ext cx="7103600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C00BBE-A7C5-4323-7FF1-39F60FC1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1619" y="4418455"/>
            <a:ext cx="2828393" cy="1937895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6E5C6776-741F-1230-65E8-CA9A8C4A7F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082" b="20290"/>
          <a:stretch>
            <a:fillRect/>
          </a:stretch>
        </p:blipFill>
        <p:spPr bwMode="auto">
          <a:xfrm>
            <a:off x="7671619" y="83037"/>
            <a:ext cx="3197800" cy="4252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129B9A9-4737-03BB-39A7-52F60B060D43}"/>
              </a:ext>
            </a:extLst>
          </p:cNvPr>
          <p:cNvSpPr txBox="1"/>
          <p:nvPr/>
        </p:nvSpPr>
        <p:spPr>
          <a:xfrm>
            <a:off x="8313630" y="1440180"/>
            <a:ext cx="754169" cy="276999"/>
          </a:xfrm>
          <a:prstGeom prst="rect">
            <a:avLst/>
          </a:prstGeom>
          <a:solidFill>
            <a:srgbClr val="08306B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99.95%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01612A6-7009-747B-4563-1210080AFB0A}"/>
              </a:ext>
            </a:extLst>
          </p:cNvPr>
          <p:cNvSpPr txBox="1"/>
          <p:nvPr/>
        </p:nvSpPr>
        <p:spPr>
          <a:xfrm>
            <a:off x="9346141" y="1440180"/>
            <a:ext cx="640080" cy="276999"/>
          </a:xfrm>
          <a:prstGeom prst="rect">
            <a:avLst/>
          </a:prstGeom>
          <a:solidFill>
            <a:srgbClr val="F7FB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0.05%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08EA9F-B7C2-CBDC-E291-F0B0B987A617}"/>
              </a:ext>
            </a:extLst>
          </p:cNvPr>
          <p:cNvSpPr txBox="1"/>
          <p:nvPr/>
        </p:nvSpPr>
        <p:spPr>
          <a:xfrm>
            <a:off x="9212826" y="3163614"/>
            <a:ext cx="785036" cy="276999"/>
          </a:xfrm>
          <a:prstGeom prst="rect">
            <a:avLst/>
          </a:prstGeom>
          <a:solidFill>
            <a:srgbClr val="F7FBFF"/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100%</a:t>
            </a:r>
          </a:p>
        </p:txBody>
      </p:sp>
    </p:spTree>
    <p:extLst>
      <p:ext uri="{BB962C8B-B14F-4D97-AF65-F5344CB8AC3E}">
        <p14:creationId xmlns:p14="http://schemas.microsoft.com/office/powerpoint/2010/main" val="39597426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6D5A73-8533-D2EA-3CAD-543CC9386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1897"/>
            <a:ext cx="10515600" cy="609140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Meson Structure Functions in QCD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779899-2008-C1D3-8D6C-75CF04DA6EF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534408" y="1085300"/>
                <a:ext cx="5529774" cy="5102048"/>
              </a:xfrm>
            </p:spPr>
            <p:txBody>
              <a:bodyPr>
                <a:normAutofit/>
              </a:bodyPr>
              <a:lstStyle/>
              <a:p>
                <a:pPr marL="457200" lvl="1" indent="0">
                  <a:buNone/>
                </a:pPr>
                <a:r>
                  <a:rPr lang="en-US" sz="1800" dirty="0"/>
                  <a:t>EIC design is well suited for Sullivan Process, structure function measurements.</a:t>
                </a:r>
              </a:p>
              <a:p>
                <a:pPr marL="457200" lvl="1" indent="0">
                  <a:buNone/>
                </a:pPr>
                <a:endParaRPr lang="en-US" sz="1800" dirty="0"/>
              </a:p>
              <a:p>
                <a:pPr marL="457200" lvl="1" indent="0">
                  <a:buNone/>
                </a:pPr>
                <a:r>
                  <a:rPr lang="en-US" sz="1800" dirty="0"/>
                  <a:t>Mesons (e.g., pion) as quark-antiquark pairs reveal non-perturbative QCD dynamics</a:t>
                </a:r>
              </a:p>
              <a:p>
                <a:pPr marL="457200" lvl="1" indent="0">
                  <a:buNone/>
                </a:pPr>
                <a:endParaRPr lang="en-US" sz="1800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ar-AE" sz="1800" b="1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1800" b="1" i="1">
                            <a:latin typeface="Cambria Math" panose="02040503050406030204" pitchFamily="18" charset="0"/>
                          </a:rPr>
                          <m:t>𝑭</m:t>
                        </m:r>
                      </m:e>
                      <m:sub>
                        <m:r>
                          <a:rPr lang="ar-AE" sz="1800" b="1" i="1">
                            <a:latin typeface="Cambria Math" panose="02040503050406030204" pitchFamily="18" charset="0"/>
                          </a:rPr>
                          <m:t>𝟐</m:t>
                        </m:r>
                      </m:sub>
                    </m:sSub>
                    <m:d>
                      <m:dPr>
                        <m:sepChr m:val=","/>
                        <m:ctrlPr>
                          <a:rPr lang="ar-AE" sz="1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ar-AE" sz="1800" b="1" i="1">
                            <a:latin typeface="Cambria Math" panose="02040503050406030204" pitchFamily="18" charset="0"/>
                          </a:rPr>
                          <m:t>𝒙</m:t>
                        </m:r>
                      </m:e>
                      <m:e>
                        <m:sSup>
                          <m:sSupPr>
                            <m:ctrlPr>
                              <a:rPr lang="ar-AE" sz="18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ar-AE" sz="1800" b="1" i="1">
                                <a:latin typeface="Cambria Math" panose="02040503050406030204" pitchFamily="18" charset="0"/>
                              </a:rPr>
                              <m:t>𝑸</m:t>
                            </m:r>
                          </m:e>
                          <m:sup>
                            <m:r>
                              <a:rPr lang="ar-AE" sz="1800" b="1" i="1">
                                <a:latin typeface="Cambria Math" panose="02040503050406030204" pitchFamily="18" charset="0"/>
                              </a:rPr>
                              <m:t>𝟐</m:t>
                            </m:r>
                          </m:sup>
                        </m:sSup>
                      </m:e>
                    </m:d>
                  </m:oMath>
                </a14:m>
                <a:r>
                  <a:rPr lang="ar-AE" sz="1800" dirty="0"/>
                  <a:t>: </a:t>
                </a:r>
                <a:r>
                  <a:rPr lang="en-US" sz="1800" dirty="0"/>
                  <a:t>Structure function* measuring quark/gluon momentum fractions in mesons via DIS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sz="1800" b="1" i="1">
                        <a:latin typeface="Cambria Math" panose="02040503050406030204" pitchFamily="18" charset="0"/>
                      </a:rPr>
                      <m:t>𝒙</m:t>
                    </m:r>
                  </m:oMath>
                </a14:m>
                <a:r>
                  <a:rPr lang="en-US" sz="1800" b="1" dirty="0"/>
                  <a:t>:</a:t>
                </a:r>
                <a:r>
                  <a:rPr lang="en-US" sz="1800" dirty="0"/>
                  <a:t> </a:t>
                </a:r>
                <a:r>
                  <a:rPr lang="en-US" sz="1800" dirty="0" err="1"/>
                  <a:t>Bjorken</a:t>
                </a:r>
                <a:r>
                  <a:rPr lang="en-US" sz="1800" dirty="0"/>
                  <a:t> fraction of meson's momentum carried by </a:t>
                </a:r>
                <a:r>
                  <a:rPr lang="en-US" sz="1800" dirty="0" err="1"/>
                  <a:t>parton</a:t>
                </a:r>
                <a:r>
                  <a:rPr lang="en-US" sz="1800" dirty="0"/>
                  <a:t> (0 to 1)</a:t>
                </a:r>
              </a:p>
              <a:p>
                <a:pPr lvl="1"/>
                <a14:m>
                  <m:oMath xmlns:m="http://schemas.openxmlformats.org/officeDocument/2006/math">
                    <m:sSup>
                      <m:sSupPr>
                        <m:ctrlPr>
                          <a:rPr lang="ar-AE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800" b="1" i="1">
                            <a:latin typeface="Cambria Math" panose="02040503050406030204" pitchFamily="18" charset="0"/>
                          </a:rPr>
                          <m:t>𝑸</m:t>
                        </m:r>
                      </m:e>
                      <m:sup>
                        <m:r>
                          <a:rPr lang="ar-AE" sz="1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1800" dirty="0"/>
                  <a:t>: </a:t>
                </a:r>
                <a:r>
                  <a:rPr lang="en-US" sz="1800" dirty="0"/>
                  <a:t>Momentum transfer squared; probes resolution inside meson</a:t>
                </a:r>
              </a:p>
              <a:p>
                <a:pPr lvl="1"/>
                <a:r>
                  <a:rPr lang="en-US" sz="1800" dirty="0"/>
                  <a:t>DGLAP Evolution: PDF scaling with 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ar-AE" sz="18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ar-AE" sz="1800" i="1"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>
                        <m:r>
                          <a:rPr lang="ar-AE" sz="1800"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ar-AE" sz="1800" dirty="0"/>
                  <a:t> </a:t>
                </a:r>
                <a:r>
                  <a:rPr lang="en-US" sz="1800" dirty="0"/>
                  <a:t>from gluon radiation and splitting</a:t>
                </a:r>
              </a:p>
              <a:p>
                <a:pPr lvl="1"/>
                <a:r>
                  <a:rPr lang="en-US" sz="1800" dirty="0"/>
                  <a:t>EIC Endpoint (x ≈ 1): Shape functions link QCD to HQET for heavy mesons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779899-2008-C1D3-8D6C-75CF04DA6EF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534408" y="1085300"/>
                <a:ext cx="5529774" cy="5102048"/>
              </a:xfrm>
              <a:blipFill>
                <a:blip r:embed="rId3"/>
                <a:stretch>
                  <a:fillRect t="-1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2932FB14-69EC-8C06-E7DB-DC0BDA6F4C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818" y="947649"/>
            <a:ext cx="6693647" cy="3786692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651C494-83B7-C60D-7293-F06A0E23837D}"/>
              </a:ext>
            </a:extLst>
          </p:cNvPr>
          <p:cNvSpPr txBox="1"/>
          <p:nvPr/>
        </p:nvSpPr>
        <p:spPr>
          <a:xfrm>
            <a:off x="245806" y="4860680"/>
            <a:ext cx="669364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1" dirty="0">
                <a:effectLst/>
                <a:latin typeface="fkGroteskNeue"/>
              </a:rPr>
              <a:t>Pion PDFs </a:t>
            </a:r>
            <a:r>
              <a:rPr lang="en-US" b="0" i="1" dirty="0" err="1">
                <a:effectLst/>
                <a:latin typeface="fkGroteskNeue"/>
              </a:rPr>
              <a:t>xfx</a:t>
            </a:r>
            <a:r>
              <a:rPr lang="en-US" b="0" i="1" dirty="0">
                <a:effectLst/>
                <a:latin typeface="fkGroteskNeue"/>
              </a:rPr>
              <a:t> at Q² = 10 GeV² from global QCD fit (DY + LN data), decomposing valence, sea, and gluon contributions analogous to F₂^</a:t>
            </a:r>
            <a:r>
              <a:rPr lang="el-GR" b="0" i="1" dirty="0">
                <a:effectLst/>
                <a:latin typeface="fkGroteskNeue"/>
              </a:rPr>
              <a:t>π(</a:t>
            </a:r>
            <a:r>
              <a:rPr lang="en-US" b="0" i="1" dirty="0">
                <a:effectLst/>
                <a:latin typeface="fkGroteskNeue"/>
              </a:rPr>
              <a:t>x, Q²) in meson DIS.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F71F66F-77ED-1E1F-8745-27C387F72839}"/>
              </a:ext>
            </a:extLst>
          </p:cNvPr>
          <p:cNvSpPr txBox="1"/>
          <p:nvPr/>
        </p:nvSpPr>
        <p:spPr>
          <a:xfrm>
            <a:off x="1061884" y="5910349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dirty="0"/>
              <a:t>Reference : Barry, Sato, WM, C.-R. </a:t>
            </a:r>
            <a:r>
              <a:rPr lang="en-US" sz="1200" dirty="0" err="1"/>
              <a:t>JiPRL</a:t>
            </a:r>
            <a:r>
              <a:rPr lang="en-US" sz="1200" dirty="0"/>
              <a:t> 121, 152001 (2018)</a:t>
            </a:r>
          </a:p>
        </p:txBody>
      </p:sp>
      <p:sp>
        <p:nvSpPr>
          <p:cNvPr id="14" name="Footer Placeholder 13">
            <a:extLst>
              <a:ext uri="{FF2B5EF4-FFF2-40B4-BE49-F238E27FC236}">
                <a16:creationId xmlns:a16="http://schemas.microsoft.com/office/drawing/2014/main" id="{02CFDF8E-BB25-FB68-7B6B-B21D8C72F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54670"/>
            <a:ext cx="4114800" cy="365125"/>
          </a:xfrm>
        </p:spPr>
        <p:txBody>
          <a:bodyPr/>
          <a:lstStyle/>
          <a:p>
            <a:r>
              <a:rPr lang="en-US" dirty="0"/>
              <a:t>SRO AI/ML Models for Meson Structure Function Extraction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43B6B28A-8715-F31E-1A1B-A311D4785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2</a:t>
            </a:fld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9737864-5784-12E3-3BF1-F90C9969BE58}"/>
              </a:ext>
            </a:extLst>
          </p:cNvPr>
          <p:cNvSpPr txBox="1"/>
          <p:nvPr/>
        </p:nvSpPr>
        <p:spPr>
          <a:xfrm>
            <a:off x="127818" y="6187348"/>
            <a:ext cx="112259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400" dirty="0">
                <a:latin typeface="Arial" panose="020B0604020202020204" pitchFamily="34" charset="0"/>
              </a:rPr>
              <a:t>*For further details or questions regarding Meson Structure Functions, please refer to the upcoming presentation by Baptiste </a:t>
            </a:r>
            <a:r>
              <a:rPr lang="en-US" altLang="en-US" sz="1400" dirty="0" err="1">
                <a:latin typeface="Arial" panose="020B0604020202020204" pitchFamily="34" charset="0"/>
              </a:rPr>
              <a:t>Fraïsse</a:t>
            </a:r>
            <a:r>
              <a:rPr lang="en-US" altLang="en-US" sz="1400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30858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528D8E-95E2-ABA9-0D20-750E168A8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A7540-01F7-0039-5906-7F7BB1492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20</a:t>
            </a:fld>
            <a:endParaRPr lang="en-US"/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4C2E20ED-0109-587A-27C3-15653536CB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72"/>
          <a:stretch>
            <a:fillRect/>
          </a:stretch>
        </p:blipFill>
        <p:spPr bwMode="auto">
          <a:xfrm>
            <a:off x="1043500" y="136525"/>
            <a:ext cx="9771984" cy="6317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991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9D13B12-1384-1CA0-2B35-60AA47D389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01550" y="3119283"/>
            <a:ext cx="8469345" cy="3108016"/>
          </a:xfrm>
          <a:prstGeom prst="rect">
            <a:avLst/>
          </a:prstGeom>
        </p:spPr>
      </p:pic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91FD39F-15DA-4803-6C37-55E2DAC08C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CC952F-A9AA-2801-327B-67E55C2F3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21</a:t>
            </a:fld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F2D0210-8A09-0447-61EC-CB03CFC534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96" r="34068" b="31198"/>
          <a:stretch>
            <a:fillRect/>
          </a:stretch>
        </p:blipFill>
        <p:spPr bwMode="auto">
          <a:xfrm>
            <a:off x="1821105" y="220420"/>
            <a:ext cx="8549790" cy="2769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62653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AAB8F51-1C6E-2634-3537-97CB65A087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ADF939F-F396-F7AF-09CA-CDF96305A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22</a:t>
            </a:fld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6AD9B5A-14EB-C871-CF72-2635DA1EB8C0}"/>
              </a:ext>
            </a:extLst>
          </p:cNvPr>
          <p:cNvSpPr txBox="1">
            <a:spLocks/>
          </p:cNvSpPr>
          <p:nvPr/>
        </p:nvSpPr>
        <p:spPr>
          <a:xfrm>
            <a:off x="990600" y="3280396"/>
            <a:ext cx="10515600" cy="8147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85156E-666E-EC13-5D66-0AEE011E7973}"/>
              </a:ext>
            </a:extLst>
          </p:cNvPr>
          <p:cNvSpPr txBox="1"/>
          <p:nvPr/>
        </p:nvSpPr>
        <p:spPr>
          <a:xfrm>
            <a:off x="685800" y="3538709"/>
            <a:ext cx="10515600" cy="2960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ML based ensemble pipelines can effectively filter  out anomalies in SRO hits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Validation Success: Consistent signal (noise detection) rates across collections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Physics Impact: Clean data enables precise extraction for EIC meson studies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Ongoing: Integrate multi-task NN training with labeled data for supervised enhancement.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b="1" dirty="0"/>
              <a:t>Promise: Robust anomaly detection supports streaming data EIC reconstruction, advancing QCD insights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dirty="0"/>
              <a:t>Strengths of ML In Physics: Interpretable scores, spatial correlations.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7DA11998-0229-D4EB-5C7D-3A4B82664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0465" y="2992742"/>
            <a:ext cx="10515600" cy="770978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Conclusions</a:t>
            </a: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53EA675-5535-4B8B-2DAA-5591ECB5F18F}"/>
              </a:ext>
            </a:extLst>
          </p:cNvPr>
          <p:cNvSpPr txBox="1"/>
          <p:nvPr/>
        </p:nvSpPr>
        <p:spPr>
          <a:xfrm>
            <a:off x="740465" y="811269"/>
            <a:ext cx="11015870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AIM</a:t>
            </a:r>
            <a:r>
              <a:rPr lang="en-US" dirty="0"/>
              <a:t> : showcase how AI-driven analysis of streaming readout, frame-based data can enhance physics event detection in noisy environments. 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dirty="0"/>
              <a:t>To achieve this, we are:</a:t>
            </a:r>
          </a:p>
          <a:p>
            <a:r>
              <a:rPr lang="en-US" dirty="0"/>
              <a:t>Developing a robust ML pipeline tailored for efficient processing and analysis</a:t>
            </a:r>
          </a:p>
          <a:p>
            <a:pPr>
              <a:buNone/>
            </a:pPr>
            <a:r>
              <a:rPr lang="en-US" dirty="0"/>
              <a:t>This approach has the potential to allow for scalable AI workflows, paving the way for faster, more accurate insights in high-background experimental settings.</a:t>
            </a:r>
          </a:p>
        </p:txBody>
      </p:sp>
      <p:sp>
        <p:nvSpPr>
          <p:cNvPr id="11" name="Title 5">
            <a:extLst>
              <a:ext uri="{FF2B5EF4-FFF2-40B4-BE49-F238E27FC236}">
                <a16:creationId xmlns:a16="http://schemas.microsoft.com/office/drawing/2014/main" id="{D2832DB8-CEA3-4BF8-F4FE-310C9CACA625}"/>
              </a:ext>
            </a:extLst>
          </p:cNvPr>
          <p:cNvSpPr txBox="1">
            <a:spLocks/>
          </p:cNvSpPr>
          <p:nvPr/>
        </p:nvSpPr>
        <p:spPr>
          <a:xfrm>
            <a:off x="815010" y="37408"/>
            <a:ext cx="10515600" cy="6941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dirty="0"/>
              <a:t>Project Overview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084741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12504-4D5F-6F8C-AD3D-0C52231E40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3591201"/>
          </a:xfrm>
        </p:spPr>
        <p:txBody>
          <a:bodyPr>
            <a:normAutofit fontScale="92500"/>
          </a:bodyPr>
          <a:lstStyle/>
          <a:p>
            <a:pPr marL="0" indent="0" algn="ctr">
              <a:buNone/>
            </a:pPr>
            <a:r>
              <a:rPr lang="en-US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Thank you for your time and attention !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7B564E0-B6B9-C697-AD9B-3545D51316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0B02A8-4630-CBE4-9FC7-DE63D3DB2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1549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122134-25BE-B913-0DD4-87FA2997D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Overall 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8E7247-09AA-6A77-6367-4B4BC50E0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2598891"/>
          </a:xfrm>
        </p:spPr>
        <p:txBody>
          <a:bodyPr>
            <a:noAutofit/>
          </a:bodyPr>
          <a:lstStyle/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Leverage artificial intelligence to advance data quality nuclear physics experiments.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sz="2000" dirty="0"/>
              <a:t> If, AI models can capture complex, non-linear noise signatures that exceed analytical approaches ?</a:t>
            </a:r>
            <a:endParaRPr lang="en-US" altLang="en-US" sz="2000" dirty="0"/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/>
              <a:t>Improve hit-level signal–noise separation for EIC Streaming Read Out (SRO) datasets.</a:t>
            </a:r>
          </a:p>
          <a:p>
            <a:pPr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000" dirty="0"/>
              <a:t>Preserve physics efficiency while removing anomalous/background detector activity.</a:t>
            </a:r>
          </a:p>
          <a:p>
            <a:pPr marL="0" indent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lang="en-US" alt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8FE25A-463A-8080-3870-3157165A3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6223C1-291D-4A5B-F411-04E8173154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6356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2E7997-AD50-55DC-25AE-5F158BF5E6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6525"/>
            <a:ext cx="10515600" cy="986597"/>
          </a:xfrm>
        </p:spPr>
        <p:txBody>
          <a:bodyPr>
            <a:normAutofit/>
          </a:bodyPr>
          <a:lstStyle/>
          <a:p>
            <a:pPr algn="ctr"/>
            <a:r>
              <a:rPr lang="en-US" b="1" dirty="0"/>
              <a:t>Without Using Machine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CA7D0B-983A-BC78-3AB3-D9FE23E632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23122"/>
            <a:ext cx="10515600" cy="616226"/>
          </a:xfrm>
        </p:spPr>
        <p:txBody>
          <a:bodyPr/>
          <a:lstStyle/>
          <a:p>
            <a:r>
              <a:rPr lang="en-US" dirty="0"/>
              <a:t>One of the </a:t>
            </a:r>
            <a:r>
              <a:rPr lang="en-US" dirty="0" err="1"/>
              <a:t>preTDR</a:t>
            </a:r>
            <a:r>
              <a:rPr lang="en-US" dirty="0"/>
              <a:t> goals is software able to work with data frames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F1517D-3E05-F7FD-09A8-72939698C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637694B-C063-B9B3-8586-C464E05754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4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C240DBF-0E6E-E6B6-9C90-214226F54A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1260" y="1811553"/>
            <a:ext cx="8686800" cy="415332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220DC2A-F8C3-23F6-6410-723EFB4138DB}"/>
              </a:ext>
            </a:extLst>
          </p:cNvPr>
          <p:cNvSpPr txBox="1"/>
          <p:nvPr/>
        </p:nvSpPr>
        <p:spPr>
          <a:xfrm>
            <a:off x="2464904" y="5964880"/>
            <a:ext cx="76531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Reference : Takuya </a:t>
            </a:r>
            <a:r>
              <a:rPr lang="en-US" dirty="0" err="1"/>
              <a:t>Kumaoka</a:t>
            </a:r>
            <a:r>
              <a:rPr lang="en-US" dirty="0"/>
              <a:t> and Taku Gunji</a:t>
            </a:r>
          </a:p>
        </p:txBody>
      </p:sp>
    </p:spTree>
    <p:extLst>
      <p:ext uri="{BB962C8B-B14F-4D97-AF65-F5344CB8AC3E}">
        <p14:creationId xmlns:p14="http://schemas.microsoft.com/office/powerpoint/2010/main" val="23697916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059ED0-FED9-500B-27CB-3D119267C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395525-52A5-566F-F23F-4C83AF4A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5</a:t>
            </a:fld>
            <a:endParaRPr lang="en-US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065A23B-C65D-241A-A265-2955EE51D0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0773" y="1182064"/>
            <a:ext cx="11489003" cy="95484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dirty="0"/>
              <a:t>Reconstructed Output data 25.10.4 simulation campaign, as documented in </a:t>
            </a:r>
            <a:r>
              <a:rPr lang="en-US" sz="2000" dirty="0">
                <a:hlinkClick r:id="rId2"/>
              </a:rPr>
              <a:t>Background Mixed Samples</a:t>
            </a: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51E5D8-CC05-9FB6-ADC0-3521C6BE10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16" y="2206910"/>
            <a:ext cx="5188396" cy="192776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8413F0-E75E-48FA-C7EF-6AC0F17049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62712" y="3279861"/>
            <a:ext cx="6929288" cy="246416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02D8E82-5D04-FB83-C25D-427D02F43D76}"/>
              </a:ext>
            </a:extLst>
          </p:cNvPr>
          <p:cNvSpPr txBox="1"/>
          <p:nvPr/>
        </p:nvSpPr>
        <p:spPr>
          <a:xfrm>
            <a:off x="2432602" y="287859"/>
            <a:ext cx="6097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3600" b="1" dirty="0"/>
              <a:t>Dataset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7434FA-62E2-B567-74FC-2075D0E7826F}"/>
              </a:ext>
            </a:extLst>
          </p:cNvPr>
          <p:cNvSpPr txBox="1"/>
          <p:nvPr/>
        </p:nvSpPr>
        <p:spPr>
          <a:xfrm>
            <a:off x="470773" y="1675694"/>
            <a:ext cx="36998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More Information:  Background wiki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F2BDBA8-C8B9-FF30-D5FA-637544FD61BC}"/>
              </a:ext>
            </a:extLst>
          </p:cNvPr>
          <p:cNvSpPr txBox="1"/>
          <p:nvPr/>
        </p:nvSpPr>
        <p:spPr>
          <a:xfrm>
            <a:off x="5348744" y="2206910"/>
            <a:ext cx="66110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1F2328"/>
                </a:solidFill>
                <a:latin typeface="-apple-system"/>
              </a:rPr>
              <a:t>Each </a:t>
            </a:r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event contains at least 1 signal contribution</a:t>
            </a:r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09A2828-D794-77B2-D24F-671373AD00ED}"/>
              </a:ext>
            </a:extLst>
          </p:cNvPr>
          <p:cNvSpPr txBox="1"/>
          <p:nvPr/>
        </p:nvSpPr>
        <p:spPr>
          <a:xfrm>
            <a:off x="0" y="4266699"/>
            <a:ext cx="518839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The background contributions get allocated per event based on their sampling frequency. </a:t>
            </a:r>
          </a:p>
          <a:p>
            <a:endParaRPr lang="en-US" dirty="0">
              <a:solidFill>
                <a:srgbClr val="1F2328"/>
              </a:solidFill>
              <a:latin typeface="-apple-system"/>
            </a:endParaRPr>
          </a:p>
          <a:p>
            <a:r>
              <a:rPr lang="en-US" b="0" i="0" dirty="0">
                <a:solidFill>
                  <a:srgbClr val="1F2328"/>
                </a:solidFill>
                <a:effectLst/>
                <a:latin typeface="-apple-system"/>
              </a:rPr>
              <a:t>Processes with lesser sampling frequency are not guaranteed a contribution in every event.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84280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173141-1F7E-F7B1-FB06-2073A2243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2832" y="33419"/>
            <a:ext cx="10515600" cy="640223"/>
          </a:xfrm>
        </p:spPr>
        <p:txBody>
          <a:bodyPr>
            <a:normAutofit/>
          </a:bodyPr>
          <a:lstStyle/>
          <a:p>
            <a:pPr algn="ctr"/>
            <a:r>
              <a:rPr lang="en-US" sz="3600" b="1" dirty="0"/>
              <a:t>Background Enriched Data in EIC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8A0781-99A7-9A4B-E2AD-B7E96577DA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35386" y="3805084"/>
            <a:ext cx="6656614" cy="2547963"/>
          </a:xfrm>
        </p:spPr>
        <p:txBody>
          <a:bodyPr>
            <a:normAutofit/>
          </a:bodyPr>
          <a:lstStyle/>
          <a:p>
            <a:r>
              <a:rPr lang="en-US" sz="2000" dirty="0"/>
              <a:t>Triggerless Design: Captures all events continuously within </a:t>
            </a:r>
            <a:r>
              <a:rPr lang="en-US" sz="2000" dirty="0" err="1"/>
              <a:t>timestap</a:t>
            </a:r>
            <a:r>
              <a:rPr lang="en-US" sz="2000" dirty="0"/>
              <a:t> intervals of 2000ns.</a:t>
            </a:r>
          </a:p>
          <a:p>
            <a:r>
              <a:rPr lang="en-US" sz="2000" dirty="0"/>
              <a:t>Hit Data: EDM4hep format with position, </a:t>
            </a:r>
            <a:r>
              <a:rPr lang="en-US" sz="2000" dirty="0" err="1"/>
              <a:t>eDep</a:t>
            </a:r>
            <a:r>
              <a:rPr lang="en-US" sz="2000" dirty="0"/>
              <a:t>, path length, time</a:t>
            </a:r>
          </a:p>
          <a:p>
            <a:r>
              <a:rPr lang="en-US" sz="2000" dirty="0"/>
              <a:t>Key Features: Compute </a:t>
            </a:r>
            <a:r>
              <a:rPr lang="en-US" sz="2000" dirty="0" err="1"/>
              <a:t>dE</a:t>
            </a:r>
            <a:r>
              <a:rPr lang="en-US" sz="2000" dirty="0"/>
              <a:t>/dx ratios, </a:t>
            </a:r>
            <a:r>
              <a:rPr lang="en-US" sz="2000" dirty="0" err="1"/>
              <a:t>pseudorapidity</a:t>
            </a:r>
            <a:r>
              <a:rPr lang="en-US" sz="2000" dirty="0"/>
              <a:t> </a:t>
            </a:r>
            <a:r>
              <a:rPr lang="el-GR" sz="2000" dirty="0"/>
              <a:t>η = -</a:t>
            </a:r>
            <a:r>
              <a:rPr lang="en-US" sz="2000" dirty="0"/>
              <a:t>ln(tan(</a:t>
            </a:r>
            <a:r>
              <a:rPr lang="el-GR" sz="2000" dirty="0"/>
              <a:t>θ/2))</a:t>
            </a:r>
          </a:p>
          <a:p>
            <a:r>
              <a:rPr lang="en-US" sz="2000" dirty="0"/>
              <a:t>Output: Dense collections for ML filtering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341943-B3D4-0DF1-3CB5-79F9740EA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pic>
        <p:nvPicPr>
          <p:cNvPr id="8" name="Content Placeholder 6" descr="A graph of a graph&#10;&#10;AI-generated content may be incorrect.">
            <a:extLst>
              <a:ext uri="{FF2B5EF4-FFF2-40B4-BE49-F238E27FC236}">
                <a16:creationId xmlns:a16="http://schemas.microsoft.com/office/drawing/2014/main" id="{F280F89A-445B-E95C-F78D-BF9B2785DC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287" t="5622" b="49757"/>
          <a:stretch>
            <a:fillRect/>
          </a:stretch>
        </p:blipFill>
        <p:spPr>
          <a:xfrm>
            <a:off x="5420960" y="1170307"/>
            <a:ext cx="2217879" cy="23074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0FBB59-D0C1-E94B-8BBB-983C6318E9F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59782" b="66354"/>
          <a:stretch>
            <a:fillRect/>
          </a:stretch>
        </p:blipFill>
        <p:spPr>
          <a:xfrm>
            <a:off x="258359" y="734222"/>
            <a:ext cx="5603599" cy="5635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019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ontent Placeholder 2">
            <a:extLst>
              <a:ext uri="{FF2B5EF4-FFF2-40B4-BE49-F238E27FC236}">
                <a16:creationId xmlns:a16="http://schemas.microsoft.com/office/drawing/2014/main" id="{96DCE6E5-B8FA-58CB-5C19-5A9B97595E6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3377953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A92ABF2-EA83-376A-12C0-6934E38D77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FB987E-BFE6-1E70-DE06-8F1E9DC8F9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7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340AE312-542F-DD8E-F455-F249FFDC08C2}"/>
              </a:ext>
            </a:extLst>
          </p:cNvPr>
          <p:cNvSpPr txBox="1">
            <a:spLocks/>
          </p:cNvSpPr>
          <p:nvPr/>
        </p:nvSpPr>
        <p:spPr>
          <a:xfrm>
            <a:off x="658586" y="463097"/>
            <a:ext cx="10515600" cy="9865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Approach</a:t>
            </a:r>
          </a:p>
        </p:txBody>
      </p:sp>
    </p:spTree>
    <p:extLst>
      <p:ext uri="{BB962C8B-B14F-4D97-AF65-F5344CB8AC3E}">
        <p14:creationId xmlns:p14="http://schemas.microsoft.com/office/powerpoint/2010/main" val="19943516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EDD3064-27AE-C269-4057-12FA36FBDC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85D331-8848-876C-7BAB-41496241D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8</a:t>
            </a:fld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0F6B0F1-5E5B-9B0A-FA8B-119C1D145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48" y="610717"/>
            <a:ext cx="10333703" cy="5636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926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EA8603-1C1C-B983-3913-BE7F216E85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SRO AI/ML Models for Meson Structure Function Extraction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BBFE06-9DAE-EB65-8409-ACE983F334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3A1E0-8ACD-4482-A689-B7FC8BEED5C3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61A50D6-2A73-B2D7-9B30-7CA31D728D76}"/>
              </a:ext>
            </a:extLst>
          </p:cNvPr>
          <p:cNvSpPr txBox="1"/>
          <p:nvPr/>
        </p:nvSpPr>
        <p:spPr>
          <a:xfrm>
            <a:off x="2851355" y="3470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buNone/>
            </a:pPr>
            <a:r>
              <a:rPr lang="en-US" sz="3600" b="1" i="0" dirty="0">
                <a:effectLst/>
                <a:latin typeface="+mj-lt"/>
              </a:rPr>
              <a:t>AI/ML for Anomaly Detection</a:t>
            </a:r>
          </a:p>
        </p:txBody>
      </p:sp>
      <p:sp>
        <p:nvSpPr>
          <p:cNvPr id="11" name="AutoShape 2" descr="Isolation Forest architecture. | Download Scientific Diagram">
            <a:extLst>
              <a:ext uri="{FF2B5EF4-FFF2-40B4-BE49-F238E27FC236}">
                <a16:creationId xmlns:a16="http://schemas.microsoft.com/office/drawing/2014/main" id="{9C71A7CC-2CDB-E1A5-5203-AD78280B95F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E4662A-62C2-E020-61E9-FEDCF2B949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96" y="863002"/>
            <a:ext cx="5148880" cy="25226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B246631-C622-A872-1582-C96918C89DE7}"/>
              </a:ext>
            </a:extLst>
          </p:cNvPr>
          <p:cNvSpPr txBox="1"/>
          <p:nvPr/>
        </p:nvSpPr>
        <p:spPr>
          <a:xfrm>
            <a:off x="494216" y="3598179"/>
            <a:ext cx="5316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Isolation Forest: Scores outliers by random feature splits</a:t>
            </a:r>
          </a:p>
        </p:txBody>
      </p:sp>
      <p:pic>
        <p:nvPicPr>
          <p:cNvPr id="17" name="Picture 16" descr="A diagram of a algorithm&#10;&#10;AI-generated content may be incorrect.">
            <a:extLst>
              <a:ext uri="{FF2B5EF4-FFF2-40B4-BE49-F238E27FC236}">
                <a16:creationId xmlns:a16="http://schemas.microsoft.com/office/drawing/2014/main" id="{F21AE069-2AC3-3298-C7C8-FADB60F33B2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5584" y="603476"/>
            <a:ext cx="6418291" cy="297313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27B2083-DF73-56E3-F874-180244E84818}"/>
              </a:ext>
            </a:extLst>
          </p:cNvPr>
          <p:cNvSpPr txBox="1"/>
          <p:nvPr/>
        </p:nvSpPr>
        <p:spPr>
          <a:xfrm>
            <a:off x="6132871" y="3634035"/>
            <a:ext cx="531657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VAEs: Reconstruct hits, flag high MSE deviations</a:t>
            </a:r>
          </a:p>
        </p:txBody>
      </p:sp>
      <p:sp>
        <p:nvSpPr>
          <p:cNvPr id="20" name="AutoShape 4" descr="A single DBSCAN cluster with Core, Border, and Noise Points. | Download ...">
            <a:extLst>
              <a:ext uri="{FF2B5EF4-FFF2-40B4-BE49-F238E27FC236}">
                <a16:creationId xmlns:a16="http://schemas.microsoft.com/office/drawing/2014/main" id="{3605A89E-D264-B422-C945-50D016FC83A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3" name="Picture 22" descr="A diagram of circles and dots&#10;&#10;AI-generated content may be incorrect.">
            <a:extLst>
              <a:ext uri="{FF2B5EF4-FFF2-40B4-BE49-F238E27FC236}">
                <a16:creationId xmlns:a16="http://schemas.microsoft.com/office/drawing/2014/main" id="{01A209AF-BD86-065A-6CB1-643332E648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414" y="4055904"/>
            <a:ext cx="3922718" cy="2113651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4E7BB02-C448-C31B-32D3-4301E82EBB89}"/>
              </a:ext>
            </a:extLst>
          </p:cNvPr>
          <p:cNvSpPr txBox="1"/>
          <p:nvPr/>
        </p:nvSpPr>
        <p:spPr>
          <a:xfrm>
            <a:off x="3485887" y="6109064"/>
            <a:ext cx="54470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dirty="0"/>
              <a:t>DBSCAN: Clusters dense signals vs. isolated noise</a:t>
            </a:r>
          </a:p>
        </p:txBody>
      </p:sp>
    </p:spTree>
    <p:extLst>
      <p:ext uri="{BB962C8B-B14F-4D97-AF65-F5344CB8AC3E}">
        <p14:creationId xmlns:p14="http://schemas.microsoft.com/office/powerpoint/2010/main" val="41112325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1914</TotalTime>
  <Words>1282</Words>
  <Application>Microsoft Office PowerPoint</Application>
  <PresentationFormat>Widescreen</PresentationFormat>
  <Paragraphs>137</Paragraphs>
  <Slides>23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-apple-system</vt:lpstr>
      <vt:lpstr>Aptos</vt:lpstr>
      <vt:lpstr>Aptos Display</vt:lpstr>
      <vt:lpstr>Arial</vt:lpstr>
      <vt:lpstr>berkeleyMono</vt:lpstr>
      <vt:lpstr>Cambria Math</vt:lpstr>
      <vt:lpstr>fkGroteskNeue</vt:lpstr>
      <vt:lpstr>Google Sans Text</vt:lpstr>
      <vt:lpstr>Office Theme</vt:lpstr>
      <vt:lpstr>SRO Guided AI for Meson Structure Extraction and Background Distinction in EIC Reconstructions for SRO Frames</vt:lpstr>
      <vt:lpstr>Meson Structure Functions in QCD</vt:lpstr>
      <vt:lpstr>Overall Goals</vt:lpstr>
      <vt:lpstr>Without Using Machine Learning</vt:lpstr>
      <vt:lpstr>PowerPoint Presentation</vt:lpstr>
      <vt:lpstr>Background Enriched Data in EIC</vt:lpstr>
      <vt:lpstr>PowerPoint Presentation</vt:lpstr>
      <vt:lpstr>PowerPoint Presentation</vt:lpstr>
      <vt:lpstr>PowerPoint Presentation</vt:lpstr>
      <vt:lpstr>ML Pipeline for Anomalous Noise Detection</vt:lpstr>
      <vt:lpstr>Feature Engineering</vt:lpstr>
      <vt:lpstr>Feature Engineering</vt:lpstr>
      <vt:lpstr>PowerPoint Presentation</vt:lpstr>
      <vt:lpstr>Noise-Targeted Feature Training</vt:lpstr>
      <vt:lpstr>Results</vt:lpstr>
      <vt:lpstr>Validation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Shiraskar,Sandeep D SHIRASKAR</dc:creator>
  <cp:lastModifiedBy>Shiraskar,Sandeep D SHIRASKAR</cp:lastModifiedBy>
  <cp:revision>91</cp:revision>
  <dcterms:created xsi:type="dcterms:W3CDTF">2025-10-23T23:35:57Z</dcterms:created>
  <dcterms:modified xsi:type="dcterms:W3CDTF">2026-01-23T16:53:17Z</dcterms:modified>
</cp:coreProperties>
</file>