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343" r:id="rId3"/>
    <p:sldId id="331" r:id="rId4"/>
    <p:sldId id="366" r:id="rId5"/>
    <p:sldId id="367" r:id="rId6"/>
    <p:sldId id="371" r:id="rId7"/>
    <p:sldId id="368" r:id="rId8"/>
    <p:sldId id="369" r:id="rId9"/>
    <p:sldId id="370" r:id="rId10"/>
    <p:sldId id="372" r:id="rId11"/>
    <p:sldId id="346" r:id="rId12"/>
    <p:sldId id="338" r:id="rId13"/>
    <p:sldId id="360" r:id="rId14"/>
    <p:sldId id="365" r:id="rId15"/>
    <p:sldId id="362" r:id="rId16"/>
    <p:sldId id="363" r:id="rId17"/>
    <p:sldId id="353" r:id="rId18"/>
    <p:sldId id="355" r:id="rId19"/>
    <p:sldId id="354" r:id="rId20"/>
    <p:sldId id="286" r:id="rId21"/>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46" autoAdjust="0"/>
    <p:restoredTop sz="94651" autoAdjust="0"/>
  </p:normalViewPr>
  <p:slideViewPr>
    <p:cSldViewPr snapToGrid="0">
      <p:cViewPr varScale="1">
        <p:scale>
          <a:sx n="105" d="100"/>
          <a:sy n="105" d="100"/>
        </p:scale>
        <p:origin x="69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5265809" y="1"/>
            <a:ext cx="4028440" cy="351737"/>
          </a:xfrm>
          <a:prstGeom prst="rect">
            <a:avLst/>
          </a:prstGeom>
        </p:spPr>
        <p:txBody>
          <a:bodyPr vert="horz" lIns="93177" tIns="46589" rIns="93177" bIns="46589" rtlCol="0"/>
          <a:lstStyle>
            <a:lvl1pPr algn="r">
              <a:defRPr sz="1200"/>
            </a:lvl1pPr>
          </a:lstStyle>
          <a:p>
            <a:fld id="{76A75C66-027B-4A37-8156-56D52881D366}" type="datetimeFigureOut">
              <a:rPr lang="en-US" smtClean="0"/>
              <a:t>1/21/2026</a:t>
            </a:fld>
            <a:endParaRPr lang="en-US"/>
          </a:p>
        </p:txBody>
      </p:sp>
      <p:sp>
        <p:nvSpPr>
          <p:cNvPr id="4" name="Footer Placeholder 3"/>
          <p:cNvSpPr>
            <a:spLocks noGrp="1"/>
          </p:cNvSpPr>
          <p:nvPr>
            <p:ph type="ftr" sz="quarter" idx="2"/>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658664"/>
            <a:ext cx="4028440" cy="351736"/>
          </a:xfrm>
          <a:prstGeom prst="rect">
            <a:avLst/>
          </a:prstGeom>
        </p:spPr>
        <p:txBody>
          <a:bodyPr vert="horz" lIns="93177" tIns="46589" rIns="93177" bIns="46589" rtlCol="0" anchor="b"/>
          <a:lstStyle>
            <a:lvl1pPr algn="r">
              <a:defRPr sz="1200"/>
            </a:lvl1pPr>
          </a:lstStyle>
          <a:p>
            <a:fld id="{247B5155-8270-4247-A3F5-42B9927A3E48}" type="slidenum">
              <a:rPr lang="en-US" smtClean="0"/>
              <a:t>‹#›</a:t>
            </a:fld>
            <a:endParaRPr lang="en-US"/>
          </a:p>
        </p:txBody>
      </p:sp>
    </p:spTree>
    <p:extLst>
      <p:ext uri="{BB962C8B-B14F-4D97-AF65-F5344CB8AC3E}">
        <p14:creationId xmlns:p14="http://schemas.microsoft.com/office/powerpoint/2010/main" val="34236163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2143"/>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6347" y="0"/>
            <a:ext cx="4028440" cy="352143"/>
          </a:xfrm>
          <a:prstGeom prst="rect">
            <a:avLst/>
          </a:prstGeom>
        </p:spPr>
        <p:txBody>
          <a:bodyPr vert="horz" lIns="93177" tIns="46589" rIns="93177" bIns="46589" rtlCol="0"/>
          <a:lstStyle>
            <a:lvl1pPr algn="r">
              <a:defRPr sz="1200"/>
            </a:lvl1pPr>
          </a:lstStyle>
          <a:p>
            <a:fld id="{EA9C3E82-846D-45A6-AB20-AD72D47C87A2}" type="datetimeFigureOut">
              <a:rPr lang="en-US" smtClean="0"/>
              <a:t>1/21/2026</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73756"/>
            <a:ext cx="7437120" cy="2760344"/>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258"/>
            <a:ext cx="4028440" cy="352142"/>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6347" y="6658258"/>
            <a:ext cx="4028440" cy="352142"/>
          </a:xfrm>
          <a:prstGeom prst="rect">
            <a:avLst/>
          </a:prstGeom>
        </p:spPr>
        <p:txBody>
          <a:bodyPr vert="horz" lIns="93177" tIns="46589" rIns="93177" bIns="46589" rtlCol="0" anchor="b"/>
          <a:lstStyle>
            <a:lvl1pPr algn="r">
              <a:defRPr sz="1200"/>
            </a:lvl1pPr>
          </a:lstStyle>
          <a:p>
            <a:fld id="{2842429B-1FC0-40F3-8EBB-BAF3D32A70F3}" type="slidenum">
              <a:rPr lang="en-US" smtClean="0"/>
              <a:t>‹#›</a:t>
            </a:fld>
            <a:endParaRPr lang="en-US"/>
          </a:p>
        </p:txBody>
      </p:sp>
    </p:spTree>
    <p:extLst>
      <p:ext uri="{BB962C8B-B14F-4D97-AF65-F5344CB8AC3E}">
        <p14:creationId xmlns:p14="http://schemas.microsoft.com/office/powerpoint/2010/main" val="2229672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739346" y="6489613"/>
            <a:ext cx="2743200" cy="365125"/>
          </a:xfrm>
        </p:spPr>
        <p:txBody>
          <a:bodyPr/>
          <a:lstStyle>
            <a:lvl1pPr>
              <a:defRPr/>
            </a:lvl1pPr>
          </a:lstStyle>
          <a:p>
            <a:endParaRPr lang="en-US" dirty="0"/>
          </a:p>
        </p:txBody>
      </p:sp>
      <p:sp>
        <p:nvSpPr>
          <p:cNvPr id="5" name="Footer Placeholder 4"/>
          <p:cNvSpPr>
            <a:spLocks noGrp="1"/>
          </p:cNvSpPr>
          <p:nvPr>
            <p:ph type="ftr" sz="quarter" idx="11"/>
          </p:nvPr>
        </p:nvSpPr>
        <p:spPr>
          <a:xfrm>
            <a:off x="4038600" y="6489614"/>
            <a:ext cx="4114800" cy="365125"/>
          </a:xfrm>
        </p:spPr>
        <p:txBody>
          <a:bodyPr/>
          <a:lstStyle/>
          <a:p>
            <a:endParaRPr lang="en-US" dirty="0"/>
          </a:p>
        </p:txBody>
      </p:sp>
      <p:sp>
        <p:nvSpPr>
          <p:cNvPr id="6" name="Slide Number Placeholder 5"/>
          <p:cNvSpPr>
            <a:spLocks noGrp="1"/>
          </p:cNvSpPr>
          <p:nvPr>
            <p:ph type="sldNum" sz="quarter" idx="12"/>
          </p:nvPr>
        </p:nvSpPr>
        <p:spPr>
          <a:xfrm>
            <a:off x="9395929" y="6405005"/>
            <a:ext cx="2743200" cy="365125"/>
          </a:xfrm>
        </p:spPr>
        <p:txBody>
          <a:bodyPr/>
          <a:lstStyle/>
          <a:p>
            <a:fld id="{ED7F7473-35CC-4359-AC04-EFEE0D39A7D2}" type="slidenum">
              <a:rPr lang="en-US" smtClean="0"/>
              <a:t>‹#›</a:t>
            </a:fld>
            <a:endParaRPr lang="en-US" dirty="0"/>
          </a:p>
        </p:txBody>
      </p:sp>
      <p:pic>
        <p:nvPicPr>
          <p:cNvPr id="7" name="Picture 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568470" y="0"/>
            <a:ext cx="1570659" cy="11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userDrawn="1"/>
        </p:nvSpPr>
        <p:spPr>
          <a:xfrm>
            <a:off x="183292" y="6519446"/>
            <a:ext cx="2471831" cy="338554"/>
          </a:xfrm>
          <a:prstGeom prst="rect">
            <a:avLst/>
          </a:prstGeom>
          <a:noFill/>
        </p:spPr>
        <p:txBody>
          <a:bodyPr wrap="none" rtlCol="0">
            <a:spAutoFit/>
          </a:bodyPr>
          <a:lstStyle/>
          <a:p>
            <a:r>
              <a:rPr lang="en-US" sz="1600" dirty="0"/>
              <a:t>GTU Updates, Jan. 21, 2026</a:t>
            </a:r>
          </a:p>
        </p:txBody>
      </p:sp>
      <p:sp>
        <p:nvSpPr>
          <p:cNvPr id="9" name="TextBox 8"/>
          <p:cNvSpPr txBox="1"/>
          <p:nvPr userDrawn="1"/>
        </p:nvSpPr>
        <p:spPr>
          <a:xfrm>
            <a:off x="4432627" y="6519446"/>
            <a:ext cx="2286588" cy="338554"/>
          </a:xfrm>
          <a:prstGeom prst="rect">
            <a:avLst/>
          </a:prstGeom>
          <a:noFill/>
        </p:spPr>
        <p:txBody>
          <a:bodyPr wrap="none" rtlCol="0">
            <a:spAutoFit/>
          </a:bodyPr>
          <a:lstStyle/>
          <a:p>
            <a:r>
              <a:rPr lang="en-US" sz="1600" dirty="0"/>
              <a:t>William Gu, Jefferson Lab</a:t>
            </a:r>
          </a:p>
        </p:txBody>
      </p:sp>
      <p:pic>
        <p:nvPicPr>
          <p:cNvPr id="10" name="Picture 6" descr="DOE_Color_Seal_White_Background.jpg"/>
          <p:cNvPicPr>
            <a:picLocks noChangeAspect="1"/>
          </p:cNvPicPr>
          <p:nvPr userDrawn="1"/>
        </p:nvPicPr>
        <p:blipFill>
          <a:blip r:embed="rId3">
            <a:extLst>
              <a:ext uri="{28A0092B-C50C-407E-A947-70E740481C1C}">
                <a14:useLocalDpi xmlns:a14="http://schemas.microsoft.com/office/drawing/2010/main" val="0"/>
              </a:ext>
            </a:extLst>
          </a:blip>
          <a:srcRect l="14445" t="8992" r="14444" b="11816"/>
          <a:stretch>
            <a:fillRect/>
          </a:stretch>
        </p:blipFill>
        <p:spPr bwMode="auto">
          <a:xfrm>
            <a:off x="133351" y="101600"/>
            <a:ext cx="995234" cy="964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1536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7F7473-35CC-4359-AC04-EFEE0D39A7D2}" type="slidenum">
              <a:rPr lang="en-US" smtClean="0"/>
              <a:t>‹#›</a:t>
            </a:fld>
            <a:endParaRPr lang="en-US"/>
          </a:p>
        </p:txBody>
      </p:sp>
    </p:spTree>
    <p:extLst>
      <p:ext uri="{BB962C8B-B14F-4D97-AF65-F5344CB8AC3E}">
        <p14:creationId xmlns:p14="http://schemas.microsoft.com/office/powerpoint/2010/main" val="1095069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7F7473-35CC-4359-AC04-EFEE0D39A7D2}" type="slidenum">
              <a:rPr lang="en-US" smtClean="0"/>
              <a:t>‹#›</a:t>
            </a:fld>
            <a:endParaRPr lang="en-US"/>
          </a:p>
        </p:txBody>
      </p:sp>
    </p:spTree>
    <p:extLst>
      <p:ext uri="{BB962C8B-B14F-4D97-AF65-F5344CB8AC3E}">
        <p14:creationId xmlns:p14="http://schemas.microsoft.com/office/powerpoint/2010/main" val="694816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7F7473-35CC-4359-AC04-EFEE0D39A7D2}" type="slidenum">
              <a:rPr lang="en-US" smtClean="0"/>
              <a:t>‹#›</a:t>
            </a:fld>
            <a:endParaRPr lang="en-US"/>
          </a:p>
        </p:txBody>
      </p:sp>
    </p:spTree>
    <p:extLst>
      <p:ext uri="{BB962C8B-B14F-4D97-AF65-F5344CB8AC3E}">
        <p14:creationId xmlns:p14="http://schemas.microsoft.com/office/powerpoint/2010/main" val="2326927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7F7473-35CC-4359-AC04-EFEE0D39A7D2}" type="slidenum">
              <a:rPr lang="en-US" smtClean="0"/>
              <a:t>‹#›</a:t>
            </a:fld>
            <a:endParaRPr lang="en-US"/>
          </a:p>
        </p:txBody>
      </p:sp>
    </p:spTree>
    <p:extLst>
      <p:ext uri="{BB962C8B-B14F-4D97-AF65-F5344CB8AC3E}">
        <p14:creationId xmlns:p14="http://schemas.microsoft.com/office/powerpoint/2010/main" val="1555411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7F7473-35CC-4359-AC04-EFEE0D39A7D2}" type="slidenum">
              <a:rPr lang="en-US" smtClean="0"/>
              <a:t>‹#›</a:t>
            </a:fld>
            <a:endParaRPr lang="en-US"/>
          </a:p>
        </p:txBody>
      </p:sp>
    </p:spTree>
    <p:extLst>
      <p:ext uri="{BB962C8B-B14F-4D97-AF65-F5344CB8AC3E}">
        <p14:creationId xmlns:p14="http://schemas.microsoft.com/office/powerpoint/2010/main" val="1187108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7F7473-35CC-4359-AC04-EFEE0D39A7D2}" type="slidenum">
              <a:rPr lang="en-US" smtClean="0"/>
              <a:t>‹#›</a:t>
            </a:fld>
            <a:endParaRPr lang="en-US"/>
          </a:p>
        </p:txBody>
      </p:sp>
    </p:spTree>
    <p:extLst>
      <p:ext uri="{BB962C8B-B14F-4D97-AF65-F5344CB8AC3E}">
        <p14:creationId xmlns:p14="http://schemas.microsoft.com/office/powerpoint/2010/main" val="1230212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7F7473-35CC-4359-AC04-EFEE0D39A7D2}" type="slidenum">
              <a:rPr lang="en-US" smtClean="0"/>
              <a:t>‹#›</a:t>
            </a:fld>
            <a:endParaRPr lang="en-US"/>
          </a:p>
        </p:txBody>
      </p:sp>
    </p:spTree>
    <p:extLst>
      <p:ext uri="{BB962C8B-B14F-4D97-AF65-F5344CB8AC3E}">
        <p14:creationId xmlns:p14="http://schemas.microsoft.com/office/powerpoint/2010/main" val="363961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7F7473-35CC-4359-AC04-EFEE0D39A7D2}" type="slidenum">
              <a:rPr lang="en-US" smtClean="0"/>
              <a:t>‹#›</a:t>
            </a:fld>
            <a:endParaRPr lang="en-US"/>
          </a:p>
        </p:txBody>
      </p:sp>
    </p:spTree>
    <p:extLst>
      <p:ext uri="{BB962C8B-B14F-4D97-AF65-F5344CB8AC3E}">
        <p14:creationId xmlns:p14="http://schemas.microsoft.com/office/powerpoint/2010/main" val="4133610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7F7473-35CC-4359-AC04-EFEE0D39A7D2}" type="slidenum">
              <a:rPr lang="en-US" smtClean="0"/>
              <a:t>‹#›</a:t>
            </a:fld>
            <a:endParaRPr lang="en-US"/>
          </a:p>
        </p:txBody>
      </p:sp>
    </p:spTree>
    <p:extLst>
      <p:ext uri="{BB962C8B-B14F-4D97-AF65-F5344CB8AC3E}">
        <p14:creationId xmlns:p14="http://schemas.microsoft.com/office/powerpoint/2010/main" val="3429418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7F7473-35CC-4359-AC04-EFEE0D39A7D2}" type="slidenum">
              <a:rPr lang="en-US" smtClean="0"/>
              <a:t>‹#›</a:t>
            </a:fld>
            <a:endParaRPr lang="en-US"/>
          </a:p>
        </p:txBody>
      </p:sp>
    </p:spTree>
    <p:extLst>
      <p:ext uri="{BB962C8B-B14F-4D97-AF65-F5344CB8AC3E}">
        <p14:creationId xmlns:p14="http://schemas.microsoft.com/office/powerpoint/2010/main" val="1905709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7F7473-35CC-4359-AC04-EFEE0D39A7D2}" type="slidenum">
              <a:rPr lang="en-US" smtClean="0"/>
              <a:t>‹#›</a:t>
            </a:fld>
            <a:endParaRPr lang="en-US"/>
          </a:p>
        </p:txBody>
      </p:sp>
    </p:spTree>
    <p:extLst>
      <p:ext uri="{BB962C8B-B14F-4D97-AF65-F5344CB8AC3E}">
        <p14:creationId xmlns:p14="http://schemas.microsoft.com/office/powerpoint/2010/main" val="13594832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g"/><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t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256899" y="1161357"/>
            <a:ext cx="10125777" cy="1066021"/>
          </a:xfrm>
        </p:spPr>
        <p:txBody>
          <a:bodyPr>
            <a:normAutofit/>
          </a:bodyPr>
          <a:lstStyle/>
          <a:p>
            <a:r>
              <a:rPr lang="en-US" sz="4800" b="1" dirty="0" err="1"/>
              <a:t>ePIC</a:t>
            </a:r>
            <a:r>
              <a:rPr lang="en-US" sz="4800" b="1" dirty="0"/>
              <a:t> Global Timing Unit (GTU) Update</a:t>
            </a:r>
          </a:p>
        </p:txBody>
      </p:sp>
      <p:sp>
        <p:nvSpPr>
          <p:cNvPr id="3" name="Subtitle 2"/>
          <p:cNvSpPr>
            <a:spLocks noGrp="1"/>
          </p:cNvSpPr>
          <p:nvPr>
            <p:ph type="subTitle" idx="4294967295"/>
          </p:nvPr>
        </p:nvSpPr>
        <p:spPr>
          <a:xfrm>
            <a:off x="1623753" y="2654387"/>
            <a:ext cx="4967547" cy="1521373"/>
          </a:xfrm>
        </p:spPr>
        <p:txBody>
          <a:bodyPr>
            <a:normAutofit fontScale="92500"/>
          </a:bodyPr>
          <a:lstStyle/>
          <a:p>
            <a:pPr marL="742950" indent="-742950">
              <a:lnSpc>
                <a:spcPct val="100000"/>
              </a:lnSpc>
              <a:spcBef>
                <a:spcPts val="0"/>
              </a:spcBef>
              <a:buAutoNum type="arabicPeriod"/>
            </a:pPr>
            <a:r>
              <a:rPr lang="en-US" dirty="0"/>
              <a:t>Overview of the GTU</a:t>
            </a:r>
          </a:p>
          <a:p>
            <a:pPr marL="742950" indent="-742950">
              <a:lnSpc>
                <a:spcPct val="100000"/>
              </a:lnSpc>
              <a:spcBef>
                <a:spcPts val="0"/>
              </a:spcBef>
              <a:buAutoNum type="arabicPeriod"/>
            </a:pPr>
            <a:r>
              <a:rPr lang="en-US" dirty="0"/>
              <a:t>GTU Internal Review/Changes</a:t>
            </a:r>
          </a:p>
          <a:p>
            <a:pPr marL="742950" indent="-742950">
              <a:lnSpc>
                <a:spcPct val="100000"/>
              </a:lnSpc>
              <a:spcBef>
                <a:spcPts val="0"/>
              </a:spcBef>
              <a:buAutoNum type="arabicPeriod"/>
            </a:pPr>
            <a:r>
              <a:rPr lang="en-US" dirty="0"/>
              <a:t>The Current Status</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7324" t="13875" r="19383" b="43433"/>
          <a:stretch/>
        </p:blipFill>
        <p:spPr>
          <a:xfrm>
            <a:off x="5342268" y="3747279"/>
            <a:ext cx="6366294" cy="2415396"/>
          </a:xfrm>
          <a:prstGeom prst="rect">
            <a:avLst/>
          </a:prstGeom>
        </p:spPr>
      </p:pic>
      <p:sp>
        <p:nvSpPr>
          <p:cNvPr id="5" name="Rectangle 4"/>
          <p:cNvSpPr/>
          <p:nvPr/>
        </p:nvSpPr>
        <p:spPr>
          <a:xfrm>
            <a:off x="5342268" y="3758238"/>
            <a:ext cx="6366294" cy="2415396"/>
          </a:xfrm>
          <a:prstGeom prst="rect">
            <a:avLst/>
          </a:prstGeom>
          <a:solidFill>
            <a:srgbClr val="7F7F7F">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ED7F7473-35CC-4359-AC04-EFEE0D39A7D2}" type="slidenum">
              <a:rPr lang="en-US" smtClean="0"/>
              <a:t>1</a:t>
            </a:fld>
            <a:endParaRPr lang="en-US" dirty="0"/>
          </a:p>
        </p:txBody>
      </p:sp>
    </p:spTree>
    <p:extLst>
      <p:ext uri="{BB962C8B-B14F-4D97-AF65-F5344CB8AC3E}">
        <p14:creationId xmlns:p14="http://schemas.microsoft.com/office/powerpoint/2010/main" val="1578226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91CF5A-12F7-B123-73F6-36B8CA617ED9}"/>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4FEA892-4B7B-F386-2495-F9F85C092BC7}"/>
              </a:ext>
            </a:extLst>
          </p:cNvPr>
          <p:cNvSpPr>
            <a:spLocks noGrp="1"/>
          </p:cNvSpPr>
          <p:nvPr>
            <p:ph type="sldNum" sz="quarter" idx="12"/>
          </p:nvPr>
        </p:nvSpPr>
        <p:spPr/>
        <p:txBody>
          <a:bodyPr/>
          <a:lstStyle/>
          <a:p>
            <a:fld id="{ED7F7473-35CC-4359-AC04-EFEE0D39A7D2}" type="slidenum">
              <a:rPr lang="en-US" smtClean="0"/>
              <a:t>10</a:t>
            </a:fld>
            <a:endParaRPr lang="en-US" dirty="0"/>
          </a:p>
        </p:txBody>
      </p:sp>
      <p:sp>
        <p:nvSpPr>
          <p:cNvPr id="104" name="Title 1">
            <a:extLst>
              <a:ext uri="{FF2B5EF4-FFF2-40B4-BE49-F238E27FC236}">
                <a16:creationId xmlns:a16="http://schemas.microsoft.com/office/drawing/2014/main" id="{B2933EBD-2D0E-4FBB-7B2F-76479CC3BF80}"/>
              </a:ext>
            </a:extLst>
          </p:cNvPr>
          <p:cNvSpPr txBox="1">
            <a:spLocks/>
          </p:cNvSpPr>
          <p:nvPr/>
        </p:nvSpPr>
        <p:spPr>
          <a:xfrm>
            <a:off x="1084265" y="323428"/>
            <a:ext cx="5018355" cy="480349"/>
          </a:xfrm>
          <a:prstGeom prst="rect">
            <a:avLst/>
          </a:prstGeom>
        </p:spPr>
        <p:txBody>
          <a:bodyP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3. The Current Status</a:t>
            </a:r>
          </a:p>
        </p:txBody>
      </p:sp>
      <p:sp>
        <p:nvSpPr>
          <p:cNvPr id="7" name="Rectangle 6">
            <a:extLst>
              <a:ext uri="{FF2B5EF4-FFF2-40B4-BE49-F238E27FC236}">
                <a16:creationId xmlns:a16="http://schemas.microsoft.com/office/drawing/2014/main" id="{58E45486-25BF-C613-9FFE-350AE112EF48}"/>
              </a:ext>
            </a:extLst>
          </p:cNvPr>
          <p:cNvSpPr/>
          <p:nvPr/>
        </p:nvSpPr>
        <p:spPr>
          <a:xfrm>
            <a:off x="907410" y="1070738"/>
            <a:ext cx="2849015" cy="1118255"/>
          </a:xfrm>
          <a:prstGeom prst="rect">
            <a:avLst/>
          </a:prstGeom>
        </p:spPr>
        <p:txBody>
          <a:bodyPr wrap="square">
            <a:spAutoFit/>
          </a:bodyPr>
          <a:lstStyle/>
          <a:p>
            <a:pPr>
              <a:spcAft>
                <a:spcPts val="400"/>
              </a:spcAft>
            </a:pPr>
            <a:r>
              <a:rPr lang="en-US" sz="2000" dirty="0">
                <a:solidFill>
                  <a:srgbClr val="000000"/>
                </a:solidFill>
              </a:rPr>
              <a:t>3.1 Optic Plugin card</a:t>
            </a:r>
          </a:p>
          <a:p>
            <a:pPr>
              <a:spcAft>
                <a:spcPts val="400"/>
              </a:spcAft>
            </a:pPr>
            <a:endParaRPr lang="en-US" sz="2000" dirty="0">
              <a:solidFill>
                <a:srgbClr val="000000"/>
              </a:solidFill>
            </a:endParaRPr>
          </a:p>
          <a:p>
            <a:pPr>
              <a:spcAft>
                <a:spcPts val="400"/>
              </a:spcAft>
            </a:pPr>
            <a:r>
              <a:rPr lang="en-US" sz="2000" dirty="0">
                <a:solidFill>
                  <a:srgbClr val="000000"/>
                </a:solidFill>
              </a:rPr>
              <a:t>Size: 100 mm x 170 mm</a:t>
            </a:r>
            <a:endParaRPr lang="en-US" dirty="0">
              <a:solidFill>
                <a:srgbClr val="000000"/>
              </a:solidFill>
            </a:endParaRPr>
          </a:p>
        </p:txBody>
      </p:sp>
      <p:pic>
        <p:nvPicPr>
          <p:cNvPr id="10" name="Picture 9">
            <a:extLst>
              <a:ext uri="{FF2B5EF4-FFF2-40B4-BE49-F238E27FC236}">
                <a16:creationId xmlns:a16="http://schemas.microsoft.com/office/drawing/2014/main" id="{3DC2CDA4-EFAB-FFD3-3325-44D18E8FDF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9695" y="1054638"/>
            <a:ext cx="5832168" cy="5479934"/>
          </a:xfrm>
          <a:prstGeom prst="rect">
            <a:avLst/>
          </a:prstGeom>
        </p:spPr>
      </p:pic>
      <p:pic>
        <p:nvPicPr>
          <p:cNvPr id="6" name="Picture 5" descr="A picture containing text, electronics, circuit&#10;&#10;AI-generated content may be incorrect.">
            <a:extLst>
              <a:ext uri="{FF2B5EF4-FFF2-40B4-BE49-F238E27FC236}">
                <a16:creationId xmlns:a16="http://schemas.microsoft.com/office/drawing/2014/main" id="{AAE10865-832D-83DE-988E-91CCF74FB1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9694" y="1160109"/>
            <a:ext cx="2885893" cy="4758910"/>
          </a:xfrm>
          <a:prstGeom prst="rect">
            <a:avLst/>
          </a:prstGeom>
        </p:spPr>
      </p:pic>
      <p:sp>
        <p:nvSpPr>
          <p:cNvPr id="12" name="TextBox 11">
            <a:extLst>
              <a:ext uri="{FF2B5EF4-FFF2-40B4-BE49-F238E27FC236}">
                <a16:creationId xmlns:a16="http://schemas.microsoft.com/office/drawing/2014/main" id="{47410068-0D0B-D47F-9480-D7E9DAC381D2}"/>
              </a:ext>
            </a:extLst>
          </p:cNvPr>
          <p:cNvSpPr txBox="1"/>
          <p:nvPr/>
        </p:nvSpPr>
        <p:spPr>
          <a:xfrm>
            <a:off x="689255" y="2430094"/>
            <a:ext cx="3285324" cy="1200329"/>
          </a:xfrm>
          <a:prstGeom prst="rect">
            <a:avLst/>
          </a:prstGeom>
          <a:noFill/>
        </p:spPr>
        <p:txBody>
          <a:bodyPr wrap="square" rtlCol="0">
            <a:spAutoFit/>
          </a:bodyPr>
          <a:lstStyle/>
          <a:p>
            <a:r>
              <a:rPr lang="en-US" sz="2400" dirty="0"/>
              <a:t>Four pieces are expected early next month (Feb. 2026)</a:t>
            </a:r>
          </a:p>
        </p:txBody>
      </p:sp>
      <p:pic>
        <p:nvPicPr>
          <p:cNvPr id="17" name="Picture 16">
            <a:extLst>
              <a:ext uri="{FF2B5EF4-FFF2-40B4-BE49-F238E27FC236}">
                <a16:creationId xmlns:a16="http://schemas.microsoft.com/office/drawing/2014/main" id="{3189547F-CE78-2B1E-34F5-D4494BF1A65E}"/>
              </a:ext>
            </a:extLst>
          </p:cNvPr>
          <p:cNvPicPr>
            <a:picLocks noChangeAspect="1"/>
          </p:cNvPicPr>
          <p:nvPr/>
        </p:nvPicPr>
        <p:blipFill>
          <a:blip r:embed="rId4" cstate="print">
            <a:extLst>
              <a:ext uri="{28A0092B-C50C-407E-A947-70E740481C1C}">
                <a14:useLocalDpi xmlns:a14="http://schemas.microsoft.com/office/drawing/2010/main" val="0"/>
              </a:ext>
            </a:extLst>
          </a:blip>
          <a:srcRect l="32252" t="50000" r="61200" b="27455"/>
          <a:stretch>
            <a:fillRect/>
          </a:stretch>
        </p:blipFill>
        <p:spPr>
          <a:xfrm>
            <a:off x="7308954" y="3467100"/>
            <a:ext cx="362090" cy="1574800"/>
          </a:xfrm>
          <a:prstGeom prst="rect">
            <a:avLst/>
          </a:prstGeom>
        </p:spPr>
      </p:pic>
      <p:pic>
        <p:nvPicPr>
          <p:cNvPr id="20" name="Picture 19">
            <a:extLst>
              <a:ext uri="{FF2B5EF4-FFF2-40B4-BE49-F238E27FC236}">
                <a16:creationId xmlns:a16="http://schemas.microsoft.com/office/drawing/2014/main" id="{25B726B7-7B47-7C4D-3881-9D8A1D8A70DB}"/>
              </a:ext>
            </a:extLst>
          </p:cNvPr>
          <p:cNvPicPr>
            <a:picLocks noChangeAspect="1"/>
          </p:cNvPicPr>
          <p:nvPr/>
        </p:nvPicPr>
        <p:blipFill>
          <a:blip r:embed="rId4" cstate="print">
            <a:extLst>
              <a:ext uri="{28A0092B-C50C-407E-A947-70E740481C1C}">
                <a14:useLocalDpi xmlns:a14="http://schemas.microsoft.com/office/drawing/2010/main" val="0"/>
              </a:ext>
            </a:extLst>
          </a:blip>
          <a:srcRect l="32252" t="50000" r="61200" b="27455"/>
          <a:stretch>
            <a:fillRect/>
          </a:stretch>
        </p:blipFill>
        <p:spPr>
          <a:xfrm>
            <a:off x="7308954" y="1270793"/>
            <a:ext cx="362090" cy="1574800"/>
          </a:xfrm>
          <a:prstGeom prst="rect">
            <a:avLst/>
          </a:prstGeom>
        </p:spPr>
      </p:pic>
      <p:pic>
        <p:nvPicPr>
          <p:cNvPr id="1026" name="Picture 2" descr="Zynq UltraScale+ MPSoCs">
            <a:extLst>
              <a:ext uri="{FF2B5EF4-FFF2-40B4-BE49-F238E27FC236}">
                <a16:creationId xmlns:a16="http://schemas.microsoft.com/office/drawing/2014/main" id="{8BE32E8E-362B-7248-2084-FB0D48DAC4A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0531" t="88625" r="22310" b="4279"/>
          <a:stretch>
            <a:fillRect/>
          </a:stretch>
        </p:blipFill>
        <p:spPr bwMode="auto">
          <a:xfrm>
            <a:off x="8353425" y="5364553"/>
            <a:ext cx="409575" cy="288536"/>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D94CEC5E-7DD1-E736-7A0A-5836AD3B8EB2}"/>
              </a:ext>
            </a:extLst>
          </p:cNvPr>
          <p:cNvSpPr txBox="1"/>
          <p:nvPr/>
        </p:nvSpPr>
        <p:spPr>
          <a:xfrm>
            <a:off x="1084265" y="4729759"/>
            <a:ext cx="2672161" cy="923330"/>
          </a:xfrm>
          <a:prstGeom prst="rect">
            <a:avLst/>
          </a:prstGeom>
          <a:noFill/>
        </p:spPr>
        <p:txBody>
          <a:bodyPr wrap="square" rtlCol="0">
            <a:spAutoFit/>
          </a:bodyPr>
          <a:lstStyle/>
          <a:p>
            <a:r>
              <a:rPr lang="en-US" dirty="0"/>
              <a:t>The QSFP shells and the Optic transceivers will be added after powering up.</a:t>
            </a:r>
          </a:p>
        </p:txBody>
      </p:sp>
      <p:pic>
        <p:nvPicPr>
          <p:cNvPr id="23" name="Picture 22" descr="A picture containing text, electronics, circuit&#10;&#10;AI-generated content may be incorrect.">
            <a:extLst>
              <a:ext uri="{FF2B5EF4-FFF2-40B4-BE49-F238E27FC236}">
                <a16:creationId xmlns:a16="http://schemas.microsoft.com/office/drawing/2014/main" id="{97529051-0AAA-2B85-7993-D890E51C890F}"/>
              </a:ext>
            </a:extLst>
          </p:cNvPr>
          <p:cNvPicPr>
            <a:picLocks noChangeAspect="1"/>
          </p:cNvPicPr>
          <p:nvPr/>
        </p:nvPicPr>
        <p:blipFill>
          <a:blip r:embed="rId6" cstate="print">
            <a:alphaModFix amt="65000"/>
            <a:extLst>
              <a:ext uri="{28A0092B-C50C-407E-A947-70E740481C1C}">
                <a14:useLocalDpi xmlns:a14="http://schemas.microsoft.com/office/drawing/2010/main" val="0"/>
              </a:ext>
            </a:extLst>
          </a:blip>
          <a:srcRect t="42639" r="60965" b="50000"/>
          <a:stretch>
            <a:fillRect/>
          </a:stretch>
        </p:blipFill>
        <p:spPr>
          <a:xfrm>
            <a:off x="5456841" y="3467101"/>
            <a:ext cx="2214203" cy="527416"/>
          </a:xfrm>
          <a:prstGeom prst="rect">
            <a:avLst/>
          </a:prstGeom>
        </p:spPr>
      </p:pic>
      <p:pic>
        <p:nvPicPr>
          <p:cNvPr id="25" name="Picture 24" descr="A picture containing text, electronics, circuit&#10;&#10;AI-generated content may be incorrect.">
            <a:extLst>
              <a:ext uri="{FF2B5EF4-FFF2-40B4-BE49-F238E27FC236}">
                <a16:creationId xmlns:a16="http://schemas.microsoft.com/office/drawing/2014/main" id="{6FB5C751-8ED6-D753-9355-E7F8787F1AB7}"/>
              </a:ext>
            </a:extLst>
          </p:cNvPr>
          <p:cNvPicPr>
            <a:picLocks noChangeAspect="1"/>
          </p:cNvPicPr>
          <p:nvPr/>
        </p:nvPicPr>
        <p:blipFill>
          <a:blip r:embed="rId6" cstate="print">
            <a:alphaModFix amt="65000"/>
            <a:extLst>
              <a:ext uri="{28A0092B-C50C-407E-A947-70E740481C1C}">
                <a14:useLocalDpi xmlns:a14="http://schemas.microsoft.com/office/drawing/2010/main" val="0"/>
              </a:ext>
            </a:extLst>
          </a:blip>
          <a:srcRect t="42639" r="60965" b="50000"/>
          <a:stretch>
            <a:fillRect/>
          </a:stretch>
        </p:blipFill>
        <p:spPr>
          <a:xfrm>
            <a:off x="5456841" y="3981670"/>
            <a:ext cx="2214203" cy="527416"/>
          </a:xfrm>
          <a:prstGeom prst="rect">
            <a:avLst/>
          </a:prstGeom>
        </p:spPr>
      </p:pic>
      <p:pic>
        <p:nvPicPr>
          <p:cNvPr id="26" name="Picture 25" descr="A picture containing text, electronics, circuit&#10;&#10;AI-generated content may be incorrect.">
            <a:extLst>
              <a:ext uri="{FF2B5EF4-FFF2-40B4-BE49-F238E27FC236}">
                <a16:creationId xmlns:a16="http://schemas.microsoft.com/office/drawing/2014/main" id="{915A6527-F4C2-E52D-234A-C77EC19DA79A}"/>
              </a:ext>
            </a:extLst>
          </p:cNvPr>
          <p:cNvPicPr>
            <a:picLocks noChangeAspect="1"/>
          </p:cNvPicPr>
          <p:nvPr/>
        </p:nvPicPr>
        <p:blipFill>
          <a:blip r:embed="rId6" cstate="print">
            <a:alphaModFix amt="65000"/>
            <a:extLst>
              <a:ext uri="{28A0092B-C50C-407E-A947-70E740481C1C}">
                <a14:useLocalDpi xmlns:a14="http://schemas.microsoft.com/office/drawing/2010/main" val="0"/>
              </a:ext>
            </a:extLst>
          </a:blip>
          <a:srcRect t="42639" r="60965" b="50000"/>
          <a:stretch>
            <a:fillRect/>
          </a:stretch>
        </p:blipFill>
        <p:spPr>
          <a:xfrm>
            <a:off x="5456841" y="4537485"/>
            <a:ext cx="2214203" cy="527416"/>
          </a:xfrm>
          <a:prstGeom prst="rect">
            <a:avLst/>
          </a:prstGeom>
        </p:spPr>
      </p:pic>
      <p:pic>
        <p:nvPicPr>
          <p:cNvPr id="27" name="Picture 26" descr="A picture containing text, electronics, circuit&#10;&#10;AI-generated content may be incorrect.">
            <a:extLst>
              <a:ext uri="{FF2B5EF4-FFF2-40B4-BE49-F238E27FC236}">
                <a16:creationId xmlns:a16="http://schemas.microsoft.com/office/drawing/2014/main" id="{15ED17B3-571E-4253-B296-FE8A3681C9BC}"/>
              </a:ext>
            </a:extLst>
          </p:cNvPr>
          <p:cNvPicPr>
            <a:picLocks noChangeAspect="1"/>
          </p:cNvPicPr>
          <p:nvPr/>
        </p:nvPicPr>
        <p:blipFill>
          <a:blip r:embed="rId6" cstate="print">
            <a:alphaModFix amt="65000"/>
            <a:extLst>
              <a:ext uri="{28A0092B-C50C-407E-A947-70E740481C1C}">
                <a14:useLocalDpi xmlns:a14="http://schemas.microsoft.com/office/drawing/2010/main" val="0"/>
              </a:ext>
            </a:extLst>
          </a:blip>
          <a:srcRect t="42639" r="60965" b="50000"/>
          <a:stretch>
            <a:fillRect/>
          </a:stretch>
        </p:blipFill>
        <p:spPr>
          <a:xfrm>
            <a:off x="5456841" y="1281364"/>
            <a:ext cx="2214203" cy="527416"/>
          </a:xfrm>
          <a:prstGeom prst="rect">
            <a:avLst/>
          </a:prstGeom>
        </p:spPr>
      </p:pic>
      <p:pic>
        <p:nvPicPr>
          <p:cNvPr id="28" name="Picture 27" descr="A picture containing text, electronics, circuit&#10;&#10;AI-generated content may be incorrect.">
            <a:extLst>
              <a:ext uri="{FF2B5EF4-FFF2-40B4-BE49-F238E27FC236}">
                <a16:creationId xmlns:a16="http://schemas.microsoft.com/office/drawing/2014/main" id="{3AA833C1-5558-420C-120A-5E25917966B8}"/>
              </a:ext>
            </a:extLst>
          </p:cNvPr>
          <p:cNvPicPr>
            <a:picLocks noChangeAspect="1"/>
          </p:cNvPicPr>
          <p:nvPr/>
        </p:nvPicPr>
        <p:blipFill>
          <a:blip r:embed="rId6" cstate="print">
            <a:alphaModFix amt="65000"/>
            <a:extLst>
              <a:ext uri="{28A0092B-C50C-407E-A947-70E740481C1C}">
                <a14:useLocalDpi xmlns:a14="http://schemas.microsoft.com/office/drawing/2010/main" val="0"/>
              </a:ext>
            </a:extLst>
          </a:blip>
          <a:srcRect t="42639" r="60965" b="50000"/>
          <a:stretch>
            <a:fillRect/>
          </a:stretch>
        </p:blipFill>
        <p:spPr>
          <a:xfrm>
            <a:off x="5456841" y="1790761"/>
            <a:ext cx="2214203" cy="527416"/>
          </a:xfrm>
          <a:prstGeom prst="rect">
            <a:avLst/>
          </a:prstGeom>
        </p:spPr>
      </p:pic>
      <p:pic>
        <p:nvPicPr>
          <p:cNvPr id="29" name="Picture 28" descr="A picture containing text, electronics, circuit&#10;&#10;AI-generated content may be incorrect.">
            <a:extLst>
              <a:ext uri="{FF2B5EF4-FFF2-40B4-BE49-F238E27FC236}">
                <a16:creationId xmlns:a16="http://schemas.microsoft.com/office/drawing/2014/main" id="{9965C003-23EE-D733-FBFB-0719B01D8D0F}"/>
              </a:ext>
            </a:extLst>
          </p:cNvPr>
          <p:cNvPicPr>
            <a:picLocks noChangeAspect="1"/>
          </p:cNvPicPr>
          <p:nvPr/>
        </p:nvPicPr>
        <p:blipFill>
          <a:blip r:embed="rId6" cstate="print">
            <a:alphaModFix amt="65000"/>
            <a:extLst>
              <a:ext uri="{28A0092B-C50C-407E-A947-70E740481C1C}">
                <a14:useLocalDpi xmlns:a14="http://schemas.microsoft.com/office/drawing/2010/main" val="0"/>
              </a:ext>
            </a:extLst>
          </a:blip>
          <a:srcRect t="42639" r="60965" b="50000"/>
          <a:stretch>
            <a:fillRect/>
          </a:stretch>
        </p:blipFill>
        <p:spPr>
          <a:xfrm>
            <a:off x="5456841" y="2331952"/>
            <a:ext cx="2214203" cy="527416"/>
          </a:xfrm>
          <a:prstGeom prst="rect">
            <a:avLst/>
          </a:prstGeom>
        </p:spPr>
      </p:pic>
    </p:spTree>
    <p:extLst>
      <p:ext uri="{BB962C8B-B14F-4D97-AF65-F5344CB8AC3E}">
        <p14:creationId xmlns:p14="http://schemas.microsoft.com/office/powerpoint/2010/main" val="2501314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7F7473-35CC-4359-AC04-EFEE0D39A7D2}" type="slidenum">
              <a:rPr lang="en-US" smtClean="0"/>
              <a:t>11</a:t>
            </a:fld>
            <a:endParaRPr lang="en-US" dirty="0"/>
          </a:p>
        </p:txBody>
      </p:sp>
      <p:sp>
        <p:nvSpPr>
          <p:cNvPr id="104" name="Title 1"/>
          <p:cNvSpPr txBox="1">
            <a:spLocks/>
          </p:cNvSpPr>
          <p:nvPr/>
        </p:nvSpPr>
        <p:spPr>
          <a:xfrm>
            <a:off x="1084265" y="323428"/>
            <a:ext cx="5018355" cy="480349"/>
          </a:xfrm>
          <a:prstGeom prst="rect">
            <a:avLst/>
          </a:prstGeom>
        </p:spPr>
        <p:txBody>
          <a:bodyP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3. The Current Status</a:t>
            </a:r>
          </a:p>
        </p:txBody>
      </p:sp>
      <p:sp>
        <p:nvSpPr>
          <p:cNvPr id="2" name="Rectangle 1">
            <a:extLst>
              <a:ext uri="{FF2B5EF4-FFF2-40B4-BE49-F238E27FC236}">
                <a16:creationId xmlns:a16="http://schemas.microsoft.com/office/drawing/2014/main" id="{570AFFB2-9FA6-2846-D09B-342E27775B82}"/>
              </a:ext>
            </a:extLst>
          </p:cNvPr>
          <p:cNvSpPr/>
          <p:nvPr/>
        </p:nvSpPr>
        <p:spPr>
          <a:xfrm>
            <a:off x="1002660" y="847158"/>
            <a:ext cx="2989625" cy="1118255"/>
          </a:xfrm>
          <a:prstGeom prst="rect">
            <a:avLst/>
          </a:prstGeom>
        </p:spPr>
        <p:txBody>
          <a:bodyPr wrap="square">
            <a:spAutoFit/>
          </a:bodyPr>
          <a:lstStyle/>
          <a:p>
            <a:pPr>
              <a:spcAft>
                <a:spcPts val="400"/>
              </a:spcAft>
            </a:pPr>
            <a:r>
              <a:rPr lang="en-US" sz="2000" dirty="0">
                <a:solidFill>
                  <a:srgbClr val="000000"/>
                </a:solidFill>
              </a:rPr>
              <a:t>3.2 GTU base board</a:t>
            </a:r>
          </a:p>
          <a:p>
            <a:pPr>
              <a:spcAft>
                <a:spcPts val="400"/>
              </a:spcAft>
            </a:pPr>
            <a:endParaRPr lang="en-US" sz="2000" dirty="0">
              <a:solidFill>
                <a:srgbClr val="000000"/>
              </a:solidFill>
            </a:endParaRPr>
          </a:p>
          <a:p>
            <a:pPr>
              <a:spcAft>
                <a:spcPts val="400"/>
              </a:spcAft>
            </a:pPr>
            <a:r>
              <a:rPr lang="en-US" sz="2000" dirty="0">
                <a:solidFill>
                  <a:srgbClr val="000000"/>
                </a:solidFill>
              </a:rPr>
              <a:t>Size: 262 mm X 426 mm</a:t>
            </a:r>
            <a:endParaRPr lang="en-US" dirty="0">
              <a:solidFill>
                <a:srgbClr val="000000"/>
              </a:solidFill>
            </a:endParaRPr>
          </a:p>
        </p:txBody>
      </p:sp>
      <p:pic>
        <p:nvPicPr>
          <p:cNvPr id="3" name="Picture 2">
            <a:extLst>
              <a:ext uri="{FF2B5EF4-FFF2-40B4-BE49-F238E27FC236}">
                <a16:creationId xmlns:a16="http://schemas.microsoft.com/office/drawing/2014/main" id="{9D6A9790-63F1-65A7-9F22-D792C937ED30}"/>
              </a:ext>
            </a:extLst>
          </p:cNvPr>
          <p:cNvPicPr>
            <a:picLocks noChangeAspect="1"/>
          </p:cNvPicPr>
          <p:nvPr/>
        </p:nvPicPr>
        <p:blipFill>
          <a:blip r:embed="rId2">
            <a:extLst>
              <a:ext uri="{28A0092B-C50C-407E-A947-70E740481C1C}">
                <a14:useLocalDpi xmlns:a14="http://schemas.microsoft.com/office/drawing/2010/main" val="0"/>
              </a:ext>
            </a:extLst>
          </a:blip>
          <a:srcRect l="12" r="12"/>
          <a:stretch>
            <a:fillRect/>
          </a:stretch>
        </p:blipFill>
        <p:spPr bwMode="auto">
          <a:xfrm>
            <a:off x="5355424" y="286172"/>
            <a:ext cx="4040505" cy="6248400"/>
          </a:xfrm>
          <a:prstGeom prst="rect">
            <a:avLst/>
          </a:prstGeom>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E2E8085C-551C-DC2C-AC36-854882B9DECD}"/>
              </a:ext>
            </a:extLst>
          </p:cNvPr>
          <p:cNvPicPr>
            <a:picLocks noChangeAspect="1"/>
          </p:cNvPicPr>
          <p:nvPr/>
        </p:nvPicPr>
        <p:blipFill>
          <a:blip r:embed="rId3" cstate="print">
            <a:extLst>
              <a:ext uri="{28A0092B-C50C-407E-A947-70E740481C1C}">
                <a14:useLocalDpi xmlns:a14="http://schemas.microsoft.com/office/drawing/2010/main" val="0"/>
              </a:ext>
            </a:extLst>
          </a:blip>
          <a:srcRect l="32252" t="50000" r="61200" b="42318"/>
          <a:stretch>
            <a:fillRect/>
          </a:stretch>
        </p:blipFill>
        <p:spPr>
          <a:xfrm>
            <a:off x="8451160" y="3493294"/>
            <a:ext cx="199541" cy="295697"/>
          </a:xfrm>
          <a:prstGeom prst="rect">
            <a:avLst/>
          </a:prstGeom>
          <a:scene3d>
            <a:camera prst="orthographicFront">
              <a:rot lat="0" lon="0" rev="10800000"/>
            </a:camera>
            <a:lightRig rig="threePt" dir="t"/>
          </a:scene3d>
        </p:spPr>
      </p:pic>
      <p:pic>
        <p:nvPicPr>
          <p:cNvPr id="8" name="Picture 7">
            <a:extLst>
              <a:ext uri="{FF2B5EF4-FFF2-40B4-BE49-F238E27FC236}">
                <a16:creationId xmlns:a16="http://schemas.microsoft.com/office/drawing/2014/main" id="{0ADD50BA-B942-7E62-58D6-9366CC3333E1}"/>
              </a:ext>
            </a:extLst>
          </p:cNvPr>
          <p:cNvPicPr>
            <a:picLocks noChangeAspect="1"/>
          </p:cNvPicPr>
          <p:nvPr/>
        </p:nvPicPr>
        <p:blipFill>
          <a:blip r:embed="rId3" cstate="print">
            <a:extLst>
              <a:ext uri="{28A0092B-C50C-407E-A947-70E740481C1C}">
                <a14:useLocalDpi xmlns:a14="http://schemas.microsoft.com/office/drawing/2010/main" val="0"/>
              </a:ext>
            </a:extLst>
          </a:blip>
          <a:srcRect l="32252" t="50000" r="61200" b="42318"/>
          <a:stretch>
            <a:fillRect/>
          </a:stretch>
        </p:blipFill>
        <p:spPr>
          <a:xfrm>
            <a:off x="8384037" y="4866084"/>
            <a:ext cx="199541" cy="295697"/>
          </a:xfrm>
          <a:prstGeom prst="rect">
            <a:avLst/>
          </a:prstGeom>
          <a:scene3d>
            <a:camera prst="orthographicFront">
              <a:rot lat="0" lon="0" rev="10800000"/>
            </a:camera>
            <a:lightRig rig="threePt" dir="t"/>
          </a:scene3d>
        </p:spPr>
      </p:pic>
      <p:pic>
        <p:nvPicPr>
          <p:cNvPr id="10" name="Picture 9">
            <a:extLst>
              <a:ext uri="{FF2B5EF4-FFF2-40B4-BE49-F238E27FC236}">
                <a16:creationId xmlns:a16="http://schemas.microsoft.com/office/drawing/2014/main" id="{A2AF7405-B5A2-6F17-31CB-574F2A4961BF}"/>
              </a:ext>
            </a:extLst>
          </p:cNvPr>
          <p:cNvPicPr>
            <a:picLocks noChangeAspect="1"/>
          </p:cNvPicPr>
          <p:nvPr/>
        </p:nvPicPr>
        <p:blipFill>
          <a:blip r:embed="rId3" cstate="print">
            <a:extLst>
              <a:ext uri="{28A0092B-C50C-407E-A947-70E740481C1C}">
                <a14:useLocalDpi xmlns:a14="http://schemas.microsoft.com/office/drawing/2010/main" val="0"/>
              </a:ext>
            </a:extLst>
          </a:blip>
          <a:srcRect l="32252" t="50000" r="61200" b="42318"/>
          <a:stretch>
            <a:fillRect/>
          </a:stretch>
        </p:blipFill>
        <p:spPr>
          <a:xfrm>
            <a:off x="8383209" y="1594036"/>
            <a:ext cx="199541" cy="295697"/>
          </a:xfrm>
          <a:prstGeom prst="rect">
            <a:avLst/>
          </a:prstGeom>
          <a:scene3d>
            <a:camera prst="orthographicFront">
              <a:rot lat="0" lon="0" rev="10800000"/>
            </a:camera>
            <a:lightRig rig="threePt" dir="t"/>
          </a:scene3d>
        </p:spPr>
      </p:pic>
      <p:pic>
        <p:nvPicPr>
          <p:cNvPr id="2050" name="Picture 2" descr="Amazon.com: JMT PCI-E 3.0 x16 1 to 4 Split Card Gen3 PCIe-Bifurcation ...">
            <a:extLst>
              <a:ext uri="{FF2B5EF4-FFF2-40B4-BE49-F238E27FC236}">
                <a16:creationId xmlns:a16="http://schemas.microsoft.com/office/drawing/2014/main" id="{252BAC49-61BF-0EF2-FF2B-75CB9108386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056" t="59655" r="25833" b="34511"/>
          <a:stretch>
            <a:fillRect/>
          </a:stretch>
        </p:blipFill>
        <p:spPr bwMode="auto">
          <a:xfrm>
            <a:off x="5410200" y="4186122"/>
            <a:ext cx="1266825" cy="11179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Amazon.com: JMT PCI-E 3.0 x16 1 to 4 Split Card Gen3 PCIe-Bifurcation ...">
            <a:extLst>
              <a:ext uri="{FF2B5EF4-FFF2-40B4-BE49-F238E27FC236}">
                <a16:creationId xmlns:a16="http://schemas.microsoft.com/office/drawing/2014/main" id="{C5FCBC32-F186-0F92-B8F8-42FF281DF55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056" t="59655" r="25833" b="34511"/>
          <a:stretch>
            <a:fillRect/>
          </a:stretch>
        </p:blipFill>
        <p:spPr bwMode="auto">
          <a:xfrm>
            <a:off x="5410196" y="3598341"/>
            <a:ext cx="1266825" cy="11179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Amazon.com: JMT PCI-E 3.0 x16 1 to 4 Split Card Gen3 PCIe-Bifurcation ...">
            <a:extLst>
              <a:ext uri="{FF2B5EF4-FFF2-40B4-BE49-F238E27FC236}">
                <a16:creationId xmlns:a16="http://schemas.microsoft.com/office/drawing/2014/main" id="{CBE71F4C-26A3-0570-CFC0-32B1BB4F880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056" t="59655" r="25833" b="34511"/>
          <a:stretch>
            <a:fillRect/>
          </a:stretch>
        </p:blipFill>
        <p:spPr bwMode="auto">
          <a:xfrm>
            <a:off x="5410199" y="4490922"/>
            <a:ext cx="1266825" cy="11179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Amazon.com: JMT PCI-E 3.0 x16 1 to 4 Split Card Gen3 PCIe-Bifurcation ...">
            <a:extLst>
              <a:ext uri="{FF2B5EF4-FFF2-40B4-BE49-F238E27FC236}">
                <a16:creationId xmlns:a16="http://schemas.microsoft.com/office/drawing/2014/main" id="{647EF5B6-7675-64C7-0C35-0068607DA8A7}"/>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056" t="59655" r="25833" b="34511"/>
          <a:stretch>
            <a:fillRect/>
          </a:stretch>
        </p:blipFill>
        <p:spPr bwMode="auto">
          <a:xfrm>
            <a:off x="5410198" y="4775494"/>
            <a:ext cx="1266825" cy="11179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Amazon.com: JMT PCI-E 3.0 x16 1 to 4 Split Card Gen3 PCIe-Bifurcation ...">
            <a:extLst>
              <a:ext uri="{FF2B5EF4-FFF2-40B4-BE49-F238E27FC236}">
                <a16:creationId xmlns:a16="http://schemas.microsoft.com/office/drawing/2014/main" id="{69BFDCFC-FCBF-F61E-10FE-3D53E6F1A7F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056" t="59655" r="25833" b="34511"/>
          <a:stretch>
            <a:fillRect/>
          </a:stretch>
        </p:blipFill>
        <p:spPr bwMode="auto">
          <a:xfrm>
            <a:off x="5410197" y="5057968"/>
            <a:ext cx="1266825" cy="11179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Amazon.com: JMT PCI-E 3.0 x16 1 to 4 Split Card Gen3 PCIe-Bifurcation ...">
            <a:extLst>
              <a:ext uri="{FF2B5EF4-FFF2-40B4-BE49-F238E27FC236}">
                <a16:creationId xmlns:a16="http://schemas.microsoft.com/office/drawing/2014/main" id="{03E3BC89-773F-276D-E7C0-11B55004BB6B}"/>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056" t="59655" r="25833" b="34511"/>
          <a:stretch>
            <a:fillRect/>
          </a:stretch>
        </p:blipFill>
        <p:spPr bwMode="auto">
          <a:xfrm>
            <a:off x="5410197" y="3894666"/>
            <a:ext cx="1266825" cy="11179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Amazon.com: JMT PCI-E 3.0 x16 1 to 4 Split Card Gen3 PCIe-Bifurcation ...">
            <a:extLst>
              <a:ext uri="{FF2B5EF4-FFF2-40B4-BE49-F238E27FC236}">
                <a16:creationId xmlns:a16="http://schemas.microsoft.com/office/drawing/2014/main" id="{E0BDD9B8-9001-7CCA-A33E-25F6856676B0}"/>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056" t="59655" r="25833" b="34511"/>
          <a:stretch>
            <a:fillRect/>
          </a:stretch>
        </p:blipFill>
        <p:spPr bwMode="auto">
          <a:xfrm>
            <a:off x="5410195" y="5355976"/>
            <a:ext cx="1266825" cy="11179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Amazon.com: JMT PCI-E 3.0 x16 1 to 4 Split Card Gen3 PCIe-Bifurcation ...">
            <a:extLst>
              <a:ext uri="{FF2B5EF4-FFF2-40B4-BE49-F238E27FC236}">
                <a16:creationId xmlns:a16="http://schemas.microsoft.com/office/drawing/2014/main" id="{0921BD35-C785-2E7B-1760-9347A180F448}"/>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056" t="59655" r="25833" b="34511"/>
          <a:stretch>
            <a:fillRect/>
          </a:stretch>
        </p:blipFill>
        <p:spPr bwMode="auto">
          <a:xfrm>
            <a:off x="5410195" y="5660776"/>
            <a:ext cx="1266825" cy="11179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Amazon.com: JMT PCI-E 3.0 x16 1 to 4 Split Card Gen3 PCIe-Bifurcation ...">
            <a:extLst>
              <a:ext uri="{FF2B5EF4-FFF2-40B4-BE49-F238E27FC236}">
                <a16:creationId xmlns:a16="http://schemas.microsoft.com/office/drawing/2014/main" id="{CF3C74F3-1317-44E9-D72D-E2013ACE14A4}"/>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056" t="59655" r="25833" b="34511"/>
          <a:stretch>
            <a:fillRect/>
          </a:stretch>
        </p:blipFill>
        <p:spPr bwMode="auto">
          <a:xfrm>
            <a:off x="5410194" y="5965576"/>
            <a:ext cx="1266825" cy="11179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Amazon.com: JMT PCI-E 3.0 x16 1 to 4 Split Card Gen3 PCIe-Bifurcation ...">
            <a:extLst>
              <a:ext uri="{FF2B5EF4-FFF2-40B4-BE49-F238E27FC236}">
                <a16:creationId xmlns:a16="http://schemas.microsoft.com/office/drawing/2014/main" id="{040BE2C9-B46B-16E8-EE7A-2CB4C65D2086}"/>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056" t="59655" r="25833" b="34511"/>
          <a:stretch>
            <a:fillRect/>
          </a:stretch>
        </p:blipFill>
        <p:spPr bwMode="auto">
          <a:xfrm>
            <a:off x="5410193" y="6248050"/>
            <a:ext cx="1266825" cy="11179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Amazon.com: JMT PCI-E 3.0 x16 1 to 4 Split Card Gen3 PCIe-Bifurcation ...">
            <a:extLst>
              <a:ext uri="{FF2B5EF4-FFF2-40B4-BE49-F238E27FC236}">
                <a16:creationId xmlns:a16="http://schemas.microsoft.com/office/drawing/2014/main" id="{36C58CE0-95E5-A41E-048E-BD134A38A63B}"/>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056" t="59655" r="25833" b="34511"/>
          <a:stretch>
            <a:fillRect/>
          </a:stretch>
        </p:blipFill>
        <p:spPr bwMode="auto">
          <a:xfrm>
            <a:off x="5410189" y="1518329"/>
            <a:ext cx="1266825" cy="11179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Amazon.com: JMT PCI-E 3.0 x16 1 to 4 Split Card Gen3 PCIe-Bifurcation ...">
            <a:extLst>
              <a:ext uri="{FF2B5EF4-FFF2-40B4-BE49-F238E27FC236}">
                <a16:creationId xmlns:a16="http://schemas.microsoft.com/office/drawing/2014/main" id="{896DD0E5-AD3F-05CF-3727-4E48F029AF78}"/>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056" t="59655" r="25833" b="34511"/>
          <a:stretch>
            <a:fillRect/>
          </a:stretch>
        </p:blipFill>
        <p:spPr bwMode="auto">
          <a:xfrm>
            <a:off x="5410191" y="2704077"/>
            <a:ext cx="1266825" cy="11179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Amazon.com: JMT PCI-E 3.0 x16 1 to 4 Split Card Gen3 PCIe-Bifurcation ...">
            <a:extLst>
              <a:ext uri="{FF2B5EF4-FFF2-40B4-BE49-F238E27FC236}">
                <a16:creationId xmlns:a16="http://schemas.microsoft.com/office/drawing/2014/main" id="{719089A8-B4B8-8C05-209C-7C181A9E4DF1}"/>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056" t="59655" r="25833" b="34511"/>
          <a:stretch>
            <a:fillRect/>
          </a:stretch>
        </p:blipFill>
        <p:spPr bwMode="auto">
          <a:xfrm>
            <a:off x="5410192" y="3002085"/>
            <a:ext cx="1266825" cy="11179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Amazon.com: JMT PCI-E 3.0 x16 1 to 4 Split Card Gen3 PCIe-Bifurcation ...">
            <a:extLst>
              <a:ext uri="{FF2B5EF4-FFF2-40B4-BE49-F238E27FC236}">
                <a16:creationId xmlns:a16="http://schemas.microsoft.com/office/drawing/2014/main" id="{2B366234-C305-080F-1BE0-00218EEA3C9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056" t="59655" r="25833" b="34511"/>
          <a:stretch>
            <a:fillRect/>
          </a:stretch>
        </p:blipFill>
        <p:spPr bwMode="auto">
          <a:xfrm>
            <a:off x="5410192" y="3308669"/>
            <a:ext cx="1266825" cy="111796"/>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Amazon.com: JMT PCI-E 3.0 x16 1 to 4 Split Card Gen3 PCIe-Bifurcation ...">
            <a:extLst>
              <a:ext uri="{FF2B5EF4-FFF2-40B4-BE49-F238E27FC236}">
                <a16:creationId xmlns:a16="http://schemas.microsoft.com/office/drawing/2014/main" id="{92A5E3F6-1FBE-BADF-10E0-B9CFB37EB7EF}"/>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056" t="59655" r="25833" b="34511"/>
          <a:stretch>
            <a:fillRect/>
          </a:stretch>
        </p:blipFill>
        <p:spPr bwMode="auto">
          <a:xfrm>
            <a:off x="5410190" y="1816457"/>
            <a:ext cx="1266825" cy="11179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Amazon.com: JMT PCI-E 3.0 x16 1 to 4 Split Card Gen3 PCIe-Bifurcation ...">
            <a:extLst>
              <a:ext uri="{FF2B5EF4-FFF2-40B4-BE49-F238E27FC236}">
                <a16:creationId xmlns:a16="http://schemas.microsoft.com/office/drawing/2014/main" id="{1124E701-4A0D-5C0D-318F-9FD5A1FB455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056" t="59655" r="25833" b="34511"/>
          <a:stretch>
            <a:fillRect/>
          </a:stretch>
        </p:blipFill>
        <p:spPr bwMode="auto">
          <a:xfrm>
            <a:off x="5410191" y="2405949"/>
            <a:ext cx="1266825" cy="11179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Amazon.com: JMT PCI-E 3.0 x16 1 to 4 Split Card Gen3 PCIe-Bifurcation ...">
            <a:extLst>
              <a:ext uri="{FF2B5EF4-FFF2-40B4-BE49-F238E27FC236}">
                <a16:creationId xmlns:a16="http://schemas.microsoft.com/office/drawing/2014/main" id="{14BDE66C-E707-C83D-BDFB-C6D12E09919C}"/>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056" t="59655" r="25833" b="34511"/>
          <a:stretch>
            <a:fillRect/>
          </a:stretch>
        </p:blipFill>
        <p:spPr bwMode="auto">
          <a:xfrm>
            <a:off x="5410188" y="1223357"/>
            <a:ext cx="1266825" cy="111796"/>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Amazon.com: JMT PCI-E 3.0 x16 1 to 4 Split Card Gen3 PCIe-Bifurcation ...">
            <a:extLst>
              <a:ext uri="{FF2B5EF4-FFF2-40B4-BE49-F238E27FC236}">
                <a16:creationId xmlns:a16="http://schemas.microsoft.com/office/drawing/2014/main" id="{DCBFC2BE-47EF-E215-7A49-362DFFDF7E6D}"/>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056" t="59655" r="25833" b="34511"/>
          <a:stretch>
            <a:fillRect/>
          </a:stretch>
        </p:blipFill>
        <p:spPr bwMode="auto">
          <a:xfrm>
            <a:off x="5410190" y="2121257"/>
            <a:ext cx="1266825" cy="111796"/>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Amazon.com: JMT PCI-E 3.0 x16 1 to 4 Split Card Gen3 PCIe-Bifurcation ...">
            <a:extLst>
              <a:ext uri="{FF2B5EF4-FFF2-40B4-BE49-F238E27FC236}">
                <a16:creationId xmlns:a16="http://schemas.microsoft.com/office/drawing/2014/main" id="{A459C6DD-21DD-A41A-E94A-52B6C249F81F}"/>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057" t="59655" r="63113" b="34511"/>
          <a:stretch>
            <a:fillRect/>
          </a:stretch>
        </p:blipFill>
        <p:spPr bwMode="auto">
          <a:xfrm>
            <a:off x="5993594" y="939834"/>
            <a:ext cx="552461" cy="11179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Amazon.com: JMT PCI-E 3.0 x16 1 to 4 Split Card Gen3 PCIe-Bifurcation ...">
            <a:extLst>
              <a:ext uri="{FF2B5EF4-FFF2-40B4-BE49-F238E27FC236}">
                <a16:creationId xmlns:a16="http://schemas.microsoft.com/office/drawing/2014/main" id="{552558EF-5C79-1251-62B8-C4B651AEE94A}"/>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057" t="59655" r="63113" b="34511"/>
          <a:stretch>
            <a:fillRect/>
          </a:stretch>
        </p:blipFill>
        <p:spPr bwMode="auto">
          <a:xfrm>
            <a:off x="5993593" y="646483"/>
            <a:ext cx="552461" cy="111796"/>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Amazon.com: JMT PCI-E 3.0 x16 1 to 4 Split Card Gen3 PCIe-Bifurcation ...">
            <a:extLst>
              <a:ext uri="{FF2B5EF4-FFF2-40B4-BE49-F238E27FC236}">
                <a16:creationId xmlns:a16="http://schemas.microsoft.com/office/drawing/2014/main" id="{7356FB6E-93BD-BC51-27AC-44309EF44043}"/>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057" t="59655" r="63113" b="34511"/>
          <a:stretch>
            <a:fillRect/>
          </a:stretch>
        </p:blipFill>
        <p:spPr bwMode="auto">
          <a:xfrm>
            <a:off x="5993592" y="343638"/>
            <a:ext cx="552461" cy="111796"/>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Amazon.com: JMT PCI-E 3.0 x16 1 to 4 Split Card Gen3 PCIe-Bifurcation ...">
            <a:extLst>
              <a:ext uri="{FF2B5EF4-FFF2-40B4-BE49-F238E27FC236}">
                <a16:creationId xmlns:a16="http://schemas.microsoft.com/office/drawing/2014/main" id="{006C4F8D-1E6D-B730-56B7-0963B28823B7}"/>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057" t="59655" r="63113" b="34511"/>
          <a:stretch>
            <a:fillRect/>
          </a:stretch>
        </p:blipFill>
        <p:spPr bwMode="auto">
          <a:xfrm>
            <a:off x="7998469" y="590585"/>
            <a:ext cx="552461" cy="111796"/>
          </a:xfrm>
          <a:prstGeom prst="rect">
            <a:avLst/>
          </a:prstGeom>
          <a:noFill/>
          <a:scene3d>
            <a:camera prst="orthographicFront">
              <a:rot lat="0" lon="0" rev="10800000"/>
            </a:camera>
            <a:lightRig rig="threePt" dir="t"/>
          </a:scene3d>
          <a:extLst>
            <a:ext uri="{909E8E84-426E-40DD-AFC4-6F175D3DCCD1}">
              <a14:hiddenFill xmlns:a14="http://schemas.microsoft.com/office/drawing/2010/main">
                <a:solidFill>
                  <a:srgbClr val="FFFFFF"/>
                </a:solidFill>
              </a14:hiddenFill>
            </a:ext>
          </a:extLst>
        </p:spPr>
      </p:pic>
      <p:pic>
        <p:nvPicPr>
          <p:cNvPr id="38" name="Picture 2" descr="Amazon.com: JMT PCI-E 3.0 x16 1 to 4 Split Card Gen3 PCIe-Bifurcation ...">
            <a:extLst>
              <a:ext uri="{FF2B5EF4-FFF2-40B4-BE49-F238E27FC236}">
                <a16:creationId xmlns:a16="http://schemas.microsoft.com/office/drawing/2014/main" id="{05D7B177-FF8C-CD95-9F3B-233B90B2E9F4}"/>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057" t="59655" r="63113" b="34511"/>
          <a:stretch>
            <a:fillRect/>
          </a:stretch>
        </p:blipFill>
        <p:spPr bwMode="auto">
          <a:xfrm>
            <a:off x="7998469" y="4630526"/>
            <a:ext cx="552461" cy="111796"/>
          </a:xfrm>
          <a:prstGeom prst="rect">
            <a:avLst/>
          </a:prstGeom>
          <a:noFill/>
          <a:scene3d>
            <a:camera prst="orthographicFront">
              <a:rot lat="0" lon="0" rev="10800000"/>
            </a:camera>
            <a:lightRig rig="threePt" dir="t"/>
          </a:scene3d>
          <a:extLst>
            <a:ext uri="{909E8E84-426E-40DD-AFC4-6F175D3DCCD1}">
              <a14:hiddenFill xmlns:a14="http://schemas.microsoft.com/office/drawing/2010/main">
                <a:solidFill>
                  <a:srgbClr val="FFFFFF"/>
                </a:solidFill>
              </a14:hiddenFill>
            </a:ext>
          </a:extLst>
        </p:spPr>
      </p:pic>
      <p:pic>
        <p:nvPicPr>
          <p:cNvPr id="39" name="Picture 2" descr="Amazon.com: JMT PCI-E 3.0 x16 1 to 4 Split Card Gen3 PCIe-Bifurcation ...">
            <a:extLst>
              <a:ext uri="{FF2B5EF4-FFF2-40B4-BE49-F238E27FC236}">
                <a16:creationId xmlns:a16="http://schemas.microsoft.com/office/drawing/2014/main" id="{939D86FC-6C27-EA4B-1182-93BA810EBD00}"/>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8057" t="59655" r="63113" b="34511"/>
          <a:stretch>
            <a:fillRect/>
          </a:stretch>
        </p:blipFill>
        <p:spPr bwMode="auto">
          <a:xfrm>
            <a:off x="7120876" y="2704076"/>
            <a:ext cx="603899" cy="74843"/>
          </a:xfrm>
          <a:prstGeom prst="rect">
            <a:avLst/>
          </a:prstGeom>
          <a:noFill/>
          <a:scene3d>
            <a:camera prst="orthographicFront">
              <a:rot lat="0" lon="0" rev="10800000"/>
            </a:camera>
            <a:lightRig rig="threePt" dir="t"/>
          </a:scene3d>
          <a:extLst>
            <a:ext uri="{909E8E84-426E-40DD-AFC4-6F175D3DCCD1}">
              <a14:hiddenFill xmlns:a14="http://schemas.microsoft.com/office/drawing/2010/main">
                <a:solidFill>
                  <a:srgbClr val="FFFFFF"/>
                </a:solidFill>
              </a14:hiddenFill>
            </a:ext>
          </a:extLst>
        </p:spPr>
      </p:pic>
      <p:pic>
        <p:nvPicPr>
          <p:cNvPr id="40" name="Picture 2" descr="Amazon.com: JMT PCI-E 3.0 x16 1 to 4 Split Card Gen3 PCIe-Bifurcation ...">
            <a:extLst>
              <a:ext uri="{FF2B5EF4-FFF2-40B4-BE49-F238E27FC236}">
                <a16:creationId xmlns:a16="http://schemas.microsoft.com/office/drawing/2014/main" id="{1C6E7185-5927-3423-402B-9A1092673175}"/>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8057" t="59655" r="63113" b="34511"/>
          <a:stretch>
            <a:fillRect/>
          </a:stretch>
        </p:blipFill>
        <p:spPr bwMode="auto">
          <a:xfrm>
            <a:off x="7130623" y="1630125"/>
            <a:ext cx="603899" cy="74843"/>
          </a:xfrm>
          <a:prstGeom prst="rect">
            <a:avLst/>
          </a:prstGeom>
          <a:noFill/>
          <a:scene3d>
            <a:camera prst="orthographicFront">
              <a:rot lat="0" lon="0" rev="10800000"/>
            </a:camera>
            <a:lightRig rig="threePt" dir="t"/>
          </a:scene3d>
          <a:extLst>
            <a:ext uri="{909E8E84-426E-40DD-AFC4-6F175D3DCCD1}">
              <a14:hiddenFill xmlns:a14="http://schemas.microsoft.com/office/drawing/2010/main">
                <a:solidFill>
                  <a:srgbClr val="FFFFFF"/>
                </a:solidFill>
              </a14:hiddenFill>
            </a:ext>
          </a:extLst>
        </p:spPr>
      </p:pic>
      <p:pic>
        <p:nvPicPr>
          <p:cNvPr id="41" name="Picture 2" descr="Amazon.com: JMT PCI-E 3.0 x16 1 to 4 Split Card Gen3 PCIe-Bifurcation ...">
            <a:extLst>
              <a:ext uri="{FF2B5EF4-FFF2-40B4-BE49-F238E27FC236}">
                <a16:creationId xmlns:a16="http://schemas.microsoft.com/office/drawing/2014/main" id="{B81B51BF-91B4-6249-01F5-CAD3B9F35B51}"/>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8057" t="59655" r="63113" b="34511"/>
          <a:stretch>
            <a:fillRect/>
          </a:stretch>
        </p:blipFill>
        <p:spPr bwMode="auto">
          <a:xfrm>
            <a:off x="7670800" y="2159775"/>
            <a:ext cx="603899" cy="74843"/>
          </a:xfrm>
          <a:prstGeom prst="rect">
            <a:avLst/>
          </a:prstGeom>
          <a:noFill/>
          <a:scene3d>
            <a:camera prst="orthographicFront">
              <a:rot lat="0" lon="0" rev="5400000"/>
            </a:camera>
            <a:lightRig rig="threePt" dir="t"/>
          </a:scene3d>
          <a:extLst>
            <a:ext uri="{909E8E84-426E-40DD-AFC4-6F175D3DCCD1}">
              <a14:hiddenFill xmlns:a14="http://schemas.microsoft.com/office/drawing/2010/main">
                <a:solidFill>
                  <a:srgbClr val="FFFFFF"/>
                </a:solidFill>
              </a14:hiddenFill>
            </a:ext>
          </a:extLst>
        </p:spPr>
      </p:pic>
      <p:pic>
        <p:nvPicPr>
          <p:cNvPr id="42" name="Picture 2" descr="Amazon.com: JMT PCI-E 3.0 x16 1 to 4 Split Card Gen3 PCIe-Bifurcation ...">
            <a:extLst>
              <a:ext uri="{FF2B5EF4-FFF2-40B4-BE49-F238E27FC236}">
                <a16:creationId xmlns:a16="http://schemas.microsoft.com/office/drawing/2014/main" id="{A3969819-131E-8E65-4BC0-DFF263921DE5}"/>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8057" t="59655" r="63113" b="34511"/>
          <a:stretch>
            <a:fillRect/>
          </a:stretch>
        </p:blipFill>
        <p:spPr bwMode="auto">
          <a:xfrm>
            <a:off x="7130623" y="5946631"/>
            <a:ext cx="603899" cy="74843"/>
          </a:xfrm>
          <a:prstGeom prst="rect">
            <a:avLst/>
          </a:prstGeom>
          <a:noFill/>
          <a:scene3d>
            <a:camera prst="orthographicFront">
              <a:rot lat="0" lon="0" rev="10800000"/>
            </a:camera>
            <a:lightRig rig="threePt" dir="t"/>
          </a:scene3d>
          <a:extLst>
            <a:ext uri="{909E8E84-426E-40DD-AFC4-6F175D3DCCD1}">
              <a14:hiddenFill xmlns:a14="http://schemas.microsoft.com/office/drawing/2010/main">
                <a:solidFill>
                  <a:srgbClr val="FFFFFF"/>
                </a:solidFill>
              </a14:hiddenFill>
            </a:ext>
          </a:extLst>
        </p:spPr>
      </p:pic>
      <p:pic>
        <p:nvPicPr>
          <p:cNvPr id="43" name="Picture 2" descr="Amazon.com: JMT PCI-E 3.0 x16 1 to 4 Split Card Gen3 PCIe-Bifurcation ...">
            <a:extLst>
              <a:ext uri="{FF2B5EF4-FFF2-40B4-BE49-F238E27FC236}">
                <a16:creationId xmlns:a16="http://schemas.microsoft.com/office/drawing/2014/main" id="{A6242824-8F31-7D13-3941-1D3A2A4D185C}"/>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8057" t="59655" r="63113" b="34511"/>
          <a:stretch>
            <a:fillRect/>
          </a:stretch>
        </p:blipFill>
        <p:spPr bwMode="auto">
          <a:xfrm>
            <a:off x="7130623" y="4866084"/>
            <a:ext cx="603899" cy="74843"/>
          </a:xfrm>
          <a:prstGeom prst="rect">
            <a:avLst/>
          </a:prstGeom>
          <a:noFill/>
          <a:scene3d>
            <a:camera prst="orthographicFront">
              <a:rot lat="0" lon="0" rev="10800000"/>
            </a:camera>
            <a:lightRig rig="threePt" dir="t"/>
          </a:scene3d>
          <a:extLst>
            <a:ext uri="{909E8E84-426E-40DD-AFC4-6F175D3DCCD1}">
              <a14:hiddenFill xmlns:a14="http://schemas.microsoft.com/office/drawing/2010/main">
                <a:solidFill>
                  <a:srgbClr val="FFFFFF"/>
                </a:solidFill>
              </a14:hiddenFill>
            </a:ext>
          </a:extLst>
        </p:spPr>
      </p:pic>
      <p:pic>
        <p:nvPicPr>
          <p:cNvPr id="44" name="Picture 2" descr="Amazon.com: JMT PCI-E 3.0 x16 1 to 4 Split Card Gen3 PCIe-Bifurcation ...">
            <a:extLst>
              <a:ext uri="{FF2B5EF4-FFF2-40B4-BE49-F238E27FC236}">
                <a16:creationId xmlns:a16="http://schemas.microsoft.com/office/drawing/2014/main" id="{4396A43C-17B7-BBEE-8C45-14215C8A6373}"/>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8057" t="59655" r="63113" b="34511"/>
          <a:stretch>
            <a:fillRect/>
          </a:stretch>
        </p:blipFill>
        <p:spPr bwMode="auto">
          <a:xfrm>
            <a:off x="6596855" y="5411207"/>
            <a:ext cx="603899" cy="74843"/>
          </a:xfrm>
          <a:prstGeom prst="rect">
            <a:avLst/>
          </a:prstGeom>
          <a:noFill/>
          <a:scene3d>
            <a:camera prst="orthographicFront">
              <a:rot lat="0" lon="0" rev="5400000"/>
            </a:camera>
            <a:lightRig rig="threePt" dir="t"/>
          </a:scene3d>
          <a:extLst>
            <a:ext uri="{909E8E84-426E-40DD-AFC4-6F175D3DCCD1}">
              <a14:hiddenFill xmlns:a14="http://schemas.microsoft.com/office/drawing/2010/main">
                <a:solidFill>
                  <a:srgbClr val="FFFFFF"/>
                </a:solidFill>
              </a14:hiddenFill>
            </a:ext>
          </a:extLst>
        </p:spPr>
      </p:pic>
      <p:pic>
        <p:nvPicPr>
          <p:cNvPr id="45" name="Picture 2" descr="Amazon.com: JMT PCI-E 3.0 x16 1 to 4 Split Card Gen3 PCIe-Bifurcation ...">
            <a:extLst>
              <a:ext uri="{FF2B5EF4-FFF2-40B4-BE49-F238E27FC236}">
                <a16:creationId xmlns:a16="http://schemas.microsoft.com/office/drawing/2014/main" id="{A0399FDC-FC53-DAD7-7814-F2ABCD564D18}"/>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8057" t="59655" r="63113" b="34511"/>
          <a:stretch>
            <a:fillRect/>
          </a:stretch>
        </p:blipFill>
        <p:spPr bwMode="auto">
          <a:xfrm>
            <a:off x="7670800" y="5415935"/>
            <a:ext cx="603899" cy="74843"/>
          </a:xfrm>
          <a:prstGeom prst="rect">
            <a:avLst/>
          </a:prstGeom>
          <a:noFill/>
          <a:scene3d>
            <a:camera prst="orthographicFront">
              <a:rot lat="0" lon="0" rev="5400000"/>
            </a:camera>
            <a:lightRig rig="threePt" dir="t"/>
          </a:scene3d>
          <a:extLst>
            <a:ext uri="{909E8E84-426E-40DD-AFC4-6F175D3DCCD1}">
              <a14:hiddenFill xmlns:a14="http://schemas.microsoft.com/office/drawing/2010/main">
                <a:solidFill>
                  <a:srgbClr val="FFFFFF"/>
                </a:solidFill>
              </a14:hiddenFill>
            </a:ext>
          </a:extLst>
        </p:spPr>
      </p:pic>
      <p:pic>
        <p:nvPicPr>
          <p:cNvPr id="46" name="Picture 2" descr="Amazon.com: JMT PCI-E 3.0 x16 1 to 4 Split Card Gen3 PCIe-Bifurcation ...">
            <a:extLst>
              <a:ext uri="{FF2B5EF4-FFF2-40B4-BE49-F238E27FC236}">
                <a16:creationId xmlns:a16="http://schemas.microsoft.com/office/drawing/2014/main" id="{A4107063-B119-A0A7-523F-543F070DAED0}"/>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8057" t="59655" r="63113" b="34511"/>
          <a:stretch>
            <a:fillRect/>
          </a:stretch>
        </p:blipFill>
        <p:spPr bwMode="auto">
          <a:xfrm>
            <a:off x="6596856" y="2165242"/>
            <a:ext cx="603899" cy="74843"/>
          </a:xfrm>
          <a:prstGeom prst="rect">
            <a:avLst/>
          </a:prstGeom>
          <a:noFill/>
          <a:scene3d>
            <a:camera prst="orthographicFront">
              <a:rot lat="0" lon="0" rev="5400000"/>
            </a:camera>
            <a:lightRig rig="threePt" dir="t"/>
          </a:scene3d>
          <a:extLst>
            <a:ext uri="{909E8E84-426E-40DD-AFC4-6F175D3DCCD1}">
              <a14:hiddenFill xmlns:a14="http://schemas.microsoft.com/office/drawing/2010/main">
                <a:solidFill>
                  <a:srgbClr val="FFFFFF"/>
                </a:solidFill>
              </a14:hiddenFill>
            </a:ext>
          </a:extLst>
        </p:spPr>
      </p:pic>
      <p:sp>
        <p:nvSpPr>
          <p:cNvPr id="47" name="Rectangle 46">
            <a:extLst>
              <a:ext uri="{FF2B5EF4-FFF2-40B4-BE49-F238E27FC236}">
                <a16:creationId xmlns:a16="http://schemas.microsoft.com/office/drawing/2014/main" id="{AAC579CB-472E-9978-DD2B-26A592C1B8E7}"/>
              </a:ext>
            </a:extLst>
          </p:cNvPr>
          <p:cNvSpPr/>
          <p:nvPr/>
        </p:nvSpPr>
        <p:spPr>
          <a:xfrm>
            <a:off x="6751307" y="352326"/>
            <a:ext cx="74294" cy="6116091"/>
          </a:xfrm>
          <a:prstGeom prst="rect">
            <a:avLst/>
          </a:prstGeom>
          <a:solidFill>
            <a:srgbClr val="FFFF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FC68B9E1-6F5B-4EB3-9850-A090CEAB7E5E}"/>
              </a:ext>
            </a:extLst>
          </p:cNvPr>
          <p:cNvSpPr txBox="1"/>
          <p:nvPr/>
        </p:nvSpPr>
        <p:spPr>
          <a:xfrm>
            <a:off x="652198" y="2125038"/>
            <a:ext cx="3285324" cy="830997"/>
          </a:xfrm>
          <a:prstGeom prst="rect">
            <a:avLst/>
          </a:prstGeom>
          <a:noFill/>
        </p:spPr>
        <p:txBody>
          <a:bodyPr wrap="square" rtlCol="0">
            <a:spAutoFit/>
          </a:bodyPr>
          <a:lstStyle/>
          <a:p>
            <a:r>
              <a:rPr lang="en-US" sz="2400" dirty="0"/>
              <a:t>Two pieces are expected in late Feb. 2026</a:t>
            </a:r>
          </a:p>
        </p:txBody>
      </p:sp>
      <p:sp>
        <p:nvSpPr>
          <p:cNvPr id="49" name="TextBox 48">
            <a:extLst>
              <a:ext uri="{FF2B5EF4-FFF2-40B4-BE49-F238E27FC236}">
                <a16:creationId xmlns:a16="http://schemas.microsoft.com/office/drawing/2014/main" id="{1C115B84-2D81-F030-F130-F8843E0FB8C0}"/>
              </a:ext>
            </a:extLst>
          </p:cNvPr>
          <p:cNvSpPr txBox="1"/>
          <p:nvPr/>
        </p:nvSpPr>
        <p:spPr>
          <a:xfrm>
            <a:off x="566437" y="3599023"/>
            <a:ext cx="3943788" cy="1508105"/>
          </a:xfrm>
          <a:prstGeom prst="rect">
            <a:avLst/>
          </a:prstGeom>
          <a:noFill/>
        </p:spPr>
        <p:txBody>
          <a:bodyPr wrap="square" rtlCol="0">
            <a:spAutoFit/>
          </a:bodyPr>
          <a:lstStyle/>
          <a:p>
            <a:r>
              <a:rPr lang="en-US" sz="2000" dirty="0"/>
              <a:t>In hands: </a:t>
            </a:r>
          </a:p>
          <a:p>
            <a:pPr lvl="1"/>
            <a:r>
              <a:rPr lang="en-US" dirty="0"/>
              <a:t>One 19” box</a:t>
            </a:r>
          </a:p>
          <a:p>
            <a:pPr lvl="1"/>
            <a:r>
              <a:rPr lang="en-US" dirty="0"/>
              <a:t>One ATX power supply</a:t>
            </a:r>
          </a:p>
          <a:p>
            <a:pPr lvl="1"/>
            <a:r>
              <a:rPr lang="en-US" dirty="0"/>
              <a:t>Two KU15P FPGA modules</a:t>
            </a:r>
          </a:p>
          <a:p>
            <a:pPr lvl="1"/>
            <a:r>
              <a:rPr lang="en-US" dirty="0"/>
              <a:t>Two ZU19EG </a:t>
            </a:r>
            <a:r>
              <a:rPr lang="en-US" dirty="0" err="1"/>
              <a:t>MPSoC</a:t>
            </a:r>
            <a:r>
              <a:rPr lang="en-US" dirty="0"/>
              <a:t> modules</a:t>
            </a:r>
            <a:endParaRPr lang="en-US" sz="2400" dirty="0"/>
          </a:p>
        </p:txBody>
      </p:sp>
      <p:cxnSp>
        <p:nvCxnSpPr>
          <p:cNvPr id="51" name="Straight Arrow Connector 50">
            <a:extLst>
              <a:ext uri="{FF2B5EF4-FFF2-40B4-BE49-F238E27FC236}">
                <a16:creationId xmlns:a16="http://schemas.microsoft.com/office/drawing/2014/main" id="{DD34C469-F29B-72B7-F34E-5C5CFDDCC22F}"/>
              </a:ext>
            </a:extLst>
          </p:cNvPr>
          <p:cNvCxnSpPr>
            <a:cxnSpLocks/>
          </p:cNvCxnSpPr>
          <p:nvPr/>
        </p:nvCxnSpPr>
        <p:spPr>
          <a:xfrm flipV="1">
            <a:off x="4238625" y="5790850"/>
            <a:ext cx="2549829" cy="230624"/>
          </a:xfrm>
          <a:prstGeom prst="straightConnector1">
            <a:avLst/>
          </a:prstGeom>
          <a:ln w="25400">
            <a:solidFill>
              <a:srgbClr val="FFC000">
                <a:alpha val="57000"/>
              </a:srgbClr>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87D31836-73C4-2485-9B1C-0800F20B94D8}"/>
              </a:ext>
            </a:extLst>
          </p:cNvPr>
          <p:cNvSpPr txBox="1"/>
          <p:nvPr/>
        </p:nvSpPr>
        <p:spPr>
          <a:xfrm>
            <a:off x="1151821" y="5568553"/>
            <a:ext cx="3266549" cy="830997"/>
          </a:xfrm>
          <a:prstGeom prst="rect">
            <a:avLst/>
          </a:prstGeom>
          <a:noFill/>
        </p:spPr>
        <p:txBody>
          <a:bodyPr wrap="square" rtlCol="0">
            <a:spAutoFit/>
          </a:bodyPr>
          <a:lstStyle/>
          <a:p>
            <a:r>
              <a:rPr lang="en-US" sz="1600" dirty="0"/>
              <a:t>A BAR with many properly positioned threaded holes for the </a:t>
            </a:r>
            <a:r>
              <a:rPr lang="en-US" sz="1600" dirty="0" err="1"/>
              <a:t>OpticGTU</a:t>
            </a:r>
            <a:r>
              <a:rPr lang="en-US" sz="1600" dirty="0"/>
              <a:t> (to be designed and manufactured)</a:t>
            </a:r>
          </a:p>
        </p:txBody>
      </p:sp>
      <p:pic>
        <p:nvPicPr>
          <p:cNvPr id="55" name="Picture 54" descr="A picture containing text, electronics, circuit&#10;&#10;AI-generated content may be incorrect.">
            <a:extLst>
              <a:ext uri="{FF2B5EF4-FFF2-40B4-BE49-F238E27FC236}">
                <a16:creationId xmlns:a16="http://schemas.microsoft.com/office/drawing/2014/main" id="{AC72834F-6561-A9B2-2A75-75AF5A164520}"/>
              </a:ext>
            </a:extLst>
          </p:cNvPr>
          <p:cNvPicPr>
            <a:picLocks noChangeAspect="1"/>
          </p:cNvPicPr>
          <p:nvPr/>
        </p:nvPicPr>
        <p:blipFill>
          <a:blip r:embed="rId7" cstate="print">
            <a:alphaModFix amt="65000"/>
            <a:extLst>
              <a:ext uri="{28A0092B-C50C-407E-A947-70E740481C1C}">
                <a14:useLocalDpi xmlns:a14="http://schemas.microsoft.com/office/drawing/2010/main" val="0"/>
              </a:ext>
            </a:extLst>
          </a:blip>
          <a:srcRect t="42639" r="60965" b="50000"/>
          <a:stretch>
            <a:fillRect/>
          </a:stretch>
        </p:blipFill>
        <p:spPr>
          <a:xfrm>
            <a:off x="8325975" y="1580934"/>
            <a:ext cx="1296402" cy="308799"/>
          </a:xfrm>
          <a:prstGeom prst="rect">
            <a:avLst/>
          </a:prstGeom>
          <a:scene3d>
            <a:camera prst="orthographicFront">
              <a:rot lat="0" lon="0" rev="10800000"/>
            </a:camera>
            <a:lightRig rig="threePt" dir="t"/>
          </a:scene3d>
        </p:spPr>
      </p:pic>
      <p:pic>
        <p:nvPicPr>
          <p:cNvPr id="56" name="Picture 55" descr="A picture containing text, electronics, circuit&#10;&#10;AI-generated content may be incorrect.">
            <a:extLst>
              <a:ext uri="{FF2B5EF4-FFF2-40B4-BE49-F238E27FC236}">
                <a16:creationId xmlns:a16="http://schemas.microsoft.com/office/drawing/2014/main" id="{4DA27F57-31C8-18E9-33BF-BC1BF1CA9777}"/>
              </a:ext>
            </a:extLst>
          </p:cNvPr>
          <p:cNvPicPr>
            <a:picLocks noChangeAspect="1"/>
          </p:cNvPicPr>
          <p:nvPr/>
        </p:nvPicPr>
        <p:blipFill>
          <a:blip r:embed="rId7" cstate="print">
            <a:alphaModFix amt="65000"/>
            <a:extLst>
              <a:ext uri="{28A0092B-C50C-407E-A947-70E740481C1C}">
                <a14:useLocalDpi xmlns:a14="http://schemas.microsoft.com/office/drawing/2010/main" val="0"/>
              </a:ext>
            </a:extLst>
          </a:blip>
          <a:srcRect t="42639" r="60965" b="50000"/>
          <a:stretch>
            <a:fillRect/>
          </a:stretch>
        </p:blipFill>
        <p:spPr>
          <a:xfrm>
            <a:off x="8383209" y="3486742"/>
            <a:ext cx="1296402" cy="308799"/>
          </a:xfrm>
          <a:prstGeom prst="rect">
            <a:avLst/>
          </a:prstGeom>
          <a:scene3d>
            <a:camera prst="orthographicFront">
              <a:rot lat="0" lon="0" rev="10800000"/>
            </a:camera>
            <a:lightRig rig="threePt" dir="t"/>
          </a:scene3d>
        </p:spPr>
      </p:pic>
      <p:pic>
        <p:nvPicPr>
          <p:cNvPr id="57" name="Picture 56" descr="A picture containing text, electronics, circuit&#10;&#10;AI-generated content may be incorrect.">
            <a:extLst>
              <a:ext uri="{FF2B5EF4-FFF2-40B4-BE49-F238E27FC236}">
                <a16:creationId xmlns:a16="http://schemas.microsoft.com/office/drawing/2014/main" id="{AF9ADEA3-0FC4-3422-D08B-6612657572C1}"/>
              </a:ext>
            </a:extLst>
          </p:cNvPr>
          <p:cNvPicPr>
            <a:picLocks noChangeAspect="1"/>
          </p:cNvPicPr>
          <p:nvPr/>
        </p:nvPicPr>
        <p:blipFill>
          <a:blip r:embed="rId7" cstate="print">
            <a:alphaModFix amt="65000"/>
            <a:extLst>
              <a:ext uri="{28A0092B-C50C-407E-A947-70E740481C1C}">
                <a14:useLocalDpi xmlns:a14="http://schemas.microsoft.com/office/drawing/2010/main" val="0"/>
              </a:ext>
            </a:extLst>
          </a:blip>
          <a:srcRect t="42639" r="60965" b="50000"/>
          <a:stretch>
            <a:fillRect/>
          </a:stretch>
        </p:blipFill>
        <p:spPr>
          <a:xfrm>
            <a:off x="8325975" y="4851073"/>
            <a:ext cx="1296402" cy="308799"/>
          </a:xfrm>
          <a:prstGeom prst="rect">
            <a:avLst/>
          </a:prstGeom>
          <a:scene3d>
            <a:camera prst="orthographicFront">
              <a:rot lat="0" lon="0" rev="10800000"/>
            </a:camera>
            <a:lightRig rig="threePt" dir="t"/>
          </a:scene3d>
        </p:spPr>
      </p:pic>
      <p:sp>
        <p:nvSpPr>
          <p:cNvPr id="59" name="Rectangle 58">
            <a:extLst>
              <a:ext uri="{FF2B5EF4-FFF2-40B4-BE49-F238E27FC236}">
                <a16:creationId xmlns:a16="http://schemas.microsoft.com/office/drawing/2014/main" id="{C9E7D804-F3AF-B29E-A616-B4080EE0F838}"/>
              </a:ext>
            </a:extLst>
          </p:cNvPr>
          <p:cNvSpPr/>
          <p:nvPr/>
        </p:nvSpPr>
        <p:spPr>
          <a:xfrm>
            <a:off x="6857621" y="1616178"/>
            <a:ext cx="1140848" cy="1161795"/>
          </a:xfrm>
          <a:prstGeom prst="rect">
            <a:avLst/>
          </a:prstGeom>
          <a:solidFill>
            <a:srgbClr val="FFC0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8C98E115-F9DA-9D30-7B4B-6D451B6EFFE6}"/>
              </a:ext>
            </a:extLst>
          </p:cNvPr>
          <p:cNvSpPr/>
          <p:nvPr/>
        </p:nvSpPr>
        <p:spPr>
          <a:xfrm>
            <a:off x="7186526" y="3253942"/>
            <a:ext cx="1136031" cy="1151561"/>
          </a:xfrm>
          <a:prstGeom prst="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A03B3B90-6F79-24F6-E008-DE3BB495899E}"/>
              </a:ext>
            </a:extLst>
          </p:cNvPr>
          <p:cNvSpPr txBox="1"/>
          <p:nvPr/>
        </p:nvSpPr>
        <p:spPr>
          <a:xfrm>
            <a:off x="7186527" y="3308669"/>
            <a:ext cx="1165228" cy="1015663"/>
          </a:xfrm>
          <a:prstGeom prst="rect">
            <a:avLst/>
          </a:prstGeom>
          <a:noFill/>
        </p:spPr>
        <p:txBody>
          <a:bodyPr wrap="square" rtlCol="0">
            <a:spAutoFit/>
          </a:bodyPr>
          <a:lstStyle/>
          <a:p>
            <a:pPr algn="ctr"/>
            <a:r>
              <a:rPr lang="en-US" sz="2000" b="1" dirty="0">
                <a:solidFill>
                  <a:srgbClr val="FF0000"/>
                </a:solidFill>
              </a:rPr>
              <a:t>AMD </a:t>
            </a:r>
          </a:p>
          <a:p>
            <a:pPr algn="ctr"/>
            <a:r>
              <a:rPr lang="en-US" sz="2000" b="1" dirty="0">
                <a:solidFill>
                  <a:srgbClr val="FF0000"/>
                </a:solidFill>
              </a:rPr>
              <a:t>ZU19EG </a:t>
            </a:r>
          </a:p>
          <a:p>
            <a:pPr algn="ctr"/>
            <a:r>
              <a:rPr lang="en-US" sz="2000" b="1" dirty="0">
                <a:solidFill>
                  <a:srgbClr val="FF0000"/>
                </a:solidFill>
              </a:rPr>
              <a:t>MPSOC</a:t>
            </a:r>
            <a:endParaRPr lang="en-US" sz="2400" b="1" dirty="0">
              <a:solidFill>
                <a:srgbClr val="FF0000"/>
              </a:solidFill>
            </a:endParaRPr>
          </a:p>
        </p:txBody>
      </p:sp>
      <p:sp>
        <p:nvSpPr>
          <p:cNvPr id="62" name="Rectangle 61">
            <a:extLst>
              <a:ext uri="{FF2B5EF4-FFF2-40B4-BE49-F238E27FC236}">
                <a16:creationId xmlns:a16="http://schemas.microsoft.com/office/drawing/2014/main" id="{22E8FDE6-4A85-C19B-FF0F-EE22BC72A53A}"/>
              </a:ext>
            </a:extLst>
          </p:cNvPr>
          <p:cNvSpPr/>
          <p:nvPr/>
        </p:nvSpPr>
        <p:spPr>
          <a:xfrm>
            <a:off x="6850110" y="4850945"/>
            <a:ext cx="1179775" cy="1170529"/>
          </a:xfrm>
          <a:prstGeom prst="rect">
            <a:avLst/>
          </a:prstGeom>
          <a:solidFill>
            <a:srgbClr val="FFC0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FF10CD35-D06B-C537-9626-EC7F82ECF7AD}"/>
              </a:ext>
            </a:extLst>
          </p:cNvPr>
          <p:cNvSpPr txBox="1"/>
          <p:nvPr/>
        </p:nvSpPr>
        <p:spPr>
          <a:xfrm>
            <a:off x="7017666" y="5006454"/>
            <a:ext cx="872354" cy="923330"/>
          </a:xfrm>
          <a:prstGeom prst="rect">
            <a:avLst/>
          </a:prstGeom>
          <a:noFill/>
        </p:spPr>
        <p:txBody>
          <a:bodyPr wrap="none" rtlCol="0">
            <a:spAutoFit/>
          </a:bodyPr>
          <a:lstStyle/>
          <a:p>
            <a:pPr algn="ctr"/>
            <a:r>
              <a:rPr lang="en-US" dirty="0">
                <a:solidFill>
                  <a:srgbClr val="FF0000"/>
                </a:solidFill>
              </a:rPr>
              <a:t>AMD </a:t>
            </a:r>
          </a:p>
          <a:p>
            <a:pPr algn="ctr"/>
            <a:r>
              <a:rPr lang="en-US" dirty="0">
                <a:solidFill>
                  <a:srgbClr val="FF0000"/>
                </a:solidFill>
              </a:rPr>
              <a:t>KU15P </a:t>
            </a:r>
          </a:p>
          <a:p>
            <a:pPr algn="ctr"/>
            <a:r>
              <a:rPr lang="en-US" dirty="0">
                <a:solidFill>
                  <a:srgbClr val="FF0000"/>
                </a:solidFill>
              </a:rPr>
              <a:t>SOM#2</a:t>
            </a:r>
          </a:p>
        </p:txBody>
      </p:sp>
      <p:sp>
        <p:nvSpPr>
          <p:cNvPr id="64" name="TextBox 63">
            <a:extLst>
              <a:ext uri="{FF2B5EF4-FFF2-40B4-BE49-F238E27FC236}">
                <a16:creationId xmlns:a16="http://schemas.microsoft.com/office/drawing/2014/main" id="{BCB639B3-DBA0-207B-FA92-121F9F4533C4}"/>
              </a:ext>
            </a:extLst>
          </p:cNvPr>
          <p:cNvSpPr txBox="1"/>
          <p:nvPr/>
        </p:nvSpPr>
        <p:spPr>
          <a:xfrm>
            <a:off x="7003820" y="1753131"/>
            <a:ext cx="872354" cy="923330"/>
          </a:xfrm>
          <a:prstGeom prst="rect">
            <a:avLst/>
          </a:prstGeom>
          <a:noFill/>
        </p:spPr>
        <p:txBody>
          <a:bodyPr wrap="none" rtlCol="0">
            <a:spAutoFit/>
          </a:bodyPr>
          <a:lstStyle/>
          <a:p>
            <a:pPr algn="ctr"/>
            <a:r>
              <a:rPr lang="en-US" dirty="0">
                <a:solidFill>
                  <a:srgbClr val="FF0000"/>
                </a:solidFill>
              </a:rPr>
              <a:t>AMD </a:t>
            </a:r>
          </a:p>
          <a:p>
            <a:pPr algn="ctr"/>
            <a:r>
              <a:rPr lang="en-US" dirty="0">
                <a:solidFill>
                  <a:srgbClr val="FF0000"/>
                </a:solidFill>
              </a:rPr>
              <a:t>KU15P </a:t>
            </a:r>
          </a:p>
          <a:p>
            <a:pPr algn="ctr"/>
            <a:r>
              <a:rPr lang="en-US" dirty="0">
                <a:solidFill>
                  <a:srgbClr val="FF0000"/>
                </a:solidFill>
              </a:rPr>
              <a:t>SOM#1</a:t>
            </a:r>
          </a:p>
        </p:txBody>
      </p:sp>
    </p:spTree>
    <p:extLst>
      <p:ext uri="{BB962C8B-B14F-4D97-AF65-F5344CB8AC3E}">
        <p14:creationId xmlns:p14="http://schemas.microsoft.com/office/powerpoint/2010/main" val="32420390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239571" y="285074"/>
            <a:ext cx="2862262" cy="480349"/>
          </a:xfrm>
          <a:prstGeom prst="rect">
            <a:avLst/>
          </a:prstGeom>
        </p:spPr>
        <p:txBody>
          <a:bodyP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b="1" dirty="0"/>
          </a:p>
        </p:txBody>
      </p:sp>
      <p:sp>
        <p:nvSpPr>
          <p:cNvPr id="4" name="Slide Number Placeholder 3"/>
          <p:cNvSpPr>
            <a:spLocks noGrp="1"/>
          </p:cNvSpPr>
          <p:nvPr>
            <p:ph type="sldNum" sz="quarter" idx="12"/>
          </p:nvPr>
        </p:nvSpPr>
        <p:spPr/>
        <p:txBody>
          <a:bodyPr/>
          <a:lstStyle/>
          <a:p>
            <a:fld id="{ED7F7473-35CC-4359-AC04-EFEE0D39A7D2}" type="slidenum">
              <a:rPr lang="en-US" smtClean="0"/>
              <a:t>12</a:t>
            </a:fld>
            <a:endParaRPr lang="en-US" dirty="0"/>
          </a:p>
        </p:txBody>
      </p:sp>
      <p:sp>
        <p:nvSpPr>
          <p:cNvPr id="12" name="TextBox 11"/>
          <p:cNvSpPr txBox="1"/>
          <p:nvPr/>
        </p:nvSpPr>
        <p:spPr>
          <a:xfrm>
            <a:off x="2670702" y="1917700"/>
            <a:ext cx="6362960" cy="1862048"/>
          </a:xfrm>
          <a:prstGeom prst="rect">
            <a:avLst/>
          </a:prstGeom>
          <a:noFill/>
        </p:spPr>
        <p:txBody>
          <a:bodyPr wrap="none" rtlCol="0">
            <a:spAutoFit/>
          </a:bodyPr>
          <a:lstStyle/>
          <a:p>
            <a:r>
              <a:rPr lang="en-US" sz="11500" dirty="0"/>
              <a:t>Thank you</a:t>
            </a:r>
          </a:p>
        </p:txBody>
      </p:sp>
      <p:sp>
        <p:nvSpPr>
          <p:cNvPr id="3" name="TextBox 2"/>
          <p:cNvSpPr txBox="1"/>
          <p:nvPr/>
        </p:nvSpPr>
        <p:spPr>
          <a:xfrm>
            <a:off x="1531864" y="4775200"/>
            <a:ext cx="5519909" cy="461665"/>
          </a:xfrm>
          <a:prstGeom prst="rect">
            <a:avLst/>
          </a:prstGeom>
          <a:noFill/>
        </p:spPr>
        <p:txBody>
          <a:bodyPr wrap="none" rtlCol="0">
            <a:spAutoFit/>
          </a:bodyPr>
          <a:lstStyle/>
          <a:p>
            <a:pPr marL="457200" indent="-457200">
              <a:buFont typeface="Arial" panose="020B0604020202020204" pitchFamily="34" charset="0"/>
              <a:buChar char="•"/>
            </a:pPr>
            <a:r>
              <a:rPr lang="en-US" sz="2400" dirty="0">
                <a:solidFill>
                  <a:srgbClr val="00B050"/>
                </a:solidFill>
              </a:rPr>
              <a:t>The firmware and software are starting</a:t>
            </a:r>
          </a:p>
        </p:txBody>
      </p:sp>
    </p:spTree>
    <p:extLst>
      <p:ext uri="{BB962C8B-B14F-4D97-AF65-F5344CB8AC3E}">
        <p14:creationId xmlns:p14="http://schemas.microsoft.com/office/powerpoint/2010/main" val="4140042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98CDD6-AF0E-8B5C-3912-947A1FC9D0DC}"/>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1947D48-9F2D-E2F4-4148-10A1A4A08247}"/>
              </a:ext>
            </a:extLst>
          </p:cNvPr>
          <p:cNvSpPr>
            <a:spLocks noGrp="1"/>
          </p:cNvSpPr>
          <p:nvPr>
            <p:ph type="sldNum" sz="quarter" idx="12"/>
          </p:nvPr>
        </p:nvSpPr>
        <p:spPr>
          <a:xfrm>
            <a:off x="8920799" y="6492875"/>
            <a:ext cx="2743200" cy="365125"/>
          </a:xfrm>
        </p:spPr>
        <p:txBody>
          <a:bodyPr/>
          <a:lstStyle/>
          <a:p>
            <a:fld id="{ED7F7473-35CC-4359-AC04-EFEE0D39A7D2}" type="slidenum">
              <a:rPr lang="en-US" smtClean="0"/>
              <a:t>13</a:t>
            </a:fld>
            <a:endParaRPr lang="en-US" dirty="0"/>
          </a:p>
        </p:txBody>
      </p:sp>
      <p:sp>
        <p:nvSpPr>
          <p:cNvPr id="52" name="Rectangle 51">
            <a:extLst>
              <a:ext uri="{FF2B5EF4-FFF2-40B4-BE49-F238E27FC236}">
                <a16:creationId xmlns:a16="http://schemas.microsoft.com/office/drawing/2014/main" id="{BBDB7A0E-97A4-1E6E-D8BB-942FA2954A0D}"/>
              </a:ext>
            </a:extLst>
          </p:cNvPr>
          <p:cNvSpPr/>
          <p:nvPr/>
        </p:nvSpPr>
        <p:spPr>
          <a:xfrm>
            <a:off x="1107134" y="497090"/>
            <a:ext cx="4743621" cy="400110"/>
          </a:xfrm>
          <a:prstGeom prst="rect">
            <a:avLst/>
          </a:prstGeom>
        </p:spPr>
        <p:txBody>
          <a:bodyPr wrap="square">
            <a:spAutoFit/>
          </a:bodyPr>
          <a:lstStyle/>
          <a:p>
            <a:pPr>
              <a:spcAft>
                <a:spcPts val="400"/>
              </a:spcAft>
            </a:pPr>
            <a:r>
              <a:rPr lang="en-US" sz="2000" dirty="0">
                <a:solidFill>
                  <a:srgbClr val="000000"/>
                </a:solidFill>
              </a:rPr>
              <a:t>not planned for the GTU engineering article</a:t>
            </a:r>
            <a:endParaRPr lang="en-US" dirty="0">
              <a:solidFill>
                <a:srgbClr val="000000"/>
              </a:solidFill>
            </a:endParaRPr>
          </a:p>
        </p:txBody>
      </p:sp>
      <p:sp>
        <p:nvSpPr>
          <p:cNvPr id="23" name="TextBox 22">
            <a:extLst>
              <a:ext uri="{FF2B5EF4-FFF2-40B4-BE49-F238E27FC236}">
                <a16:creationId xmlns:a16="http://schemas.microsoft.com/office/drawing/2014/main" id="{3EE7759F-046B-2C68-BA04-339EBD1A6E48}"/>
              </a:ext>
            </a:extLst>
          </p:cNvPr>
          <p:cNvSpPr txBox="1"/>
          <p:nvPr/>
        </p:nvSpPr>
        <p:spPr>
          <a:xfrm>
            <a:off x="973784" y="1838515"/>
            <a:ext cx="8843383" cy="1477328"/>
          </a:xfrm>
          <a:prstGeom prst="rect">
            <a:avLst/>
          </a:prstGeom>
          <a:noFill/>
        </p:spPr>
        <p:txBody>
          <a:bodyPr wrap="none" rtlCol="0">
            <a:spAutoFit/>
          </a:bodyPr>
          <a:lstStyle/>
          <a:p>
            <a:r>
              <a:rPr lang="en-US" dirty="0"/>
              <a:t>PCIe x4 for the phase measurement of the distributed clocks and EIC interface daughter card</a:t>
            </a:r>
          </a:p>
          <a:p>
            <a:endParaRPr lang="en-US" dirty="0"/>
          </a:p>
          <a:p>
            <a:r>
              <a:rPr lang="en-US" dirty="0"/>
              <a:t>PCIe x4 for the dedicated clock distribution (1:~200)</a:t>
            </a:r>
          </a:p>
          <a:p>
            <a:endParaRPr lang="en-US" dirty="0"/>
          </a:p>
          <a:p>
            <a:r>
              <a:rPr lang="en-US" dirty="0"/>
              <a:t>Standalone card for the (electron) beam pick up</a:t>
            </a:r>
          </a:p>
        </p:txBody>
      </p:sp>
    </p:spTree>
    <p:extLst>
      <p:ext uri="{BB962C8B-B14F-4D97-AF65-F5344CB8AC3E}">
        <p14:creationId xmlns:p14="http://schemas.microsoft.com/office/powerpoint/2010/main" val="1498930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DA7682-19C8-F9C7-EF11-1B981DB75ECB}"/>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618CFEE-2022-1C4B-C266-21D27273C1A6}"/>
              </a:ext>
            </a:extLst>
          </p:cNvPr>
          <p:cNvSpPr>
            <a:spLocks noGrp="1"/>
          </p:cNvSpPr>
          <p:nvPr>
            <p:ph type="sldNum" sz="quarter" idx="12"/>
          </p:nvPr>
        </p:nvSpPr>
        <p:spPr/>
        <p:txBody>
          <a:bodyPr/>
          <a:lstStyle/>
          <a:p>
            <a:fld id="{ED7F7473-35CC-4359-AC04-EFEE0D39A7D2}" type="slidenum">
              <a:rPr lang="en-US" smtClean="0"/>
              <a:t>14</a:t>
            </a:fld>
            <a:endParaRPr lang="en-US" dirty="0"/>
          </a:p>
        </p:txBody>
      </p:sp>
      <p:sp>
        <p:nvSpPr>
          <p:cNvPr id="3" name="TextBox 2">
            <a:extLst>
              <a:ext uri="{FF2B5EF4-FFF2-40B4-BE49-F238E27FC236}">
                <a16:creationId xmlns:a16="http://schemas.microsoft.com/office/drawing/2014/main" id="{A3E9CCE9-7C86-9147-0E23-177E33C09686}"/>
              </a:ext>
            </a:extLst>
          </p:cNvPr>
          <p:cNvSpPr txBox="1"/>
          <p:nvPr/>
        </p:nvSpPr>
        <p:spPr>
          <a:xfrm>
            <a:off x="1097356" y="1264745"/>
            <a:ext cx="8853578" cy="2862322"/>
          </a:xfrm>
          <a:prstGeom prst="rect">
            <a:avLst/>
          </a:prstGeom>
          <a:noFill/>
        </p:spPr>
        <p:txBody>
          <a:bodyPr wrap="none" rtlCol="0">
            <a:spAutoFit/>
          </a:bodyPr>
          <a:lstStyle/>
          <a:p>
            <a:pPr marL="342900" indent="-342900">
              <a:buFont typeface="Arial" panose="020B0604020202020204" pitchFamily="34" charset="0"/>
              <a:buChar char="•"/>
            </a:pPr>
            <a:r>
              <a:rPr lang="en-US" sz="2000" dirty="0"/>
              <a:t>ATX power modules, +12V, +5V, +3.3V, requires a 110V AC outlet</a:t>
            </a:r>
          </a:p>
          <a:p>
            <a:pPr marL="342900" indent="-342900">
              <a:buFont typeface="Arial" panose="020B0604020202020204" pitchFamily="34" charset="0"/>
              <a:buChar char="•"/>
            </a:pPr>
            <a:r>
              <a:rPr lang="en-US" sz="2000" dirty="0"/>
              <a:t>GTU base board (24-pin ATX power connector and PCIe 8-pin power connectors):</a:t>
            </a:r>
          </a:p>
          <a:p>
            <a:pPr marL="800100" lvl="1" indent="-342900">
              <a:buFont typeface="Arial" panose="020B0604020202020204" pitchFamily="34" charset="0"/>
              <a:buChar char="•"/>
            </a:pPr>
            <a:r>
              <a:rPr lang="en-US" sz="2000" dirty="0"/>
              <a:t>SOM: +12V</a:t>
            </a:r>
          </a:p>
          <a:p>
            <a:pPr marL="800100" lvl="1" indent="-342900">
              <a:buFont typeface="Arial" panose="020B0604020202020204" pitchFamily="34" charset="0"/>
              <a:buChar char="•"/>
            </a:pPr>
            <a:r>
              <a:rPr lang="en-US" sz="2000" dirty="0"/>
              <a:t>FPGA HP_IO: LDO mic69502 +3.3V in, +1.8V/+1.5V… out</a:t>
            </a:r>
          </a:p>
          <a:p>
            <a:pPr marL="800100" lvl="1" indent="-342900">
              <a:buFont typeface="Arial" panose="020B0604020202020204" pitchFamily="34" charset="0"/>
              <a:buChar char="•"/>
            </a:pPr>
            <a:r>
              <a:rPr lang="en-US" sz="2000" dirty="0"/>
              <a:t>FPGA HD_IO: LDO mic69502 +5V in, +3.3V/2.5V/1.8V… out</a:t>
            </a:r>
          </a:p>
          <a:p>
            <a:pPr marL="800100" lvl="1" indent="-342900">
              <a:buFont typeface="Arial" panose="020B0604020202020204" pitchFamily="34" charset="0"/>
              <a:buChar char="•"/>
            </a:pPr>
            <a:r>
              <a:rPr lang="en-US" sz="2000" dirty="0"/>
              <a:t>Zynq IO: DC-DC OKL-T/6-W5P, +5V in, </a:t>
            </a:r>
          </a:p>
          <a:p>
            <a:pPr marL="342900" indent="-342900">
              <a:buFont typeface="Arial" panose="020B0604020202020204" pitchFamily="34" charset="0"/>
              <a:buChar char="•"/>
            </a:pPr>
            <a:r>
              <a:rPr lang="en-US" sz="2000" dirty="0"/>
              <a:t>Optic Plugin card:</a:t>
            </a:r>
          </a:p>
          <a:p>
            <a:pPr marL="800100" lvl="1" indent="-342900">
              <a:buFont typeface="Arial" panose="020B0604020202020204" pitchFamily="34" charset="0"/>
              <a:buChar char="•"/>
            </a:pPr>
            <a:r>
              <a:rPr lang="en-US" sz="2000" dirty="0"/>
              <a:t>+3.3V from GTU base board, or</a:t>
            </a:r>
          </a:p>
          <a:p>
            <a:pPr marL="800100" lvl="1" indent="-342900">
              <a:buFont typeface="Arial" panose="020B0604020202020204" pitchFamily="34" charset="0"/>
              <a:buChar char="•"/>
            </a:pPr>
            <a:r>
              <a:rPr lang="en-US" sz="2000" dirty="0"/>
              <a:t>+12 V from GTU base board or connector, DC-DC </a:t>
            </a:r>
            <a:r>
              <a:rPr lang="en-US" sz="2000" dirty="0">
                <a:sym typeface="Wingdings" panose="05000000000000000000" pitchFamily="2" charset="2"/>
              </a:rPr>
              <a:t> 4V, LDO  3.3V</a:t>
            </a:r>
            <a:endParaRPr lang="en-US" sz="2000" dirty="0"/>
          </a:p>
        </p:txBody>
      </p:sp>
      <p:sp>
        <p:nvSpPr>
          <p:cNvPr id="5" name="Rectangle 4">
            <a:extLst>
              <a:ext uri="{FF2B5EF4-FFF2-40B4-BE49-F238E27FC236}">
                <a16:creationId xmlns:a16="http://schemas.microsoft.com/office/drawing/2014/main" id="{8EE0A6AD-9BFD-AD56-90A5-7BB4613C15C4}"/>
              </a:ext>
            </a:extLst>
          </p:cNvPr>
          <p:cNvSpPr/>
          <p:nvPr/>
        </p:nvSpPr>
        <p:spPr>
          <a:xfrm>
            <a:off x="1027715" y="447012"/>
            <a:ext cx="3502977" cy="400110"/>
          </a:xfrm>
          <a:prstGeom prst="rect">
            <a:avLst/>
          </a:prstGeom>
        </p:spPr>
        <p:txBody>
          <a:bodyPr wrap="square">
            <a:spAutoFit/>
          </a:bodyPr>
          <a:lstStyle/>
          <a:p>
            <a:pPr>
              <a:spcAft>
                <a:spcPts val="400"/>
              </a:spcAft>
            </a:pPr>
            <a:r>
              <a:rPr lang="en-US" sz="2000" dirty="0">
                <a:solidFill>
                  <a:srgbClr val="000000"/>
                </a:solidFill>
              </a:rPr>
              <a:t>GTU power</a:t>
            </a:r>
          </a:p>
        </p:txBody>
      </p:sp>
      <p:sp>
        <p:nvSpPr>
          <p:cNvPr id="6" name="Rectangle 5">
            <a:extLst>
              <a:ext uri="{FF2B5EF4-FFF2-40B4-BE49-F238E27FC236}">
                <a16:creationId xmlns:a16="http://schemas.microsoft.com/office/drawing/2014/main" id="{A4A3D1BA-A247-C569-9435-C41DD3806FE5}"/>
              </a:ext>
            </a:extLst>
          </p:cNvPr>
          <p:cNvSpPr/>
          <p:nvPr/>
        </p:nvSpPr>
        <p:spPr>
          <a:xfrm>
            <a:off x="2694590" y="464525"/>
            <a:ext cx="2175226" cy="400110"/>
          </a:xfrm>
          <a:prstGeom prst="rect">
            <a:avLst/>
          </a:prstGeom>
        </p:spPr>
        <p:txBody>
          <a:bodyPr wrap="square">
            <a:spAutoFit/>
          </a:bodyPr>
          <a:lstStyle/>
          <a:p>
            <a:pPr>
              <a:spcAft>
                <a:spcPts val="400"/>
              </a:spcAft>
            </a:pPr>
            <a:r>
              <a:rPr lang="en-US" sz="2000" dirty="0">
                <a:solidFill>
                  <a:srgbClr val="000000"/>
                </a:solidFill>
              </a:rPr>
              <a:t>GTU cooling</a:t>
            </a:r>
          </a:p>
        </p:txBody>
      </p:sp>
      <p:sp>
        <p:nvSpPr>
          <p:cNvPr id="7" name="TextBox 6">
            <a:extLst>
              <a:ext uri="{FF2B5EF4-FFF2-40B4-BE49-F238E27FC236}">
                <a16:creationId xmlns:a16="http://schemas.microsoft.com/office/drawing/2014/main" id="{2856C359-7631-881B-FA0A-D52B7B96058E}"/>
              </a:ext>
            </a:extLst>
          </p:cNvPr>
          <p:cNvSpPr txBox="1"/>
          <p:nvPr/>
        </p:nvSpPr>
        <p:spPr>
          <a:xfrm>
            <a:off x="1097356" y="4562204"/>
            <a:ext cx="9457461" cy="1015663"/>
          </a:xfrm>
          <a:prstGeom prst="rect">
            <a:avLst/>
          </a:prstGeom>
          <a:noFill/>
        </p:spPr>
        <p:txBody>
          <a:bodyPr wrap="none" rtlCol="0">
            <a:spAutoFit/>
          </a:bodyPr>
          <a:lstStyle/>
          <a:p>
            <a:pPr marL="342900" indent="-342900">
              <a:buFont typeface="Arial" panose="020B0604020202020204" pitchFamily="34" charset="0"/>
              <a:buChar char="•"/>
            </a:pPr>
            <a:r>
              <a:rPr lang="en-US" sz="2000" dirty="0"/>
              <a:t>Front panel room air in (three 12V 120mm fans, plus the ATX power built in fan)</a:t>
            </a:r>
          </a:p>
          <a:p>
            <a:pPr marL="342900" indent="-342900">
              <a:buFont typeface="Arial" panose="020B0604020202020204" pitchFamily="34" charset="0"/>
              <a:buChar char="•"/>
            </a:pPr>
            <a:r>
              <a:rPr lang="en-US" sz="2000" dirty="0"/>
              <a:t>Optional active SOM cooling (heat sink, optional 12V fan)</a:t>
            </a:r>
          </a:p>
          <a:p>
            <a:pPr marL="342900" indent="-342900">
              <a:buFont typeface="Arial" panose="020B0604020202020204" pitchFamily="34" charset="0"/>
              <a:buChar char="•"/>
            </a:pPr>
            <a:r>
              <a:rPr lang="en-US" sz="2000" dirty="0"/>
              <a:t>Back air outlet (back part of the top cover and the back panel, optic plugin cards area)</a:t>
            </a:r>
          </a:p>
        </p:txBody>
      </p:sp>
    </p:spTree>
    <p:extLst>
      <p:ext uri="{BB962C8B-B14F-4D97-AF65-F5344CB8AC3E}">
        <p14:creationId xmlns:p14="http://schemas.microsoft.com/office/powerpoint/2010/main" val="4700467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E2570E-3281-4A6F-814E-1FC34705B43A}"/>
            </a:ext>
          </a:extLst>
        </p:cNvPr>
        <p:cNvGrpSpPr/>
        <p:nvPr/>
      </p:nvGrpSpPr>
      <p:grpSpPr>
        <a:xfrm>
          <a:off x="0" y="0"/>
          <a:ext cx="0" cy="0"/>
          <a:chOff x="0" y="0"/>
          <a:chExt cx="0" cy="0"/>
        </a:xfrm>
      </p:grpSpPr>
      <p:sp>
        <p:nvSpPr>
          <p:cNvPr id="55" name="Rectangle 54">
            <a:extLst>
              <a:ext uri="{FF2B5EF4-FFF2-40B4-BE49-F238E27FC236}">
                <a16:creationId xmlns:a16="http://schemas.microsoft.com/office/drawing/2014/main" id="{DDF869D9-4D0B-1AC5-DB3B-82C3A47E006D}"/>
              </a:ext>
            </a:extLst>
          </p:cNvPr>
          <p:cNvSpPr/>
          <p:nvPr/>
        </p:nvSpPr>
        <p:spPr>
          <a:xfrm>
            <a:off x="1183491" y="363173"/>
            <a:ext cx="3058641" cy="400110"/>
          </a:xfrm>
          <a:prstGeom prst="rect">
            <a:avLst/>
          </a:prstGeom>
        </p:spPr>
        <p:txBody>
          <a:bodyPr wrap="square">
            <a:spAutoFit/>
          </a:bodyPr>
          <a:lstStyle/>
          <a:p>
            <a:pPr>
              <a:spcAft>
                <a:spcPts val="400"/>
              </a:spcAft>
            </a:pPr>
            <a:r>
              <a:rPr lang="en-US" sz="2000" dirty="0">
                <a:solidFill>
                  <a:srgbClr val="000000"/>
                </a:solidFill>
              </a:rPr>
              <a:t>The </a:t>
            </a:r>
            <a:r>
              <a:rPr lang="en-US" sz="2000" dirty="0" err="1">
                <a:solidFill>
                  <a:srgbClr val="000000"/>
                </a:solidFill>
              </a:rPr>
              <a:t>ePIC</a:t>
            </a:r>
            <a:r>
              <a:rPr lang="en-US" sz="2000" dirty="0">
                <a:solidFill>
                  <a:srgbClr val="000000"/>
                </a:solidFill>
              </a:rPr>
              <a:t> clocks:</a:t>
            </a:r>
          </a:p>
        </p:txBody>
      </p:sp>
      <p:sp>
        <p:nvSpPr>
          <p:cNvPr id="191" name="TextBox 190">
            <a:extLst>
              <a:ext uri="{FF2B5EF4-FFF2-40B4-BE49-F238E27FC236}">
                <a16:creationId xmlns:a16="http://schemas.microsoft.com/office/drawing/2014/main" id="{C5CE7A33-7B82-6081-5BE0-5254F975237D}"/>
              </a:ext>
            </a:extLst>
          </p:cNvPr>
          <p:cNvSpPr txBox="1"/>
          <p:nvPr/>
        </p:nvSpPr>
        <p:spPr>
          <a:xfrm>
            <a:off x="2945336" y="393951"/>
            <a:ext cx="4488345" cy="338554"/>
          </a:xfrm>
          <a:prstGeom prst="rect">
            <a:avLst/>
          </a:prstGeom>
          <a:noFill/>
        </p:spPr>
        <p:txBody>
          <a:bodyPr wrap="none" rtlCol="0">
            <a:spAutoFit/>
          </a:bodyPr>
          <a:lstStyle/>
          <a:p>
            <a:r>
              <a:rPr lang="en-US" sz="1600" dirty="0">
                <a:solidFill>
                  <a:prstClr val="black"/>
                </a:solidFill>
                <a:latin typeface="Calibri" panose="020F0502020204030204"/>
              </a:rPr>
              <a:t>Single clock source, distributed to the whole system</a:t>
            </a:r>
          </a:p>
        </p:txBody>
      </p:sp>
      <p:sp>
        <p:nvSpPr>
          <p:cNvPr id="2" name="Slide Number Placeholder 1">
            <a:extLst>
              <a:ext uri="{FF2B5EF4-FFF2-40B4-BE49-F238E27FC236}">
                <a16:creationId xmlns:a16="http://schemas.microsoft.com/office/drawing/2014/main" id="{FCB79A92-EBA5-2B56-7106-693C47FE1582}"/>
              </a:ext>
            </a:extLst>
          </p:cNvPr>
          <p:cNvSpPr>
            <a:spLocks noGrp="1"/>
          </p:cNvSpPr>
          <p:nvPr>
            <p:ph type="sldNum" sz="quarter" idx="12"/>
          </p:nvPr>
        </p:nvSpPr>
        <p:spPr/>
        <p:txBody>
          <a:bodyPr/>
          <a:lstStyle/>
          <a:p>
            <a:fld id="{ED7F7473-35CC-4359-AC04-EFEE0D39A7D2}" type="slidenum">
              <a:rPr lang="en-US" smtClean="0"/>
              <a:t>15</a:t>
            </a:fld>
            <a:endParaRPr lang="en-US" dirty="0"/>
          </a:p>
        </p:txBody>
      </p:sp>
      <p:sp>
        <p:nvSpPr>
          <p:cNvPr id="4" name="Rectangle 3">
            <a:extLst>
              <a:ext uri="{FF2B5EF4-FFF2-40B4-BE49-F238E27FC236}">
                <a16:creationId xmlns:a16="http://schemas.microsoft.com/office/drawing/2014/main" id="{878338EA-B526-749C-46A1-275D33C2B568}"/>
              </a:ext>
            </a:extLst>
          </p:cNvPr>
          <p:cNvSpPr/>
          <p:nvPr/>
        </p:nvSpPr>
        <p:spPr>
          <a:xfrm>
            <a:off x="2880222" y="1586530"/>
            <a:ext cx="176213" cy="958989"/>
          </a:xfrm>
          <a:prstGeom prst="rect">
            <a:avLst/>
          </a:prstGeom>
          <a:solidFill>
            <a:srgbClr val="5B9BD5">
              <a:alpha val="36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EB067ABF-79D8-5EBE-9E4B-E6A7E37C63CF}"/>
              </a:ext>
            </a:extLst>
          </p:cNvPr>
          <p:cNvSpPr/>
          <p:nvPr/>
        </p:nvSpPr>
        <p:spPr>
          <a:xfrm>
            <a:off x="3061195" y="1586530"/>
            <a:ext cx="176213" cy="958989"/>
          </a:xfrm>
          <a:prstGeom prst="rect">
            <a:avLst/>
          </a:prstGeom>
          <a:solidFill>
            <a:srgbClr val="5B9BD5">
              <a:alpha val="36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37D8D006-BB57-51DB-3CD3-DD3247767E41}"/>
              </a:ext>
            </a:extLst>
          </p:cNvPr>
          <p:cNvSpPr/>
          <p:nvPr/>
        </p:nvSpPr>
        <p:spPr>
          <a:xfrm>
            <a:off x="3237408" y="1586530"/>
            <a:ext cx="176213" cy="958989"/>
          </a:xfrm>
          <a:prstGeom prst="rect">
            <a:avLst/>
          </a:prstGeom>
          <a:solidFill>
            <a:srgbClr val="5B9BD5">
              <a:alpha val="36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EEFE46F0-5DD5-E0CD-8F88-11554E54BC0D}"/>
              </a:ext>
            </a:extLst>
          </p:cNvPr>
          <p:cNvSpPr/>
          <p:nvPr/>
        </p:nvSpPr>
        <p:spPr>
          <a:xfrm>
            <a:off x="3418381" y="1586530"/>
            <a:ext cx="176213" cy="958989"/>
          </a:xfrm>
          <a:prstGeom prst="rect">
            <a:avLst/>
          </a:prstGeom>
          <a:solidFill>
            <a:srgbClr val="5B9BD5">
              <a:alpha val="36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44278173-F3CC-1BC5-BA28-8A285AA0BA4E}"/>
              </a:ext>
            </a:extLst>
          </p:cNvPr>
          <p:cNvSpPr/>
          <p:nvPr/>
        </p:nvSpPr>
        <p:spPr>
          <a:xfrm>
            <a:off x="3577929" y="1586530"/>
            <a:ext cx="176213" cy="958989"/>
          </a:xfrm>
          <a:prstGeom prst="rect">
            <a:avLst/>
          </a:prstGeom>
          <a:solidFill>
            <a:srgbClr val="5B9BD5">
              <a:alpha val="36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AD20A6A-7E87-776E-83C1-74B77AF2272A}"/>
              </a:ext>
            </a:extLst>
          </p:cNvPr>
          <p:cNvSpPr/>
          <p:nvPr/>
        </p:nvSpPr>
        <p:spPr>
          <a:xfrm>
            <a:off x="3758902" y="1586530"/>
            <a:ext cx="176213" cy="958989"/>
          </a:xfrm>
          <a:prstGeom prst="rect">
            <a:avLst/>
          </a:prstGeom>
          <a:solidFill>
            <a:srgbClr val="5B9BD5">
              <a:alpha val="36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702377AE-4EC8-AC6C-5821-0C065C3FEFBB}"/>
              </a:ext>
            </a:extLst>
          </p:cNvPr>
          <p:cNvSpPr/>
          <p:nvPr/>
        </p:nvSpPr>
        <p:spPr>
          <a:xfrm>
            <a:off x="3935115" y="1586530"/>
            <a:ext cx="176213" cy="958989"/>
          </a:xfrm>
          <a:prstGeom prst="rect">
            <a:avLst/>
          </a:prstGeom>
          <a:solidFill>
            <a:srgbClr val="5B9BD5">
              <a:alpha val="36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1E231784-B2EA-3E46-546D-440752ED2539}"/>
              </a:ext>
            </a:extLst>
          </p:cNvPr>
          <p:cNvSpPr/>
          <p:nvPr/>
        </p:nvSpPr>
        <p:spPr>
          <a:xfrm>
            <a:off x="4116088" y="1586530"/>
            <a:ext cx="176213" cy="958989"/>
          </a:xfrm>
          <a:prstGeom prst="rect">
            <a:avLst/>
          </a:prstGeom>
          <a:solidFill>
            <a:srgbClr val="5B9BD5">
              <a:alpha val="36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A4A3E811-313F-3E6A-8A91-53591D9BA3FE}"/>
              </a:ext>
            </a:extLst>
          </p:cNvPr>
          <p:cNvSpPr/>
          <p:nvPr/>
        </p:nvSpPr>
        <p:spPr>
          <a:xfrm>
            <a:off x="4928094" y="1586530"/>
            <a:ext cx="176213" cy="958989"/>
          </a:xfrm>
          <a:prstGeom prst="rect">
            <a:avLst/>
          </a:prstGeom>
          <a:solidFill>
            <a:srgbClr val="5B9BD5">
              <a:alpha val="36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75468065-FEF5-C2D5-BE18-7C0AED2F0941}"/>
              </a:ext>
            </a:extLst>
          </p:cNvPr>
          <p:cNvSpPr/>
          <p:nvPr/>
        </p:nvSpPr>
        <p:spPr>
          <a:xfrm>
            <a:off x="5109067" y="1586530"/>
            <a:ext cx="176213" cy="958989"/>
          </a:xfrm>
          <a:prstGeom prst="rect">
            <a:avLst/>
          </a:prstGeom>
          <a:solidFill>
            <a:srgbClr val="5B9BD5">
              <a:alpha val="36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F68CBE38-8917-CE9E-7D6D-271969D5E4C3}"/>
              </a:ext>
            </a:extLst>
          </p:cNvPr>
          <p:cNvSpPr/>
          <p:nvPr/>
        </p:nvSpPr>
        <p:spPr>
          <a:xfrm>
            <a:off x="5285280" y="1586530"/>
            <a:ext cx="176213" cy="958989"/>
          </a:xfrm>
          <a:prstGeom prst="rect">
            <a:avLst/>
          </a:prstGeom>
          <a:solidFill>
            <a:srgbClr val="5B9BD5">
              <a:alpha val="36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3" name="Rectangle 52">
            <a:extLst>
              <a:ext uri="{FF2B5EF4-FFF2-40B4-BE49-F238E27FC236}">
                <a16:creationId xmlns:a16="http://schemas.microsoft.com/office/drawing/2014/main" id="{09366506-EB65-2BF5-BB57-856205D45072}"/>
              </a:ext>
            </a:extLst>
          </p:cNvPr>
          <p:cNvSpPr/>
          <p:nvPr/>
        </p:nvSpPr>
        <p:spPr>
          <a:xfrm>
            <a:off x="5466253" y="1586530"/>
            <a:ext cx="176213" cy="958989"/>
          </a:xfrm>
          <a:prstGeom prst="rect">
            <a:avLst/>
          </a:prstGeom>
          <a:solidFill>
            <a:srgbClr val="5B9BD5">
              <a:alpha val="36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6" name="Rectangle 55">
            <a:extLst>
              <a:ext uri="{FF2B5EF4-FFF2-40B4-BE49-F238E27FC236}">
                <a16:creationId xmlns:a16="http://schemas.microsoft.com/office/drawing/2014/main" id="{7A5A5F33-0838-CC3D-88C7-34E808E73F69}"/>
              </a:ext>
            </a:extLst>
          </p:cNvPr>
          <p:cNvSpPr/>
          <p:nvPr/>
        </p:nvSpPr>
        <p:spPr>
          <a:xfrm>
            <a:off x="5625801" y="1586530"/>
            <a:ext cx="176213" cy="958989"/>
          </a:xfrm>
          <a:prstGeom prst="rect">
            <a:avLst/>
          </a:prstGeom>
          <a:solidFill>
            <a:srgbClr val="5B9BD5">
              <a:alpha val="36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7" name="Rectangle 56">
            <a:extLst>
              <a:ext uri="{FF2B5EF4-FFF2-40B4-BE49-F238E27FC236}">
                <a16:creationId xmlns:a16="http://schemas.microsoft.com/office/drawing/2014/main" id="{4DAFBDBA-1F4E-6E34-D93A-15A6E1B6E055}"/>
              </a:ext>
            </a:extLst>
          </p:cNvPr>
          <p:cNvSpPr/>
          <p:nvPr/>
        </p:nvSpPr>
        <p:spPr>
          <a:xfrm>
            <a:off x="5806774" y="1586530"/>
            <a:ext cx="176213" cy="958989"/>
          </a:xfrm>
          <a:prstGeom prst="rect">
            <a:avLst/>
          </a:prstGeom>
          <a:solidFill>
            <a:srgbClr val="5B9BD5">
              <a:alpha val="36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8" name="Rectangle 57">
            <a:extLst>
              <a:ext uri="{FF2B5EF4-FFF2-40B4-BE49-F238E27FC236}">
                <a16:creationId xmlns:a16="http://schemas.microsoft.com/office/drawing/2014/main" id="{6A692764-A775-EC26-4C75-6BF3A8C2DF3D}"/>
              </a:ext>
            </a:extLst>
          </p:cNvPr>
          <p:cNvSpPr/>
          <p:nvPr/>
        </p:nvSpPr>
        <p:spPr>
          <a:xfrm>
            <a:off x="5982987" y="1586530"/>
            <a:ext cx="176213" cy="958989"/>
          </a:xfrm>
          <a:prstGeom prst="rect">
            <a:avLst/>
          </a:prstGeom>
          <a:solidFill>
            <a:srgbClr val="5B9BD5">
              <a:alpha val="36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9" name="Rectangle 58">
            <a:extLst>
              <a:ext uri="{FF2B5EF4-FFF2-40B4-BE49-F238E27FC236}">
                <a16:creationId xmlns:a16="http://schemas.microsoft.com/office/drawing/2014/main" id="{02DAE9A0-8BD9-4E34-F19B-1318F41F4AC8}"/>
              </a:ext>
            </a:extLst>
          </p:cNvPr>
          <p:cNvSpPr/>
          <p:nvPr/>
        </p:nvSpPr>
        <p:spPr>
          <a:xfrm>
            <a:off x="6163960" y="1586530"/>
            <a:ext cx="176213" cy="958989"/>
          </a:xfrm>
          <a:prstGeom prst="rect">
            <a:avLst/>
          </a:prstGeom>
          <a:solidFill>
            <a:srgbClr val="5B9BD5">
              <a:alpha val="36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0" name="Rectangle 59">
            <a:extLst>
              <a:ext uri="{FF2B5EF4-FFF2-40B4-BE49-F238E27FC236}">
                <a16:creationId xmlns:a16="http://schemas.microsoft.com/office/drawing/2014/main" id="{EFE221A4-E531-252C-B6E9-16B3B5A5F830}"/>
              </a:ext>
            </a:extLst>
          </p:cNvPr>
          <p:cNvSpPr/>
          <p:nvPr/>
        </p:nvSpPr>
        <p:spPr>
          <a:xfrm>
            <a:off x="6347315" y="1585267"/>
            <a:ext cx="176213" cy="958989"/>
          </a:xfrm>
          <a:prstGeom prst="rect">
            <a:avLst/>
          </a:prstGeom>
          <a:solidFill>
            <a:srgbClr val="92D050">
              <a:alpha val="36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1" name="Rectangle 60">
            <a:extLst>
              <a:ext uri="{FF2B5EF4-FFF2-40B4-BE49-F238E27FC236}">
                <a16:creationId xmlns:a16="http://schemas.microsoft.com/office/drawing/2014/main" id="{81598B4C-8B75-CD3D-58EF-29636E5922C9}"/>
              </a:ext>
            </a:extLst>
          </p:cNvPr>
          <p:cNvSpPr/>
          <p:nvPr/>
        </p:nvSpPr>
        <p:spPr>
          <a:xfrm>
            <a:off x="6528288" y="1585267"/>
            <a:ext cx="176213" cy="958989"/>
          </a:xfrm>
          <a:prstGeom prst="rect">
            <a:avLst/>
          </a:prstGeom>
          <a:solidFill>
            <a:srgbClr val="92D050">
              <a:alpha val="36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2" name="Rectangle 61">
            <a:extLst>
              <a:ext uri="{FF2B5EF4-FFF2-40B4-BE49-F238E27FC236}">
                <a16:creationId xmlns:a16="http://schemas.microsoft.com/office/drawing/2014/main" id="{EF131037-9A26-E95E-303E-AA3E3D1FF128}"/>
              </a:ext>
            </a:extLst>
          </p:cNvPr>
          <p:cNvSpPr/>
          <p:nvPr/>
        </p:nvSpPr>
        <p:spPr>
          <a:xfrm>
            <a:off x="6704501" y="1585267"/>
            <a:ext cx="176213" cy="958989"/>
          </a:xfrm>
          <a:prstGeom prst="rect">
            <a:avLst/>
          </a:prstGeom>
          <a:solidFill>
            <a:srgbClr val="92D050">
              <a:alpha val="36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3" name="Rectangle 62">
            <a:extLst>
              <a:ext uri="{FF2B5EF4-FFF2-40B4-BE49-F238E27FC236}">
                <a16:creationId xmlns:a16="http://schemas.microsoft.com/office/drawing/2014/main" id="{9D5BC588-13BB-635F-3F41-BC4B3D02896D}"/>
              </a:ext>
            </a:extLst>
          </p:cNvPr>
          <p:cNvSpPr/>
          <p:nvPr/>
        </p:nvSpPr>
        <p:spPr>
          <a:xfrm>
            <a:off x="6885474" y="1585267"/>
            <a:ext cx="176213" cy="958989"/>
          </a:xfrm>
          <a:prstGeom prst="rect">
            <a:avLst/>
          </a:prstGeom>
          <a:solidFill>
            <a:srgbClr val="92D050">
              <a:alpha val="36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4" name="Rectangle 63">
            <a:extLst>
              <a:ext uri="{FF2B5EF4-FFF2-40B4-BE49-F238E27FC236}">
                <a16:creationId xmlns:a16="http://schemas.microsoft.com/office/drawing/2014/main" id="{C5F6EAE0-B646-5A0A-BBCE-6708AF594058}"/>
              </a:ext>
            </a:extLst>
          </p:cNvPr>
          <p:cNvSpPr/>
          <p:nvPr/>
        </p:nvSpPr>
        <p:spPr>
          <a:xfrm>
            <a:off x="7764146" y="1592605"/>
            <a:ext cx="176213" cy="958989"/>
          </a:xfrm>
          <a:prstGeom prst="rect">
            <a:avLst/>
          </a:prstGeom>
          <a:solidFill>
            <a:srgbClr val="92D050">
              <a:alpha val="36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5" name="Rectangle 64">
            <a:extLst>
              <a:ext uri="{FF2B5EF4-FFF2-40B4-BE49-F238E27FC236}">
                <a16:creationId xmlns:a16="http://schemas.microsoft.com/office/drawing/2014/main" id="{BBB3614E-5042-17E0-A20B-84D184D13877}"/>
              </a:ext>
            </a:extLst>
          </p:cNvPr>
          <p:cNvSpPr/>
          <p:nvPr/>
        </p:nvSpPr>
        <p:spPr>
          <a:xfrm>
            <a:off x="7945119" y="1592605"/>
            <a:ext cx="176213" cy="958989"/>
          </a:xfrm>
          <a:prstGeom prst="rect">
            <a:avLst/>
          </a:prstGeom>
          <a:solidFill>
            <a:srgbClr val="92D050">
              <a:alpha val="36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6" name="Rectangle 65">
            <a:extLst>
              <a:ext uri="{FF2B5EF4-FFF2-40B4-BE49-F238E27FC236}">
                <a16:creationId xmlns:a16="http://schemas.microsoft.com/office/drawing/2014/main" id="{F92777A9-62B7-3D20-3630-5F27CBB2C520}"/>
              </a:ext>
            </a:extLst>
          </p:cNvPr>
          <p:cNvSpPr/>
          <p:nvPr/>
        </p:nvSpPr>
        <p:spPr>
          <a:xfrm>
            <a:off x="8121332" y="1592605"/>
            <a:ext cx="176213" cy="958989"/>
          </a:xfrm>
          <a:prstGeom prst="rect">
            <a:avLst/>
          </a:prstGeom>
          <a:solidFill>
            <a:srgbClr val="92D050">
              <a:alpha val="36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7" name="Rectangle 66">
            <a:extLst>
              <a:ext uri="{FF2B5EF4-FFF2-40B4-BE49-F238E27FC236}">
                <a16:creationId xmlns:a16="http://schemas.microsoft.com/office/drawing/2014/main" id="{FDBF444F-1B0F-8783-79CC-AE29D08B5A62}"/>
              </a:ext>
            </a:extLst>
          </p:cNvPr>
          <p:cNvSpPr/>
          <p:nvPr/>
        </p:nvSpPr>
        <p:spPr>
          <a:xfrm>
            <a:off x="8302305" y="1592605"/>
            <a:ext cx="176213" cy="958989"/>
          </a:xfrm>
          <a:prstGeom prst="rect">
            <a:avLst/>
          </a:prstGeom>
          <a:solidFill>
            <a:srgbClr val="92D050">
              <a:alpha val="36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8" name="TextBox 67">
            <a:extLst>
              <a:ext uri="{FF2B5EF4-FFF2-40B4-BE49-F238E27FC236}">
                <a16:creationId xmlns:a16="http://schemas.microsoft.com/office/drawing/2014/main" id="{278BFCD0-900D-E979-A213-2056ADAA7AB3}"/>
              </a:ext>
            </a:extLst>
          </p:cNvPr>
          <p:cNvSpPr txBox="1"/>
          <p:nvPr/>
        </p:nvSpPr>
        <p:spPr>
          <a:xfrm>
            <a:off x="2834910" y="2274548"/>
            <a:ext cx="1544012" cy="369332"/>
          </a:xfrm>
          <a:prstGeom prst="rect">
            <a:avLst/>
          </a:prstGeom>
          <a:noFill/>
        </p:spPr>
        <p:txBody>
          <a:bodyPr wrap="none" rtlCol="0">
            <a:spAutoFit/>
          </a:bodyPr>
          <a:lstStyle/>
          <a:p>
            <a:r>
              <a:rPr lang="en-US" dirty="0">
                <a:solidFill>
                  <a:prstClr val="black"/>
                </a:solidFill>
                <a:latin typeface="Calibri" panose="020F0502020204030204"/>
              </a:rPr>
              <a:t>1 2 3 4  5 6 7 8</a:t>
            </a:r>
          </a:p>
        </p:txBody>
      </p:sp>
      <p:sp>
        <p:nvSpPr>
          <p:cNvPr id="69" name="TextBox 68">
            <a:extLst>
              <a:ext uri="{FF2B5EF4-FFF2-40B4-BE49-F238E27FC236}">
                <a16:creationId xmlns:a16="http://schemas.microsoft.com/office/drawing/2014/main" id="{CC3A685B-21D2-3B96-2F4E-B7E0549461A8}"/>
              </a:ext>
            </a:extLst>
          </p:cNvPr>
          <p:cNvSpPr txBox="1"/>
          <p:nvPr/>
        </p:nvSpPr>
        <p:spPr>
          <a:xfrm>
            <a:off x="4859039" y="2259871"/>
            <a:ext cx="2276585" cy="369332"/>
          </a:xfrm>
          <a:prstGeom prst="rect">
            <a:avLst/>
          </a:prstGeom>
          <a:noFill/>
        </p:spPr>
        <p:txBody>
          <a:bodyPr wrap="none" rtlCol="0">
            <a:spAutoFit/>
          </a:bodyPr>
          <a:lstStyle/>
          <a:p>
            <a:r>
              <a:rPr lang="en-US" dirty="0">
                <a:solidFill>
                  <a:prstClr val="black"/>
                </a:solidFill>
                <a:latin typeface="Calibri" panose="020F0502020204030204"/>
              </a:rPr>
              <a:t>3 4 5  6 7 8 9 0  1 2 3 4</a:t>
            </a:r>
          </a:p>
        </p:txBody>
      </p:sp>
      <p:sp>
        <p:nvSpPr>
          <p:cNvPr id="97" name="TextBox 96">
            <a:extLst>
              <a:ext uri="{FF2B5EF4-FFF2-40B4-BE49-F238E27FC236}">
                <a16:creationId xmlns:a16="http://schemas.microsoft.com/office/drawing/2014/main" id="{72F6403C-4075-DAA8-CA67-B77C9B489FEC}"/>
              </a:ext>
            </a:extLst>
          </p:cNvPr>
          <p:cNvSpPr txBox="1"/>
          <p:nvPr/>
        </p:nvSpPr>
        <p:spPr>
          <a:xfrm>
            <a:off x="4870460" y="2075205"/>
            <a:ext cx="2329484" cy="369332"/>
          </a:xfrm>
          <a:prstGeom prst="rect">
            <a:avLst/>
          </a:prstGeom>
          <a:noFill/>
        </p:spPr>
        <p:txBody>
          <a:bodyPr wrap="none" rtlCol="0">
            <a:spAutoFit/>
          </a:bodyPr>
          <a:lstStyle/>
          <a:p>
            <a:r>
              <a:rPr lang="en-US" dirty="0">
                <a:solidFill>
                  <a:prstClr val="black"/>
                </a:solidFill>
                <a:latin typeface="Calibri" panose="020F0502020204030204"/>
              </a:rPr>
              <a:t>5 5 5  5 5 5 5 6  6 6 6 6</a:t>
            </a:r>
          </a:p>
        </p:txBody>
      </p:sp>
      <p:sp>
        <p:nvSpPr>
          <p:cNvPr id="98" name="TextBox 97">
            <a:extLst>
              <a:ext uri="{FF2B5EF4-FFF2-40B4-BE49-F238E27FC236}">
                <a16:creationId xmlns:a16="http://schemas.microsoft.com/office/drawing/2014/main" id="{9E2C6E0D-C900-46B6-482C-198536F670D5}"/>
              </a:ext>
            </a:extLst>
          </p:cNvPr>
          <p:cNvSpPr txBox="1"/>
          <p:nvPr/>
        </p:nvSpPr>
        <p:spPr>
          <a:xfrm>
            <a:off x="4870460" y="1875863"/>
            <a:ext cx="2276585" cy="369332"/>
          </a:xfrm>
          <a:prstGeom prst="rect">
            <a:avLst/>
          </a:prstGeom>
          <a:noFill/>
        </p:spPr>
        <p:txBody>
          <a:bodyPr wrap="none" rtlCol="0">
            <a:spAutoFit/>
          </a:bodyPr>
          <a:lstStyle/>
          <a:p>
            <a:r>
              <a:rPr lang="en-US" dirty="0">
                <a:solidFill>
                  <a:prstClr val="black"/>
                </a:solidFill>
                <a:latin typeface="Calibri" panose="020F0502020204030204"/>
              </a:rPr>
              <a:t>1 1 1  1 1 1 1 1  1 1 1 1</a:t>
            </a:r>
          </a:p>
        </p:txBody>
      </p:sp>
      <p:sp>
        <p:nvSpPr>
          <p:cNvPr id="116" name="TextBox 115">
            <a:extLst>
              <a:ext uri="{FF2B5EF4-FFF2-40B4-BE49-F238E27FC236}">
                <a16:creationId xmlns:a16="http://schemas.microsoft.com/office/drawing/2014/main" id="{3C32D0E4-3BED-A49B-26D8-08A15B716396}"/>
              </a:ext>
            </a:extLst>
          </p:cNvPr>
          <p:cNvSpPr txBox="1"/>
          <p:nvPr/>
        </p:nvSpPr>
        <p:spPr>
          <a:xfrm>
            <a:off x="4870459" y="1691197"/>
            <a:ext cx="2276585" cy="369332"/>
          </a:xfrm>
          <a:prstGeom prst="rect">
            <a:avLst/>
          </a:prstGeom>
          <a:noFill/>
        </p:spPr>
        <p:txBody>
          <a:bodyPr wrap="none" rtlCol="0">
            <a:spAutoFit/>
          </a:bodyPr>
          <a:lstStyle/>
          <a:p>
            <a:r>
              <a:rPr lang="en-US" dirty="0">
                <a:solidFill>
                  <a:prstClr val="black"/>
                </a:solidFill>
                <a:latin typeface="Calibri" panose="020F0502020204030204"/>
              </a:rPr>
              <a:t>1 1 1  1 1 1 1 1  1 1 1 1</a:t>
            </a:r>
          </a:p>
        </p:txBody>
      </p:sp>
      <p:sp>
        <p:nvSpPr>
          <p:cNvPr id="117" name="TextBox 116">
            <a:extLst>
              <a:ext uri="{FF2B5EF4-FFF2-40B4-BE49-F238E27FC236}">
                <a16:creationId xmlns:a16="http://schemas.microsoft.com/office/drawing/2014/main" id="{9E62C89E-4BF8-33DD-82D6-D609B838DC01}"/>
              </a:ext>
            </a:extLst>
          </p:cNvPr>
          <p:cNvSpPr txBox="1"/>
          <p:nvPr/>
        </p:nvSpPr>
        <p:spPr>
          <a:xfrm>
            <a:off x="7704395" y="1909843"/>
            <a:ext cx="811441" cy="369332"/>
          </a:xfrm>
          <a:prstGeom prst="rect">
            <a:avLst/>
          </a:prstGeom>
          <a:noFill/>
        </p:spPr>
        <p:txBody>
          <a:bodyPr wrap="none" rtlCol="0">
            <a:spAutoFit/>
          </a:bodyPr>
          <a:lstStyle/>
          <a:p>
            <a:r>
              <a:rPr lang="en-US" dirty="0">
                <a:solidFill>
                  <a:prstClr val="black"/>
                </a:solidFill>
                <a:latin typeface="Calibri" panose="020F0502020204030204"/>
              </a:rPr>
              <a:t>2 2 2 2</a:t>
            </a:r>
          </a:p>
        </p:txBody>
      </p:sp>
      <p:sp>
        <p:nvSpPr>
          <p:cNvPr id="121" name="TextBox 120">
            <a:extLst>
              <a:ext uri="{FF2B5EF4-FFF2-40B4-BE49-F238E27FC236}">
                <a16:creationId xmlns:a16="http://schemas.microsoft.com/office/drawing/2014/main" id="{9A5CE469-7C2C-835F-4EAD-D13FDCC9A3FF}"/>
              </a:ext>
            </a:extLst>
          </p:cNvPr>
          <p:cNvSpPr txBox="1"/>
          <p:nvPr/>
        </p:nvSpPr>
        <p:spPr>
          <a:xfrm>
            <a:off x="7704394" y="1725177"/>
            <a:ext cx="811441" cy="369332"/>
          </a:xfrm>
          <a:prstGeom prst="rect">
            <a:avLst/>
          </a:prstGeom>
          <a:noFill/>
        </p:spPr>
        <p:txBody>
          <a:bodyPr wrap="none" rtlCol="0">
            <a:spAutoFit/>
          </a:bodyPr>
          <a:lstStyle/>
          <a:p>
            <a:r>
              <a:rPr lang="en-US" dirty="0">
                <a:solidFill>
                  <a:prstClr val="black"/>
                </a:solidFill>
                <a:latin typeface="Calibri" panose="020F0502020204030204"/>
              </a:rPr>
              <a:t>1 1 1 1</a:t>
            </a:r>
          </a:p>
        </p:txBody>
      </p:sp>
      <p:sp>
        <p:nvSpPr>
          <p:cNvPr id="154" name="TextBox 153">
            <a:extLst>
              <a:ext uri="{FF2B5EF4-FFF2-40B4-BE49-F238E27FC236}">
                <a16:creationId xmlns:a16="http://schemas.microsoft.com/office/drawing/2014/main" id="{102A485A-4A04-524F-CA1F-BB3B637E4100}"/>
              </a:ext>
            </a:extLst>
          </p:cNvPr>
          <p:cNvSpPr txBox="1"/>
          <p:nvPr/>
        </p:nvSpPr>
        <p:spPr>
          <a:xfrm>
            <a:off x="7704395" y="2269173"/>
            <a:ext cx="811441" cy="369332"/>
          </a:xfrm>
          <a:prstGeom prst="rect">
            <a:avLst/>
          </a:prstGeom>
          <a:noFill/>
        </p:spPr>
        <p:txBody>
          <a:bodyPr wrap="none" rtlCol="0">
            <a:spAutoFit/>
          </a:bodyPr>
          <a:lstStyle/>
          <a:p>
            <a:r>
              <a:rPr lang="en-US" dirty="0">
                <a:solidFill>
                  <a:prstClr val="black"/>
                </a:solidFill>
                <a:latin typeface="Calibri" panose="020F0502020204030204"/>
              </a:rPr>
              <a:t>7 8 9 0</a:t>
            </a:r>
          </a:p>
        </p:txBody>
      </p:sp>
      <p:sp>
        <p:nvSpPr>
          <p:cNvPr id="155" name="TextBox 154">
            <a:extLst>
              <a:ext uri="{FF2B5EF4-FFF2-40B4-BE49-F238E27FC236}">
                <a16:creationId xmlns:a16="http://schemas.microsoft.com/office/drawing/2014/main" id="{2C599904-6DAE-4DE6-A23C-9E3A2F9C7E43}"/>
              </a:ext>
            </a:extLst>
          </p:cNvPr>
          <p:cNvSpPr txBox="1"/>
          <p:nvPr/>
        </p:nvSpPr>
        <p:spPr>
          <a:xfrm>
            <a:off x="7704394" y="2084507"/>
            <a:ext cx="811441" cy="369332"/>
          </a:xfrm>
          <a:prstGeom prst="rect">
            <a:avLst/>
          </a:prstGeom>
          <a:noFill/>
        </p:spPr>
        <p:txBody>
          <a:bodyPr wrap="none" rtlCol="0">
            <a:spAutoFit/>
          </a:bodyPr>
          <a:lstStyle/>
          <a:p>
            <a:r>
              <a:rPr lang="en-US" dirty="0">
                <a:solidFill>
                  <a:prstClr val="black"/>
                </a:solidFill>
                <a:latin typeface="Calibri" panose="020F0502020204030204"/>
              </a:rPr>
              <a:t>5 5 5 6</a:t>
            </a:r>
          </a:p>
        </p:txBody>
      </p:sp>
      <p:sp>
        <p:nvSpPr>
          <p:cNvPr id="156" name="Rectangle 155">
            <a:extLst>
              <a:ext uri="{FF2B5EF4-FFF2-40B4-BE49-F238E27FC236}">
                <a16:creationId xmlns:a16="http://schemas.microsoft.com/office/drawing/2014/main" id="{32ED92F0-516E-72D5-65D8-6AE3E3E51F31}"/>
              </a:ext>
            </a:extLst>
          </p:cNvPr>
          <p:cNvSpPr/>
          <p:nvPr/>
        </p:nvSpPr>
        <p:spPr>
          <a:xfrm>
            <a:off x="3067856" y="1584378"/>
            <a:ext cx="176213" cy="958989"/>
          </a:xfrm>
          <a:prstGeom prst="rect">
            <a:avLst/>
          </a:prstGeom>
          <a:solidFill>
            <a:srgbClr val="5B9BD5">
              <a:alpha val="36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3" name="Rectangle 162">
            <a:extLst>
              <a:ext uri="{FF2B5EF4-FFF2-40B4-BE49-F238E27FC236}">
                <a16:creationId xmlns:a16="http://schemas.microsoft.com/office/drawing/2014/main" id="{0438EACE-5CB1-CF34-C31F-A4206BA3975F}"/>
              </a:ext>
            </a:extLst>
          </p:cNvPr>
          <p:cNvSpPr/>
          <p:nvPr/>
        </p:nvSpPr>
        <p:spPr>
          <a:xfrm>
            <a:off x="3748087" y="1581662"/>
            <a:ext cx="176213" cy="958989"/>
          </a:xfrm>
          <a:prstGeom prst="rect">
            <a:avLst/>
          </a:prstGeom>
          <a:solidFill>
            <a:srgbClr val="5B9BD5">
              <a:alpha val="36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4" name="Rectangle 163">
            <a:extLst>
              <a:ext uri="{FF2B5EF4-FFF2-40B4-BE49-F238E27FC236}">
                <a16:creationId xmlns:a16="http://schemas.microsoft.com/office/drawing/2014/main" id="{0F3A4B24-AAFE-A81A-3168-D400AD7D9936}"/>
              </a:ext>
            </a:extLst>
          </p:cNvPr>
          <p:cNvSpPr/>
          <p:nvPr/>
        </p:nvSpPr>
        <p:spPr>
          <a:xfrm>
            <a:off x="5796297" y="1581662"/>
            <a:ext cx="176213" cy="958989"/>
          </a:xfrm>
          <a:prstGeom prst="rect">
            <a:avLst/>
          </a:prstGeom>
          <a:solidFill>
            <a:srgbClr val="5B9BD5">
              <a:alpha val="36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5" name="Rectangle 164">
            <a:extLst>
              <a:ext uri="{FF2B5EF4-FFF2-40B4-BE49-F238E27FC236}">
                <a16:creationId xmlns:a16="http://schemas.microsoft.com/office/drawing/2014/main" id="{85D3DAD4-AF68-F53D-E404-E23CF09FD2C3}"/>
              </a:ext>
            </a:extLst>
          </p:cNvPr>
          <p:cNvSpPr/>
          <p:nvPr/>
        </p:nvSpPr>
        <p:spPr>
          <a:xfrm>
            <a:off x="5112400" y="1592605"/>
            <a:ext cx="176213" cy="958989"/>
          </a:xfrm>
          <a:prstGeom prst="rect">
            <a:avLst/>
          </a:prstGeom>
          <a:solidFill>
            <a:srgbClr val="5B9BD5">
              <a:alpha val="36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167" name="Straight Connector 166">
            <a:extLst>
              <a:ext uri="{FF2B5EF4-FFF2-40B4-BE49-F238E27FC236}">
                <a16:creationId xmlns:a16="http://schemas.microsoft.com/office/drawing/2014/main" id="{233B9B50-9701-3F2D-80A2-2AFFEEBF796F}"/>
              </a:ext>
            </a:extLst>
          </p:cNvPr>
          <p:cNvCxnSpPr/>
          <p:nvPr/>
        </p:nvCxnSpPr>
        <p:spPr>
          <a:xfrm>
            <a:off x="6335355" y="1614538"/>
            <a:ext cx="0" cy="1290665"/>
          </a:xfrm>
          <a:prstGeom prst="line">
            <a:avLst/>
          </a:prstGeom>
          <a:noFill/>
          <a:ln w="6350" cap="flat" cmpd="sng" algn="ctr">
            <a:solidFill>
              <a:srgbClr val="5B9BD5"/>
            </a:solidFill>
            <a:prstDash val="solid"/>
            <a:miter lim="800000"/>
          </a:ln>
          <a:effectLst/>
        </p:spPr>
      </p:cxnSp>
      <p:sp>
        <p:nvSpPr>
          <p:cNvPr id="168" name="Rectangle 167">
            <a:extLst>
              <a:ext uri="{FF2B5EF4-FFF2-40B4-BE49-F238E27FC236}">
                <a16:creationId xmlns:a16="http://schemas.microsoft.com/office/drawing/2014/main" id="{EBC19677-DF96-C372-E059-E6A94281CB7C}"/>
              </a:ext>
            </a:extLst>
          </p:cNvPr>
          <p:cNvSpPr/>
          <p:nvPr/>
        </p:nvSpPr>
        <p:spPr>
          <a:xfrm>
            <a:off x="8478873" y="1588655"/>
            <a:ext cx="176213" cy="958989"/>
          </a:xfrm>
          <a:prstGeom prst="rect">
            <a:avLst/>
          </a:prstGeom>
          <a:solidFill>
            <a:srgbClr val="5B9BD5">
              <a:alpha val="36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69" name="Rectangle 168">
            <a:extLst>
              <a:ext uri="{FF2B5EF4-FFF2-40B4-BE49-F238E27FC236}">
                <a16:creationId xmlns:a16="http://schemas.microsoft.com/office/drawing/2014/main" id="{A7EC70BF-80D0-561D-DEF8-57E371D0A36C}"/>
              </a:ext>
            </a:extLst>
          </p:cNvPr>
          <p:cNvSpPr/>
          <p:nvPr/>
        </p:nvSpPr>
        <p:spPr>
          <a:xfrm>
            <a:off x="8659846" y="1588655"/>
            <a:ext cx="176213" cy="958989"/>
          </a:xfrm>
          <a:prstGeom prst="rect">
            <a:avLst/>
          </a:prstGeom>
          <a:solidFill>
            <a:srgbClr val="5B9BD5">
              <a:alpha val="36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0" name="Rectangle 169">
            <a:extLst>
              <a:ext uri="{FF2B5EF4-FFF2-40B4-BE49-F238E27FC236}">
                <a16:creationId xmlns:a16="http://schemas.microsoft.com/office/drawing/2014/main" id="{B5503F88-407B-0E68-68BA-2A4B7CEE6B2A}"/>
              </a:ext>
            </a:extLst>
          </p:cNvPr>
          <p:cNvSpPr/>
          <p:nvPr/>
        </p:nvSpPr>
        <p:spPr>
          <a:xfrm>
            <a:off x="8836059" y="1588655"/>
            <a:ext cx="176213" cy="958989"/>
          </a:xfrm>
          <a:prstGeom prst="rect">
            <a:avLst/>
          </a:prstGeom>
          <a:solidFill>
            <a:srgbClr val="5B9BD5">
              <a:alpha val="36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1" name="Rectangle 170">
            <a:extLst>
              <a:ext uri="{FF2B5EF4-FFF2-40B4-BE49-F238E27FC236}">
                <a16:creationId xmlns:a16="http://schemas.microsoft.com/office/drawing/2014/main" id="{CF47AB23-6EA1-ADCF-75C7-5A34DDEC847E}"/>
              </a:ext>
            </a:extLst>
          </p:cNvPr>
          <p:cNvSpPr/>
          <p:nvPr/>
        </p:nvSpPr>
        <p:spPr>
          <a:xfrm>
            <a:off x="9017032" y="1588655"/>
            <a:ext cx="176213" cy="958989"/>
          </a:xfrm>
          <a:prstGeom prst="rect">
            <a:avLst/>
          </a:prstGeom>
          <a:solidFill>
            <a:srgbClr val="5B9BD5">
              <a:alpha val="36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2" name="Rectangle 171">
            <a:extLst>
              <a:ext uri="{FF2B5EF4-FFF2-40B4-BE49-F238E27FC236}">
                <a16:creationId xmlns:a16="http://schemas.microsoft.com/office/drawing/2014/main" id="{B50BCFBD-E4F4-A4D2-89AD-72BD45DA7261}"/>
              </a:ext>
            </a:extLst>
          </p:cNvPr>
          <p:cNvSpPr/>
          <p:nvPr/>
        </p:nvSpPr>
        <p:spPr>
          <a:xfrm>
            <a:off x="8666507" y="1586503"/>
            <a:ext cx="176213" cy="958989"/>
          </a:xfrm>
          <a:prstGeom prst="rect">
            <a:avLst/>
          </a:prstGeom>
          <a:solidFill>
            <a:srgbClr val="5B9BD5">
              <a:alpha val="36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3" name="Rectangle 172">
            <a:extLst>
              <a:ext uri="{FF2B5EF4-FFF2-40B4-BE49-F238E27FC236}">
                <a16:creationId xmlns:a16="http://schemas.microsoft.com/office/drawing/2014/main" id="{27CAD785-20D4-FB78-54BB-036A22D638E1}"/>
              </a:ext>
            </a:extLst>
          </p:cNvPr>
          <p:cNvSpPr/>
          <p:nvPr/>
        </p:nvSpPr>
        <p:spPr>
          <a:xfrm>
            <a:off x="2179413" y="1588655"/>
            <a:ext cx="176213" cy="958989"/>
          </a:xfrm>
          <a:prstGeom prst="rect">
            <a:avLst/>
          </a:prstGeom>
          <a:solidFill>
            <a:srgbClr val="92D050">
              <a:alpha val="36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2" name="Rectangle 181">
            <a:extLst>
              <a:ext uri="{FF2B5EF4-FFF2-40B4-BE49-F238E27FC236}">
                <a16:creationId xmlns:a16="http://schemas.microsoft.com/office/drawing/2014/main" id="{0F6FA162-4624-1ACB-8AE3-B79F9583E59C}"/>
              </a:ext>
            </a:extLst>
          </p:cNvPr>
          <p:cNvSpPr/>
          <p:nvPr/>
        </p:nvSpPr>
        <p:spPr>
          <a:xfrm>
            <a:off x="2360386" y="1588655"/>
            <a:ext cx="176213" cy="958989"/>
          </a:xfrm>
          <a:prstGeom prst="rect">
            <a:avLst/>
          </a:prstGeom>
          <a:solidFill>
            <a:srgbClr val="92D050">
              <a:alpha val="36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4" name="Rectangle 183">
            <a:extLst>
              <a:ext uri="{FF2B5EF4-FFF2-40B4-BE49-F238E27FC236}">
                <a16:creationId xmlns:a16="http://schemas.microsoft.com/office/drawing/2014/main" id="{0F678DF8-3FD6-52FB-9225-BE6BE276EC5C}"/>
              </a:ext>
            </a:extLst>
          </p:cNvPr>
          <p:cNvSpPr/>
          <p:nvPr/>
        </p:nvSpPr>
        <p:spPr>
          <a:xfrm>
            <a:off x="2536599" y="1588655"/>
            <a:ext cx="176213" cy="958989"/>
          </a:xfrm>
          <a:prstGeom prst="rect">
            <a:avLst/>
          </a:prstGeom>
          <a:solidFill>
            <a:srgbClr val="92D050">
              <a:alpha val="36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6" name="Rectangle 185">
            <a:extLst>
              <a:ext uri="{FF2B5EF4-FFF2-40B4-BE49-F238E27FC236}">
                <a16:creationId xmlns:a16="http://schemas.microsoft.com/office/drawing/2014/main" id="{CDB4E9C0-828F-BC24-4A99-58DE94203A20}"/>
              </a:ext>
            </a:extLst>
          </p:cNvPr>
          <p:cNvSpPr/>
          <p:nvPr/>
        </p:nvSpPr>
        <p:spPr>
          <a:xfrm>
            <a:off x="2717572" y="1588655"/>
            <a:ext cx="176213" cy="958989"/>
          </a:xfrm>
          <a:prstGeom prst="rect">
            <a:avLst/>
          </a:prstGeom>
          <a:solidFill>
            <a:srgbClr val="92D050">
              <a:alpha val="36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2" name="TextBox 211">
            <a:extLst>
              <a:ext uri="{FF2B5EF4-FFF2-40B4-BE49-F238E27FC236}">
                <a16:creationId xmlns:a16="http://schemas.microsoft.com/office/drawing/2014/main" id="{807A0952-5CF4-A724-8DE2-402A0B2460D7}"/>
              </a:ext>
            </a:extLst>
          </p:cNvPr>
          <p:cNvSpPr txBox="1"/>
          <p:nvPr/>
        </p:nvSpPr>
        <p:spPr>
          <a:xfrm>
            <a:off x="2119662" y="1905893"/>
            <a:ext cx="811441" cy="369332"/>
          </a:xfrm>
          <a:prstGeom prst="rect">
            <a:avLst/>
          </a:prstGeom>
          <a:noFill/>
        </p:spPr>
        <p:txBody>
          <a:bodyPr wrap="none" rtlCol="0">
            <a:spAutoFit/>
          </a:bodyPr>
          <a:lstStyle/>
          <a:p>
            <a:r>
              <a:rPr lang="en-US" dirty="0">
                <a:solidFill>
                  <a:prstClr val="black"/>
                </a:solidFill>
                <a:latin typeface="Calibri" panose="020F0502020204030204"/>
              </a:rPr>
              <a:t>2 2 2 2</a:t>
            </a:r>
          </a:p>
        </p:txBody>
      </p:sp>
      <p:sp>
        <p:nvSpPr>
          <p:cNvPr id="226" name="TextBox 225">
            <a:extLst>
              <a:ext uri="{FF2B5EF4-FFF2-40B4-BE49-F238E27FC236}">
                <a16:creationId xmlns:a16="http://schemas.microsoft.com/office/drawing/2014/main" id="{7CD4CDC3-A4F3-FE83-A54C-A7265A762B65}"/>
              </a:ext>
            </a:extLst>
          </p:cNvPr>
          <p:cNvSpPr txBox="1"/>
          <p:nvPr/>
        </p:nvSpPr>
        <p:spPr>
          <a:xfrm>
            <a:off x="2119661" y="1721227"/>
            <a:ext cx="811441" cy="369332"/>
          </a:xfrm>
          <a:prstGeom prst="rect">
            <a:avLst/>
          </a:prstGeom>
          <a:noFill/>
        </p:spPr>
        <p:txBody>
          <a:bodyPr wrap="none" rtlCol="0">
            <a:spAutoFit/>
          </a:bodyPr>
          <a:lstStyle/>
          <a:p>
            <a:r>
              <a:rPr lang="en-US" dirty="0">
                <a:solidFill>
                  <a:prstClr val="black"/>
                </a:solidFill>
                <a:latin typeface="Calibri" panose="020F0502020204030204"/>
              </a:rPr>
              <a:t>1 1 1 1</a:t>
            </a:r>
          </a:p>
        </p:txBody>
      </p:sp>
      <p:sp>
        <p:nvSpPr>
          <p:cNvPr id="232" name="TextBox 231">
            <a:extLst>
              <a:ext uri="{FF2B5EF4-FFF2-40B4-BE49-F238E27FC236}">
                <a16:creationId xmlns:a16="http://schemas.microsoft.com/office/drawing/2014/main" id="{A7A2CB62-92FF-376B-6998-249A26194B07}"/>
              </a:ext>
            </a:extLst>
          </p:cNvPr>
          <p:cNvSpPr txBox="1"/>
          <p:nvPr/>
        </p:nvSpPr>
        <p:spPr>
          <a:xfrm>
            <a:off x="2119662" y="2265223"/>
            <a:ext cx="811441" cy="369332"/>
          </a:xfrm>
          <a:prstGeom prst="rect">
            <a:avLst/>
          </a:prstGeom>
          <a:noFill/>
        </p:spPr>
        <p:txBody>
          <a:bodyPr wrap="none" rtlCol="0">
            <a:spAutoFit/>
          </a:bodyPr>
          <a:lstStyle/>
          <a:p>
            <a:r>
              <a:rPr lang="en-US" dirty="0">
                <a:solidFill>
                  <a:prstClr val="black"/>
                </a:solidFill>
                <a:latin typeface="Calibri" panose="020F0502020204030204"/>
              </a:rPr>
              <a:t>7 8 9 0</a:t>
            </a:r>
          </a:p>
        </p:txBody>
      </p:sp>
      <p:sp>
        <p:nvSpPr>
          <p:cNvPr id="240" name="TextBox 239">
            <a:extLst>
              <a:ext uri="{FF2B5EF4-FFF2-40B4-BE49-F238E27FC236}">
                <a16:creationId xmlns:a16="http://schemas.microsoft.com/office/drawing/2014/main" id="{FC8617B7-3CAF-6606-FFAC-30F31712BF88}"/>
              </a:ext>
            </a:extLst>
          </p:cNvPr>
          <p:cNvSpPr txBox="1"/>
          <p:nvPr/>
        </p:nvSpPr>
        <p:spPr>
          <a:xfrm>
            <a:off x="2119661" y="2080557"/>
            <a:ext cx="811441" cy="369332"/>
          </a:xfrm>
          <a:prstGeom prst="rect">
            <a:avLst/>
          </a:prstGeom>
          <a:noFill/>
        </p:spPr>
        <p:txBody>
          <a:bodyPr wrap="none" rtlCol="0">
            <a:spAutoFit/>
          </a:bodyPr>
          <a:lstStyle/>
          <a:p>
            <a:r>
              <a:rPr lang="en-US" dirty="0">
                <a:solidFill>
                  <a:prstClr val="black"/>
                </a:solidFill>
                <a:latin typeface="Calibri" panose="020F0502020204030204"/>
              </a:rPr>
              <a:t>5 5 5 6</a:t>
            </a:r>
          </a:p>
        </p:txBody>
      </p:sp>
      <p:sp>
        <p:nvSpPr>
          <p:cNvPr id="245" name="TextBox 244">
            <a:extLst>
              <a:ext uri="{FF2B5EF4-FFF2-40B4-BE49-F238E27FC236}">
                <a16:creationId xmlns:a16="http://schemas.microsoft.com/office/drawing/2014/main" id="{C827B18E-173D-DB26-7023-2308DE6AC1DE}"/>
              </a:ext>
            </a:extLst>
          </p:cNvPr>
          <p:cNvSpPr txBox="1"/>
          <p:nvPr/>
        </p:nvSpPr>
        <p:spPr>
          <a:xfrm>
            <a:off x="8439855" y="2250539"/>
            <a:ext cx="811441" cy="369332"/>
          </a:xfrm>
          <a:prstGeom prst="rect">
            <a:avLst/>
          </a:prstGeom>
          <a:noFill/>
        </p:spPr>
        <p:txBody>
          <a:bodyPr wrap="none" rtlCol="0">
            <a:spAutoFit/>
          </a:bodyPr>
          <a:lstStyle/>
          <a:p>
            <a:r>
              <a:rPr lang="en-US" dirty="0">
                <a:solidFill>
                  <a:prstClr val="black"/>
                </a:solidFill>
                <a:latin typeface="Calibri" panose="020F0502020204030204"/>
              </a:rPr>
              <a:t>1 2 3 4</a:t>
            </a:r>
          </a:p>
        </p:txBody>
      </p:sp>
      <p:cxnSp>
        <p:nvCxnSpPr>
          <p:cNvPr id="246" name="Straight Connector 245">
            <a:extLst>
              <a:ext uri="{FF2B5EF4-FFF2-40B4-BE49-F238E27FC236}">
                <a16:creationId xmlns:a16="http://schemas.microsoft.com/office/drawing/2014/main" id="{7672EFDA-3433-3896-411F-5A5AA41AB732}"/>
              </a:ext>
            </a:extLst>
          </p:cNvPr>
          <p:cNvCxnSpPr/>
          <p:nvPr/>
        </p:nvCxnSpPr>
        <p:spPr>
          <a:xfrm>
            <a:off x="9251296" y="2182147"/>
            <a:ext cx="542889" cy="0"/>
          </a:xfrm>
          <a:prstGeom prst="line">
            <a:avLst/>
          </a:prstGeom>
          <a:noFill/>
          <a:ln w="31750" cap="flat" cmpd="sng" algn="ctr">
            <a:solidFill>
              <a:srgbClr val="5B9BD5"/>
            </a:solidFill>
            <a:prstDash val="sysDash"/>
            <a:miter lim="800000"/>
          </a:ln>
          <a:effectLst/>
        </p:spPr>
      </p:cxnSp>
      <p:cxnSp>
        <p:nvCxnSpPr>
          <p:cNvPr id="247" name="Straight Connector 246">
            <a:extLst>
              <a:ext uri="{FF2B5EF4-FFF2-40B4-BE49-F238E27FC236}">
                <a16:creationId xmlns:a16="http://schemas.microsoft.com/office/drawing/2014/main" id="{553A27F8-BBD3-22B7-4A66-D1E9508C52C3}"/>
              </a:ext>
            </a:extLst>
          </p:cNvPr>
          <p:cNvCxnSpPr/>
          <p:nvPr/>
        </p:nvCxnSpPr>
        <p:spPr>
          <a:xfrm>
            <a:off x="4327570" y="2182147"/>
            <a:ext cx="542889" cy="0"/>
          </a:xfrm>
          <a:prstGeom prst="line">
            <a:avLst/>
          </a:prstGeom>
          <a:noFill/>
          <a:ln w="31750" cap="flat" cmpd="sng" algn="ctr">
            <a:solidFill>
              <a:srgbClr val="5B9BD5"/>
            </a:solidFill>
            <a:prstDash val="sysDash"/>
            <a:miter lim="800000"/>
          </a:ln>
          <a:effectLst/>
        </p:spPr>
      </p:cxnSp>
      <p:cxnSp>
        <p:nvCxnSpPr>
          <p:cNvPr id="248" name="Straight Connector 247">
            <a:extLst>
              <a:ext uri="{FF2B5EF4-FFF2-40B4-BE49-F238E27FC236}">
                <a16:creationId xmlns:a16="http://schemas.microsoft.com/office/drawing/2014/main" id="{CD41EC40-61EB-06CA-B6C0-A89A74C83B05}"/>
              </a:ext>
            </a:extLst>
          </p:cNvPr>
          <p:cNvCxnSpPr/>
          <p:nvPr/>
        </p:nvCxnSpPr>
        <p:spPr>
          <a:xfrm>
            <a:off x="7147044" y="2182147"/>
            <a:ext cx="542889" cy="0"/>
          </a:xfrm>
          <a:prstGeom prst="line">
            <a:avLst/>
          </a:prstGeom>
          <a:noFill/>
          <a:ln w="31750" cap="flat" cmpd="sng" algn="ctr">
            <a:solidFill>
              <a:srgbClr val="00B050"/>
            </a:solidFill>
            <a:prstDash val="sysDash"/>
            <a:miter lim="800000"/>
          </a:ln>
          <a:effectLst/>
        </p:spPr>
      </p:cxnSp>
      <p:cxnSp>
        <p:nvCxnSpPr>
          <p:cNvPr id="249" name="Straight Connector 248">
            <a:extLst>
              <a:ext uri="{FF2B5EF4-FFF2-40B4-BE49-F238E27FC236}">
                <a16:creationId xmlns:a16="http://schemas.microsoft.com/office/drawing/2014/main" id="{D8284356-A579-81FE-E237-69A23EFC5F93}"/>
              </a:ext>
            </a:extLst>
          </p:cNvPr>
          <p:cNvCxnSpPr/>
          <p:nvPr/>
        </p:nvCxnSpPr>
        <p:spPr>
          <a:xfrm>
            <a:off x="1576772" y="2182147"/>
            <a:ext cx="542889" cy="0"/>
          </a:xfrm>
          <a:prstGeom prst="line">
            <a:avLst/>
          </a:prstGeom>
          <a:noFill/>
          <a:ln w="31750" cap="flat" cmpd="sng" algn="ctr">
            <a:solidFill>
              <a:srgbClr val="00B050"/>
            </a:solidFill>
            <a:prstDash val="sysDash"/>
            <a:miter lim="800000"/>
          </a:ln>
          <a:effectLst/>
        </p:spPr>
      </p:cxnSp>
      <p:cxnSp>
        <p:nvCxnSpPr>
          <p:cNvPr id="250" name="Straight Connector 249">
            <a:extLst>
              <a:ext uri="{FF2B5EF4-FFF2-40B4-BE49-F238E27FC236}">
                <a16:creationId xmlns:a16="http://schemas.microsoft.com/office/drawing/2014/main" id="{E0E8D99C-DA91-F111-7158-1E968BF42C75}"/>
              </a:ext>
            </a:extLst>
          </p:cNvPr>
          <p:cNvCxnSpPr/>
          <p:nvPr/>
        </p:nvCxnSpPr>
        <p:spPr>
          <a:xfrm>
            <a:off x="2893785" y="2905203"/>
            <a:ext cx="5584733" cy="0"/>
          </a:xfrm>
          <a:prstGeom prst="line">
            <a:avLst/>
          </a:prstGeom>
          <a:noFill/>
          <a:ln w="6350" cap="flat" cmpd="sng" algn="ctr">
            <a:solidFill>
              <a:srgbClr val="5B9BD5"/>
            </a:solidFill>
            <a:prstDash val="solid"/>
            <a:miter lim="800000"/>
          </a:ln>
          <a:effectLst/>
        </p:spPr>
      </p:cxnSp>
      <p:sp>
        <p:nvSpPr>
          <p:cNvPr id="251" name="TextBox 250">
            <a:extLst>
              <a:ext uri="{FF2B5EF4-FFF2-40B4-BE49-F238E27FC236}">
                <a16:creationId xmlns:a16="http://schemas.microsoft.com/office/drawing/2014/main" id="{5B871BEF-2D95-94C2-6359-74148223DD7C}"/>
              </a:ext>
            </a:extLst>
          </p:cNvPr>
          <p:cNvSpPr txBox="1"/>
          <p:nvPr/>
        </p:nvSpPr>
        <p:spPr>
          <a:xfrm>
            <a:off x="3316804" y="2595334"/>
            <a:ext cx="2749471" cy="369332"/>
          </a:xfrm>
          <a:prstGeom prst="rect">
            <a:avLst/>
          </a:prstGeom>
          <a:noFill/>
        </p:spPr>
        <p:txBody>
          <a:bodyPr wrap="none" rtlCol="0">
            <a:spAutoFit/>
          </a:bodyPr>
          <a:lstStyle/>
          <a:p>
            <a:r>
              <a:rPr lang="en-US" dirty="0">
                <a:solidFill>
                  <a:prstClr val="black"/>
                </a:solidFill>
                <a:latin typeface="Calibri" panose="020F0502020204030204"/>
              </a:rPr>
              <a:t>1160 (all or 1/4 with beam)</a:t>
            </a:r>
          </a:p>
        </p:txBody>
      </p:sp>
      <p:sp>
        <p:nvSpPr>
          <p:cNvPr id="252" name="TextBox 251">
            <a:extLst>
              <a:ext uri="{FF2B5EF4-FFF2-40B4-BE49-F238E27FC236}">
                <a16:creationId xmlns:a16="http://schemas.microsoft.com/office/drawing/2014/main" id="{620A928F-1814-5B2D-7235-94AE6ED143F3}"/>
              </a:ext>
            </a:extLst>
          </p:cNvPr>
          <p:cNvSpPr txBox="1"/>
          <p:nvPr/>
        </p:nvSpPr>
        <p:spPr>
          <a:xfrm>
            <a:off x="6419829" y="2609869"/>
            <a:ext cx="2051908" cy="369332"/>
          </a:xfrm>
          <a:prstGeom prst="rect">
            <a:avLst/>
          </a:prstGeom>
          <a:noFill/>
        </p:spPr>
        <p:txBody>
          <a:bodyPr wrap="none" rtlCol="0">
            <a:spAutoFit/>
          </a:bodyPr>
          <a:lstStyle/>
          <a:p>
            <a:r>
              <a:rPr lang="en-US" dirty="0">
                <a:solidFill>
                  <a:prstClr val="black"/>
                </a:solidFill>
                <a:latin typeface="Calibri" panose="020F0502020204030204"/>
              </a:rPr>
              <a:t>100 (no-beam /gap)</a:t>
            </a:r>
          </a:p>
        </p:txBody>
      </p:sp>
      <p:sp>
        <p:nvSpPr>
          <p:cNvPr id="253" name="TextBox 252">
            <a:extLst>
              <a:ext uri="{FF2B5EF4-FFF2-40B4-BE49-F238E27FC236}">
                <a16:creationId xmlns:a16="http://schemas.microsoft.com/office/drawing/2014/main" id="{7ACA3E7A-5EBA-0888-6434-743BE3071041}"/>
              </a:ext>
            </a:extLst>
          </p:cNvPr>
          <p:cNvSpPr txBox="1"/>
          <p:nvPr/>
        </p:nvSpPr>
        <p:spPr>
          <a:xfrm>
            <a:off x="2842844" y="1523781"/>
            <a:ext cx="1478290" cy="369332"/>
          </a:xfrm>
          <a:prstGeom prst="rect">
            <a:avLst/>
          </a:prstGeom>
          <a:noFill/>
        </p:spPr>
        <p:txBody>
          <a:bodyPr wrap="none" rtlCol="0">
            <a:spAutoFit/>
          </a:bodyPr>
          <a:lstStyle/>
          <a:p>
            <a:r>
              <a:rPr lang="en-US" dirty="0">
                <a:solidFill>
                  <a:prstClr val="black"/>
                </a:solidFill>
                <a:latin typeface="Calibri" panose="020F0502020204030204"/>
              </a:rPr>
              <a:t>* </a:t>
            </a:r>
            <a:r>
              <a:rPr lang="en-US" b="1" dirty="0">
                <a:solidFill>
                  <a:prstClr val="black"/>
                </a:solidFill>
                <a:latin typeface="Calibri" panose="020F0502020204030204"/>
              </a:rPr>
              <a:t>* </a:t>
            </a:r>
            <a:r>
              <a:rPr lang="en-US" dirty="0">
                <a:solidFill>
                  <a:prstClr val="black"/>
                </a:solidFill>
                <a:latin typeface="Calibri" panose="020F0502020204030204"/>
              </a:rPr>
              <a:t>* * * </a:t>
            </a:r>
            <a:r>
              <a:rPr lang="en-US" b="1" dirty="0">
                <a:solidFill>
                  <a:prstClr val="black"/>
                </a:solidFill>
                <a:latin typeface="Calibri" panose="020F0502020204030204"/>
              </a:rPr>
              <a:t>* </a:t>
            </a:r>
            <a:r>
              <a:rPr lang="en-US" dirty="0">
                <a:solidFill>
                  <a:prstClr val="black"/>
                </a:solidFill>
                <a:latin typeface="Calibri" panose="020F0502020204030204"/>
              </a:rPr>
              <a:t>* *</a:t>
            </a:r>
          </a:p>
        </p:txBody>
      </p:sp>
      <p:sp>
        <p:nvSpPr>
          <p:cNvPr id="254" name="TextBox 253">
            <a:extLst>
              <a:ext uri="{FF2B5EF4-FFF2-40B4-BE49-F238E27FC236}">
                <a16:creationId xmlns:a16="http://schemas.microsoft.com/office/drawing/2014/main" id="{4EA68CBD-8E40-6EF6-33B1-00F72AB11110}"/>
              </a:ext>
            </a:extLst>
          </p:cNvPr>
          <p:cNvSpPr txBox="1"/>
          <p:nvPr/>
        </p:nvSpPr>
        <p:spPr>
          <a:xfrm>
            <a:off x="4894504" y="1523781"/>
            <a:ext cx="1478290" cy="369332"/>
          </a:xfrm>
          <a:prstGeom prst="rect">
            <a:avLst/>
          </a:prstGeom>
          <a:noFill/>
        </p:spPr>
        <p:txBody>
          <a:bodyPr wrap="none" rtlCol="0">
            <a:spAutoFit/>
          </a:bodyPr>
          <a:lstStyle/>
          <a:p>
            <a:r>
              <a:rPr lang="en-US" dirty="0">
                <a:solidFill>
                  <a:prstClr val="black"/>
                </a:solidFill>
                <a:latin typeface="Calibri" panose="020F0502020204030204"/>
              </a:rPr>
              <a:t>* </a:t>
            </a:r>
            <a:r>
              <a:rPr lang="en-US" b="1" dirty="0">
                <a:solidFill>
                  <a:prstClr val="black"/>
                </a:solidFill>
                <a:latin typeface="Calibri" panose="020F0502020204030204"/>
              </a:rPr>
              <a:t>* </a:t>
            </a:r>
            <a:r>
              <a:rPr lang="en-US" dirty="0">
                <a:solidFill>
                  <a:prstClr val="black"/>
                </a:solidFill>
                <a:latin typeface="Calibri" panose="020F0502020204030204"/>
              </a:rPr>
              <a:t>* * * </a:t>
            </a:r>
            <a:r>
              <a:rPr lang="en-US" b="1" dirty="0">
                <a:solidFill>
                  <a:prstClr val="black"/>
                </a:solidFill>
                <a:latin typeface="Calibri" panose="020F0502020204030204"/>
              </a:rPr>
              <a:t>* </a:t>
            </a:r>
            <a:r>
              <a:rPr lang="en-US" dirty="0">
                <a:solidFill>
                  <a:prstClr val="black"/>
                </a:solidFill>
                <a:latin typeface="Calibri" panose="020F0502020204030204"/>
              </a:rPr>
              <a:t>* *</a:t>
            </a:r>
          </a:p>
        </p:txBody>
      </p:sp>
      <p:sp>
        <p:nvSpPr>
          <p:cNvPr id="255" name="TextBox 254">
            <a:extLst>
              <a:ext uri="{FF2B5EF4-FFF2-40B4-BE49-F238E27FC236}">
                <a16:creationId xmlns:a16="http://schemas.microsoft.com/office/drawing/2014/main" id="{F883DF5D-DA91-4CE9-3EB1-6611B5F08475}"/>
              </a:ext>
            </a:extLst>
          </p:cNvPr>
          <p:cNvSpPr txBox="1"/>
          <p:nvPr/>
        </p:nvSpPr>
        <p:spPr>
          <a:xfrm>
            <a:off x="8439855" y="1536282"/>
            <a:ext cx="1478290" cy="369332"/>
          </a:xfrm>
          <a:prstGeom prst="rect">
            <a:avLst/>
          </a:prstGeom>
          <a:noFill/>
        </p:spPr>
        <p:txBody>
          <a:bodyPr wrap="none" rtlCol="0">
            <a:spAutoFit/>
          </a:bodyPr>
          <a:lstStyle/>
          <a:p>
            <a:r>
              <a:rPr lang="en-US" dirty="0">
                <a:solidFill>
                  <a:prstClr val="black"/>
                </a:solidFill>
                <a:latin typeface="Calibri" panose="020F0502020204030204"/>
              </a:rPr>
              <a:t>* </a:t>
            </a:r>
            <a:r>
              <a:rPr lang="en-US" b="1" dirty="0">
                <a:solidFill>
                  <a:prstClr val="black"/>
                </a:solidFill>
                <a:latin typeface="Calibri" panose="020F0502020204030204"/>
              </a:rPr>
              <a:t>* </a:t>
            </a:r>
            <a:r>
              <a:rPr lang="en-US" dirty="0">
                <a:solidFill>
                  <a:prstClr val="black"/>
                </a:solidFill>
                <a:latin typeface="Calibri" panose="020F0502020204030204"/>
              </a:rPr>
              <a:t>* * * </a:t>
            </a:r>
            <a:r>
              <a:rPr lang="en-US" b="1" dirty="0">
                <a:solidFill>
                  <a:prstClr val="black"/>
                </a:solidFill>
                <a:latin typeface="Calibri" panose="020F0502020204030204"/>
              </a:rPr>
              <a:t>* </a:t>
            </a:r>
            <a:r>
              <a:rPr lang="en-US" dirty="0">
                <a:solidFill>
                  <a:prstClr val="black"/>
                </a:solidFill>
                <a:latin typeface="Calibri" panose="020F0502020204030204"/>
              </a:rPr>
              <a:t>* *</a:t>
            </a:r>
          </a:p>
        </p:txBody>
      </p:sp>
      <p:sp>
        <p:nvSpPr>
          <p:cNvPr id="256" name="TextBox 255">
            <a:extLst>
              <a:ext uri="{FF2B5EF4-FFF2-40B4-BE49-F238E27FC236}">
                <a16:creationId xmlns:a16="http://schemas.microsoft.com/office/drawing/2014/main" id="{527E014D-6BAE-2D68-8653-0743F026778B}"/>
              </a:ext>
            </a:extLst>
          </p:cNvPr>
          <p:cNvSpPr txBox="1"/>
          <p:nvPr/>
        </p:nvSpPr>
        <p:spPr>
          <a:xfrm>
            <a:off x="490544" y="2976099"/>
            <a:ext cx="2454390" cy="369332"/>
          </a:xfrm>
          <a:prstGeom prst="rect">
            <a:avLst/>
          </a:prstGeom>
          <a:noFill/>
        </p:spPr>
        <p:txBody>
          <a:bodyPr wrap="none" rtlCol="0">
            <a:spAutoFit/>
          </a:bodyPr>
          <a:lstStyle/>
          <a:p>
            <a:r>
              <a:rPr lang="en-US" dirty="0" err="1">
                <a:solidFill>
                  <a:prstClr val="black"/>
                </a:solidFill>
                <a:latin typeface="Calibri" panose="020F0502020204030204"/>
              </a:rPr>
              <a:t>EIC_BX_Clock</a:t>
            </a:r>
            <a:r>
              <a:rPr lang="en-US" dirty="0">
                <a:solidFill>
                  <a:prstClr val="black"/>
                </a:solidFill>
                <a:latin typeface="Calibri" panose="020F0502020204030204"/>
              </a:rPr>
              <a:t>, 98.5 MHz</a:t>
            </a:r>
          </a:p>
        </p:txBody>
      </p:sp>
      <p:cxnSp>
        <p:nvCxnSpPr>
          <p:cNvPr id="257" name="Elbow Connector 68">
            <a:extLst>
              <a:ext uri="{FF2B5EF4-FFF2-40B4-BE49-F238E27FC236}">
                <a16:creationId xmlns:a16="http://schemas.microsoft.com/office/drawing/2014/main" id="{522F6FB9-31E6-7116-A4CE-379184EE94B6}"/>
              </a:ext>
            </a:extLst>
          </p:cNvPr>
          <p:cNvCxnSpPr/>
          <p:nvPr/>
        </p:nvCxnSpPr>
        <p:spPr>
          <a:xfrm>
            <a:off x="3030424" y="3130751"/>
            <a:ext cx="174977" cy="119890"/>
          </a:xfrm>
          <a:prstGeom prst="bentConnector3">
            <a:avLst/>
          </a:prstGeom>
          <a:noFill/>
          <a:ln w="6350" cap="flat" cmpd="sng" algn="ctr">
            <a:solidFill>
              <a:srgbClr val="5B9BD5"/>
            </a:solidFill>
            <a:prstDash val="solid"/>
            <a:miter lim="800000"/>
          </a:ln>
          <a:effectLst/>
        </p:spPr>
      </p:cxnSp>
      <p:cxnSp>
        <p:nvCxnSpPr>
          <p:cNvPr id="258" name="Elbow Connector 69">
            <a:extLst>
              <a:ext uri="{FF2B5EF4-FFF2-40B4-BE49-F238E27FC236}">
                <a16:creationId xmlns:a16="http://schemas.microsoft.com/office/drawing/2014/main" id="{2BC0411E-DFF7-7FD6-8F0D-9E498E61E491}"/>
              </a:ext>
            </a:extLst>
          </p:cNvPr>
          <p:cNvCxnSpPr/>
          <p:nvPr/>
        </p:nvCxnSpPr>
        <p:spPr>
          <a:xfrm>
            <a:off x="3207960" y="3131764"/>
            <a:ext cx="170254" cy="114721"/>
          </a:xfrm>
          <a:prstGeom prst="bentConnector3">
            <a:avLst/>
          </a:prstGeom>
          <a:noFill/>
          <a:ln w="6350" cap="flat" cmpd="sng" algn="ctr">
            <a:solidFill>
              <a:srgbClr val="5B9BD5"/>
            </a:solidFill>
            <a:prstDash val="solid"/>
            <a:miter lim="800000"/>
          </a:ln>
          <a:effectLst/>
        </p:spPr>
      </p:cxnSp>
      <p:cxnSp>
        <p:nvCxnSpPr>
          <p:cNvPr id="259" name="Straight Connector 258">
            <a:extLst>
              <a:ext uri="{FF2B5EF4-FFF2-40B4-BE49-F238E27FC236}">
                <a16:creationId xmlns:a16="http://schemas.microsoft.com/office/drawing/2014/main" id="{550DE34A-F18C-E4C7-9533-4FAB7CD917BF}"/>
              </a:ext>
            </a:extLst>
          </p:cNvPr>
          <p:cNvCxnSpPr/>
          <p:nvPr/>
        </p:nvCxnSpPr>
        <p:spPr>
          <a:xfrm flipH="1">
            <a:off x="3205401" y="3130751"/>
            <a:ext cx="1335" cy="114415"/>
          </a:xfrm>
          <a:prstGeom prst="line">
            <a:avLst/>
          </a:prstGeom>
          <a:noFill/>
          <a:ln w="6350" cap="flat" cmpd="sng" algn="ctr">
            <a:solidFill>
              <a:srgbClr val="5B9BD5"/>
            </a:solidFill>
            <a:prstDash val="solid"/>
            <a:miter lim="800000"/>
          </a:ln>
          <a:effectLst/>
        </p:spPr>
      </p:cxnSp>
      <p:cxnSp>
        <p:nvCxnSpPr>
          <p:cNvPr id="260" name="Straight Connector 259">
            <a:extLst>
              <a:ext uri="{FF2B5EF4-FFF2-40B4-BE49-F238E27FC236}">
                <a16:creationId xmlns:a16="http://schemas.microsoft.com/office/drawing/2014/main" id="{FCE4EA9C-473C-EAC3-B995-1C11CE5BBA3C}"/>
              </a:ext>
            </a:extLst>
          </p:cNvPr>
          <p:cNvCxnSpPr/>
          <p:nvPr/>
        </p:nvCxnSpPr>
        <p:spPr>
          <a:xfrm flipH="1">
            <a:off x="3373852" y="3131916"/>
            <a:ext cx="1335" cy="114415"/>
          </a:xfrm>
          <a:prstGeom prst="line">
            <a:avLst/>
          </a:prstGeom>
          <a:noFill/>
          <a:ln w="6350" cap="flat" cmpd="sng" algn="ctr">
            <a:solidFill>
              <a:srgbClr val="5B9BD5"/>
            </a:solidFill>
            <a:prstDash val="solid"/>
            <a:miter lim="800000"/>
          </a:ln>
          <a:effectLst/>
        </p:spPr>
      </p:cxnSp>
      <p:cxnSp>
        <p:nvCxnSpPr>
          <p:cNvPr id="261" name="Elbow Connector 72">
            <a:extLst>
              <a:ext uri="{FF2B5EF4-FFF2-40B4-BE49-F238E27FC236}">
                <a16:creationId xmlns:a16="http://schemas.microsoft.com/office/drawing/2014/main" id="{7DD8E3CD-FD63-70AB-3D14-F02E66F7F4AC}"/>
              </a:ext>
            </a:extLst>
          </p:cNvPr>
          <p:cNvCxnSpPr/>
          <p:nvPr/>
        </p:nvCxnSpPr>
        <p:spPr>
          <a:xfrm>
            <a:off x="3373733" y="3130751"/>
            <a:ext cx="174977" cy="119890"/>
          </a:xfrm>
          <a:prstGeom prst="bentConnector3">
            <a:avLst/>
          </a:prstGeom>
          <a:noFill/>
          <a:ln w="6350" cap="flat" cmpd="sng" algn="ctr">
            <a:solidFill>
              <a:srgbClr val="5B9BD5"/>
            </a:solidFill>
            <a:prstDash val="solid"/>
            <a:miter lim="800000"/>
          </a:ln>
          <a:effectLst/>
        </p:spPr>
      </p:cxnSp>
      <p:cxnSp>
        <p:nvCxnSpPr>
          <p:cNvPr id="262" name="Elbow Connector 73">
            <a:extLst>
              <a:ext uri="{FF2B5EF4-FFF2-40B4-BE49-F238E27FC236}">
                <a16:creationId xmlns:a16="http://schemas.microsoft.com/office/drawing/2014/main" id="{310C0EA8-9646-5F02-8455-53D5F760614F}"/>
              </a:ext>
            </a:extLst>
          </p:cNvPr>
          <p:cNvCxnSpPr/>
          <p:nvPr/>
        </p:nvCxnSpPr>
        <p:spPr>
          <a:xfrm>
            <a:off x="3551269" y="3131764"/>
            <a:ext cx="170254" cy="114721"/>
          </a:xfrm>
          <a:prstGeom prst="bentConnector3">
            <a:avLst/>
          </a:prstGeom>
          <a:noFill/>
          <a:ln w="6350" cap="flat" cmpd="sng" algn="ctr">
            <a:solidFill>
              <a:srgbClr val="5B9BD5"/>
            </a:solidFill>
            <a:prstDash val="solid"/>
            <a:miter lim="800000"/>
          </a:ln>
          <a:effectLst/>
        </p:spPr>
      </p:cxnSp>
      <p:cxnSp>
        <p:nvCxnSpPr>
          <p:cNvPr id="263" name="Straight Connector 262">
            <a:extLst>
              <a:ext uri="{FF2B5EF4-FFF2-40B4-BE49-F238E27FC236}">
                <a16:creationId xmlns:a16="http://schemas.microsoft.com/office/drawing/2014/main" id="{D4B0953A-98D0-D325-6FFC-EB41D45B480C}"/>
              </a:ext>
            </a:extLst>
          </p:cNvPr>
          <p:cNvCxnSpPr/>
          <p:nvPr/>
        </p:nvCxnSpPr>
        <p:spPr>
          <a:xfrm flipH="1">
            <a:off x="3548710" y="3130751"/>
            <a:ext cx="1335" cy="114415"/>
          </a:xfrm>
          <a:prstGeom prst="line">
            <a:avLst/>
          </a:prstGeom>
          <a:noFill/>
          <a:ln w="6350" cap="flat" cmpd="sng" algn="ctr">
            <a:solidFill>
              <a:srgbClr val="5B9BD5"/>
            </a:solidFill>
            <a:prstDash val="solid"/>
            <a:miter lim="800000"/>
          </a:ln>
          <a:effectLst/>
        </p:spPr>
      </p:cxnSp>
      <p:cxnSp>
        <p:nvCxnSpPr>
          <p:cNvPr id="264" name="Straight Connector 263">
            <a:extLst>
              <a:ext uri="{FF2B5EF4-FFF2-40B4-BE49-F238E27FC236}">
                <a16:creationId xmlns:a16="http://schemas.microsoft.com/office/drawing/2014/main" id="{DF63F300-596C-298D-672B-1699C47DD74D}"/>
              </a:ext>
            </a:extLst>
          </p:cNvPr>
          <p:cNvCxnSpPr/>
          <p:nvPr/>
        </p:nvCxnSpPr>
        <p:spPr>
          <a:xfrm flipH="1">
            <a:off x="3717161" y="3131916"/>
            <a:ext cx="1335" cy="114415"/>
          </a:xfrm>
          <a:prstGeom prst="line">
            <a:avLst/>
          </a:prstGeom>
          <a:noFill/>
          <a:ln w="6350" cap="flat" cmpd="sng" algn="ctr">
            <a:solidFill>
              <a:srgbClr val="5B9BD5"/>
            </a:solidFill>
            <a:prstDash val="solid"/>
            <a:miter lim="800000"/>
          </a:ln>
          <a:effectLst/>
        </p:spPr>
      </p:cxnSp>
      <p:cxnSp>
        <p:nvCxnSpPr>
          <p:cNvPr id="265" name="Elbow Connector 76">
            <a:extLst>
              <a:ext uri="{FF2B5EF4-FFF2-40B4-BE49-F238E27FC236}">
                <a16:creationId xmlns:a16="http://schemas.microsoft.com/office/drawing/2014/main" id="{B7EB61A3-B0CC-F862-0926-21BE4F4122A0}"/>
              </a:ext>
            </a:extLst>
          </p:cNvPr>
          <p:cNvCxnSpPr/>
          <p:nvPr/>
        </p:nvCxnSpPr>
        <p:spPr>
          <a:xfrm>
            <a:off x="3718443" y="3131243"/>
            <a:ext cx="174977" cy="119890"/>
          </a:xfrm>
          <a:prstGeom prst="bentConnector3">
            <a:avLst/>
          </a:prstGeom>
          <a:noFill/>
          <a:ln w="6350" cap="flat" cmpd="sng" algn="ctr">
            <a:solidFill>
              <a:srgbClr val="5B9BD5"/>
            </a:solidFill>
            <a:prstDash val="solid"/>
            <a:miter lim="800000"/>
          </a:ln>
          <a:effectLst/>
        </p:spPr>
      </p:cxnSp>
      <p:cxnSp>
        <p:nvCxnSpPr>
          <p:cNvPr id="266" name="Elbow Connector 77">
            <a:extLst>
              <a:ext uri="{FF2B5EF4-FFF2-40B4-BE49-F238E27FC236}">
                <a16:creationId xmlns:a16="http://schemas.microsoft.com/office/drawing/2014/main" id="{7174DA07-5D07-3188-2D87-BB4264E9010C}"/>
              </a:ext>
            </a:extLst>
          </p:cNvPr>
          <p:cNvCxnSpPr/>
          <p:nvPr/>
        </p:nvCxnSpPr>
        <p:spPr>
          <a:xfrm>
            <a:off x="3895979" y="3132256"/>
            <a:ext cx="170254" cy="114721"/>
          </a:xfrm>
          <a:prstGeom prst="bentConnector3">
            <a:avLst/>
          </a:prstGeom>
          <a:noFill/>
          <a:ln w="6350" cap="flat" cmpd="sng" algn="ctr">
            <a:solidFill>
              <a:srgbClr val="5B9BD5"/>
            </a:solidFill>
            <a:prstDash val="solid"/>
            <a:miter lim="800000"/>
          </a:ln>
          <a:effectLst/>
        </p:spPr>
      </p:cxnSp>
      <p:cxnSp>
        <p:nvCxnSpPr>
          <p:cNvPr id="267" name="Straight Connector 266">
            <a:extLst>
              <a:ext uri="{FF2B5EF4-FFF2-40B4-BE49-F238E27FC236}">
                <a16:creationId xmlns:a16="http://schemas.microsoft.com/office/drawing/2014/main" id="{D35C15B2-DFF6-3A4B-6EAD-C2C7ED32B670}"/>
              </a:ext>
            </a:extLst>
          </p:cNvPr>
          <p:cNvCxnSpPr/>
          <p:nvPr/>
        </p:nvCxnSpPr>
        <p:spPr>
          <a:xfrm flipH="1">
            <a:off x="3893420" y="3131243"/>
            <a:ext cx="1335" cy="114415"/>
          </a:xfrm>
          <a:prstGeom prst="line">
            <a:avLst/>
          </a:prstGeom>
          <a:noFill/>
          <a:ln w="6350" cap="flat" cmpd="sng" algn="ctr">
            <a:solidFill>
              <a:srgbClr val="5B9BD5"/>
            </a:solidFill>
            <a:prstDash val="solid"/>
            <a:miter lim="800000"/>
          </a:ln>
          <a:effectLst/>
        </p:spPr>
      </p:cxnSp>
      <p:cxnSp>
        <p:nvCxnSpPr>
          <p:cNvPr id="268" name="Straight Connector 267">
            <a:extLst>
              <a:ext uri="{FF2B5EF4-FFF2-40B4-BE49-F238E27FC236}">
                <a16:creationId xmlns:a16="http://schemas.microsoft.com/office/drawing/2014/main" id="{EA186388-99E5-A93B-7A36-BF425B3255CF}"/>
              </a:ext>
            </a:extLst>
          </p:cNvPr>
          <p:cNvCxnSpPr/>
          <p:nvPr/>
        </p:nvCxnSpPr>
        <p:spPr>
          <a:xfrm flipH="1">
            <a:off x="4061871" y="3132408"/>
            <a:ext cx="1335" cy="114415"/>
          </a:xfrm>
          <a:prstGeom prst="line">
            <a:avLst/>
          </a:prstGeom>
          <a:noFill/>
          <a:ln w="6350" cap="flat" cmpd="sng" algn="ctr">
            <a:solidFill>
              <a:srgbClr val="5B9BD5"/>
            </a:solidFill>
            <a:prstDash val="solid"/>
            <a:miter lim="800000"/>
          </a:ln>
          <a:effectLst/>
        </p:spPr>
      </p:cxnSp>
      <p:cxnSp>
        <p:nvCxnSpPr>
          <p:cNvPr id="269" name="Elbow Connector 80">
            <a:extLst>
              <a:ext uri="{FF2B5EF4-FFF2-40B4-BE49-F238E27FC236}">
                <a16:creationId xmlns:a16="http://schemas.microsoft.com/office/drawing/2014/main" id="{AC5CCBC2-FFBF-E8AB-76A3-B4098D46CEAA}"/>
              </a:ext>
            </a:extLst>
          </p:cNvPr>
          <p:cNvCxnSpPr/>
          <p:nvPr/>
        </p:nvCxnSpPr>
        <p:spPr>
          <a:xfrm>
            <a:off x="4061752" y="3131243"/>
            <a:ext cx="174977" cy="119890"/>
          </a:xfrm>
          <a:prstGeom prst="bentConnector3">
            <a:avLst/>
          </a:prstGeom>
          <a:noFill/>
          <a:ln w="6350" cap="flat" cmpd="sng" algn="ctr">
            <a:solidFill>
              <a:srgbClr val="5B9BD5"/>
            </a:solidFill>
            <a:prstDash val="solid"/>
            <a:miter lim="800000"/>
          </a:ln>
          <a:effectLst/>
        </p:spPr>
      </p:cxnSp>
      <p:cxnSp>
        <p:nvCxnSpPr>
          <p:cNvPr id="270" name="Elbow Connector 81">
            <a:extLst>
              <a:ext uri="{FF2B5EF4-FFF2-40B4-BE49-F238E27FC236}">
                <a16:creationId xmlns:a16="http://schemas.microsoft.com/office/drawing/2014/main" id="{D53BC3EF-AAFF-267D-94C6-2A200B9E4F4F}"/>
              </a:ext>
            </a:extLst>
          </p:cNvPr>
          <p:cNvCxnSpPr/>
          <p:nvPr/>
        </p:nvCxnSpPr>
        <p:spPr>
          <a:xfrm>
            <a:off x="4239288" y="3132256"/>
            <a:ext cx="170254" cy="114721"/>
          </a:xfrm>
          <a:prstGeom prst="bentConnector3">
            <a:avLst/>
          </a:prstGeom>
          <a:noFill/>
          <a:ln w="6350" cap="flat" cmpd="sng" algn="ctr">
            <a:solidFill>
              <a:srgbClr val="5B9BD5"/>
            </a:solidFill>
            <a:prstDash val="solid"/>
            <a:miter lim="800000"/>
          </a:ln>
          <a:effectLst/>
        </p:spPr>
      </p:cxnSp>
      <p:cxnSp>
        <p:nvCxnSpPr>
          <p:cNvPr id="271" name="Straight Connector 270">
            <a:extLst>
              <a:ext uri="{FF2B5EF4-FFF2-40B4-BE49-F238E27FC236}">
                <a16:creationId xmlns:a16="http://schemas.microsoft.com/office/drawing/2014/main" id="{D2109C54-30ED-4516-089E-FAC528C6CFD6}"/>
              </a:ext>
            </a:extLst>
          </p:cNvPr>
          <p:cNvCxnSpPr/>
          <p:nvPr/>
        </p:nvCxnSpPr>
        <p:spPr>
          <a:xfrm flipH="1">
            <a:off x="4236729" y="3131243"/>
            <a:ext cx="1335" cy="114415"/>
          </a:xfrm>
          <a:prstGeom prst="line">
            <a:avLst/>
          </a:prstGeom>
          <a:noFill/>
          <a:ln w="6350" cap="flat" cmpd="sng" algn="ctr">
            <a:solidFill>
              <a:srgbClr val="5B9BD5"/>
            </a:solidFill>
            <a:prstDash val="solid"/>
            <a:miter lim="800000"/>
          </a:ln>
          <a:effectLst/>
        </p:spPr>
      </p:cxnSp>
      <p:cxnSp>
        <p:nvCxnSpPr>
          <p:cNvPr id="272" name="Straight Connector 271">
            <a:extLst>
              <a:ext uri="{FF2B5EF4-FFF2-40B4-BE49-F238E27FC236}">
                <a16:creationId xmlns:a16="http://schemas.microsoft.com/office/drawing/2014/main" id="{2C849874-E645-3A2C-895B-FFE33A05ECFA}"/>
              </a:ext>
            </a:extLst>
          </p:cNvPr>
          <p:cNvCxnSpPr/>
          <p:nvPr/>
        </p:nvCxnSpPr>
        <p:spPr>
          <a:xfrm flipH="1">
            <a:off x="4405180" y="3132408"/>
            <a:ext cx="1335" cy="114415"/>
          </a:xfrm>
          <a:prstGeom prst="line">
            <a:avLst/>
          </a:prstGeom>
          <a:noFill/>
          <a:ln w="6350" cap="flat" cmpd="sng" algn="ctr">
            <a:solidFill>
              <a:srgbClr val="5B9BD5"/>
            </a:solidFill>
            <a:prstDash val="solid"/>
            <a:miter lim="800000"/>
          </a:ln>
          <a:effectLst/>
        </p:spPr>
      </p:cxnSp>
      <p:cxnSp>
        <p:nvCxnSpPr>
          <p:cNvPr id="273" name="Elbow Connector 84">
            <a:extLst>
              <a:ext uri="{FF2B5EF4-FFF2-40B4-BE49-F238E27FC236}">
                <a16:creationId xmlns:a16="http://schemas.microsoft.com/office/drawing/2014/main" id="{5E35A560-E1A3-6645-4F20-585549854F4F}"/>
              </a:ext>
            </a:extLst>
          </p:cNvPr>
          <p:cNvCxnSpPr/>
          <p:nvPr/>
        </p:nvCxnSpPr>
        <p:spPr>
          <a:xfrm>
            <a:off x="4412932" y="3129539"/>
            <a:ext cx="174977" cy="119890"/>
          </a:xfrm>
          <a:prstGeom prst="bentConnector3">
            <a:avLst/>
          </a:prstGeom>
          <a:noFill/>
          <a:ln w="6350" cap="flat" cmpd="sng" algn="ctr">
            <a:solidFill>
              <a:srgbClr val="5B9BD5"/>
            </a:solidFill>
            <a:prstDash val="solid"/>
            <a:miter lim="800000"/>
          </a:ln>
          <a:effectLst/>
        </p:spPr>
      </p:cxnSp>
      <p:cxnSp>
        <p:nvCxnSpPr>
          <p:cNvPr id="274" name="Elbow Connector 85">
            <a:extLst>
              <a:ext uri="{FF2B5EF4-FFF2-40B4-BE49-F238E27FC236}">
                <a16:creationId xmlns:a16="http://schemas.microsoft.com/office/drawing/2014/main" id="{21A151EA-96A1-C51D-20F1-F18945E717B3}"/>
              </a:ext>
            </a:extLst>
          </p:cNvPr>
          <p:cNvCxnSpPr/>
          <p:nvPr/>
        </p:nvCxnSpPr>
        <p:spPr>
          <a:xfrm>
            <a:off x="4590468" y="3130552"/>
            <a:ext cx="170254" cy="114721"/>
          </a:xfrm>
          <a:prstGeom prst="bentConnector3">
            <a:avLst/>
          </a:prstGeom>
          <a:noFill/>
          <a:ln w="6350" cap="flat" cmpd="sng" algn="ctr">
            <a:solidFill>
              <a:srgbClr val="5B9BD5"/>
            </a:solidFill>
            <a:prstDash val="solid"/>
            <a:miter lim="800000"/>
          </a:ln>
          <a:effectLst/>
        </p:spPr>
      </p:cxnSp>
      <p:cxnSp>
        <p:nvCxnSpPr>
          <p:cNvPr id="275" name="Straight Connector 274">
            <a:extLst>
              <a:ext uri="{FF2B5EF4-FFF2-40B4-BE49-F238E27FC236}">
                <a16:creationId xmlns:a16="http://schemas.microsoft.com/office/drawing/2014/main" id="{0A6E53A5-20B2-D748-6D50-A38EA8C5FAD5}"/>
              </a:ext>
            </a:extLst>
          </p:cNvPr>
          <p:cNvCxnSpPr/>
          <p:nvPr/>
        </p:nvCxnSpPr>
        <p:spPr>
          <a:xfrm flipH="1">
            <a:off x="4587909" y="3129539"/>
            <a:ext cx="1335" cy="114415"/>
          </a:xfrm>
          <a:prstGeom prst="line">
            <a:avLst/>
          </a:prstGeom>
          <a:noFill/>
          <a:ln w="6350" cap="flat" cmpd="sng" algn="ctr">
            <a:solidFill>
              <a:srgbClr val="5B9BD5"/>
            </a:solidFill>
            <a:prstDash val="solid"/>
            <a:miter lim="800000"/>
          </a:ln>
          <a:effectLst/>
        </p:spPr>
      </p:cxnSp>
      <p:cxnSp>
        <p:nvCxnSpPr>
          <p:cNvPr id="276" name="Straight Connector 275">
            <a:extLst>
              <a:ext uri="{FF2B5EF4-FFF2-40B4-BE49-F238E27FC236}">
                <a16:creationId xmlns:a16="http://schemas.microsoft.com/office/drawing/2014/main" id="{DA5E7E3C-3AE5-EA11-CF63-0362FB594393}"/>
              </a:ext>
            </a:extLst>
          </p:cNvPr>
          <p:cNvCxnSpPr/>
          <p:nvPr/>
        </p:nvCxnSpPr>
        <p:spPr>
          <a:xfrm flipH="1">
            <a:off x="4756360" y="3130704"/>
            <a:ext cx="1335" cy="114415"/>
          </a:xfrm>
          <a:prstGeom prst="line">
            <a:avLst/>
          </a:prstGeom>
          <a:noFill/>
          <a:ln w="6350" cap="flat" cmpd="sng" algn="ctr">
            <a:solidFill>
              <a:srgbClr val="5B9BD5"/>
            </a:solidFill>
            <a:prstDash val="solid"/>
            <a:miter lim="800000"/>
          </a:ln>
          <a:effectLst/>
        </p:spPr>
      </p:cxnSp>
      <p:cxnSp>
        <p:nvCxnSpPr>
          <p:cNvPr id="277" name="Elbow Connector 88">
            <a:extLst>
              <a:ext uri="{FF2B5EF4-FFF2-40B4-BE49-F238E27FC236}">
                <a16:creationId xmlns:a16="http://schemas.microsoft.com/office/drawing/2014/main" id="{3D1F2B80-014E-4F5D-077B-9C58EE7A34F9}"/>
              </a:ext>
            </a:extLst>
          </p:cNvPr>
          <p:cNvCxnSpPr/>
          <p:nvPr/>
        </p:nvCxnSpPr>
        <p:spPr>
          <a:xfrm>
            <a:off x="4756241" y="3129539"/>
            <a:ext cx="174977" cy="119890"/>
          </a:xfrm>
          <a:prstGeom prst="bentConnector3">
            <a:avLst/>
          </a:prstGeom>
          <a:noFill/>
          <a:ln w="6350" cap="flat" cmpd="sng" algn="ctr">
            <a:solidFill>
              <a:srgbClr val="5B9BD5"/>
            </a:solidFill>
            <a:prstDash val="solid"/>
            <a:miter lim="800000"/>
          </a:ln>
          <a:effectLst/>
        </p:spPr>
      </p:cxnSp>
      <p:cxnSp>
        <p:nvCxnSpPr>
          <p:cNvPr id="278" name="Elbow Connector 89">
            <a:extLst>
              <a:ext uri="{FF2B5EF4-FFF2-40B4-BE49-F238E27FC236}">
                <a16:creationId xmlns:a16="http://schemas.microsoft.com/office/drawing/2014/main" id="{79831365-41FA-186B-72C6-D2D8754E861E}"/>
              </a:ext>
            </a:extLst>
          </p:cNvPr>
          <p:cNvCxnSpPr/>
          <p:nvPr/>
        </p:nvCxnSpPr>
        <p:spPr>
          <a:xfrm>
            <a:off x="4933777" y="3130552"/>
            <a:ext cx="170254" cy="114721"/>
          </a:xfrm>
          <a:prstGeom prst="bentConnector3">
            <a:avLst/>
          </a:prstGeom>
          <a:noFill/>
          <a:ln w="6350" cap="flat" cmpd="sng" algn="ctr">
            <a:solidFill>
              <a:srgbClr val="5B9BD5"/>
            </a:solidFill>
            <a:prstDash val="solid"/>
            <a:miter lim="800000"/>
          </a:ln>
          <a:effectLst/>
        </p:spPr>
      </p:cxnSp>
      <p:cxnSp>
        <p:nvCxnSpPr>
          <p:cNvPr id="279" name="Straight Connector 278">
            <a:extLst>
              <a:ext uri="{FF2B5EF4-FFF2-40B4-BE49-F238E27FC236}">
                <a16:creationId xmlns:a16="http://schemas.microsoft.com/office/drawing/2014/main" id="{717F8FE9-19B5-0701-67A4-105D3CD8BAC8}"/>
              </a:ext>
            </a:extLst>
          </p:cNvPr>
          <p:cNvCxnSpPr/>
          <p:nvPr/>
        </p:nvCxnSpPr>
        <p:spPr>
          <a:xfrm flipH="1">
            <a:off x="4931218" y="3129539"/>
            <a:ext cx="1335" cy="114415"/>
          </a:xfrm>
          <a:prstGeom prst="line">
            <a:avLst/>
          </a:prstGeom>
          <a:noFill/>
          <a:ln w="6350" cap="flat" cmpd="sng" algn="ctr">
            <a:solidFill>
              <a:srgbClr val="5B9BD5"/>
            </a:solidFill>
            <a:prstDash val="solid"/>
            <a:miter lim="800000"/>
          </a:ln>
          <a:effectLst/>
        </p:spPr>
      </p:cxnSp>
      <p:cxnSp>
        <p:nvCxnSpPr>
          <p:cNvPr id="280" name="Straight Connector 279">
            <a:extLst>
              <a:ext uri="{FF2B5EF4-FFF2-40B4-BE49-F238E27FC236}">
                <a16:creationId xmlns:a16="http://schemas.microsoft.com/office/drawing/2014/main" id="{F7DC3F4B-7262-74CE-5678-112C02DDEF8D}"/>
              </a:ext>
            </a:extLst>
          </p:cNvPr>
          <p:cNvCxnSpPr/>
          <p:nvPr/>
        </p:nvCxnSpPr>
        <p:spPr>
          <a:xfrm flipH="1">
            <a:off x="5099669" y="3130704"/>
            <a:ext cx="1335" cy="114415"/>
          </a:xfrm>
          <a:prstGeom prst="line">
            <a:avLst/>
          </a:prstGeom>
          <a:noFill/>
          <a:ln w="6350" cap="flat" cmpd="sng" algn="ctr">
            <a:solidFill>
              <a:srgbClr val="5B9BD5"/>
            </a:solidFill>
            <a:prstDash val="solid"/>
            <a:miter lim="800000"/>
          </a:ln>
          <a:effectLst/>
        </p:spPr>
      </p:cxnSp>
      <p:cxnSp>
        <p:nvCxnSpPr>
          <p:cNvPr id="281" name="Elbow Connector 92">
            <a:extLst>
              <a:ext uri="{FF2B5EF4-FFF2-40B4-BE49-F238E27FC236}">
                <a16:creationId xmlns:a16="http://schemas.microsoft.com/office/drawing/2014/main" id="{D4A51FA6-4559-87CB-E6AB-5CB0ABE01D91}"/>
              </a:ext>
            </a:extLst>
          </p:cNvPr>
          <p:cNvCxnSpPr/>
          <p:nvPr/>
        </p:nvCxnSpPr>
        <p:spPr>
          <a:xfrm>
            <a:off x="5100951" y="3130031"/>
            <a:ext cx="174977" cy="119890"/>
          </a:xfrm>
          <a:prstGeom prst="bentConnector3">
            <a:avLst/>
          </a:prstGeom>
          <a:noFill/>
          <a:ln w="6350" cap="flat" cmpd="sng" algn="ctr">
            <a:solidFill>
              <a:srgbClr val="5B9BD5"/>
            </a:solidFill>
            <a:prstDash val="solid"/>
            <a:miter lim="800000"/>
          </a:ln>
          <a:effectLst/>
        </p:spPr>
      </p:cxnSp>
      <p:cxnSp>
        <p:nvCxnSpPr>
          <p:cNvPr id="282" name="Elbow Connector 93">
            <a:extLst>
              <a:ext uri="{FF2B5EF4-FFF2-40B4-BE49-F238E27FC236}">
                <a16:creationId xmlns:a16="http://schemas.microsoft.com/office/drawing/2014/main" id="{C2D75612-99B1-A5AE-8791-380B279C4BD5}"/>
              </a:ext>
            </a:extLst>
          </p:cNvPr>
          <p:cNvCxnSpPr/>
          <p:nvPr/>
        </p:nvCxnSpPr>
        <p:spPr>
          <a:xfrm>
            <a:off x="5278487" y="3131044"/>
            <a:ext cx="170254" cy="114721"/>
          </a:xfrm>
          <a:prstGeom prst="bentConnector3">
            <a:avLst/>
          </a:prstGeom>
          <a:noFill/>
          <a:ln w="6350" cap="flat" cmpd="sng" algn="ctr">
            <a:solidFill>
              <a:srgbClr val="5B9BD5"/>
            </a:solidFill>
            <a:prstDash val="solid"/>
            <a:miter lim="800000"/>
          </a:ln>
          <a:effectLst/>
        </p:spPr>
      </p:cxnSp>
      <p:cxnSp>
        <p:nvCxnSpPr>
          <p:cNvPr id="283" name="Straight Connector 282">
            <a:extLst>
              <a:ext uri="{FF2B5EF4-FFF2-40B4-BE49-F238E27FC236}">
                <a16:creationId xmlns:a16="http://schemas.microsoft.com/office/drawing/2014/main" id="{D4C54145-F3E7-044D-4527-F1433BFE7F50}"/>
              </a:ext>
            </a:extLst>
          </p:cNvPr>
          <p:cNvCxnSpPr/>
          <p:nvPr/>
        </p:nvCxnSpPr>
        <p:spPr>
          <a:xfrm flipH="1">
            <a:off x="5275928" y="3130031"/>
            <a:ext cx="1335" cy="114415"/>
          </a:xfrm>
          <a:prstGeom prst="line">
            <a:avLst/>
          </a:prstGeom>
          <a:noFill/>
          <a:ln w="6350" cap="flat" cmpd="sng" algn="ctr">
            <a:solidFill>
              <a:srgbClr val="5B9BD5"/>
            </a:solidFill>
            <a:prstDash val="solid"/>
            <a:miter lim="800000"/>
          </a:ln>
          <a:effectLst/>
        </p:spPr>
      </p:cxnSp>
      <p:cxnSp>
        <p:nvCxnSpPr>
          <p:cNvPr id="284" name="Straight Connector 283">
            <a:extLst>
              <a:ext uri="{FF2B5EF4-FFF2-40B4-BE49-F238E27FC236}">
                <a16:creationId xmlns:a16="http://schemas.microsoft.com/office/drawing/2014/main" id="{4A8A1C53-FD90-9676-3411-3F2C1C69B1DD}"/>
              </a:ext>
            </a:extLst>
          </p:cNvPr>
          <p:cNvCxnSpPr/>
          <p:nvPr/>
        </p:nvCxnSpPr>
        <p:spPr>
          <a:xfrm flipH="1">
            <a:off x="5444379" y="3131196"/>
            <a:ext cx="1335" cy="114415"/>
          </a:xfrm>
          <a:prstGeom prst="line">
            <a:avLst/>
          </a:prstGeom>
          <a:noFill/>
          <a:ln w="6350" cap="flat" cmpd="sng" algn="ctr">
            <a:solidFill>
              <a:srgbClr val="5B9BD5"/>
            </a:solidFill>
            <a:prstDash val="solid"/>
            <a:miter lim="800000"/>
          </a:ln>
          <a:effectLst/>
        </p:spPr>
      </p:cxnSp>
      <p:cxnSp>
        <p:nvCxnSpPr>
          <p:cNvPr id="285" name="Elbow Connector 96">
            <a:extLst>
              <a:ext uri="{FF2B5EF4-FFF2-40B4-BE49-F238E27FC236}">
                <a16:creationId xmlns:a16="http://schemas.microsoft.com/office/drawing/2014/main" id="{939F8568-0081-CE4D-F73B-5B15505F1788}"/>
              </a:ext>
            </a:extLst>
          </p:cNvPr>
          <p:cNvCxnSpPr/>
          <p:nvPr/>
        </p:nvCxnSpPr>
        <p:spPr>
          <a:xfrm>
            <a:off x="5444260" y="3130031"/>
            <a:ext cx="174977" cy="119890"/>
          </a:xfrm>
          <a:prstGeom prst="bentConnector3">
            <a:avLst/>
          </a:prstGeom>
          <a:noFill/>
          <a:ln w="6350" cap="flat" cmpd="sng" algn="ctr">
            <a:solidFill>
              <a:srgbClr val="5B9BD5"/>
            </a:solidFill>
            <a:prstDash val="solid"/>
            <a:miter lim="800000"/>
          </a:ln>
          <a:effectLst/>
        </p:spPr>
      </p:cxnSp>
      <p:cxnSp>
        <p:nvCxnSpPr>
          <p:cNvPr id="286" name="Elbow Connector 97">
            <a:extLst>
              <a:ext uri="{FF2B5EF4-FFF2-40B4-BE49-F238E27FC236}">
                <a16:creationId xmlns:a16="http://schemas.microsoft.com/office/drawing/2014/main" id="{A70B375F-DD21-CEC7-8DD3-C8A5FD007E75}"/>
              </a:ext>
            </a:extLst>
          </p:cNvPr>
          <p:cNvCxnSpPr/>
          <p:nvPr/>
        </p:nvCxnSpPr>
        <p:spPr>
          <a:xfrm>
            <a:off x="5621796" y="3131044"/>
            <a:ext cx="170254" cy="114721"/>
          </a:xfrm>
          <a:prstGeom prst="bentConnector3">
            <a:avLst/>
          </a:prstGeom>
          <a:noFill/>
          <a:ln w="6350" cap="flat" cmpd="sng" algn="ctr">
            <a:solidFill>
              <a:srgbClr val="5B9BD5"/>
            </a:solidFill>
            <a:prstDash val="solid"/>
            <a:miter lim="800000"/>
          </a:ln>
          <a:effectLst/>
        </p:spPr>
      </p:cxnSp>
      <p:cxnSp>
        <p:nvCxnSpPr>
          <p:cNvPr id="287" name="Straight Connector 286">
            <a:extLst>
              <a:ext uri="{FF2B5EF4-FFF2-40B4-BE49-F238E27FC236}">
                <a16:creationId xmlns:a16="http://schemas.microsoft.com/office/drawing/2014/main" id="{4C9A489E-923F-40E6-55CA-0574544F6B7C}"/>
              </a:ext>
            </a:extLst>
          </p:cNvPr>
          <p:cNvCxnSpPr/>
          <p:nvPr/>
        </p:nvCxnSpPr>
        <p:spPr>
          <a:xfrm flipH="1">
            <a:off x="5619237" y="3130031"/>
            <a:ext cx="1335" cy="114415"/>
          </a:xfrm>
          <a:prstGeom prst="line">
            <a:avLst/>
          </a:prstGeom>
          <a:noFill/>
          <a:ln w="6350" cap="flat" cmpd="sng" algn="ctr">
            <a:solidFill>
              <a:srgbClr val="5B9BD5"/>
            </a:solidFill>
            <a:prstDash val="solid"/>
            <a:miter lim="800000"/>
          </a:ln>
          <a:effectLst/>
        </p:spPr>
      </p:cxnSp>
      <p:cxnSp>
        <p:nvCxnSpPr>
          <p:cNvPr id="288" name="Straight Connector 287">
            <a:extLst>
              <a:ext uri="{FF2B5EF4-FFF2-40B4-BE49-F238E27FC236}">
                <a16:creationId xmlns:a16="http://schemas.microsoft.com/office/drawing/2014/main" id="{9DBC7034-7EB1-3C4C-5F23-07D023262F15}"/>
              </a:ext>
            </a:extLst>
          </p:cNvPr>
          <p:cNvCxnSpPr/>
          <p:nvPr/>
        </p:nvCxnSpPr>
        <p:spPr>
          <a:xfrm flipH="1">
            <a:off x="5787688" y="3131196"/>
            <a:ext cx="1335" cy="114415"/>
          </a:xfrm>
          <a:prstGeom prst="line">
            <a:avLst/>
          </a:prstGeom>
          <a:noFill/>
          <a:ln w="6350" cap="flat" cmpd="sng" algn="ctr">
            <a:solidFill>
              <a:srgbClr val="5B9BD5"/>
            </a:solidFill>
            <a:prstDash val="solid"/>
            <a:miter lim="800000"/>
          </a:ln>
          <a:effectLst/>
        </p:spPr>
      </p:cxnSp>
      <p:cxnSp>
        <p:nvCxnSpPr>
          <p:cNvPr id="289" name="Elbow Connector 103">
            <a:extLst>
              <a:ext uri="{FF2B5EF4-FFF2-40B4-BE49-F238E27FC236}">
                <a16:creationId xmlns:a16="http://schemas.microsoft.com/office/drawing/2014/main" id="{EBA47933-4C29-952D-A2FF-AF411A559D16}"/>
              </a:ext>
            </a:extLst>
          </p:cNvPr>
          <p:cNvCxnSpPr/>
          <p:nvPr/>
        </p:nvCxnSpPr>
        <p:spPr>
          <a:xfrm>
            <a:off x="8616149" y="3128220"/>
            <a:ext cx="174977" cy="119890"/>
          </a:xfrm>
          <a:prstGeom prst="bentConnector3">
            <a:avLst/>
          </a:prstGeom>
          <a:noFill/>
          <a:ln w="6350" cap="flat" cmpd="sng" algn="ctr">
            <a:solidFill>
              <a:srgbClr val="5B9BD5"/>
            </a:solidFill>
            <a:prstDash val="solid"/>
            <a:miter lim="800000"/>
          </a:ln>
          <a:effectLst/>
        </p:spPr>
      </p:cxnSp>
      <p:cxnSp>
        <p:nvCxnSpPr>
          <p:cNvPr id="290" name="Elbow Connector 104">
            <a:extLst>
              <a:ext uri="{FF2B5EF4-FFF2-40B4-BE49-F238E27FC236}">
                <a16:creationId xmlns:a16="http://schemas.microsoft.com/office/drawing/2014/main" id="{C7E7CC76-8CBD-2FA7-C532-97ADDB916D50}"/>
              </a:ext>
            </a:extLst>
          </p:cNvPr>
          <p:cNvCxnSpPr/>
          <p:nvPr/>
        </p:nvCxnSpPr>
        <p:spPr>
          <a:xfrm>
            <a:off x="8793685" y="3129233"/>
            <a:ext cx="170254" cy="114721"/>
          </a:xfrm>
          <a:prstGeom prst="bentConnector3">
            <a:avLst/>
          </a:prstGeom>
          <a:noFill/>
          <a:ln w="6350" cap="flat" cmpd="sng" algn="ctr">
            <a:solidFill>
              <a:srgbClr val="5B9BD5"/>
            </a:solidFill>
            <a:prstDash val="solid"/>
            <a:miter lim="800000"/>
          </a:ln>
          <a:effectLst/>
        </p:spPr>
      </p:cxnSp>
      <p:cxnSp>
        <p:nvCxnSpPr>
          <p:cNvPr id="291" name="Straight Connector 290">
            <a:extLst>
              <a:ext uri="{FF2B5EF4-FFF2-40B4-BE49-F238E27FC236}">
                <a16:creationId xmlns:a16="http://schemas.microsoft.com/office/drawing/2014/main" id="{AF577E5D-1E1E-03EC-1467-543688BDD683}"/>
              </a:ext>
            </a:extLst>
          </p:cNvPr>
          <p:cNvCxnSpPr/>
          <p:nvPr/>
        </p:nvCxnSpPr>
        <p:spPr>
          <a:xfrm flipH="1">
            <a:off x="8791126" y="3128220"/>
            <a:ext cx="1335" cy="114415"/>
          </a:xfrm>
          <a:prstGeom prst="line">
            <a:avLst/>
          </a:prstGeom>
          <a:noFill/>
          <a:ln w="6350" cap="flat" cmpd="sng" algn="ctr">
            <a:solidFill>
              <a:srgbClr val="5B9BD5"/>
            </a:solidFill>
            <a:prstDash val="solid"/>
            <a:miter lim="800000"/>
          </a:ln>
          <a:effectLst/>
        </p:spPr>
      </p:cxnSp>
      <p:cxnSp>
        <p:nvCxnSpPr>
          <p:cNvPr id="292" name="Straight Connector 291">
            <a:extLst>
              <a:ext uri="{FF2B5EF4-FFF2-40B4-BE49-F238E27FC236}">
                <a16:creationId xmlns:a16="http://schemas.microsoft.com/office/drawing/2014/main" id="{E792751D-C20A-78C9-50E7-12D5193CE174}"/>
              </a:ext>
            </a:extLst>
          </p:cNvPr>
          <p:cNvCxnSpPr/>
          <p:nvPr/>
        </p:nvCxnSpPr>
        <p:spPr>
          <a:xfrm flipH="1">
            <a:off x="8959577" y="3129385"/>
            <a:ext cx="1335" cy="114415"/>
          </a:xfrm>
          <a:prstGeom prst="line">
            <a:avLst/>
          </a:prstGeom>
          <a:noFill/>
          <a:ln w="6350" cap="flat" cmpd="sng" algn="ctr">
            <a:solidFill>
              <a:srgbClr val="5B9BD5"/>
            </a:solidFill>
            <a:prstDash val="solid"/>
            <a:miter lim="800000"/>
          </a:ln>
          <a:effectLst/>
        </p:spPr>
      </p:cxnSp>
      <p:cxnSp>
        <p:nvCxnSpPr>
          <p:cNvPr id="293" name="Elbow Connector 107">
            <a:extLst>
              <a:ext uri="{FF2B5EF4-FFF2-40B4-BE49-F238E27FC236}">
                <a16:creationId xmlns:a16="http://schemas.microsoft.com/office/drawing/2014/main" id="{8DF82D00-AD65-FB81-1B82-6786D170479E}"/>
              </a:ext>
            </a:extLst>
          </p:cNvPr>
          <p:cNvCxnSpPr/>
          <p:nvPr/>
        </p:nvCxnSpPr>
        <p:spPr>
          <a:xfrm>
            <a:off x="8959458" y="3128220"/>
            <a:ext cx="174977" cy="119890"/>
          </a:xfrm>
          <a:prstGeom prst="bentConnector3">
            <a:avLst/>
          </a:prstGeom>
          <a:noFill/>
          <a:ln w="6350" cap="flat" cmpd="sng" algn="ctr">
            <a:solidFill>
              <a:srgbClr val="5B9BD5"/>
            </a:solidFill>
            <a:prstDash val="solid"/>
            <a:miter lim="800000"/>
          </a:ln>
          <a:effectLst/>
        </p:spPr>
      </p:cxnSp>
      <p:cxnSp>
        <p:nvCxnSpPr>
          <p:cNvPr id="294" name="Elbow Connector 108">
            <a:extLst>
              <a:ext uri="{FF2B5EF4-FFF2-40B4-BE49-F238E27FC236}">
                <a16:creationId xmlns:a16="http://schemas.microsoft.com/office/drawing/2014/main" id="{3805D1DC-B64F-EC95-3CE3-11F1BA99719E}"/>
              </a:ext>
            </a:extLst>
          </p:cNvPr>
          <p:cNvCxnSpPr/>
          <p:nvPr/>
        </p:nvCxnSpPr>
        <p:spPr>
          <a:xfrm>
            <a:off x="9136994" y="3129233"/>
            <a:ext cx="170254" cy="114721"/>
          </a:xfrm>
          <a:prstGeom prst="bentConnector3">
            <a:avLst/>
          </a:prstGeom>
          <a:noFill/>
          <a:ln w="6350" cap="flat" cmpd="sng" algn="ctr">
            <a:solidFill>
              <a:srgbClr val="5B9BD5"/>
            </a:solidFill>
            <a:prstDash val="solid"/>
            <a:miter lim="800000"/>
          </a:ln>
          <a:effectLst/>
        </p:spPr>
      </p:cxnSp>
      <p:cxnSp>
        <p:nvCxnSpPr>
          <p:cNvPr id="295" name="Straight Connector 294">
            <a:extLst>
              <a:ext uri="{FF2B5EF4-FFF2-40B4-BE49-F238E27FC236}">
                <a16:creationId xmlns:a16="http://schemas.microsoft.com/office/drawing/2014/main" id="{5D14A350-73D0-97AC-9389-07112C929A22}"/>
              </a:ext>
            </a:extLst>
          </p:cNvPr>
          <p:cNvCxnSpPr/>
          <p:nvPr/>
        </p:nvCxnSpPr>
        <p:spPr>
          <a:xfrm flipH="1">
            <a:off x="9134435" y="3128220"/>
            <a:ext cx="1335" cy="114415"/>
          </a:xfrm>
          <a:prstGeom prst="line">
            <a:avLst/>
          </a:prstGeom>
          <a:noFill/>
          <a:ln w="6350" cap="flat" cmpd="sng" algn="ctr">
            <a:solidFill>
              <a:srgbClr val="5B9BD5"/>
            </a:solidFill>
            <a:prstDash val="solid"/>
            <a:miter lim="800000"/>
          </a:ln>
          <a:effectLst/>
        </p:spPr>
      </p:cxnSp>
      <p:cxnSp>
        <p:nvCxnSpPr>
          <p:cNvPr id="296" name="Straight Connector 295">
            <a:extLst>
              <a:ext uri="{FF2B5EF4-FFF2-40B4-BE49-F238E27FC236}">
                <a16:creationId xmlns:a16="http://schemas.microsoft.com/office/drawing/2014/main" id="{0E55007D-34F4-BF48-1B09-B9C9E408D637}"/>
              </a:ext>
            </a:extLst>
          </p:cNvPr>
          <p:cNvCxnSpPr/>
          <p:nvPr/>
        </p:nvCxnSpPr>
        <p:spPr>
          <a:xfrm flipH="1">
            <a:off x="9302886" y="3129385"/>
            <a:ext cx="1335" cy="114415"/>
          </a:xfrm>
          <a:prstGeom prst="line">
            <a:avLst/>
          </a:prstGeom>
          <a:noFill/>
          <a:ln w="6350" cap="flat" cmpd="sng" algn="ctr">
            <a:solidFill>
              <a:srgbClr val="5B9BD5"/>
            </a:solidFill>
            <a:prstDash val="solid"/>
            <a:miter lim="800000"/>
          </a:ln>
          <a:effectLst/>
        </p:spPr>
      </p:cxnSp>
      <p:cxnSp>
        <p:nvCxnSpPr>
          <p:cNvPr id="297" name="Elbow Connector 111">
            <a:extLst>
              <a:ext uri="{FF2B5EF4-FFF2-40B4-BE49-F238E27FC236}">
                <a16:creationId xmlns:a16="http://schemas.microsoft.com/office/drawing/2014/main" id="{5247338E-8FF7-2EC3-2DBD-72379260CDE5}"/>
              </a:ext>
            </a:extLst>
          </p:cNvPr>
          <p:cNvCxnSpPr/>
          <p:nvPr/>
        </p:nvCxnSpPr>
        <p:spPr>
          <a:xfrm>
            <a:off x="9304168" y="3128712"/>
            <a:ext cx="174977" cy="119890"/>
          </a:xfrm>
          <a:prstGeom prst="bentConnector3">
            <a:avLst/>
          </a:prstGeom>
          <a:noFill/>
          <a:ln w="6350" cap="flat" cmpd="sng" algn="ctr">
            <a:solidFill>
              <a:srgbClr val="5B9BD5"/>
            </a:solidFill>
            <a:prstDash val="solid"/>
            <a:miter lim="800000"/>
          </a:ln>
          <a:effectLst/>
        </p:spPr>
      </p:cxnSp>
      <p:cxnSp>
        <p:nvCxnSpPr>
          <p:cNvPr id="298" name="Elbow Connector 112">
            <a:extLst>
              <a:ext uri="{FF2B5EF4-FFF2-40B4-BE49-F238E27FC236}">
                <a16:creationId xmlns:a16="http://schemas.microsoft.com/office/drawing/2014/main" id="{7B415B7E-812D-BEB3-03EF-AA5EF5AE9A74}"/>
              </a:ext>
            </a:extLst>
          </p:cNvPr>
          <p:cNvCxnSpPr/>
          <p:nvPr/>
        </p:nvCxnSpPr>
        <p:spPr>
          <a:xfrm>
            <a:off x="7751185" y="3132748"/>
            <a:ext cx="170254" cy="114721"/>
          </a:xfrm>
          <a:prstGeom prst="bentConnector3">
            <a:avLst/>
          </a:prstGeom>
          <a:noFill/>
          <a:ln w="6350" cap="flat" cmpd="sng" algn="ctr">
            <a:solidFill>
              <a:srgbClr val="5B9BD5"/>
            </a:solidFill>
            <a:prstDash val="solid"/>
            <a:miter lim="800000"/>
          </a:ln>
          <a:effectLst/>
        </p:spPr>
      </p:cxnSp>
      <p:cxnSp>
        <p:nvCxnSpPr>
          <p:cNvPr id="299" name="Straight Connector 298">
            <a:extLst>
              <a:ext uri="{FF2B5EF4-FFF2-40B4-BE49-F238E27FC236}">
                <a16:creationId xmlns:a16="http://schemas.microsoft.com/office/drawing/2014/main" id="{37F0D02A-FE4B-B242-09CA-7EA37720A7BB}"/>
              </a:ext>
            </a:extLst>
          </p:cNvPr>
          <p:cNvCxnSpPr/>
          <p:nvPr/>
        </p:nvCxnSpPr>
        <p:spPr>
          <a:xfrm flipH="1">
            <a:off x="9479145" y="3128712"/>
            <a:ext cx="1335" cy="114415"/>
          </a:xfrm>
          <a:prstGeom prst="line">
            <a:avLst/>
          </a:prstGeom>
          <a:noFill/>
          <a:ln w="6350" cap="flat" cmpd="sng" algn="ctr">
            <a:solidFill>
              <a:srgbClr val="5B9BD5"/>
            </a:solidFill>
            <a:prstDash val="solid"/>
            <a:miter lim="800000"/>
          </a:ln>
          <a:effectLst/>
        </p:spPr>
      </p:cxnSp>
      <p:cxnSp>
        <p:nvCxnSpPr>
          <p:cNvPr id="300" name="Straight Connector 299">
            <a:extLst>
              <a:ext uri="{FF2B5EF4-FFF2-40B4-BE49-F238E27FC236}">
                <a16:creationId xmlns:a16="http://schemas.microsoft.com/office/drawing/2014/main" id="{AE8F2D58-3B4A-5989-B8B1-9A15140E76E0}"/>
              </a:ext>
            </a:extLst>
          </p:cNvPr>
          <p:cNvCxnSpPr/>
          <p:nvPr/>
        </p:nvCxnSpPr>
        <p:spPr>
          <a:xfrm flipH="1">
            <a:off x="7917077" y="3132900"/>
            <a:ext cx="1335" cy="114415"/>
          </a:xfrm>
          <a:prstGeom prst="line">
            <a:avLst/>
          </a:prstGeom>
          <a:noFill/>
          <a:ln w="6350" cap="flat" cmpd="sng" algn="ctr">
            <a:solidFill>
              <a:srgbClr val="5B9BD5"/>
            </a:solidFill>
            <a:prstDash val="solid"/>
            <a:miter lim="800000"/>
          </a:ln>
          <a:effectLst/>
        </p:spPr>
      </p:cxnSp>
      <p:cxnSp>
        <p:nvCxnSpPr>
          <p:cNvPr id="301" name="Elbow Connector 115">
            <a:extLst>
              <a:ext uri="{FF2B5EF4-FFF2-40B4-BE49-F238E27FC236}">
                <a16:creationId xmlns:a16="http://schemas.microsoft.com/office/drawing/2014/main" id="{7CC10ED9-7B5C-F6AC-93E6-072F980541F0}"/>
              </a:ext>
            </a:extLst>
          </p:cNvPr>
          <p:cNvCxnSpPr/>
          <p:nvPr/>
        </p:nvCxnSpPr>
        <p:spPr>
          <a:xfrm>
            <a:off x="7916958" y="3131735"/>
            <a:ext cx="174977" cy="119890"/>
          </a:xfrm>
          <a:prstGeom prst="bentConnector3">
            <a:avLst/>
          </a:prstGeom>
          <a:noFill/>
          <a:ln w="6350" cap="flat" cmpd="sng" algn="ctr">
            <a:solidFill>
              <a:srgbClr val="5B9BD5"/>
            </a:solidFill>
            <a:prstDash val="solid"/>
            <a:miter lim="800000"/>
          </a:ln>
          <a:effectLst/>
        </p:spPr>
      </p:cxnSp>
      <p:cxnSp>
        <p:nvCxnSpPr>
          <p:cNvPr id="302" name="Elbow Connector 116">
            <a:extLst>
              <a:ext uri="{FF2B5EF4-FFF2-40B4-BE49-F238E27FC236}">
                <a16:creationId xmlns:a16="http://schemas.microsoft.com/office/drawing/2014/main" id="{3050F3D0-DD62-D88B-1F20-A47C56811AB9}"/>
              </a:ext>
            </a:extLst>
          </p:cNvPr>
          <p:cNvCxnSpPr/>
          <p:nvPr/>
        </p:nvCxnSpPr>
        <p:spPr>
          <a:xfrm>
            <a:off x="8094494" y="3132748"/>
            <a:ext cx="170254" cy="114721"/>
          </a:xfrm>
          <a:prstGeom prst="bentConnector3">
            <a:avLst/>
          </a:prstGeom>
          <a:noFill/>
          <a:ln w="6350" cap="flat" cmpd="sng" algn="ctr">
            <a:solidFill>
              <a:srgbClr val="5B9BD5"/>
            </a:solidFill>
            <a:prstDash val="solid"/>
            <a:miter lim="800000"/>
          </a:ln>
          <a:effectLst/>
        </p:spPr>
      </p:cxnSp>
      <p:cxnSp>
        <p:nvCxnSpPr>
          <p:cNvPr id="303" name="Straight Connector 302">
            <a:extLst>
              <a:ext uri="{FF2B5EF4-FFF2-40B4-BE49-F238E27FC236}">
                <a16:creationId xmlns:a16="http://schemas.microsoft.com/office/drawing/2014/main" id="{C5D4CADA-20AD-C3C3-E0EF-BCC850718478}"/>
              </a:ext>
            </a:extLst>
          </p:cNvPr>
          <p:cNvCxnSpPr/>
          <p:nvPr/>
        </p:nvCxnSpPr>
        <p:spPr>
          <a:xfrm flipH="1">
            <a:off x="8091935" y="3131735"/>
            <a:ext cx="1335" cy="114415"/>
          </a:xfrm>
          <a:prstGeom prst="line">
            <a:avLst/>
          </a:prstGeom>
          <a:noFill/>
          <a:ln w="6350" cap="flat" cmpd="sng" algn="ctr">
            <a:solidFill>
              <a:srgbClr val="5B9BD5"/>
            </a:solidFill>
            <a:prstDash val="solid"/>
            <a:miter lim="800000"/>
          </a:ln>
          <a:effectLst/>
        </p:spPr>
      </p:cxnSp>
      <p:cxnSp>
        <p:nvCxnSpPr>
          <p:cNvPr id="304" name="Straight Connector 303">
            <a:extLst>
              <a:ext uri="{FF2B5EF4-FFF2-40B4-BE49-F238E27FC236}">
                <a16:creationId xmlns:a16="http://schemas.microsoft.com/office/drawing/2014/main" id="{AE2B364D-7F91-399B-19A0-6EEB64C2B76C}"/>
              </a:ext>
            </a:extLst>
          </p:cNvPr>
          <p:cNvCxnSpPr/>
          <p:nvPr/>
        </p:nvCxnSpPr>
        <p:spPr>
          <a:xfrm flipH="1">
            <a:off x="8260386" y="3132900"/>
            <a:ext cx="1335" cy="114415"/>
          </a:xfrm>
          <a:prstGeom prst="line">
            <a:avLst/>
          </a:prstGeom>
          <a:noFill/>
          <a:ln w="6350" cap="flat" cmpd="sng" algn="ctr">
            <a:solidFill>
              <a:srgbClr val="5B9BD5"/>
            </a:solidFill>
            <a:prstDash val="solid"/>
            <a:miter lim="800000"/>
          </a:ln>
          <a:effectLst/>
        </p:spPr>
      </p:cxnSp>
      <p:cxnSp>
        <p:nvCxnSpPr>
          <p:cNvPr id="305" name="Elbow Connector 119">
            <a:extLst>
              <a:ext uri="{FF2B5EF4-FFF2-40B4-BE49-F238E27FC236}">
                <a16:creationId xmlns:a16="http://schemas.microsoft.com/office/drawing/2014/main" id="{EBAC73DC-5EF9-F09F-2461-7AFA9E3179E7}"/>
              </a:ext>
            </a:extLst>
          </p:cNvPr>
          <p:cNvCxnSpPr/>
          <p:nvPr/>
        </p:nvCxnSpPr>
        <p:spPr>
          <a:xfrm>
            <a:off x="8268138" y="3130031"/>
            <a:ext cx="174977" cy="119890"/>
          </a:xfrm>
          <a:prstGeom prst="bentConnector3">
            <a:avLst/>
          </a:prstGeom>
          <a:noFill/>
          <a:ln w="6350" cap="flat" cmpd="sng" algn="ctr">
            <a:solidFill>
              <a:srgbClr val="5B9BD5"/>
            </a:solidFill>
            <a:prstDash val="solid"/>
            <a:miter lim="800000"/>
          </a:ln>
          <a:effectLst/>
        </p:spPr>
      </p:cxnSp>
      <p:cxnSp>
        <p:nvCxnSpPr>
          <p:cNvPr id="306" name="Elbow Connector 120">
            <a:extLst>
              <a:ext uri="{FF2B5EF4-FFF2-40B4-BE49-F238E27FC236}">
                <a16:creationId xmlns:a16="http://schemas.microsoft.com/office/drawing/2014/main" id="{287A8043-750A-B0EC-7D4B-04B7558B604E}"/>
              </a:ext>
            </a:extLst>
          </p:cNvPr>
          <p:cNvCxnSpPr/>
          <p:nvPr/>
        </p:nvCxnSpPr>
        <p:spPr>
          <a:xfrm>
            <a:off x="8445674" y="3131044"/>
            <a:ext cx="170254" cy="114721"/>
          </a:xfrm>
          <a:prstGeom prst="bentConnector3">
            <a:avLst/>
          </a:prstGeom>
          <a:noFill/>
          <a:ln w="6350" cap="flat" cmpd="sng" algn="ctr">
            <a:solidFill>
              <a:srgbClr val="5B9BD5"/>
            </a:solidFill>
            <a:prstDash val="solid"/>
            <a:miter lim="800000"/>
          </a:ln>
          <a:effectLst/>
        </p:spPr>
      </p:cxnSp>
      <p:cxnSp>
        <p:nvCxnSpPr>
          <p:cNvPr id="307" name="Straight Connector 306">
            <a:extLst>
              <a:ext uri="{FF2B5EF4-FFF2-40B4-BE49-F238E27FC236}">
                <a16:creationId xmlns:a16="http://schemas.microsoft.com/office/drawing/2014/main" id="{C1C1C4BA-6813-BD96-C4F0-D96833121862}"/>
              </a:ext>
            </a:extLst>
          </p:cNvPr>
          <p:cNvCxnSpPr/>
          <p:nvPr/>
        </p:nvCxnSpPr>
        <p:spPr>
          <a:xfrm flipH="1">
            <a:off x="8443115" y="3130031"/>
            <a:ext cx="1335" cy="114415"/>
          </a:xfrm>
          <a:prstGeom prst="line">
            <a:avLst/>
          </a:prstGeom>
          <a:noFill/>
          <a:ln w="6350" cap="flat" cmpd="sng" algn="ctr">
            <a:solidFill>
              <a:srgbClr val="5B9BD5"/>
            </a:solidFill>
            <a:prstDash val="solid"/>
            <a:miter lim="800000"/>
          </a:ln>
          <a:effectLst/>
        </p:spPr>
      </p:cxnSp>
      <p:cxnSp>
        <p:nvCxnSpPr>
          <p:cNvPr id="308" name="Straight Connector 307">
            <a:extLst>
              <a:ext uri="{FF2B5EF4-FFF2-40B4-BE49-F238E27FC236}">
                <a16:creationId xmlns:a16="http://schemas.microsoft.com/office/drawing/2014/main" id="{6484C7A6-D73E-F0FE-8856-CF4FA83B4DEB}"/>
              </a:ext>
            </a:extLst>
          </p:cNvPr>
          <p:cNvCxnSpPr/>
          <p:nvPr/>
        </p:nvCxnSpPr>
        <p:spPr>
          <a:xfrm flipH="1">
            <a:off x="8611566" y="3131196"/>
            <a:ext cx="1335" cy="114415"/>
          </a:xfrm>
          <a:prstGeom prst="line">
            <a:avLst/>
          </a:prstGeom>
          <a:noFill/>
          <a:ln w="6350" cap="flat" cmpd="sng" algn="ctr">
            <a:solidFill>
              <a:srgbClr val="5B9BD5"/>
            </a:solidFill>
            <a:prstDash val="solid"/>
            <a:miter lim="800000"/>
          </a:ln>
          <a:effectLst/>
        </p:spPr>
      </p:cxnSp>
      <p:cxnSp>
        <p:nvCxnSpPr>
          <p:cNvPr id="309" name="Straight Connector 308">
            <a:extLst>
              <a:ext uri="{FF2B5EF4-FFF2-40B4-BE49-F238E27FC236}">
                <a16:creationId xmlns:a16="http://schemas.microsoft.com/office/drawing/2014/main" id="{167FC806-7542-AB9C-DC7E-408EEAC5A829}"/>
              </a:ext>
            </a:extLst>
          </p:cNvPr>
          <p:cNvCxnSpPr/>
          <p:nvPr/>
        </p:nvCxnSpPr>
        <p:spPr>
          <a:xfrm>
            <a:off x="5818888" y="3185427"/>
            <a:ext cx="1924649" cy="0"/>
          </a:xfrm>
          <a:prstGeom prst="line">
            <a:avLst/>
          </a:prstGeom>
          <a:noFill/>
          <a:ln w="19050" cap="flat" cmpd="sng" algn="ctr">
            <a:solidFill>
              <a:srgbClr val="5B9BD5"/>
            </a:solidFill>
            <a:prstDash val="dash"/>
            <a:miter lim="800000"/>
          </a:ln>
          <a:effectLst/>
        </p:spPr>
      </p:cxnSp>
      <p:sp>
        <p:nvSpPr>
          <p:cNvPr id="310" name="TextBox 309">
            <a:extLst>
              <a:ext uri="{FF2B5EF4-FFF2-40B4-BE49-F238E27FC236}">
                <a16:creationId xmlns:a16="http://schemas.microsoft.com/office/drawing/2014/main" id="{ADF47708-8758-540E-EC90-D928FE1EF206}"/>
              </a:ext>
            </a:extLst>
          </p:cNvPr>
          <p:cNvSpPr txBox="1"/>
          <p:nvPr/>
        </p:nvSpPr>
        <p:spPr>
          <a:xfrm>
            <a:off x="652180" y="3650041"/>
            <a:ext cx="2498441" cy="646331"/>
          </a:xfrm>
          <a:prstGeom prst="rect">
            <a:avLst/>
          </a:prstGeom>
          <a:noFill/>
        </p:spPr>
        <p:txBody>
          <a:bodyPr wrap="none" rtlCol="0">
            <a:spAutoFit/>
          </a:bodyPr>
          <a:lstStyle/>
          <a:p>
            <a:r>
              <a:rPr lang="en-US" dirty="0">
                <a:solidFill>
                  <a:prstClr val="black"/>
                </a:solidFill>
                <a:latin typeface="Calibri" panose="020F0502020204030204"/>
              </a:rPr>
              <a:t>GTU</a:t>
            </a:r>
            <a:r>
              <a:rPr lang="en-US" dirty="0">
                <a:solidFill>
                  <a:prstClr val="black"/>
                </a:solidFill>
                <a:latin typeface="Calibri" panose="020F0502020204030204"/>
                <a:sym typeface="Wingdings" panose="05000000000000000000" pitchFamily="2" charset="2"/>
              </a:rPr>
              <a:t>DAM</a:t>
            </a:r>
            <a:r>
              <a:rPr lang="en-US" dirty="0">
                <a:solidFill>
                  <a:prstClr val="black"/>
                </a:solidFill>
                <a:latin typeface="Calibri" panose="020F0502020204030204"/>
              </a:rPr>
              <a:t>, 19.7 MHz</a:t>
            </a:r>
          </a:p>
          <a:p>
            <a:r>
              <a:rPr lang="en-US" dirty="0">
                <a:solidFill>
                  <a:prstClr val="black"/>
                </a:solidFill>
                <a:latin typeface="Calibri" panose="020F0502020204030204"/>
              </a:rPr>
              <a:t>(Frequency divided by 5)</a:t>
            </a:r>
          </a:p>
        </p:txBody>
      </p:sp>
      <p:cxnSp>
        <p:nvCxnSpPr>
          <p:cNvPr id="311" name="Elbow Connector 129">
            <a:extLst>
              <a:ext uri="{FF2B5EF4-FFF2-40B4-BE49-F238E27FC236}">
                <a16:creationId xmlns:a16="http://schemas.microsoft.com/office/drawing/2014/main" id="{2D929E2D-A84C-4163-FAD7-FB435F52E89C}"/>
              </a:ext>
            </a:extLst>
          </p:cNvPr>
          <p:cNvCxnSpPr/>
          <p:nvPr/>
        </p:nvCxnSpPr>
        <p:spPr>
          <a:xfrm>
            <a:off x="3213935" y="3748568"/>
            <a:ext cx="877461" cy="218559"/>
          </a:xfrm>
          <a:prstGeom prst="bentConnector3">
            <a:avLst/>
          </a:prstGeom>
          <a:noFill/>
          <a:ln w="6350" cap="flat" cmpd="sng" algn="ctr">
            <a:solidFill>
              <a:srgbClr val="5B9BD5"/>
            </a:solidFill>
            <a:prstDash val="solid"/>
            <a:miter lim="800000"/>
          </a:ln>
          <a:effectLst/>
        </p:spPr>
      </p:cxnSp>
      <p:cxnSp>
        <p:nvCxnSpPr>
          <p:cNvPr id="312" name="Straight Connector 311">
            <a:extLst>
              <a:ext uri="{FF2B5EF4-FFF2-40B4-BE49-F238E27FC236}">
                <a16:creationId xmlns:a16="http://schemas.microsoft.com/office/drawing/2014/main" id="{FAEF048C-8BAF-2362-33E2-535368EEE8CC}"/>
              </a:ext>
            </a:extLst>
          </p:cNvPr>
          <p:cNvCxnSpPr/>
          <p:nvPr/>
        </p:nvCxnSpPr>
        <p:spPr>
          <a:xfrm flipV="1">
            <a:off x="4091396" y="3744333"/>
            <a:ext cx="9596" cy="237240"/>
          </a:xfrm>
          <a:prstGeom prst="line">
            <a:avLst/>
          </a:prstGeom>
          <a:noFill/>
          <a:ln w="6350" cap="flat" cmpd="sng" algn="ctr">
            <a:solidFill>
              <a:srgbClr val="5B9BD5"/>
            </a:solidFill>
            <a:prstDash val="solid"/>
            <a:miter lim="800000"/>
          </a:ln>
          <a:effectLst/>
        </p:spPr>
      </p:cxnSp>
      <p:cxnSp>
        <p:nvCxnSpPr>
          <p:cNvPr id="313" name="Elbow Connector 131">
            <a:extLst>
              <a:ext uri="{FF2B5EF4-FFF2-40B4-BE49-F238E27FC236}">
                <a16:creationId xmlns:a16="http://schemas.microsoft.com/office/drawing/2014/main" id="{C2A6203C-D065-BE7E-1BCC-D661AB38F2D4}"/>
              </a:ext>
            </a:extLst>
          </p:cNvPr>
          <p:cNvCxnSpPr/>
          <p:nvPr/>
        </p:nvCxnSpPr>
        <p:spPr>
          <a:xfrm>
            <a:off x="4105718" y="3755863"/>
            <a:ext cx="877461" cy="218559"/>
          </a:xfrm>
          <a:prstGeom prst="bentConnector3">
            <a:avLst/>
          </a:prstGeom>
          <a:noFill/>
          <a:ln w="6350" cap="flat" cmpd="sng" algn="ctr">
            <a:solidFill>
              <a:srgbClr val="5B9BD5"/>
            </a:solidFill>
            <a:prstDash val="solid"/>
            <a:miter lim="800000"/>
          </a:ln>
          <a:effectLst/>
        </p:spPr>
      </p:cxnSp>
      <p:cxnSp>
        <p:nvCxnSpPr>
          <p:cNvPr id="314" name="Straight Connector 313">
            <a:extLst>
              <a:ext uri="{FF2B5EF4-FFF2-40B4-BE49-F238E27FC236}">
                <a16:creationId xmlns:a16="http://schemas.microsoft.com/office/drawing/2014/main" id="{AFE9A431-B982-8340-B7AD-18565180169A}"/>
              </a:ext>
            </a:extLst>
          </p:cNvPr>
          <p:cNvCxnSpPr/>
          <p:nvPr/>
        </p:nvCxnSpPr>
        <p:spPr>
          <a:xfrm flipV="1">
            <a:off x="4983179" y="3751628"/>
            <a:ext cx="9596" cy="237240"/>
          </a:xfrm>
          <a:prstGeom prst="line">
            <a:avLst/>
          </a:prstGeom>
          <a:noFill/>
          <a:ln w="6350" cap="flat" cmpd="sng" algn="ctr">
            <a:solidFill>
              <a:srgbClr val="5B9BD5"/>
            </a:solidFill>
            <a:prstDash val="solid"/>
            <a:miter lim="800000"/>
          </a:ln>
          <a:effectLst/>
        </p:spPr>
      </p:cxnSp>
      <p:cxnSp>
        <p:nvCxnSpPr>
          <p:cNvPr id="315" name="Elbow Connector 133">
            <a:extLst>
              <a:ext uri="{FF2B5EF4-FFF2-40B4-BE49-F238E27FC236}">
                <a16:creationId xmlns:a16="http://schemas.microsoft.com/office/drawing/2014/main" id="{D3145611-1651-90AB-1681-0B4A4907727E}"/>
              </a:ext>
            </a:extLst>
          </p:cNvPr>
          <p:cNvCxnSpPr/>
          <p:nvPr/>
        </p:nvCxnSpPr>
        <p:spPr>
          <a:xfrm>
            <a:off x="4974312" y="3755273"/>
            <a:ext cx="877461" cy="218559"/>
          </a:xfrm>
          <a:prstGeom prst="bentConnector3">
            <a:avLst/>
          </a:prstGeom>
          <a:noFill/>
          <a:ln w="6350" cap="flat" cmpd="sng" algn="ctr">
            <a:solidFill>
              <a:srgbClr val="5B9BD5"/>
            </a:solidFill>
            <a:prstDash val="solid"/>
            <a:miter lim="800000"/>
          </a:ln>
          <a:effectLst/>
        </p:spPr>
      </p:cxnSp>
      <p:cxnSp>
        <p:nvCxnSpPr>
          <p:cNvPr id="316" name="Straight Connector 315">
            <a:extLst>
              <a:ext uri="{FF2B5EF4-FFF2-40B4-BE49-F238E27FC236}">
                <a16:creationId xmlns:a16="http://schemas.microsoft.com/office/drawing/2014/main" id="{4BC0BC8C-0895-455A-B0F0-06174CFB1231}"/>
              </a:ext>
            </a:extLst>
          </p:cNvPr>
          <p:cNvCxnSpPr/>
          <p:nvPr/>
        </p:nvCxnSpPr>
        <p:spPr>
          <a:xfrm flipV="1">
            <a:off x="5851773" y="3751038"/>
            <a:ext cx="9596" cy="237240"/>
          </a:xfrm>
          <a:prstGeom prst="line">
            <a:avLst/>
          </a:prstGeom>
          <a:noFill/>
          <a:ln w="6350" cap="flat" cmpd="sng" algn="ctr">
            <a:solidFill>
              <a:srgbClr val="5B9BD5"/>
            </a:solidFill>
            <a:prstDash val="solid"/>
            <a:miter lim="800000"/>
          </a:ln>
          <a:effectLst/>
        </p:spPr>
      </p:cxnSp>
      <p:cxnSp>
        <p:nvCxnSpPr>
          <p:cNvPr id="317" name="Elbow Connector 135">
            <a:extLst>
              <a:ext uri="{FF2B5EF4-FFF2-40B4-BE49-F238E27FC236}">
                <a16:creationId xmlns:a16="http://schemas.microsoft.com/office/drawing/2014/main" id="{8966BD87-62C2-59BC-E831-8C8E8CA80DE2}"/>
              </a:ext>
            </a:extLst>
          </p:cNvPr>
          <p:cNvCxnSpPr/>
          <p:nvPr/>
        </p:nvCxnSpPr>
        <p:spPr>
          <a:xfrm>
            <a:off x="5844802" y="3754866"/>
            <a:ext cx="877461" cy="218559"/>
          </a:xfrm>
          <a:prstGeom prst="bentConnector3">
            <a:avLst/>
          </a:prstGeom>
          <a:noFill/>
          <a:ln w="6350" cap="flat" cmpd="sng" algn="ctr">
            <a:solidFill>
              <a:srgbClr val="5B9BD5"/>
            </a:solidFill>
            <a:prstDash val="solid"/>
            <a:miter lim="800000"/>
          </a:ln>
          <a:effectLst/>
        </p:spPr>
      </p:cxnSp>
      <p:cxnSp>
        <p:nvCxnSpPr>
          <p:cNvPr id="318" name="Straight Connector 317">
            <a:extLst>
              <a:ext uri="{FF2B5EF4-FFF2-40B4-BE49-F238E27FC236}">
                <a16:creationId xmlns:a16="http://schemas.microsoft.com/office/drawing/2014/main" id="{90E7672D-901C-351F-13C3-2752D69FC3A2}"/>
              </a:ext>
            </a:extLst>
          </p:cNvPr>
          <p:cNvCxnSpPr/>
          <p:nvPr/>
        </p:nvCxnSpPr>
        <p:spPr>
          <a:xfrm flipV="1">
            <a:off x="7934408" y="3783117"/>
            <a:ext cx="9596" cy="237240"/>
          </a:xfrm>
          <a:prstGeom prst="line">
            <a:avLst/>
          </a:prstGeom>
          <a:noFill/>
          <a:ln w="6350" cap="flat" cmpd="sng" algn="ctr">
            <a:solidFill>
              <a:srgbClr val="5B9BD5"/>
            </a:solidFill>
            <a:prstDash val="solid"/>
            <a:miter lim="800000"/>
          </a:ln>
          <a:effectLst/>
        </p:spPr>
      </p:cxnSp>
      <p:cxnSp>
        <p:nvCxnSpPr>
          <p:cNvPr id="319" name="Elbow Connector 137">
            <a:extLst>
              <a:ext uri="{FF2B5EF4-FFF2-40B4-BE49-F238E27FC236}">
                <a16:creationId xmlns:a16="http://schemas.microsoft.com/office/drawing/2014/main" id="{B38DC12D-828F-D58F-D16D-8C58F8A72B7D}"/>
              </a:ext>
            </a:extLst>
          </p:cNvPr>
          <p:cNvCxnSpPr/>
          <p:nvPr/>
        </p:nvCxnSpPr>
        <p:spPr>
          <a:xfrm>
            <a:off x="8790426" y="3755408"/>
            <a:ext cx="877461" cy="218559"/>
          </a:xfrm>
          <a:prstGeom prst="bentConnector3">
            <a:avLst/>
          </a:prstGeom>
          <a:noFill/>
          <a:ln w="6350" cap="flat" cmpd="sng" algn="ctr">
            <a:solidFill>
              <a:srgbClr val="5B9BD5"/>
            </a:solidFill>
            <a:prstDash val="solid"/>
            <a:miter lim="800000"/>
          </a:ln>
          <a:effectLst/>
        </p:spPr>
      </p:cxnSp>
      <p:cxnSp>
        <p:nvCxnSpPr>
          <p:cNvPr id="320" name="Elbow Connector 138">
            <a:extLst>
              <a:ext uri="{FF2B5EF4-FFF2-40B4-BE49-F238E27FC236}">
                <a16:creationId xmlns:a16="http://schemas.microsoft.com/office/drawing/2014/main" id="{8548A36F-5965-D1CF-2035-872B1B895B78}"/>
              </a:ext>
            </a:extLst>
          </p:cNvPr>
          <p:cNvCxnSpPr/>
          <p:nvPr/>
        </p:nvCxnSpPr>
        <p:spPr>
          <a:xfrm>
            <a:off x="7929827" y="3793031"/>
            <a:ext cx="877461" cy="218559"/>
          </a:xfrm>
          <a:prstGeom prst="bentConnector3">
            <a:avLst/>
          </a:prstGeom>
          <a:noFill/>
          <a:ln w="6350" cap="flat" cmpd="sng" algn="ctr">
            <a:solidFill>
              <a:srgbClr val="5B9BD5"/>
            </a:solidFill>
            <a:prstDash val="solid"/>
            <a:miter lim="800000"/>
          </a:ln>
          <a:effectLst/>
        </p:spPr>
      </p:cxnSp>
      <p:cxnSp>
        <p:nvCxnSpPr>
          <p:cNvPr id="321" name="Straight Connector 320">
            <a:extLst>
              <a:ext uri="{FF2B5EF4-FFF2-40B4-BE49-F238E27FC236}">
                <a16:creationId xmlns:a16="http://schemas.microsoft.com/office/drawing/2014/main" id="{C2E9CE13-94D1-1984-48C1-3DA449A329FF}"/>
              </a:ext>
            </a:extLst>
          </p:cNvPr>
          <p:cNvCxnSpPr/>
          <p:nvPr/>
        </p:nvCxnSpPr>
        <p:spPr>
          <a:xfrm flipV="1">
            <a:off x="8807288" y="3788796"/>
            <a:ext cx="9596" cy="237240"/>
          </a:xfrm>
          <a:prstGeom prst="line">
            <a:avLst/>
          </a:prstGeom>
          <a:noFill/>
          <a:ln w="6350" cap="flat" cmpd="sng" algn="ctr">
            <a:solidFill>
              <a:srgbClr val="5B9BD5"/>
            </a:solidFill>
            <a:prstDash val="solid"/>
            <a:miter lim="800000"/>
          </a:ln>
          <a:effectLst/>
        </p:spPr>
      </p:cxnSp>
      <p:cxnSp>
        <p:nvCxnSpPr>
          <p:cNvPr id="322" name="Straight Connector 321">
            <a:extLst>
              <a:ext uri="{FF2B5EF4-FFF2-40B4-BE49-F238E27FC236}">
                <a16:creationId xmlns:a16="http://schemas.microsoft.com/office/drawing/2014/main" id="{7E02E6F4-FA7C-7A3C-6CF9-F8B30B3303E5}"/>
              </a:ext>
            </a:extLst>
          </p:cNvPr>
          <p:cNvCxnSpPr/>
          <p:nvPr/>
        </p:nvCxnSpPr>
        <p:spPr>
          <a:xfrm>
            <a:off x="6729131" y="3926030"/>
            <a:ext cx="1175600" cy="17538"/>
          </a:xfrm>
          <a:prstGeom prst="line">
            <a:avLst/>
          </a:prstGeom>
          <a:noFill/>
          <a:ln w="19050" cap="flat" cmpd="sng" algn="ctr">
            <a:solidFill>
              <a:srgbClr val="5B9BD5"/>
            </a:solidFill>
            <a:prstDash val="dash"/>
            <a:miter lim="800000"/>
          </a:ln>
          <a:effectLst/>
        </p:spPr>
      </p:cxnSp>
      <p:sp>
        <p:nvSpPr>
          <p:cNvPr id="323" name="TextBox 322">
            <a:extLst>
              <a:ext uri="{FF2B5EF4-FFF2-40B4-BE49-F238E27FC236}">
                <a16:creationId xmlns:a16="http://schemas.microsoft.com/office/drawing/2014/main" id="{C6070398-852A-FF28-E98E-7DD7571A28F6}"/>
              </a:ext>
            </a:extLst>
          </p:cNvPr>
          <p:cNvSpPr txBox="1"/>
          <p:nvPr/>
        </p:nvSpPr>
        <p:spPr>
          <a:xfrm>
            <a:off x="9253883" y="3576880"/>
            <a:ext cx="2373535" cy="461665"/>
          </a:xfrm>
          <a:prstGeom prst="rect">
            <a:avLst/>
          </a:prstGeom>
          <a:noFill/>
        </p:spPr>
        <p:txBody>
          <a:bodyPr wrap="none" rtlCol="0">
            <a:spAutoFit/>
          </a:bodyPr>
          <a:lstStyle/>
          <a:p>
            <a:r>
              <a:rPr lang="en-US" sz="2400" dirty="0" err="1">
                <a:solidFill>
                  <a:srgbClr val="C00000"/>
                </a:solidFill>
                <a:latin typeface="Calibri" panose="020F0502020204030204"/>
              </a:rPr>
              <a:t>ePIC</a:t>
            </a:r>
            <a:r>
              <a:rPr lang="en-US" sz="2400" dirty="0">
                <a:solidFill>
                  <a:srgbClr val="C00000"/>
                </a:solidFill>
                <a:latin typeface="Calibri" panose="020F0502020204030204"/>
              </a:rPr>
              <a:t> system clock</a:t>
            </a:r>
          </a:p>
        </p:txBody>
      </p:sp>
      <p:sp>
        <p:nvSpPr>
          <p:cNvPr id="324" name="TextBox 323">
            <a:extLst>
              <a:ext uri="{FF2B5EF4-FFF2-40B4-BE49-F238E27FC236}">
                <a16:creationId xmlns:a16="http://schemas.microsoft.com/office/drawing/2014/main" id="{8422CA6B-0F5F-3719-6A89-870E982CB813}"/>
              </a:ext>
            </a:extLst>
          </p:cNvPr>
          <p:cNvSpPr txBox="1"/>
          <p:nvPr/>
        </p:nvSpPr>
        <p:spPr>
          <a:xfrm>
            <a:off x="334059" y="2154179"/>
            <a:ext cx="1851789" cy="369332"/>
          </a:xfrm>
          <a:prstGeom prst="rect">
            <a:avLst/>
          </a:prstGeom>
          <a:noFill/>
        </p:spPr>
        <p:txBody>
          <a:bodyPr wrap="none" rtlCol="0">
            <a:spAutoFit/>
          </a:bodyPr>
          <a:lstStyle/>
          <a:p>
            <a:r>
              <a:rPr lang="en-US" dirty="0" err="1"/>
              <a:t>EIC_beam_orbit</a:t>
            </a:r>
            <a:endParaRPr lang="en-US" dirty="0"/>
          </a:p>
        </p:txBody>
      </p:sp>
      <p:cxnSp>
        <p:nvCxnSpPr>
          <p:cNvPr id="325" name="Straight Connector 324">
            <a:extLst>
              <a:ext uri="{FF2B5EF4-FFF2-40B4-BE49-F238E27FC236}">
                <a16:creationId xmlns:a16="http://schemas.microsoft.com/office/drawing/2014/main" id="{BADAE305-9CCB-1470-ACD7-2454F62A4569}"/>
              </a:ext>
            </a:extLst>
          </p:cNvPr>
          <p:cNvCxnSpPr/>
          <p:nvPr/>
        </p:nvCxnSpPr>
        <p:spPr>
          <a:xfrm flipV="1">
            <a:off x="3211208" y="3739227"/>
            <a:ext cx="9596" cy="237240"/>
          </a:xfrm>
          <a:prstGeom prst="line">
            <a:avLst/>
          </a:prstGeom>
          <a:noFill/>
          <a:ln w="6350" cap="flat" cmpd="sng" algn="ctr">
            <a:solidFill>
              <a:srgbClr val="5B9BD5"/>
            </a:solidFill>
            <a:prstDash val="solid"/>
            <a:miter lim="800000"/>
          </a:ln>
          <a:effectLst/>
        </p:spPr>
      </p:cxnSp>
      <p:cxnSp>
        <p:nvCxnSpPr>
          <p:cNvPr id="326" name="Straight Connector 325">
            <a:extLst>
              <a:ext uri="{FF2B5EF4-FFF2-40B4-BE49-F238E27FC236}">
                <a16:creationId xmlns:a16="http://schemas.microsoft.com/office/drawing/2014/main" id="{238C0AE5-BD88-EB04-22AF-A37F463ADFBF}"/>
              </a:ext>
            </a:extLst>
          </p:cNvPr>
          <p:cNvCxnSpPr/>
          <p:nvPr/>
        </p:nvCxnSpPr>
        <p:spPr>
          <a:xfrm flipH="1">
            <a:off x="2968328" y="3981573"/>
            <a:ext cx="237073" cy="6705"/>
          </a:xfrm>
          <a:prstGeom prst="line">
            <a:avLst/>
          </a:prstGeom>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a16="http://schemas.microsoft.com/office/drawing/2014/main" id="{78FFDB39-2561-60DB-1FC3-F1FBE2027256}"/>
              </a:ext>
            </a:extLst>
          </p:cNvPr>
          <p:cNvCxnSpPr/>
          <p:nvPr/>
        </p:nvCxnSpPr>
        <p:spPr>
          <a:xfrm flipH="1">
            <a:off x="3030913" y="3137771"/>
            <a:ext cx="1335" cy="114415"/>
          </a:xfrm>
          <a:prstGeom prst="line">
            <a:avLst/>
          </a:prstGeom>
          <a:noFill/>
          <a:ln w="6350" cap="flat" cmpd="sng" algn="ctr">
            <a:solidFill>
              <a:srgbClr val="5B9BD5"/>
            </a:solidFill>
            <a:prstDash val="solid"/>
            <a:miter lim="800000"/>
          </a:ln>
          <a:effectLst/>
        </p:spPr>
      </p:cxnSp>
      <p:cxnSp>
        <p:nvCxnSpPr>
          <p:cNvPr id="328" name="Curved Connector 233">
            <a:extLst>
              <a:ext uri="{FF2B5EF4-FFF2-40B4-BE49-F238E27FC236}">
                <a16:creationId xmlns:a16="http://schemas.microsoft.com/office/drawing/2014/main" id="{1A4F63D4-BCC9-4FDA-14F1-523E0940971B}"/>
              </a:ext>
            </a:extLst>
          </p:cNvPr>
          <p:cNvCxnSpPr/>
          <p:nvPr/>
        </p:nvCxnSpPr>
        <p:spPr>
          <a:xfrm rot="16200000" flipH="1">
            <a:off x="2428410" y="3087561"/>
            <a:ext cx="1316908" cy="237073"/>
          </a:xfrm>
          <a:prstGeom prst="curvedConnector3">
            <a:avLst>
              <a:gd name="adj1" fmla="val 35775"/>
            </a:avLst>
          </a:prstGeom>
          <a:ln>
            <a:solidFill>
              <a:srgbClr val="7030A0"/>
            </a:solidFill>
            <a:tailEnd type="stealth"/>
          </a:ln>
        </p:spPr>
        <p:style>
          <a:lnRef idx="1">
            <a:schemeClr val="accent1"/>
          </a:lnRef>
          <a:fillRef idx="0">
            <a:schemeClr val="accent1"/>
          </a:fillRef>
          <a:effectRef idx="0">
            <a:schemeClr val="accent1"/>
          </a:effectRef>
          <a:fontRef idx="minor">
            <a:schemeClr val="tx1"/>
          </a:fontRef>
        </p:style>
      </p:cxnSp>
      <p:cxnSp>
        <p:nvCxnSpPr>
          <p:cNvPr id="329" name="Curved Connector 235">
            <a:extLst>
              <a:ext uri="{FF2B5EF4-FFF2-40B4-BE49-F238E27FC236}">
                <a16:creationId xmlns:a16="http://schemas.microsoft.com/office/drawing/2014/main" id="{F69E34EC-59F5-68CD-5C67-5B265E1EAD9D}"/>
              </a:ext>
            </a:extLst>
          </p:cNvPr>
          <p:cNvCxnSpPr/>
          <p:nvPr/>
        </p:nvCxnSpPr>
        <p:spPr>
          <a:xfrm rot="16200000" flipH="1">
            <a:off x="2781312" y="3442508"/>
            <a:ext cx="669574" cy="174513"/>
          </a:xfrm>
          <a:prstGeom prst="curvedConnector3">
            <a:avLst>
              <a:gd name="adj1" fmla="val 95996"/>
            </a:avLst>
          </a:prstGeom>
          <a:ln>
            <a:solidFill>
              <a:srgbClr val="C00000"/>
            </a:solidFill>
            <a:tailEnd type="stealth"/>
          </a:ln>
        </p:spPr>
        <p:style>
          <a:lnRef idx="1">
            <a:schemeClr val="accent1"/>
          </a:lnRef>
          <a:fillRef idx="0">
            <a:schemeClr val="accent1"/>
          </a:fillRef>
          <a:effectRef idx="0">
            <a:schemeClr val="accent1"/>
          </a:effectRef>
          <a:fontRef idx="minor">
            <a:schemeClr val="tx1"/>
          </a:fontRef>
        </p:style>
      </p:cxnSp>
      <p:cxnSp>
        <p:nvCxnSpPr>
          <p:cNvPr id="330" name="Curved Connector 238">
            <a:extLst>
              <a:ext uri="{FF2B5EF4-FFF2-40B4-BE49-F238E27FC236}">
                <a16:creationId xmlns:a16="http://schemas.microsoft.com/office/drawing/2014/main" id="{7F243B9F-C977-99AD-9A72-DE35B35F5A95}"/>
              </a:ext>
            </a:extLst>
          </p:cNvPr>
          <p:cNvCxnSpPr/>
          <p:nvPr/>
        </p:nvCxnSpPr>
        <p:spPr>
          <a:xfrm rot="16200000" flipH="1">
            <a:off x="3646109" y="4325224"/>
            <a:ext cx="391995" cy="214164"/>
          </a:xfrm>
          <a:prstGeom prst="curvedConnector3">
            <a:avLst>
              <a:gd name="adj1" fmla="val 79159"/>
            </a:avLst>
          </a:prstGeom>
          <a:ln>
            <a:solidFill>
              <a:srgbClr val="C00000"/>
            </a:solidFill>
            <a:tailEnd type="stealth"/>
          </a:ln>
        </p:spPr>
        <p:style>
          <a:lnRef idx="1">
            <a:schemeClr val="accent1"/>
          </a:lnRef>
          <a:fillRef idx="0">
            <a:schemeClr val="accent1"/>
          </a:fillRef>
          <a:effectRef idx="0">
            <a:schemeClr val="accent1"/>
          </a:effectRef>
          <a:fontRef idx="minor">
            <a:schemeClr val="tx1"/>
          </a:fontRef>
        </p:style>
      </p:cxnSp>
      <p:sp>
        <p:nvSpPr>
          <p:cNvPr id="331" name="TextBox 330">
            <a:extLst>
              <a:ext uri="{FF2B5EF4-FFF2-40B4-BE49-F238E27FC236}">
                <a16:creationId xmlns:a16="http://schemas.microsoft.com/office/drawing/2014/main" id="{0710BA15-FC65-C6E8-F72E-6366F7B2E8B6}"/>
              </a:ext>
            </a:extLst>
          </p:cNvPr>
          <p:cNvSpPr txBox="1"/>
          <p:nvPr/>
        </p:nvSpPr>
        <p:spPr>
          <a:xfrm>
            <a:off x="3829165" y="4216480"/>
            <a:ext cx="4262770" cy="369332"/>
          </a:xfrm>
          <a:prstGeom prst="rect">
            <a:avLst/>
          </a:prstGeom>
          <a:noFill/>
        </p:spPr>
        <p:txBody>
          <a:bodyPr wrap="none" rtlCol="0">
            <a:spAutoFit/>
          </a:bodyPr>
          <a:lstStyle/>
          <a:p>
            <a:r>
              <a:rPr lang="en-US" dirty="0">
                <a:solidFill>
                  <a:srgbClr val="FF0000"/>
                </a:solidFill>
              </a:rPr>
              <a:t>Fixed delay (divider, cable, PCB delays)</a:t>
            </a:r>
          </a:p>
        </p:txBody>
      </p:sp>
      <p:cxnSp>
        <p:nvCxnSpPr>
          <p:cNvPr id="332" name="Curved Connector 240">
            <a:extLst>
              <a:ext uri="{FF2B5EF4-FFF2-40B4-BE49-F238E27FC236}">
                <a16:creationId xmlns:a16="http://schemas.microsoft.com/office/drawing/2014/main" id="{E92C68F3-7A2A-6B86-4792-051B8E6ABE10}"/>
              </a:ext>
            </a:extLst>
          </p:cNvPr>
          <p:cNvCxnSpPr/>
          <p:nvPr/>
        </p:nvCxnSpPr>
        <p:spPr>
          <a:xfrm rot="16200000" flipH="1">
            <a:off x="3628136" y="4776489"/>
            <a:ext cx="358955" cy="214163"/>
          </a:xfrm>
          <a:prstGeom prst="curvedConnector3">
            <a:avLst>
              <a:gd name="adj1" fmla="val 50000"/>
            </a:avLst>
          </a:prstGeom>
          <a:ln>
            <a:solidFill>
              <a:srgbClr val="7030A0"/>
            </a:solidFill>
            <a:tailEnd type="stealth"/>
          </a:ln>
        </p:spPr>
        <p:style>
          <a:lnRef idx="1">
            <a:schemeClr val="accent1"/>
          </a:lnRef>
          <a:fillRef idx="0">
            <a:schemeClr val="accent1"/>
          </a:fillRef>
          <a:effectRef idx="0">
            <a:schemeClr val="accent1"/>
          </a:effectRef>
          <a:fontRef idx="minor">
            <a:schemeClr val="tx1"/>
          </a:fontRef>
        </p:style>
      </p:cxnSp>
      <p:sp>
        <p:nvSpPr>
          <p:cNvPr id="333" name="TextBox 332">
            <a:extLst>
              <a:ext uri="{FF2B5EF4-FFF2-40B4-BE49-F238E27FC236}">
                <a16:creationId xmlns:a16="http://schemas.microsoft.com/office/drawing/2014/main" id="{69F58BE5-55B9-59FC-5025-BFE2431D1EF5}"/>
              </a:ext>
            </a:extLst>
          </p:cNvPr>
          <p:cNvSpPr txBox="1"/>
          <p:nvPr/>
        </p:nvSpPr>
        <p:spPr>
          <a:xfrm>
            <a:off x="3880312" y="4678716"/>
            <a:ext cx="6173485" cy="369332"/>
          </a:xfrm>
          <a:prstGeom prst="rect">
            <a:avLst/>
          </a:prstGeom>
          <a:noFill/>
        </p:spPr>
        <p:txBody>
          <a:bodyPr wrap="none" rtlCol="0">
            <a:spAutoFit/>
          </a:bodyPr>
          <a:lstStyle/>
          <a:p>
            <a:r>
              <a:rPr lang="en-US" dirty="0">
                <a:solidFill>
                  <a:srgbClr val="7030A0"/>
                </a:solidFill>
              </a:rPr>
              <a:t>The phase (divider) is determined by the orbit information</a:t>
            </a:r>
          </a:p>
        </p:txBody>
      </p:sp>
      <p:cxnSp>
        <p:nvCxnSpPr>
          <p:cNvPr id="334" name="Elbow Connector 283">
            <a:extLst>
              <a:ext uri="{FF2B5EF4-FFF2-40B4-BE49-F238E27FC236}">
                <a16:creationId xmlns:a16="http://schemas.microsoft.com/office/drawing/2014/main" id="{EF56EE31-B386-455A-509D-B4BA0654D117}"/>
              </a:ext>
            </a:extLst>
          </p:cNvPr>
          <p:cNvCxnSpPr/>
          <p:nvPr/>
        </p:nvCxnSpPr>
        <p:spPr>
          <a:xfrm>
            <a:off x="3295672" y="5372361"/>
            <a:ext cx="425372" cy="118110"/>
          </a:xfrm>
          <a:prstGeom prst="bentConnector3">
            <a:avLst/>
          </a:prstGeom>
          <a:noFill/>
          <a:ln w="6350" cap="flat" cmpd="sng" algn="ctr">
            <a:solidFill>
              <a:srgbClr val="5B9BD5"/>
            </a:solidFill>
            <a:prstDash val="solid"/>
            <a:miter lim="800000"/>
          </a:ln>
          <a:effectLst/>
        </p:spPr>
      </p:cxnSp>
      <p:cxnSp>
        <p:nvCxnSpPr>
          <p:cNvPr id="335" name="Straight Connector 334">
            <a:extLst>
              <a:ext uri="{FF2B5EF4-FFF2-40B4-BE49-F238E27FC236}">
                <a16:creationId xmlns:a16="http://schemas.microsoft.com/office/drawing/2014/main" id="{9037FC50-394D-3B1B-940E-A735586F3A02}"/>
              </a:ext>
            </a:extLst>
          </p:cNvPr>
          <p:cNvCxnSpPr/>
          <p:nvPr/>
        </p:nvCxnSpPr>
        <p:spPr>
          <a:xfrm flipH="1">
            <a:off x="3721045" y="5368277"/>
            <a:ext cx="1334" cy="114415"/>
          </a:xfrm>
          <a:prstGeom prst="line">
            <a:avLst/>
          </a:prstGeom>
          <a:noFill/>
          <a:ln w="6350" cap="flat" cmpd="sng" algn="ctr">
            <a:solidFill>
              <a:srgbClr val="5B9BD5"/>
            </a:solidFill>
            <a:prstDash val="solid"/>
            <a:miter lim="800000"/>
          </a:ln>
          <a:effectLst/>
        </p:spPr>
      </p:cxnSp>
      <p:cxnSp>
        <p:nvCxnSpPr>
          <p:cNvPr id="336" name="Elbow Connector 285">
            <a:extLst>
              <a:ext uri="{FF2B5EF4-FFF2-40B4-BE49-F238E27FC236}">
                <a16:creationId xmlns:a16="http://schemas.microsoft.com/office/drawing/2014/main" id="{D2CD65F6-1068-FC13-C9E2-E593F18A58B5}"/>
              </a:ext>
            </a:extLst>
          </p:cNvPr>
          <p:cNvCxnSpPr/>
          <p:nvPr/>
        </p:nvCxnSpPr>
        <p:spPr>
          <a:xfrm>
            <a:off x="3723583" y="5366958"/>
            <a:ext cx="431920" cy="114686"/>
          </a:xfrm>
          <a:prstGeom prst="bentConnector3">
            <a:avLst/>
          </a:prstGeom>
          <a:noFill/>
          <a:ln w="6350" cap="flat" cmpd="sng" algn="ctr">
            <a:solidFill>
              <a:srgbClr val="5B9BD5"/>
            </a:solidFill>
            <a:prstDash val="solid"/>
            <a:miter lim="800000"/>
          </a:ln>
          <a:effectLst/>
        </p:spPr>
      </p:cxnSp>
      <p:cxnSp>
        <p:nvCxnSpPr>
          <p:cNvPr id="337" name="Elbow Connector 286">
            <a:extLst>
              <a:ext uri="{FF2B5EF4-FFF2-40B4-BE49-F238E27FC236}">
                <a16:creationId xmlns:a16="http://schemas.microsoft.com/office/drawing/2014/main" id="{B9B7A3D3-90C3-FC4D-81CB-4DD00C0CC919}"/>
              </a:ext>
            </a:extLst>
          </p:cNvPr>
          <p:cNvCxnSpPr/>
          <p:nvPr/>
        </p:nvCxnSpPr>
        <p:spPr>
          <a:xfrm>
            <a:off x="4155503" y="5365910"/>
            <a:ext cx="428900" cy="109057"/>
          </a:xfrm>
          <a:prstGeom prst="bentConnector3">
            <a:avLst/>
          </a:prstGeom>
          <a:noFill/>
          <a:ln w="6350" cap="flat" cmpd="sng" algn="ctr">
            <a:solidFill>
              <a:srgbClr val="5B9BD5"/>
            </a:solidFill>
            <a:prstDash val="solid"/>
            <a:miter lim="800000"/>
          </a:ln>
          <a:effectLst/>
        </p:spPr>
      </p:cxnSp>
      <p:cxnSp>
        <p:nvCxnSpPr>
          <p:cNvPr id="338" name="Straight Connector 337">
            <a:extLst>
              <a:ext uri="{FF2B5EF4-FFF2-40B4-BE49-F238E27FC236}">
                <a16:creationId xmlns:a16="http://schemas.microsoft.com/office/drawing/2014/main" id="{6652C436-F016-D0CF-F9EA-278964D4AF20}"/>
              </a:ext>
            </a:extLst>
          </p:cNvPr>
          <p:cNvCxnSpPr/>
          <p:nvPr/>
        </p:nvCxnSpPr>
        <p:spPr>
          <a:xfrm flipH="1">
            <a:off x="4583827" y="5352720"/>
            <a:ext cx="1334" cy="114415"/>
          </a:xfrm>
          <a:prstGeom prst="line">
            <a:avLst/>
          </a:prstGeom>
          <a:noFill/>
          <a:ln w="6350" cap="flat" cmpd="sng" algn="ctr">
            <a:solidFill>
              <a:srgbClr val="5B9BD5"/>
            </a:solidFill>
            <a:prstDash val="solid"/>
            <a:miter lim="800000"/>
          </a:ln>
          <a:effectLst/>
        </p:spPr>
      </p:cxnSp>
      <p:cxnSp>
        <p:nvCxnSpPr>
          <p:cNvPr id="339" name="Elbow Connector 288">
            <a:extLst>
              <a:ext uri="{FF2B5EF4-FFF2-40B4-BE49-F238E27FC236}">
                <a16:creationId xmlns:a16="http://schemas.microsoft.com/office/drawing/2014/main" id="{43AC168E-0DF9-816C-055E-E004D44B784D}"/>
              </a:ext>
            </a:extLst>
          </p:cNvPr>
          <p:cNvCxnSpPr/>
          <p:nvPr/>
        </p:nvCxnSpPr>
        <p:spPr>
          <a:xfrm>
            <a:off x="4586365" y="5351401"/>
            <a:ext cx="430586" cy="115734"/>
          </a:xfrm>
          <a:prstGeom prst="bentConnector3">
            <a:avLst/>
          </a:prstGeom>
          <a:noFill/>
          <a:ln w="6350" cap="flat" cmpd="sng" algn="ctr">
            <a:solidFill>
              <a:srgbClr val="5B9BD5"/>
            </a:solidFill>
            <a:prstDash val="solid"/>
            <a:miter lim="800000"/>
          </a:ln>
          <a:effectLst/>
        </p:spPr>
      </p:cxnSp>
      <p:cxnSp>
        <p:nvCxnSpPr>
          <p:cNvPr id="340" name="Straight Connector 339">
            <a:extLst>
              <a:ext uri="{FF2B5EF4-FFF2-40B4-BE49-F238E27FC236}">
                <a16:creationId xmlns:a16="http://schemas.microsoft.com/office/drawing/2014/main" id="{6033D445-10CF-6D2E-5F0F-B8C61BF58770}"/>
              </a:ext>
            </a:extLst>
          </p:cNvPr>
          <p:cNvCxnSpPr/>
          <p:nvPr/>
        </p:nvCxnSpPr>
        <p:spPr>
          <a:xfrm flipH="1">
            <a:off x="4157251" y="5372361"/>
            <a:ext cx="854" cy="112482"/>
          </a:xfrm>
          <a:prstGeom prst="line">
            <a:avLst/>
          </a:prstGeom>
          <a:noFill/>
          <a:ln w="6350" cap="flat" cmpd="sng" algn="ctr">
            <a:solidFill>
              <a:srgbClr val="5B9BD5"/>
            </a:solidFill>
            <a:prstDash val="solid"/>
            <a:miter lim="800000"/>
          </a:ln>
          <a:effectLst/>
        </p:spPr>
      </p:cxnSp>
      <p:cxnSp>
        <p:nvCxnSpPr>
          <p:cNvPr id="341" name="Straight Connector 340">
            <a:extLst>
              <a:ext uri="{FF2B5EF4-FFF2-40B4-BE49-F238E27FC236}">
                <a16:creationId xmlns:a16="http://schemas.microsoft.com/office/drawing/2014/main" id="{A7D2BD53-7A0D-89A4-08A2-47829187F49B}"/>
              </a:ext>
            </a:extLst>
          </p:cNvPr>
          <p:cNvCxnSpPr/>
          <p:nvPr/>
        </p:nvCxnSpPr>
        <p:spPr>
          <a:xfrm flipH="1">
            <a:off x="5018725" y="5351401"/>
            <a:ext cx="1334" cy="114415"/>
          </a:xfrm>
          <a:prstGeom prst="line">
            <a:avLst/>
          </a:prstGeom>
          <a:noFill/>
          <a:ln w="6350" cap="flat" cmpd="sng" algn="ctr">
            <a:solidFill>
              <a:srgbClr val="5B9BD5"/>
            </a:solidFill>
            <a:prstDash val="solid"/>
            <a:miter lim="800000"/>
          </a:ln>
          <a:effectLst/>
        </p:spPr>
      </p:cxnSp>
      <p:cxnSp>
        <p:nvCxnSpPr>
          <p:cNvPr id="342" name="Elbow Connector 291">
            <a:extLst>
              <a:ext uri="{FF2B5EF4-FFF2-40B4-BE49-F238E27FC236}">
                <a16:creationId xmlns:a16="http://schemas.microsoft.com/office/drawing/2014/main" id="{D5333883-ED40-0A8E-024D-7928F4699EBA}"/>
              </a:ext>
            </a:extLst>
          </p:cNvPr>
          <p:cNvCxnSpPr/>
          <p:nvPr/>
        </p:nvCxnSpPr>
        <p:spPr>
          <a:xfrm>
            <a:off x="5018888" y="5349161"/>
            <a:ext cx="425372" cy="118110"/>
          </a:xfrm>
          <a:prstGeom prst="bentConnector3">
            <a:avLst/>
          </a:prstGeom>
          <a:noFill/>
          <a:ln w="6350" cap="flat" cmpd="sng" algn="ctr">
            <a:solidFill>
              <a:srgbClr val="5B9BD5"/>
            </a:solidFill>
            <a:prstDash val="solid"/>
            <a:miter lim="800000"/>
          </a:ln>
          <a:effectLst/>
        </p:spPr>
      </p:cxnSp>
      <p:cxnSp>
        <p:nvCxnSpPr>
          <p:cNvPr id="343" name="Straight Connector 342">
            <a:extLst>
              <a:ext uri="{FF2B5EF4-FFF2-40B4-BE49-F238E27FC236}">
                <a16:creationId xmlns:a16="http://schemas.microsoft.com/office/drawing/2014/main" id="{0B2FED11-E085-7A4F-5A05-69D89EDAC609}"/>
              </a:ext>
            </a:extLst>
          </p:cNvPr>
          <p:cNvCxnSpPr/>
          <p:nvPr/>
        </p:nvCxnSpPr>
        <p:spPr>
          <a:xfrm flipH="1">
            <a:off x="5444261" y="5345077"/>
            <a:ext cx="1334" cy="114415"/>
          </a:xfrm>
          <a:prstGeom prst="line">
            <a:avLst/>
          </a:prstGeom>
          <a:noFill/>
          <a:ln w="6350" cap="flat" cmpd="sng" algn="ctr">
            <a:solidFill>
              <a:srgbClr val="5B9BD5"/>
            </a:solidFill>
            <a:prstDash val="solid"/>
            <a:miter lim="800000"/>
          </a:ln>
          <a:effectLst/>
        </p:spPr>
      </p:cxnSp>
      <p:cxnSp>
        <p:nvCxnSpPr>
          <p:cNvPr id="344" name="Elbow Connector 293">
            <a:extLst>
              <a:ext uri="{FF2B5EF4-FFF2-40B4-BE49-F238E27FC236}">
                <a16:creationId xmlns:a16="http://schemas.microsoft.com/office/drawing/2014/main" id="{4EF74B8C-E0F4-07F4-1420-13BC2B4CC3DD}"/>
              </a:ext>
            </a:extLst>
          </p:cNvPr>
          <p:cNvCxnSpPr/>
          <p:nvPr/>
        </p:nvCxnSpPr>
        <p:spPr>
          <a:xfrm>
            <a:off x="5446799" y="5343758"/>
            <a:ext cx="431920" cy="114686"/>
          </a:xfrm>
          <a:prstGeom prst="bentConnector3">
            <a:avLst/>
          </a:prstGeom>
          <a:noFill/>
          <a:ln w="6350" cap="flat" cmpd="sng" algn="ctr">
            <a:solidFill>
              <a:srgbClr val="5B9BD5"/>
            </a:solidFill>
            <a:prstDash val="solid"/>
            <a:miter lim="800000"/>
          </a:ln>
          <a:effectLst/>
        </p:spPr>
      </p:cxnSp>
      <p:cxnSp>
        <p:nvCxnSpPr>
          <p:cNvPr id="345" name="Elbow Connector 294">
            <a:extLst>
              <a:ext uri="{FF2B5EF4-FFF2-40B4-BE49-F238E27FC236}">
                <a16:creationId xmlns:a16="http://schemas.microsoft.com/office/drawing/2014/main" id="{F9927046-340E-7366-AF39-6514958DA2C9}"/>
              </a:ext>
            </a:extLst>
          </p:cNvPr>
          <p:cNvCxnSpPr/>
          <p:nvPr/>
        </p:nvCxnSpPr>
        <p:spPr>
          <a:xfrm>
            <a:off x="5878719" y="5342710"/>
            <a:ext cx="428900" cy="109057"/>
          </a:xfrm>
          <a:prstGeom prst="bentConnector3">
            <a:avLst/>
          </a:prstGeom>
          <a:noFill/>
          <a:ln w="6350" cap="flat" cmpd="sng" algn="ctr">
            <a:solidFill>
              <a:srgbClr val="5B9BD5"/>
            </a:solidFill>
            <a:prstDash val="solid"/>
            <a:miter lim="800000"/>
          </a:ln>
          <a:effectLst/>
        </p:spPr>
      </p:cxnSp>
      <p:cxnSp>
        <p:nvCxnSpPr>
          <p:cNvPr id="346" name="Straight Connector 345">
            <a:extLst>
              <a:ext uri="{FF2B5EF4-FFF2-40B4-BE49-F238E27FC236}">
                <a16:creationId xmlns:a16="http://schemas.microsoft.com/office/drawing/2014/main" id="{E7176C57-7C44-1C94-11CC-491BB8CEA947}"/>
              </a:ext>
            </a:extLst>
          </p:cNvPr>
          <p:cNvCxnSpPr/>
          <p:nvPr/>
        </p:nvCxnSpPr>
        <p:spPr>
          <a:xfrm flipH="1">
            <a:off x="6307043" y="5329520"/>
            <a:ext cx="1334" cy="114415"/>
          </a:xfrm>
          <a:prstGeom prst="line">
            <a:avLst/>
          </a:prstGeom>
          <a:noFill/>
          <a:ln w="6350" cap="flat" cmpd="sng" algn="ctr">
            <a:solidFill>
              <a:srgbClr val="5B9BD5"/>
            </a:solidFill>
            <a:prstDash val="solid"/>
            <a:miter lim="800000"/>
          </a:ln>
          <a:effectLst/>
        </p:spPr>
      </p:cxnSp>
      <p:cxnSp>
        <p:nvCxnSpPr>
          <p:cNvPr id="347" name="Elbow Connector 296">
            <a:extLst>
              <a:ext uri="{FF2B5EF4-FFF2-40B4-BE49-F238E27FC236}">
                <a16:creationId xmlns:a16="http://schemas.microsoft.com/office/drawing/2014/main" id="{373240D1-BE0B-D67E-81BE-8C8CBC315553}"/>
              </a:ext>
            </a:extLst>
          </p:cNvPr>
          <p:cNvCxnSpPr/>
          <p:nvPr/>
        </p:nvCxnSpPr>
        <p:spPr>
          <a:xfrm>
            <a:off x="6309581" y="5328201"/>
            <a:ext cx="430586" cy="115734"/>
          </a:xfrm>
          <a:prstGeom prst="bentConnector3">
            <a:avLst/>
          </a:prstGeom>
          <a:noFill/>
          <a:ln w="6350" cap="flat" cmpd="sng" algn="ctr">
            <a:solidFill>
              <a:srgbClr val="5B9BD5"/>
            </a:solidFill>
            <a:prstDash val="solid"/>
            <a:miter lim="800000"/>
          </a:ln>
          <a:effectLst/>
        </p:spPr>
      </p:cxnSp>
      <p:cxnSp>
        <p:nvCxnSpPr>
          <p:cNvPr id="348" name="Straight Connector 347">
            <a:extLst>
              <a:ext uri="{FF2B5EF4-FFF2-40B4-BE49-F238E27FC236}">
                <a16:creationId xmlns:a16="http://schemas.microsoft.com/office/drawing/2014/main" id="{F294B94A-B3D1-1DCE-DAB7-A334F3B7ADA7}"/>
              </a:ext>
            </a:extLst>
          </p:cNvPr>
          <p:cNvCxnSpPr/>
          <p:nvPr/>
        </p:nvCxnSpPr>
        <p:spPr>
          <a:xfrm flipH="1">
            <a:off x="5880467" y="5349161"/>
            <a:ext cx="854" cy="112482"/>
          </a:xfrm>
          <a:prstGeom prst="line">
            <a:avLst/>
          </a:prstGeom>
          <a:noFill/>
          <a:ln w="6350" cap="flat" cmpd="sng" algn="ctr">
            <a:solidFill>
              <a:srgbClr val="5B9BD5"/>
            </a:solidFill>
            <a:prstDash val="solid"/>
            <a:miter lim="800000"/>
          </a:ln>
          <a:effectLst/>
        </p:spPr>
      </p:cxnSp>
      <p:cxnSp>
        <p:nvCxnSpPr>
          <p:cNvPr id="349" name="Elbow Connector 298">
            <a:extLst>
              <a:ext uri="{FF2B5EF4-FFF2-40B4-BE49-F238E27FC236}">
                <a16:creationId xmlns:a16="http://schemas.microsoft.com/office/drawing/2014/main" id="{4A92FE59-6EBF-5162-DFC9-4ACBE2A6E46D}"/>
              </a:ext>
            </a:extLst>
          </p:cNvPr>
          <p:cNvCxnSpPr/>
          <p:nvPr/>
        </p:nvCxnSpPr>
        <p:spPr>
          <a:xfrm>
            <a:off x="3290898" y="5866586"/>
            <a:ext cx="715895" cy="123370"/>
          </a:xfrm>
          <a:prstGeom prst="bentConnector3">
            <a:avLst/>
          </a:prstGeom>
          <a:noFill/>
          <a:ln w="6350" cap="flat" cmpd="sng" algn="ctr">
            <a:solidFill>
              <a:srgbClr val="5B9BD5"/>
            </a:solidFill>
            <a:prstDash val="solid"/>
            <a:miter lim="800000"/>
          </a:ln>
          <a:effectLst/>
        </p:spPr>
      </p:cxnSp>
      <p:cxnSp>
        <p:nvCxnSpPr>
          <p:cNvPr id="350" name="Straight Connector 349">
            <a:extLst>
              <a:ext uri="{FF2B5EF4-FFF2-40B4-BE49-F238E27FC236}">
                <a16:creationId xmlns:a16="http://schemas.microsoft.com/office/drawing/2014/main" id="{E14733E0-EB6D-2D55-F1C0-150FE88B8032}"/>
              </a:ext>
            </a:extLst>
          </p:cNvPr>
          <p:cNvCxnSpPr/>
          <p:nvPr/>
        </p:nvCxnSpPr>
        <p:spPr>
          <a:xfrm flipH="1">
            <a:off x="4006126" y="5865538"/>
            <a:ext cx="1334" cy="114415"/>
          </a:xfrm>
          <a:prstGeom prst="line">
            <a:avLst/>
          </a:prstGeom>
          <a:noFill/>
          <a:ln w="6350" cap="flat" cmpd="sng" algn="ctr">
            <a:solidFill>
              <a:srgbClr val="5B9BD5"/>
            </a:solidFill>
            <a:prstDash val="solid"/>
            <a:miter lim="800000"/>
          </a:ln>
          <a:effectLst/>
        </p:spPr>
      </p:cxnSp>
      <p:cxnSp>
        <p:nvCxnSpPr>
          <p:cNvPr id="351" name="Elbow Connector 300">
            <a:extLst>
              <a:ext uri="{FF2B5EF4-FFF2-40B4-BE49-F238E27FC236}">
                <a16:creationId xmlns:a16="http://schemas.microsoft.com/office/drawing/2014/main" id="{6CF190AF-2C72-7472-326C-26295445F6C3}"/>
              </a:ext>
            </a:extLst>
          </p:cNvPr>
          <p:cNvCxnSpPr/>
          <p:nvPr/>
        </p:nvCxnSpPr>
        <p:spPr>
          <a:xfrm>
            <a:off x="4001995" y="5863475"/>
            <a:ext cx="715895" cy="123370"/>
          </a:xfrm>
          <a:prstGeom prst="bentConnector3">
            <a:avLst/>
          </a:prstGeom>
          <a:noFill/>
          <a:ln w="6350" cap="flat" cmpd="sng" algn="ctr">
            <a:solidFill>
              <a:srgbClr val="5B9BD5"/>
            </a:solidFill>
            <a:prstDash val="solid"/>
            <a:miter lim="800000"/>
          </a:ln>
          <a:effectLst/>
        </p:spPr>
      </p:cxnSp>
      <p:cxnSp>
        <p:nvCxnSpPr>
          <p:cNvPr id="352" name="Straight Connector 351">
            <a:extLst>
              <a:ext uri="{FF2B5EF4-FFF2-40B4-BE49-F238E27FC236}">
                <a16:creationId xmlns:a16="http://schemas.microsoft.com/office/drawing/2014/main" id="{12EB32B4-D9F3-D7C1-609A-5D249C0FD53A}"/>
              </a:ext>
            </a:extLst>
          </p:cNvPr>
          <p:cNvCxnSpPr/>
          <p:nvPr/>
        </p:nvCxnSpPr>
        <p:spPr>
          <a:xfrm flipH="1">
            <a:off x="4717223" y="5862427"/>
            <a:ext cx="1334" cy="114415"/>
          </a:xfrm>
          <a:prstGeom prst="line">
            <a:avLst/>
          </a:prstGeom>
          <a:noFill/>
          <a:ln w="6350" cap="flat" cmpd="sng" algn="ctr">
            <a:solidFill>
              <a:srgbClr val="5B9BD5"/>
            </a:solidFill>
            <a:prstDash val="solid"/>
            <a:miter lim="800000"/>
          </a:ln>
          <a:effectLst/>
        </p:spPr>
      </p:cxnSp>
      <p:cxnSp>
        <p:nvCxnSpPr>
          <p:cNvPr id="353" name="Elbow Connector 302">
            <a:extLst>
              <a:ext uri="{FF2B5EF4-FFF2-40B4-BE49-F238E27FC236}">
                <a16:creationId xmlns:a16="http://schemas.microsoft.com/office/drawing/2014/main" id="{29C18F29-C602-A144-E475-43886606349C}"/>
              </a:ext>
            </a:extLst>
          </p:cNvPr>
          <p:cNvCxnSpPr/>
          <p:nvPr/>
        </p:nvCxnSpPr>
        <p:spPr>
          <a:xfrm>
            <a:off x="4714491" y="5868045"/>
            <a:ext cx="715895" cy="123370"/>
          </a:xfrm>
          <a:prstGeom prst="bentConnector3">
            <a:avLst/>
          </a:prstGeom>
          <a:noFill/>
          <a:ln w="6350" cap="flat" cmpd="sng" algn="ctr">
            <a:solidFill>
              <a:srgbClr val="5B9BD5"/>
            </a:solidFill>
            <a:prstDash val="solid"/>
            <a:miter lim="800000"/>
          </a:ln>
          <a:effectLst/>
        </p:spPr>
      </p:cxnSp>
      <p:cxnSp>
        <p:nvCxnSpPr>
          <p:cNvPr id="354" name="Straight Connector 353">
            <a:extLst>
              <a:ext uri="{FF2B5EF4-FFF2-40B4-BE49-F238E27FC236}">
                <a16:creationId xmlns:a16="http://schemas.microsoft.com/office/drawing/2014/main" id="{62C9C8D2-51C0-4719-71AD-956BA4F9A985}"/>
              </a:ext>
            </a:extLst>
          </p:cNvPr>
          <p:cNvCxnSpPr/>
          <p:nvPr/>
        </p:nvCxnSpPr>
        <p:spPr>
          <a:xfrm flipH="1">
            <a:off x="5429719" y="5866997"/>
            <a:ext cx="1334" cy="114415"/>
          </a:xfrm>
          <a:prstGeom prst="line">
            <a:avLst/>
          </a:prstGeom>
          <a:noFill/>
          <a:ln w="6350" cap="flat" cmpd="sng" algn="ctr">
            <a:solidFill>
              <a:srgbClr val="5B9BD5"/>
            </a:solidFill>
            <a:prstDash val="solid"/>
            <a:miter lim="800000"/>
          </a:ln>
          <a:effectLst/>
        </p:spPr>
      </p:cxnSp>
      <p:cxnSp>
        <p:nvCxnSpPr>
          <p:cNvPr id="355" name="Elbow Connector 304">
            <a:extLst>
              <a:ext uri="{FF2B5EF4-FFF2-40B4-BE49-F238E27FC236}">
                <a16:creationId xmlns:a16="http://schemas.microsoft.com/office/drawing/2014/main" id="{EC3E4D0F-2E3C-655D-42D0-21DCAD82D07D}"/>
              </a:ext>
            </a:extLst>
          </p:cNvPr>
          <p:cNvCxnSpPr/>
          <p:nvPr/>
        </p:nvCxnSpPr>
        <p:spPr>
          <a:xfrm>
            <a:off x="8871285" y="5327491"/>
            <a:ext cx="425372" cy="118110"/>
          </a:xfrm>
          <a:prstGeom prst="bentConnector3">
            <a:avLst/>
          </a:prstGeom>
          <a:noFill/>
          <a:ln w="6350" cap="flat" cmpd="sng" algn="ctr">
            <a:solidFill>
              <a:srgbClr val="5B9BD5"/>
            </a:solidFill>
            <a:prstDash val="solid"/>
            <a:miter lim="800000"/>
          </a:ln>
          <a:effectLst/>
        </p:spPr>
      </p:cxnSp>
      <p:cxnSp>
        <p:nvCxnSpPr>
          <p:cNvPr id="356" name="Straight Connector 355">
            <a:extLst>
              <a:ext uri="{FF2B5EF4-FFF2-40B4-BE49-F238E27FC236}">
                <a16:creationId xmlns:a16="http://schemas.microsoft.com/office/drawing/2014/main" id="{0B3BE594-5B2E-AFB4-39FB-2ECE4C62489B}"/>
              </a:ext>
            </a:extLst>
          </p:cNvPr>
          <p:cNvCxnSpPr/>
          <p:nvPr/>
        </p:nvCxnSpPr>
        <p:spPr>
          <a:xfrm flipH="1">
            <a:off x="9296658" y="5323407"/>
            <a:ext cx="1334" cy="114415"/>
          </a:xfrm>
          <a:prstGeom prst="line">
            <a:avLst/>
          </a:prstGeom>
          <a:noFill/>
          <a:ln w="6350" cap="flat" cmpd="sng" algn="ctr">
            <a:solidFill>
              <a:srgbClr val="5B9BD5"/>
            </a:solidFill>
            <a:prstDash val="solid"/>
            <a:miter lim="800000"/>
          </a:ln>
          <a:effectLst/>
        </p:spPr>
      </p:cxnSp>
      <p:cxnSp>
        <p:nvCxnSpPr>
          <p:cNvPr id="357" name="Elbow Connector 306">
            <a:extLst>
              <a:ext uri="{FF2B5EF4-FFF2-40B4-BE49-F238E27FC236}">
                <a16:creationId xmlns:a16="http://schemas.microsoft.com/office/drawing/2014/main" id="{17EE3B84-E056-6B7E-FD20-69A73EADB15B}"/>
              </a:ext>
            </a:extLst>
          </p:cNvPr>
          <p:cNvCxnSpPr/>
          <p:nvPr/>
        </p:nvCxnSpPr>
        <p:spPr>
          <a:xfrm>
            <a:off x="9299196" y="5322088"/>
            <a:ext cx="431920" cy="114686"/>
          </a:xfrm>
          <a:prstGeom prst="bentConnector3">
            <a:avLst/>
          </a:prstGeom>
          <a:noFill/>
          <a:ln w="6350" cap="flat" cmpd="sng" algn="ctr">
            <a:solidFill>
              <a:srgbClr val="5B9BD5"/>
            </a:solidFill>
            <a:prstDash val="solid"/>
            <a:miter lim="800000"/>
          </a:ln>
          <a:effectLst/>
        </p:spPr>
      </p:cxnSp>
      <p:cxnSp>
        <p:nvCxnSpPr>
          <p:cNvPr id="358" name="Elbow Connector 307">
            <a:extLst>
              <a:ext uri="{FF2B5EF4-FFF2-40B4-BE49-F238E27FC236}">
                <a16:creationId xmlns:a16="http://schemas.microsoft.com/office/drawing/2014/main" id="{68D7B088-2A09-85AB-C02F-CAE1014339D7}"/>
              </a:ext>
            </a:extLst>
          </p:cNvPr>
          <p:cNvCxnSpPr/>
          <p:nvPr/>
        </p:nvCxnSpPr>
        <p:spPr>
          <a:xfrm>
            <a:off x="8011008" y="5341885"/>
            <a:ext cx="428900" cy="109057"/>
          </a:xfrm>
          <a:prstGeom prst="bentConnector3">
            <a:avLst/>
          </a:prstGeom>
          <a:noFill/>
          <a:ln w="6350" cap="flat" cmpd="sng" algn="ctr">
            <a:solidFill>
              <a:srgbClr val="5B9BD5"/>
            </a:solidFill>
            <a:prstDash val="solid"/>
            <a:miter lim="800000"/>
          </a:ln>
          <a:effectLst/>
        </p:spPr>
      </p:cxnSp>
      <p:cxnSp>
        <p:nvCxnSpPr>
          <p:cNvPr id="359" name="Straight Connector 358">
            <a:extLst>
              <a:ext uri="{FF2B5EF4-FFF2-40B4-BE49-F238E27FC236}">
                <a16:creationId xmlns:a16="http://schemas.microsoft.com/office/drawing/2014/main" id="{FFBF7143-38CA-B860-776B-373E47F00C3C}"/>
              </a:ext>
            </a:extLst>
          </p:cNvPr>
          <p:cNvCxnSpPr/>
          <p:nvPr/>
        </p:nvCxnSpPr>
        <p:spPr>
          <a:xfrm flipH="1">
            <a:off x="8439332" y="5328695"/>
            <a:ext cx="1334" cy="114415"/>
          </a:xfrm>
          <a:prstGeom prst="line">
            <a:avLst/>
          </a:prstGeom>
          <a:noFill/>
          <a:ln w="6350" cap="flat" cmpd="sng" algn="ctr">
            <a:solidFill>
              <a:srgbClr val="5B9BD5"/>
            </a:solidFill>
            <a:prstDash val="solid"/>
            <a:miter lim="800000"/>
          </a:ln>
          <a:effectLst/>
        </p:spPr>
      </p:cxnSp>
      <p:cxnSp>
        <p:nvCxnSpPr>
          <p:cNvPr id="360" name="Elbow Connector 309">
            <a:extLst>
              <a:ext uri="{FF2B5EF4-FFF2-40B4-BE49-F238E27FC236}">
                <a16:creationId xmlns:a16="http://schemas.microsoft.com/office/drawing/2014/main" id="{50B86150-222D-22B0-138D-1D296348DA2B}"/>
              </a:ext>
            </a:extLst>
          </p:cNvPr>
          <p:cNvCxnSpPr/>
          <p:nvPr/>
        </p:nvCxnSpPr>
        <p:spPr>
          <a:xfrm>
            <a:off x="8441870" y="5327376"/>
            <a:ext cx="430586" cy="115734"/>
          </a:xfrm>
          <a:prstGeom prst="bentConnector3">
            <a:avLst/>
          </a:prstGeom>
          <a:noFill/>
          <a:ln w="6350" cap="flat" cmpd="sng" algn="ctr">
            <a:solidFill>
              <a:srgbClr val="5B9BD5"/>
            </a:solidFill>
            <a:prstDash val="solid"/>
            <a:miter lim="800000"/>
          </a:ln>
          <a:effectLst/>
        </p:spPr>
      </p:cxnSp>
      <p:cxnSp>
        <p:nvCxnSpPr>
          <p:cNvPr id="361" name="Straight Connector 360">
            <a:extLst>
              <a:ext uri="{FF2B5EF4-FFF2-40B4-BE49-F238E27FC236}">
                <a16:creationId xmlns:a16="http://schemas.microsoft.com/office/drawing/2014/main" id="{6122FF6A-E184-7BDF-9BA8-FB00574767BE}"/>
              </a:ext>
            </a:extLst>
          </p:cNvPr>
          <p:cNvCxnSpPr/>
          <p:nvPr/>
        </p:nvCxnSpPr>
        <p:spPr>
          <a:xfrm flipH="1">
            <a:off x="9732864" y="5327491"/>
            <a:ext cx="854" cy="112482"/>
          </a:xfrm>
          <a:prstGeom prst="line">
            <a:avLst/>
          </a:prstGeom>
          <a:noFill/>
          <a:ln w="6350" cap="flat" cmpd="sng" algn="ctr">
            <a:solidFill>
              <a:srgbClr val="5B9BD5"/>
            </a:solidFill>
            <a:prstDash val="solid"/>
            <a:miter lim="800000"/>
          </a:ln>
          <a:effectLst/>
        </p:spPr>
      </p:cxnSp>
      <p:cxnSp>
        <p:nvCxnSpPr>
          <p:cNvPr id="362" name="Straight Connector 361">
            <a:extLst>
              <a:ext uri="{FF2B5EF4-FFF2-40B4-BE49-F238E27FC236}">
                <a16:creationId xmlns:a16="http://schemas.microsoft.com/office/drawing/2014/main" id="{2C1E804C-E083-AD10-4856-5C3DCA985A5A}"/>
              </a:ext>
            </a:extLst>
          </p:cNvPr>
          <p:cNvCxnSpPr/>
          <p:nvPr/>
        </p:nvCxnSpPr>
        <p:spPr>
          <a:xfrm flipH="1">
            <a:off x="8874230" y="5327376"/>
            <a:ext cx="1334" cy="114415"/>
          </a:xfrm>
          <a:prstGeom prst="line">
            <a:avLst/>
          </a:prstGeom>
          <a:noFill/>
          <a:ln w="6350" cap="flat" cmpd="sng" algn="ctr">
            <a:solidFill>
              <a:srgbClr val="5B9BD5"/>
            </a:solidFill>
            <a:prstDash val="solid"/>
            <a:miter lim="800000"/>
          </a:ln>
          <a:effectLst/>
        </p:spPr>
      </p:cxnSp>
      <p:cxnSp>
        <p:nvCxnSpPr>
          <p:cNvPr id="363" name="Elbow Connector 312">
            <a:extLst>
              <a:ext uri="{FF2B5EF4-FFF2-40B4-BE49-F238E27FC236}">
                <a16:creationId xmlns:a16="http://schemas.microsoft.com/office/drawing/2014/main" id="{5AB4B893-07EC-7C26-EFAA-D57F93BC3930}"/>
              </a:ext>
            </a:extLst>
          </p:cNvPr>
          <p:cNvCxnSpPr/>
          <p:nvPr/>
        </p:nvCxnSpPr>
        <p:spPr>
          <a:xfrm>
            <a:off x="8865650" y="5856583"/>
            <a:ext cx="715895" cy="123370"/>
          </a:xfrm>
          <a:prstGeom prst="bentConnector3">
            <a:avLst/>
          </a:prstGeom>
          <a:noFill/>
          <a:ln w="6350" cap="flat" cmpd="sng" algn="ctr">
            <a:solidFill>
              <a:srgbClr val="5B9BD5"/>
            </a:solidFill>
            <a:prstDash val="solid"/>
            <a:miter lim="800000"/>
          </a:ln>
          <a:effectLst/>
        </p:spPr>
      </p:cxnSp>
      <p:cxnSp>
        <p:nvCxnSpPr>
          <p:cNvPr id="364" name="Straight Connector 363">
            <a:extLst>
              <a:ext uri="{FF2B5EF4-FFF2-40B4-BE49-F238E27FC236}">
                <a16:creationId xmlns:a16="http://schemas.microsoft.com/office/drawing/2014/main" id="{38434EDF-68DF-3681-A065-356B8780B89D}"/>
              </a:ext>
            </a:extLst>
          </p:cNvPr>
          <p:cNvCxnSpPr/>
          <p:nvPr/>
        </p:nvCxnSpPr>
        <p:spPr>
          <a:xfrm flipH="1">
            <a:off x="8148612" y="5861314"/>
            <a:ext cx="1334" cy="114415"/>
          </a:xfrm>
          <a:prstGeom prst="line">
            <a:avLst/>
          </a:prstGeom>
          <a:noFill/>
          <a:ln w="6350" cap="flat" cmpd="sng" algn="ctr">
            <a:solidFill>
              <a:srgbClr val="5B9BD5"/>
            </a:solidFill>
            <a:prstDash val="solid"/>
            <a:miter lim="800000"/>
          </a:ln>
          <a:effectLst/>
        </p:spPr>
      </p:cxnSp>
      <p:cxnSp>
        <p:nvCxnSpPr>
          <p:cNvPr id="365" name="Elbow Connector 314">
            <a:extLst>
              <a:ext uri="{FF2B5EF4-FFF2-40B4-BE49-F238E27FC236}">
                <a16:creationId xmlns:a16="http://schemas.microsoft.com/office/drawing/2014/main" id="{EB15D8E0-867C-0BDF-50BA-AFCE2AB2F602}"/>
              </a:ext>
            </a:extLst>
          </p:cNvPr>
          <p:cNvCxnSpPr/>
          <p:nvPr/>
        </p:nvCxnSpPr>
        <p:spPr>
          <a:xfrm>
            <a:off x="8144481" y="5859251"/>
            <a:ext cx="715895" cy="123370"/>
          </a:xfrm>
          <a:prstGeom prst="bentConnector3">
            <a:avLst/>
          </a:prstGeom>
          <a:noFill/>
          <a:ln w="6350" cap="flat" cmpd="sng" algn="ctr">
            <a:solidFill>
              <a:srgbClr val="5B9BD5"/>
            </a:solidFill>
            <a:prstDash val="solid"/>
            <a:miter lim="800000"/>
          </a:ln>
          <a:effectLst/>
        </p:spPr>
      </p:cxnSp>
      <p:cxnSp>
        <p:nvCxnSpPr>
          <p:cNvPr id="366" name="Straight Connector 365">
            <a:extLst>
              <a:ext uri="{FF2B5EF4-FFF2-40B4-BE49-F238E27FC236}">
                <a16:creationId xmlns:a16="http://schemas.microsoft.com/office/drawing/2014/main" id="{F58E96F5-9B5B-4F04-A5E1-0EF5025E2289}"/>
              </a:ext>
            </a:extLst>
          </p:cNvPr>
          <p:cNvCxnSpPr/>
          <p:nvPr/>
        </p:nvCxnSpPr>
        <p:spPr>
          <a:xfrm flipH="1">
            <a:off x="8859709" y="5858203"/>
            <a:ext cx="1334" cy="114415"/>
          </a:xfrm>
          <a:prstGeom prst="line">
            <a:avLst/>
          </a:prstGeom>
          <a:noFill/>
          <a:ln w="6350" cap="flat" cmpd="sng" algn="ctr">
            <a:solidFill>
              <a:srgbClr val="5B9BD5"/>
            </a:solidFill>
            <a:prstDash val="solid"/>
            <a:miter lim="800000"/>
          </a:ln>
          <a:effectLst/>
        </p:spPr>
      </p:cxnSp>
      <p:cxnSp>
        <p:nvCxnSpPr>
          <p:cNvPr id="367" name="Straight Connector 366">
            <a:extLst>
              <a:ext uri="{FF2B5EF4-FFF2-40B4-BE49-F238E27FC236}">
                <a16:creationId xmlns:a16="http://schemas.microsoft.com/office/drawing/2014/main" id="{113560C5-B4D8-D1F6-5AAF-2BD916F07702}"/>
              </a:ext>
            </a:extLst>
          </p:cNvPr>
          <p:cNvCxnSpPr/>
          <p:nvPr/>
        </p:nvCxnSpPr>
        <p:spPr>
          <a:xfrm>
            <a:off x="6703199" y="5373847"/>
            <a:ext cx="1301574" cy="19754"/>
          </a:xfrm>
          <a:prstGeom prst="line">
            <a:avLst/>
          </a:prstGeom>
          <a:noFill/>
          <a:ln w="19050" cap="flat" cmpd="sng" algn="ctr">
            <a:solidFill>
              <a:srgbClr val="5B9BD5"/>
            </a:solidFill>
            <a:prstDash val="dash"/>
            <a:miter lim="800000"/>
          </a:ln>
          <a:effectLst/>
        </p:spPr>
      </p:cxnSp>
      <p:cxnSp>
        <p:nvCxnSpPr>
          <p:cNvPr id="368" name="Straight Connector 367">
            <a:extLst>
              <a:ext uri="{FF2B5EF4-FFF2-40B4-BE49-F238E27FC236}">
                <a16:creationId xmlns:a16="http://schemas.microsoft.com/office/drawing/2014/main" id="{E112D7B7-D9B3-ED0A-1946-EE63A22872A6}"/>
              </a:ext>
            </a:extLst>
          </p:cNvPr>
          <p:cNvCxnSpPr/>
          <p:nvPr/>
        </p:nvCxnSpPr>
        <p:spPr>
          <a:xfrm>
            <a:off x="5452579" y="5928271"/>
            <a:ext cx="2691648" cy="0"/>
          </a:xfrm>
          <a:prstGeom prst="line">
            <a:avLst/>
          </a:prstGeom>
          <a:noFill/>
          <a:ln w="19050" cap="flat" cmpd="sng" algn="ctr">
            <a:solidFill>
              <a:srgbClr val="5B9BD5"/>
            </a:solidFill>
            <a:prstDash val="dash"/>
            <a:miter lim="800000"/>
          </a:ln>
          <a:effectLst/>
        </p:spPr>
      </p:cxnSp>
      <p:sp>
        <p:nvSpPr>
          <p:cNvPr id="369" name="TextBox 368">
            <a:extLst>
              <a:ext uri="{FF2B5EF4-FFF2-40B4-BE49-F238E27FC236}">
                <a16:creationId xmlns:a16="http://schemas.microsoft.com/office/drawing/2014/main" id="{ADDCE948-F524-10DF-85D7-27FD56ABE95D}"/>
              </a:ext>
            </a:extLst>
          </p:cNvPr>
          <p:cNvSpPr txBox="1"/>
          <p:nvPr/>
        </p:nvSpPr>
        <p:spPr>
          <a:xfrm>
            <a:off x="816492" y="5459412"/>
            <a:ext cx="1608133" cy="369332"/>
          </a:xfrm>
          <a:prstGeom prst="rect">
            <a:avLst/>
          </a:prstGeom>
          <a:noFill/>
        </p:spPr>
        <p:txBody>
          <a:bodyPr wrap="none" rtlCol="0">
            <a:spAutoFit/>
          </a:bodyPr>
          <a:lstStyle/>
          <a:p>
            <a:r>
              <a:rPr lang="en-US" dirty="0">
                <a:solidFill>
                  <a:prstClr val="black"/>
                </a:solidFill>
                <a:latin typeface="Calibri" panose="020F0502020204030204"/>
              </a:rPr>
              <a:t>DAM rec. Clock</a:t>
            </a:r>
          </a:p>
        </p:txBody>
      </p:sp>
      <p:cxnSp>
        <p:nvCxnSpPr>
          <p:cNvPr id="370" name="Elbow Connector 319">
            <a:extLst>
              <a:ext uri="{FF2B5EF4-FFF2-40B4-BE49-F238E27FC236}">
                <a16:creationId xmlns:a16="http://schemas.microsoft.com/office/drawing/2014/main" id="{61010AD2-4A5D-6004-3697-E5A7A4052A0A}"/>
              </a:ext>
            </a:extLst>
          </p:cNvPr>
          <p:cNvCxnSpPr/>
          <p:nvPr/>
        </p:nvCxnSpPr>
        <p:spPr>
          <a:xfrm>
            <a:off x="3289074" y="5579851"/>
            <a:ext cx="174977" cy="119890"/>
          </a:xfrm>
          <a:prstGeom prst="bentConnector3">
            <a:avLst/>
          </a:prstGeom>
          <a:noFill/>
          <a:ln w="6350" cap="flat" cmpd="sng" algn="ctr">
            <a:solidFill>
              <a:srgbClr val="5B9BD5"/>
            </a:solidFill>
            <a:prstDash val="solid"/>
            <a:miter lim="800000"/>
          </a:ln>
          <a:effectLst/>
        </p:spPr>
      </p:cxnSp>
      <p:cxnSp>
        <p:nvCxnSpPr>
          <p:cNvPr id="371" name="Elbow Connector 320">
            <a:extLst>
              <a:ext uri="{FF2B5EF4-FFF2-40B4-BE49-F238E27FC236}">
                <a16:creationId xmlns:a16="http://schemas.microsoft.com/office/drawing/2014/main" id="{828FEEAA-CE4A-5861-9E7B-364147A2C61F}"/>
              </a:ext>
            </a:extLst>
          </p:cNvPr>
          <p:cNvCxnSpPr/>
          <p:nvPr/>
        </p:nvCxnSpPr>
        <p:spPr>
          <a:xfrm>
            <a:off x="3466610" y="5580864"/>
            <a:ext cx="170254" cy="114721"/>
          </a:xfrm>
          <a:prstGeom prst="bentConnector3">
            <a:avLst/>
          </a:prstGeom>
          <a:noFill/>
          <a:ln w="6350" cap="flat" cmpd="sng" algn="ctr">
            <a:solidFill>
              <a:srgbClr val="5B9BD5"/>
            </a:solidFill>
            <a:prstDash val="solid"/>
            <a:miter lim="800000"/>
          </a:ln>
          <a:effectLst/>
        </p:spPr>
      </p:cxnSp>
      <p:cxnSp>
        <p:nvCxnSpPr>
          <p:cNvPr id="372" name="Straight Connector 371">
            <a:extLst>
              <a:ext uri="{FF2B5EF4-FFF2-40B4-BE49-F238E27FC236}">
                <a16:creationId xmlns:a16="http://schemas.microsoft.com/office/drawing/2014/main" id="{0F27A5AC-1BBA-5C60-EE6B-07DB40ADA610}"/>
              </a:ext>
            </a:extLst>
          </p:cNvPr>
          <p:cNvCxnSpPr/>
          <p:nvPr/>
        </p:nvCxnSpPr>
        <p:spPr>
          <a:xfrm flipH="1">
            <a:off x="3464051" y="5579851"/>
            <a:ext cx="1335" cy="114415"/>
          </a:xfrm>
          <a:prstGeom prst="line">
            <a:avLst/>
          </a:prstGeom>
          <a:noFill/>
          <a:ln w="6350" cap="flat" cmpd="sng" algn="ctr">
            <a:solidFill>
              <a:srgbClr val="5B9BD5"/>
            </a:solidFill>
            <a:prstDash val="solid"/>
            <a:miter lim="800000"/>
          </a:ln>
          <a:effectLst/>
        </p:spPr>
      </p:cxnSp>
      <p:cxnSp>
        <p:nvCxnSpPr>
          <p:cNvPr id="373" name="Straight Connector 372">
            <a:extLst>
              <a:ext uri="{FF2B5EF4-FFF2-40B4-BE49-F238E27FC236}">
                <a16:creationId xmlns:a16="http://schemas.microsoft.com/office/drawing/2014/main" id="{9B4058E7-7C56-33F2-0FFA-B52815BB4450}"/>
              </a:ext>
            </a:extLst>
          </p:cNvPr>
          <p:cNvCxnSpPr/>
          <p:nvPr/>
        </p:nvCxnSpPr>
        <p:spPr>
          <a:xfrm flipH="1">
            <a:off x="3632502" y="5581016"/>
            <a:ext cx="1335" cy="114415"/>
          </a:xfrm>
          <a:prstGeom prst="line">
            <a:avLst/>
          </a:prstGeom>
          <a:noFill/>
          <a:ln w="6350" cap="flat" cmpd="sng" algn="ctr">
            <a:solidFill>
              <a:srgbClr val="5B9BD5"/>
            </a:solidFill>
            <a:prstDash val="solid"/>
            <a:miter lim="800000"/>
          </a:ln>
          <a:effectLst/>
        </p:spPr>
      </p:cxnSp>
      <p:cxnSp>
        <p:nvCxnSpPr>
          <p:cNvPr id="374" name="Elbow Connector 323">
            <a:extLst>
              <a:ext uri="{FF2B5EF4-FFF2-40B4-BE49-F238E27FC236}">
                <a16:creationId xmlns:a16="http://schemas.microsoft.com/office/drawing/2014/main" id="{4F2E630C-7682-C4BF-3821-B9DC05741E1B}"/>
              </a:ext>
            </a:extLst>
          </p:cNvPr>
          <p:cNvCxnSpPr/>
          <p:nvPr/>
        </p:nvCxnSpPr>
        <p:spPr>
          <a:xfrm>
            <a:off x="3632383" y="5579851"/>
            <a:ext cx="174977" cy="119890"/>
          </a:xfrm>
          <a:prstGeom prst="bentConnector3">
            <a:avLst/>
          </a:prstGeom>
          <a:noFill/>
          <a:ln w="6350" cap="flat" cmpd="sng" algn="ctr">
            <a:solidFill>
              <a:srgbClr val="5B9BD5"/>
            </a:solidFill>
            <a:prstDash val="solid"/>
            <a:miter lim="800000"/>
          </a:ln>
          <a:effectLst/>
        </p:spPr>
      </p:cxnSp>
      <p:cxnSp>
        <p:nvCxnSpPr>
          <p:cNvPr id="375" name="Elbow Connector 324">
            <a:extLst>
              <a:ext uri="{FF2B5EF4-FFF2-40B4-BE49-F238E27FC236}">
                <a16:creationId xmlns:a16="http://schemas.microsoft.com/office/drawing/2014/main" id="{11F9F34F-4284-2D3B-233B-A9955C413252}"/>
              </a:ext>
            </a:extLst>
          </p:cNvPr>
          <p:cNvCxnSpPr/>
          <p:nvPr/>
        </p:nvCxnSpPr>
        <p:spPr>
          <a:xfrm>
            <a:off x="3809919" y="5580864"/>
            <a:ext cx="170254" cy="114721"/>
          </a:xfrm>
          <a:prstGeom prst="bentConnector3">
            <a:avLst/>
          </a:prstGeom>
          <a:noFill/>
          <a:ln w="6350" cap="flat" cmpd="sng" algn="ctr">
            <a:solidFill>
              <a:srgbClr val="5B9BD5"/>
            </a:solidFill>
            <a:prstDash val="solid"/>
            <a:miter lim="800000"/>
          </a:ln>
          <a:effectLst/>
        </p:spPr>
      </p:cxnSp>
      <p:cxnSp>
        <p:nvCxnSpPr>
          <p:cNvPr id="376" name="Straight Connector 375">
            <a:extLst>
              <a:ext uri="{FF2B5EF4-FFF2-40B4-BE49-F238E27FC236}">
                <a16:creationId xmlns:a16="http://schemas.microsoft.com/office/drawing/2014/main" id="{25FDC92B-1DED-CE67-A226-4117FE356B25}"/>
              </a:ext>
            </a:extLst>
          </p:cNvPr>
          <p:cNvCxnSpPr/>
          <p:nvPr/>
        </p:nvCxnSpPr>
        <p:spPr>
          <a:xfrm flipH="1">
            <a:off x="3807360" y="5579851"/>
            <a:ext cx="1335" cy="114415"/>
          </a:xfrm>
          <a:prstGeom prst="line">
            <a:avLst/>
          </a:prstGeom>
          <a:noFill/>
          <a:ln w="6350" cap="flat" cmpd="sng" algn="ctr">
            <a:solidFill>
              <a:srgbClr val="5B9BD5"/>
            </a:solidFill>
            <a:prstDash val="solid"/>
            <a:miter lim="800000"/>
          </a:ln>
          <a:effectLst/>
        </p:spPr>
      </p:cxnSp>
      <p:cxnSp>
        <p:nvCxnSpPr>
          <p:cNvPr id="377" name="Straight Connector 376">
            <a:extLst>
              <a:ext uri="{FF2B5EF4-FFF2-40B4-BE49-F238E27FC236}">
                <a16:creationId xmlns:a16="http://schemas.microsoft.com/office/drawing/2014/main" id="{1C004A97-2F1F-5669-D836-910B48A3E2DD}"/>
              </a:ext>
            </a:extLst>
          </p:cNvPr>
          <p:cNvCxnSpPr/>
          <p:nvPr/>
        </p:nvCxnSpPr>
        <p:spPr>
          <a:xfrm flipH="1">
            <a:off x="3975811" y="5581016"/>
            <a:ext cx="1335" cy="114415"/>
          </a:xfrm>
          <a:prstGeom prst="line">
            <a:avLst/>
          </a:prstGeom>
          <a:noFill/>
          <a:ln w="6350" cap="flat" cmpd="sng" algn="ctr">
            <a:solidFill>
              <a:srgbClr val="5B9BD5"/>
            </a:solidFill>
            <a:prstDash val="solid"/>
            <a:miter lim="800000"/>
          </a:ln>
          <a:effectLst/>
        </p:spPr>
      </p:cxnSp>
      <p:cxnSp>
        <p:nvCxnSpPr>
          <p:cNvPr id="378" name="Elbow Connector 327">
            <a:extLst>
              <a:ext uri="{FF2B5EF4-FFF2-40B4-BE49-F238E27FC236}">
                <a16:creationId xmlns:a16="http://schemas.microsoft.com/office/drawing/2014/main" id="{0E732166-928C-37F2-4460-CF24B11E2D78}"/>
              </a:ext>
            </a:extLst>
          </p:cNvPr>
          <p:cNvCxnSpPr/>
          <p:nvPr/>
        </p:nvCxnSpPr>
        <p:spPr>
          <a:xfrm>
            <a:off x="3977093" y="5580343"/>
            <a:ext cx="174977" cy="119890"/>
          </a:xfrm>
          <a:prstGeom prst="bentConnector3">
            <a:avLst/>
          </a:prstGeom>
          <a:noFill/>
          <a:ln w="6350" cap="flat" cmpd="sng" algn="ctr">
            <a:solidFill>
              <a:srgbClr val="5B9BD5"/>
            </a:solidFill>
            <a:prstDash val="solid"/>
            <a:miter lim="800000"/>
          </a:ln>
          <a:effectLst/>
        </p:spPr>
      </p:cxnSp>
      <p:cxnSp>
        <p:nvCxnSpPr>
          <p:cNvPr id="379" name="Elbow Connector 328">
            <a:extLst>
              <a:ext uri="{FF2B5EF4-FFF2-40B4-BE49-F238E27FC236}">
                <a16:creationId xmlns:a16="http://schemas.microsoft.com/office/drawing/2014/main" id="{1BE982BA-E513-2499-5C2F-0279CA479346}"/>
              </a:ext>
            </a:extLst>
          </p:cNvPr>
          <p:cNvCxnSpPr/>
          <p:nvPr/>
        </p:nvCxnSpPr>
        <p:spPr>
          <a:xfrm>
            <a:off x="4154629" y="5581356"/>
            <a:ext cx="170254" cy="114721"/>
          </a:xfrm>
          <a:prstGeom prst="bentConnector3">
            <a:avLst/>
          </a:prstGeom>
          <a:noFill/>
          <a:ln w="6350" cap="flat" cmpd="sng" algn="ctr">
            <a:solidFill>
              <a:srgbClr val="5B9BD5"/>
            </a:solidFill>
            <a:prstDash val="solid"/>
            <a:miter lim="800000"/>
          </a:ln>
          <a:effectLst/>
        </p:spPr>
      </p:cxnSp>
      <p:cxnSp>
        <p:nvCxnSpPr>
          <p:cNvPr id="380" name="Straight Connector 379">
            <a:extLst>
              <a:ext uri="{FF2B5EF4-FFF2-40B4-BE49-F238E27FC236}">
                <a16:creationId xmlns:a16="http://schemas.microsoft.com/office/drawing/2014/main" id="{BCE597FD-29B0-F70C-BABC-78AF697C95DF}"/>
              </a:ext>
            </a:extLst>
          </p:cNvPr>
          <p:cNvCxnSpPr/>
          <p:nvPr/>
        </p:nvCxnSpPr>
        <p:spPr>
          <a:xfrm flipH="1">
            <a:off x="4152070" y="5580343"/>
            <a:ext cx="1335" cy="114415"/>
          </a:xfrm>
          <a:prstGeom prst="line">
            <a:avLst/>
          </a:prstGeom>
          <a:noFill/>
          <a:ln w="6350" cap="flat" cmpd="sng" algn="ctr">
            <a:solidFill>
              <a:srgbClr val="5B9BD5"/>
            </a:solidFill>
            <a:prstDash val="solid"/>
            <a:miter lim="800000"/>
          </a:ln>
          <a:effectLst/>
        </p:spPr>
      </p:cxnSp>
      <p:cxnSp>
        <p:nvCxnSpPr>
          <p:cNvPr id="381" name="Straight Connector 380">
            <a:extLst>
              <a:ext uri="{FF2B5EF4-FFF2-40B4-BE49-F238E27FC236}">
                <a16:creationId xmlns:a16="http://schemas.microsoft.com/office/drawing/2014/main" id="{E099BB3A-ED57-E353-092A-5CA24BA0D80B}"/>
              </a:ext>
            </a:extLst>
          </p:cNvPr>
          <p:cNvCxnSpPr/>
          <p:nvPr/>
        </p:nvCxnSpPr>
        <p:spPr>
          <a:xfrm flipH="1">
            <a:off x="4320521" y="5581508"/>
            <a:ext cx="1335" cy="114415"/>
          </a:xfrm>
          <a:prstGeom prst="line">
            <a:avLst/>
          </a:prstGeom>
          <a:noFill/>
          <a:ln w="6350" cap="flat" cmpd="sng" algn="ctr">
            <a:solidFill>
              <a:srgbClr val="5B9BD5"/>
            </a:solidFill>
            <a:prstDash val="solid"/>
            <a:miter lim="800000"/>
          </a:ln>
          <a:effectLst/>
        </p:spPr>
      </p:cxnSp>
      <p:cxnSp>
        <p:nvCxnSpPr>
          <p:cNvPr id="382" name="Elbow Connector 331">
            <a:extLst>
              <a:ext uri="{FF2B5EF4-FFF2-40B4-BE49-F238E27FC236}">
                <a16:creationId xmlns:a16="http://schemas.microsoft.com/office/drawing/2014/main" id="{87436E24-76C2-B0AE-A576-0CDFA1521571}"/>
              </a:ext>
            </a:extLst>
          </p:cNvPr>
          <p:cNvCxnSpPr/>
          <p:nvPr/>
        </p:nvCxnSpPr>
        <p:spPr>
          <a:xfrm>
            <a:off x="4320402" y="5580343"/>
            <a:ext cx="174977" cy="119890"/>
          </a:xfrm>
          <a:prstGeom prst="bentConnector3">
            <a:avLst/>
          </a:prstGeom>
          <a:noFill/>
          <a:ln w="6350" cap="flat" cmpd="sng" algn="ctr">
            <a:solidFill>
              <a:srgbClr val="5B9BD5"/>
            </a:solidFill>
            <a:prstDash val="solid"/>
            <a:miter lim="800000"/>
          </a:ln>
          <a:effectLst/>
        </p:spPr>
      </p:cxnSp>
      <p:cxnSp>
        <p:nvCxnSpPr>
          <p:cNvPr id="383" name="Elbow Connector 332">
            <a:extLst>
              <a:ext uri="{FF2B5EF4-FFF2-40B4-BE49-F238E27FC236}">
                <a16:creationId xmlns:a16="http://schemas.microsoft.com/office/drawing/2014/main" id="{1B6697FB-5679-BB21-A62E-A25FB4ABEB0C}"/>
              </a:ext>
            </a:extLst>
          </p:cNvPr>
          <p:cNvCxnSpPr/>
          <p:nvPr/>
        </p:nvCxnSpPr>
        <p:spPr>
          <a:xfrm>
            <a:off x="4497938" y="5581356"/>
            <a:ext cx="170254" cy="114721"/>
          </a:xfrm>
          <a:prstGeom prst="bentConnector3">
            <a:avLst/>
          </a:prstGeom>
          <a:noFill/>
          <a:ln w="6350" cap="flat" cmpd="sng" algn="ctr">
            <a:solidFill>
              <a:srgbClr val="5B9BD5"/>
            </a:solidFill>
            <a:prstDash val="solid"/>
            <a:miter lim="800000"/>
          </a:ln>
          <a:effectLst/>
        </p:spPr>
      </p:cxnSp>
      <p:cxnSp>
        <p:nvCxnSpPr>
          <p:cNvPr id="384" name="Straight Connector 383">
            <a:extLst>
              <a:ext uri="{FF2B5EF4-FFF2-40B4-BE49-F238E27FC236}">
                <a16:creationId xmlns:a16="http://schemas.microsoft.com/office/drawing/2014/main" id="{40DD10AE-5DF3-5F41-01A7-96B270FA4FB5}"/>
              </a:ext>
            </a:extLst>
          </p:cNvPr>
          <p:cNvCxnSpPr/>
          <p:nvPr/>
        </p:nvCxnSpPr>
        <p:spPr>
          <a:xfrm flipH="1">
            <a:off x="4495379" y="5580343"/>
            <a:ext cx="1335" cy="114415"/>
          </a:xfrm>
          <a:prstGeom prst="line">
            <a:avLst/>
          </a:prstGeom>
          <a:noFill/>
          <a:ln w="6350" cap="flat" cmpd="sng" algn="ctr">
            <a:solidFill>
              <a:srgbClr val="5B9BD5"/>
            </a:solidFill>
            <a:prstDash val="solid"/>
            <a:miter lim="800000"/>
          </a:ln>
          <a:effectLst/>
        </p:spPr>
      </p:cxnSp>
      <p:cxnSp>
        <p:nvCxnSpPr>
          <p:cNvPr id="385" name="Straight Connector 384">
            <a:extLst>
              <a:ext uri="{FF2B5EF4-FFF2-40B4-BE49-F238E27FC236}">
                <a16:creationId xmlns:a16="http://schemas.microsoft.com/office/drawing/2014/main" id="{0706D61A-9D4E-6494-0F02-D72A4F9FFE47}"/>
              </a:ext>
            </a:extLst>
          </p:cNvPr>
          <p:cNvCxnSpPr/>
          <p:nvPr/>
        </p:nvCxnSpPr>
        <p:spPr>
          <a:xfrm flipH="1">
            <a:off x="4663830" y="5581508"/>
            <a:ext cx="1335" cy="114415"/>
          </a:xfrm>
          <a:prstGeom prst="line">
            <a:avLst/>
          </a:prstGeom>
          <a:noFill/>
          <a:ln w="6350" cap="flat" cmpd="sng" algn="ctr">
            <a:solidFill>
              <a:srgbClr val="5B9BD5"/>
            </a:solidFill>
            <a:prstDash val="solid"/>
            <a:miter lim="800000"/>
          </a:ln>
          <a:effectLst/>
        </p:spPr>
      </p:cxnSp>
      <p:cxnSp>
        <p:nvCxnSpPr>
          <p:cNvPr id="386" name="Elbow Connector 335">
            <a:extLst>
              <a:ext uri="{FF2B5EF4-FFF2-40B4-BE49-F238E27FC236}">
                <a16:creationId xmlns:a16="http://schemas.microsoft.com/office/drawing/2014/main" id="{94F8B291-81B8-5EC1-7705-2621F0CB7632}"/>
              </a:ext>
            </a:extLst>
          </p:cNvPr>
          <p:cNvCxnSpPr/>
          <p:nvPr/>
        </p:nvCxnSpPr>
        <p:spPr>
          <a:xfrm>
            <a:off x="4671582" y="5578639"/>
            <a:ext cx="174977" cy="119890"/>
          </a:xfrm>
          <a:prstGeom prst="bentConnector3">
            <a:avLst/>
          </a:prstGeom>
          <a:noFill/>
          <a:ln w="6350" cap="flat" cmpd="sng" algn="ctr">
            <a:solidFill>
              <a:srgbClr val="5B9BD5"/>
            </a:solidFill>
            <a:prstDash val="solid"/>
            <a:miter lim="800000"/>
          </a:ln>
          <a:effectLst/>
        </p:spPr>
      </p:cxnSp>
      <p:cxnSp>
        <p:nvCxnSpPr>
          <p:cNvPr id="387" name="Elbow Connector 336">
            <a:extLst>
              <a:ext uri="{FF2B5EF4-FFF2-40B4-BE49-F238E27FC236}">
                <a16:creationId xmlns:a16="http://schemas.microsoft.com/office/drawing/2014/main" id="{EE297BDF-00D8-6807-951E-9641C0A520A7}"/>
              </a:ext>
            </a:extLst>
          </p:cNvPr>
          <p:cNvCxnSpPr/>
          <p:nvPr/>
        </p:nvCxnSpPr>
        <p:spPr>
          <a:xfrm>
            <a:off x="4849118" y="5579652"/>
            <a:ext cx="170254" cy="114721"/>
          </a:xfrm>
          <a:prstGeom prst="bentConnector3">
            <a:avLst/>
          </a:prstGeom>
          <a:noFill/>
          <a:ln w="6350" cap="flat" cmpd="sng" algn="ctr">
            <a:solidFill>
              <a:srgbClr val="5B9BD5"/>
            </a:solidFill>
            <a:prstDash val="solid"/>
            <a:miter lim="800000"/>
          </a:ln>
          <a:effectLst/>
        </p:spPr>
      </p:cxnSp>
      <p:cxnSp>
        <p:nvCxnSpPr>
          <p:cNvPr id="388" name="Straight Connector 387">
            <a:extLst>
              <a:ext uri="{FF2B5EF4-FFF2-40B4-BE49-F238E27FC236}">
                <a16:creationId xmlns:a16="http://schemas.microsoft.com/office/drawing/2014/main" id="{142616FC-8B04-981A-AFEC-2FC6AA5EA970}"/>
              </a:ext>
            </a:extLst>
          </p:cNvPr>
          <p:cNvCxnSpPr/>
          <p:nvPr/>
        </p:nvCxnSpPr>
        <p:spPr>
          <a:xfrm flipH="1">
            <a:off x="4846559" y="5578639"/>
            <a:ext cx="1335" cy="114415"/>
          </a:xfrm>
          <a:prstGeom prst="line">
            <a:avLst/>
          </a:prstGeom>
          <a:noFill/>
          <a:ln w="6350" cap="flat" cmpd="sng" algn="ctr">
            <a:solidFill>
              <a:srgbClr val="5B9BD5"/>
            </a:solidFill>
            <a:prstDash val="solid"/>
            <a:miter lim="800000"/>
          </a:ln>
          <a:effectLst/>
        </p:spPr>
      </p:cxnSp>
      <p:cxnSp>
        <p:nvCxnSpPr>
          <p:cNvPr id="389" name="Straight Connector 388">
            <a:extLst>
              <a:ext uri="{FF2B5EF4-FFF2-40B4-BE49-F238E27FC236}">
                <a16:creationId xmlns:a16="http://schemas.microsoft.com/office/drawing/2014/main" id="{C42F3CD9-DE18-1165-CB9B-46704C00BF23}"/>
              </a:ext>
            </a:extLst>
          </p:cNvPr>
          <p:cNvCxnSpPr/>
          <p:nvPr/>
        </p:nvCxnSpPr>
        <p:spPr>
          <a:xfrm flipH="1">
            <a:off x="5015010" y="5579804"/>
            <a:ext cx="1335" cy="114415"/>
          </a:xfrm>
          <a:prstGeom prst="line">
            <a:avLst/>
          </a:prstGeom>
          <a:noFill/>
          <a:ln w="6350" cap="flat" cmpd="sng" algn="ctr">
            <a:solidFill>
              <a:srgbClr val="5B9BD5"/>
            </a:solidFill>
            <a:prstDash val="solid"/>
            <a:miter lim="800000"/>
          </a:ln>
          <a:effectLst/>
        </p:spPr>
      </p:cxnSp>
      <p:cxnSp>
        <p:nvCxnSpPr>
          <p:cNvPr id="390" name="Elbow Connector 339">
            <a:extLst>
              <a:ext uri="{FF2B5EF4-FFF2-40B4-BE49-F238E27FC236}">
                <a16:creationId xmlns:a16="http://schemas.microsoft.com/office/drawing/2014/main" id="{544F8BC6-81F9-1CF9-805E-C42F49777D6E}"/>
              </a:ext>
            </a:extLst>
          </p:cNvPr>
          <p:cNvCxnSpPr/>
          <p:nvPr/>
        </p:nvCxnSpPr>
        <p:spPr>
          <a:xfrm>
            <a:off x="5014891" y="5578639"/>
            <a:ext cx="174977" cy="119890"/>
          </a:xfrm>
          <a:prstGeom prst="bentConnector3">
            <a:avLst/>
          </a:prstGeom>
          <a:noFill/>
          <a:ln w="6350" cap="flat" cmpd="sng" algn="ctr">
            <a:solidFill>
              <a:srgbClr val="5B9BD5"/>
            </a:solidFill>
            <a:prstDash val="solid"/>
            <a:miter lim="800000"/>
          </a:ln>
          <a:effectLst/>
        </p:spPr>
      </p:cxnSp>
      <p:cxnSp>
        <p:nvCxnSpPr>
          <p:cNvPr id="391" name="Elbow Connector 340">
            <a:extLst>
              <a:ext uri="{FF2B5EF4-FFF2-40B4-BE49-F238E27FC236}">
                <a16:creationId xmlns:a16="http://schemas.microsoft.com/office/drawing/2014/main" id="{866F939F-1D0B-FDDA-461B-92AF326FF57F}"/>
              </a:ext>
            </a:extLst>
          </p:cNvPr>
          <p:cNvCxnSpPr/>
          <p:nvPr/>
        </p:nvCxnSpPr>
        <p:spPr>
          <a:xfrm>
            <a:off x="5192427" y="5579652"/>
            <a:ext cx="170254" cy="114721"/>
          </a:xfrm>
          <a:prstGeom prst="bentConnector3">
            <a:avLst/>
          </a:prstGeom>
          <a:noFill/>
          <a:ln w="6350" cap="flat" cmpd="sng" algn="ctr">
            <a:solidFill>
              <a:srgbClr val="5B9BD5"/>
            </a:solidFill>
            <a:prstDash val="solid"/>
            <a:miter lim="800000"/>
          </a:ln>
          <a:effectLst/>
        </p:spPr>
      </p:cxnSp>
      <p:cxnSp>
        <p:nvCxnSpPr>
          <p:cNvPr id="392" name="Straight Connector 391">
            <a:extLst>
              <a:ext uri="{FF2B5EF4-FFF2-40B4-BE49-F238E27FC236}">
                <a16:creationId xmlns:a16="http://schemas.microsoft.com/office/drawing/2014/main" id="{CC151253-EF4A-45C6-873E-5933B28A37EE}"/>
              </a:ext>
            </a:extLst>
          </p:cNvPr>
          <p:cNvCxnSpPr/>
          <p:nvPr/>
        </p:nvCxnSpPr>
        <p:spPr>
          <a:xfrm flipH="1">
            <a:off x="5189868" y="5578639"/>
            <a:ext cx="1335" cy="114415"/>
          </a:xfrm>
          <a:prstGeom prst="line">
            <a:avLst/>
          </a:prstGeom>
          <a:noFill/>
          <a:ln w="6350" cap="flat" cmpd="sng" algn="ctr">
            <a:solidFill>
              <a:srgbClr val="5B9BD5"/>
            </a:solidFill>
            <a:prstDash val="solid"/>
            <a:miter lim="800000"/>
          </a:ln>
          <a:effectLst/>
        </p:spPr>
      </p:cxnSp>
      <p:cxnSp>
        <p:nvCxnSpPr>
          <p:cNvPr id="393" name="Straight Connector 392">
            <a:extLst>
              <a:ext uri="{FF2B5EF4-FFF2-40B4-BE49-F238E27FC236}">
                <a16:creationId xmlns:a16="http://schemas.microsoft.com/office/drawing/2014/main" id="{120B445B-6898-5D58-7EC9-E450C709569C}"/>
              </a:ext>
            </a:extLst>
          </p:cNvPr>
          <p:cNvCxnSpPr/>
          <p:nvPr/>
        </p:nvCxnSpPr>
        <p:spPr>
          <a:xfrm flipH="1">
            <a:off x="5358319" y="5579804"/>
            <a:ext cx="1335" cy="114415"/>
          </a:xfrm>
          <a:prstGeom prst="line">
            <a:avLst/>
          </a:prstGeom>
          <a:noFill/>
          <a:ln w="6350" cap="flat" cmpd="sng" algn="ctr">
            <a:solidFill>
              <a:srgbClr val="5B9BD5"/>
            </a:solidFill>
            <a:prstDash val="solid"/>
            <a:miter lim="800000"/>
          </a:ln>
          <a:effectLst/>
        </p:spPr>
      </p:cxnSp>
      <p:cxnSp>
        <p:nvCxnSpPr>
          <p:cNvPr id="394" name="Elbow Connector 343">
            <a:extLst>
              <a:ext uri="{FF2B5EF4-FFF2-40B4-BE49-F238E27FC236}">
                <a16:creationId xmlns:a16="http://schemas.microsoft.com/office/drawing/2014/main" id="{496FF48A-23A7-D1DB-20B7-44EDE51631D6}"/>
              </a:ext>
            </a:extLst>
          </p:cNvPr>
          <p:cNvCxnSpPr/>
          <p:nvPr/>
        </p:nvCxnSpPr>
        <p:spPr>
          <a:xfrm>
            <a:off x="5359601" y="5579131"/>
            <a:ext cx="174977" cy="119890"/>
          </a:xfrm>
          <a:prstGeom prst="bentConnector3">
            <a:avLst/>
          </a:prstGeom>
          <a:noFill/>
          <a:ln w="6350" cap="flat" cmpd="sng" algn="ctr">
            <a:solidFill>
              <a:srgbClr val="5B9BD5"/>
            </a:solidFill>
            <a:prstDash val="solid"/>
            <a:miter lim="800000"/>
          </a:ln>
          <a:effectLst/>
        </p:spPr>
      </p:cxnSp>
      <p:cxnSp>
        <p:nvCxnSpPr>
          <p:cNvPr id="395" name="Elbow Connector 344">
            <a:extLst>
              <a:ext uri="{FF2B5EF4-FFF2-40B4-BE49-F238E27FC236}">
                <a16:creationId xmlns:a16="http://schemas.microsoft.com/office/drawing/2014/main" id="{76269E10-0233-9178-DA19-7F3D372D2984}"/>
              </a:ext>
            </a:extLst>
          </p:cNvPr>
          <p:cNvCxnSpPr/>
          <p:nvPr/>
        </p:nvCxnSpPr>
        <p:spPr>
          <a:xfrm>
            <a:off x="5537137" y="5580144"/>
            <a:ext cx="170254" cy="114721"/>
          </a:xfrm>
          <a:prstGeom prst="bentConnector3">
            <a:avLst/>
          </a:prstGeom>
          <a:noFill/>
          <a:ln w="6350" cap="flat" cmpd="sng" algn="ctr">
            <a:solidFill>
              <a:srgbClr val="5B9BD5"/>
            </a:solidFill>
            <a:prstDash val="solid"/>
            <a:miter lim="800000"/>
          </a:ln>
          <a:effectLst/>
        </p:spPr>
      </p:cxnSp>
      <p:cxnSp>
        <p:nvCxnSpPr>
          <p:cNvPr id="396" name="Straight Connector 395">
            <a:extLst>
              <a:ext uri="{FF2B5EF4-FFF2-40B4-BE49-F238E27FC236}">
                <a16:creationId xmlns:a16="http://schemas.microsoft.com/office/drawing/2014/main" id="{8001A860-8EEC-6688-30F3-80186A806A9E}"/>
              </a:ext>
            </a:extLst>
          </p:cNvPr>
          <p:cNvCxnSpPr/>
          <p:nvPr/>
        </p:nvCxnSpPr>
        <p:spPr>
          <a:xfrm flipH="1">
            <a:off x="5534578" y="5579131"/>
            <a:ext cx="1335" cy="114415"/>
          </a:xfrm>
          <a:prstGeom prst="line">
            <a:avLst/>
          </a:prstGeom>
          <a:noFill/>
          <a:ln w="6350" cap="flat" cmpd="sng" algn="ctr">
            <a:solidFill>
              <a:srgbClr val="5B9BD5"/>
            </a:solidFill>
            <a:prstDash val="solid"/>
            <a:miter lim="800000"/>
          </a:ln>
          <a:effectLst/>
        </p:spPr>
      </p:cxnSp>
      <p:cxnSp>
        <p:nvCxnSpPr>
          <p:cNvPr id="397" name="Straight Connector 396">
            <a:extLst>
              <a:ext uri="{FF2B5EF4-FFF2-40B4-BE49-F238E27FC236}">
                <a16:creationId xmlns:a16="http://schemas.microsoft.com/office/drawing/2014/main" id="{1B9F821E-D8B2-6DC0-D868-C0B198C65F70}"/>
              </a:ext>
            </a:extLst>
          </p:cNvPr>
          <p:cNvCxnSpPr/>
          <p:nvPr/>
        </p:nvCxnSpPr>
        <p:spPr>
          <a:xfrm flipH="1">
            <a:off x="5703029" y="5580296"/>
            <a:ext cx="1335" cy="114415"/>
          </a:xfrm>
          <a:prstGeom prst="line">
            <a:avLst/>
          </a:prstGeom>
          <a:noFill/>
          <a:ln w="6350" cap="flat" cmpd="sng" algn="ctr">
            <a:solidFill>
              <a:srgbClr val="5B9BD5"/>
            </a:solidFill>
            <a:prstDash val="solid"/>
            <a:miter lim="800000"/>
          </a:ln>
          <a:effectLst/>
        </p:spPr>
      </p:cxnSp>
      <p:cxnSp>
        <p:nvCxnSpPr>
          <p:cNvPr id="398" name="Elbow Connector 347">
            <a:extLst>
              <a:ext uri="{FF2B5EF4-FFF2-40B4-BE49-F238E27FC236}">
                <a16:creationId xmlns:a16="http://schemas.microsoft.com/office/drawing/2014/main" id="{581DC161-7F76-2EFA-16CA-2D00C783D2AE}"/>
              </a:ext>
            </a:extLst>
          </p:cNvPr>
          <p:cNvCxnSpPr/>
          <p:nvPr/>
        </p:nvCxnSpPr>
        <p:spPr>
          <a:xfrm>
            <a:off x="5702910" y="5579131"/>
            <a:ext cx="174977" cy="119890"/>
          </a:xfrm>
          <a:prstGeom prst="bentConnector3">
            <a:avLst/>
          </a:prstGeom>
          <a:noFill/>
          <a:ln w="6350" cap="flat" cmpd="sng" algn="ctr">
            <a:solidFill>
              <a:srgbClr val="5B9BD5"/>
            </a:solidFill>
            <a:prstDash val="solid"/>
            <a:miter lim="800000"/>
          </a:ln>
          <a:effectLst/>
        </p:spPr>
      </p:cxnSp>
      <p:cxnSp>
        <p:nvCxnSpPr>
          <p:cNvPr id="399" name="Elbow Connector 348">
            <a:extLst>
              <a:ext uri="{FF2B5EF4-FFF2-40B4-BE49-F238E27FC236}">
                <a16:creationId xmlns:a16="http://schemas.microsoft.com/office/drawing/2014/main" id="{6994B3F2-89CF-73D4-C612-2C7F77FA9D29}"/>
              </a:ext>
            </a:extLst>
          </p:cNvPr>
          <p:cNvCxnSpPr/>
          <p:nvPr/>
        </p:nvCxnSpPr>
        <p:spPr>
          <a:xfrm>
            <a:off x="5880446" y="5580144"/>
            <a:ext cx="170254" cy="114721"/>
          </a:xfrm>
          <a:prstGeom prst="bentConnector3">
            <a:avLst/>
          </a:prstGeom>
          <a:noFill/>
          <a:ln w="6350" cap="flat" cmpd="sng" algn="ctr">
            <a:solidFill>
              <a:srgbClr val="5B9BD5"/>
            </a:solidFill>
            <a:prstDash val="solid"/>
            <a:miter lim="800000"/>
          </a:ln>
          <a:effectLst/>
        </p:spPr>
      </p:cxnSp>
      <p:cxnSp>
        <p:nvCxnSpPr>
          <p:cNvPr id="400" name="Straight Connector 399">
            <a:extLst>
              <a:ext uri="{FF2B5EF4-FFF2-40B4-BE49-F238E27FC236}">
                <a16:creationId xmlns:a16="http://schemas.microsoft.com/office/drawing/2014/main" id="{2C0FB4BE-40DC-79FD-2376-0428D0007C42}"/>
              </a:ext>
            </a:extLst>
          </p:cNvPr>
          <p:cNvCxnSpPr/>
          <p:nvPr/>
        </p:nvCxnSpPr>
        <p:spPr>
          <a:xfrm flipH="1">
            <a:off x="5877887" y="5579131"/>
            <a:ext cx="1335" cy="114415"/>
          </a:xfrm>
          <a:prstGeom prst="line">
            <a:avLst/>
          </a:prstGeom>
          <a:noFill/>
          <a:ln w="6350" cap="flat" cmpd="sng" algn="ctr">
            <a:solidFill>
              <a:srgbClr val="5B9BD5"/>
            </a:solidFill>
            <a:prstDash val="solid"/>
            <a:miter lim="800000"/>
          </a:ln>
          <a:effectLst/>
        </p:spPr>
      </p:cxnSp>
      <p:cxnSp>
        <p:nvCxnSpPr>
          <p:cNvPr id="401" name="Straight Connector 400">
            <a:extLst>
              <a:ext uri="{FF2B5EF4-FFF2-40B4-BE49-F238E27FC236}">
                <a16:creationId xmlns:a16="http://schemas.microsoft.com/office/drawing/2014/main" id="{EAFF9FEE-109A-9233-90E1-956FE2464C8C}"/>
              </a:ext>
            </a:extLst>
          </p:cNvPr>
          <p:cNvCxnSpPr/>
          <p:nvPr/>
        </p:nvCxnSpPr>
        <p:spPr>
          <a:xfrm flipH="1">
            <a:off x="6046338" y="5580296"/>
            <a:ext cx="1335" cy="114415"/>
          </a:xfrm>
          <a:prstGeom prst="line">
            <a:avLst/>
          </a:prstGeom>
          <a:noFill/>
          <a:ln w="6350" cap="flat" cmpd="sng" algn="ctr">
            <a:solidFill>
              <a:srgbClr val="5B9BD5"/>
            </a:solidFill>
            <a:prstDash val="solid"/>
            <a:miter lim="800000"/>
          </a:ln>
          <a:effectLst/>
        </p:spPr>
      </p:cxnSp>
      <p:cxnSp>
        <p:nvCxnSpPr>
          <p:cNvPr id="402" name="Elbow Connector 351">
            <a:extLst>
              <a:ext uri="{FF2B5EF4-FFF2-40B4-BE49-F238E27FC236}">
                <a16:creationId xmlns:a16="http://schemas.microsoft.com/office/drawing/2014/main" id="{6255DA69-4F5B-80CE-094F-7491D5F74452}"/>
              </a:ext>
            </a:extLst>
          </p:cNvPr>
          <p:cNvCxnSpPr/>
          <p:nvPr/>
        </p:nvCxnSpPr>
        <p:spPr>
          <a:xfrm>
            <a:off x="8874799" y="5577320"/>
            <a:ext cx="174977" cy="119890"/>
          </a:xfrm>
          <a:prstGeom prst="bentConnector3">
            <a:avLst/>
          </a:prstGeom>
          <a:noFill/>
          <a:ln w="6350" cap="flat" cmpd="sng" algn="ctr">
            <a:solidFill>
              <a:srgbClr val="5B9BD5"/>
            </a:solidFill>
            <a:prstDash val="solid"/>
            <a:miter lim="800000"/>
          </a:ln>
          <a:effectLst/>
        </p:spPr>
      </p:cxnSp>
      <p:cxnSp>
        <p:nvCxnSpPr>
          <p:cNvPr id="403" name="Elbow Connector 352">
            <a:extLst>
              <a:ext uri="{FF2B5EF4-FFF2-40B4-BE49-F238E27FC236}">
                <a16:creationId xmlns:a16="http://schemas.microsoft.com/office/drawing/2014/main" id="{DA141F78-C52D-6CB6-3EFD-1F865A4726E1}"/>
              </a:ext>
            </a:extLst>
          </p:cNvPr>
          <p:cNvCxnSpPr/>
          <p:nvPr/>
        </p:nvCxnSpPr>
        <p:spPr>
          <a:xfrm>
            <a:off x="9052335" y="5578333"/>
            <a:ext cx="170254" cy="114721"/>
          </a:xfrm>
          <a:prstGeom prst="bentConnector3">
            <a:avLst/>
          </a:prstGeom>
          <a:noFill/>
          <a:ln w="6350" cap="flat" cmpd="sng" algn="ctr">
            <a:solidFill>
              <a:srgbClr val="5B9BD5"/>
            </a:solidFill>
            <a:prstDash val="solid"/>
            <a:miter lim="800000"/>
          </a:ln>
          <a:effectLst/>
        </p:spPr>
      </p:cxnSp>
      <p:cxnSp>
        <p:nvCxnSpPr>
          <p:cNvPr id="404" name="Straight Connector 403">
            <a:extLst>
              <a:ext uri="{FF2B5EF4-FFF2-40B4-BE49-F238E27FC236}">
                <a16:creationId xmlns:a16="http://schemas.microsoft.com/office/drawing/2014/main" id="{0AE92A16-6140-B407-458C-411E17E7EAAD}"/>
              </a:ext>
            </a:extLst>
          </p:cNvPr>
          <p:cNvCxnSpPr/>
          <p:nvPr/>
        </p:nvCxnSpPr>
        <p:spPr>
          <a:xfrm flipH="1">
            <a:off x="9049776" y="5577320"/>
            <a:ext cx="1335" cy="114415"/>
          </a:xfrm>
          <a:prstGeom prst="line">
            <a:avLst/>
          </a:prstGeom>
          <a:noFill/>
          <a:ln w="6350" cap="flat" cmpd="sng" algn="ctr">
            <a:solidFill>
              <a:srgbClr val="5B9BD5"/>
            </a:solidFill>
            <a:prstDash val="solid"/>
            <a:miter lim="800000"/>
          </a:ln>
          <a:effectLst/>
        </p:spPr>
      </p:cxnSp>
      <p:cxnSp>
        <p:nvCxnSpPr>
          <p:cNvPr id="405" name="Straight Connector 404">
            <a:extLst>
              <a:ext uri="{FF2B5EF4-FFF2-40B4-BE49-F238E27FC236}">
                <a16:creationId xmlns:a16="http://schemas.microsoft.com/office/drawing/2014/main" id="{FED517D8-B703-D8AF-AA04-A3322A5FCDB7}"/>
              </a:ext>
            </a:extLst>
          </p:cNvPr>
          <p:cNvCxnSpPr/>
          <p:nvPr/>
        </p:nvCxnSpPr>
        <p:spPr>
          <a:xfrm flipH="1">
            <a:off x="9218227" y="5578485"/>
            <a:ext cx="1335" cy="114415"/>
          </a:xfrm>
          <a:prstGeom prst="line">
            <a:avLst/>
          </a:prstGeom>
          <a:noFill/>
          <a:ln w="6350" cap="flat" cmpd="sng" algn="ctr">
            <a:solidFill>
              <a:srgbClr val="5B9BD5"/>
            </a:solidFill>
            <a:prstDash val="solid"/>
            <a:miter lim="800000"/>
          </a:ln>
          <a:effectLst/>
        </p:spPr>
      </p:cxnSp>
      <p:cxnSp>
        <p:nvCxnSpPr>
          <p:cNvPr id="406" name="Elbow Connector 355">
            <a:extLst>
              <a:ext uri="{FF2B5EF4-FFF2-40B4-BE49-F238E27FC236}">
                <a16:creationId xmlns:a16="http://schemas.microsoft.com/office/drawing/2014/main" id="{58372874-FE95-FE54-861A-C7C1EAD1F8F4}"/>
              </a:ext>
            </a:extLst>
          </p:cNvPr>
          <p:cNvCxnSpPr/>
          <p:nvPr/>
        </p:nvCxnSpPr>
        <p:spPr>
          <a:xfrm>
            <a:off x="9218108" y="5577320"/>
            <a:ext cx="174977" cy="119890"/>
          </a:xfrm>
          <a:prstGeom prst="bentConnector3">
            <a:avLst/>
          </a:prstGeom>
          <a:noFill/>
          <a:ln w="6350" cap="flat" cmpd="sng" algn="ctr">
            <a:solidFill>
              <a:srgbClr val="5B9BD5"/>
            </a:solidFill>
            <a:prstDash val="solid"/>
            <a:miter lim="800000"/>
          </a:ln>
          <a:effectLst/>
        </p:spPr>
      </p:cxnSp>
      <p:cxnSp>
        <p:nvCxnSpPr>
          <p:cNvPr id="407" name="Elbow Connector 356">
            <a:extLst>
              <a:ext uri="{FF2B5EF4-FFF2-40B4-BE49-F238E27FC236}">
                <a16:creationId xmlns:a16="http://schemas.microsoft.com/office/drawing/2014/main" id="{2CF5FF5E-8D95-7866-9F29-2EE0AC44384E}"/>
              </a:ext>
            </a:extLst>
          </p:cNvPr>
          <p:cNvCxnSpPr/>
          <p:nvPr/>
        </p:nvCxnSpPr>
        <p:spPr>
          <a:xfrm>
            <a:off x="9395644" y="5578333"/>
            <a:ext cx="170254" cy="114721"/>
          </a:xfrm>
          <a:prstGeom prst="bentConnector3">
            <a:avLst/>
          </a:prstGeom>
          <a:noFill/>
          <a:ln w="6350" cap="flat" cmpd="sng" algn="ctr">
            <a:solidFill>
              <a:srgbClr val="5B9BD5"/>
            </a:solidFill>
            <a:prstDash val="solid"/>
            <a:miter lim="800000"/>
          </a:ln>
          <a:effectLst/>
        </p:spPr>
      </p:cxnSp>
      <p:cxnSp>
        <p:nvCxnSpPr>
          <p:cNvPr id="408" name="Straight Connector 407">
            <a:extLst>
              <a:ext uri="{FF2B5EF4-FFF2-40B4-BE49-F238E27FC236}">
                <a16:creationId xmlns:a16="http://schemas.microsoft.com/office/drawing/2014/main" id="{564DB0FE-BF31-5732-E973-7354B5C8A6D8}"/>
              </a:ext>
            </a:extLst>
          </p:cNvPr>
          <p:cNvCxnSpPr/>
          <p:nvPr/>
        </p:nvCxnSpPr>
        <p:spPr>
          <a:xfrm flipH="1">
            <a:off x="9393085" y="5577320"/>
            <a:ext cx="1335" cy="114415"/>
          </a:xfrm>
          <a:prstGeom prst="line">
            <a:avLst/>
          </a:prstGeom>
          <a:noFill/>
          <a:ln w="6350" cap="flat" cmpd="sng" algn="ctr">
            <a:solidFill>
              <a:srgbClr val="5B9BD5"/>
            </a:solidFill>
            <a:prstDash val="solid"/>
            <a:miter lim="800000"/>
          </a:ln>
          <a:effectLst/>
        </p:spPr>
      </p:cxnSp>
      <p:cxnSp>
        <p:nvCxnSpPr>
          <p:cNvPr id="409" name="Straight Connector 408">
            <a:extLst>
              <a:ext uri="{FF2B5EF4-FFF2-40B4-BE49-F238E27FC236}">
                <a16:creationId xmlns:a16="http://schemas.microsoft.com/office/drawing/2014/main" id="{5E6D658E-C000-2D7D-BFB0-74E29015269D}"/>
              </a:ext>
            </a:extLst>
          </p:cNvPr>
          <p:cNvCxnSpPr/>
          <p:nvPr/>
        </p:nvCxnSpPr>
        <p:spPr>
          <a:xfrm flipH="1">
            <a:off x="9561536" y="5578485"/>
            <a:ext cx="1335" cy="114415"/>
          </a:xfrm>
          <a:prstGeom prst="line">
            <a:avLst/>
          </a:prstGeom>
          <a:noFill/>
          <a:ln w="6350" cap="flat" cmpd="sng" algn="ctr">
            <a:solidFill>
              <a:srgbClr val="5B9BD5"/>
            </a:solidFill>
            <a:prstDash val="solid"/>
            <a:miter lim="800000"/>
          </a:ln>
          <a:effectLst/>
        </p:spPr>
      </p:cxnSp>
      <p:cxnSp>
        <p:nvCxnSpPr>
          <p:cNvPr id="410" name="Elbow Connector 359">
            <a:extLst>
              <a:ext uri="{FF2B5EF4-FFF2-40B4-BE49-F238E27FC236}">
                <a16:creationId xmlns:a16="http://schemas.microsoft.com/office/drawing/2014/main" id="{3A46BA1D-ECCE-9F95-B959-A461CE7CBC1E}"/>
              </a:ext>
            </a:extLst>
          </p:cNvPr>
          <p:cNvCxnSpPr/>
          <p:nvPr/>
        </p:nvCxnSpPr>
        <p:spPr>
          <a:xfrm>
            <a:off x="9562818" y="5577812"/>
            <a:ext cx="174977" cy="119890"/>
          </a:xfrm>
          <a:prstGeom prst="bentConnector3">
            <a:avLst/>
          </a:prstGeom>
          <a:noFill/>
          <a:ln w="6350" cap="flat" cmpd="sng" algn="ctr">
            <a:solidFill>
              <a:srgbClr val="5B9BD5"/>
            </a:solidFill>
            <a:prstDash val="solid"/>
            <a:miter lim="800000"/>
          </a:ln>
          <a:effectLst/>
        </p:spPr>
      </p:cxnSp>
      <p:cxnSp>
        <p:nvCxnSpPr>
          <p:cNvPr id="411" name="Elbow Connector 360">
            <a:extLst>
              <a:ext uri="{FF2B5EF4-FFF2-40B4-BE49-F238E27FC236}">
                <a16:creationId xmlns:a16="http://schemas.microsoft.com/office/drawing/2014/main" id="{E0C887C6-2BD6-24CA-98EB-67EDA620A00E}"/>
              </a:ext>
            </a:extLst>
          </p:cNvPr>
          <p:cNvCxnSpPr/>
          <p:nvPr/>
        </p:nvCxnSpPr>
        <p:spPr>
          <a:xfrm>
            <a:off x="8009835" y="5581848"/>
            <a:ext cx="170254" cy="114721"/>
          </a:xfrm>
          <a:prstGeom prst="bentConnector3">
            <a:avLst/>
          </a:prstGeom>
          <a:noFill/>
          <a:ln w="6350" cap="flat" cmpd="sng" algn="ctr">
            <a:solidFill>
              <a:srgbClr val="5B9BD5"/>
            </a:solidFill>
            <a:prstDash val="solid"/>
            <a:miter lim="800000"/>
          </a:ln>
          <a:effectLst/>
        </p:spPr>
      </p:cxnSp>
      <p:cxnSp>
        <p:nvCxnSpPr>
          <p:cNvPr id="412" name="Straight Connector 411">
            <a:extLst>
              <a:ext uri="{FF2B5EF4-FFF2-40B4-BE49-F238E27FC236}">
                <a16:creationId xmlns:a16="http://schemas.microsoft.com/office/drawing/2014/main" id="{612CC8F7-797F-C72D-556D-E12D3437159A}"/>
              </a:ext>
            </a:extLst>
          </p:cNvPr>
          <p:cNvCxnSpPr/>
          <p:nvPr/>
        </p:nvCxnSpPr>
        <p:spPr>
          <a:xfrm flipH="1">
            <a:off x="9737795" y="5577812"/>
            <a:ext cx="1335" cy="114415"/>
          </a:xfrm>
          <a:prstGeom prst="line">
            <a:avLst/>
          </a:prstGeom>
          <a:noFill/>
          <a:ln w="6350" cap="flat" cmpd="sng" algn="ctr">
            <a:solidFill>
              <a:srgbClr val="5B9BD5"/>
            </a:solidFill>
            <a:prstDash val="solid"/>
            <a:miter lim="800000"/>
          </a:ln>
          <a:effectLst/>
        </p:spPr>
      </p:cxnSp>
      <p:cxnSp>
        <p:nvCxnSpPr>
          <p:cNvPr id="413" name="Straight Connector 412">
            <a:extLst>
              <a:ext uri="{FF2B5EF4-FFF2-40B4-BE49-F238E27FC236}">
                <a16:creationId xmlns:a16="http://schemas.microsoft.com/office/drawing/2014/main" id="{B4DE8653-AEB7-B7E8-F708-E9F256C0F7F9}"/>
              </a:ext>
            </a:extLst>
          </p:cNvPr>
          <p:cNvCxnSpPr/>
          <p:nvPr/>
        </p:nvCxnSpPr>
        <p:spPr>
          <a:xfrm flipH="1">
            <a:off x="8175727" y="5582000"/>
            <a:ext cx="1335" cy="114415"/>
          </a:xfrm>
          <a:prstGeom prst="line">
            <a:avLst/>
          </a:prstGeom>
          <a:noFill/>
          <a:ln w="6350" cap="flat" cmpd="sng" algn="ctr">
            <a:solidFill>
              <a:srgbClr val="5B9BD5"/>
            </a:solidFill>
            <a:prstDash val="solid"/>
            <a:miter lim="800000"/>
          </a:ln>
          <a:effectLst/>
        </p:spPr>
      </p:cxnSp>
      <p:cxnSp>
        <p:nvCxnSpPr>
          <p:cNvPr id="414" name="Elbow Connector 363">
            <a:extLst>
              <a:ext uri="{FF2B5EF4-FFF2-40B4-BE49-F238E27FC236}">
                <a16:creationId xmlns:a16="http://schemas.microsoft.com/office/drawing/2014/main" id="{D08E2CB4-BB98-CDE9-A485-93055F76D88F}"/>
              </a:ext>
            </a:extLst>
          </p:cNvPr>
          <p:cNvCxnSpPr/>
          <p:nvPr/>
        </p:nvCxnSpPr>
        <p:spPr>
          <a:xfrm>
            <a:off x="8175608" y="5580835"/>
            <a:ext cx="174977" cy="119890"/>
          </a:xfrm>
          <a:prstGeom prst="bentConnector3">
            <a:avLst/>
          </a:prstGeom>
          <a:noFill/>
          <a:ln w="6350" cap="flat" cmpd="sng" algn="ctr">
            <a:solidFill>
              <a:srgbClr val="5B9BD5"/>
            </a:solidFill>
            <a:prstDash val="solid"/>
            <a:miter lim="800000"/>
          </a:ln>
          <a:effectLst/>
        </p:spPr>
      </p:cxnSp>
      <p:cxnSp>
        <p:nvCxnSpPr>
          <p:cNvPr id="415" name="Elbow Connector 364">
            <a:extLst>
              <a:ext uri="{FF2B5EF4-FFF2-40B4-BE49-F238E27FC236}">
                <a16:creationId xmlns:a16="http://schemas.microsoft.com/office/drawing/2014/main" id="{7EBBF88C-BF00-A8B3-C364-925DA77D5BFB}"/>
              </a:ext>
            </a:extLst>
          </p:cNvPr>
          <p:cNvCxnSpPr/>
          <p:nvPr/>
        </p:nvCxnSpPr>
        <p:spPr>
          <a:xfrm>
            <a:off x="8353144" y="5581848"/>
            <a:ext cx="170254" cy="114721"/>
          </a:xfrm>
          <a:prstGeom prst="bentConnector3">
            <a:avLst/>
          </a:prstGeom>
          <a:noFill/>
          <a:ln w="6350" cap="flat" cmpd="sng" algn="ctr">
            <a:solidFill>
              <a:srgbClr val="5B9BD5"/>
            </a:solidFill>
            <a:prstDash val="solid"/>
            <a:miter lim="800000"/>
          </a:ln>
          <a:effectLst/>
        </p:spPr>
      </p:cxnSp>
      <p:cxnSp>
        <p:nvCxnSpPr>
          <p:cNvPr id="416" name="Straight Connector 415">
            <a:extLst>
              <a:ext uri="{FF2B5EF4-FFF2-40B4-BE49-F238E27FC236}">
                <a16:creationId xmlns:a16="http://schemas.microsoft.com/office/drawing/2014/main" id="{AA5894B2-400A-2182-52E6-2559405ABD87}"/>
              </a:ext>
            </a:extLst>
          </p:cNvPr>
          <p:cNvCxnSpPr/>
          <p:nvPr/>
        </p:nvCxnSpPr>
        <p:spPr>
          <a:xfrm flipH="1">
            <a:off x="8350585" y="5580835"/>
            <a:ext cx="1335" cy="114415"/>
          </a:xfrm>
          <a:prstGeom prst="line">
            <a:avLst/>
          </a:prstGeom>
          <a:noFill/>
          <a:ln w="6350" cap="flat" cmpd="sng" algn="ctr">
            <a:solidFill>
              <a:srgbClr val="5B9BD5"/>
            </a:solidFill>
            <a:prstDash val="solid"/>
            <a:miter lim="800000"/>
          </a:ln>
          <a:effectLst/>
        </p:spPr>
      </p:cxnSp>
      <p:cxnSp>
        <p:nvCxnSpPr>
          <p:cNvPr id="417" name="Straight Connector 416">
            <a:extLst>
              <a:ext uri="{FF2B5EF4-FFF2-40B4-BE49-F238E27FC236}">
                <a16:creationId xmlns:a16="http://schemas.microsoft.com/office/drawing/2014/main" id="{D92662B8-33E1-7D15-04D7-B37E74D55CE1}"/>
              </a:ext>
            </a:extLst>
          </p:cNvPr>
          <p:cNvCxnSpPr/>
          <p:nvPr/>
        </p:nvCxnSpPr>
        <p:spPr>
          <a:xfrm flipH="1">
            <a:off x="8519036" y="5582000"/>
            <a:ext cx="1335" cy="114415"/>
          </a:xfrm>
          <a:prstGeom prst="line">
            <a:avLst/>
          </a:prstGeom>
          <a:noFill/>
          <a:ln w="6350" cap="flat" cmpd="sng" algn="ctr">
            <a:solidFill>
              <a:srgbClr val="5B9BD5"/>
            </a:solidFill>
            <a:prstDash val="solid"/>
            <a:miter lim="800000"/>
          </a:ln>
          <a:effectLst/>
        </p:spPr>
      </p:cxnSp>
      <p:cxnSp>
        <p:nvCxnSpPr>
          <p:cNvPr id="418" name="Elbow Connector 367">
            <a:extLst>
              <a:ext uri="{FF2B5EF4-FFF2-40B4-BE49-F238E27FC236}">
                <a16:creationId xmlns:a16="http://schemas.microsoft.com/office/drawing/2014/main" id="{85672D88-EB6C-C15D-5672-D4F0F6B21E47}"/>
              </a:ext>
            </a:extLst>
          </p:cNvPr>
          <p:cNvCxnSpPr/>
          <p:nvPr/>
        </p:nvCxnSpPr>
        <p:spPr>
          <a:xfrm>
            <a:off x="8526788" y="5579131"/>
            <a:ext cx="174977" cy="119890"/>
          </a:xfrm>
          <a:prstGeom prst="bentConnector3">
            <a:avLst/>
          </a:prstGeom>
          <a:noFill/>
          <a:ln w="6350" cap="flat" cmpd="sng" algn="ctr">
            <a:solidFill>
              <a:srgbClr val="5B9BD5"/>
            </a:solidFill>
            <a:prstDash val="solid"/>
            <a:miter lim="800000"/>
          </a:ln>
          <a:effectLst/>
        </p:spPr>
      </p:cxnSp>
      <p:cxnSp>
        <p:nvCxnSpPr>
          <p:cNvPr id="419" name="Elbow Connector 368">
            <a:extLst>
              <a:ext uri="{FF2B5EF4-FFF2-40B4-BE49-F238E27FC236}">
                <a16:creationId xmlns:a16="http://schemas.microsoft.com/office/drawing/2014/main" id="{686C5375-0F41-4E83-447C-F4CEE5D51257}"/>
              </a:ext>
            </a:extLst>
          </p:cNvPr>
          <p:cNvCxnSpPr/>
          <p:nvPr/>
        </p:nvCxnSpPr>
        <p:spPr>
          <a:xfrm>
            <a:off x="8704324" y="5580144"/>
            <a:ext cx="170254" cy="114721"/>
          </a:xfrm>
          <a:prstGeom prst="bentConnector3">
            <a:avLst/>
          </a:prstGeom>
          <a:noFill/>
          <a:ln w="6350" cap="flat" cmpd="sng" algn="ctr">
            <a:solidFill>
              <a:srgbClr val="5B9BD5"/>
            </a:solidFill>
            <a:prstDash val="solid"/>
            <a:miter lim="800000"/>
          </a:ln>
          <a:effectLst/>
        </p:spPr>
      </p:cxnSp>
      <p:cxnSp>
        <p:nvCxnSpPr>
          <p:cNvPr id="420" name="Straight Connector 419">
            <a:extLst>
              <a:ext uri="{FF2B5EF4-FFF2-40B4-BE49-F238E27FC236}">
                <a16:creationId xmlns:a16="http://schemas.microsoft.com/office/drawing/2014/main" id="{B2584DAB-372B-A85E-9D7F-B74277E32AF9}"/>
              </a:ext>
            </a:extLst>
          </p:cNvPr>
          <p:cNvCxnSpPr/>
          <p:nvPr/>
        </p:nvCxnSpPr>
        <p:spPr>
          <a:xfrm flipH="1">
            <a:off x="8701765" y="5579131"/>
            <a:ext cx="1335" cy="114415"/>
          </a:xfrm>
          <a:prstGeom prst="line">
            <a:avLst/>
          </a:prstGeom>
          <a:noFill/>
          <a:ln w="6350" cap="flat" cmpd="sng" algn="ctr">
            <a:solidFill>
              <a:srgbClr val="5B9BD5"/>
            </a:solidFill>
            <a:prstDash val="solid"/>
            <a:miter lim="800000"/>
          </a:ln>
          <a:effectLst/>
        </p:spPr>
      </p:cxnSp>
      <p:cxnSp>
        <p:nvCxnSpPr>
          <p:cNvPr id="421" name="Straight Connector 420">
            <a:extLst>
              <a:ext uri="{FF2B5EF4-FFF2-40B4-BE49-F238E27FC236}">
                <a16:creationId xmlns:a16="http://schemas.microsoft.com/office/drawing/2014/main" id="{0FFDAD96-93EE-F302-A946-100CD79F9B58}"/>
              </a:ext>
            </a:extLst>
          </p:cNvPr>
          <p:cNvCxnSpPr/>
          <p:nvPr/>
        </p:nvCxnSpPr>
        <p:spPr>
          <a:xfrm flipH="1">
            <a:off x="8870216" y="5580296"/>
            <a:ext cx="1335" cy="114415"/>
          </a:xfrm>
          <a:prstGeom prst="line">
            <a:avLst/>
          </a:prstGeom>
          <a:noFill/>
          <a:ln w="6350" cap="flat" cmpd="sng" algn="ctr">
            <a:solidFill>
              <a:srgbClr val="5B9BD5"/>
            </a:solidFill>
            <a:prstDash val="solid"/>
            <a:miter lim="800000"/>
          </a:ln>
          <a:effectLst/>
        </p:spPr>
      </p:cxnSp>
      <p:cxnSp>
        <p:nvCxnSpPr>
          <p:cNvPr id="422" name="Straight Connector 421">
            <a:extLst>
              <a:ext uri="{FF2B5EF4-FFF2-40B4-BE49-F238E27FC236}">
                <a16:creationId xmlns:a16="http://schemas.microsoft.com/office/drawing/2014/main" id="{2B186D56-288C-D779-44BB-167ED1BDCAC5}"/>
              </a:ext>
            </a:extLst>
          </p:cNvPr>
          <p:cNvCxnSpPr/>
          <p:nvPr/>
        </p:nvCxnSpPr>
        <p:spPr>
          <a:xfrm>
            <a:off x="6077538" y="5634527"/>
            <a:ext cx="1924649" cy="0"/>
          </a:xfrm>
          <a:prstGeom prst="line">
            <a:avLst/>
          </a:prstGeom>
          <a:noFill/>
          <a:ln w="19050" cap="flat" cmpd="sng" algn="ctr">
            <a:solidFill>
              <a:srgbClr val="5B9BD5"/>
            </a:solidFill>
            <a:prstDash val="dash"/>
            <a:miter lim="800000"/>
          </a:ln>
          <a:effectLst/>
        </p:spPr>
      </p:cxnSp>
      <p:cxnSp>
        <p:nvCxnSpPr>
          <p:cNvPr id="423" name="Straight Connector 422">
            <a:extLst>
              <a:ext uri="{FF2B5EF4-FFF2-40B4-BE49-F238E27FC236}">
                <a16:creationId xmlns:a16="http://schemas.microsoft.com/office/drawing/2014/main" id="{9D3962AD-B7E4-F372-F82C-6405CD9EA82A}"/>
              </a:ext>
            </a:extLst>
          </p:cNvPr>
          <p:cNvCxnSpPr/>
          <p:nvPr/>
        </p:nvCxnSpPr>
        <p:spPr>
          <a:xfrm flipH="1">
            <a:off x="3289563" y="5586871"/>
            <a:ext cx="1335" cy="114415"/>
          </a:xfrm>
          <a:prstGeom prst="line">
            <a:avLst/>
          </a:prstGeom>
          <a:noFill/>
          <a:ln w="6350" cap="flat" cmpd="sng" algn="ctr">
            <a:solidFill>
              <a:srgbClr val="5B9BD5"/>
            </a:solidFill>
            <a:prstDash val="solid"/>
            <a:miter lim="800000"/>
          </a:ln>
          <a:effectLst/>
        </p:spPr>
      </p:cxnSp>
      <p:cxnSp>
        <p:nvCxnSpPr>
          <p:cNvPr id="424" name="Straight Connector 423">
            <a:extLst>
              <a:ext uri="{FF2B5EF4-FFF2-40B4-BE49-F238E27FC236}">
                <a16:creationId xmlns:a16="http://schemas.microsoft.com/office/drawing/2014/main" id="{E013D984-DCF4-5895-15FE-55F70908D2C4}"/>
              </a:ext>
            </a:extLst>
          </p:cNvPr>
          <p:cNvCxnSpPr/>
          <p:nvPr/>
        </p:nvCxnSpPr>
        <p:spPr>
          <a:xfrm flipH="1">
            <a:off x="3289074" y="5252437"/>
            <a:ext cx="6598" cy="754856"/>
          </a:xfrm>
          <a:prstGeom prst="line">
            <a:avLst/>
          </a:prstGeom>
        </p:spPr>
        <p:style>
          <a:lnRef idx="1">
            <a:schemeClr val="accent1"/>
          </a:lnRef>
          <a:fillRef idx="0">
            <a:schemeClr val="accent1"/>
          </a:fillRef>
          <a:effectRef idx="0">
            <a:schemeClr val="accent1"/>
          </a:effectRef>
          <a:fontRef idx="minor">
            <a:schemeClr val="tx1"/>
          </a:fontRef>
        </p:style>
      </p:cxnSp>
      <p:cxnSp>
        <p:nvCxnSpPr>
          <p:cNvPr id="425" name="Straight Connector 424">
            <a:extLst>
              <a:ext uri="{FF2B5EF4-FFF2-40B4-BE49-F238E27FC236}">
                <a16:creationId xmlns:a16="http://schemas.microsoft.com/office/drawing/2014/main" id="{A3C14E14-51D7-C5E5-109D-4A3A2A9CEFCA}"/>
              </a:ext>
            </a:extLst>
          </p:cNvPr>
          <p:cNvCxnSpPr/>
          <p:nvPr/>
        </p:nvCxnSpPr>
        <p:spPr>
          <a:xfrm flipH="1">
            <a:off x="3296797" y="5368865"/>
            <a:ext cx="1334" cy="114415"/>
          </a:xfrm>
          <a:prstGeom prst="line">
            <a:avLst/>
          </a:prstGeom>
          <a:noFill/>
          <a:ln w="6350" cap="flat" cmpd="sng" algn="ctr">
            <a:solidFill>
              <a:srgbClr val="5B9BD5"/>
            </a:solidFill>
            <a:prstDash val="solid"/>
            <a:miter lim="800000"/>
          </a:ln>
          <a:effectLst/>
        </p:spPr>
      </p:cxnSp>
      <p:cxnSp>
        <p:nvCxnSpPr>
          <p:cNvPr id="426" name="Straight Connector 425">
            <a:extLst>
              <a:ext uri="{FF2B5EF4-FFF2-40B4-BE49-F238E27FC236}">
                <a16:creationId xmlns:a16="http://schemas.microsoft.com/office/drawing/2014/main" id="{F17E0166-D8AF-B7E4-BCE7-6C6EAB519C11}"/>
              </a:ext>
            </a:extLst>
          </p:cNvPr>
          <p:cNvCxnSpPr/>
          <p:nvPr/>
        </p:nvCxnSpPr>
        <p:spPr>
          <a:xfrm flipH="1">
            <a:off x="3292955" y="5866586"/>
            <a:ext cx="1334" cy="114415"/>
          </a:xfrm>
          <a:prstGeom prst="line">
            <a:avLst/>
          </a:prstGeom>
          <a:noFill/>
          <a:ln w="6350" cap="flat" cmpd="sng" algn="ctr">
            <a:solidFill>
              <a:srgbClr val="5B9BD5"/>
            </a:solidFill>
            <a:prstDash val="solid"/>
            <a:miter lim="800000"/>
          </a:ln>
          <a:effectLst/>
        </p:spPr>
      </p:cxnSp>
      <p:sp>
        <p:nvSpPr>
          <p:cNvPr id="427" name="TextBox 426">
            <a:extLst>
              <a:ext uri="{FF2B5EF4-FFF2-40B4-BE49-F238E27FC236}">
                <a16:creationId xmlns:a16="http://schemas.microsoft.com/office/drawing/2014/main" id="{792EB61E-4C9E-E960-7E34-3FC713C2D8ED}"/>
              </a:ext>
            </a:extLst>
          </p:cNvPr>
          <p:cNvSpPr txBox="1"/>
          <p:nvPr/>
        </p:nvSpPr>
        <p:spPr>
          <a:xfrm>
            <a:off x="2381129" y="5289633"/>
            <a:ext cx="787395" cy="261610"/>
          </a:xfrm>
          <a:prstGeom prst="rect">
            <a:avLst/>
          </a:prstGeom>
          <a:noFill/>
        </p:spPr>
        <p:txBody>
          <a:bodyPr wrap="none" rtlCol="0">
            <a:spAutoFit/>
          </a:bodyPr>
          <a:lstStyle/>
          <a:p>
            <a:r>
              <a:rPr lang="en-US" sz="1100" dirty="0"/>
              <a:t>39.4 MHz</a:t>
            </a:r>
          </a:p>
        </p:txBody>
      </p:sp>
      <p:sp>
        <p:nvSpPr>
          <p:cNvPr id="428" name="TextBox 427">
            <a:extLst>
              <a:ext uri="{FF2B5EF4-FFF2-40B4-BE49-F238E27FC236}">
                <a16:creationId xmlns:a16="http://schemas.microsoft.com/office/drawing/2014/main" id="{49B8D722-8158-27D9-3B07-4AC218113D58}"/>
              </a:ext>
            </a:extLst>
          </p:cNvPr>
          <p:cNvSpPr txBox="1"/>
          <p:nvPr/>
        </p:nvSpPr>
        <p:spPr>
          <a:xfrm>
            <a:off x="2376687" y="5499060"/>
            <a:ext cx="787395" cy="261610"/>
          </a:xfrm>
          <a:prstGeom prst="rect">
            <a:avLst/>
          </a:prstGeom>
          <a:noFill/>
        </p:spPr>
        <p:txBody>
          <a:bodyPr wrap="none" rtlCol="0">
            <a:spAutoFit/>
          </a:bodyPr>
          <a:lstStyle/>
          <a:p>
            <a:r>
              <a:rPr lang="en-US" sz="1100" dirty="0"/>
              <a:t>98.5 MHz</a:t>
            </a:r>
          </a:p>
        </p:txBody>
      </p:sp>
      <p:sp>
        <p:nvSpPr>
          <p:cNvPr id="429" name="TextBox 428">
            <a:extLst>
              <a:ext uri="{FF2B5EF4-FFF2-40B4-BE49-F238E27FC236}">
                <a16:creationId xmlns:a16="http://schemas.microsoft.com/office/drawing/2014/main" id="{398DF28F-CD8F-F80C-6F95-5DA25A83942D}"/>
              </a:ext>
            </a:extLst>
          </p:cNvPr>
          <p:cNvSpPr txBox="1"/>
          <p:nvPr/>
        </p:nvSpPr>
        <p:spPr>
          <a:xfrm>
            <a:off x="2394823" y="5774911"/>
            <a:ext cx="575799" cy="261610"/>
          </a:xfrm>
          <a:prstGeom prst="rect">
            <a:avLst/>
          </a:prstGeom>
          <a:noFill/>
        </p:spPr>
        <p:txBody>
          <a:bodyPr wrap="none" rtlCol="0">
            <a:spAutoFit/>
          </a:bodyPr>
          <a:lstStyle/>
          <a:p>
            <a:r>
              <a:rPr lang="en-US" sz="1100" dirty="0"/>
              <a:t>others</a:t>
            </a:r>
          </a:p>
        </p:txBody>
      </p:sp>
      <p:cxnSp>
        <p:nvCxnSpPr>
          <p:cNvPr id="430" name="Curved Connector 380">
            <a:extLst>
              <a:ext uri="{FF2B5EF4-FFF2-40B4-BE49-F238E27FC236}">
                <a16:creationId xmlns:a16="http://schemas.microsoft.com/office/drawing/2014/main" id="{5E93FB10-C696-D8B3-43AF-E2A246CB5271}"/>
              </a:ext>
            </a:extLst>
          </p:cNvPr>
          <p:cNvCxnSpPr/>
          <p:nvPr/>
        </p:nvCxnSpPr>
        <p:spPr>
          <a:xfrm rot="16200000" flipH="1">
            <a:off x="2489694" y="4637956"/>
            <a:ext cx="1524701" cy="87260"/>
          </a:xfrm>
          <a:prstGeom prst="curvedConnector3">
            <a:avLst>
              <a:gd name="adj1" fmla="val 97478"/>
            </a:avLst>
          </a:prstGeom>
          <a:ln w="15875">
            <a:solidFill>
              <a:srgbClr val="C00000"/>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78621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ED6664-EB2C-9026-39EB-9AB5AF74652F}"/>
            </a:ext>
          </a:extLst>
        </p:cNvPr>
        <p:cNvGrpSpPr/>
        <p:nvPr/>
      </p:nvGrpSpPr>
      <p:grpSpPr>
        <a:xfrm>
          <a:off x="0" y="0"/>
          <a:ext cx="0" cy="0"/>
          <a:chOff x="0" y="0"/>
          <a:chExt cx="0" cy="0"/>
        </a:xfrm>
      </p:grpSpPr>
      <p:sp>
        <p:nvSpPr>
          <p:cNvPr id="55" name="Rectangle 54">
            <a:extLst>
              <a:ext uri="{FF2B5EF4-FFF2-40B4-BE49-F238E27FC236}">
                <a16:creationId xmlns:a16="http://schemas.microsoft.com/office/drawing/2014/main" id="{57FB90DF-7A2F-C8D6-2966-1C2365290271}"/>
              </a:ext>
            </a:extLst>
          </p:cNvPr>
          <p:cNvSpPr/>
          <p:nvPr/>
        </p:nvSpPr>
        <p:spPr>
          <a:xfrm>
            <a:off x="1226617" y="339351"/>
            <a:ext cx="4169449" cy="400110"/>
          </a:xfrm>
          <a:prstGeom prst="rect">
            <a:avLst/>
          </a:prstGeom>
        </p:spPr>
        <p:txBody>
          <a:bodyPr wrap="square">
            <a:spAutoFit/>
          </a:bodyPr>
          <a:lstStyle/>
          <a:p>
            <a:pPr>
              <a:spcAft>
                <a:spcPts val="400"/>
              </a:spcAft>
            </a:pPr>
            <a:r>
              <a:rPr lang="en-US" sz="2000" dirty="0">
                <a:solidFill>
                  <a:srgbClr val="000000"/>
                </a:solidFill>
              </a:rPr>
              <a:t>The </a:t>
            </a:r>
            <a:r>
              <a:rPr lang="en-US" sz="2000" dirty="0" err="1">
                <a:solidFill>
                  <a:srgbClr val="000000"/>
                </a:solidFill>
              </a:rPr>
              <a:t>ePIC</a:t>
            </a:r>
            <a:r>
              <a:rPr lang="en-US" sz="2000" dirty="0">
                <a:solidFill>
                  <a:srgbClr val="000000"/>
                </a:solidFill>
              </a:rPr>
              <a:t> downlink (fast controls)</a:t>
            </a:r>
          </a:p>
        </p:txBody>
      </p:sp>
      <p:sp>
        <p:nvSpPr>
          <p:cNvPr id="2" name="Slide Number Placeholder 1">
            <a:extLst>
              <a:ext uri="{FF2B5EF4-FFF2-40B4-BE49-F238E27FC236}">
                <a16:creationId xmlns:a16="http://schemas.microsoft.com/office/drawing/2014/main" id="{DCB3E749-F16C-E030-04DB-7A33FE32A270}"/>
              </a:ext>
            </a:extLst>
          </p:cNvPr>
          <p:cNvSpPr>
            <a:spLocks noGrp="1"/>
          </p:cNvSpPr>
          <p:nvPr>
            <p:ph type="sldNum" sz="quarter" idx="12"/>
          </p:nvPr>
        </p:nvSpPr>
        <p:spPr/>
        <p:txBody>
          <a:bodyPr/>
          <a:lstStyle/>
          <a:p>
            <a:fld id="{ED7F7473-35CC-4359-AC04-EFEE0D39A7D2}" type="slidenum">
              <a:rPr lang="en-US" smtClean="0"/>
              <a:t>16</a:t>
            </a:fld>
            <a:endParaRPr lang="en-US" dirty="0"/>
          </a:p>
        </p:txBody>
      </p:sp>
      <p:sp>
        <p:nvSpPr>
          <p:cNvPr id="4" name="Rectangle 3">
            <a:extLst>
              <a:ext uri="{FF2B5EF4-FFF2-40B4-BE49-F238E27FC236}">
                <a16:creationId xmlns:a16="http://schemas.microsoft.com/office/drawing/2014/main" id="{758BF020-A952-95C9-EC53-9051530E9338}"/>
              </a:ext>
            </a:extLst>
          </p:cNvPr>
          <p:cNvSpPr/>
          <p:nvPr/>
        </p:nvSpPr>
        <p:spPr>
          <a:xfrm>
            <a:off x="520482" y="1380933"/>
            <a:ext cx="11151035" cy="2052385"/>
          </a:xfrm>
          <a:prstGeom prst="rect">
            <a:avLst/>
          </a:pr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37FB06D-DE78-9D73-7189-EA6B1AE67001}"/>
              </a:ext>
            </a:extLst>
          </p:cNvPr>
          <p:cNvSpPr/>
          <p:nvPr/>
        </p:nvSpPr>
        <p:spPr>
          <a:xfrm>
            <a:off x="529366" y="5139921"/>
            <a:ext cx="11151035" cy="1135590"/>
          </a:xfrm>
          <a:prstGeom prst="rect">
            <a:avLst/>
          </a:prstGeom>
          <a:solidFill>
            <a:srgbClr val="00B050">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4CFB33A-79DA-CE5E-8B12-974D2C7D4DD0}"/>
              </a:ext>
            </a:extLst>
          </p:cNvPr>
          <p:cNvSpPr/>
          <p:nvPr/>
        </p:nvSpPr>
        <p:spPr>
          <a:xfrm>
            <a:off x="2122878" y="2526680"/>
            <a:ext cx="1619108" cy="356641"/>
          </a:xfrm>
          <a:prstGeom prst="rect">
            <a:avLst/>
          </a:prstGeom>
          <a:solidFill>
            <a:srgbClr val="00B05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D5CE2FA-1BDB-305A-CA4A-F6AA5FCED214}"/>
              </a:ext>
            </a:extLst>
          </p:cNvPr>
          <p:cNvSpPr/>
          <p:nvPr/>
        </p:nvSpPr>
        <p:spPr>
          <a:xfrm>
            <a:off x="3749639" y="2521933"/>
            <a:ext cx="4094230" cy="356641"/>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B3C098F-DF66-8F24-D025-780CAA38572C}"/>
              </a:ext>
            </a:extLst>
          </p:cNvPr>
          <p:cNvSpPr/>
          <p:nvPr/>
        </p:nvSpPr>
        <p:spPr>
          <a:xfrm>
            <a:off x="7847696" y="2526315"/>
            <a:ext cx="3242312" cy="356641"/>
          </a:xfrm>
          <a:prstGeom prst="rect">
            <a:avLst/>
          </a:prstGeom>
          <a:solidFill>
            <a:srgbClr val="0070C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Elbow Connector 223">
            <a:extLst>
              <a:ext uri="{FF2B5EF4-FFF2-40B4-BE49-F238E27FC236}">
                <a16:creationId xmlns:a16="http://schemas.microsoft.com/office/drawing/2014/main" id="{14AC8F95-C8E4-6D0B-146F-7762E7043F3F}"/>
              </a:ext>
            </a:extLst>
          </p:cNvPr>
          <p:cNvCxnSpPr/>
          <p:nvPr/>
        </p:nvCxnSpPr>
        <p:spPr>
          <a:xfrm>
            <a:off x="3056363" y="1743357"/>
            <a:ext cx="4077405" cy="510212"/>
          </a:xfrm>
          <a:prstGeom prst="bentConnector3">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Elbow Connector 243">
            <a:extLst>
              <a:ext uri="{FF2B5EF4-FFF2-40B4-BE49-F238E27FC236}">
                <a16:creationId xmlns:a16="http://schemas.microsoft.com/office/drawing/2014/main" id="{5E021503-F9B5-4130-6BBD-196364344260}"/>
              </a:ext>
            </a:extLst>
          </p:cNvPr>
          <p:cNvCxnSpPr/>
          <p:nvPr/>
        </p:nvCxnSpPr>
        <p:spPr>
          <a:xfrm flipV="1">
            <a:off x="1032300" y="1745155"/>
            <a:ext cx="4048126" cy="504825"/>
          </a:xfrm>
          <a:prstGeom prst="bentConnector3">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Elbow Connector 245">
            <a:extLst>
              <a:ext uri="{FF2B5EF4-FFF2-40B4-BE49-F238E27FC236}">
                <a16:creationId xmlns:a16="http://schemas.microsoft.com/office/drawing/2014/main" id="{DF3DE4F0-8DDC-F9F7-2832-54EBC45C7E7E}"/>
              </a:ext>
            </a:extLst>
          </p:cNvPr>
          <p:cNvCxnSpPr/>
          <p:nvPr/>
        </p:nvCxnSpPr>
        <p:spPr>
          <a:xfrm>
            <a:off x="7154802" y="1761686"/>
            <a:ext cx="4048125" cy="504825"/>
          </a:xfrm>
          <a:prstGeom prst="bentConnector3">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Elbow Connector 246">
            <a:extLst>
              <a:ext uri="{FF2B5EF4-FFF2-40B4-BE49-F238E27FC236}">
                <a16:creationId xmlns:a16="http://schemas.microsoft.com/office/drawing/2014/main" id="{BABD8961-5D8C-A5BC-9099-47C565889DE5}"/>
              </a:ext>
            </a:extLst>
          </p:cNvPr>
          <p:cNvCxnSpPr/>
          <p:nvPr/>
        </p:nvCxnSpPr>
        <p:spPr>
          <a:xfrm flipV="1">
            <a:off x="5080426" y="1755090"/>
            <a:ext cx="4076254" cy="505076"/>
          </a:xfrm>
          <a:prstGeom prst="bentConnector3">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94476AB-3A49-813F-0591-02E76CBF702D}"/>
              </a:ext>
            </a:extLst>
          </p:cNvPr>
          <p:cNvSpPr txBox="1"/>
          <p:nvPr/>
        </p:nvSpPr>
        <p:spPr>
          <a:xfrm>
            <a:off x="794893" y="1617471"/>
            <a:ext cx="2082621" cy="646331"/>
          </a:xfrm>
          <a:prstGeom prst="rect">
            <a:avLst/>
          </a:prstGeom>
          <a:noFill/>
        </p:spPr>
        <p:txBody>
          <a:bodyPr wrap="none" rtlCol="0">
            <a:spAutoFit/>
          </a:bodyPr>
          <a:lstStyle/>
          <a:p>
            <a:r>
              <a:rPr lang="en-US" dirty="0" err="1"/>
              <a:t>ePIC</a:t>
            </a:r>
            <a:r>
              <a:rPr lang="en-US" dirty="0"/>
              <a:t> system clock</a:t>
            </a:r>
          </a:p>
          <a:p>
            <a:r>
              <a:rPr lang="en-US" dirty="0"/>
              <a:t>(19.7 MHz)</a:t>
            </a:r>
          </a:p>
        </p:txBody>
      </p:sp>
      <p:cxnSp>
        <p:nvCxnSpPr>
          <p:cNvPr id="18" name="Elbow Connector 230">
            <a:extLst>
              <a:ext uri="{FF2B5EF4-FFF2-40B4-BE49-F238E27FC236}">
                <a16:creationId xmlns:a16="http://schemas.microsoft.com/office/drawing/2014/main" id="{B0169BAE-5AF1-F749-671B-3F7BC04AC898}"/>
              </a:ext>
            </a:extLst>
          </p:cNvPr>
          <p:cNvCxnSpPr/>
          <p:nvPr/>
        </p:nvCxnSpPr>
        <p:spPr>
          <a:xfrm flipV="1">
            <a:off x="3785148" y="2521935"/>
            <a:ext cx="1626319" cy="356639"/>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53" name="Elbow Connector 279">
            <a:extLst>
              <a:ext uri="{FF2B5EF4-FFF2-40B4-BE49-F238E27FC236}">
                <a16:creationId xmlns:a16="http://schemas.microsoft.com/office/drawing/2014/main" id="{D5E0FACB-BD3A-A934-7731-C08EA3A46F48}"/>
              </a:ext>
            </a:extLst>
          </p:cNvPr>
          <p:cNvCxnSpPr/>
          <p:nvPr/>
        </p:nvCxnSpPr>
        <p:spPr>
          <a:xfrm>
            <a:off x="3783994" y="2521933"/>
            <a:ext cx="1627473" cy="356641"/>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56" name="Elbow Connector 373">
            <a:extLst>
              <a:ext uri="{FF2B5EF4-FFF2-40B4-BE49-F238E27FC236}">
                <a16:creationId xmlns:a16="http://schemas.microsoft.com/office/drawing/2014/main" id="{8498474B-8BE2-A83D-AD21-8295086E8B1E}"/>
              </a:ext>
            </a:extLst>
          </p:cNvPr>
          <p:cNvCxnSpPr/>
          <p:nvPr/>
        </p:nvCxnSpPr>
        <p:spPr>
          <a:xfrm flipV="1">
            <a:off x="4595058" y="2521935"/>
            <a:ext cx="1626319" cy="356639"/>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57" name="Elbow Connector 381">
            <a:extLst>
              <a:ext uri="{FF2B5EF4-FFF2-40B4-BE49-F238E27FC236}">
                <a16:creationId xmlns:a16="http://schemas.microsoft.com/office/drawing/2014/main" id="{3B776CE2-B2AD-4B6B-7D74-41231E9A31E8}"/>
              </a:ext>
            </a:extLst>
          </p:cNvPr>
          <p:cNvCxnSpPr/>
          <p:nvPr/>
        </p:nvCxnSpPr>
        <p:spPr>
          <a:xfrm>
            <a:off x="4593904" y="2521933"/>
            <a:ext cx="1627473" cy="356641"/>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58" name="Elbow Connector 382">
            <a:extLst>
              <a:ext uri="{FF2B5EF4-FFF2-40B4-BE49-F238E27FC236}">
                <a16:creationId xmlns:a16="http://schemas.microsoft.com/office/drawing/2014/main" id="{C482E24A-0A3C-5F36-3C03-6954AF05C853}"/>
              </a:ext>
            </a:extLst>
          </p:cNvPr>
          <p:cNvCxnSpPr/>
          <p:nvPr/>
        </p:nvCxnSpPr>
        <p:spPr>
          <a:xfrm flipV="1">
            <a:off x="5407640" y="2521935"/>
            <a:ext cx="1626319" cy="356639"/>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59" name="Elbow Connector 383">
            <a:extLst>
              <a:ext uri="{FF2B5EF4-FFF2-40B4-BE49-F238E27FC236}">
                <a16:creationId xmlns:a16="http://schemas.microsoft.com/office/drawing/2014/main" id="{D42303C3-48B6-8E69-3F6F-748BDEDBC5EE}"/>
              </a:ext>
            </a:extLst>
          </p:cNvPr>
          <p:cNvCxnSpPr/>
          <p:nvPr/>
        </p:nvCxnSpPr>
        <p:spPr>
          <a:xfrm>
            <a:off x="5406486" y="2521933"/>
            <a:ext cx="1627473" cy="356641"/>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60" name="Elbow Connector 384">
            <a:extLst>
              <a:ext uri="{FF2B5EF4-FFF2-40B4-BE49-F238E27FC236}">
                <a16:creationId xmlns:a16="http://schemas.microsoft.com/office/drawing/2014/main" id="{E5C4AC61-346C-B743-CE48-74F2DA09EDDE}"/>
              </a:ext>
            </a:extLst>
          </p:cNvPr>
          <p:cNvCxnSpPr/>
          <p:nvPr/>
        </p:nvCxnSpPr>
        <p:spPr>
          <a:xfrm flipV="1">
            <a:off x="6217550" y="2521935"/>
            <a:ext cx="1626319" cy="356639"/>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61" name="Elbow Connector 385">
            <a:extLst>
              <a:ext uri="{FF2B5EF4-FFF2-40B4-BE49-F238E27FC236}">
                <a16:creationId xmlns:a16="http://schemas.microsoft.com/office/drawing/2014/main" id="{6868757F-4E60-792F-B1AB-98D4BF9E4883}"/>
              </a:ext>
            </a:extLst>
          </p:cNvPr>
          <p:cNvCxnSpPr/>
          <p:nvPr/>
        </p:nvCxnSpPr>
        <p:spPr>
          <a:xfrm>
            <a:off x="6216396" y="2521933"/>
            <a:ext cx="1627473" cy="356641"/>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62" name="Elbow Connector 386">
            <a:extLst>
              <a:ext uri="{FF2B5EF4-FFF2-40B4-BE49-F238E27FC236}">
                <a16:creationId xmlns:a16="http://schemas.microsoft.com/office/drawing/2014/main" id="{C62588C4-2028-3A2E-DBBC-27B6A1A62C3D}"/>
              </a:ext>
            </a:extLst>
          </p:cNvPr>
          <p:cNvCxnSpPr/>
          <p:nvPr/>
        </p:nvCxnSpPr>
        <p:spPr>
          <a:xfrm flipV="1">
            <a:off x="7027460" y="2521936"/>
            <a:ext cx="1626319" cy="356639"/>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63" name="Elbow Connector 387">
            <a:extLst>
              <a:ext uri="{FF2B5EF4-FFF2-40B4-BE49-F238E27FC236}">
                <a16:creationId xmlns:a16="http://schemas.microsoft.com/office/drawing/2014/main" id="{F922CC63-CAE4-F0B5-D96E-AA7E8FDDFD4E}"/>
              </a:ext>
            </a:extLst>
          </p:cNvPr>
          <p:cNvCxnSpPr/>
          <p:nvPr/>
        </p:nvCxnSpPr>
        <p:spPr>
          <a:xfrm>
            <a:off x="7026306" y="2521934"/>
            <a:ext cx="1627473" cy="356641"/>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64" name="Elbow Connector 388">
            <a:extLst>
              <a:ext uri="{FF2B5EF4-FFF2-40B4-BE49-F238E27FC236}">
                <a16:creationId xmlns:a16="http://schemas.microsoft.com/office/drawing/2014/main" id="{E515935D-5ACF-D0BC-9BB8-594301067A53}"/>
              </a:ext>
            </a:extLst>
          </p:cNvPr>
          <p:cNvCxnSpPr/>
          <p:nvPr/>
        </p:nvCxnSpPr>
        <p:spPr>
          <a:xfrm flipV="1">
            <a:off x="7837370" y="2521936"/>
            <a:ext cx="1626319" cy="356639"/>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65" name="Elbow Connector 389">
            <a:extLst>
              <a:ext uri="{FF2B5EF4-FFF2-40B4-BE49-F238E27FC236}">
                <a16:creationId xmlns:a16="http://schemas.microsoft.com/office/drawing/2014/main" id="{7E5F40BD-D15B-86C5-11E3-81E22EC838AE}"/>
              </a:ext>
            </a:extLst>
          </p:cNvPr>
          <p:cNvCxnSpPr/>
          <p:nvPr/>
        </p:nvCxnSpPr>
        <p:spPr>
          <a:xfrm>
            <a:off x="7836216" y="2521934"/>
            <a:ext cx="1627473" cy="356641"/>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66" name="Elbow Connector 390">
            <a:extLst>
              <a:ext uri="{FF2B5EF4-FFF2-40B4-BE49-F238E27FC236}">
                <a16:creationId xmlns:a16="http://schemas.microsoft.com/office/drawing/2014/main" id="{2948DE1B-07D2-DE2D-1FB6-1FE0AC342F73}"/>
              </a:ext>
            </a:extLst>
          </p:cNvPr>
          <p:cNvCxnSpPr/>
          <p:nvPr/>
        </p:nvCxnSpPr>
        <p:spPr>
          <a:xfrm flipV="1">
            <a:off x="8653779" y="2524692"/>
            <a:ext cx="1626319" cy="356639"/>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67" name="Elbow Connector 391">
            <a:extLst>
              <a:ext uri="{FF2B5EF4-FFF2-40B4-BE49-F238E27FC236}">
                <a16:creationId xmlns:a16="http://schemas.microsoft.com/office/drawing/2014/main" id="{F1D75A2F-F81D-A120-F855-2C0392D0B97E}"/>
              </a:ext>
            </a:extLst>
          </p:cNvPr>
          <p:cNvCxnSpPr/>
          <p:nvPr/>
        </p:nvCxnSpPr>
        <p:spPr>
          <a:xfrm>
            <a:off x="8652625" y="2524690"/>
            <a:ext cx="1627473" cy="356641"/>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68" name="Elbow Connector 392">
            <a:extLst>
              <a:ext uri="{FF2B5EF4-FFF2-40B4-BE49-F238E27FC236}">
                <a16:creationId xmlns:a16="http://schemas.microsoft.com/office/drawing/2014/main" id="{775CDD14-C198-2BBE-0BD0-FB17D523A273}"/>
              </a:ext>
            </a:extLst>
          </p:cNvPr>
          <p:cNvCxnSpPr/>
          <p:nvPr/>
        </p:nvCxnSpPr>
        <p:spPr>
          <a:xfrm flipV="1">
            <a:off x="9463689" y="2524692"/>
            <a:ext cx="1626319" cy="356639"/>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69" name="Elbow Connector 393">
            <a:extLst>
              <a:ext uri="{FF2B5EF4-FFF2-40B4-BE49-F238E27FC236}">
                <a16:creationId xmlns:a16="http://schemas.microsoft.com/office/drawing/2014/main" id="{8A6CF12A-9E24-FB9A-A373-B4317990393B}"/>
              </a:ext>
            </a:extLst>
          </p:cNvPr>
          <p:cNvCxnSpPr/>
          <p:nvPr/>
        </p:nvCxnSpPr>
        <p:spPr>
          <a:xfrm>
            <a:off x="9462535" y="2524690"/>
            <a:ext cx="1627473" cy="356641"/>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97" name="Elbow Connector 394">
            <a:extLst>
              <a:ext uri="{FF2B5EF4-FFF2-40B4-BE49-F238E27FC236}">
                <a16:creationId xmlns:a16="http://schemas.microsoft.com/office/drawing/2014/main" id="{1C453CDE-2A93-5EC4-F75F-BEFE27687B2B}"/>
              </a:ext>
            </a:extLst>
          </p:cNvPr>
          <p:cNvCxnSpPr/>
          <p:nvPr/>
        </p:nvCxnSpPr>
        <p:spPr>
          <a:xfrm flipV="1">
            <a:off x="2127147" y="2521935"/>
            <a:ext cx="1626319" cy="356639"/>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98" name="Elbow Connector 395">
            <a:extLst>
              <a:ext uri="{FF2B5EF4-FFF2-40B4-BE49-F238E27FC236}">
                <a16:creationId xmlns:a16="http://schemas.microsoft.com/office/drawing/2014/main" id="{9013AD9B-53B8-EC07-37B8-502612B5832F}"/>
              </a:ext>
            </a:extLst>
          </p:cNvPr>
          <p:cNvCxnSpPr/>
          <p:nvPr/>
        </p:nvCxnSpPr>
        <p:spPr>
          <a:xfrm>
            <a:off x="2125993" y="2521933"/>
            <a:ext cx="1627473" cy="356641"/>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16" name="Elbow Connector 396">
            <a:extLst>
              <a:ext uri="{FF2B5EF4-FFF2-40B4-BE49-F238E27FC236}">
                <a16:creationId xmlns:a16="http://schemas.microsoft.com/office/drawing/2014/main" id="{B39A1D98-C05B-2E11-64CC-08FC5DFB033B}"/>
              </a:ext>
            </a:extLst>
          </p:cNvPr>
          <p:cNvCxnSpPr/>
          <p:nvPr/>
        </p:nvCxnSpPr>
        <p:spPr>
          <a:xfrm flipV="1">
            <a:off x="2937057" y="2521935"/>
            <a:ext cx="1626319" cy="356639"/>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17" name="Elbow Connector 397">
            <a:extLst>
              <a:ext uri="{FF2B5EF4-FFF2-40B4-BE49-F238E27FC236}">
                <a16:creationId xmlns:a16="http://schemas.microsoft.com/office/drawing/2014/main" id="{FA64D77F-6552-6D95-4C46-1F2A41F46358}"/>
              </a:ext>
            </a:extLst>
          </p:cNvPr>
          <p:cNvCxnSpPr/>
          <p:nvPr/>
        </p:nvCxnSpPr>
        <p:spPr>
          <a:xfrm>
            <a:off x="2935903" y="2521933"/>
            <a:ext cx="1627473" cy="356641"/>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21" name="Elbow Connector 402">
            <a:extLst>
              <a:ext uri="{FF2B5EF4-FFF2-40B4-BE49-F238E27FC236}">
                <a16:creationId xmlns:a16="http://schemas.microsoft.com/office/drawing/2014/main" id="{B7939509-B0F1-0BA6-7AF7-8DE548B6BA9C}"/>
              </a:ext>
            </a:extLst>
          </p:cNvPr>
          <p:cNvCxnSpPr/>
          <p:nvPr/>
        </p:nvCxnSpPr>
        <p:spPr>
          <a:xfrm flipV="1">
            <a:off x="7857087" y="2529344"/>
            <a:ext cx="1626319" cy="356639"/>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54" name="Elbow Connector 403">
            <a:extLst>
              <a:ext uri="{FF2B5EF4-FFF2-40B4-BE49-F238E27FC236}">
                <a16:creationId xmlns:a16="http://schemas.microsoft.com/office/drawing/2014/main" id="{DB261903-9847-32E6-FE46-1FB18635D88C}"/>
              </a:ext>
            </a:extLst>
          </p:cNvPr>
          <p:cNvCxnSpPr/>
          <p:nvPr/>
        </p:nvCxnSpPr>
        <p:spPr>
          <a:xfrm>
            <a:off x="7849001" y="2519141"/>
            <a:ext cx="1627473" cy="356641"/>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55" name="Elbow Connector 404">
            <a:extLst>
              <a:ext uri="{FF2B5EF4-FFF2-40B4-BE49-F238E27FC236}">
                <a16:creationId xmlns:a16="http://schemas.microsoft.com/office/drawing/2014/main" id="{9838B910-F5A7-4D0D-66BB-FBFF3EA49530}"/>
              </a:ext>
            </a:extLst>
          </p:cNvPr>
          <p:cNvCxnSpPr/>
          <p:nvPr/>
        </p:nvCxnSpPr>
        <p:spPr>
          <a:xfrm flipV="1">
            <a:off x="8656592" y="2539080"/>
            <a:ext cx="1626319" cy="356639"/>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56" name="Elbow Connector 405">
            <a:extLst>
              <a:ext uri="{FF2B5EF4-FFF2-40B4-BE49-F238E27FC236}">
                <a16:creationId xmlns:a16="http://schemas.microsoft.com/office/drawing/2014/main" id="{8B72CBB7-FCC8-B1AA-1A5D-90799F9D3809}"/>
              </a:ext>
            </a:extLst>
          </p:cNvPr>
          <p:cNvCxnSpPr/>
          <p:nvPr/>
        </p:nvCxnSpPr>
        <p:spPr>
          <a:xfrm>
            <a:off x="8648798" y="2517840"/>
            <a:ext cx="1627473" cy="356641"/>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63" name="Elbow Connector 406">
            <a:extLst>
              <a:ext uri="{FF2B5EF4-FFF2-40B4-BE49-F238E27FC236}">
                <a16:creationId xmlns:a16="http://schemas.microsoft.com/office/drawing/2014/main" id="{3FF4CB17-3BE6-36F1-9072-B7F333FC4F55}"/>
              </a:ext>
            </a:extLst>
          </p:cNvPr>
          <p:cNvCxnSpPr/>
          <p:nvPr/>
        </p:nvCxnSpPr>
        <p:spPr>
          <a:xfrm flipV="1">
            <a:off x="9458708" y="2532586"/>
            <a:ext cx="1626319" cy="356639"/>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64" name="Elbow Connector 407">
            <a:extLst>
              <a:ext uri="{FF2B5EF4-FFF2-40B4-BE49-F238E27FC236}">
                <a16:creationId xmlns:a16="http://schemas.microsoft.com/office/drawing/2014/main" id="{3D1C970C-6902-DA0D-761B-3D87478DE22A}"/>
              </a:ext>
            </a:extLst>
          </p:cNvPr>
          <p:cNvCxnSpPr/>
          <p:nvPr/>
        </p:nvCxnSpPr>
        <p:spPr>
          <a:xfrm>
            <a:off x="9453284" y="2535832"/>
            <a:ext cx="1627473" cy="356641"/>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65" name="Curved Connector 276">
            <a:extLst>
              <a:ext uri="{FF2B5EF4-FFF2-40B4-BE49-F238E27FC236}">
                <a16:creationId xmlns:a16="http://schemas.microsoft.com/office/drawing/2014/main" id="{E3839366-99FB-5A67-6A61-69E02DA7F394}"/>
              </a:ext>
            </a:extLst>
          </p:cNvPr>
          <p:cNvCxnSpPr/>
          <p:nvPr/>
        </p:nvCxnSpPr>
        <p:spPr>
          <a:xfrm>
            <a:off x="3085957" y="1918654"/>
            <a:ext cx="665066" cy="648873"/>
          </a:xfrm>
          <a:prstGeom prst="curvedConnector3">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7" name="TextBox 166">
            <a:extLst>
              <a:ext uri="{FF2B5EF4-FFF2-40B4-BE49-F238E27FC236}">
                <a16:creationId xmlns:a16="http://schemas.microsoft.com/office/drawing/2014/main" id="{FBDE5D93-B744-75C5-B4DD-78A78CE3CDB5}"/>
              </a:ext>
            </a:extLst>
          </p:cNvPr>
          <p:cNvSpPr txBox="1"/>
          <p:nvPr/>
        </p:nvSpPr>
        <p:spPr>
          <a:xfrm>
            <a:off x="2441105" y="3063987"/>
            <a:ext cx="9230412" cy="369332"/>
          </a:xfrm>
          <a:prstGeom prst="rect">
            <a:avLst/>
          </a:prstGeom>
          <a:noFill/>
        </p:spPr>
        <p:txBody>
          <a:bodyPr wrap="none" rtlCol="0">
            <a:spAutoFit/>
          </a:bodyPr>
          <a:lstStyle/>
          <a:p>
            <a:r>
              <a:rPr lang="en-US" dirty="0"/>
              <a:t>GP</a:t>
            </a:r>
            <a:r>
              <a:rPr lang="en-US" baseline="-10000" dirty="0"/>
              <a:t>N</a:t>
            </a:r>
            <a:r>
              <a:rPr lang="en-US" dirty="0"/>
              <a:t>, Five 64-bit words, 8b/10b encoding, </a:t>
            </a:r>
            <a:r>
              <a:rPr lang="en-US" dirty="0">
                <a:sym typeface="Wingdings" panose="05000000000000000000" pitchFamily="2" charset="2"/>
              </a:rPr>
              <a:t> 7.88 </a:t>
            </a:r>
            <a:r>
              <a:rPr lang="en-US" dirty="0" err="1">
                <a:sym typeface="Wingdings" panose="05000000000000000000" pitchFamily="2" charset="2"/>
              </a:rPr>
              <a:t>Gbps</a:t>
            </a:r>
            <a:r>
              <a:rPr lang="en-US" dirty="0">
                <a:sym typeface="Wingdings" panose="05000000000000000000" pitchFamily="2" charset="2"/>
              </a:rPr>
              <a:t>, </a:t>
            </a:r>
            <a:r>
              <a:rPr lang="en-US" sz="1600" dirty="0">
                <a:sym typeface="Wingdings" panose="05000000000000000000" pitchFamily="2" charset="2"/>
              </a:rPr>
              <a:t>320-bit per </a:t>
            </a:r>
            <a:r>
              <a:rPr lang="en-US" sz="1600" dirty="0" err="1">
                <a:sym typeface="Wingdings" panose="05000000000000000000" pitchFamily="2" charset="2"/>
              </a:rPr>
              <a:t>ePIC</a:t>
            </a:r>
            <a:r>
              <a:rPr lang="en-US" sz="1600" dirty="0">
                <a:sym typeface="Wingdings" panose="05000000000000000000" pitchFamily="2" charset="2"/>
              </a:rPr>
              <a:t> system clock cycle</a:t>
            </a:r>
            <a:endParaRPr lang="en-US" sz="1600" dirty="0"/>
          </a:p>
        </p:txBody>
      </p:sp>
      <p:sp>
        <p:nvSpPr>
          <p:cNvPr id="168" name="Rectangle 167">
            <a:extLst>
              <a:ext uri="{FF2B5EF4-FFF2-40B4-BE49-F238E27FC236}">
                <a16:creationId xmlns:a16="http://schemas.microsoft.com/office/drawing/2014/main" id="{843C7553-CC97-036D-0BFE-1A4E6740E31B}"/>
              </a:ext>
            </a:extLst>
          </p:cNvPr>
          <p:cNvSpPr/>
          <p:nvPr/>
        </p:nvSpPr>
        <p:spPr>
          <a:xfrm>
            <a:off x="3928430" y="2539080"/>
            <a:ext cx="713657" cy="369332"/>
          </a:xfrm>
          <a:prstGeom prst="rect">
            <a:avLst/>
          </a:prstGeom>
        </p:spPr>
        <p:txBody>
          <a:bodyPr wrap="none">
            <a:spAutoFit/>
          </a:bodyPr>
          <a:lstStyle/>
          <a:p>
            <a:r>
              <a:rPr lang="en-US" dirty="0"/>
              <a:t>GP</a:t>
            </a:r>
            <a:r>
              <a:rPr lang="en-US" baseline="-10000" dirty="0"/>
              <a:t>N</a:t>
            </a:r>
            <a:r>
              <a:rPr lang="en-US" baseline="30000" dirty="0"/>
              <a:t>1</a:t>
            </a:r>
            <a:endParaRPr lang="en-US" dirty="0"/>
          </a:p>
        </p:txBody>
      </p:sp>
      <p:sp>
        <p:nvSpPr>
          <p:cNvPr id="169" name="Rectangle 168">
            <a:extLst>
              <a:ext uri="{FF2B5EF4-FFF2-40B4-BE49-F238E27FC236}">
                <a16:creationId xmlns:a16="http://schemas.microsoft.com/office/drawing/2014/main" id="{10D4D630-A827-DB36-10BA-F88C07EA17AF}"/>
              </a:ext>
            </a:extLst>
          </p:cNvPr>
          <p:cNvSpPr/>
          <p:nvPr/>
        </p:nvSpPr>
        <p:spPr>
          <a:xfrm>
            <a:off x="8583286" y="2514954"/>
            <a:ext cx="803425" cy="369332"/>
          </a:xfrm>
          <a:prstGeom prst="rect">
            <a:avLst/>
          </a:prstGeom>
        </p:spPr>
        <p:txBody>
          <a:bodyPr wrap="none">
            <a:spAutoFit/>
          </a:bodyPr>
          <a:lstStyle/>
          <a:p>
            <a:r>
              <a:rPr lang="en-US" dirty="0"/>
              <a:t>GP</a:t>
            </a:r>
            <a:r>
              <a:rPr lang="en-US" baseline="-10000" dirty="0"/>
              <a:t>N+1</a:t>
            </a:r>
            <a:endParaRPr lang="en-US" dirty="0"/>
          </a:p>
        </p:txBody>
      </p:sp>
      <p:sp>
        <p:nvSpPr>
          <p:cNvPr id="170" name="Rectangle 169">
            <a:extLst>
              <a:ext uri="{FF2B5EF4-FFF2-40B4-BE49-F238E27FC236}">
                <a16:creationId xmlns:a16="http://schemas.microsoft.com/office/drawing/2014/main" id="{2873EEB7-E938-D349-21F2-9F96A1DE1C8D}"/>
              </a:ext>
            </a:extLst>
          </p:cNvPr>
          <p:cNvSpPr/>
          <p:nvPr/>
        </p:nvSpPr>
        <p:spPr>
          <a:xfrm>
            <a:off x="2576603" y="2521933"/>
            <a:ext cx="764953" cy="369332"/>
          </a:xfrm>
          <a:prstGeom prst="rect">
            <a:avLst/>
          </a:prstGeom>
        </p:spPr>
        <p:txBody>
          <a:bodyPr wrap="none">
            <a:spAutoFit/>
          </a:bodyPr>
          <a:lstStyle/>
          <a:p>
            <a:r>
              <a:rPr lang="en-US" dirty="0"/>
              <a:t>GP</a:t>
            </a:r>
            <a:r>
              <a:rPr lang="en-US" baseline="-10000" dirty="0"/>
              <a:t>N-1</a:t>
            </a:r>
            <a:endParaRPr lang="en-US" dirty="0"/>
          </a:p>
        </p:txBody>
      </p:sp>
      <p:sp>
        <p:nvSpPr>
          <p:cNvPr id="171" name="Rectangle 170">
            <a:extLst>
              <a:ext uri="{FF2B5EF4-FFF2-40B4-BE49-F238E27FC236}">
                <a16:creationId xmlns:a16="http://schemas.microsoft.com/office/drawing/2014/main" id="{3BBD3F72-2894-E7E8-07FD-4630A9F2C82E}"/>
              </a:ext>
            </a:extLst>
          </p:cNvPr>
          <p:cNvSpPr/>
          <p:nvPr/>
        </p:nvSpPr>
        <p:spPr>
          <a:xfrm>
            <a:off x="7148808" y="2555090"/>
            <a:ext cx="713657" cy="369332"/>
          </a:xfrm>
          <a:prstGeom prst="rect">
            <a:avLst/>
          </a:prstGeom>
        </p:spPr>
        <p:txBody>
          <a:bodyPr wrap="none">
            <a:spAutoFit/>
          </a:bodyPr>
          <a:lstStyle/>
          <a:p>
            <a:r>
              <a:rPr lang="en-US" dirty="0"/>
              <a:t>GP</a:t>
            </a:r>
            <a:r>
              <a:rPr lang="en-US" baseline="-10000" dirty="0"/>
              <a:t>N</a:t>
            </a:r>
            <a:r>
              <a:rPr lang="en-US" baseline="30000" dirty="0"/>
              <a:t>5</a:t>
            </a:r>
            <a:endParaRPr lang="en-US" dirty="0"/>
          </a:p>
        </p:txBody>
      </p:sp>
      <p:sp>
        <p:nvSpPr>
          <p:cNvPr id="172" name="Rectangle 171">
            <a:extLst>
              <a:ext uri="{FF2B5EF4-FFF2-40B4-BE49-F238E27FC236}">
                <a16:creationId xmlns:a16="http://schemas.microsoft.com/office/drawing/2014/main" id="{BF8D7C31-A609-A638-FEAD-AE2098D69309}"/>
              </a:ext>
            </a:extLst>
          </p:cNvPr>
          <p:cNvSpPr/>
          <p:nvPr/>
        </p:nvSpPr>
        <p:spPr>
          <a:xfrm>
            <a:off x="6354036" y="2539080"/>
            <a:ext cx="713657" cy="369332"/>
          </a:xfrm>
          <a:prstGeom prst="rect">
            <a:avLst/>
          </a:prstGeom>
        </p:spPr>
        <p:txBody>
          <a:bodyPr wrap="none">
            <a:spAutoFit/>
          </a:bodyPr>
          <a:lstStyle/>
          <a:p>
            <a:r>
              <a:rPr lang="en-US" dirty="0"/>
              <a:t>GP</a:t>
            </a:r>
            <a:r>
              <a:rPr lang="en-US" baseline="-10000" dirty="0"/>
              <a:t>N</a:t>
            </a:r>
            <a:r>
              <a:rPr lang="en-US" baseline="30000" dirty="0"/>
              <a:t>4</a:t>
            </a:r>
            <a:endParaRPr lang="en-US" dirty="0"/>
          </a:p>
        </p:txBody>
      </p:sp>
      <p:sp>
        <p:nvSpPr>
          <p:cNvPr id="173" name="Rectangle 172">
            <a:extLst>
              <a:ext uri="{FF2B5EF4-FFF2-40B4-BE49-F238E27FC236}">
                <a16:creationId xmlns:a16="http://schemas.microsoft.com/office/drawing/2014/main" id="{3ADE3C50-8285-3D20-163A-B9A76F346CD5}"/>
              </a:ext>
            </a:extLst>
          </p:cNvPr>
          <p:cNvSpPr/>
          <p:nvPr/>
        </p:nvSpPr>
        <p:spPr>
          <a:xfrm>
            <a:off x="5446992" y="2539080"/>
            <a:ext cx="713657" cy="369332"/>
          </a:xfrm>
          <a:prstGeom prst="rect">
            <a:avLst/>
          </a:prstGeom>
        </p:spPr>
        <p:txBody>
          <a:bodyPr wrap="none">
            <a:spAutoFit/>
          </a:bodyPr>
          <a:lstStyle/>
          <a:p>
            <a:r>
              <a:rPr lang="en-US" dirty="0"/>
              <a:t>GP</a:t>
            </a:r>
            <a:r>
              <a:rPr lang="en-US" baseline="-10000" dirty="0"/>
              <a:t>N</a:t>
            </a:r>
            <a:r>
              <a:rPr lang="en-US" baseline="30000" dirty="0"/>
              <a:t>3</a:t>
            </a:r>
            <a:endParaRPr lang="en-US" dirty="0"/>
          </a:p>
        </p:txBody>
      </p:sp>
      <p:sp>
        <p:nvSpPr>
          <p:cNvPr id="182" name="Rectangle 181">
            <a:extLst>
              <a:ext uri="{FF2B5EF4-FFF2-40B4-BE49-F238E27FC236}">
                <a16:creationId xmlns:a16="http://schemas.microsoft.com/office/drawing/2014/main" id="{D83D71C6-AA43-C578-4D43-7C62C82B4DFF}"/>
              </a:ext>
            </a:extLst>
          </p:cNvPr>
          <p:cNvSpPr/>
          <p:nvPr/>
        </p:nvSpPr>
        <p:spPr>
          <a:xfrm>
            <a:off x="4682409" y="2539080"/>
            <a:ext cx="713657" cy="369332"/>
          </a:xfrm>
          <a:prstGeom prst="rect">
            <a:avLst/>
          </a:prstGeom>
        </p:spPr>
        <p:txBody>
          <a:bodyPr wrap="none">
            <a:spAutoFit/>
          </a:bodyPr>
          <a:lstStyle/>
          <a:p>
            <a:r>
              <a:rPr lang="en-US" dirty="0"/>
              <a:t>GP</a:t>
            </a:r>
            <a:r>
              <a:rPr lang="en-US" baseline="-10000" dirty="0"/>
              <a:t>N</a:t>
            </a:r>
            <a:r>
              <a:rPr lang="en-US" baseline="30000" dirty="0"/>
              <a:t>2</a:t>
            </a:r>
            <a:endParaRPr lang="en-US" dirty="0"/>
          </a:p>
        </p:txBody>
      </p:sp>
      <p:sp>
        <p:nvSpPr>
          <p:cNvPr id="184" name="TextBox 183">
            <a:extLst>
              <a:ext uri="{FF2B5EF4-FFF2-40B4-BE49-F238E27FC236}">
                <a16:creationId xmlns:a16="http://schemas.microsoft.com/office/drawing/2014/main" id="{F903A130-FDF4-CBA6-932E-C7664BDFBC6D}"/>
              </a:ext>
            </a:extLst>
          </p:cNvPr>
          <p:cNvSpPr txBox="1"/>
          <p:nvPr/>
        </p:nvSpPr>
        <p:spPr>
          <a:xfrm>
            <a:off x="520482" y="3572884"/>
            <a:ext cx="5461944" cy="523220"/>
          </a:xfrm>
          <a:prstGeom prst="rect">
            <a:avLst/>
          </a:prstGeom>
          <a:noFill/>
        </p:spPr>
        <p:txBody>
          <a:bodyPr wrap="none" rtlCol="0">
            <a:spAutoFit/>
          </a:bodyPr>
          <a:lstStyle/>
          <a:p>
            <a:r>
              <a:rPr lang="en-US" sz="2400" dirty="0"/>
              <a:t>The </a:t>
            </a:r>
            <a:r>
              <a:rPr lang="en-US" sz="2400" dirty="0" err="1"/>
              <a:t>DownLink</a:t>
            </a:r>
            <a:r>
              <a:rPr lang="en-US" sz="2800" b="1" dirty="0"/>
              <a:t>, </a:t>
            </a:r>
            <a:r>
              <a:rPr lang="en-US" sz="2000" dirty="0"/>
              <a:t>DAM </a:t>
            </a:r>
            <a:r>
              <a:rPr lang="en-US" sz="2000" dirty="0">
                <a:sym typeface="Wingdings" panose="05000000000000000000" pitchFamily="2" charset="2"/>
              </a:rPr>
              <a:t> </a:t>
            </a:r>
            <a:r>
              <a:rPr lang="en-US" sz="2000" dirty="0" err="1">
                <a:sym typeface="Wingdings" panose="05000000000000000000" pitchFamily="2" charset="2"/>
              </a:rPr>
              <a:t>LpGBT</a:t>
            </a:r>
            <a:r>
              <a:rPr lang="en-US" sz="2000" dirty="0">
                <a:sym typeface="Wingdings" panose="05000000000000000000" pitchFamily="2" charset="2"/>
              </a:rPr>
              <a:t> (39.4 MHz)</a:t>
            </a:r>
            <a:endParaRPr lang="en-US" sz="1600" dirty="0"/>
          </a:p>
        </p:txBody>
      </p:sp>
      <p:cxnSp>
        <p:nvCxnSpPr>
          <p:cNvPr id="186" name="Elbow Connector 426">
            <a:extLst>
              <a:ext uri="{FF2B5EF4-FFF2-40B4-BE49-F238E27FC236}">
                <a16:creationId xmlns:a16="http://schemas.microsoft.com/office/drawing/2014/main" id="{CDB488D0-958F-5F50-FB58-F4C252F754B2}"/>
              </a:ext>
            </a:extLst>
          </p:cNvPr>
          <p:cNvCxnSpPr/>
          <p:nvPr/>
        </p:nvCxnSpPr>
        <p:spPr>
          <a:xfrm>
            <a:off x="3928430" y="4121084"/>
            <a:ext cx="4077405" cy="510212"/>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12" name="Elbow Connector 427">
            <a:extLst>
              <a:ext uri="{FF2B5EF4-FFF2-40B4-BE49-F238E27FC236}">
                <a16:creationId xmlns:a16="http://schemas.microsoft.com/office/drawing/2014/main" id="{50052836-CFBE-4B12-B9EC-4C2CE6F3FC6F}"/>
              </a:ext>
            </a:extLst>
          </p:cNvPr>
          <p:cNvCxnSpPr/>
          <p:nvPr/>
        </p:nvCxnSpPr>
        <p:spPr>
          <a:xfrm flipV="1">
            <a:off x="1904367" y="4122882"/>
            <a:ext cx="4048126" cy="504825"/>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26" name="Elbow Connector 428">
            <a:extLst>
              <a:ext uri="{FF2B5EF4-FFF2-40B4-BE49-F238E27FC236}">
                <a16:creationId xmlns:a16="http://schemas.microsoft.com/office/drawing/2014/main" id="{818F9D44-CF29-DCCC-F032-0B7E66514F80}"/>
              </a:ext>
            </a:extLst>
          </p:cNvPr>
          <p:cNvCxnSpPr/>
          <p:nvPr/>
        </p:nvCxnSpPr>
        <p:spPr>
          <a:xfrm>
            <a:off x="5952493" y="4125831"/>
            <a:ext cx="4077405" cy="510212"/>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32" name="Elbow Connector 429">
            <a:extLst>
              <a:ext uri="{FF2B5EF4-FFF2-40B4-BE49-F238E27FC236}">
                <a16:creationId xmlns:a16="http://schemas.microsoft.com/office/drawing/2014/main" id="{CA11E866-883B-313D-683F-D8DA2AABC848}"/>
              </a:ext>
            </a:extLst>
          </p:cNvPr>
          <p:cNvCxnSpPr/>
          <p:nvPr/>
        </p:nvCxnSpPr>
        <p:spPr>
          <a:xfrm flipV="1">
            <a:off x="3928430" y="4127629"/>
            <a:ext cx="4048126" cy="504825"/>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40" name="Elbow Connector 430">
            <a:extLst>
              <a:ext uri="{FF2B5EF4-FFF2-40B4-BE49-F238E27FC236}">
                <a16:creationId xmlns:a16="http://schemas.microsoft.com/office/drawing/2014/main" id="{C20575BC-95D8-8ACE-0D26-2F40564FB615}"/>
              </a:ext>
            </a:extLst>
          </p:cNvPr>
          <p:cNvCxnSpPr/>
          <p:nvPr/>
        </p:nvCxnSpPr>
        <p:spPr>
          <a:xfrm>
            <a:off x="1904367" y="4096104"/>
            <a:ext cx="4077405" cy="510212"/>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45" name="Elbow Connector 431">
            <a:extLst>
              <a:ext uri="{FF2B5EF4-FFF2-40B4-BE49-F238E27FC236}">
                <a16:creationId xmlns:a16="http://schemas.microsoft.com/office/drawing/2014/main" id="{25EAB2CF-807D-70B8-40F6-6F249141F116}"/>
              </a:ext>
            </a:extLst>
          </p:cNvPr>
          <p:cNvCxnSpPr/>
          <p:nvPr/>
        </p:nvCxnSpPr>
        <p:spPr>
          <a:xfrm flipV="1">
            <a:off x="5996412" y="4135965"/>
            <a:ext cx="4048126" cy="504825"/>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246" name="Rectangle 245">
            <a:extLst>
              <a:ext uri="{FF2B5EF4-FFF2-40B4-BE49-F238E27FC236}">
                <a16:creationId xmlns:a16="http://schemas.microsoft.com/office/drawing/2014/main" id="{2B6F7CEC-EB60-5681-70C5-1A6213CE9BD2}"/>
              </a:ext>
            </a:extLst>
          </p:cNvPr>
          <p:cNvSpPr/>
          <p:nvPr/>
        </p:nvSpPr>
        <p:spPr>
          <a:xfrm>
            <a:off x="3939102" y="4122883"/>
            <a:ext cx="4094230" cy="520024"/>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Rectangle 246">
            <a:extLst>
              <a:ext uri="{FF2B5EF4-FFF2-40B4-BE49-F238E27FC236}">
                <a16:creationId xmlns:a16="http://schemas.microsoft.com/office/drawing/2014/main" id="{AC8B1D22-4B21-5ABC-9CAB-2B655F62D625}"/>
              </a:ext>
            </a:extLst>
          </p:cNvPr>
          <p:cNvSpPr/>
          <p:nvPr/>
        </p:nvSpPr>
        <p:spPr>
          <a:xfrm>
            <a:off x="8016507" y="4133848"/>
            <a:ext cx="3073501" cy="502195"/>
          </a:xfrm>
          <a:prstGeom prst="rect">
            <a:avLst/>
          </a:prstGeom>
          <a:solidFill>
            <a:srgbClr val="0070C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Rectangle 247">
            <a:extLst>
              <a:ext uri="{FF2B5EF4-FFF2-40B4-BE49-F238E27FC236}">
                <a16:creationId xmlns:a16="http://schemas.microsoft.com/office/drawing/2014/main" id="{4E8AF155-FEBA-E53F-6F47-A13D6FDFCC0A}"/>
              </a:ext>
            </a:extLst>
          </p:cNvPr>
          <p:cNvSpPr/>
          <p:nvPr/>
        </p:nvSpPr>
        <p:spPr>
          <a:xfrm>
            <a:off x="2122878" y="4110631"/>
            <a:ext cx="1808904" cy="481679"/>
          </a:xfrm>
          <a:prstGeom prst="rect">
            <a:avLst/>
          </a:prstGeom>
          <a:solidFill>
            <a:srgbClr val="00B05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Rectangle 248">
            <a:extLst>
              <a:ext uri="{FF2B5EF4-FFF2-40B4-BE49-F238E27FC236}">
                <a16:creationId xmlns:a16="http://schemas.microsoft.com/office/drawing/2014/main" id="{CEF3E186-3320-675B-3159-15162A5A37A0}"/>
              </a:ext>
            </a:extLst>
          </p:cNvPr>
          <p:cNvSpPr/>
          <p:nvPr/>
        </p:nvSpPr>
        <p:spPr>
          <a:xfrm>
            <a:off x="4384121" y="4166544"/>
            <a:ext cx="829073" cy="369332"/>
          </a:xfrm>
          <a:prstGeom prst="rect">
            <a:avLst/>
          </a:prstGeom>
        </p:spPr>
        <p:txBody>
          <a:bodyPr wrap="none">
            <a:spAutoFit/>
          </a:bodyPr>
          <a:lstStyle/>
          <a:p>
            <a:r>
              <a:rPr lang="en-US" dirty="0"/>
              <a:t>DgP</a:t>
            </a:r>
            <a:r>
              <a:rPr lang="en-US" baseline="-10000" dirty="0"/>
              <a:t>N</a:t>
            </a:r>
            <a:r>
              <a:rPr lang="en-US" baseline="30000" dirty="0"/>
              <a:t>1</a:t>
            </a:r>
            <a:endParaRPr lang="en-US" dirty="0"/>
          </a:p>
        </p:txBody>
      </p:sp>
      <p:sp>
        <p:nvSpPr>
          <p:cNvPr id="250" name="Rectangle 249">
            <a:extLst>
              <a:ext uri="{FF2B5EF4-FFF2-40B4-BE49-F238E27FC236}">
                <a16:creationId xmlns:a16="http://schemas.microsoft.com/office/drawing/2014/main" id="{B259A7A4-BFE9-EBA8-03A4-14B0B409C339}"/>
              </a:ext>
            </a:extLst>
          </p:cNvPr>
          <p:cNvSpPr/>
          <p:nvPr/>
        </p:nvSpPr>
        <p:spPr>
          <a:xfrm>
            <a:off x="6540089" y="4166544"/>
            <a:ext cx="829073" cy="369332"/>
          </a:xfrm>
          <a:prstGeom prst="rect">
            <a:avLst/>
          </a:prstGeom>
        </p:spPr>
        <p:txBody>
          <a:bodyPr wrap="none">
            <a:spAutoFit/>
          </a:bodyPr>
          <a:lstStyle/>
          <a:p>
            <a:r>
              <a:rPr lang="en-US" dirty="0"/>
              <a:t>DgP</a:t>
            </a:r>
            <a:r>
              <a:rPr lang="en-US" baseline="-10000" dirty="0"/>
              <a:t>N</a:t>
            </a:r>
            <a:r>
              <a:rPr lang="en-US" baseline="30000" dirty="0"/>
              <a:t>2</a:t>
            </a:r>
            <a:endParaRPr lang="en-US" dirty="0"/>
          </a:p>
        </p:txBody>
      </p:sp>
      <p:sp>
        <p:nvSpPr>
          <p:cNvPr id="251" name="Rectangle 250">
            <a:extLst>
              <a:ext uri="{FF2B5EF4-FFF2-40B4-BE49-F238E27FC236}">
                <a16:creationId xmlns:a16="http://schemas.microsoft.com/office/drawing/2014/main" id="{A0AB68C5-044D-A748-F864-1AED5308453D}"/>
              </a:ext>
            </a:extLst>
          </p:cNvPr>
          <p:cNvSpPr/>
          <p:nvPr/>
        </p:nvSpPr>
        <p:spPr>
          <a:xfrm>
            <a:off x="8634605" y="4166544"/>
            <a:ext cx="918841" cy="369332"/>
          </a:xfrm>
          <a:prstGeom prst="rect">
            <a:avLst/>
          </a:prstGeom>
        </p:spPr>
        <p:txBody>
          <a:bodyPr wrap="none">
            <a:spAutoFit/>
          </a:bodyPr>
          <a:lstStyle/>
          <a:p>
            <a:r>
              <a:rPr lang="en-US" dirty="0"/>
              <a:t>DgP</a:t>
            </a:r>
            <a:r>
              <a:rPr lang="en-US" baseline="-10000" dirty="0"/>
              <a:t>N+1</a:t>
            </a:r>
            <a:endParaRPr lang="en-US" dirty="0"/>
          </a:p>
        </p:txBody>
      </p:sp>
      <p:sp>
        <p:nvSpPr>
          <p:cNvPr id="252" name="Rectangle 251">
            <a:extLst>
              <a:ext uri="{FF2B5EF4-FFF2-40B4-BE49-F238E27FC236}">
                <a16:creationId xmlns:a16="http://schemas.microsoft.com/office/drawing/2014/main" id="{2DA19813-97F9-52F4-75B0-786E2F4F1B35}"/>
              </a:ext>
            </a:extLst>
          </p:cNvPr>
          <p:cNvSpPr/>
          <p:nvPr/>
        </p:nvSpPr>
        <p:spPr>
          <a:xfrm>
            <a:off x="2511455" y="4137166"/>
            <a:ext cx="880369" cy="369332"/>
          </a:xfrm>
          <a:prstGeom prst="rect">
            <a:avLst/>
          </a:prstGeom>
        </p:spPr>
        <p:txBody>
          <a:bodyPr wrap="none">
            <a:spAutoFit/>
          </a:bodyPr>
          <a:lstStyle/>
          <a:p>
            <a:r>
              <a:rPr lang="en-US" dirty="0"/>
              <a:t>DgP</a:t>
            </a:r>
            <a:r>
              <a:rPr lang="en-US" baseline="-10000" dirty="0"/>
              <a:t>N-1</a:t>
            </a:r>
            <a:endParaRPr lang="en-US" dirty="0"/>
          </a:p>
        </p:txBody>
      </p:sp>
      <p:sp>
        <p:nvSpPr>
          <p:cNvPr id="253" name="Rectangle 252">
            <a:extLst>
              <a:ext uri="{FF2B5EF4-FFF2-40B4-BE49-F238E27FC236}">
                <a16:creationId xmlns:a16="http://schemas.microsoft.com/office/drawing/2014/main" id="{C7767572-957C-A53E-6A5A-01E2750505A1}"/>
              </a:ext>
            </a:extLst>
          </p:cNvPr>
          <p:cNvSpPr/>
          <p:nvPr/>
        </p:nvSpPr>
        <p:spPr>
          <a:xfrm>
            <a:off x="2511455" y="4656922"/>
            <a:ext cx="744114" cy="369332"/>
          </a:xfrm>
          <a:prstGeom prst="rect">
            <a:avLst/>
          </a:prstGeom>
        </p:spPr>
        <p:txBody>
          <a:bodyPr wrap="none">
            <a:spAutoFit/>
          </a:bodyPr>
          <a:lstStyle/>
          <a:p>
            <a:r>
              <a:rPr lang="en-US" dirty="0" err="1"/>
              <a:t>DgP</a:t>
            </a:r>
            <a:r>
              <a:rPr lang="en-US" baseline="-10000" dirty="0" err="1"/>
              <a:t>N</a:t>
            </a:r>
            <a:endParaRPr lang="en-US" dirty="0"/>
          </a:p>
        </p:txBody>
      </p:sp>
      <p:sp>
        <p:nvSpPr>
          <p:cNvPr id="254" name="TextBox 253">
            <a:extLst>
              <a:ext uri="{FF2B5EF4-FFF2-40B4-BE49-F238E27FC236}">
                <a16:creationId xmlns:a16="http://schemas.microsoft.com/office/drawing/2014/main" id="{B5222573-8F22-997F-0725-B35E8567CC90}"/>
              </a:ext>
            </a:extLst>
          </p:cNvPr>
          <p:cNvSpPr txBox="1"/>
          <p:nvPr/>
        </p:nvSpPr>
        <p:spPr>
          <a:xfrm>
            <a:off x="3251454" y="4690244"/>
            <a:ext cx="8184292" cy="369332"/>
          </a:xfrm>
          <a:prstGeom prst="rect">
            <a:avLst/>
          </a:prstGeom>
          <a:noFill/>
        </p:spPr>
        <p:txBody>
          <a:bodyPr wrap="none" rtlCol="0">
            <a:spAutoFit/>
          </a:bodyPr>
          <a:lstStyle/>
          <a:p>
            <a:r>
              <a:rPr lang="en-US" dirty="0" err="1"/>
              <a:t>LpGBT</a:t>
            </a:r>
            <a:r>
              <a:rPr lang="en-US" dirty="0"/>
              <a:t> and </a:t>
            </a:r>
            <a:r>
              <a:rPr lang="en-US" dirty="0" err="1"/>
              <a:t>VTRx</a:t>
            </a:r>
            <a:r>
              <a:rPr lang="en-US" dirty="0"/>
              <a:t>+ dictated package format, extracted (repackaged) from GP</a:t>
            </a:r>
            <a:r>
              <a:rPr lang="en-US" baseline="-10000" dirty="0"/>
              <a:t>N</a:t>
            </a:r>
            <a:r>
              <a:rPr lang="en-US" dirty="0"/>
              <a:t> </a:t>
            </a:r>
          </a:p>
        </p:txBody>
      </p:sp>
      <p:sp>
        <p:nvSpPr>
          <p:cNvPr id="255" name="TextBox 254">
            <a:extLst>
              <a:ext uri="{FF2B5EF4-FFF2-40B4-BE49-F238E27FC236}">
                <a16:creationId xmlns:a16="http://schemas.microsoft.com/office/drawing/2014/main" id="{E80EB12F-3DFD-34B6-3C3C-D41FB709D02D}"/>
              </a:ext>
            </a:extLst>
          </p:cNvPr>
          <p:cNvSpPr txBox="1"/>
          <p:nvPr/>
        </p:nvSpPr>
        <p:spPr>
          <a:xfrm>
            <a:off x="492985" y="4990937"/>
            <a:ext cx="8199681" cy="523220"/>
          </a:xfrm>
          <a:prstGeom prst="rect">
            <a:avLst/>
          </a:prstGeom>
          <a:noFill/>
        </p:spPr>
        <p:txBody>
          <a:bodyPr wrap="none" rtlCol="0">
            <a:spAutoFit/>
          </a:bodyPr>
          <a:lstStyle/>
          <a:p>
            <a:r>
              <a:rPr lang="en-US" sz="2400" dirty="0"/>
              <a:t>The </a:t>
            </a:r>
            <a:r>
              <a:rPr lang="en-US" sz="2400" dirty="0" err="1"/>
              <a:t>DownLink</a:t>
            </a:r>
            <a:r>
              <a:rPr lang="en-US" sz="2800" b="1" dirty="0"/>
              <a:t>, </a:t>
            </a:r>
            <a:r>
              <a:rPr lang="en-US" sz="2000" dirty="0"/>
              <a:t>DAM </a:t>
            </a:r>
            <a:r>
              <a:rPr lang="en-US" sz="2000" dirty="0">
                <a:sym typeface="Wingdings" panose="05000000000000000000" pitchFamily="2" charset="2"/>
              </a:rPr>
              <a:t> RDO (non-</a:t>
            </a:r>
            <a:r>
              <a:rPr lang="en-US" sz="2000" dirty="0" err="1">
                <a:sym typeface="Wingdings" panose="05000000000000000000" pitchFamily="2" charset="2"/>
              </a:rPr>
              <a:t>LpGBT</a:t>
            </a:r>
            <a:r>
              <a:rPr lang="en-US" sz="2000" dirty="0">
                <a:sym typeface="Wingdings" panose="05000000000000000000" pitchFamily="2" charset="2"/>
              </a:rPr>
              <a:t>) (98.5 MHz for example)</a:t>
            </a:r>
            <a:endParaRPr lang="en-US" sz="1600" dirty="0"/>
          </a:p>
        </p:txBody>
      </p:sp>
      <p:sp>
        <p:nvSpPr>
          <p:cNvPr id="256" name="Rectangle 255">
            <a:extLst>
              <a:ext uri="{FF2B5EF4-FFF2-40B4-BE49-F238E27FC236}">
                <a16:creationId xmlns:a16="http://schemas.microsoft.com/office/drawing/2014/main" id="{D52AE2F5-8162-EB9F-0F0B-EFE5FB12081F}"/>
              </a:ext>
            </a:extLst>
          </p:cNvPr>
          <p:cNvSpPr/>
          <p:nvPr/>
        </p:nvSpPr>
        <p:spPr>
          <a:xfrm>
            <a:off x="2207472" y="5537523"/>
            <a:ext cx="1619108" cy="356641"/>
          </a:xfrm>
          <a:prstGeom prst="rect">
            <a:avLst/>
          </a:prstGeom>
          <a:solidFill>
            <a:srgbClr val="00B05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Rectangle 256">
            <a:extLst>
              <a:ext uri="{FF2B5EF4-FFF2-40B4-BE49-F238E27FC236}">
                <a16:creationId xmlns:a16="http://schemas.microsoft.com/office/drawing/2014/main" id="{6FFA69FB-7A29-1A15-E15F-359337A611D7}"/>
              </a:ext>
            </a:extLst>
          </p:cNvPr>
          <p:cNvSpPr/>
          <p:nvPr/>
        </p:nvSpPr>
        <p:spPr>
          <a:xfrm>
            <a:off x="3834233" y="5532776"/>
            <a:ext cx="4094230" cy="356641"/>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Rectangle 257">
            <a:extLst>
              <a:ext uri="{FF2B5EF4-FFF2-40B4-BE49-F238E27FC236}">
                <a16:creationId xmlns:a16="http://schemas.microsoft.com/office/drawing/2014/main" id="{904CE4DB-F74C-50DA-5C11-7371FC8D4D1E}"/>
              </a:ext>
            </a:extLst>
          </p:cNvPr>
          <p:cNvSpPr/>
          <p:nvPr/>
        </p:nvSpPr>
        <p:spPr>
          <a:xfrm>
            <a:off x="7932290" y="5537158"/>
            <a:ext cx="3242312" cy="356641"/>
          </a:xfrm>
          <a:prstGeom prst="rect">
            <a:avLst/>
          </a:prstGeom>
          <a:solidFill>
            <a:srgbClr val="0070C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9" name="Elbow Connector 475">
            <a:extLst>
              <a:ext uri="{FF2B5EF4-FFF2-40B4-BE49-F238E27FC236}">
                <a16:creationId xmlns:a16="http://schemas.microsoft.com/office/drawing/2014/main" id="{A8C6C4C1-A11B-A88B-7065-911358BC987D}"/>
              </a:ext>
            </a:extLst>
          </p:cNvPr>
          <p:cNvCxnSpPr/>
          <p:nvPr/>
        </p:nvCxnSpPr>
        <p:spPr>
          <a:xfrm flipV="1">
            <a:off x="3869742" y="5532778"/>
            <a:ext cx="1626319" cy="356639"/>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60" name="Elbow Connector 476">
            <a:extLst>
              <a:ext uri="{FF2B5EF4-FFF2-40B4-BE49-F238E27FC236}">
                <a16:creationId xmlns:a16="http://schemas.microsoft.com/office/drawing/2014/main" id="{208A2BE9-B186-7A60-D1A0-A22C639B2E40}"/>
              </a:ext>
            </a:extLst>
          </p:cNvPr>
          <p:cNvCxnSpPr/>
          <p:nvPr/>
        </p:nvCxnSpPr>
        <p:spPr>
          <a:xfrm>
            <a:off x="3868588" y="5532776"/>
            <a:ext cx="1627473" cy="356641"/>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61" name="Elbow Connector 477">
            <a:extLst>
              <a:ext uri="{FF2B5EF4-FFF2-40B4-BE49-F238E27FC236}">
                <a16:creationId xmlns:a16="http://schemas.microsoft.com/office/drawing/2014/main" id="{723D74FF-A146-D666-FF03-54538B859072}"/>
              </a:ext>
            </a:extLst>
          </p:cNvPr>
          <p:cNvCxnSpPr/>
          <p:nvPr/>
        </p:nvCxnSpPr>
        <p:spPr>
          <a:xfrm flipV="1">
            <a:off x="4679652" y="5532778"/>
            <a:ext cx="1626319" cy="356639"/>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62" name="Elbow Connector 478">
            <a:extLst>
              <a:ext uri="{FF2B5EF4-FFF2-40B4-BE49-F238E27FC236}">
                <a16:creationId xmlns:a16="http://schemas.microsoft.com/office/drawing/2014/main" id="{E2588632-7658-D1CE-8DA6-678CD5E275EF}"/>
              </a:ext>
            </a:extLst>
          </p:cNvPr>
          <p:cNvCxnSpPr/>
          <p:nvPr/>
        </p:nvCxnSpPr>
        <p:spPr>
          <a:xfrm>
            <a:off x="4678498" y="5532776"/>
            <a:ext cx="1627473" cy="356641"/>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63" name="Elbow Connector 479">
            <a:extLst>
              <a:ext uri="{FF2B5EF4-FFF2-40B4-BE49-F238E27FC236}">
                <a16:creationId xmlns:a16="http://schemas.microsoft.com/office/drawing/2014/main" id="{5B02F076-5012-25D1-FB83-86DD35F7E14E}"/>
              </a:ext>
            </a:extLst>
          </p:cNvPr>
          <p:cNvCxnSpPr/>
          <p:nvPr/>
        </p:nvCxnSpPr>
        <p:spPr>
          <a:xfrm flipV="1">
            <a:off x="5492234" y="5532778"/>
            <a:ext cx="1626319" cy="356639"/>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64" name="Elbow Connector 480">
            <a:extLst>
              <a:ext uri="{FF2B5EF4-FFF2-40B4-BE49-F238E27FC236}">
                <a16:creationId xmlns:a16="http://schemas.microsoft.com/office/drawing/2014/main" id="{E74F0091-22C0-9532-A316-D0FB66B1848F}"/>
              </a:ext>
            </a:extLst>
          </p:cNvPr>
          <p:cNvCxnSpPr/>
          <p:nvPr/>
        </p:nvCxnSpPr>
        <p:spPr>
          <a:xfrm>
            <a:off x="5491080" y="5532776"/>
            <a:ext cx="1627473" cy="356641"/>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65" name="Elbow Connector 481">
            <a:extLst>
              <a:ext uri="{FF2B5EF4-FFF2-40B4-BE49-F238E27FC236}">
                <a16:creationId xmlns:a16="http://schemas.microsoft.com/office/drawing/2014/main" id="{CB999E3A-11BC-4152-570F-14D4A2F9264E}"/>
              </a:ext>
            </a:extLst>
          </p:cNvPr>
          <p:cNvCxnSpPr/>
          <p:nvPr/>
        </p:nvCxnSpPr>
        <p:spPr>
          <a:xfrm flipV="1">
            <a:off x="6302144" y="5532778"/>
            <a:ext cx="1626319" cy="356639"/>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66" name="Elbow Connector 482">
            <a:extLst>
              <a:ext uri="{FF2B5EF4-FFF2-40B4-BE49-F238E27FC236}">
                <a16:creationId xmlns:a16="http://schemas.microsoft.com/office/drawing/2014/main" id="{EC2B24CF-5ED5-9C18-F9FC-8D9962126DFB}"/>
              </a:ext>
            </a:extLst>
          </p:cNvPr>
          <p:cNvCxnSpPr/>
          <p:nvPr/>
        </p:nvCxnSpPr>
        <p:spPr>
          <a:xfrm>
            <a:off x="6300990" y="5532776"/>
            <a:ext cx="1627473" cy="356641"/>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67" name="Elbow Connector 483">
            <a:extLst>
              <a:ext uri="{FF2B5EF4-FFF2-40B4-BE49-F238E27FC236}">
                <a16:creationId xmlns:a16="http://schemas.microsoft.com/office/drawing/2014/main" id="{909B5837-62AB-5BBB-9898-F067ACB50B6D}"/>
              </a:ext>
            </a:extLst>
          </p:cNvPr>
          <p:cNvCxnSpPr/>
          <p:nvPr/>
        </p:nvCxnSpPr>
        <p:spPr>
          <a:xfrm flipV="1">
            <a:off x="7112054" y="5532779"/>
            <a:ext cx="1626319" cy="356639"/>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68" name="Elbow Connector 484">
            <a:extLst>
              <a:ext uri="{FF2B5EF4-FFF2-40B4-BE49-F238E27FC236}">
                <a16:creationId xmlns:a16="http://schemas.microsoft.com/office/drawing/2014/main" id="{122314C2-4443-1466-F399-B5263C3FBBF1}"/>
              </a:ext>
            </a:extLst>
          </p:cNvPr>
          <p:cNvCxnSpPr/>
          <p:nvPr/>
        </p:nvCxnSpPr>
        <p:spPr>
          <a:xfrm>
            <a:off x="7110900" y="5532777"/>
            <a:ext cx="1627473" cy="356641"/>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69" name="Elbow Connector 485">
            <a:extLst>
              <a:ext uri="{FF2B5EF4-FFF2-40B4-BE49-F238E27FC236}">
                <a16:creationId xmlns:a16="http://schemas.microsoft.com/office/drawing/2014/main" id="{B810054A-C88E-94CA-661E-EF2EBCE695A6}"/>
              </a:ext>
            </a:extLst>
          </p:cNvPr>
          <p:cNvCxnSpPr/>
          <p:nvPr/>
        </p:nvCxnSpPr>
        <p:spPr>
          <a:xfrm flipV="1">
            <a:off x="7921964" y="5532779"/>
            <a:ext cx="1626319" cy="356639"/>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70" name="Elbow Connector 486">
            <a:extLst>
              <a:ext uri="{FF2B5EF4-FFF2-40B4-BE49-F238E27FC236}">
                <a16:creationId xmlns:a16="http://schemas.microsoft.com/office/drawing/2014/main" id="{B939E220-C0C7-2C51-9C57-83E196D07655}"/>
              </a:ext>
            </a:extLst>
          </p:cNvPr>
          <p:cNvCxnSpPr/>
          <p:nvPr/>
        </p:nvCxnSpPr>
        <p:spPr>
          <a:xfrm>
            <a:off x="7920810" y="5532777"/>
            <a:ext cx="1627473" cy="356641"/>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71" name="Elbow Connector 487">
            <a:extLst>
              <a:ext uri="{FF2B5EF4-FFF2-40B4-BE49-F238E27FC236}">
                <a16:creationId xmlns:a16="http://schemas.microsoft.com/office/drawing/2014/main" id="{7FC2B079-C9AA-2010-1ACD-5D106C9FDF33}"/>
              </a:ext>
            </a:extLst>
          </p:cNvPr>
          <p:cNvCxnSpPr/>
          <p:nvPr/>
        </p:nvCxnSpPr>
        <p:spPr>
          <a:xfrm flipV="1">
            <a:off x="8738373" y="5535535"/>
            <a:ext cx="1626319" cy="356639"/>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72" name="Elbow Connector 488">
            <a:extLst>
              <a:ext uri="{FF2B5EF4-FFF2-40B4-BE49-F238E27FC236}">
                <a16:creationId xmlns:a16="http://schemas.microsoft.com/office/drawing/2014/main" id="{F4F02F7D-9985-61B3-E49E-27581E7AAB18}"/>
              </a:ext>
            </a:extLst>
          </p:cNvPr>
          <p:cNvCxnSpPr/>
          <p:nvPr/>
        </p:nvCxnSpPr>
        <p:spPr>
          <a:xfrm>
            <a:off x="8737219" y="5535533"/>
            <a:ext cx="1627473" cy="356641"/>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73" name="Elbow Connector 489">
            <a:extLst>
              <a:ext uri="{FF2B5EF4-FFF2-40B4-BE49-F238E27FC236}">
                <a16:creationId xmlns:a16="http://schemas.microsoft.com/office/drawing/2014/main" id="{33E5C900-75B9-1A1E-4B87-7F133CB15496}"/>
              </a:ext>
            </a:extLst>
          </p:cNvPr>
          <p:cNvCxnSpPr/>
          <p:nvPr/>
        </p:nvCxnSpPr>
        <p:spPr>
          <a:xfrm flipV="1">
            <a:off x="9548283" y="5535535"/>
            <a:ext cx="1626319" cy="356639"/>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74" name="Elbow Connector 490">
            <a:extLst>
              <a:ext uri="{FF2B5EF4-FFF2-40B4-BE49-F238E27FC236}">
                <a16:creationId xmlns:a16="http://schemas.microsoft.com/office/drawing/2014/main" id="{465F154C-6B78-148E-2923-3F665ACC33D0}"/>
              </a:ext>
            </a:extLst>
          </p:cNvPr>
          <p:cNvCxnSpPr/>
          <p:nvPr/>
        </p:nvCxnSpPr>
        <p:spPr>
          <a:xfrm>
            <a:off x="9547129" y="5535533"/>
            <a:ext cx="1627473" cy="356641"/>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75" name="Elbow Connector 491">
            <a:extLst>
              <a:ext uri="{FF2B5EF4-FFF2-40B4-BE49-F238E27FC236}">
                <a16:creationId xmlns:a16="http://schemas.microsoft.com/office/drawing/2014/main" id="{6C2364B6-C183-F5BC-0117-BC55DC66AF12}"/>
              </a:ext>
            </a:extLst>
          </p:cNvPr>
          <p:cNvCxnSpPr/>
          <p:nvPr/>
        </p:nvCxnSpPr>
        <p:spPr>
          <a:xfrm flipV="1">
            <a:off x="2211741" y="5532778"/>
            <a:ext cx="1626319" cy="356639"/>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76" name="Elbow Connector 492">
            <a:extLst>
              <a:ext uri="{FF2B5EF4-FFF2-40B4-BE49-F238E27FC236}">
                <a16:creationId xmlns:a16="http://schemas.microsoft.com/office/drawing/2014/main" id="{0A9BD6DB-67C3-1595-20A7-256A990A1695}"/>
              </a:ext>
            </a:extLst>
          </p:cNvPr>
          <p:cNvCxnSpPr/>
          <p:nvPr/>
        </p:nvCxnSpPr>
        <p:spPr>
          <a:xfrm>
            <a:off x="2210587" y="5532776"/>
            <a:ext cx="1627473" cy="356641"/>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77" name="Elbow Connector 493">
            <a:extLst>
              <a:ext uri="{FF2B5EF4-FFF2-40B4-BE49-F238E27FC236}">
                <a16:creationId xmlns:a16="http://schemas.microsoft.com/office/drawing/2014/main" id="{473FFDA5-833A-D44A-AEDC-AB38EF340F8A}"/>
              </a:ext>
            </a:extLst>
          </p:cNvPr>
          <p:cNvCxnSpPr/>
          <p:nvPr/>
        </p:nvCxnSpPr>
        <p:spPr>
          <a:xfrm flipV="1">
            <a:off x="3021651" y="5532778"/>
            <a:ext cx="1626319" cy="356639"/>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78" name="Elbow Connector 494">
            <a:extLst>
              <a:ext uri="{FF2B5EF4-FFF2-40B4-BE49-F238E27FC236}">
                <a16:creationId xmlns:a16="http://schemas.microsoft.com/office/drawing/2014/main" id="{AC4D90C8-5B24-E5F8-0DD2-A5F0922A903C}"/>
              </a:ext>
            </a:extLst>
          </p:cNvPr>
          <p:cNvCxnSpPr/>
          <p:nvPr/>
        </p:nvCxnSpPr>
        <p:spPr>
          <a:xfrm>
            <a:off x="3020497" y="5532776"/>
            <a:ext cx="1627473" cy="356641"/>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79" name="Elbow Connector 495">
            <a:extLst>
              <a:ext uri="{FF2B5EF4-FFF2-40B4-BE49-F238E27FC236}">
                <a16:creationId xmlns:a16="http://schemas.microsoft.com/office/drawing/2014/main" id="{995E4DD4-7D69-B269-A652-674B44467055}"/>
              </a:ext>
            </a:extLst>
          </p:cNvPr>
          <p:cNvCxnSpPr/>
          <p:nvPr/>
        </p:nvCxnSpPr>
        <p:spPr>
          <a:xfrm flipV="1">
            <a:off x="7941681" y="5540187"/>
            <a:ext cx="1626319" cy="356639"/>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80" name="Elbow Connector 496">
            <a:extLst>
              <a:ext uri="{FF2B5EF4-FFF2-40B4-BE49-F238E27FC236}">
                <a16:creationId xmlns:a16="http://schemas.microsoft.com/office/drawing/2014/main" id="{14933820-1681-DCF0-AC07-36E5DF3364CA}"/>
              </a:ext>
            </a:extLst>
          </p:cNvPr>
          <p:cNvCxnSpPr/>
          <p:nvPr/>
        </p:nvCxnSpPr>
        <p:spPr>
          <a:xfrm>
            <a:off x="7933595" y="5529984"/>
            <a:ext cx="1627473" cy="356641"/>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81" name="Elbow Connector 497">
            <a:extLst>
              <a:ext uri="{FF2B5EF4-FFF2-40B4-BE49-F238E27FC236}">
                <a16:creationId xmlns:a16="http://schemas.microsoft.com/office/drawing/2014/main" id="{A9DCD857-C26E-539F-FC08-558AA7361ECF}"/>
              </a:ext>
            </a:extLst>
          </p:cNvPr>
          <p:cNvCxnSpPr/>
          <p:nvPr/>
        </p:nvCxnSpPr>
        <p:spPr>
          <a:xfrm flipV="1">
            <a:off x="8741186" y="5549923"/>
            <a:ext cx="1626319" cy="356639"/>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82" name="Elbow Connector 498">
            <a:extLst>
              <a:ext uri="{FF2B5EF4-FFF2-40B4-BE49-F238E27FC236}">
                <a16:creationId xmlns:a16="http://schemas.microsoft.com/office/drawing/2014/main" id="{6FAFCA77-88A8-9081-7846-52A9B87D46FC}"/>
              </a:ext>
            </a:extLst>
          </p:cNvPr>
          <p:cNvCxnSpPr/>
          <p:nvPr/>
        </p:nvCxnSpPr>
        <p:spPr>
          <a:xfrm>
            <a:off x="8733392" y="5528683"/>
            <a:ext cx="1627473" cy="356641"/>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83" name="Elbow Connector 499">
            <a:extLst>
              <a:ext uri="{FF2B5EF4-FFF2-40B4-BE49-F238E27FC236}">
                <a16:creationId xmlns:a16="http://schemas.microsoft.com/office/drawing/2014/main" id="{8E78C2CE-86FC-8A33-AEA0-AEF305134055}"/>
              </a:ext>
            </a:extLst>
          </p:cNvPr>
          <p:cNvCxnSpPr/>
          <p:nvPr/>
        </p:nvCxnSpPr>
        <p:spPr>
          <a:xfrm flipV="1">
            <a:off x="9543302" y="5543429"/>
            <a:ext cx="1626319" cy="356639"/>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84" name="Elbow Connector 500">
            <a:extLst>
              <a:ext uri="{FF2B5EF4-FFF2-40B4-BE49-F238E27FC236}">
                <a16:creationId xmlns:a16="http://schemas.microsoft.com/office/drawing/2014/main" id="{8F32941E-45C9-CD43-3461-9B5E09157141}"/>
              </a:ext>
            </a:extLst>
          </p:cNvPr>
          <p:cNvCxnSpPr/>
          <p:nvPr/>
        </p:nvCxnSpPr>
        <p:spPr>
          <a:xfrm>
            <a:off x="9537878" y="5546675"/>
            <a:ext cx="1627473" cy="356641"/>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285" name="Rectangle 284">
            <a:extLst>
              <a:ext uri="{FF2B5EF4-FFF2-40B4-BE49-F238E27FC236}">
                <a16:creationId xmlns:a16="http://schemas.microsoft.com/office/drawing/2014/main" id="{94B49160-ED76-598F-692F-6783ED5296DC}"/>
              </a:ext>
            </a:extLst>
          </p:cNvPr>
          <p:cNvSpPr/>
          <p:nvPr/>
        </p:nvSpPr>
        <p:spPr>
          <a:xfrm>
            <a:off x="4013024" y="5549923"/>
            <a:ext cx="777777" cy="369332"/>
          </a:xfrm>
          <a:prstGeom prst="rect">
            <a:avLst/>
          </a:prstGeom>
        </p:spPr>
        <p:txBody>
          <a:bodyPr wrap="none">
            <a:spAutoFit/>
          </a:bodyPr>
          <a:lstStyle/>
          <a:p>
            <a:r>
              <a:rPr lang="en-US" dirty="0"/>
              <a:t>DrP</a:t>
            </a:r>
            <a:r>
              <a:rPr lang="en-US" baseline="-10000" dirty="0"/>
              <a:t>N</a:t>
            </a:r>
            <a:r>
              <a:rPr lang="en-US" baseline="30000" dirty="0"/>
              <a:t>1</a:t>
            </a:r>
            <a:endParaRPr lang="en-US" dirty="0"/>
          </a:p>
        </p:txBody>
      </p:sp>
      <p:sp>
        <p:nvSpPr>
          <p:cNvPr id="286" name="Rectangle 285">
            <a:extLst>
              <a:ext uri="{FF2B5EF4-FFF2-40B4-BE49-F238E27FC236}">
                <a16:creationId xmlns:a16="http://schemas.microsoft.com/office/drawing/2014/main" id="{87AF188F-D4DD-EBEC-E516-D767CCE8CA22}"/>
              </a:ext>
            </a:extLst>
          </p:cNvPr>
          <p:cNvSpPr/>
          <p:nvPr/>
        </p:nvSpPr>
        <p:spPr>
          <a:xfrm>
            <a:off x="8667880" y="5525797"/>
            <a:ext cx="867545" cy="369332"/>
          </a:xfrm>
          <a:prstGeom prst="rect">
            <a:avLst/>
          </a:prstGeom>
        </p:spPr>
        <p:txBody>
          <a:bodyPr wrap="none">
            <a:spAutoFit/>
          </a:bodyPr>
          <a:lstStyle/>
          <a:p>
            <a:r>
              <a:rPr lang="en-US" dirty="0"/>
              <a:t>DrP</a:t>
            </a:r>
            <a:r>
              <a:rPr lang="en-US" baseline="-10000" dirty="0"/>
              <a:t>N+1</a:t>
            </a:r>
            <a:endParaRPr lang="en-US" dirty="0"/>
          </a:p>
        </p:txBody>
      </p:sp>
      <p:sp>
        <p:nvSpPr>
          <p:cNvPr id="287" name="Rectangle 286">
            <a:extLst>
              <a:ext uri="{FF2B5EF4-FFF2-40B4-BE49-F238E27FC236}">
                <a16:creationId xmlns:a16="http://schemas.microsoft.com/office/drawing/2014/main" id="{D9363B55-7828-800C-BABB-379E9C6B6060}"/>
              </a:ext>
            </a:extLst>
          </p:cNvPr>
          <p:cNvSpPr/>
          <p:nvPr/>
        </p:nvSpPr>
        <p:spPr>
          <a:xfrm>
            <a:off x="2661197" y="5532776"/>
            <a:ext cx="829073" cy="369332"/>
          </a:xfrm>
          <a:prstGeom prst="rect">
            <a:avLst/>
          </a:prstGeom>
        </p:spPr>
        <p:txBody>
          <a:bodyPr wrap="none">
            <a:spAutoFit/>
          </a:bodyPr>
          <a:lstStyle/>
          <a:p>
            <a:r>
              <a:rPr lang="en-US" dirty="0"/>
              <a:t>DrP</a:t>
            </a:r>
            <a:r>
              <a:rPr lang="en-US" baseline="-10000" dirty="0"/>
              <a:t>N-1</a:t>
            </a:r>
            <a:endParaRPr lang="en-US" dirty="0"/>
          </a:p>
        </p:txBody>
      </p:sp>
      <p:sp>
        <p:nvSpPr>
          <p:cNvPr id="288" name="Rectangle 287">
            <a:extLst>
              <a:ext uri="{FF2B5EF4-FFF2-40B4-BE49-F238E27FC236}">
                <a16:creationId xmlns:a16="http://schemas.microsoft.com/office/drawing/2014/main" id="{FDFD9EAA-C244-C06A-2335-29D9FC1E7A20}"/>
              </a:ext>
            </a:extLst>
          </p:cNvPr>
          <p:cNvSpPr/>
          <p:nvPr/>
        </p:nvSpPr>
        <p:spPr>
          <a:xfrm>
            <a:off x="7233402" y="5565933"/>
            <a:ext cx="777777" cy="369332"/>
          </a:xfrm>
          <a:prstGeom prst="rect">
            <a:avLst/>
          </a:prstGeom>
        </p:spPr>
        <p:txBody>
          <a:bodyPr wrap="none">
            <a:spAutoFit/>
          </a:bodyPr>
          <a:lstStyle/>
          <a:p>
            <a:r>
              <a:rPr lang="en-US" dirty="0"/>
              <a:t>DrP</a:t>
            </a:r>
            <a:r>
              <a:rPr lang="en-US" baseline="-10000" dirty="0"/>
              <a:t>N</a:t>
            </a:r>
            <a:r>
              <a:rPr lang="en-US" baseline="30000" dirty="0"/>
              <a:t>5</a:t>
            </a:r>
            <a:endParaRPr lang="en-US" dirty="0"/>
          </a:p>
        </p:txBody>
      </p:sp>
      <p:sp>
        <p:nvSpPr>
          <p:cNvPr id="289" name="Rectangle 288">
            <a:extLst>
              <a:ext uri="{FF2B5EF4-FFF2-40B4-BE49-F238E27FC236}">
                <a16:creationId xmlns:a16="http://schemas.microsoft.com/office/drawing/2014/main" id="{9449A507-AA2C-A71D-E215-E5E65AFE6FEB}"/>
              </a:ext>
            </a:extLst>
          </p:cNvPr>
          <p:cNvSpPr/>
          <p:nvPr/>
        </p:nvSpPr>
        <p:spPr>
          <a:xfrm>
            <a:off x="6438630" y="5549923"/>
            <a:ext cx="777777" cy="369332"/>
          </a:xfrm>
          <a:prstGeom prst="rect">
            <a:avLst/>
          </a:prstGeom>
        </p:spPr>
        <p:txBody>
          <a:bodyPr wrap="none">
            <a:spAutoFit/>
          </a:bodyPr>
          <a:lstStyle/>
          <a:p>
            <a:r>
              <a:rPr lang="en-US" dirty="0"/>
              <a:t>DrP</a:t>
            </a:r>
            <a:r>
              <a:rPr lang="en-US" baseline="-10000" dirty="0"/>
              <a:t>N</a:t>
            </a:r>
            <a:r>
              <a:rPr lang="en-US" baseline="30000" dirty="0"/>
              <a:t>4</a:t>
            </a:r>
            <a:endParaRPr lang="en-US" dirty="0"/>
          </a:p>
        </p:txBody>
      </p:sp>
      <p:sp>
        <p:nvSpPr>
          <p:cNvPr id="290" name="Rectangle 289">
            <a:extLst>
              <a:ext uri="{FF2B5EF4-FFF2-40B4-BE49-F238E27FC236}">
                <a16:creationId xmlns:a16="http://schemas.microsoft.com/office/drawing/2014/main" id="{7CB3D7B6-581C-40A5-7409-4479FBD532C0}"/>
              </a:ext>
            </a:extLst>
          </p:cNvPr>
          <p:cNvSpPr/>
          <p:nvPr/>
        </p:nvSpPr>
        <p:spPr>
          <a:xfrm>
            <a:off x="5531586" y="5549923"/>
            <a:ext cx="777777" cy="369332"/>
          </a:xfrm>
          <a:prstGeom prst="rect">
            <a:avLst/>
          </a:prstGeom>
        </p:spPr>
        <p:txBody>
          <a:bodyPr wrap="none">
            <a:spAutoFit/>
          </a:bodyPr>
          <a:lstStyle/>
          <a:p>
            <a:r>
              <a:rPr lang="en-US" dirty="0"/>
              <a:t>DrP</a:t>
            </a:r>
            <a:r>
              <a:rPr lang="en-US" baseline="-10000" dirty="0"/>
              <a:t>N</a:t>
            </a:r>
            <a:r>
              <a:rPr lang="en-US" baseline="30000" dirty="0"/>
              <a:t>3</a:t>
            </a:r>
            <a:endParaRPr lang="en-US" dirty="0"/>
          </a:p>
        </p:txBody>
      </p:sp>
      <p:sp>
        <p:nvSpPr>
          <p:cNvPr id="291" name="Rectangle 290">
            <a:extLst>
              <a:ext uri="{FF2B5EF4-FFF2-40B4-BE49-F238E27FC236}">
                <a16:creationId xmlns:a16="http://schemas.microsoft.com/office/drawing/2014/main" id="{42293710-E046-9A37-72E9-8F69E1BCC370}"/>
              </a:ext>
            </a:extLst>
          </p:cNvPr>
          <p:cNvSpPr/>
          <p:nvPr/>
        </p:nvSpPr>
        <p:spPr>
          <a:xfrm>
            <a:off x="4767003" y="5549923"/>
            <a:ext cx="777777" cy="369332"/>
          </a:xfrm>
          <a:prstGeom prst="rect">
            <a:avLst/>
          </a:prstGeom>
        </p:spPr>
        <p:txBody>
          <a:bodyPr wrap="none">
            <a:spAutoFit/>
          </a:bodyPr>
          <a:lstStyle/>
          <a:p>
            <a:r>
              <a:rPr lang="en-US" dirty="0"/>
              <a:t>DrP</a:t>
            </a:r>
            <a:r>
              <a:rPr lang="en-US" baseline="-10000" dirty="0"/>
              <a:t>N</a:t>
            </a:r>
            <a:r>
              <a:rPr lang="en-US" baseline="30000" dirty="0"/>
              <a:t>2</a:t>
            </a:r>
            <a:endParaRPr lang="en-US" dirty="0"/>
          </a:p>
        </p:txBody>
      </p:sp>
      <p:sp>
        <p:nvSpPr>
          <p:cNvPr id="292" name="Rectangle 291">
            <a:extLst>
              <a:ext uri="{FF2B5EF4-FFF2-40B4-BE49-F238E27FC236}">
                <a16:creationId xmlns:a16="http://schemas.microsoft.com/office/drawing/2014/main" id="{70623D68-CFEE-1EC1-E9D2-BC58D9081887}"/>
              </a:ext>
            </a:extLst>
          </p:cNvPr>
          <p:cNvSpPr/>
          <p:nvPr/>
        </p:nvSpPr>
        <p:spPr>
          <a:xfrm>
            <a:off x="2485506" y="5876373"/>
            <a:ext cx="692818" cy="369332"/>
          </a:xfrm>
          <a:prstGeom prst="rect">
            <a:avLst/>
          </a:prstGeom>
        </p:spPr>
        <p:txBody>
          <a:bodyPr wrap="none">
            <a:spAutoFit/>
          </a:bodyPr>
          <a:lstStyle/>
          <a:p>
            <a:r>
              <a:rPr lang="en-US" dirty="0" err="1"/>
              <a:t>DrP</a:t>
            </a:r>
            <a:r>
              <a:rPr lang="en-US" baseline="-10000" dirty="0" err="1"/>
              <a:t>N</a:t>
            </a:r>
            <a:endParaRPr lang="en-US" dirty="0"/>
          </a:p>
        </p:txBody>
      </p:sp>
      <p:sp>
        <p:nvSpPr>
          <p:cNvPr id="293" name="TextBox 292">
            <a:extLst>
              <a:ext uri="{FF2B5EF4-FFF2-40B4-BE49-F238E27FC236}">
                <a16:creationId xmlns:a16="http://schemas.microsoft.com/office/drawing/2014/main" id="{ABE00E88-3970-0A24-835C-4E0C4F8ACF4E}"/>
              </a:ext>
            </a:extLst>
          </p:cNvPr>
          <p:cNvSpPr txBox="1"/>
          <p:nvPr/>
        </p:nvSpPr>
        <p:spPr>
          <a:xfrm>
            <a:off x="3219853" y="5857583"/>
            <a:ext cx="6822702" cy="369332"/>
          </a:xfrm>
          <a:prstGeom prst="rect">
            <a:avLst/>
          </a:prstGeom>
          <a:noFill/>
        </p:spPr>
        <p:txBody>
          <a:bodyPr wrap="none" rtlCol="0">
            <a:spAutoFit/>
          </a:bodyPr>
          <a:lstStyle/>
          <a:p>
            <a:r>
              <a:rPr lang="en-US" dirty="0"/>
              <a:t>RDO dictated package format, extracted (repackaged) from GP</a:t>
            </a:r>
            <a:r>
              <a:rPr lang="en-US" baseline="-10000" dirty="0"/>
              <a:t>N</a:t>
            </a:r>
            <a:r>
              <a:rPr lang="en-US" dirty="0"/>
              <a:t> </a:t>
            </a:r>
          </a:p>
        </p:txBody>
      </p:sp>
      <p:pic>
        <p:nvPicPr>
          <p:cNvPr id="294" name="Picture 293">
            <a:extLst>
              <a:ext uri="{FF2B5EF4-FFF2-40B4-BE49-F238E27FC236}">
                <a16:creationId xmlns:a16="http://schemas.microsoft.com/office/drawing/2014/main" id="{3C496D7B-8369-181B-6318-D82395C21958}"/>
              </a:ext>
            </a:extLst>
          </p:cNvPr>
          <p:cNvPicPr>
            <a:picLocks noChangeAspect="1"/>
          </p:cNvPicPr>
          <p:nvPr/>
        </p:nvPicPr>
        <p:blipFill>
          <a:blip r:embed="rId2"/>
          <a:stretch>
            <a:fillRect/>
          </a:stretch>
        </p:blipFill>
        <p:spPr>
          <a:xfrm>
            <a:off x="2975969" y="1753129"/>
            <a:ext cx="1072510" cy="2689776"/>
          </a:xfrm>
          <a:prstGeom prst="rect">
            <a:avLst/>
          </a:prstGeom>
        </p:spPr>
      </p:pic>
      <p:pic>
        <p:nvPicPr>
          <p:cNvPr id="295" name="Picture 294">
            <a:extLst>
              <a:ext uri="{FF2B5EF4-FFF2-40B4-BE49-F238E27FC236}">
                <a16:creationId xmlns:a16="http://schemas.microsoft.com/office/drawing/2014/main" id="{5AFEC5AA-64F8-6663-F4FA-E1E17D4A4F6E}"/>
              </a:ext>
            </a:extLst>
          </p:cNvPr>
          <p:cNvPicPr>
            <a:picLocks noChangeAspect="1"/>
          </p:cNvPicPr>
          <p:nvPr/>
        </p:nvPicPr>
        <p:blipFill>
          <a:blip r:embed="rId2"/>
          <a:stretch>
            <a:fillRect/>
          </a:stretch>
        </p:blipFill>
        <p:spPr>
          <a:xfrm>
            <a:off x="7028229" y="1758180"/>
            <a:ext cx="1072510" cy="2689776"/>
          </a:xfrm>
          <a:prstGeom prst="rect">
            <a:avLst/>
          </a:prstGeom>
        </p:spPr>
      </p:pic>
      <p:cxnSp>
        <p:nvCxnSpPr>
          <p:cNvPr id="296" name="Curved Connector 512">
            <a:extLst>
              <a:ext uri="{FF2B5EF4-FFF2-40B4-BE49-F238E27FC236}">
                <a16:creationId xmlns:a16="http://schemas.microsoft.com/office/drawing/2014/main" id="{1F50DEDA-0ACE-B763-7E7E-F64B96BADFB3}"/>
              </a:ext>
            </a:extLst>
          </p:cNvPr>
          <p:cNvCxnSpPr/>
          <p:nvPr/>
        </p:nvCxnSpPr>
        <p:spPr>
          <a:xfrm>
            <a:off x="7136837" y="1905059"/>
            <a:ext cx="665066" cy="648873"/>
          </a:xfrm>
          <a:prstGeom prst="curvedConnector3">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97" name="Picture 296">
            <a:extLst>
              <a:ext uri="{FF2B5EF4-FFF2-40B4-BE49-F238E27FC236}">
                <a16:creationId xmlns:a16="http://schemas.microsoft.com/office/drawing/2014/main" id="{F2AE79E8-7527-B94B-DE70-FAE431466A00}"/>
              </a:ext>
            </a:extLst>
          </p:cNvPr>
          <p:cNvPicPr>
            <a:picLocks noChangeAspect="1"/>
          </p:cNvPicPr>
          <p:nvPr/>
        </p:nvPicPr>
        <p:blipFill>
          <a:blip r:embed="rId3"/>
          <a:stretch>
            <a:fillRect/>
          </a:stretch>
        </p:blipFill>
        <p:spPr>
          <a:xfrm>
            <a:off x="2943696" y="1675950"/>
            <a:ext cx="989391" cy="4385089"/>
          </a:xfrm>
          <a:prstGeom prst="rect">
            <a:avLst/>
          </a:prstGeom>
        </p:spPr>
      </p:pic>
      <p:pic>
        <p:nvPicPr>
          <p:cNvPr id="298" name="Picture 297">
            <a:extLst>
              <a:ext uri="{FF2B5EF4-FFF2-40B4-BE49-F238E27FC236}">
                <a16:creationId xmlns:a16="http://schemas.microsoft.com/office/drawing/2014/main" id="{DF5F55B1-7BC9-B785-E318-593F0CFE0939}"/>
              </a:ext>
            </a:extLst>
          </p:cNvPr>
          <p:cNvPicPr>
            <a:picLocks noChangeAspect="1"/>
          </p:cNvPicPr>
          <p:nvPr/>
        </p:nvPicPr>
        <p:blipFill>
          <a:blip r:embed="rId3"/>
          <a:stretch>
            <a:fillRect/>
          </a:stretch>
        </p:blipFill>
        <p:spPr>
          <a:xfrm>
            <a:off x="7045590" y="1753129"/>
            <a:ext cx="989391" cy="4385089"/>
          </a:xfrm>
          <a:prstGeom prst="rect">
            <a:avLst/>
          </a:prstGeom>
        </p:spPr>
      </p:pic>
      <p:sp>
        <p:nvSpPr>
          <p:cNvPr id="299" name="Rectangle 298">
            <a:extLst>
              <a:ext uri="{FF2B5EF4-FFF2-40B4-BE49-F238E27FC236}">
                <a16:creationId xmlns:a16="http://schemas.microsoft.com/office/drawing/2014/main" id="{BC3ECEC3-1F8B-2B07-5060-E54CDDC87671}"/>
              </a:ext>
            </a:extLst>
          </p:cNvPr>
          <p:cNvSpPr/>
          <p:nvPr/>
        </p:nvSpPr>
        <p:spPr>
          <a:xfrm>
            <a:off x="520482" y="3657719"/>
            <a:ext cx="11151035" cy="1368535"/>
          </a:xfrm>
          <a:prstGeom prst="rect">
            <a:avLst/>
          </a:prstGeom>
          <a:solidFill>
            <a:srgbClr val="7030A0">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6345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42A8E9-78F0-3EEF-952C-2377FFCAB2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F22C55-83FA-798C-89F2-7E6305900467}"/>
              </a:ext>
            </a:extLst>
          </p:cNvPr>
          <p:cNvSpPr txBox="1">
            <a:spLocks/>
          </p:cNvSpPr>
          <p:nvPr/>
        </p:nvSpPr>
        <p:spPr>
          <a:xfrm>
            <a:off x="1239570" y="285074"/>
            <a:ext cx="4656405" cy="480349"/>
          </a:xfrm>
          <a:prstGeom prst="rect">
            <a:avLst/>
          </a:prstGeom>
        </p:spPr>
        <p:txBody>
          <a:bodyP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b="1" dirty="0"/>
          </a:p>
        </p:txBody>
      </p:sp>
      <p:sp>
        <p:nvSpPr>
          <p:cNvPr id="9" name="Rectangle 8">
            <a:extLst>
              <a:ext uri="{FF2B5EF4-FFF2-40B4-BE49-F238E27FC236}">
                <a16:creationId xmlns:a16="http://schemas.microsoft.com/office/drawing/2014/main" id="{5A075C2A-9670-40B9-9EB2-9078F843330E}"/>
              </a:ext>
            </a:extLst>
          </p:cNvPr>
          <p:cNvSpPr/>
          <p:nvPr/>
        </p:nvSpPr>
        <p:spPr>
          <a:xfrm>
            <a:off x="1236267" y="289973"/>
            <a:ext cx="4656404" cy="400110"/>
          </a:xfrm>
          <a:prstGeom prst="rect">
            <a:avLst/>
          </a:prstGeom>
        </p:spPr>
        <p:txBody>
          <a:bodyPr wrap="square">
            <a:spAutoFit/>
          </a:bodyPr>
          <a:lstStyle/>
          <a:p>
            <a:pPr>
              <a:spcAft>
                <a:spcPts val="400"/>
              </a:spcAft>
            </a:pPr>
            <a:r>
              <a:rPr lang="en-US" sz="2000" dirty="0">
                <a:solidFill>
                  <a:srgbClr val="000000"/>
                </a:solidFill>
              </a:rPr>
              <a:t>DAM control link (downlink/uplink)</a:t>
            </a:r>
          </a:p>
        </p:txBody>
      </p:sp>
      <p:sp>
        <p:nvSpPr>
          <p:cNvPr id="4" name="Slide Number Placeholder 3">
            <a:extLst>
              <a:ext uri="{FF2B5EF4-FFF2-40B4-BE49-F238E27FC236}">
                <a16:creationId xmlns:a16="http://schemas.microsoft.com/office/drawing/2014/main" id="{4780FF38-B36A-8F9B-3A2E-19700F660C94}"/>
              </a:ext>
            </a:extLst>
          </p:cNvPr>
          <p:cNvSpPr>
            <a:spLocks noGrp="1"/>
          </p:cNvSpPr>
          <p:nvPr>
            <p:ph type="sldNum" sz="quarter" idx="12"/>
          </p:nvPr>
        </p:nvSpPr>
        <p:spPr/>
        <p:txBody>
          <a:bodyPr/>
          <a:lstStyle/>
          <a:p>
            <a:fld id="{ED7F7473-35CC-4359-AC04-EFEE0D39A7D2}" type="slidenum">
              <a:rPr lang="en-US" smtClean="0"/>
              <a:t>17</a:t>
            </a:fld>
            <a:endParaRPr lang="en-US" dirty="0"/>
          </a:p>
        </p:txBody>
      </p:sp>
      <p:sp>
        <p:nvSpPr>
          <p:cNvPr id="3" name="Rectangle 2">
            <a:extLst>
              <a:ext uri="{FF2B5EF4-FFF2-40B4-BE49-F238E27FC236}">
                <a16:creationId xmlns:a16="http://schemas.microsoft.com/office/drawing/2014/main" id="{A01C2A65-8377-C52C-9B6A-7F73CC0C55F7}"/>
              </a:ext>
            </a:extLst>
          </p:cNvPr>
          <p:cNvSpPr/>
          <p:nvPr/>
        </p:nvSpPr>
        <p:spPr>
          <a:xfrm>
            <a:off x="604501" y="2491588"/>
            <a:ext cx="1998999" cy="298211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XCZU19EG</a:t>
            </a:r>
          </a:p>
        </p:txBody>
      </p:sp>
      <p:sp>
        <p:nvSpPr>
          <p:cNvPr id="10" name="Rectangle 9">
            <a:extLst>
              <a:ext uri="{FF2B5EF4-FFF2-40B4-BE49-F238E27FC236}">
                <a16:creationId xmlns:a16="http://schemas.microsoft.com/office/drawing/2014/main" id="{E6FC9C89-B94E-3B9A-27E1-E19B5D0AE446}"/>
              </a:ext>
            </a:extLst>
          </p:cNvPr>
          <p:cNvSpPr/>
          <p:nvPr/>
        </p:nvSpPr>
        <p:spPr>
          <a:xfrm>
            <a:off x="3567772" y="1317425"/>
            <a:ext cx="2121828" cy="177184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XCKU15P</a:t>
            </a:r>
          </a:p>
        </p:txBody>
      </p:sp>
      <p:sp>
        <p:nvSpPr>
          <p:cNvPr id="12" name="Rectangle 11">
            <a:extLst>
              <a:ext uri="{FF2B5EF4-FFF2-40B4-BE49-F238E27FC236}">
                <a16:creationId xmlns:a16="http://schemas.microsoft.com/office/drawing/2014/main" id="{09D1CFC4-816B-9CF6-D06F-91076198E1F8}"/>
              </a:ext>
            </a:extLst>
          </p:cNvPr>
          <p:cNvSpPr/>
          <p:nvPr/>
        </p:nvSpPr>
        <p:spPr>
          <a:xfrm>
            <a:off x="3567773" y="4616456"/>
            <a:ext cx="2121827" cy="177184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XCKU15P</a:t>
            </a:r>
          </a:p>
        </p:txBody>
      </p:sp>
      <p:sp>
        <p:nvSpPr>
          <p:cNvPr id="13" name="TextBox 12">
            <a:extLst>
              <a:ext uri="{FF2B5EF4-FFF2-40B4-BE49-F238E27FC236}">
                <a16:creationId xmlns:a16="http://schemas.microsoft.com/office/drawing/2014/main" id="{2CDEFB5A-9A2C-222D-C2E7-BDB5038529B3}"/>
              </a:ext>
            </a:extLst>
          </p:cNvPr>
          <p:cNvSpPr txBox="1"/>
          <p:nvPr/>
        </p:nvSpPr>
        <p:spPr>
          <a:xfrm>
            <a:off x="2606803" y="2367774"/>
            <a:ext cx="960969" cy="646331"/>
          </a:xfrm>
          <a:prstGeom prst="rect">
            <a:avLst/>
          </a:prstGeom>
          <a:noFill/>
        </p:spPr>
        <p:txBody>
          <a:bodyPr wrap="none" rtlCol="0">
            <a:spAutoFit/>
          </a:bodyPr>
          <a:lstStyle/>
          <a:p>
            <a:r>
              <a:rPr lang="en-US" dirty="0"/>
              <a:t>1 x MGT</a:t>
            </a:r>
          </a:p>
          <a:p>
            <a:r>
              <a:rPr lang="en-US" dirty="0"/>
              <a:t>40 x IO</a:t>
            </a:r>
          </a:p>
        </p:txBody>
      </p:sp>
      <p:cxnSp>
        <p:nvCxnSpPr>
          <p:cNvPr id="17" name="Connector: Elbow 16">
            <a:extLst>
              <a:ext uri="{FF2B5EF4-FFF2-40B4-BE49-F238E27FC236}">
                <a16:creationId xmlns:a16="http://schemas.microsoft.com/office/drawing/2014/main" id="{5FA8384B-71EB-68C7-A77F-DA824E7B1B52}"/>
              </a:ext>
            </a:extLst>
          </p:cNvPr>
          <p:cNvCxnSpPr/>
          <p:nvPr/>
        </p:nvCxnSpPr>
        <p:spPr>
          <a:xfrm flipV="1">
            <a:off x="2603500" y="2491588"/>
            <a:ext cx="964272" cy="522517"/>
          </a:xfrm>
          <a:prstGeom prst="bentConnector3">
            <a:avLst/>
          </a:prstGeom>
          <a:ln>
            <a:headEnd type="arrow"/>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42939E6C-82F7-D4C7-1AE0-4DC7A24E6143}"/>
              </a:ext>
            </a:extLst>
          </p:cNvPr>
          <p:cNvSpPr txBox="1"/>
          <p:nvPr/>
        </p:nvSpPr>
        <p:spPr>
          <a:xfrm>
            <a:off x="2603500" y="5100835"/>
            <a:ext cx="960969" cy="646331"/>
          </a:xfrm>
          <a:prstGeom prst="rect">
            <a:avLst/>
          </a:prstGeom>
          <a:noFill/>
        </p:spPr>
        <p:txBody>
          <a:bodyPr wrap="none" rtlCol="0">
            <a:spAutoFit/>
          </a:bodyPr>
          <a:lstStyle/>
          <a:p>
            <a:r>
              <a:rPr lang="en-US" dirty="0"/>
              <a:t>1 x MGT</a:t>
            </a:r>
          </a:p>
          <a:p>
            <a:r>
              <a:rPr lang="en-US" dirty="0"/>
              <a:t>40 x IO</a:t>
            </a:r>
          </a:p>
        </p:txBody>
      </p:sp>
      <p:cxnSp>
        <p:nvCxnSpPr>
          <p:cNvPr id="21" name="Connector: Elbow 20">
            <a:extLst>
              <a:ext uri="{FF2B5EF4-FFF2-40B4-BE49-F238E27FC236}">
                <a16:creationId xmlns:a16="http://schemas.microsoft.com/office/drawing/2014/main" id="{735DC2EB-97E5-B5BC-AFF0-D82EE07BA9BF}"/>
              </a:ext>
            </a:extLst>
          </p:cNvPr>
          <p:cNvCxnSpPr>
            <a:cxnSpLocks/>
          </p:cNvCxnSpPr>
          <p:nvPr/>
        </p:nvCxnSpPr>
        <p:spPr>
          <a:xfrm>
            <a:off x="2603500" y="5092512"/>
            <a:ext cx="960969" cy="659845"/>
          </a:xfrm>
          <a:prstGeom prst="bentConnector3">
            <a:avLst/>
          </a:prstGeom>
          <a:ln>
            <a:headEnd type="arrow"/>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4920D9F0-7056-2A7F-1B55-607B6C61C3F4}"/>
              </a:ext>
            </a:extLst>
          </p:cNvPr>
          <p:cNvSpPr txBox="1"/>
          <p:nvPr/>
        </p:nvSpPr>
        <p:spPr>
          <a:xfrm>
            <a:off x="4628686" y="2423117"/>
            <a:ext cx="1188146" cy="646331"/>
          </a:xfrm>
          <a:prstGeom prst="rect">
            <a:avLst/>
          </a:prstGeom>
          <a:noFill/>
        </p:spPr>
        <p:txBody>
          <a:bodyPr wrap="none" rtlCol="0">
            <a:spAutoFit/>
          </a:bodyPr>
          <a:lstStyle/>
          <a:p>
            <a:r>
              <a:rPr lang="en-US" dirty="0"/>
              <a:t>52 x MGT</a:t>
            </a:r>
          </a:p>
          <a:p>
            <a:r>
              <a:rPr lang="en-US" dirty="0"/>
              <a:t>104 x </a:t>
            </a:r>
            <a:r>
              <a:rPr lang="en-US" dirty="0" err="1"/>
              <a:t>d_IO</a:t>
            </a:r>
            <a:endParaRPr lang="en-US" dirty="0"/>
          </a:p>
        </p:txBody>
      </p:sp>
      <p:sp>
        <p:nvSpPr>
          <p:cNvPr id="26" name="TextBox 25">
            <a:extLst>
              <a:ext uri="{FF2B5EF4-FFF2-40B4-BE49-F238E27FC236}">
                <a16:creationId xmlns:a16="http://schemas.microsoft.com/office/drawing/2014/main" id="{5B262AF2-C5A4-8D2B-7E08-9D1CAA82898A}"/>
              </a:ext>
            </a:extLst>
          </p:cNvPr>
          <p:cNvSpPr txBox="1"/>
          <p:nvPr/>
        </p:nvSpPr>
        <p:spPr>
          <a:xfrm>
            <a:off x="4628686" y="4746968"/>
            <a:ext cx="1188146" cy="646331"/>
          </a:xfrm>
          <a:prstGeom prst="rect">
            <a:avLst/>
          </a:prstGeom>
          <a:noFill/>
        </p:spPr>
        <p:txBody>
          <a:bodyPr wrap="none" rtlCol="0">
            <a:spAutoFit/>
          </a:bodyPr>
          <a:lstStyle/>
          <a:p>
            <a:r>
              <a:rPr lang="en-US" dirty="0"/>
              <a:t>52 x MGT</a:t>
            </a:r>
          </a:p>
          <a:p>
            <a:r>
              <a:rPr lang="en-US" dirty="0"/>
              <a:t>104 x </a:t>
            </a:r>
            <a:r>
              <a:rPr lang="en-US" dirty="0" err="1"/>
              <a:t>d_IO</a:t>
            </a:r>
            <a:endParaRPr lang="en-US" dirty="0"/>
          </a:p>
        </p:txBody>
      </p:sp>
      <p:sp>
        <p:nvSpPr>
          <p:cNvPr id="28" name="TextBox 27">
            <a:extLst>
              <a:ext uri="{FF2B5EF4-FFF2-40B4-BE49-F238E27FC236}">
                <a16:creationId xmlns:a16="http://schemas.microsoft.com/office/drawing/2014/main" id="{EAA0C17C-AEFA-3DB5-2903-650DC0C08203}"/>
              </a:ext>
            </a:extLst>
          </p:cNvPr>
          <p:cNvSpPr txBox="1"/>
          <p:nvPr/>
        </p:nvSpPr>
        <p:spPr>
          <a:xfrm>
            <a:off x="1665415" y="3244717"/>
            <a:ext cx="1077987" cy="646331"/>
          </a:xfrm>
          <a:prstGeom prst="rect">
            <a:avLst/>
          </a:prstGeom>
          <a:noFill/>
        </p:spPr>
        <p:txBody>
          <a:bodyPr wrap="none" rtlCol="0">
            <a:spAutoFit/>
          </a:bodyPr>
          <a:lstStyle/>
          <a:p>
            <a:r>
              <a:rPr lang="en-US" dirty="0"/>
              <a:t>40 x MGT</a:t>
            </a:r>
          </a:p>
          <a:p>
            <a:r>
              <a:rPr lang="en-US" dirty="0"/>
              <a:t>80 x </a:t>
            </a:r>
            <a:r>
              <a:rPr lang="en-US" dirty="0" err="1"/>
              <a:t>d_IO</a:t>
            </a:r>
            <a:endParaRPr lang="en-US" dirty="0"/>
          </a:p>
        </p:txBody>
      </p:sp>
      <p:sp>
        <p:nvSpPr>
          <p:cNvPr id="30" name="Rectangle 29">
            <a:extLst>
              <a:ext uri="{FF2B5EF4-FFF2-40B4-BE49-F238E27FC236}">
                <a16:creationId xmlns:a16="http://schemas.microsoft.com/office/drawing/2014/main" id="{0A6378B9-C9A0-8CE4-55CE-509D772571BB}"/>
              </a:ext>
            </a:extLst>
          </p:cNvPr>
          <p:cNvSpPr/>
          <p:nvPr/>
        </p:nvSpPr>
        <p:spPr>
          <a:xfrm>
            <a:off x="6750514" y="1905000"/>
            <a:ext cx="1077987" cy="2841968"/>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Plugin Cards for  144  DAM</a:t>
            </a:r>
          </a:p>
        </p:txBody>
      </p:sp>
      <p:cxnSp>
        <p:nvCxnSpPr>
          <p:cNvPr id="32" name="Connector: Elbow 31">
            <a:extLst>
              <a:ext uri="{FF2B5EF4-FFF2-40B4-BE49-F238E27FC236}">
                <a16:creationId xmlns:a16="http://schemas.microsoft.com/office/drawing/2014/main" id="{651713B1-57AE-CEE5-9ED7-34B320452CE8}"/>
              </a:ext>
            </a:extLst>
          </p:cNvPr>
          <p:cNvCxnSpPr/>
          <p:nvPr/>
        </p:nvCxnSpPr>
        <p:spPr>
          <a:xfrm flipV="1">
            <a:off x="5689600" y="2367774"/>
            <a:ext cx="1060913" cy="273826"/>
          </a:xfrm>
          <a:prstGeom prst="bentConnector3">
            <a:avLst/>
          </a:prstGeom>
          <a:ln w="254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nector: Elbow 33">
            <a:extLst>
              <a:ext uri="{FF2B5EF4-FFF2-40B4-BE49-F238E27FC236}">
                <a16:creationId xmlns:a16="http://schemas.microsoft.com/office/drawing/2014/main" id="{97F16414-39C4-2CB9-81A0-8FD40884FE99}"/>
              </a:ext>
            </a:extLst>
          </p:cNvPr>
          <p:cNvCxnSpPr/>
          <p:nvPr/>
        </p:nvCxnSpPr>
        <p:spPr>
          <a:xfrm flipV="1">
            <a:off x="2603500" y="3429000"/>
            <a:ext cx="4164087" cy="127000"/>
          </a:xfrm>
          <a:prstGeom prst="bentConnector3">
            <a:avLst/>
          </a:prstGeom>
          <a:ln w="254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nector: Elbow 35">
            <a:extLst>
              <a:ext uri="{FF2B5EF4-FFF2-40B4-BE49-F238E27FC236}">
                <a16:creationId xmlns:a16="http://schemas.microsoft.com/office/drawing/2014/main" id="{AC6ABBBF-2943-3D83-0418-A40F101A4A55}"/>
              </a:ext>
            </a:extLst>
          </p:cNvPr>
          <p:cNvCxnSpPr/>
          <p:nvPr/>
        </p:nvCxnSpPr>
        <p:spPr>
          <a:xfrm flipV="1">
            <a:off x="5689600" y="4216401"/>
            <a:ext cx="1060913" cy="876111"/>
          </a:xfrm>
          <a:prstGeom prst="bentConnector3">
            <a:avLst/>
          </a:prstGeom>
          <a:ln w="254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43F43809-8D64-08A2-DC0D-DC2D7A3C2D61}"/>
              </a:ext>
            </a:extLst>
          </p:cNvPr>
          <p:cNvSpPr txBox="1"/>
          <p:nvPr/>
        </p:nvSpPr>
        <p:spPr>
          <a:xfrm>
            <a:off x="4842220" y="1333022"/>
            <a:ext cx="960969" cy="646331"/>
          </a:xfrm>
          <a:prstGeom prst="rect">
            <a:avLst/>
          </a:prstGeom>
          <a:noFill/>
        </p:spPr>
        <p:txBody>
          <a:bodyPr wrap="none" rtlCol="0">
            <a:spAutoFit/>
          </a:bodyPr>
          <a:lstStyle/>
          <a:p>
            <a:r>
              <a:rPr lang="en-US" dirty="0"/>
              <a:t>2 x MGT</a:t>
            </a:r>
          </a:p>
          <a:p>
            <a:r>
              <a:rPr lang="en-US" dirty="0"/>
              <a:t>4 x </a:t>
            </a:r>
            <a:r>
              <a:rPr lang="en-US" dirty="0" err="1"/>
              <a:t>d_IO</a:t>
            </a:r>
            <a:endParaRPr lang="en-US" dirty="0"/>
          </a:p>
        </p:txBody>
      </p:sp>
      <p:sp>
        <p:nvSpPr>
          <p:cNvPr id="39" name="TextBox 38">
            <a:extLst>
              <a:ext uri="{FF2B5EF4-FFF2-40B4-BE49-F238E27FC236}">
                <a16:creationId xmlns:a16="http://schemas.microsoft.com/office/drawing/2014/main" id="{56CDF3FF-ED13-E28E-991E-0990730ACD01}"/>
              </a:ext>
            </a:extLst>
          </p:cNvPr>
          <p:cNvSpPr txBox="1"/>
          <p:nvPr/>
        </p:nvSpPr>
        <p:spPr>
          <a:xfrm>
            <a:off x="1723923" y="4168773"/>
            <a:ext cx="960969" cy="369332"/>
          </a:xfrm>
          <a:prstGeom prst="rect">
            <a:avLst/>
          </a:prstGeom>
          <a:noFill/>
        </p:spPr>
        <p:txBody>
          <a:bodyPr wrap="none" rtlCol="0">
            <a:spAutoFit/>
          </a:bodyPr>
          <a:lstStyle/>
          <a:p>
            <a:r>
              <a:rPr lang="en-US" dirty="0"/>
              <a:t>4 x MGT</a:t>
            </a:r>
          </a:p>
        </p:txBody>
      </p:sp>
      <p:sp>
        <p:nvSpPr>
          <p:cNvPr id="44" name="Rectangle 43">
            <a:extLst>
              <a:ext uri="{FF2B5EF4-FFF2-40B4-BE49-F238E27FC236}">
                <a16:creationId xmlns:a16="http://schemas.microsoft.com/office/drawing/2014/main" id="{7B5625CB-2692-622D-03EF-B164244F42B9}"/>
              </a:ext>
            </a:extLst>
          </p:cNvPr>
          <p:cNvSpPr/>
          <p:nvPr/>
        </p:nvSpPr>
        <p:spPr>
          <a:xfrm>
            <a:off x="3605875" y="3956055"/>
            <a:ext cx="1410628" cy="587733"/>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40 GBE</a:t>
            </a:r>
          </a:p>
          <a:p>
            <a:pPr algn="ctr"/>
            <a:r>
              <a:rPr lang="en-US" dirty="0">
                <a:solidFill>
                  <a:schemeClr val="tx1"/>
                </a:solidFill>
              </a:rPr>
              <a:t>Or 4 x RDO</a:t>
            </a:r>
          </a:p>
        </p:txBody>
      </p:sp>
      <p:sp>
        <p:nvSpPr>
          <p:cNvPr id="46" name="Rectangle 45">
            <a:extLst>
              <a:ext uri="{FF2B5EF4-FFF2-40B4-BE49-F238E27FC236}">
                <a16:creationId xmlns:a16="http://schemas.microsoft.com/office/drawing/2014/main" id="{7A7615A7-8F84-F67D-CAF6-FF71DD54C17A}"/>
              </a:ext>
            </a:extLst>
          </p:cNvPr>
          <p:cNvSpPr/>
          <p:nvPr/>
        </p:nvSpPr>
        <p:spPr>
          <a:xfrm>
            <a:off x="6767587" y="1270292"/>
            <a:ext cx="1077987" cy="482017"/>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 x DAM</a:t>
            </a:r>
          </a:p>
        </p:txBody>
      </p:sp>
      <p:sp>
        <p:nvSpPr>
          <p:cNvPr id="47" name="Rectangle 46">
            <a:extLst>
              <a:ext uri="{FF2B5EF4-FFF2-40B4-BE49-F238E27FC236}">
                <a16:creationId xmlns:a16="http://schemas.microsoft.com/office/drawing/2014/main" id="{6DA3EDC5-5B96-A5AC-DFAE-889D2C335923}"/>
              </a:ext>
            </a:extLst>
          </p:cNvPr>
          <p:cNvSpPr/>
          <p:nvPr/>
        </p:nvSpPr>
        <p:spPr>
          <a:xfrm>
            <a:off x="6767587" y="5587708"/>
            <a:ext cx="1077987" cy="482017"/>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 x DAM</a:t>
            </a:r>
          </a:p>
        </p:txBody>
      </p:sp>
      <p:cxnSp>
        <p:nvCxnSpPr>
          <p:cNvPr id="49" name="Connector: Elbow 48">
            <a:extLst>
              <a:ext uri="{FF2B5EF4-FFF2-40B4-BE49-F238E27FC236}">
                <a16:creationId xmlns:a16="http://schemas.microsoft.com/office/drawing/2014/main" id="{915894BB-7593-ECB5-63EA-BA1F2B387FB3}"/>
              </a:ext>
            </a:extLst>
          </p:cNvPr>
          <p:cNvCxnSpPr>
            <a:cxnSpLocks/>
            <a:endCxn id="44" idx="1"/>
          </p:cNvCxnSpPr>
          <p:nvPr/>
        </p:nvCxnSpPr>
        <p:spPr>
          <a:xfrm flipV="1">
            <a:off x="2614927" y="4249922"/>
            <a:ext cx="990948" cy="145564"/>
          </a:xfrm>
          <a:prstGeom prst="bentConnector3">
            <a:avLst/>
          </a:prstGeom>
          <a:ln w="254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A733BCB6-C508-1B47-85BA-8C5B2FAD5958}"/>
              </a:ext>
            </a:extLst>
          </p:cNvPr>
          <p:cNvSpPr txBox="1"/>
          <p:nvPr/>
        </p:nvSpPr>
        <p:spPr>
          <a:xfrm>
            <a:off x="4814427" y="5718738"/>
            <a:ext cx="960969" cy="646331"/>
          </a:xfrm>
          <a:prstGeom prst="rect">
            <a:avLst/>
          </a:prstGeom>
          <a:noFill/>
        </p:spPr>
        <p:txBody>
          <a:bodyPr wrap="none" rtlCol="0">
            <a:spAutoFit/>
          </a:bodyPr>
          <a:lstStyle/>
          <a:p>
            <a:r>
              <a:rPr lang="en-US" dirty="0"/>
              <a:t>2 x MGT</a:t>
            </a:r>
          </a:p>
          <a:p>
            <a:r>
              <a:rPr lang="en-US" dirty="0"/>
              <a:t>4 x </a:t>
            </a:r>
            <a:r>
              <a:rPr lang="en-US" dirty="0" err="1"/>
              <a:t>d_IO</a:t>
            </a:r>
            <a:endParaRPr lang="en-US" dirty="0"/>
          </a:p>
        </p:txBody>
      </p:sp>
      <p:cxnSp>
        <p:nvCxnSpPr>
          <p:cNvPr id="57" name="Connector: Elbow 56">
            <a:extLst>
              <a:ext uri="{FF2B5EF4-FFF2-40B4-BE49-F238E27FC236}">
                <a16:creationId xmlns:a16="http://schemas.microsoft.com/office/drawing/2014/main" id="{6DB570AF-8D88-8EA0-6C3B-08331989FED7}"/>
              </a:ext>
            </a:extLst>
          </p:cNvPr>
          <p:cNvCxnSpPr>
            <a:cxnSpLocks/>
            <a:endCxn id="46" idx="1"/>
          </p:cNvCxnSpPr>
          <p:nvPr/>
        </p:nvCxnSpPr>
        <p:spPr>
          <a:xfrm flipV="1">
            <a:off x="5676325" y="1511301"/>
            <a:ext cx="1091262" cy="141855"/>
          </a:xfrm>
          <a:prstGeom prst="bentConnector3">
            <a:avLst/>
          </a:prstGeom>
          <a:ln w="254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Connector: Elbow 60">
            <a:extLst>
              <a:ext uri="{FF2B5EF4-FFF2-40B4-BE49-F238E27FC236}">
                <a16:creationId xmlns:a16="http://schemas.microsoft.com/office/drawing/2014/main" id="{6BC2EF5A-4904-F983-3ED3-730258826B15}"/>
              </a:ext>
            </a:extLst>
          </p:cNvPr>
          <p:cNvCxnSpPr>
            <a:cxnSpLocks/>
            <a:endCxn id="47" idx="1"/>
          </p:cNvCxnSpPr>
          <p:nvPr/>
        </p:nvCxnSpPr>
        <p:spPr>
          <a:xfrm flipV="1">
            <a:off x="5652431" y="5828717"/>
            <a:ext cx="1115156" cy="213186"/>
          </a:xfrm>
          <a:prstGeom prst="bentConnector3">
            <a:avLst/>
          </a:prstGeom>
          <a:ln w="254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DCEDB006-188E-6F8E-D20C-355C805D085D}"/>
              </a:ext>
            </a:extLst>
          </p:cNvPr>
          <p:cNvSpPr txBox="1"/>
          <p:nvPr/>
        </p:nvSpPr>
        <p:spPr>
          <a:xfrm>
            <a:off x="9023386" y="2371877"/>
            <a:ext cx="1346651" cy="954107"/>
          </a:xfrm>
          <a:prstGeom prst="rect">
            <a:avLst/>
          </a:prstGeom>
          <a:noFill/>
        </p:spPr>
        <p:txBody>
          <a:bodyPr wrap="none" rtlCol="0">
            <a:spAutoFit/>
          </a:bodyPr>
          <a:lstStyle/>
          <a:p>
            <a:r>
              <a:rPr lang="en-US" sz="2000" dirty="0"/>
              <a:t>Supports: </a:t>
            </a:r>
          </a:p>
          <a:p>
            <a:pPr marL="285750" indent="-285750">
              <a:buFont typeface="Arial" panose="020B0604020202020204" pitchFamily="34" charset="0"/>
              <a:buChar char="•"/>
            </a:pPr>
            <a:r>
              <a:rPr lang="en-US" dirty="0"/>
              <a:t>148 DAM</a:t>
            </a:r>
          </a:p>
          <a:p>
            <a:pPr marL="285750" indent="-285750">
              <a:buFont typeface="Arial" panose="020B0604020202020204" pitchFamily="34" charset="0"/>
              <a:buChar char="•"/>
            </a:pPr>
            <a:r>
              <a:rPr lang="en-US" dirty="0"/>
              <a:t>4 RDO</a:t>
            </a:r>
          </a:p>
        </p:txBody>
      </p:sp>
      <p:sp>
        <p:nvSpPr>
          <p:cNvPr id="5" name="Rectangle: Rounded Corners 4">
            <a:extLst>
              <a:ext uri="{FF2B5EF4-FFF2-40B4-BE49-F238E27FC236}">
                <a16:creationId xmlns:a16="http://schemas.microsoft.com/office/drawing/2014/main" id="{79C24B05-9883-2610-EBB8-630F861F3F29}"/>
              </a:ext>
            </a:extLst>
          </p:cNvPr>
          <p:cNvSpPr/>
          <p:nvPr/>
        </p:nvSpPr>
        <p:spPr>
          <a:xfrm>
            <a:off x="4873350" y="1399272"/>
            <a:ext cx="816250" cy="505727"/>
          </a:xfrm>
          <a:prstGeom prst="roundRect">
            <a:avLst/>
          </a:prstGeom>
          <a:solidFill>
            <a:srgbClr val="FFFF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6039DC06-A4C9-1F21-A260-9888F746D3D8}"/>
              </a:ext>
            </a:extLst>
          </p:cNvPr>
          <p:cNvSpPr/>
          <p:nvPr/>
        </p:nvSpPr>
        <p:spPr>
          <a:xfrm>
            <a:off x="4725327" y="2504964"/>
            <a:ext cx="974622" cy="505727"/>
          </a:xfrm>
          <a:prstGeom prst="roundRect">
            <a:avLst/>
          </a:prstGeom>
          <a:solidFill>
            <a:srgbClr val="FFFF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88855AD6-2A3E-1E1C-3C45-07D3C5E48A3A}"/>
              </a:ext>
            </a:extLst>
          </p:cNvPr>
          <p:cNvSpPr/>
          <p:nvPr/>
        </p:nvSpPr>
        <p:spPr>
          <a:xfrm>
            <a:off x="4725327" y="4782950"/>
            <a:ext cx="974622" cy="505727"/>
          </a:xfrm>
          <a:prstGeom prst="roundRect">
            <a:avLst/>
          </a:prstGeom>
          <a:solidFill>
            <a:srgbClr val="FFFF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53CBE895-CFAE-33D5-5D6C-CF822BA05AF2}"/>
              </a:ext>
            </a:extLst>
          </p:cNvPr>
          <p:cNvSpPr/>
          <p:nvPr/>
        </p:nvSpPr>
        <p:spPr>
          <a:xfrm>
            <a:off x="1723923" y="3299703"/>
            <a:ext cx="924631" cy="505727"/>
          </a:xfrm>
          <a:prstGeom prst="roundRect">
            <a:avLst/>
          </a:prstGeom>
          <a:solidFill>
            <a:srgbClr val="FFFF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3D60ED69-D160-0B05-FFCB-B7A3B18A161F}"/>
              </a:ext>
            </a:extLst>
          </p:cNvPr>
          <p:cNvSpPr/>
          <p:nvPr/>
        </p:nvSpPr>
        <p:spPr>
          <a:xfrm>
            <a:off x="4886786" y="5747166"/>
            <a:ext cx="816250" cy="505727"/>
          </a:xfrm>
          <a:prstGeom prst="roundRect">
            <a:avLst/>
          </a:prstGeom>
          <a:solidFill>
            <a:srgbClr val="FFFF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45446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0D0879-4C21-ED81-9D82-BBE7F600C7A8}"/>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C207996-B7C2-6B3C-822C-135D8D5F682D}"/>
              </a:ext>
            </a:extLst>
          </p:cNvPr>
          <p:cNvSpPr>
            <a:spLocks noGrp="1"/>
          </p:cNvSpPr>
          <p:nvPr>
            <p:ph type="sldNum" sz="quarter" idx="12"/>
          </p:nvPr>
        </p:nvSpPr>
        <p:spPr/>
        <p:txBody>
          <a:bodyPr/>
          <a:lstStyle/>
          <a:p>
            <a:fld id="{ED7F7473-35CC-4359-AC04-EFEE0D39A7D2}" type="slidenum">
              <a:rPr lang="en-US" smtClean="0"/>
              <a:t>18</a:t>
            </a:fld>
            <a:endParaRPr lang="en-US" dirty="0"/>
          </a:p>
        </p:txBody>
      </p:sp>
      <p:sp>
        <p:nvSpPr>
          <p:cNvPr id="5" name="Rectangle 4">
            <a:extLst>
              <a:ext uri="{FF2B5EF4-FFF2-40B4-BE49-F238E27FC236}">
                <a16:creationId xmlns:a16="http://schemas.microsoft.com/office/drawing/2014/main" id="{08197235-F991-66F6-7B1F-E37E0A6DF93C}"/>
              </a:ext>
            </a:extLst>
          </p:cNvPr>
          <p:cNvSpPr/>
          <p:nvPr/>
        </p:nvSpPr>
        <p:spPr>
          <a:xfrm>
            <a:off x="1173388" y="412637"/>
            <a:ext cx="5611576" cy="369332"/>
          </a:xfrm>
          <a:prstGeom prst="rect">
            <a:avLst/>
          </a:prstGeom>
        </p:spPr>
        <p:txBody>
          <a:bodyPr wrap="square">
            <a:spAutoFit/>
          </a:bodyPr>
          <a:lstStyle/>
          <a:p>
            <a:pPr>
              <a:spcAft>
                <a:spcPts val="400"/>
              </a:spcAft>
            </a:pPr>
            <a:r>
              <a:rPr lang="en-US" dirty="0">
                <a:solidFill>
                  <a:srgbClr val="000000"/>
                </a:solidFill>
              </a:rPr>
              <a:t>Clock monitoring (another GTU plugin module)</a:t>
            </a:r>
          </a:p>
        </p:txBody>
      </p:sp>
      <p:cxnSp>
        <p:nvCxnSpPr>
          <p:cNvPr id="3" name="Straight Arrow Connector 2">
            <a:extLst>
              <a:ext uri="{FF2B5EF4-FFF2-40B4-BE49-F238E27FC236}">
                <a16:creationId xmlns:a16="http://schemas.microsoft.com/office/drawing/2014/main" id="{D77B5F7A-4490-B8D6-CB2B-FCC03763443E}"/>
              </a:ext>
            </a:extLst>
          </p:cNvPr>
          <p:cNvCxnSpPr/>
          <p:nvPr/>
        </p:nvCxnSpPr>
        <p:spPr>
          <a:xfrm>
            <a:off x="765637" y="2314372"/>
            <a:ext cx="927075" cy="0"/>
          </a:xfrm>
          <a:prstGeom prst="straightConnector1">
            <a:avLst/>
          </a:prstGeom>
          <a:ln w="1905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77FAD74C-002A-2363-8BA7-13AD3EA1E720}"/>
              </a:ext>
            </a:extLst>
          </p:cNvPr>
          <p:cNvSpPr/>
          <p:nvPr/>
        </p:nvSpPr>
        <p:spPr>
          <a:xfrm>
            <a:off x="1692712" y="1778968"/>
            <a:ext cx="837280" cy="1070811"/>
          </a:xfrm>
          <a:prstGeom prst="rect">
            <a:avLst/>
          </a:prstGeom>
          <a:solidFill>
            <a:schemeClr val="accent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364D816-2ADE-AF37-BA51-102B9F7BED81}"/>
              </a:ext>
            </a:extLst>
          </p:cNvPr>
          <p:cNvSpPr txBox="1"/>
          <p:nvPr/>
        </p:nvSpPr>
        <p:spPr>
          <a:xfrm>
            <a:off x="1692712" y="1991207"/>
            <a:ext cx="837280" cy="646331"/>
          </a:xfrm>
          <a:prstGeom prst="rect">
            <a:avLst/>
          </a:prstGeom>
          <a:noFill/>
        </p:spPr>
        <p:txBody>
          <a:bodyPr wrap="none" rtlCol="0">
            <a:spAutoFit/>
          </a:bodyPr>
          <a:lstStyle/>
          <a:p>
            <a:pPr algn="ctr"/>
            <a:r>
              <a:rPr lang="en-US" dirty="0"/>
              <a:t>Clock</a:t>
            </a:r>
          </a:p>
          <a:p>
            <a:pPr algn="ctr"/>
            <a:r>
              <a:rPr lang="en-US" dirty="0"/>
              <a:t>Fanout</a:t>
            </a:r>
          </a:p>
        </p:txBody>
      </p:sp>
      <p:sp>
        <p:nvSpPr>
          <p:cNvPr id="13" name="Rectangle 12">
            <a:extLst>
              <a:ext uri="{FF2B5EF4-FFF2-40B4-BE49-F238E27FC236}">
                <a16:creationId xmlns:a16="http://schemas.microsoft.com/office/drawing/2014/main" id="{252E386C-465B-DEB2-39EA-69560233D31C}"/>
              </a:ext>
            </a:extLst>
          </p:cNvPr>
          <p:cNvSpPr/>
          <p:nvPr/>
        </p:nvSpPr>
        <p:spPr>
          <a:xfrm>
            <a:off x="1692712" y="3290937"/>
            <a:ext cx="837280" cy="1070811"/>
          </a:xfrm>
          <a:prstGeom prst="rect">
            <a:avLst/>
          </a:prstGeom>
          <a:solidFill>
            <a:schemeClr val="accent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F68B7B2B-F31F-7113-4702-5156EA792F1D}"/>
              </a:ext>
            </a:extLst>
          </p:cNvPr>
          <p:cNvSpPr txBox="1"/>
          <p:nvPr/>
        </p:nvSpPr>
        <p:spPr>
          <a:xfrm>
            <a:off x="1692712" y="3503176"/>
            <a:ext cx="837280" cy="646331"/>
          </a:xfrm>
          <a:prstGeom prst="rect">
            <a:avLst/>
          </a:prstGeom>
          <a:noFill/>
        </p:spPr>
        <p:txBody>
          <a:bodyPr wrap="none" rtlCol="0">
            <a:spAutoFit/>
          </a:bodyPr>
          <a:lstStyle/>
          <a:p>
            <a:pPr algn="ctr"/>
            <a:r>
              <a:rPr lang="en-US" dirty="0"/>
              <a:t>Clock</a:t>
            </a:r>
          </a:p>
          <a:p>
            <a:pPr algn="ctr"/>
            <a:r>
              <a:rPr lang="en-US" dirty="0"/>
              <a:t>Fanout</a:t>
            </a:r>
          </a:p>
        </p:txBody>
      </p:sp>
      <p:sp>
        <p:nvSpPr>
          <p:cNvPr id="19" name="Rectangle 18">
            <a:extLst>
              <a:ext uri="{FF2B5EF4-FFF2-40B4-BE49-F238E27FC236}">
                <a16:creationId xmlns:a16="http://schemas.microsoft.com/office/drawing/2014/main" id="{84126ACE-B9D0-CF8E-5B1D-3BD1B276D885}"/>
              </a:ext>
            </a:extLst>
          </p:cNvPr>
          <p:cNvSpPr/>
          <p:nvPr/>
        </p:nvSpPr>
        <p:spPr>
          <a:xfrm>
            <a:off x="3700379" y="1778968"/>
            <a:ext cx="931129" cy="1070811"/>
          </a:xfrm>
          <a:prstGeom prst="rect">
            <a:avLst/>
          </a:prstGeom>
          <a:solidFill>
            <a:schemeClr val="accent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E54DC10-A848-7B2E-EE89-0397D71C5885}"/>
              </a:ext>
            </a:extLst>
          </p:cNvPr>
          <p:cNvSpPr txBox="1"/>
          <p:nvPr/>
        </p:nvSpPr>
        <p:spPr>
          <a:xfrm>
            <a:off x="3700379" y="1991207"/>
            <a:ext cx="1024978" cy="646331"/>
          </a:xfrm>
          <a:prstGeom prst="rect">
            <a:avLst/>
          </a:prstGeom>
          <a:noFill/>
        </p:spPr>
        <p:txBody>
          <a:bodyPr wrap="square" rtlCol="0">
            <a:spAutoFit/>
          </a:bodyPr>
          <a:lstStyle/>
          <a:p>
            <a:pPr algn="ctr"/>
            <a:r>
              <a:rPr lang="en-US" dirty="0"/>
              <a:t>QSFP </a:t>
            </a:r>
            <a:r>
              <a:rPr lang="en-US" dirty="0" err="1"/>
              <a:t>opticTRx</a:t>
            </a:r>
            <a:endParaRPr lang="en-US" dirty="0"/>
          </a:p>
        </p:txBody>
      </p:sp>
      <p:sp>
        <p:nvSpPr>
          <p:cNvPr id="24" name="Rectangle 23">
            <a:extLst>
              <a:ext uri="{FF2B5EF4-FFF2-40B4-BE49-F238E27FC236}">
                <a16:creationId xmlns:a16="http://schemas.microsoft.com/office/drawing/2014/main" id="{88CE3780-B96F-52EC-728A-BA3608CC424E}"/>
              </a:ext>
            </a:extLst>
          </p:cNvPr>
          <p:cNvSpPr/>
          <p:nvPr/>
        </p:nvSpPr>
        <p:spPr>
          <a:xfrm>
            <a:off x="5635060" y="3290937"/>
            <a:ext cx="837280" cy="1070811"/>
          </a:xfrm>
          <a:prstGeom prst="rect">
            <a:avLst/>
          </a:prstGeom>
          <a:solidFill>
            <a:schemeClr val="accent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62D1B3F2-5C42-9401-4958-0A1E086CC1DE}"/>
              </a:ext>
            </a:extLst>
          </p:cNvPr>
          <p:cNvSpPr txBox="1"/>
          <p:nvPr/>
        </p:nvSpPr>
        <p:spPr>
          <a:xfrm>
            <a:off x="5452120" y="3488293"/>
            <a:ext cx="1156845" cy="646331"/>
          </a:xfrm>
          <a:prstGeom prst="rect">
            <a:avLst/>
          </a:prstGeom>
          <a:noFill/>
        </p:spPr>
        <p:txBody>
          <a:bodyPr wrap="square" rtlCol="0">
            <a:spAutoFit/>
          </a:bodyPr>
          <a:lstStyle/>
          <a:p>
            <a:pPr algn="ctr"/>
            <a:r>
              <a:rPr lang="en-US" dirty="0" err="1"/>
              <a:t>FireFly</a:t>
            </a:r>
            <a:r>
              <a:rPr lang="en-US" dirty="0"/>
              <a:t> </a:t>
            </a:r>
            <a:r>
              <a:rPr lang="en-US" dirty="0" err="1"/>
              <a:t>opticTRx</a:t>
            </a:r>
            <a:endParaRPr lang="en-US" dirty="0"/>
          </a:p>
        </p:txBody>
      </p:sp>
      <p:cxnSp>
        <p:nvCxnSpPr>
          <p:cNvPr id="28" name="Straight Arrow Connector 27">
            <a:extLst>
              <a:ext uri="{FF2B5EF4-FFF2-40B4-BE49-F238E27FC236}">
                <a16:creationId xmlns:a16="http://schemas.microsoft.com/office/drawing/2014/main" id="{4B3A1666-0F1A-C3DA-9C01-564B8AD33CA6}"/>
              </a:ext>
            </a:extLst>
          </p:cNvPr>
          <p:cNvCxnSpPr/>
          <p:nvPr/>
        </p:nvCxnSpPr>
        <p:spPr>
          <a:xfrm>
            <a:off x="2529992" y="3859947"/>
            <a:ext cx="3093395"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0" name="Freeform 23">
            <a:extLst>
              <a:ext uri="{FF2B5EF4-FFF2-40B4-BE49-F238E27FC236}">
                <a16:creationId xmlns:a16="http://schemas.microsoft.com/office/drawing/2014/main" id="{39F69727-C246-B02F-D1E2-674BE0949BC9}"/>
              </a:ext>
            </a:extLst>
          </p:cNvPr>
          <p:cNvSpPr/>
          <p:nvPr/>
        </p:nvSpPr>
        <p:spPr>
          <a:xfrm rot="10800000">
            <a:off x="5798010" y="2523676"/>
            <a:ext cx="323847" cy="780190"/>
          </a:xfrm>
          <a:custGeom>
            <a:avLst/>
            <a:gdLst>
              <a:gd name="connsiteX0" fmla="*/ 9690 w 323847"/>
              <a:gd name="connsiteY0" fmla="*/ 0 h 780190"/>
              <a:gd name="connsiteX1" fmla="*/ 33753 w 323847"/>
              <a:gd name="connsiteY1" fmla="*/ 745958 h 780190"/>
              <a:gd name="connsiteX2" fmla="*/ 286416 w 323847"/>
              <a:gd name="connsiteY2" fmla="*/ 589548 h 780190"/>
              <a:gd name="connsiteX3" fmla="*/ 322511 w 323847"/>
              <a:gd name="connsiteY3" fmla="*/ 12032 h 780190"/>
              <a:gd name="connsiteX4" fmla="*/ 322511 w 323847"/>
              <a:gd name="connsiteY4" fmla="*/ 12032 h 780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847" h="780190">
                <a:moveTo>
                  <a:pt x="9690" y="0"/>
                </a:moveTo>
                <a:cubicBezTo>
                  <a:pt x="-1339" y="323850"/>
                  <a:pt x="-12368" y="647700"/>
                  <a:pt x="33753" y="745958"/>
                </a:cubicBezTo>
                <a:cubicBezTo>
                  <a:pt x="79874" y="844216"/>
                  <a:pt x="238290" y="711869"/>
                  <a:pt x="286416" y="589548"/>
                </a:cubicBezTo>
                <a:cubicBezTo>
                  <a:pt x="334542" y="467227"/>
                  <a:pt x="322511" y="12032"/>
                  <a:pt x="322511" y="12032"/>
                </a:cubicBezTo>
                <a:lnTo>
                  <a:pt x="322511" y="12032"/>
                </a:lnTo>
              </a:path>
            </a:pathLst>
          </a:custGeom>
          <a:noFill/>
          <a:ln w="38100">
            <a:solidFill>
              <a:srgbClr val="DF25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Arrow Connector 31">
            <a:extLst>
              <a:ext uri="{FF2B5EF4-FFF2-40B4-BE49-F238E27FC236}">
                <a16:creationId xmlns:a16="http://schemas.microsoft.com/office/drawing/2014/main" id="{EB6D2BBD-CF12-DF4F-5B0B-5F82FE9BB472}"/>
              </a:ext>
            </a:extLst>
          </p:cNvPr>
          <p:cNvCxnSpPr/>
          <p:nvPr/>
        </p:nvCxnSpPr>
        <p:spPr>
          <a:xfrm>
            <a:off x="6472340" y="3784549"/>
            <a:ext cx="789347" cy="3443"/>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4" name="Freeform 25">
            <a:extLst>
              <a:ext uri="{FF2B5EF4-FFF2-40B4-BE49-F238E27FC236}">
                <a16:creationId xmlns:a16="http://schemas.microsoft.com/office/drawing/2014/main" id="{15F5B761-CC55-0BFC-D246-F1C7388255EC}"/>
              </a:ext>
            </a:extLst>
          </p:cNvPr>
          <p:cNvSpPr/>
          <p:nvPr/>
        </p:nvSpPr>
        <p:spPr>
          <a:xfrm>
            <a:off x="3979176" y="1048152"/>
            <a:ext cx="320236" cy="744352"/>
          </a:xfrm>
          <a:custGeom>
            <a:avLst/>
            <a:gdLst>
              <a:gd name="connsiteX0" fmla="*/ 72586 w 320236"/>
              <a:gd name="connsiteY0" fmla="*/ 715777 h 744352"/>
              <a:gd name="connsiteX1" fmla="*/ 5911 w 320236"/>
              <a:gd name="connsiteY1" fmla="*/ 96652 h 744352"/>
              <a:gd name="connsiteX2" fmla="*/ 205936 w 320236"/>
              <a:gd name="connsiteY2" fmla="*/ 68077 h 744352"/>
              <a:gd name="connsiteX3" fmla="*/ 320236 w 320236"/>
              <a:gd name="connsiteY3" fmla="*/ 744352 h 744352"/>
            </a:gdLst>
            <a:ahLst/>
            <a:cxnLst>
              <a:cxn ang="0">
                <a:pos x="connsiteX0" y="connsiteY0"/>
              </a:cxn>
              <a:cxn ang="0">
                <a:pos x="connsiteX1" y="connsiteY1"/>
              </a:cxn>
              <a:cxn ang="0">
                <a:pos x="connsiteX2" y="connsiteY2"/>
              </a:cxn>
              <a:cxn ang="0">
                <a:pos x="connsiteX3" y="connsiteY3"/>
              </a:cxn>
            </a:cxnLst>
            <a:rect l="l" t="t" r="r" b="b"/>
            <a:pathLst>
              <a:path w="320236" h="744352">
                <a:moveTo>
                  <a:pt x="72586" y="715777"/>
                </a:moveTo>
                <a:cubicBezTo>
                  <a:pt x="28136" y="460189"/>
                  <a:pt x="-16314" y="204602"/>
                  <a:pt x="5911" y="96652"/>
                </a:cubicBezTo>
                <a:cubicBezTo>
                  <a:pt x="28136" y="-11298"/>
                  <a:pt x="153549" y="-39873"/>
                  <a:pt x="205936" y="68077"/>
                </a:cubicBezTo>
                <a:cubicBezTo>
                  <a:pt x="258323" y="176027"/>
                  <a:pt x="289279" y="460189"/>
                  <a:pt x="320236" y="744352"/>
                </a:cubicBezTo>
              </a:path>
            </a:pathLst>
          </a:custGeom>
          <a:noFill/>
          <a:ln w="25400">
            <a:solidFill>
              <a:srgbClr val="DF25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Elbow Connector 26">
            <a:extLst>
              <a:ext uri="{FF2B5EF4-FFF2-40B4-BE49-F238E27FC236}">
                <a16:creationId xmlns:a16="http://schemas.microsoft.com/office/drawing/2014/main" id="{FB002695-A26F-DB14-B550-E9B99ACB139C}"/>
              </a:ext>
            </a:extLst>
          </p:cNvPr>
          <p:cNvCxnSpPr/>
          <p:nvPr/>
        </p:nvCxnSpPr>
        <p:spPr>
          <a:xfrm>
            <a:off x="4631508" y="2637538"/>
            <a:ext cx="1003552" cy="865638"/>
          </a:xfrm>
          <a:prstGeom prst="bentConnector3">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B1CDF3BC-6EE5-397B-CDB5-CA043AE6B9F7}"/>
              </a:ext>
            </a:extLst>
          </p:cNvPr>
          <p:cNvCxnSpPr/>
          <p:nvPr/>
        </p:nvCxnSpPr>
        <p:spPr>
          <a:xfrm>
            <a:off x="4631508" y="2196882"/>
            <a:ext cx="2630179" cy="0"/>
          </a:xfrm>
          <a:prstGeom prst="straightConnector1">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BDFE614A-DBE2-D4FA-985B-484180044813}"/>
              </a:ext>
            </a:extLst>
          </p:cNvPr>
          <p:cNvCxnSpPr>
            <a:stCxn id="12" idx="3"/>
            <a:endCxn id="21" idx="1"/>
          </p:cNvCxnSpPr>
          <p:nvPr/>
        </p:nvCxnSpPr>
        <p:spPr>
          <a:xfrm>
            <a:off x="2529992" y="2314373"/>
            <a:ext cx="1170387" cy="0"/>
          </a:xfrm>
          <a:prstGeom prst="straightConnector1">
            <a:avLst/>
          </a:prstGeom>
          <a:ln w="508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44" name="Freeform 29">
            <a:extLst>
              <a:ext uri="{FF2B5EF4-FFF2-40B4-BE49-F238E27FC236}">
                <a16:creationId xmlns:a16="http://schemas.microsoft.com/office/drawing/2014/main" id="{CD534803-3CE7-EF72-7232-842C407EDE7A}"/>
              </a:ext>
            </a:extLst>
          </p:cNvPr>
          <p:cNvSpPr/>
          <p:nvPr/>
        </p:nvSpPr>
        <p:spPr>
          <a:xfrm>
            <a:off x="1376338" y="5833572"/>
            <a:ext cx="124938" cy="231681"/>
          </a:xfrm>
          <a:custGeom>
            <a:avLst/>
            <a:gdLst>
              <a:gd name="connsiteX0" fmla="*/ 9690 w 323847"/>
              <a:gd name="connsiteY0" fmla="*/ 0 h 780190"/>
              <a:gd name="connsiteX1" fmla="*/ 33753 w 323847"/>
              <a:gd name="connsiteY1" fmla="*/ 745958 h 780190"/>
              <a:gd name="connsiteX2" fmla="*/ 286416 w 323847"/>
              <a:gd name="connsiteY2" fmla="*/ 589548 h 780190"/>
              <a:gd name="connsiteX3" fmla="*/ 322511 w 323847"/>
              <a:gd name="connsiteY3" fmla="*/ 12032 h 780190"/>
              <a:gd name="connsiteX4" fmla="*/ 322511 w 323847"/>
              <a:gd name="connsiteY4" fmla="*/ 12032 h 780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847" h="780190">
                <a:moveTo>
                  <a:pt x="9690" y="0"/>
                </a:moveTo>
                <a:cubicBezTo>
                  <a:pt x="-1339" y="323850"/>
                  <a:pt x="-12368" y="647700"/>
                  <a:pt x="33753" y="745958"/>
                </a:cubicBezTo>
                <a:cubicBezTo>
                  <a:pt x="79874" y="844216"/>
                  <a:pt x="238290" y="711869"/>
                  <a:pt x="286416" y="589548"/>
                </a:cubicBezTo>
                <a:cubicBezTo>
                  <a:pt x="334542" y="467227"/>
                  <a:pt x="322511" y="12032"/>
                  <a:pt x="322511" y="12032"/>
                </a:cubicBezTo>
                <a:lnTo>
                  <a:pt x="322511" y="12032"/>
                </a:lnTo>
              </a:path>
            </a:pathLst>
          </a:custGeom>
          <a:noFill/>
          <a:ln w="38100">
            <a:solidFill>
              <a:srgbClr val="DF25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95A1D23B-F682-67CE-15C9-071FA0F0BDE3}"/>
              </a:ext>
            </a:extLst>
          </p:cNvPr>
          <p:cNvSpPr txBox="1"/>
          <p:nvPr/>
        </p:nvSpPr>
        <p:spPr>
          <a:xfrm>
            <a:off x="1501276" y="5793700"/>
            <a:ext cx="7208640" cy="338554"/>
          </a:xfrm>
          <a:prstGeom prst="rect">
            <a:avLst/>
          </a:prstGeom>
          <a:noFill/>
        </p:spPr>
        <p:txBody>
          <a:bodyPr wrap="none" rtlCol="0">
            <a:spAutoFit/>
          </a:bodyPr>
          <a:lstStyle/>
          <a:p>
            <a:r>
              <a:rPr lang="en-US" sz="1400" dirty="0"/>
              <a:t>Fiber loopback, either the spares between GTU and </a:t>
            </a:r>
            <a:r>
              <a:rPr lang="en-US" sz="1600" dirty="0"/>
              <a:t>DAM</a:t>
            </a:r>
            <a:r>
              <a:rPr lang="en-US" sz="1400" dirty="0"/>
              <a:t>, or the spares between DAM and RDO</a:t>
            </a:r>
          </a:p>
        </p:txBody>
      </p:sp>
      <p:cxnSp>
        <p:nvCxnSpPr>
          <p:cNvPr id="47" name="Straight Arrow Connector 46">
            <a:extLst>
              <a:ext uri="{FF2B5EF4-FFF2-40B4-BE49-F238E27FC236}">
                <a16:creationId xmlns:a16="http://schemas.microsoft.com/office/drawing/2014/main" id="{12844E51-9253-5808-BD46-2AEC3A022136}"/>
              </a:ext>
            </a:extLst>
          </p:cNvPr>
          <p:cNvCxnSpPr/>
          <p:nvPr/>
        </p:nvCxnSpPr>
        <p:spPr>
          <a:xfrm>
            <a:off x="9115887" y="3781220"/>
            <a:ext cx="831850" cy="1322"/>
          </a:xfrm>
          <a:prstGeom prst="straightConnector1">
            <a:avLst/>
          </a:prstGeom>
          <a:ln w="508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EA3A58C4-9D34-D8FE-2006-76A87C361640}"/>
              </a:ext>
            </a:extLst>
          </p:cNvPr>
          <p:cNvSpPr/>
          <p:nvPr/>
        </p:nvSpPr>
        <p:spPr>
          <a:xfrm>
            <a:off x="7261687" y="1778968"/>
            <a:ext cx="1854200" cy="4016557"/>
          </a:xfrm>
          <a:prstGeom prst="rect">
            <a:avLst/>
          </a:prstGeom>
          <a:solidFill>
            <a:srgbClr val="92D05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360F8C2A-771D-9ED3-6E99-DCCAAD45A110}"/>
              </a:ext>
            </a:extLst>
          </p:cNvPr>
          <p:cNvSpPr txBox="1"/>
          <p:nvPr/>
        </p:nvSpPr>
        <p:spPr>
          <a:xfrm>
            <a:off x="7401387" y="3339155"/>
            <a:ext cx="1574800" cy="923330"/>
          </a:xfrm>
          <a:prstGeom prst="rect">
            <a:avLst/>
          </a:prstGeom>
          <a:noFill/>
        </p:spPr>
        <p:txBody>
          <a:bodyPr wrap="square" rtlCol="0">
            <a:spAutoFit/>
          </a:bodyPr>
          <a:lstStyle/>
          <a:p>
            <a:pPr algn="ctr"/>
            <a:r>
              <a:rPr lang="en-US" dirty="0"/>
              <a:t>FPGA (SOM)</a:t>
            </a:r>
          </a:p>
          <a:p>
            <a:pPr algn="ctr"/>
            <a:r>
              <a:rPr lang="en-US" dirty="0"/>
              <a:t>Clock phase measurement</a:t>
            </a:r>
          </a:p>
        </p:txBody>
      </p:sp>
      <p:cxnSp>
        <p:nvCxnSpPr>
          <p:cNvPr id="57" name="Elbow Connector 34">
            <a:extLst>
              <a:ext uri="{FF2B5EF4-FFF2-40B4-BE49-F238E27FC236}">
                <a16:creationId xmlns:a16="http://schemas.microsoft.com/office/drawing/2014/main" id="{47A8D52A-AADC-29FF-54B0-BD9358D56114}"/>
              </a:ext>
            </a:extLst>
          </p:cNvPr>
          <p:cNvCxnSpPr/>
          <p:nvPr/>
        </p:nvCxnSpPr>
        <p:spPr>
          <a:xfrm>
            <a:off x="2529992" y="2637538"/>
            <a:ext cx="4731695" cy="2053741"/>
          </a:xfrm>
          <a:prstGeom prst="bentConnector3">
            <a:avLst>
              <a:gd name="adj1" fmla="val 17792"/>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Elbow Connector 35">
            <a:extLst>
              <a:ext uri="{FF2B5EF4-FFF2-40B4-BE49-F238E27FC236}">
                <a16:creationId xmlns:a16="http://schemas.microsoft.com/office/drawing/2014/main" id="{62857961-9D14-BC0D-9BA8-D84DF22CF3DA}"/>
              </a:ext>
            </a:extLst>
          </p:cNvPr>
          <p:cNvCxnSpPr/>
          <p:nvPr/>
        </p:nvCxnSpPr>
        <p:spPr>
          <a:xfrm>
            <a:off x="2529992" y="4132460"/>
            <a:ext cx="4731695" cy="1009668"/>
          </a:xfrm>
          <a:prstGeom prst="bentConnector3">
            <a:avLst>
              <a:gd name="adj1" fmla="val 9136"/>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54E1342B-0274-2CA1-CA7D-11CB6B7940B5}"/>
              </a:ext>
            </a:extLst>
          </p:cNvPr>
          <p:cNvCxnSpPr/>
          <p:nvPr/>
        </p:nvCxnSpPr>
        <p:spPr>
          <a:xfrm flipV="1">
            <a:off x="797860" y="5581459"/>
            <a:ext cx="6463827" cy="30723"/>
          </a:xfrm>
          <a:prstGeom prst="straightConnector1">
            <a:avLst/>
          </a:prstGeom>
          <a:ln w="1905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13B0F759-8BEB-C4FD-C4AB-E5754E0FFD00}"/>
              </a:ext>
            </a:extLst>
          </p:cNvPr>
          <p:cNvCxnSpPr/>
          <p:nvPr/>
        </p:nvCxnSpPr>
        <p:spPr>
          <a:xfrm>
            <a:off x="765636" y="3782542"/>
            <a:ext cx="927075" cy="0"/>
          </a:xfrm>
          <a:prstGeom prst="straightConnector1">
            <a:avLst/>
          </a:prstGeom>
          <a:ln w="1905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9F342E53-0157-FF00-B02F-30ABF400A5B2}"/>
              </a:ext>
            </a:extLst>
          </p:cNvPr>
          <p:cNvSpPr txBox="1"/>
          <p:nvPr/>
        </p:nvSpPr>
        <p:spPr>
          <a:xfrm>
            <a:off x="786799" y="2002855"/>
            <a:ext cx="933269" cy="369332"/>
          </a:xfrm>
          <a:prstGeom prst="rect">
            <a:avLst/>
          </a:prstGeom>
          <a:noFill/>
        </p:spPr>
        <p:txBody>
          <a:bodyPr wrap="none" rtlCol="0">
            <a:spAutoFit/>
          </a:bodyPr>
          <a:lstStyle/>
          <a:p>
            <a:r>
              <a:rPr lang="en-US" dirty="0" err="1"/>
              <a:t>Clock_A</a:t>
            </a:r>
            <a:endParaRPr lang="en-US" dirty="0"/>
          </a:p>
        </p:txBody>
      </p:sp>
      <p:sp>
        <p:nvSpPr>
          <p:cNvPr id="89" name="TextBox 88">
            <a:extLst>
              <a:ext uri="{FF2B5EF4-FFF2-40B4-BE49-F238E27FC236}">
                <a16:creationId xmlns:a16="http://schemas.microsoft.com/office/drawing/2014/main" id="{D72529CB-2D49-8BC9-FE17-FF78992F87F8}"/>
              </a:ext>
            </a:extLst>
          </p:cNvPr>
          <p:cNvSpPr txBox="1"/>
          <p:nvPr/>
        </p:nvSpPr>
        <p:spPr>
          <a:xfrm>
            <a:off x="724302" y="3467792"/>
            <a:ext cx="925253" cy="369332"/>
          </a:xfrm>
          <a:prstGeom prst="rect">
            <a:avLst/>
          </a:prstGeom>
          <a:noFill/>
        </p:spPr>
        <p:txBody>
          <a:bodyPr wrap="none" rtlCol="0">
            <a:spAutoFit/>
          </a:bodyPr>
          <a:lstStyle/>
          <a:p>
            <a:r>
              <a:rPr lang="en-US" dirty="0" err="1"/>
              <a:t>Clock_B</a:t>
            </a:r>
            <a:endParaRPr lang="en-US" dirty="0"/>
          </a:p>
        </p:txBody>
      </p:sp>
      <p:sp>
        <p:nvSpPr>
          <p:cNvPr id="90" name="TextBox 89">
            <a:extLst>
              <a:ext uri="{FF2B5EF4-FFF2-40B4-BE49-F238E27FC236}">
                <a16:creationId xmlns:a16="http://schemas.microsoft.com/office/drawing/2014/main" id="{CFE0065A-A716-F30E-91F6-E79C5C869AB2}"/>
              </a:ext>
            </a:extLst>
          </p:cNvPr>
          <p:cNvSpPr txBox="1"/>
          <p:nvPr/>
        </p:nvSpPr>
        <p:spPr>
          <a:xfrm>
            <a:off x="724379" y="5276578"/>
            <a:ext cx="923651" cy="369332"/>
          </a:xfrm>
          <a:prstGeom prst="rect">
            <a:avLst/>
          </a:prstGeom>
          <a:noFill/>
        </p:spPr>
        <p:txBody>
          <a:bodyPr wrap="none" rtlCol="0">
            <a:spAutoFit/>
          </a:bodyPr>
          <a:lstStyle/>
          <a:p>
            <a:r>
              <a:rPr lang="en-US" dirty="0" err="1"/>
              <a:t>Clock_C</a:t>
            </a:r>
            <a:endParaRPr lang="en-US" dirty="0"/>
          </a:p>
        </p:txBody>
      </p:sp>
      <p:cxnSp>
        <p:nvCxnSpPr>
          <p:cNvPr id="91" name="Straight Arrow Connector 90">
            <a:extLst>
              <a:ext uri="{FF2B5EF4-FFF2-40B4-BE49-F238E27FC236}">
                <a16:creationId xmlns:a16="http://schemas.microsoft.com/office/drawing/2014/main" id="{C568D1BC-B112-E5EE-34F7-A7F370602F44}"/>
              </a:ext>
            </a:extLst>
          </p:cNvPr>
          <p:cNvCxnSpPr/>
          <p:nvPr/>
        </p:nvCxnSpPr>
        <p:spPr>
          <a:xfrm>
            <a:off x="1361157" y="6337793"/>
            <a:ext cx="332616" cy="1"/>
          </a:xfrm>
          <a:prstGeom prst="straightConnector1">
            <a:avLst/>
          </a:prstGeom>
          <a:ln w="1905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92" name="TextBox 91">
            <a:extLst>
              <a:ext uri="{FF2B5EF4-FFF2-40B4-BE49-F238E27FC236}">
                <a16:creationId xmlns:a16="http://schemas.microsoft.com/office/drawing/2014/main" id="{75953591-A2D4-FB63-5D68-4FA86D60FBD9}"/>
              </a:ext>
            </a:extLst>
          </p:cNvPr>
          <p:cNvSpPr txBox="1"/>
          <p:nvPr/>
        </p:nvSpPr>
        <p:spPr>
          <a:xfrm>
            <a:off x="1642212" y="6160664"/>
            <a:ext cx="6926768" cy="307777"/>
          </a:xfrm>
          <a:prstGeom prst="rect">
            <a:avLst/>
          </a:prstGeom>
          <a:noFill/>
        </p:spPr>
        <p:txBody>
          <a:bodyPr wrap="none" rtlCol="0">
            <a:spAutoFit/>
          </a:bodyPr>
          <a:lstStyle/>
          <a:p>
            <a:r>
              <a:rPr lang="en-US" sz="1400" dirty="0"/>
              <a:t>Clocks from the GTU base board, and the phase measurement results to the GTU base board</a:t>
            </a:r>
          </a:p>
        </p:txBody>
      </p:sp>
      <p:sp>
        <p:nvSpPr>
          <p:cNvPr id="93" name="TextBox 92">
            <a:extLst>
              <a:ext uri="{FF2B5EF4-FFF2-40B4-BE49-F238E27FC236}">
                <a16:creationId xmlns:a16="http://schemas.microsoft.com/office/drawing/2014/main" id="{26DC9222-A8A5-41BC-0BD6-23A28AB76AE6}"/>
              </a:ext>
            </a:extLst>
          </p:cNvPr>
          <p:cNvSpPr txBox="1"/>
          <p:nvPr/>
        </p:nvSpPr>
        <p:spPr>
          <a:xfrm>
            <a:off x="9003566" y="3458054"/>
            <a:ext cx="937995" cy="646331"/>
          </a:xfrm>
          <a:prstGeom prst="rect">
            <a:avLst/>
          </a:prstGeom>
          <a:noFill/>
        </p:spPr>
        <p:txBody>
          <a:bodyPr wrap="square" rtlCol="0">
            <a:spAutoFit/>
          </a:bodyPr>
          <a:lstStyle/>
          <a:p>
            <a:pPr algn="ctr"/>
            <a:r>
              <a:rPr lang="en-US" dirty="0"/>
              <a:t>Clocks’ phases</a:t>
            </a:r>
          </a:p>
        </p:txBody>
      </p:sp>
      <p:sp>
        <p:nvSpPr>
          <p:cNvPr id="94" name="TextBox 93">
            <a:extLst>
              <a:ext uri="{FF2B5EF4-FFF2-40B4-BE49-F238E27FC236}">
                <a16:creationId xmlns:a16="http://schemas.microsoft.com/office/drawing/2014/main" id="{56D82140-F59C-B807-4032-CD8F9C23B084}"/>
              </a:ext>
            </a:extLst>
          </p:cNvPr>
          <p:cNvSpPr txBox="1"/>
          <p:nvPr/>
        </p:nvSpPr>
        <p:spPr>
          <a:xfrm>
            <a:off x="2740487" y="1991207"/>
            <a:ext cx="442750" cy="369332"/>
          </a:xfrm>
          <a:prstGeom prst="rect">
            <a:avLst/>
          </a:prstGeom>
          <a:noFill/>
        </p:spPr>
        <p:txBody>
          <a:bodyPr wrap="none" rtlCol="0">
            <a:spAutoFit/>
          </a:bodyPr>
          <a:lstStyle/>
          <a:p>
            <a:r>
              <a:rPr lang="en-US" dirty="0"/>
              <a:t>(4)</a:t>
            </a:r>
          </a:p>
        </p:txBody>
      </p:sp>
      <p:sp>
        <p:nvSpPr>
          <p:cNvPr id="95" name="TextBox 94">
            <a:extLst>
              <a:ext uri="{FF2B5EF4-FFF2-40B4-BE49-F238E27FC236}">
                <a16:creationId xmlns:a16="http://schemas.microsoft.com/office/drawing/2014/main" id="{0A198F89-21C9-D74F-7104-F7ECECD24586}"/>
              </a:ext>
            </a:extLst>
          </p:cNvPr>
          <p:cNvSpPr txBox="1"/>
          <p:nvPr/>
        </p:nvSpPr>
        <p:spPr>
          <a:xfrm>
            <a:off x="2721332" y="3564257"/>
            <a:ext cx="559769" cy="369332"/>
          </a:xfrm>
          <a:prstGeom prst="rect">
            <a:avLst/>
          </a:prstGeom>
          <a:noFill/>
        </p:spPr>
        <p:txBody>
          <a:bodyPr wrap="none" rtlCol="0">
            <a:spAutoFit/>
          </a:bodyPr>
          <a:lstStyle/>
          <a:p>
            <a:r>
              <a:rPr lang="en-US" dirty="0"/>
              <a:t>(10)</a:t>
            </a:r>
          </a:p>
        </p:txBody>
      </p:sp>
      <p:sp>
        <p:nvSpPr>
          <p:cNvPr id="96" name="TextBox 95">
            <a:extLst>
              <a:ext uri="{FF2B5EF4-FFF2-40B4-BE49-F238E27FC236}">
                <a16:creationId xmlns:a16="http://schemas.microsoft.com/office/drawing/2014/main" id="{A291C247-7D86-BC83-D35D-D635E67FD3CE}"/>
              </a:ext>
            </a:extLst>
          </p:cNvPr>
          <p:cNvSpPr txBox="1"/>
          <p:nvPr/>
        </p:nvSpPr>
        <p:spPr>
          <a:xfrm>
            <a:off x="2767250" y="2334952"/>
            <a:ext cx="442750" cy="369332"/>
          </a:xfrm>
          <a:prstGeom prst="rect">
            <a:avLst/>
          </a:prstGeom>
          <a:noFill/>
        </p:spPr>
        <p:txBody>
          <a:bodyPr wrap="none" rtlCol="0">
            <a:spAutoFit/>
          </a:bodyPr>
          <a:lstStyle/>
          <a:p>
            <a:r>
              <a:rPr lang="en-US" dirty="0"/>
              <a:t>(1)</a:t>
            </a:r>
          </a:p>
        </p:txBody>
      </p:sp>
      <p:sp>
        <p:nvSpPr>
          <p:cNvPr id="97" name="TextBox 96">
            <a:extLst>
              <a:ext uri="{FF2B5EF4-FFF2-40B4-BE49-F238E27FC236}">
                <a16:creationId xmlns:a16="http://schemas.microsoft.com/office/drawing/2014/main" id="{30B391EA-6133-9FD3-8088-11A1D3787A72}"/>
              </a:ext>
            </a:extLst>
          </p:cNvPr>
          <p:cNvSpPr txBox="1"/>
          <p:nvPr/>
        </p:nvSpPr>
        <p:spPr>
          <a:xfrm>
            <a:off x="5116296" y="3182187"/>
            <a:ext cx="442750" cy="369332"/>
          </a:xfrm>
          <a:prstGeom prst="rect">
            <a:avLst/>
          </a:prstGeom>
          <a:noFill/>
        </p:spPr>
        <p:txBody>
          <a:bodyPr wrap="none" rtlCol="0">
            <a:spAutoFit/>
          </a:bodyPr>
          <a:lstStyle/>
          <a:p>
            <a:r>
              <a:rPr lang="en-US" dirty="0"/>
              <a:t>(2)</a:t>
            </a:r>
          </a:p>
        </p:txBody>
      </p:sp>
      <p:sp>
        <p:nvSpPr>
          <p:cNvPr id="98" name="TextBox 97">
            <a:extLst>
              <a:ext uri="{FF2B5EF4-FFF2-40B4-BE49-F238E27FC236}">
                <a16:creationId xmlns:a16="http://schemas.microsoft.com/office/drawing/2014/main" id="{91F4E170-A640-24D5-57C3-E6E243E8AA1A}"/>
              </a:ext>
            </a:extLst>
          </p:cNvPr>
          <p:cNvSpPr txBox="1"/>
          <p:nvPr/>
        </p:nvSpPr>
        <p:spPr>
          <a:xfrm>
            <a:off x="5681342" y="1863213"/>
            <a:ext cx="442750" cy="369332"/>
          </a:xfrm>
          <a:prstGeom prst="rect">
            <a:avLst/>
          </a:prstGeom>
          <a:noFill/>
        </p:spPr>
        <p:txBody>
          <a:bodyPr wrap="none" rtlCol="0">
            <a:spAutoFit/>
          </a:bodyPr>
          <a:lstStyle/>
          <a:p>
            <a:r>
              <a:rPr lang="en-US" dirty="0"/>
              <a:t>(2)</a:t>
            </a:r>
          </a:p>
        </p:txBody>
      </p:sp>
      <p:sp>
        <p:nvSpPr>
          <p:cNvPr id="99" name="TextBox 98">
            <a:extLst>
              <a:ext uri="{FF2B5EF4-FFF2-40B4-BE49-F238E27FC236}">
                <a16:creationId xmlns:a16="http://schemas.microsoft.com/office/drawing/2014/main" id="{A60DDCE3-B065-AFD9-F540-CF71A0C9E314}"/>
              </a:ext>
            </a:extLst>
          </p:cNvPr>
          <p:cNvSpPr txBox="1"/>
          <p:nvPr/>
        </p:nvSpPr>
        <p:spPr>
          <a:xfrm>
            <a:off x="2644781" y="3828170"/>
            <a:ext cx="442750" cy="369332"/>
          </a:xfrm>
          <a:prstGeom prst="rect">
            <a:avLst/>
          </a:prstGeom>
          <a:noFill/>
        </p:spPr>
        <p:txBody>
          <a:bodyPr wrap="none" rtlCol="0">
            <a:spAutoFit/>
          </a:bodyPr>
          <a:lstStyle/>
          <a:p>
            <a:r>
              <a:rPr lang="en-US" dirty="0"/>
              <a:t>(1)</a:t>
            </a:r>
          </a:p>
        </p:txBody>
      </p:sp>
      <p:sp>
        <p:nvSpPr>
          <p:cNvPr id="100" name="TextBox 99">
            <a:extLst>
              <a:ext uri="{FF2B5EF4-FFF2-40B4-BE49-F238E27FC236}">
                <a16:creationId xmlns:a16="http://schemas.microsoft.com/office/drawing/2014/main" id="{7B020F0C-54A0-190D-AC6E-DD8EF0C883BF}"/>
              </a:ext>
            </a:extLst>
          </p:cNvPr>
          <p:cNvSpPr txBox="1"/>
          <p:nvPr/>
        </p:nvSpPr>
        <p:spPr>
          <a:xfrm>
            <a:off x="6655280" y="3472942"/>
            <a:ext cx="559769" cy="369332"/>
          </a:xfrm>
          <a:prstGeom prst="rect">
            <a:avLst/>
          </a:prstGeom>
          <a:noFill/>
        </p:spPr>
        <p:txBody>
          <a:bodyPr wrap="none" rtlCol="0">
            <a:spAutoFit/>
          </a:bodyPr>
          <a:lstStyle/>
          <a:p>
            <a:r>
              <a:rPr lang="en-US" dirty="0"/>
              <a:t>(12)</a:t>
            </a:r>
          </a:p>
        </p:txBody>
      </p:sp>
    </p:spTree>
    <p:extLst>
      <p:ext uri="{BB962C8B-B14F-4D97-AF65-F5344CB8AC3E}">
        <p14:creationId xmlns:p14="http://schemas.microsoft.com/office/powerpoint/2010/main" val="5981264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3C3274-1088-7DBE-5D56-BEBF853BF77D}"/>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2529D6E-2BCE-5A95-0287-1F448AA7479C}"/>
              </a:ext>
            </a:extLst>
          </p:cNvPr>
          <p:cNvSpPr>
            <a:spLocks noGrp="1"/>
          </p:cNvSpPr>
          <p:nvPr>
            <p:ph type="sldNum" sz="quarter" idx="12"/>
          </p:nvPr>
        </p:nvSpPr>
        <p:spPr/>
        <p:txBody>
          <a:bodyPr/>
          <a:lstStyle/>
          <a:p>
            <a:fld id="{ED7F7473-35CC-4359-AC04-EFEE0D39A7D2}" type="slidenum">
              <a:rPr lang="en-US" smtClean="0"/>
              <a:t>19</a:t>
            </a:fld>
            <a:endParaRPr lang="en-US" dirty="0"/>
          </a:p>
        </p:txBody>
      </p:sp>
      <p:sp>
        <p:nvSpPr>
          <p:cNvPr id="5" name="Rectangle 4">
            <a:extLst>
              <a:ext uri="{FF2B5EF4-FFF2-40B4-BE49-F238E27FC236}">
                <a16:creationId xmlns:a16="http://schemas.microsoft.com/office/drawing/2014/main" id="{3043F43E-752D-1596-CF25-7C15E6829CAF}"/>
              </a:ext>
            </a:extLst>
          </p:cNvPr>
          <p:cNvSpPr/>
          <p:nvPr/>
        </p:nvSpPr>
        <p:spPr>
          <a:xfrm>
            <a:off x="1093694" y="417752"/>
            <a:ext cx="4915517" cy="369332"/>
          </a:xfrm>
          <a:prstGeom prst="rect">
            <a:avLst/>
          </a:prstGeom>
        </p:spPr>
        <p:txBody>
          <a:bodyPr wrap="square">
            <a:spAutoFit/>
          </a:bodyPr>
          <a:lstStyle/>
          <a:p>
            <a:pPr>
              <a:spcAft>
                <a:spcPts val="400"/>
              </a:spcAft>
            </a:pPr>
            <a:r>
              <a:rPr lang="en-US" dirty="0">
                <a:solidFill>
                  <a:srgbClr val="000000"/>
                </a:solidFill>
              </a:rPr>
              <a:t>Beam pickup signal: stand alone PCB design</a:t>
            </a:r>
          </a:p>
        </p:txBody>
      </p:sp>
      <p:sp>
        <p:nvSpPr>
          <p:cNvPr id="6" name="Rectangle 5">
            <a:extLst>
              <a:ext uri="{FF2B5EF4-FFF2-40B4-BE49-F238E27FC236}">
                <a16:creationId xmlns:a16="http://schemas.microsoft.com/office/drawing/2014/main" id="{FA30D8FD-22D3-2743-DA51-C2C7C7DC48B1}"/>
              </a:ext>
            </a:extLst>
          </p:cNvPr>
          <p:cNvSpPr/>
          <p:nvPr/>
        </p:nvSpPr>
        <p:spPr>
          <a:xfrm>
            <a:off x="1239570" y="2707597"/>
            <a:ext cx="5965081" cy="3521934"/>
          </a:xfrm>
          <a:prstGeom prst="rect">
            <a:avLst/>
          </a:prstGeom>
          <a:solidFill>
            <a:srgbClr val="FFC00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 name="Freeform 31">
            <a:extLst>
              <a:ext uri="{FF2B5EF4-FFF2-40B4-BE49-F238E27FC236}">
                <a16:creationId xmlns:a16="http://schemas.microsoft.com/office/drawing/2014/main" id="{2F802E5C-ED55-6136-24CE-34D061C80CDD}"/>
              </a:ext>
            </a:extLst>
          </p:cNvPr>
          <p:cNvSpPr/>
          <p:nvPr/>
        </p:nvSpPr>
        <p:spPr>
          <a:xfrm>
            <a:off x="1599938" y="5198964"/>
            <a:ext cx="436953" cy="899007"/>
          </a:xfrm>
          <a:custGeom>
            <a:avLst/>
            <a:gdLst>
              <a:gd name="connsiteX0" fmla="*/ 0 w 1233488"/>
              <a:gd name="connsiteY0" fmla="*/ 517738 h 899007"/>
              <a:gd name="connsiteX1" fmla="*/ 295275 w 1233488"/>
              <a:gd name="connsiteY1" fmla="*/ 8151 h 899007"/>
              <a:gd name="connsiteX2" fmla="*/ 778669 w 1233488"/>
              <a:gd name="connsiteY2" fmla="*/ 879688 h 899007"/>
              <a:gd name="connsiteX3" fmla="*/ 1233488 w 1233488"/>
              <a:gd name="connsiteY3" fmla="*/ 527263 h 899007"/>
            </a:gdLst>
            <a:ahLst/>
            <a:cxnLst>
              <a:cxn ang="0">
                <a:pos x="connsiteX0" y="connsiteY0"/>
              </a:cxn>
              <a:cxn ang="0">
                <a:pos x="connsiteX1" y="connsiteY1"/>
              </a:cxn>
              <a:cxn ang="0">
                <a:pos x="connsiteX2" y="connsiteY2"/>
              </a:cxn>
              <a:cxn ang="0">
                <a:pos x="connsiteX3" y="connsiteY3"/>
              </a:cxn>
            </a:cxnLst>
            <a:rect l="l" t="t" r="r" b="b"/>
            <a:pathLst>
              <a:path w="1233488" h="899007">
                <a:moveTo>
                  <a:pt x="0" y="517738"/>
                </a:moveTo>
                <a:cubicBezTo>
                  <a:pt x="82748" y="232782"/>
                  <a:pt x="165497" y="-52174"/>
                  <a:pt x="295275" y="8151"/>
                </a:cubicBezTo>
                <a:cubicBezTo>
                  <a:pt x="425053" y="68476"/>
                  <a:pt x="622300" y="793169"/>
                  <a:pt x="778669" y="879688"/>
                </a:cubicBezTo>
                <a:cubicBezTo>
                  <a:pt x="935038" y="966207"/>
                  <a:pt x="1084263" y="746735"/>
                  <a:pt x="1233488" y="52726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8" name="Straight Connector 7">
            <a:extLst>
              <a:ext uri="{FF2B5EF4-FFF2-40B4-BE49-F238E27FC236}">
                <a16:creationId xmlns:a16="http://schemas.microsoft.com/office/drawing/2014/main" id="{13914074-153C-79B6-B52F-0FCE6C10C9FF}"/>
              </a:ext>
            </a:extLst>
          </p:cNvPr>
          <p:cNvCxnSpPr/>
          <p:nvPr/>
        </p:nvCxnSpPr>
        <p:spPr>
          <a:xfrm flipV="1">
            <a:off x="2036891" y="5711146"/>
            <a:ext cx="564411" cy="12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8E83FCB-8736-2FB2-932E-657E6D4FBB81}"/>
              </a:ext>
            </a:extLst>
          </p:cNvPr>
          <p:cNvCxnSpPr>
            <a:stCxn id="7" idx="0"/>
          </p:cNvCxnSpPr>
          <p:nvPr/>
        </p:nvCxnSpPr>
        <p:spPr>
          <a:xfrm flipH="1" flipV="1">
            <a:off x="1178457" y="5711146"/>
            <a:ext cx="421481" cy="5556"/>
          </a:xfrm>
          <a:prstGeom prst="line">
            <a:avLst/>
          </a:prstGeom>
        </p:spPr>
        <p:style>
          <a:lnRef idx="1">
            <a:schemeClr val="accent1"/>
          </a:lnRef>
          <a:fillRef idx="0">
            <a:schemeClr val="accent1"/>
          </a:fillRef>
          <a:effectRef idx="0">
            <a:schemeClr val="accent1"/>
          </a:effectRef>
          <a:fontRef idx="minor">
            <a:schemeClr val="tx1"/>
          </a:fontRef>
        </p:style>
      </p:cxnSp>
      <p:sp>
        <p:nvSpPr>
          <p:cNvPr id="14" name="Freeform 34">
            <a:extLst>
              <a:ext uri="{FF2B5EF4-FFF2-40B4-BE49-F238E27FC236}">
                <a16:creationId xmlns:a16="http://schemas.microsoft.com/office/drawing/2014/main" id="{CF6EEA55-FF95-91D5-4B1E-4F5C082B7D75}"/>
              </a:ext>
            </a:extLst>
          </p:cNvPr>
          <p:cNvSpPr/>
          <p:nvPr/>
        </p:nvSpPr>
        <p:spPr>
          <a:xfrm>
            <a:off x="3022783" y="5193969"/>
            <a:ext cx="436953" cy="899007"/>
          </a:xfrm>
          <a:custGeom>
            <a:avLst/>
            <a:gdLst>
              <a:gd name="connsiteX0" fmla="*/ 0 w 1233488"/>
              <a:gd name="connsiteY0" fmla="*/ 517738 h 899007"/>
              <a:gd name="connsiteX1" fmla="*/ 295275 w 1233488"/>
              <a:gd name="connsiteY1" fmla="*/ 8151 h 899007"/>
              <a:gd name="connsiteX2" fmla="*/ 778669 w 1233488"/>
              <a:gd name="connsiteY2" fmla="*/ 879688 h 899007"/>
              <a:gd name="connsiteX3" fmla="*/ 1233488 w 1233488"/>
              <a:gd name="connsiteY3" fmla="*/ 527263 h 899007"/>
            </a:gdLst>
            <a:ahLst/>
            <a:cxnLst>
              <a:cxn ang="0">
                <a:pos x="connsiteX0" y="connsiteY0"/>
              </a:cxn>
              <a:cxn ang="0">
                <a:pos x="connsiteX1" y="connsiteY1"/>
              </a:cxn>
              <a:cxn ang="0">
                <a:pos x="connsiteX2" y="connsiteY2"/>
              </a:cxn>
              <a:cxn ang="0">
                <a:pos x="connsiteX3" y="connsiteY3"/>
              </a:cxn>
            </a:cxnLst>
            <a:rect l="l" t="t" r="r" b="b"/>
            <a:pathLst>
              <a:path w="1233488" h="899007">
                <a:moveTo>
                  <a:pt x="0" y="517738"/>
                </a:moveTo>
                <a:cubicBezTo>
                  <a:pt x="82748" y="232782"/>
                  <a:pt x="165497" y="-52174"/>
                  <a:pt x="295275" y="8151"/>
                </a:cubicBezTo>
                <a:cubicBezTo>
                  <a:pt x="425053" y="68476"/>
                  <a:pt x="622300" y="793169"/>
                  <a:pt x="778669" y="879688"/>
                </a:cubicBezTo>
                <a:cubicBezTo>
                  <a:pt x="935038" y="966207"/>
                  <a:pt x="1084263" y="746735"/>
                  <a:pt x="1233488" y="52726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15" name="Straight Connector 14">
            <a:extLst>
              <a:ext uri="{FF2B5EF4-FFF2-40B4-BE49-F238E27FC236}">
                <a16:creationId xmlns:a16="http://schemas.microsoft.com/office/drawing/2014/main" id="{E0D8FE72-A77E-9C8D-7C28-F7BE66721002}"/>
              </a:ext>
            </a:extLst>
          </p:cNvPr>
          <p:cNvCxnSpPr/>
          <p:nvPr/>
        </p:nvCxnSpPr>
        <p:spPr>
          <a:xfrm flipV="1">
            <a:off x="3459736" y="5711146"/>
            <a:ext cx="572041" cy="7705"/>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9F58094-66BB-CE82-9D32-746F0D2C8682}"/>
              </a:ext>
            </a:extLst>
          </p:cNvPr>
          <p:cNvCxnSpPr>
            <a:stCxn id="14" idx="0"/>
          </p:cNvCxnSpPr>
          <p:nvPr/>
        </p:nvCxnSpPr>
        <p:spPr>
          <a:xfrm flipH="1" flipV="1">
            <a:off x="2601302" y="5706151"/>
            <a:ext cx="421481" cy="555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37">
            <a:extLst>
              <a:ext uri="{FF2B5EF4-FFF2-40B4-BE49-F238E27FC236}">
                <a16:creationId xmlns:a16="http://schemas.microsoft.com/office/drawing/2014/main" id="{324548C8-F5C4-91DA-26CD-1B705CE81F46}"/>
              </a:ext>
            </a:extLst>
          </p:cNvPr>
          <p:cNvSpPr/>
          <p:nvPr/>
        </p:nvSpPr>
        <p:spPr>
          <a:xfrm>
            <a:off x="4453258" y="5191938"/>
            <a:ext cx="436953" cy="899007"/>
          </a:xfrm>
          <a:custGeom>
            <a:avLst/>
            <a:gdLst>
              <a:gd name="connsiteX0" fmla="*/ 0 w 1233488"/>
              <a:gd name="connsiteY0" fmla="*/ 517738 h 899007"/>
              <a:gd name="connsiteX1" fmla="*/ 295275 w 1233488"/>
              <a:gd name="connsiteY1" fmla="*/ 8151 h 899007"/>
              <a:gd name="connsiteX2" fmla="*/ 778669 w 1233488"/>
              <a:gd name="connsiteY2" fmla="*/ 879688 h 899007"/>
              <a:gd name="connsiteX3" fmla="*/ 1233488 w 1233488"/>
              <a:gd name="connsiteY3" fmla="*/ 527263 h 899007"/>
            </a:gdLst>
            <a:ahLst/>
            <a:cxnLst>
              <a:cxn ang="0">
                <a:pos x="connsiteX0" y="connsiteY0"/>
              </a:cxn>
              <a:cxn ang="0">
                <a:pos x="connsiteX1" y="connsiteY1"/>
              </a:cxn>
              <a:cxn ang="0">
                <a:pos x="connsiteX2" y="connsiteY2"/>
              </a:cxn>
              <a:cxn ang="0">
                <a:pos x="connsiteX3" y="connsiteY3"/>
              </a:cxn>
            </a:cxnLst>
            <a:rect l="l" t="t" r="r" b="b"/>
            <a:pathLst>
              <a:path w="1233488" h="899007">
                <a:moveTo>
                  <a:pt x="0" y="517738"/>
                </a:moveTo>
                <a:cubicBezTo>
                  <a:pt x="82748" y="232782"/>
                  <a:pt x="165497" y="-52174"/>
                  <a:pt x="295275" y="8151"/>
                </a:cubicBezTo>
                <a:cubicBezTo>
                  <a:pt x="425053" y="68476"/>
                  <a:pt x="622300" y="793169"/>
                  <a:pt x="778669" y="879688"/>
                </a:cubicBezTo>
                <a:cubicBezTo>
                  <a:pt x="935038" y="966207"/>
                  <a:pt x="1084263" y="746735"/>
                  <a:pt x="1233488" y="52726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0" name="Straight Connector 19">
            <a:extLst>
              <a:ext uri="{FF2B5EF4-FFF2-40B4-BE49-F238E27FC236}">
                <a16:creationId xmlns:a16="http://schemas.microsoft.com/office/drawing/2014/main" id="{5201B73D-A150-8363-CB15-D44C4F640164}"/>
              </a:ext>
            </a:extLst>
          </p:cNvPr>
          <p:cNvCxnSpPr/>
          <p:nvPr/>
        </p:nvCxnSpPr>
        <p:spPr>
          <a:xfrm flipV="1">
            <a:off x="4890211" y="5711146"/>
            <a:ext cx="1142319" cy="56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30DD356-41FC-B00E-0A9D-F20C044872BE}"/>
              </a:ext>
            </a:extLst>
          </p:cNvPr>
          <p:cNvCxnSpPr>
            <a:stCxn id="18" idx="0"/>
          </p:cNvCxnSpPr>
          <p:nvPr/>
        </p:nvCxnSpPr>
        <p:spPr>
          <a:xfrm flipH="1" flipV="1">
            <a:off x="4031777" y="5704120"/>
            <a:ext cx="421481" cy="5556"/>
          </a:xfrm>
          <a:prstGeom prst="line">
            <a:avLst/>
          </a:prstGeom>
        </p:spPr>
        <p:style>
          <a:lnRef idx="1">
            <a:schemeClr val="accent1"/>
          </a:lnRef>
          <a:fillRef idx="0">
            <a:schemeClr val="accent1"/>
          </a:fillRef>
          <a:effectRef idx="0">
            <a:schemeClr val="accent1"/>
          </a:effectRef>
          <a:fontRef idx="minor">
            <a:schemeClr val="tx1"/>
          </a:fontRef>
        </p:style>
      </p:cxnSp>
      <p:sp>
        <p:nvSpPr>
          <p:cNvPr id="23" name="Freeform 40">
            <a:extLst>
              <a:ext uri="{FF2B5EF4-FFF2-40B4-BE49-F238E27FC236}">
                <a16:creationId xmlns:a16="http://schemas.microsoft.com/office/drawing/2014/main" id="{5A2412BE-5ACB-B47A-1467-97A52C670A95}"/>
              </a:ext>
            </a:extLst>
          </p:cNvPr>
          <p:cNvSpPr/>
          <p:nvPr/>
        </p:nvSpPr>
        <p:spPr>
          <a:xfrm>
            <a:off x="6412078" y="5198964"/>
            <a:ext cx="436953" cy="899007"/>
          </a:xfrm>
          <a:custGeom>
            <a:avLst/>
            <a:gdLst>
              <a:gd name="connsiteX0" fmla="*/ 0 w 1233488"/>
              <a:gd name="connsiteY0" fmla="*/ 517738 h 899007"/>
              <a:gd name="connsiteX1" fmla="*/ 295275 w 1233488"/>
              <a:gd name="connsiteY1" fmla="*/ 8151 h 899007"/>
              <a:gd name="connsiteX2" fmla="*/ 778669 w 1233488"/>
              <a:gd name="connsiteY2" fmla="*/ 879688 h 899007"/>
              <a:gd name="connsiteX3" fmla="*/ 1233488 w 1233488"/>
              <a:gd name="connsiteY3" fmla="*/ 527263 h 899007"/>
            </a:gdLst>
            <a:ahLst/>
            <a:cxnLst>
              <a:cxn ang="0">
                <a:pos x="connsiteX0" y="connsiteY0"/>
              </a:cxn>
              <a:cxn ang="0">
                <a:pos x="connsiteX1" y="connsiteY1"/>
              </a:cxn>
              <a:cxn ang="0">
                <a:pos x="connsiteX2" y="connsiteY2"/>
              </a:cxn>
              <a:cxn ang="0">
                <a:pos x="connsiteX3" y="connsiteY3"/>
              </a:cxn>
            </a:cxnLst>
            <a:rect l="l" t="t" r="r" b="b"/>
            <a:pathLst>
              <a:path w="1233488" h="899007">
                <a:moveTo>
                  <a:pt x="0" y="517738"/>
                </a:moveTo>
                <a:cubicBezTo>
                  <a:pt x="82748" y="232782"/>
                  <a:pt x="165497" y="-52174"/>
                  <a:pt x="295275" y="8151"/>
                </a:cubicBezTo>
                <a:cubicBezTo>
                  <a:pt x="425053" y="68476"/>
                  <a:pt x="622300" y="793169"/>
                  <a:pt x="778669" y="879688"/>
                </a:cubicBezTo>
                <a:cubicBezTo>
                  <a:pt x="935038" y="966207"/>
                  <a:pt x="1084263" y="746735"/>
                  <a:pt x="1233488" y="52726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5" name="Straight Connector 24">
            <a:extLst>
              <a:ext uri="{FF2B5EF4-FFF2-40B4-BE49-F238E27FC236}">
                <a16:creationId xmlns:a16="http://schemas.microsoft.com/office/drawing/2014/main" id="{756F151B-186F-D365-C568-4544A8356AFC}"/>
              </a:ext>
            </a:extLst>
          </p:cNvPr>
          <p:cNvCxnSpPr/>
          <p:nvPr/>
        </p:nvCxnSpPr>
        <p:spPr>
          <a:xfrm>
            <a:off x="6849031" y="5723846"/>
            <a:ext cx="5798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45FA911-4C6A-DEE0-AC8A-9B2F7EF500B4}"/>
              </a:ext>
            </a:extLst>
          </p:cNvPr>
          <p:cNvCxnSpPr>
            <a:stCxn id="23" idx="0"/>
          </p:cNvCxnSpPr>
          <p:nvPr/>
        </p:nvCxnSpPr>
        <p:spPr>
          <a:xfrm flipH="1" flipV="1">
            <a:off x="5990597" y="5711146"/>
            <a:ext cx="421481" cy="5556"/>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81098A4-1763-29DB-FE29-D59C9EC8514F}"/>
              </a:ext>
            </a:extLst>
          </p:cNvPr>
          <p:cNvCxnSpPr/>
          <p:nvPr/>
        </p:nvCxnSpPr>
        <p:spPr>
          <a:xfrm flipH="1">
            <a:off x="3879880" y="5544604"/>
            <a:ext cx="151897" cy="357251"/>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DB91B07-A292-9F3B-C203-5E0E5A031061}"/>
              </a:ext>
            </a:extLst>
          </p:cNvPr>
          <p:cNvCxnSpPr/>
          <p:nvPr/>
        </p:nvCxnSpPr>
        <p:spPr>
          <a:xfrm flipH="1">
            <a:off x="4008675" y="5544604"/>
            <a:ext cx="151897" cy="357251"/>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020C346-508B-1507-B1E7-D5363A71CE51}"/>
              </a:ext>
            </a:extLst>
          </p:cNvPr>
          <p:cNvCxnSpPr/>
          <p:nvPr/>
        </p:nvCxnSpPr>
        <p:spPr>
          <a:xfrm>
            <a:off x="2240386" y="4972114"/>
            <a:ext cx="68291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F4B1377-2E0C-0942-FF23-6B9B0FB724A0}"/>
              </a:ext>
            </a:extLst>
          </p:cNvPr>
          <p:cNvCxnSpPr/>
          <p:nvPr/>
        </p:nvCxnSpPr>
        <p:spPr>
          <a:xfrm flipV="1">
            <a:off x="2919912" y="4724535"/>
            <a:ext cx="725667" cy="147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6E5519A-6E6B-50F6-3D9A-8243CADEBA33}"/>
              </a:ext>
            </a:extLst>
          </p:cNvPr>
          <p:cNvCxnSpPr/>
          <p:nvPr/>
        </p:nvCxnSpPr>
        <p:spPr>
          <a:xfrm>
            <a:off x="2923301" y="4718114"/>
            <a:ext cx="0" cy="254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504936E-08CF-6953-A9B9-8BBD519B0950}"/>
              </a:ext>
            </a:extLst>
          </p:cNvPr>
          <p:cNvCxnSpPr/>
          <p:nvPr/>
        </p:nvCxnSpPr>
        <p:spPr>
          <a:xfrm>
            <a:off x="3648968" y="4716644"/>
            <a:ext cx="4704" cy="248428"/>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82B7A1E-CFD8-4A4E-FC0C-1912BFC7CCD5}"/>
              </a:ext>
            </a:extLst>
          </p:cNvPr>
          <p:cNvCxnSpPr/>
          <p:nvPr/>
        </p:nvCxnSpPr>
        <p:spPr>
          <a:xfrm>
            <a:off x="3639269" y="4978535"/>
            <a:ext cx="68291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C9F7E60-5C6B-503F-E643-A3AC2DD10E44}"/>
              </a:ext>
            </a:extLst>
          </p:cNvPr>
          <p:cNvCxnSpPr/>
          <p:nvPr/>
        </p:nvCxnSpPr>
        <p:spPr>
          <a:xfrm flipV="1">
            <a:off x="4322184" y="4723065"/>
            <a:ext cx="725667" cy="147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33FE6D5-F9FE-8519-B64B-1F0EF0A09E63}"/>
              </a:ext>
            </a:extLst>
          </p:cNvPr>
          <p:cNvCxnSpPr/>
          <p:nvPr/>
        </p:nvCxnSpPr>
        <p:spPr>
          <a:xfrm>
            <a:off x="4322184" y="4724535"/>
            <a:ext cx="0" cy="254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B25C13C-0ECA-989A-790C-F6BA306FE2CC}"/>
              </a:ext>
            </a:extLst>
          </p:cNvPr>
          <p:cNvCxnSpPr/>
          <p:nvPr/>
        </p:nvCxnSpPr>
        <p:spPr>
          <a:xfrm>
            <a:off x="5047851" y="4723065"/>
            <a:ext cx="4704" cy="248428"/>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E03B3402-CCD6-7038-4E25-4A6E52C6E4FC}"/>
              </a:ext>
            </a:extLst>
          </p:cNvPr>
          <p:cNvCxnSpPr/>
          <p:nvPr/>
        </p:nvCxnSpPr>
        <p:spPr>
          <a:xfrm>
            <a:off x="836955" y="4981583"/>
            <a:ext cx="68291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47E4ECF-F8B8-8B9C-6357-7987B552D1A6}"/>
              </a:ext>
            </a:extLst>
          </p:cNvPr>
          <p:cNvCxnSpPr/>
          <p:nvPr/>
        </p:nvCxnSpPr>
        <p:spPr>
          <a:xfrm flipV="1">
            <a:off x="1519870" y="4726113"/>
            <a:ext cx="725667" cy="147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A78D96A7-EA97-A050-6D6E-8C87D07315C2}"/>
              </a:ext>
            </a:extLst>
          </p:cNvPr>
          <p:cNvCxnSpPr/>
          <p:nvPr/>
        </p:nvCxnSpPr>
        <p:spPr>
          <a:xfrm>
            <a:off x="1519870" y="4727583"/>
            <a:ext cx="0" cy="254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ED3F9558-0435-6365-FDD7-9DEE7AEB1BF2}"/>
              </a:ext>
            </a:extLst>
          </p:cNvPr>
          <p:cNvCxnSpPr/>
          <p:nvPr/>
        </p:nvCxnSpPr>
        <p:spPr>
          <a:xfrm>
            <a:off x="2245537" y="4726113"/>
            <a:ext cx="4704" cy="248428"/>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75ADBBA-AE3A-699E-CC2B-00A112E0B4F9}"/>
              </a:ext>
            </a:extLst>
          </p:cNvPr>
          <p:cNvCxnSpPr/>
          <p:nvPr/>
        </p:nvCxnSpPr>
        <p:spPr>
          <a:xfrm>
            <a:off x="5047851" y="4971493"/>
            <a:ext cx="1204932" cy="15102"/>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99AADCB-5433-AA16-2508-36D0CC228A6B}"/>
              </a:ext>
            </a:extLst>
          </p:cNvPr>
          <p:cNvCxnSpPr/>
          <p:nvPr/>
        </p:nvCxnSpPr>
        <p:spPr>
          <a:xfrm flipV="1">
            <a:off x="6252783" y="4731125"/>
            <a:ext cx="725667" cy="147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DE339DB-2307-A2C7-6927-3F2D968A3C6C}"/>
              </a:ext>
            </a:extLst>
          </p:cNvPr>
          <p:cNvCxnSpPr/>
          <p:nvPr/>
        </p:nvCxnSpPr>
        <p:spPr>
          <a:xfrm>
            <a:off x="6252783" y="4732595"/>
            <a:ext cx="0" cy="254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D5E95B4C-8615-F897-48BC-965C5E3F7618}"/>
              </a:ext>
            </a:extLst>
          </p:cNvPr>
          <p:cNvCxnSpPr/>
          <p:nvPr/>
        </p:nvCxnSpPr>
        <p:spPr>
          <a:xfrm>
            <a:off x="6978450" y="4731125"/>
            <a:ext cx="4704" cy="248428"/>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82B0F76A-C9FC-F085-FC04-712E0BFCD172}"/>
              </a:ext>
            </a:extLst>
          </p:cNvPr>
          <p:cNvCxnSpPr/>
          <p:nvPr/>
        </p:nvCxnSpPr>
        <p:spPr>
          <a:xfrm flipH="1">
            <a:off x="5612391" y="4794604"/>
            <a:ext cx="173922" cy="335095"/>
          </a:xfrm>
          <a:prstGeom prst="line">
            <a:avLst/>
          </a:prstGeom>
        </p:spPr>
        <p:style>
          <a:lnRef idx="1">
            <a:schemeClr val="accent2"/>
          </a:lnRef>
          <a:fillRef idx="0">
            <a:schemeClr val="accent2"/>
          </a:fillRef>
          <a:effectRef idx="0">
            <a:schemeClr val="accent2"/>
          </a:effectRef>
          <a:fontRef idx="minor">
            <a:schemeClr val="tx1"/>
          </a:fontRef>
        </p:style>
      </p:cxnSp>
      <p:cxnSp>
        <p:nvCxnSpPr>
          <p:cNvPr id="60" name="Straight Connector 59">
            <a:extLst>
              <a:ext uri="{FF2B5EF4-FFF2-40B4-BE49-F238E27FC236}">
                <a16:creationId xmlns:a16="http://schemas.microsoft.com/office/drawing/2014/main" id="{3194FC6D-8FCB-9CFA-9810-A53F942131FF}"/>
              </a:ext>
            </a:extLst>
          </p:cNvPr>
          <p:cNvCxnSpPr/>
          <p:nvPr/>
        </p:nvCxnSpPr>
        <p:spPr>
          <a:xfrm flipH="1">
            <a:off x="5733352" y="4798549"/>
            <a:ext cx="173922" cy="335095"/>
          </a:xfrm>
          <a:prstGeom prst="line">
            <a:avLst/>
          </a:prstGeom>
        </p:spPr>
        <p:style>
          <a:lnRef idx="1">
            <a:schemeClr val="accent2"/>
          </a:lnRef>
          <a:fillRef idx="0">
            <a:schemeClr val="accent2"/>
          </a:fillRef>
          <a:effectRef idx="0">
            <a:schemeClr val="accent2"/>
          </a:effectRef>
          <a:fontRef idx="minor">
            <a:schemeClr val="tx1"/>
          </a:fontRef>
        </p:style>
      </p:cxnSp>
      <p:cxnSp>
        <p:nvCxnSpPr>
          <p:cNvPr id="62" name="Straight Connector 61">
            <a:extLst>
              <a:ext uri="{FF2B5EF4-FFF2-40B4-BE49-F238E27FC236}">
                <a16:creationId xmlns:a16="http://schemas.microsoft.com/office/drawing/2014/main" id="{187F4C59-3225-33F6-1B6E-AE0A468E366B}"/>
              </a:ext>
            </a:extLst>
          </p:cNvPr>
          <p:cNvCxnSpPr/>
          <p:nvPr/>
        </p:nvCxnSpPr>
        <p:spPr>
          <a:xfrm flipH="1">
            <a:off x="5595058" y="5564804"/>
            <a:ext cx="173922" cy="335095"/>
          </a:xfrm>
          <a:prstGeom prst="line">
            <a:avLst/>
          </a:prstGeom>
        </p:spPr>
        <p:style>
          <a:lnRef idx="1">
            <a:schemeClr val="accent2"/>
          </a:lnRef>
          <a:fillRef idx="0">
            <a:schemeClr val="accent2"/>
          </a:fillRef>
          <a:effectRef idx="0">
            <a:schemeClr val="accent2"/>
          </a:effectRef>
          <a:fontRef idx="minor">
            <a:schemeClr val="tx1"/>
          </a:fontRef>
        </p:style>
      </p:cxnSp>
      <p:cxnSp>
        <p:nvCxnSpPr>
          <p:cNvPr id="63" name="Straight Connector 62">
            <a:extLst>
              <a:ext uri="{FF2B5EF4-FFF2-40B4-BE49-F238E27FC236}">
                <a16:creationId xmlns:a16="http://schemas.microsoft.com/office/drawing/2014/main" id="{04231B92-AC76-420B-B6FC-63F0E3B2EA2E}"/>
              </a:ext>
            </a:extLst>
          </p:cNvPr>
          <p:cNvCxnSpPr/>
          <p:nvPr/>
        </p:nvCxnSpPr>
        <p:spPr>
          <a:xfrm flipH="1">
            <a:off x="5716019" y="5568749"/>
            <a:ext cx="173922" cy="335095"/>
          </a:xfrm>
          <a:prstGeom prst="line">
            <a:avLst/>
          </a:prstGeom>
        </p:spPr>
        <p:style>
          <a:lnRef idx="1">
            <a:schemeClr val="accent2"/>
          </a:lnRef>
          <a:fillRef idx="0">
            <a:schemeClr val="accent2"/>
          </a:fillRef>
          <a:effectRef idx="0">
            <a:schemeClr val="accent2"/>
          </a:effectRef>
          <a:fontRef idx="minor">
            <a:schemeClr val="tx1"/>
          </a:fontRef>
        </p:style>
      </p:cxnSp>
      <p:cxnSp>
        <p:nvCxnSpPr>
          <p:cNvPr id="64" name="Straight Connector 63">
            <a:extLst>
              <a:ext uri="{FF2B5EF4-FFF2-40B4-BE49-F238E27FC236}">
                <a16:creationId xmlns:a16="http://schemas.microsoft.com/office/drawing/2014/main" id="{5CF66913-BEB4-758A-54C0-CC47F3F7C744}"/>
              </a:ext>
            </a:extLst>
          </p:cNvPr>
          <p:cNvCxnSpPr/>
          <p:nvPr/>
        </p:nvCxnSpPr>
        <p:spPr>
          <a:xfrm flipH="1">
            <a:off x="3931923" y="4814547"/>
            <a:ext cx="151897" cy="357251"/>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53799534-0898-A229-0D2C-5529654FED68}"/>
              </a:ext>
            </a:extLst>
          </p:cNvPr>
          <p:cNvCxnSpPr/>
          <p:nvPr/>
        </p:nvCxnSpPr>
        <p:spPr>
          <a:xfrm flipH="1">
            <a:off x="4060718" y="4814547"/>
            <a:ext cx="151897" cy="357251"/>
          </a:xfrm>
          <a:prstGeom prst="line">
            <a:avLst/>
          </a:prstGeom>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1D0735BF-0C45-9651-B641-820D3EB937CD}"/>
              </a:ext>
            </a:extLst>
          </p:cNvPr>
          <p:cNvSpPr txBox="1"/>
          <p:nvPr/>
        </p:nvSpPr>
        <p:spPr>
          <a:xfrm>
            <a:off x="762146" y="5390758"/>
            <a:ext cx="1037967" cy="523220"/>
          </a:xfrm>
          <a:prstGeom prst="rect">
            <a:avLst/>
          </a:prstGeom>
          <a:noFill/>
        </p:spPr>
        <p:txBody>
          <a:bodyPr wrap="square" rtlCol="0">
            <a:spAutoFit/>
          </a:bodyPr>
          <a:lstStyle/>
          <a:p>
            <a:r>
              <a:rPr lang="en-US" sz="1400" dirty="0"/>
              <a:t>e</a:t>
            </a:r>
            <a:r>
              <a:rPr lang="en-US" sz="1400" baseline="30000" dirty="0"/>
              <a:t>-</a:t>
            </a:r>
            <a:r>
              <a:rPr lang="en-US" sz="1400" dirty="0"/>
              <a:t> Beam pickup</a:t>
            </a:r>
          </a:p>
        </p:txBody>
      </p:sp>
      <p:sp>
        <p:nvSpPr>
          <p:cNvPr id="68" name="TextBox 67">
            <a:extLst>
              <a:ext uri="{FF2B5EF4-FFF2-40B4-BE49-F238E27FC236}">
                <a16:creationId xmlns:a16="http://schemas.microsoft.com/office/drawing/2014/main" id="{1EB0D650-640C-3D3C-CB37-6AB9B43AD06C}"/>
              </a:ext>
            </a:extLst>
          </p:cNvPr>
          <p:cNvSpPr txBox="1"/>
          <p:nvPr/>
        </p:nvSpPr>
        <p:spPr>
          <a:xfrm>
            <a:off x="735203" y="4663429"/>
            <a:ext cx="1405586" cy="307777"/>
          </a:xfrm>
          <a:prstGeom prst="rect">
            <a:avLst/>
          </a:prstGeom>
          <a:noFill/>
        </p:spPr>
        <p:txBody>
          <a:bodyPr wrap="square" rtlCol="0">
            <a:spAutoFit/>
          </a:bodyPr>
          <a:lstStyle/>
          <a:p>
            <a:r>
              <a:rPr lang="en-US" sz="1400" dirty="0"/>
              <a:t>RDO(area) Clock</a:t>
            </a:r>
          </a:p>
        </p:txBody>
      </p:sp>
      <p:sp>
        <p:nvSpPr>
          <p:cNvPr id="69" name="Up Arrow 69">
            <a:extLst>
              <a:ext uri="{FF2B5EF4-FFF2-40B4-BE49-F238E27FC236}">
                <a16:creationId xmlns:a16="http://schemas.microsoft.com/office/drawing/2014/main" id="{795C1E54-8AA2-D957-4617-4ABC1E5CCBC5}"/>
              </a:ext>
            </a:extLst>
          </p:cNvPr>
          <p:cNvSpPr/>
          <p:nvPr/>
        </p:nvSpPr>
        <p:spPr>
          <a:xfrm>
            <a:off x="3675940" y="4000053"/>
            <a:ext cx="484632" cy="65374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70" name="Curved Connector 70">
            <a:extLst>
              <a:ext uri="{FF2B5EF4-FFF2-40B4-BE49-F238E27FC236}">
                <a16:creationId xmlns:a16="http://schemas.microsoft.com/office/drawing/2014/main" id="{8D4A8BFF-6CBF-DC3F-F571-825B47CDC397}"/>
              </a:ext>
            </a:extLst>
          </p:cNvPr>
          <p:cNvCxnSpPr/>
          <p:nvPr/>
        </p:nvCxnSpPr>
        <p:spPr>
          <a:xfrm rot="16200000" flipH="1">
            <a:off x="2652461" y="5111698"/>
            <a:ext cx="859638" cy="317958"/>
          </a:xfrm>
          <a:prstGeom prst="curvedConnector3">
            <a:avLst>
              <a:gd name="adj1" fmla="val 10998"/>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9EC9DEFF-6CDE-4BA4-448D-A10699056960}"/>
              </a:ext>
            </a:extLst>
          </p:cNvPr>
          <p:cNvSpPr txBox="1"/>
          <p:nvPr/>
        </p:nvSpPr>
        <p:spPr>
          <a:xfrm>
            <a:off x="1161495" y="3713092"/>
            <a:ext cx="800219" cy="307777"/>
          </a:xfrm>
          <a:prstGeom prst="rect">
            <a:avLst/>
          </a:prstGeom>
          <a:noFill/>
        </p:spPr>
        <p:txBody>
          <a:bodyPr wrap="none" rtlCol="0">
            <a:spAutoFit/>
          </a:bodyPr>
          <a:lstStyle/>
          <a:p>
            <a:r>
              <a:rPr lang="en-US" sz="1400" dirty="0"/>
              <a:t>Phase#1</a:t>
            </a:r>
          </a:p>
        </p:txBody>
      </p:sp>
      <p:cxnSp>
        <p:nvCxnSpPr>
          <p:cNvPr id="72" name="Curved Connector 72">
            <a:extLst>
              <a:ext uri="{FF2B5EF4-FFF2-40B4-BE49-F238E27FC236}">
                <a16:creationId xmlns:a16="http://schemas.microsoft.com/office/drawing/2014/main" id="{33F42D7A-25F0-863A-65E8-5D63258D50F4}"/>
              </a:ext>
            </a:extLst>
          </p:cNvPr>
          <p:cNvCxnSpPr/>
          <p:nvPr/>
        </p:nvCxnSpPr>
        <p:spPr>
          <a:xfrm rot="16200000" flipH="1">
            <a:off x="1220393" y="5125423"/>
            <a:ext cx="859638" cy="317958"/>
          </a:xfrm>
          <a:prstGeom prst="curvedConnector3">
            <a:avLst>
              <a:gd name="adj1" fmla="val 10998"/>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3" name="Curved Connector 73">
            <a:extLst>
              <a:ext uri="{FF2B5EF4-FFF2-40B4-BE49-F238E27FC236}">
                <a16:creationId xmlns:a16="http://schemas.microsoft.com/office/drawing/2014/main" id="{CF5BDEED-383A-C8D8-7949-8A557B067D21}"/>
              </a:ext>
            </a:extLst>
          </p:cNvPr>
          <p:cNvCxnSpPr/>
          <p:nvPr/>
        </p:nvCxnSpPr>
        <p:spPr>
          <a:xfrm rot="16200000" flipH="1">
            <a:off x="4075606" y="5091081"/>
            <a:ext cx="833327" cy="332879"/>
          </a:xfrm>
          <a:prstGeom prst="curvedConnector3">
            <a:avLst>
              <a:gd name="adj1" fmla="val 2371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4" name="Curved Connector 74">
            <a:extLst>
              <a:ext uri="{FF2B5EF4-FFF2-40B4-BE49-F238E27FC236}">
                <a16:creationId xmlns:a16="http://schemas.microsoft.com/office/drawing/2014/main" id="{4A33C5BA-F2A7-2EEA-91AF-A18F83AC7397}"/>
              </a:ext>
            </a:extLst>
          </p:cNvPr>
          <p:cNvCxnSpPr/>
          <p:nvPr/>
        </p:nvCxnSpPr>
        <p:spPr>
          <a:xfrm rot="16200000" flipH="1">
            <a:off x="6033398" y="5123335"/>
            <a:ext cx="821095" cy="362369"/>
          </a:xfrm>
          <a:prstGeom prst="curvedConnector3">
            <a:avLst>
              <a:gd name="adj1" fmla="val 16939"/>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D99324BF-96A9-452F-A442-66F61BF36D03}"/>
              </a:ext>
            </a:extLst>
          </p:cNvPr>
          <p:cNvSpPr txBox="1"/>
          <p:nvPr/>
        </p:nvSpPr>
        <p:spPr>
          <a:xfrm>
            <a:off x="2478406" y="3704481"/>
            <a:ext cx="800219" cy="307777"/>
          </a:xfrm>
          <a:prstGeom prst="rect">
            <a:avLst/>
          </a:prstGeom>
          <a:noFill/>
        </p:spPr>
        <p:txBody>
          <a:bodyPr wrap="none" rtlCol="0">
            <a:spAutoFit/>
          </a:bodyPr>
          <a:lstStyle/>
          <a:p>
            <a:r>
              <a:rPr lang="en-US" sz="1400" dirty="0"/>
              <a:t>Phase#2</a:t>
            </a:r>
          </a:p>
        </p:txBody>
      </p:sp>
      <p:sp>
        <p:nvSpPr>
          <p:cNvPr id="76" name="TextBox 75">
            <a:extLst>
              <a:ext uri="{FF2B5EF4-FFF2-40B4-BE49-F238E27FC236}">
                <a16:creationId xmlns:a16="http://schemas.microsoft.com/office/drawing/2014/main" id="{78964A49-FBDB-20FC-FE4E-8CC8CB108FC0}"/>
              </a:ext>
            </a:extLst>
          </p:cNvPr>
          <p:cNvSpPr txBox="1"/>
          <p:nvPr/>
        </p:nvSpPr>
        <p:spPr>
          <a:xfrm>
            <a:off x="3879880" y="3730033"/>
            <a:ext cx="1074333" cy="307777"/>
          </a:xfrm>
          <a:prstGeom prst="rect">
            <a:avLst/>
          </a:prstGeom>
          <a:noFill/>
        </p:spPr>
        <p:txBody>
          <a:bodyPr wrap="none" rtlCol="0">
            <a:spAutoFit/>
          </a:bodyPr>
          <a:lstStyle/>
          <a:p>
            <a:r>
              <a:rPr lang="en-US" sz="1400" dirty="0"/>
              <a:t>Phase#1160</a:t>
            </a:r>
          </a:p>
        </p:txBody>
      </p:sp>
      <p:sp>
        <p:nvSpPr>
          <p:cNvPr id="77" name="TextBox 76">
            <a:extLst>
              <a:ext uri="{FF2B5EF4-FFF2-40B4-BE49-F238E27FC236}">
                <a16:creationId xmlns:a16="http://schemas.microsoft.com/office/drawing/2014/main" id="{93440F52-2D32-F338-E7FA-EF245D811CCD}"/>
              </a:ext>
            </a:extLst>
          </p:cNvPr>
          <p:cNvSpPr txBox="1"/>
          <p:nvPr/>
        </p:nvSpPr>
        <p:spPr>
          <a:xfrm>
            <a:off x="5831972" y="3730033"/>
            <a:ext cx="800219" cy="307777"/>
          </a:xfrm>
          <a:prstGeom prst="rect">
            <a:avLst/>
          </a:prstGeom>
          <a:noFill/>
        </p:spPr>
        <p:txBody>
          <a:bodyPr wrap="none" rtlCol="0">
            <a:spAutoFit/>
          </a:bodyPr>
          <a:lstStyle/>
          <a:p>
            <a:r>
              <a:rPr lang="en-US" sz="1400" dirty="0"/>
              <a:t>Phase#1</a:t>
            </a:r>
          </a:p>
        </p:txBody>
      </p:sp>
      <p:sp>
        <p:nvSpPr>
          <p:cNvPr id="78" name="TextBox 77">
            <a:extLst>
              <a:ext uri="{FF2B5EF4-FFF2-40B4-BE49-F238E27FC236}">
                <a16:creationId xmlns:a16="http://schemas.microsoft.com/office/drawing/2014/main" id="{FF458CEC-6335-6B9D-529B-13DE8488F118}"/>
              </a:ext>
            </a:extLst>
          </p:cNvPr>
          <p:cNvSpPr txBox="1"/>
          <p:nvPr/>
        </p:nvSpPr>
        <p:spPr>
          <a:xfrm>
            <a:off x="3116629" y="2751242"/>
            <a:ext cx="1718547" cy="307777"/>
          </a:xfrm>
          <a:prstGeom prst="rect">
            <a:avLst/>
          </a:prstGeom>
          <a:noFill/>
        </p:spPr>
        <p:txBody>
          <a:bodyPr wrap="none" rtlCol="0">
            <a:spAutoFit/>
          </a:bodyPr>
          <a:lstStyle/>
          <a:p>
            <a:r>
              <a:rPr lang="en-US" sz="1400" dirty="0" err="1"/>
              <a:t>PhaseOrbit</a:t>
            </a:r>
            <a:r>
              <a:rPr lang="en-US" sz="1400" dirty="0"/>
              <a:t> (average)</a:t>
            </a:r>
          </a:p>
        </p:txBody>
      </p:sp>
      <p:sp>
        <p:nvSpPr>
          <p:cNvPr id="79" name="Up Arrow 79">
            <a:extLst>
              <a:ext uri="{FF2B5EF4-FFF2-40B4-BE49-F238E27FC236}">
                <a16:creationId xmlns:a16="http://schemas.microsoft.com/office/drawing/2014/main" id="{83B578B9-4D3E-C435-8C66-D2D6350A62FC}"/>
              </a:ext>
            </a:extLst>
          </p:cNvPr>
          <p:cNvSpPr/>
          <p:nvPr/>
        </p:nvSpPr>
        <p:spPr>
          <a:xfrm>
            <a:off x="3656250" y="3029428"/>
            <a:ext cx="484632" cy="65374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80" name="Up Arrow 80">
            <a:extLst>
              <a:ext uri="{FF2B5EF4-FFF2-40B4-BE49-F238E27FC236}">
                <a16:creationId xmlns:a16="http://schemas.microsoft.com/office/drawing/2014/main" id="{118A23BB-8A02-A206-AB7F-FBC42AD6A33E}"/>
              </a:ext>
            </a:extLst>
          </p:cNvPr>
          <p:cNvSpPr/>
          <p:nvPr/>
        </p:nvSpPr>
        <p:spPr>
          <a:xfrm>
            <a:off x="3637564" y="2144570"/>
            <a:ext cx="484632" cy="65374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81" name="TextBox 80">
            <a:extLst>
              <a:ext uri="{FF2B5EF4-FFF2-40B4-BE49-F238E27FC236}">
                <a16:creationId xmlns:a16="http://schemas.microsoft.com/office/drawing/2014/main" id="{CE931A3D-5184-91E5-8343-53880A7CD8D9}"/>
              </a:ext>
            </a:extLst>
          </p:cNvPr>
          <p:cNvSpPr txBox="1"/>
          <p:nvPr/>
        </p:nvSpPr>
        <p:spPr>
          <a:xfrm>
            <a:off x="3439581" y="1641589"/>
            <a:ext cx="2819426" cy="584775"/>
          </a:xfrm>
          <a:prstGeom prst="rect">
            <a:avLst/>
          </a:prstGeom>
          <a:noFill/>
        </p:spPr>
        <p:txBody>
          <a:bodyPr wrap="none" rtlCol="0">
            <a:spAutoFit/>
          </a:bodyPr>
          <a:lstStyle/>
          <a:p>
            <a:r>
              <a:rPr lang="en-US" sz="3200" b="1" dirty="0"/>
              <a:t>GTU</a:t>
            </a:r>
            <a:r>
              <a:rPr lang="en-US" sz="2000" dirty="0"/>
              <a:t>: Phase Correction</a:t>
            </a:r>
            <a:endParaRPr lang="en-US" sz="3200" dirty="0"/>
          </a:p>
        </p:txBody>
      </p:sp>
      <p:sp>
        <p:nvSpPr>
          <p:cNvPr id="82" name="TextBox 81">
            <a:extLst>
              <a:ext uri="{FF2B5EF4-FFF2-40B4-BE49-F238E27FC236}">
                <a16:creationId xmlns:a16="http://schemas.microsoft.com/office/drawing/2014/main" id="{C77CE233-4352-FF45-8834-2CCC3019940F}"/>
              </a:ext>
            </a:extLst>
          </p:cNvPr>
          <p:cNvSpPr txBox="1"/>
          <p:nvPr/>
        </p:nvSpPr>
        <p:spPr>
          <a:xfrm>
            <a:off x="6059686" y="2662475"/>
            <a:ext cx="1257075" cy="400110"/>
          </a:xfrm>
          <a:prstGeom prst="rect">
            <a:avLst/>
          </a:prstGeom>
          <a:noFill/>
        </p:spPr>
        <p:txBody>
          <a:bodyPr wrap="none" rtlCol="0">
            <a:spAutoFit/>
          </a:bodyPr>
          <a:lstStyle/>
          <a:p>
            <a:r>
              <a:rPr lang="en-US" sz="2000" b="1" dirty="0"/>
              <a:t>RF-</a:t>
            </a:r>
            <a:r>
              <a:rPr lang="en-US" sz="2000" b="1" dirty="0" err="1"/>
              <a:t>SoC</a:t>
            </a:r>
            <a:r>
              <a:rPr lang="en-US" sz="2000" b="1" dirty="0"/>
              <a:t> (?)</a:t>
            </a:r>
          </a:p>
        </p:txBody>
      </p:sp>
      <p:sp>
        <p:nvSpPr>
          <p:cNvPr id="83" name="Rectangle 82">
            <a:extLst>
              <a:ext uri="{FF2B5EF4-FFF2-40B4-BE49-F238E27FC236}">
                <a16:creationId xmlns:a16="http://schemas.microsoft.com/office/drawing/2014/main" id="{BD8E3D9C-95A4-9238-5916-10D608ABCDD6}"/>
              </a:ext>
            </a:extLst>
          </p:cNvPr>
          <p:cNvSpPr/>
          <p:nvPr/>
        </p:nvSpPr>
        <p:spPr>
          <a:xfrm>
            <a:off x="3348605" y="1727809"/>
            <a:ext cx="1029264" cy="434082"/>
          </a:xfrm>
          <a:prstGeom prst="rect">
            <a:avLst/>
          </a:prstGeom>
          <a:solidFill>
            <a:srgbClr val="FFC000">
              <a:alpha val="2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84" name="Straight Connector 83">
            <a:extLst>
              <a:ext uri="{FF2B5EF4-FFF2-40B4-BE49-F238E27FC236}">
                <a16:creationId xmlns:a16="http://schemas.microsoft.com/office/drawing/2014/main" id="{1DA14599-A01C-55A1-0ADE-2F45470A11CC}"/>
              </a:ext>
            </a:extLst>
          </p:cNvPr>
          <p:cNvCxnSpPr/>
          <p:nvPr/>
        </p:nvCxnSpPr>
        <p:spPr>
          <a:xfrm>
            <a:off x="3439581" y="3897312"/>
            <a:ext cx="440299"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3866A854-8BAB-C3A3-27BF-0F37DAC0B35C}"/>
              </a:ext>
            </a:extLst>
          </p:cNvPr>
          <p:cNvCxnSpPr/>
          <p:nvPr/>
        </p:nvCxnSpPr>
        <p:spPr>
          <a:xfrm>
            <a:off x="5318795" y="3910962"/>
            <a:ext cx="440299"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597E4B73-15CD-9F11-201C-709FEEF8390D}"/>
              </a:ext>
            </a:extLst>
          </p:cNvPr>
          <p:cNvSpPr txBox="1"/>
          <p:nvPr/>
        </p:nvSpPr>
        <p:spPr>
          <a:xfrm>
            <a:off x="7962900" y="2905130"/>
            <a:ext cx="3014608" cy="954107"/>
          </a:xfrm>
          <a:prstGeom prst="rect">
            <a:avLst/>
          </a:prstGeom>
          <a:noFill/>
        </p:spPr>
        <p:txBody>
          <a:bodyPr wrap="none" rtlCol="0">
            <a:spAutoFit/>
          </a:bodyPr>
          <a:lstStyle/>
          <a:p>
            <a:r>
              <a:rPr lang="en-US" sz="2000" dirty="0"/>
              <a:t>Phase adjustment: </a:t>
            </a:r>
          </a:p>
          <a:p>
            <a:pPr marL="285750" indent="-285750">
              <a:buFont typeface="Arial" panose="020B0604020202020204" pitchFamily="34" charset="0"/>
              <a:buChar char="•"/>
            </a:pPr>
            <a:r>
              <a:rPr lang="en-US" dirty="0"/>
              <a:t>Si5395 (I2C) : ~70 ps steps</a:t>
            </a:r>
          </a:p>
          <a:p>
            <a:pPr marL="285750" indent="-285750">
              <a:buFont typeface="Arial" panose="020B0604020202020204" pitchFamily="34" charset="0"/>
              <a:buChar char="•"/>
            </a:pPr>
            <a:r>
              <a:rPr lang="en-US" dirty="0"/>
              <a:t>AD9510 (SPI) : ~25 ps steps</a:t>
            </a:r>
          </a:p>
        </p:txBody>
      </p:sp>
    </p:spTree>
    <p:extLst>
      <p:ext uri="{BB962C8B-B14F-4D97-AF65-F5344CB8AC3E}">
        <p14:creationId xmlns:p14="http://schemas.microsoft.com/office/powerpoint/2010/main" val="3465260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1015" y="864635"/>
            <a:ext cx="3502977" cy="400110"/>
          </a:xfrm>
          <a:prstGeom prst="rect">
            <a:avLst/>
          </a:prstGeom>
        </p:spPr>
        <p:txBody>
          <a:bodyPr wrap="square">
            <a:spAutoFit/>
          </a:bodyPr>
          <a:lstStyle/>
          <a:p>
            <a:pPr>
              <a:spcAft>
                <a:spcPts val="400"/>
              </a:spcAft>
            </a:pPr>
            <a:r>
              <a:rPr lang="en-US" sz="2000" dirty="0">
                <a:solidFill>
                  <a:srgbClr val="000000"/>
                </a:solidFill>
              </a:rPr>
              <a:t>1.1 The functional requirements</a:t>
            </a:r>
          </a:p>
        </p:txBody>
      </p:sp>
      <p:sp>
        <p:nvSpPr>
          <p:cNvPr id="6" name="Rectangle 13"/>
          <p:cNvSpPr>
            <a:spLocks noChangeArrowheads="1"/>
          </p:cNvSpPr>
          <p:nvPr/>
        </p:nvSpPr>
        <p:spPr bwMode="auto">
          <a:xfrm>
            <a:off x="950198" y="1669938"/>
            <a:ext cx="333481" cy="249131"/>
          </a:xfrm>
          <a:prstGeom prst="rect">
            <a:avLst/>
          </a:prstGeom>
          <a:solidFill>
            <a:srgbClr val="0070C0">
              <a:alpha val="33000"/>
            </a:srgbClr>
          </a:solidFill>
          <a:ln w="9525" algn="ctr">
            <a:solidFill>
              <a:sysClr val="windowText" lastClr="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2000" b="0" i="0" u="none" strike="noStrike" kern="0" cap="none" spc="0" normalizeH="0" baseline="0" noProof="0">
              <a:ln>
                <a:noFill/>
              </a:ln>
              <a:solidFill>
                <a:prstClr val="black"/>
              </a:solidFill>
              <a:effectLst/>
              <a:uLnTx/>
              <a:uFillTx/>
              <a:latin typeface="Calibri" panose="020F0502020204030204"/>
            </a:endParaRPr>
          </a:p>
        </p:txBody>
      </p:sp>
      <p:sp>
        <p:nvSpPr>
          <p:cNvPr id="7" name="TextBox 76"/>
          <p:cNvSpPr txBox="1">
            <a:spLocks noChangeArrowheads="1"/>
          </p:cNvSpPr>
          <p:nvPr/>
        </p:nvSpPr>
        <p:spPr bwMode="auto">
          <a:xfrm>
            <a:off x="878830" y="1664855"/>
            <a:ext cx="2435870"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1400" dirty="0">
                <a:solidFill>
                  <a:prstClr val="black"/>
                </a:solidFill>
                <a:latin typeface="Calibri" panose="020F0502020204030204"/>
              </a:rPr>
              <a:t>GTU required:</a:t>
            </a:r>
          </a:p>
          <a:p>
            <a:pPr marL="182880" indent="-182880">
              <a:buFont typeface="Arial" panose="020B0604020202020204" pitchFamily="34" charset="0"/>
              <a:buChar char="•"/>
            </a:pPr>
            <a:r>
              <a:rPr lang="en-US" altLang="en-US" sz="1200" dirty="0">
                <a:solidFill>
                  <a:prstClr val="black"/>
                </a:solidFill>
                <a:latin typeface="Calibri" panose="020F0502020204030204"/>
              </a:rPr>
              <a:t>EIC common platform interface;</a:t>
            </a:r>
          </a:p>
          <a:p>
            <a:pPr marL="182880" indent="-182880">
              <a:buFont typeface="Arial" panose="020B0604020202020204" pitchFamily="34" charset="0"/>
              <a:buChar char="•"/>
            </a:pPr>
            <a:r>
              <a:rPr lang="en-US" altLang="en-US" sz="1200" dirty="0">
                <a:solidFill>
                  <a:prstClr val="black"/>
                </a:solidFill>
                <a:latin typeface="Calibri" panose="020F0502020204030204"/>
              </a:rPr>
              <a:t>Run Control;</a:t>
            </a:r>
          </a:p>
          <a:p>
            <a:pPr marL="182880" indent="-182880">
              <a:buFont typeface="Arial" panose="020B0604020202020204" pitchFamily="34" charset="0"/>
              <a:buChar char="•"/>
            </a:pPr>
            <a:r>
              <a:rPr lang="en-US" altLang="en-US" sz="1200" dirty="0">
                <a:solidFill>
                  <a:prstClr val="black"/>
                </a:solidFill>
                <a:latin typeface="Calibri" panose="020F0502020204030204"/>
              </a:rPr>
              <a:t>~150 DAM interface</a:t>
            </a:r>
          </a:p>
          <a:p>
            <a:endParaRPr lang="en-US" altLang="en-US" sz="1400" dirty="0">
              <a:solidFill>
                <a:prstClr val="black"/>
              </a:solidFill>
              <a:latin typeface="Calibri" panose="020F0502020204030204"/>
            </a:endParaRPr>
          </a:p>
          <a:p>
            <a:r>
              <a:rPr lang="en-US" altLang="en-US" sz="1400" dirty="0">
                <a:solidFill>
                  <a:prstClr val="black"/>
                </a:solidFill>
                <a:latin typeface="Calibri" panose="020F0502020204030204"/>
              </a:rPr>
              <a:t>Risk mitigation:</a:t>
            </a:r>
          </a:p>
          <a:p>
            <a:pPr marL="182880" indent="-182880">
              <a:buFont typeface="Arial" panose="020B0604020202020204" pitchFamily="34" charset="0"/>
              <a:buChar char="•"/>
            </a:pPr>
            <a:r>
              <a:rPr lang="en-US" altLang="en-US" sz="1200" dirty="0">
                <a:solidFill>
                  <a:prstClr val="black"/>
                </a:solidFill>
                <a:latin typeface="Calibri" panose="020F0502020204030204"/>
              </a:rPr>
              <a:t>Beam vs clock phase monitoring;</a:t>
            </a:r>
          </a:p>
          <a:p>
            <a:pPr marL="182880" indent="-182880">
              <a:buFont typeface="Arial" panose="020B0604020202020204" pitchFamily="34" charset="0"/>
              <a:buChar char="•"/>
            </a:pPr>
            <a:r>
              <a:rPr lang="en-US" altLang="en-US" sz="1200" dirty="0">
                <a:solidFill>
                  <a:prstClr val="black"/>
                </a:solidFill>
                <a:latin typeface="Calibri" panose="020F0502020204030204"/>
              </a:rPr>
              <a:t>Dedicated clock fanout</a:t>
            </a:r>
            <a:endParaRPr lang="en-US" altLang="en-US" sz="1400" dirty="0">
              <a:solidFill>
                <a:prstClr val="black"/>
              </a:solidFill>
              <a:latin typeface="Calibri" panose="020F0502020204030204"/>
            </a:endParaRPr>
          </a:p>
        </p:txBody>
      </p:sp>
      <p:sp>
        <p:nvSpPr>
          <p:cNvPr id="20" name="Title 1"/>
          <p:cNvSpPr txBox="1">
            <a:spLocks/>
          </p:cNvSpPr>
          <p:nvPr/>
        </p:nvSpPr>
        <p:spPr>
          <a:xfrm>
            <a:off x="1204913" y="319817"/>
            <a:ext cx="4352607" cy="480349"/>
          </a:xfrm>
          <a:prstGeom prst="rect">
            <a:avLst/>
          </a:prstGeom>
        </p:spPr>
        <p:txBody>
          <a:bodyP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1. Overview of the GTU </a:t>
            </a:r>
          </a:p>
        </p:txBody>
      </p:sp>
      <p:pic>
        <p:nvPicPr>
          <p:cNvPr id="21" name="Picture 20"/>
          <p:cNvPicPr>
            <a:picLocks noChangeAspect="1"/>
          </p:cNvPicPr>
          <p:nvPr/>
        </p:nvPicPr>
        <p:blipFill rotWithShape="1">
          <a:blip r:embed="rId2">
            <a:extLst>
              <a:ext uri="{28A0092B-C50C-407E-A947-70E740481C1C}">
                <a14:useLocalDpi xmlns:a14="http://schemas.microsoft.com/office/drawing/2010/main" val="0"/>
              </a:ext>
            </a:extLst>
          </a:blip>
          <a:srcRect l="8050" t="15488" r="6344" b="6229"/>
          <a:stretch/>
        </p:blipFill>
        <p:spPr>
          <a:xfrm>
            <a:off x="3162299" y="1603299"/>
            <a:ext cx="8610601" cy="4429125"/>
          </a:xfrm>
          <a:prstGeom prst="rect">
            <a:avLst/>
          </a:prstGeom>
        </p:spPr>
      </p:pic>
      <p:sp>
        <p:nvSpPr>
          <p:cNvPr id="31" name="Rectangle 30"/>
          <p:cNvSpPr/>
          <p:nvPr/>
        </p:nvSpPr>
        <p:spPr>
          <a:xfrm>
            <a:off x="419100" y="3652641"/>
            <a:ext cx="2743199" cy="954107"/>
          </a:xfrm>
          <a:prstGeom prst="rect">
            <a:avLst/>
          </a:prstGeom>
        </p:spPr>
        <p:txBody>
          <a:bodyPr wrap="square">
            <a:spAutoFit/>
          </a:bodyPr>
          <a:lstStyle/>
          <a:p>
            <a:r>
              <a:rPr lang="en-US" sz="1400" dirty="0"/>
              <a:t>Between GTU and DAM (Quad LTI)</a:t>
            </a:r>
          </a:p>
          <a:p>
            <a:r>
              <a:rPr lang="en-US" sz="1400" dirty="0"/>
              <a:t>Same-length Multimode fibers: 4 </a:t>
            </a:r>
            <a:r>
              <a:rPr lang="en-US" sz="1400" dirty="0" err="1"/>
              <a:t>Tx</a:t>
            </a:r>
            <a:r>
              <a:rPr lang="en-US" sz="1400" dirty="0"/>
              <a:t>/4 Rx (</a:t>
            </a:r>
            <a:r>
              <a:rPr lang="en-US" sz="1200" dirty="0"/>
              <a:t>inexpensive, standard, commercially available</a:t>
            </a:r>
            <a:r>
              <a:rPr lang="en-US" sz="1400" dirty="0"/>
              <a:t>)</a:t>
            </a:r>
          </a:p>
        </p:txBody>
      </p:sp>
      <p:sp>
        <p:nvSpPr>
          <p:cNvPr id="8" name="Slide Number Placeholder 7"/>
          <p:cNvSpPr>
            <a:spLocks noGrp="1"/>
          </p:cNvSpPr>
          <p:nvPr>
            <p:ph type="sldNum" sz="quarter" idx="12"/>
          </p:nvPr>
        </p:nvSpPr>
        <p:spPr/>
        <p:txBody>
          <a:bodyPr/>
          <a:lstStyle/>
          <a:p>
            <a:fld id="{ED7F7473-35CC-4359-AC04-EFEE0D39A7D2}" type="slidenum">
              <a:rPr lang="en-US" smtClean="0"/>
              <a:t>2</a:t>
            </a:fld>
            <a:endParaRPr lang="en-US" dirty="0"/>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17373" t="16880" r="19899" b="26734"/>
          <a:stretch/>
        </p:blipFill>
        <p:spPr>
          <a:xfrm>
            <a:off x="161511" y="4538641"/>
            <a:ext cx="2954265" cy="1493783"/>
          </a:xfrm>
          <a:prstGeom prst="rect">
            <a:avLst/>
          </a:prstGeom>
        </p:spPr>
      </p:pic>
      <p:sp>
        <p:nvSpPr>
          <p:cNvPr id="2" name="Rectangle 1">
            <a:extLst>
              <a:ext uri="{FF2B5EF4-FFF2-40B4-BE49-F238E27FC236}">
                <a16:creationId xmlns:a16="http://schemas.microsoft.com/office/drawing/2014/main" id="{256B652C-CCB6-47B2-8091-2644B3AAD380}"/>
              </a:ext>
            </a:extLst>
          </p:cNvPr>
          <p:cNvSpPr/>
          <p:nvPr/>
        </p:nvSpPr>
        <p:spPr>
          <a:xfrm>
            <a:off x="10844213" y="1919069"/>
            <a:ext cx="928687" cy="23358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DD76FFE-9C5E-8D06-B2E3-7DCD74A8E5AB}"/>
              </a:ext>
            </a:extLst>
          </p:cNvPr>
          <p:cNvSpPr txBox="1"/>
          <p:nvPr/>
        </p:nvSpPr>
        <p:spPr>
          <a:xfrm>
            <a:off x="10844213" y="1851193"/>
            <a:ext cx="767454" cy="338554"/>
          </a:xfrm>
          <a:prstGeom prst="rect">
            <a:avLst/>
          </a:prstGeom>
          <a:noFill/>
        </p:spPr>
        <p:txBody>
          <a:bodyPr wrap="none" rtlCol="0">
            <a:spAutoFit/>
          </a:bodyPr>
          <a:lstStyle/>
          <a:p>
            <a:r>
              <a:rPr lang="en-US" sz="1600" dirty="0"/>
              <a:t>Dest#1</a:t>
            </a:r>
          </a:p>
        </p:txBody>
      </p:sp>
      <p:sp>
        <p:nvSpPr>
          <p:cNvPr id="5" name="Rectangle 4">
            <a:extLst>
              <a:ext uri="{FF2B5EF4-FFF2-40B4-BE49-F238E27FC236}">
                <a16:creationId xmlns:a16="http://schemas.microsoft.com/office/drawing/2014/main" id="{FE99C8E2-AE0B-1593-2215-12196575A745}"/>
              </a:ext>
            </a:extLst>
          </p:cNvPr>
          <p:cNvSpPr/>
          <p:nvPr/>
        </p:nvSpPr>
        <p:spPr>
          <a:xfrm>
            <a:off x="10848826" y="2234839"/>
            <a:ext cx="928687" cy="23358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3527896-CF84-0F48-F3DD-8DC9D1232D31}"/>
              </a:ext>
            </a:extLst>
          </p:cNvPr>
          <p:cNvSpPr txBox="1"/>
          <p:nvPr/>
        </p:nvSpPr>
        <p:spPr>
          <a:xfrm>
            <a:off x="10848826" y="2166963"/>
            <a:ext cx="767454" cy="338554"/>
          </a:xfrm>
          <a:prstGeom prst="rect">
            <a:avLst/>
          </a:prstGeom>
          <a:noFill/>
        </p:spPr>
        <p:txBody>
          <a:bodyPr wrap="none" rtlCol="0">
            <a:spAutoFit/>
          </a:bodyPr>
          <a:lstStyle/>
          <a:p>
            <a:r>
              <a:rPr lang="en-US" sz="1600" dirty="0"/>
              <a:t>Dest#2</a:t>
            </a:r>
          </a:p>
        </p:txBody>
      </p:sp>
      <p:sp>
        <p:nvSpPr>
          <p:cNvPr id="11" name="Rectangle 10">
            <a:extLst>
              <a:ext uri="{FF2B5EF4-FFF2-40B4-BE49-F238E27FC236}">
                <a16:creationId xmlns:a16="http://schemas.microsoft.com/office/drawing/2014/main" id="{610BF200-F759-0DD7-C5FB-7C9C5032AD8C}"/>
              </a:ext>
            </a:extLst>
          </p:cNvPr>
          <p:cNvSpPr/>
          <p:nvPr/>
        </p:nvSpPr>
        <p:spPr>
          <a:xfrm>
            <a:off x="10846519" y="2798504"/>
            <a:ext cx="928687" cy="23358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3F1E04DD-690F-EB53-7A7C-CB16DC67929C}"/>
              </a:ext>
            </a:extLst>
          </p:cNvPr>
          <p:cNvSpPr txBox="1"/>
          <p:nvPr/>
        </p:nvSpPr>
        <p:spPr>
          <a:xfrm>
            <a:off x="10825247" y="2736978"/>
            <a:ext cx="975845" cy="338554"/>
          </a:xfrm>
          <a:prstGeom prst="rect">
            <a:avLst/>
          </a:prstGeom>
          <a:noFill/>
        </p:spPr>
        <p:txBody>
          <a:bodyPr wrap="none" rtlCol="0">
            <a:spAutoFit/>
          </a:bodyPr>
          <a:lstStyle/>
          <a:p>
            <a:r>
              <a:rPr lang="en-US" sz="1600" dirty="0"/>
              <a:t>Dest#600</a:t>
            </a:r>
          </a:p>
        </p:txBody>
      </p:sp>
    </p:spTree>
    <p:extLst>
      <p:ext uri="{BB962C8B-B14F-4D97-AF65-F5344CB8AC3E}">
        <p14:creationId xmlns:p14="http://schemas.microsoft.com/office/powerpoint/2010/main" val="41017157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7228" y="347861"/>
            <a:ext cx="3842014" cy="461665"/>
          </a:xfrm>
          <a:prstGeom prst="rect">
            <a:avLst/>
          </a:prstGeom>
          <a:noFill/>
        </p:spPr>
        <p:txBody>
          <a:bodyPr wrap="none" rtlCol="0">
            <a:spAutoFit/>
          </a:bodyPr>
          <a:lstStyle/>
          <a:p>
            <a:r>
              <a:rPr lang="en-US" sz="2400" dirty="0"/>
              <a:t>DAM (FLX155) clock interface</a:t>
            </a:r>
          </a:p>
        </p:txBody>
      </p:sp>
      <p:sp>
        <p:nvSpPr>
          <p:cNvPr id="3" name="TextBox 2"/>
          <p:cNvSpPr txBox="1"/>
          <p:nvPr/>
        </p:nvSpPr>
        <p:spPr>
          <a:xfrm>
            <a:off x="726352" y="1016873"/>
            <a:ext cx="3762505" cy="1015663"/>
          </a:xfrm>
          <a:prstGeom prst="rect">
            <a:avLst/>
          </a:prstGeom>
          <a:noFill/>
        </p:spPr>
        <p:txBody>
          <a:bodyPr wrap="none" rtlCol="0">
            <a:spAutoFit/>
          </a:bodyPr>
          <a:lstStyle/>
          <a:p>
            <a:pPr marL="342900" indent="-342900">
              <a:buFont typeface="Arial" panose="020B0604020202020204" pitchFamily="34" charset="0"/>
              <a:buChar char="•"/>
            </a:pPr>
            <a:r>
              <a:rPr lang="en-US" sz="2000" dirty="0"/>
              <a:t>Dedicated Clock input, </a:t>
            </a:r>
          </a:p>
          <a:p>
            <a:pPr marL="342900" indent="-342900">
              <a:buFont typeface="Arial" panose="020B0604020202020204" pitchFamily="34" charset="0"/>
              <a:buChar char="•"/>
            </a:pPr>
            <a:r>
              <a:rPr lang="en-US" sz="2000" dirty="0"/>
              <a:t>up to three MGT lanes (</a:t>
            </a:r>
            <a:r>
              <a:rPr lang="en-US" sz="2000" dirty="0" err="1"/>
              <a:t>Tx</a:t>
            </a:r>
            <a:r>
              <a:rPr lang="en-US" sz="2000" dirty="0"/>
              <a:t>/Rx)</a:t>
            </a:r>
          </a:p>
          <a:p>
            <a:pPr marL="342900" indent="-342900">
              <a:buFont typeface="Arial" panose="020B0604020202020204" pitchFamily="34" charset="0"/>
              <a:buChar char="•"/>
            </a:pPr>
            <a:r>
              <a:rPr lang="en-US" sz="2000" dirty="0"/>
              <a:t>MTP multimode 850µm optical</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835" t="4625" r="1299" b="7739"/>
          <a:stretch/>
        </p:blipFill>
        <p:spPr>
          <a:xfrm>
            <a:off x="746449" y="2908896"/>
            <a:ext cx="8752114" cy="3774610"/>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2013" r="2004" b="3276"/>
          <a:stretch/>
        </p:blipFill>
        <p:spPr>
          <a:xfrm>
            <a:off x="5122506" y="891976"/>
            <a:ext cx="6460533" cy="2281120"/>
          </a:xfrm>
          <a:prstGeom prst="rect">
            <a:avLst/>
          </a:prstGeom>
        </p:spPr>
      </p:pic>
      <p:sp>
        <p:nvSpPr>
          <p:cNvPr id="6" name="TextBox 5"/>
          <p:cNvSpPr txBox="1"/>
          <p:nvPr/>
        </p:nvSpPr>
        <p:spPr>
          <a:xfrm>
            <a:off x="9677400" y="5410200"/>
            <a:ext cx="2514600" cy="584775"/>
          </a:xfrm>
          <a:prstGeom prst="rect">
            <a:avLst/>
          </a:prstGeom>
          <a:noFill/>
        </p:spPr>
        <p:txBody>
          <a:bodyPr wrap="square" rtlCol="0">
            <a:spAutoFit/>
          </a:bodyPr>
          <a:lstStyle/>
          <a:p>
            <a:r>
              <a:rPr lang="en-US" sz="1600" dirty="0"/>
              <a:t>* These two diagrams are from FLX155 presentations</a:t>
            </a:r>
          </a:p>
        </p:txBody>
      </p:sp>
      <p:sp>
        <p:nvSpPr>
          <p:cNvPr id="7" name="Slide Number Placeholder 6"/>
          <p:cNvSpPr>
            <a:spLocks noGrp="1"/>
          </p:cNvSpPr>
          <p:nvPr>
            <p:ph type="sldNum" sz="quarter" idx="12"/>
          </p:nvPr>
        </p:nvSpPr>
        <p:spPr/>
        <p:txBody>
          <a:bodyPr/>
          <a:lstStyle/>
          <a:p>
            <a:fld id="{ED7F7473-35CC-4359-AC04-EFEE0D39A7D2}" type="slidenum">
              <a:rPr lang="en-US" smtClean="0"/>
              <a:t>20</a:t>
            </a:fld>
            <a:endParaRPr lang="en-US" dirty="0"/>
          </a:p>
        </p:txBody>
      </p:sp>
    </p:spTree>
    <p:extLst>
      <p:ext uri="{BB962C8B-B14F-4D97-AF65-F5344CB8AC3E}">
        <p14:creationId xmlns:p14="http://schemas.microsoft.com/office/powerpoint/2010/main" val="2710944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07046" y="380667"/>
            <a:ext cx="6684876" cy="5347901"/>
          </a:xfrm>
          <a:prstGeom prst="rect">
            <a:avLst/>
          </a:prstGeom>
        </p:spPr>
      </p:pic>
      <p:pic>
        <p:nvPicPr>
          <p:cNvPr id="165" name="Picture 164"/>
          <p:cNvPicPr>
            <a:picLocks noChangeAspect="1"/>
          </p:cNvPicPr>
          <p:nvPr/>
        </p:nvPicPr>
        <p:blipFill rotWithShape="1">
          <a:blip r:embed="rId3" cstate="print">
            <a:extLst>
              <a:ext uri="{28A0092B-C50C-407E-A947-70E740481C1C}">
                <a14:useLocalDpi xmlns:a14="http://schemas.microsoft.com/office/drawing/2010/main" val="0"/>
              </a:ext>
            </a:extLst>
          </a:blip>
          <a:srcRect l="13333" t="2485" r="14667" b="2243"/>
          <a:stretch/>
        </p:blipFill>
        <p:spPr>
          <a:xfrm>
            <a:off x="2348567" y="2429173"/>
            <a:ext cx="1477727" cy="1344321"/>
          </a:xfrm>
          <a:prstGeom prst="rect">
            <a:avLst/>
          </a:prstGeom>
        </p:spPr>
      </p:pic>
      <p:pic>
        <p:nvPicPr>
          <p:cNvPr id="166" name="Picture 165"/>
          <p:cNvPicPr>
            <a:picLocks noChangeAspect="1"/>
          </p:cNvPicPr>
          <p:nvPr/>
        </p:nvPicPr>
        <p:blipFill rotWithShape="1">
          <a:blip r:embed="rId3" cstate="print">
            <a:extLst>
              <a:ext uri="{28A0092B-C50C-407E-A947-70E740481C1C}">
                <a14:useLocalDpi xmlns:a14="http://schemas.microsoft.com/office/drawing/2010/main" val="0"/>
              </a:ext>
            </a:extLst>
          </a:blip>
          <a:srcRect l="13333" t="2485" r="14667" b="2243"/>
          <a:stretch/>
        </p:blipFill>
        <p:spPr>
          <a:xfrm>
            <a:off x="2526994" y="2533562"/>
            <a:ext cx="1477727" cy="1344321"/>
          </a:xfrm>
          <a:prstGeom prst="rect">
            <a:avLst/>
          </a:prstGeom>
        </p:spPr>
      </p:pic>
      <p:pic>
        <p:nvPicPr>
          <p:cNvPr id="167" name="Picture 166"/>
          <p:cNvPicPr>
            <a:picLocks noChangeAspect="1"/>
          </p:cNvPicPr>
          <p:nvPr/>
        </p:nvPicPr>
        <p:blipFill rotWithShape="1">
          <a:blip r:embed="rId3" cstate="print">
            <a:extLst>
              <a:ext uri="{28A0092B-C50C-407E-A947-70E740481C1C}">
                <a14:useLocalDpi xmlns:a14="http://schemas.microsoft.com/office/drawing/2010/main" val="0"/>
              </a:ext>
            </a:extLst>
          </a:blip>
          <a:srcRect l="13333" t="2485" r="14667" b="2243"/>
          <a:stretch/>
        </p:blipFill>
        <p:spPr>
          <a:xfrm>
            <a:off x="2688614" y="2636960"/>
            <a:ext cx="1477727" cy="1344321"/>
          </a:xfrm>
          <a:prstGeom prst="rect">
            <a:avLst/>
          </a:prstGeom>
        </p:spPr>
      </p:pic>
      <p:pic>
        <p:nvPicPr>
          <p:cNvPr id="168" name="Picture 167"/>
          <p:cNvPicPr>
            <a:picLocks noChangeAspect="1"/>
          </p:cNvPicPr>
          <p:nvPr/>
        </p:nvPicPr>
        <p:blipFill rotWithShape="1">
          <a:blip r:embed="rId3" cstate="print">
            <a:extLst>
              <a:ext uri="{28A0092B-C50C-407E-A947-70E740481C1C}">
                <a14:useLocalDpi xmlns:a14="http://schemas.microsoft.com/office/drawing/2010/main" val="0"/>
              </a:ext>
            </a:extLst>
          </a:blip>
          <a:srcRect l="13333" t="2485" r="14667" b="2243"/>
          <a:stretch/>
        </p:blipFill>
        <p:spPr>
          <a:xfrm>
            <a:off x="2861501" y="2722336"/>
            <a:ext cx="1477727" cy="1344321"/>
          </a:xfrm>
          <a:prstGeom prst="rect">
            <a:avLst/>
          </a:prstGeom>
        </p:spPr>
      </p:pic>
      <p:sp>
        <p:nvSpPr>
          <p:cNvPr id="4" name="Slide Number Placeholder 3"/>
          <p:cNvSpPr>
            <a:spLocks noGrp="1"/>
          </p:cNvSpPr>
          <p:nvPr>
            <p:ph type="sldNum" sz="quarter" idx="12"/>
          </p:nvPr>
        </p:nvSpPr>
        <p:spPr/>
        <p:txBody>
          <a:bodyPr/>
          <a:lstStyle/>
          <a:p>
            <a:fld id="{ED7F7473-35CC-4359-AC04-EFEE0D39A7D2}" type="slidenum">
              <a:rPr lang="en-US" smtClean="0"/>
              <a:t>3</a:t>
            </a:fld>
            <a:endParaRPr lang="en-US" dirty="0"/>
          </a:p>
        </p:txBody>
      </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62121" t="11448" r="15815" b="40273"/>
          <a:stretch/>
        </p:blipFill>
        <p:spPr>
          <a:xfrm>
            <a:off x="6539551" y="1536363"/>
            <a:ext cx="2219325" cy="2731513"/>
          </a:xfrm>
          <a:prstGeom prst="rect">
            <a:avLst/>
          </a:prstGeom>
          <a:scene3d>
            <a:camera prst="orthographicFront">
              <a:rot lat="2400000" lon="2400000" rev="3660000"/>
            </a:camera>
            <a:lightRig rig="threePt" dir="t"/>
          </a:scene3d>
        </p:spPr>
      </p:pic>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69258" t="12054" r="21728" b="64585"/>
          <a:stretch/>
        </p:blipFill>
        <p:spPr>
          <a:xfrm>
            <a:off x="7615444" y="480349"/>
            <a:ext cx="611505" cy="1267754"/>
          </a:xfrm>
          <a:prstGeom prst="rect">
            <a:avLst/>
          </a:prstGeom>
        </p:spPr>
      </p:pic>
      <p:pic>
        <p:nvPicPr>
          <p:cNvPr id="17" name="Picture 16"/>
          <p:cNvPicPr>
            <a:picLocks noChangeAspect="1"/>
          </p:cNvPicPr>
          <p:nvPr/>
        </p:nvPicPr>
        <p:blipFill rotWithShape="1">
          <a:blip r:embed="rId2" cstate="print">
            <a:extLst>
              <a:ext uri="{28A0092B-C50C-407E-A947-70E740481C1C}">
                <a14:useLocalDpi xmlns:a14="http://schemas.microsoft.com/office/drawing/2010/main" val="0"/>
              </a:ext>
            </a:extLst>
          </a:blip>
          <a:srcRect l="69258" t="12054" r="21728" b="64585"/>
          <a:stretch/>
        </p:blipFill>
        <p:spPr>
          <a:xfrm>
            <a:off x="8197637" y="756482"/>
            <a:ext cx="611505" cy="1267754"/>
          </a:xfrm>
          <a:prstGeom prst="rect">
            <a:avLst/>
          </a:prstGeom>
        </p:spPr>
      </p:pic>
      <p:pic>
        <p:nvPicPr>
          <p:cNvPr id="68" name="Picture 6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49484" y="4595506"/>
            <a:ext cx="165960" cy="699586"/>
          </a:xfrm>
          <a:prstGeom prst="rect">
            <a:avLst/>
          </a:prstGeom>
          <a:scene3d>
            <a:camera prst="orthographicFront">
              <a:rot lat="0" lon="1800000" rev="0"/>
            </a:camera>
            <a:lightRig rig="threePt" dir="t"/>
          </a:scene3d>
        </p:spPr>
      </p:pic>
      <p:pic>
        <p:nvPicPr>
          <p:cNvPr id="69" name="Picture 6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49484" y="3869631"/>
            <a:ext cx="165960" cy="699586"/>
          </a:xfrm>
          <a:prstGeom prst="rect">
            <a:avLst/>
          </a:prstGeom>
          <a:scene3d>
            <a:camera prst="orthographicFront">
              <a:rot lat="0" lon="1800000" rev="0"/>
            </a:camera>
            <a:lightRig rig="threePt" dir="t"/>
          </a:scene3d>
        </p:spPr>
      </p:pic>
      <p:pic>
        <p:nvPicPr>
          <p:cNvPr id="70" name="Picture 6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98471" y="4530341"/>
            <a:ext cx="165960" cy="699586"/>
          </a:xfrm>
          <a:prstGeom prst="rect">
            <a:avLst/>
          </a:prstGeom>
          <a:scene3d>
            <a:camera prst="orthographicFront">
              <a:rot lat="0" lon="1800000" rev="0"/>
            </a:camera>
            <a:lightRig rig="threePt" dir="t"/>
          </a:scene3d>
        </p:spPr>
      </p:pic>
      <p:pic>
        <p:nvPicPr>
          <p:cNvPr id="71" name="Picture 7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98471" y="3804466"/>
            <a:ext cx="165960" cy="699586"/>
          </a:xfrm>
          <a:prstGeom prst="rect">
            <a:avLst/>
          </a:prstGeom>
          <a:scene3d>
            <a:camera prst="orthographicFront">
              <a:rot lat="0" lon="1800000" rev="0"/>
            </a:camera>
            <a:lightRig rig="threePt" dir="t"/>
          </a:scene3d>
        </p:spPr>
      </p:pic>
      <p:pic>
        <p:nvPicPr>
          <p:cNvPr id="72" name="Picture 7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47458" y="4440169"/>
            <a:ext cx="165960" cy="699586"/>
          </a:xfrm>
          <a:prstGeom prst="rect">
            <a:avLst/>
          </a:prstGeom>
          <a:scene3d>
            <a:camera prst="orthographicFront">
              <a:rot lat="0" lon="1800000" rev="0"/>
            </a:camera>
            <a:lightRig rig="threePt" dir="t"/>
          </a:scene3d>
        </p:spPr>
      </p:pic>
      <p:pic>
        <p:nvPicPr>
          <p:cNvPr id="73" name="Picture 7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47458" y="3714294"/>
            <a:ext cx="165960" cy="699586"/>
          </a:xfrm>
          <a:prstGeom prst="rect">
            <a:avLst/>
          </a:prstGeom>
          <a:scene3d>
            <a:camera prst="orthographicFront">
              <a:rot lat="0" lon="1800000" rev="0"/>
            </a:camera>
            <a:lightRig rig="threePt" dir="t"/>
          </a:scene3d>
        </p:spPr>
      </p:pic>
      <p:pic>
        <p:nvPicPr>
          <p:cNvPr id="74" name="Picture 7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96445" y="4375004"/>
            <a:ext cx="165960" cy="699586"/>
          </a:xfrm>
          <a:prstGeom prst="rect">
            <a:avLst/>
          </a:prstGeom>
          <a:scene3d>
            <a:camera prst="orthographicFront">
              <a:rot lat="0" lon="1800000" rev="0"/>
            </a:camera>
            <a:lightRig rig="threePt" dir="t"/>
          </a:scene3d>
        </p:spPr>
      </p:pic>
      <p:pic>
        <p:nvPicPr>
          <p:cNvPr id="75" name="Picture 7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96445" y="3649129"/>
            <a:ext cx="165960" cy="699586"/>
          </a:xfrm>
          <a:prstGeom prst="rect">
            <a:avLst/>
          </a:prstGeom>
          <a:scene3d>
            <a:camera prst="orthographicFront">
              <a:rot lat="0" lon="1800000" rev="0"/>
            </a:camera>
            <a:lightRig rig="threePt" dir="t"/>
          </a:scene3d>
        </p:spPr>
      </p:pic>
      <p:pic>
        <p:nvPicPr>
          <p:cNvPr id="76" name="Picture 7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45432" y="4252437"/>
            <a:ext cx="165960" cy="699586"/>
          </a:xfrm>
          <a:prstGeom prst="rect">
            <a:avLst/>
          </a:prstGeom>
          <a:scene3d>
            <a:camera prst="orthographicFront">
              <a:rot lat="0" lon="1800000" rev="0"/>
            </a:camera>
            <a:lightRig rig="threePt" dir="t"/>
          </a:scene3d>
        </p:spPr>
      </p:pic>
      <p:pic>
        <p:nvPicPr>
          <p:cNvPr id="78" name="Picture 7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45432" y="3526562"/>
            <a:ext cx="165960" cy="699586"/>
          </a:xfrm>
          <a:prstGeom prst="rect">
            <a:avLst/>
          </a:prstGeom>
          <a:scene3d>
            <a:camera prst="orthographicFront">
              <a:rot lat="0" lon="1800000" rev="0"/>
            </a:camera>
            <a:lightRig rig="threePt" dir="t"/>
          </a:scene3d>
        </p:spPr>
      </p:pic>
      <p:pic>
        <p:nvPicPr>
          <p:cNvPr id="79" name="Picture 7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94419" y="4187272"/>
            <a:ext cx="165960" cy="699586"/>
          </a:xfrm>
          <a:prstGeom prst="rect">
            <a:avLst/>
          </a:prstGeom>
          <a:scene3d>
            <a:camera prst="orthographicFront">
              <a:rot lat="0" lon="1800000" rev="0"/>
            </a:camera>
            <a:lightRig rig="threePt" dir="t"/>
          </a:scene3d>
        </p:spPr>
      </p:pic>
      <p:pic>
        <p:nvPicPr>
          <p:cNvPr id="80" name="Picture 7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94419" y="3461397"/>
            <a:ext cx="165960" cy="699586"/>
          </a:xfrm>
          <a:prstGeom prst="rect">
            <a:avLst/>
          </a:prstGeom>
          <a:scene3d>
            <a:camera prst="orthographicFront">
              <a:rot lat="0" lon="1800000" rev="0"/>
            </a:camera>
            <a:lightRig rig="threePt" dir="t"/>
          </a:scene3d>
        </p:spPr>
      </p:pic>
      <p:pic>
        <p:nvPicPr>
          <p:cNvPr id="81" name="Picture 8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43406" y="4097100"/>
            <a:ext cx="165960" cy="699586"/>
          </a:xfrm>
          <a:prstGeom prst="rect">
            <a:avLst/>
          </a:prstGeom>
          <a:scene3d>
            <a:camera prst="orthographicFront">
              <a:rot lat="0" lon="1800000" rev="0"/>
            </a:camera>
            <a:lightRig rig="threePt" dir="t"/>
          </a:scene3d>
        </p:spPr>
      </p:pic>
      <p:pic>
        <p:nvPicPr>
          <p:cNvPr id="82" name="Picture 8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43406" y="3371225"/>
            <a:ext cx="165960" cy="699586"/>
          </a:xfrm>
          <a:prstGeom prst="rect">
            <a:avLst/>
          </a:prstGeom>
          <a:scene3d>
            <a:camera prst="orthographicFront">
              <a:rot lat="0" lon="1800000" rev="0"/>
            </a:camera>
            <a:lightRig rig="threePt" dir="t"/>
          </a:scene3d>
        </p:spPr>
      </p:pic>
      <p:pic>
        <p:nvPicPr>
          <p:cNvPr id="83" name="Picture 8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92393" y="4031935"/>
            <a:ext cx="165960" cy="699586"/>
          </a:xfrm>
          <a:prstGeom prst="rect">
            <a:avLst/>
          </a:prstGeom>
          <a:scene3d>
            <a:camera prst="orthographicFront">
              <a:rot lat="0" lon="1800000" rev="0"/>
            </a:camera>
            <a:lightRig rig="threePt" dir="t"/>
          </a:scene3d>
        </p:spPr>
      </p:pic>
      <p:pic>
        <p:nvPicPr>
          <p:cNvPr id="84" name="Picture 8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92393" y="3306060"/>
            <a:ext cx="165960" cy="699586"/>
          </a:xfrm>
          <a:prstGeom prst="rect">
            <a:avLst/>
          </a:prstGeom>
          <a:scene3d>
            <a:camera prst="orthographicFront">
              <a:rot lat="0" lon="1800000" rev="0"/>
            </a:camera>
            <a:lightRig rig="threePt" dir="t"/>
          </a:scene3d>
        </p:spPr>
      </p:pic>
      <p:pic>
        <p:nvPicPr>
          <p:cNvPr id="85" name="Picture 8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37525" y="3895920"/>
            <a:ext cx="165960" cy="699586"/>
          </a:xfrm>
          <a:prstGeom prst="rect">
            <a:avLst/>
          </a:prstGeom>
          <a:scene3d>
            <a:camera prst="orthographicFront">
              <a:rot lat="0" lon="1800000" rev="0"/>
            </a:camera>
            <a:lightRig rig="threePt" dir="t"/>
          </a:scene3d>
        </p:spPr>
      </p:pic>
      <p:pic>
        <p:nvPicPr>
          <p:cNvPr id="86" name="Picture 8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37525" y="3170045"/>
            <a:ext cx="165960" cy="699586"/>
          </a:xfrm>
          <a:prstGeom prst="rect">
            <a:avLst/>
          </a:prstGeom>
          <a:scene3d>
            <a:camera prst="orthographicFront">
              <a:rot lat="0" lon="1800000" rev="0"/>
            </a:camera>
            <a:lightRig rig="threePt" dir="t"/>
          </a:scene3d>
        </p:spPr>
      </p:pic>
      <p:pic>
        <p:nvPicPr>
          <p:cNvPr id="87" name="Picture 8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86512" y="3830755"/>
            <a:ext cx="165960" cy="699586"/>
          </a:xfrm>
          <a:prstGeom prst="rect">
            <a:avLst/>
          </a:prstGeom>
          <a:scene3d>
            <a:camera prst="orthographicFront">
              <a:rot lat="0" lon="1800000" rev="0"/>
            </a:camera>
            <a:lightRig rig="threePt" dir="t"/>
          </a:scene3d>
        </p:spPr>
      </p:pic>
      <p:pic>
        <p:nvPicPr>
          <p:cNvPr id="88" name="Picture 8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86512" y="3104880"/>
            <a:ext cx="165960" cy="699586"/>
          </a:xfrm>
          <a:prstGeom prst="rect">
            <a:avLst/>
          </a:prstGeom>
          <a:scene3d>
            <a:camera prst="orthographicFront">
              <a:rot lat="0" lon="1800000" rev="0"/>
            </a:camera>
            <a:lightRig rig="threePt" dir="t"/>
          </a:scene3d>
        </p:spPr>
      </p:pic>
      <p:pic>
        <p:nvPicPr>
          <p:cNvPr id="89" name="Picture 8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35499" y="3740583"/>
            <a:ext cx="165960" cy="699586"/>
          </a:xfrm>
          <a:prstGeom prst="rect">
            <a:avLst/>
          </a:prstGeom>
          <a:scene3d>
            <a:camera prst="orthographicFront">
              <a:rot lat="0" lon="1800000" rev="0"/>
            </a:camera>
            <a:lightRig rig="threePt" dir="t"/>
          </a:scene3d>
        </p:spPr>
      </p:pic>
      <p:pic>
        <p:nvPicPr>
          <p:cNvPr id="90" name="Picture 8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35499" y="3014708"/>
            <a:ext cx="165960" cy="699586"/>
          </a:xfrm>
          <a:prstGeom prst="rect">
            <a:avLst/>
          </a:prstGeom>
          <a:scene3d>
            <a:camera prst="orthographicFront">
              <a:rot lat="0" lon="1800000" rev="0"/>
            </a:camera>
            <a:lightRig rig="threePt" dir="t"/>
          </a:scene3d>
        </p:spPr>
      </p:pic>
      <p:pic>
        <p:nvPicPr>
          <p:cNvPr id="91" name="Picture 9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84486" y="3675418"/>
            <a:ext cx="165960" cy="699586"/>
          </a:xfrm>
          <a:prstGeom prst="rect">
            <a:avLst/>
          </a:prstGeom>
          <a:scene3d>
            <a:camera prst="orthographicFront">
              <a:rot lat="0" lon="1800000" rev="0"/>
            </a:camera>
            <a:lightRig rig="threePt" dir="t"/>
          </a:scene3d>
        </p:spPr>
      </p:pic>
      <p:pic>
        <p:nvPicPr>
          <p:cNvPr id="92" name="Picture 9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84486" y="2949543"/>
            <a:ext cx="165960" cy="699586"/>
          </a:xfrm>
          <a:prstGeom prst="rect">
            <a:avLst/>
          </a:prstGeom>
          <a:scene3d>
            <a:camera prst="orthographicFront">
              <a:rot lat="0" lon="1800000" rev="0"/>
            </a:camera>
            <a:lightRig rig="threePt" dir="t"/>
          </a:scene3d>
        </p:spPr>
      </p:pic>
      <p:pic>
        <p:nvPicPr>
          <p:cNvPr id="93" name="Picture 9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33473" y="3552851"/>
            <a:ext cx="165960" cy="699586"/>
          </a:xfrm>
          <a:prstGeom prst="rect">
            <a:avLst/>
          </a:prstGeom>
          <a:scene3d>
            <a:camera prst="orthographicFront">
              <a:rot lat="0" lon="1800000" rev="0"/>
            </a:camera>
            <a:lightRig rig="threePt" dir="t"/>
          </a:scene3d>
        </p:spPr>
      </p:pic>
      <p:pic>
        <p:nvPicPr>
          <p:cNvPr id="94" name="Picture 9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33473" y="2826976"/>
            <a:ext cx="165960" cy="699586"/>
          </a:xfrm>
          <a:prstGeom prst="rect">
            <a:avLst/>
          </a:prstGeom>
          <a:scene3d>
            <a:camera prst="orthographicFront">
              <a:rot lat="0" lon="1800000" rev="0"/>
            </a:camera>
            <a:lightRig rig="threePt" dir="t"/>
          </a:scene3d>
        </p:spPr>
      </p:pic>
      <p:pic>
        <p:nvPicPr>
          <p:cNvPr id="95" name="Picture 9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82460" y="3487686"/>
            <a:ext cx="165960" cy="699586"/>
          </a:xfrm>
          <a:prstGeom prst="rect">
            <a:avLst/>
          </a:prstGeom>
          <a:scene3d>
            <a:camera prst="orthographicFront">
              <a:rot lat="0" lon="1800000" rev="0"/>
            </a:camera>
            <a:lightRig rig="threePt" dir="t"/>
          </a:scene3d>
        </p:spPr>
      </p:pic>
      <p:pic>
        <p:nvPicPr>
          <p:cNvPr id="96" name="Picture 9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82460" y="2761811"/>
            <a:ext cx="165960" cy="699586"/>
          </a:xfrm>
          <a:prstGeom prst="rect">
            <a:avLst/>
          </a:prstGeom>
          <a:scene3d>
            <a:camera prst="orthographicFront">
              <a:rot lat="0" lon="1800000" rev="0"/>
            </a:camera>
            <a:lightRig rig="threePt" dir="t"/>
          </a:scene3d>
        </p:spPr>
      </p:pic>
      <p:pic>
        <p:nvPicPr>
          <p:cNvPr id="97" name="Picture 9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31447" y="3397514"/>
            <a:ext cx="165960" cy="699586"/>
          </a:xfrm>
          <a:prstGeom prst="rect">
            <a:avLst/>
          </a:prstGeom>
          <a:scene3d>
            <a:camera prst="orthographicFront">
              <a:rot lat="0" lon="1800000" rev="0"/>
            </a:camera>
            <a:lightRig rig="threePt" dir="t"/>
          </a:scene3d>
        </p:spPr>
      </p:pic>
      <p:pic>
        <p:nvPicPr>
          <p:cNvPr id="98" name="Picture 9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31447" y="2671639"/>
            <a:ext cx="165960" cy="699586"/>
          </a:xfrm>
          <a:prstGeom prst="rect">
            <a:avLst/>
          </a:prstGeom>
          <a:scene3d>
            <a:camera prst="orthographicFront">
              <a:rot lat="0" lon="1800000" rev="0"/>
            </a:camera>
            <a:lightRig rig="threePt" dir="t"/>
          </a:scene3d>
        </p:spPr>
      </p:pic>
      <p:pic>
        <p:nvPicPr>
          <p:cNvPr id="99" name="Picture 9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80434" y="3332349"/>
            <a:ext cx="165960" cy="699586"/>
          </a:xfrm>
          <a:prstGeom prst="rect">
            <a:avLst/>
          </a:prstGeom>
          <a:scene3d>
            <a:camera prst="orthographicFront">
              <a:rot lat="0" lon="1800000" rev="0"/>
            </a:camera>
            <a:lightRig rig="threePt" dir="t"/>
          </a:scene3d>
        </p:spPr>
      </p:pic>
      <p:pic>
        <p:nvPicPr>
          <p:cNvPr id="100" name="Picture 9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80434" y="2606474"/>
            <a:ext cx="165960" cy="699586"/>
          </a:xfrm>
          <a:prstGeom prst="rect">
            <a:avLst/>
          </a:prstGeom>
          <a:scene3d>
            <a:camera prst="orthographicFront">
              <a:rot lat="0" lon="1800000" rev="0"/>
            </a:camera>
            <a:lightRig rig="threePt" dir="t"/>
          </a:scene3d>
        </p:spPr>
      </p:pic>
      <p:pic>
        <p:nvPicPr>
          <p:cNvPr id="113" name="Picture 1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48467" y="3266115"/>
            <a:ext cx="165960" cy="699586"/>
          </a:xfrm>
          <a:prstGeom prst="rect">
            <a:avLst/>
          </a:prstGeom>
          <a:scene3d>
            <a:camera prst="orthographicFront">
              <a:rot lat="0" lon="1800000" rev="0"/>
            </a:camera>
            <a:lightRig rig="threePt" dir="t"/>
          </a:scene3d>
        </p:spPr>
      </p:pic>
      <p:pic>
        <p:nvPicPr>
          <p:cNvPr id="114" name="Picture 1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48467" y="2540240"/>
            <a:ext cx="165960" cy="699586"/>
          </a:xfrm>
          <a:prstGeom prst="rect">
            <a:avLst/>
          </a:prstGeom>
          <a:scene3d>
            <a:camera prst="orthographicFront">
              <a:rot lat="0" lon="1800000" rev="0"/>
            </a:camera>
            <a:lightRig rig="threePt" dir="t"/>
          </a:scene3d>
        </p:spPr>
      </p:pic>
      <p:pic>
        <p:nvPicPr>
          <p:cNvPr id="115" name="Picture 1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97454" y="3200950"/>
            <a:ext cx="165960" cy="699586"/>
          </a:xfrm>
          <a:prstGeom prst="rect">
            <a:avLst/>
          </a:prstGeom>
          <a:scene3d>
            <a:camera prst="orthographicFront">
              <a:rot lat="0" lon="1800000" rev="0"/>
            </a:camera>
            <a:lightRig rig="threePt" dir="t"/>
          </a:scene3d>
        </p:spPr>
      </p:pic>
      <p:pic>
        <p:nvPicPr>
          <p:cNvPr id="116" name="Picture 1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97454" y="2475075"/>
            <a:ext cx="165960" cy="699586"/>
          </a:xfrm>
          <a:prstGeom prst="rect">
            <a:avLst/>
          </a:prstGeom>
          <a:scene3d>
            <a:camera prst="orthographicFront">
              <a:rot lat="0" lon="1800000" rev="0"/>
            </a:camera>
            <a:lightRig rig="threePt" dir="t"/>
          </a:scene3d>
        </p:spPr>
      </p:pic>
      <p:pic>
        <p:nvPicPr>
          <p:cNvPr id="117" name="Picture 1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46441" y="3078383"/>
            <a:ext cx="165960" cy="699586"/>
          </a:xfrm>
          <a:prstGeom prst="rect">
            <a:avLst/>
          </a:prstGeom>
          <a:scene3d>
            <a:camera prst="orthographicFront">
              <a:rot lat="0" lon="1800000" rev="0"/>
            </a:camera>
            <a:lightRig rig="threePt" dir="t"/>
          </a:scene3d>
        </p:spPr>
      </p:pic>
      <p:pic>
        <p:nvPicPr>
          <p:cNvPr id="118" name="Picture 1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46441" y="2352508"/>
            <a:ext cx="165960" cy="699586"/>
          </a:xfrm>
          <a:prstGeom prst="rect">
            <a:avLst/>
          </a:prstGeom>
          <a:scene3d>
            <a:camera prst="orthographicFront">
              <a:rot lat="0" lon="1800000" rev="0"/>
            </a:camera>
            <a:lightRig rig="threePt" dir="t"/>
          </a:scene3d>
        </p:spPr>
      </p:pic>
      <p:pic>
        <p:nvPicPr>
          <p:cNvPr id="119" name="Picture 1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95428" y="3013218"/>
            <a:ext cx="165960" cy="699586"/>
          </a:xfrm>
          <a:prstGeom prst="rect">
            <a:avLst/>
          </a:prstGeom>
          <a:scene3d>
            <a:camera prst="orthographicFront">
              <a:rot lat="0" lon="1800000" rev="0"/>
            </a:camera>
            <a:lightRig rig="threePt" dir="t"/>
          </a:scene3d>
        </p:spPr>
      </p:pic>
      <p:pic>
        <p:nvPicPr>
          <p:cNvPr id="120" name="Picture 1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95428" y="2287343"/>
            <a:ext cx="165960" cy="699586"/>
          </a:xfrm>
          <a:prstGeom prst="rect">
            <a:avLst/>
          </a:prstGeom>
          <a:scene3d>
            <a:camera prst="orthographicFront">
              <a:rot lat="0" lon="1800000" rev="0"/>
            </a:camera>
            <a:lightRig rig="threePt" dir="t"/>
          </a:scene3d>
        </p:spPr>
      </p:pic>
      <p:pic>
        <p:nvPicPr>
          <p:cNvPr id="121" name="Picture 1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44415" y="2923046"/>
            <a:ext cx="165960" cy="699586"/>
          </a:xfrm>
          <a:prstGeom prst="rect">
            <a:avLst/>
          </a:prstGeom>
          <a:scene3d>
            <a:camera prst="orthographicFront">
              <a:rot lat="0" lon="1800000" rev="0"/>
            </a:camera>
            <a:lightRig rig="threePt" dir="t"/>
          </a:scene3d>
        </p:spPr>
      </p:pic>
      <p:pic>
        <p:nvPicPr>
          <p:cNvPr id="122" name="Picture 1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44415" y="2197171"/>
            <a:ext cx="165960" cy="699586"/>
          </a:xfrm>
          <a:prstGeom prst="rect">
            <a:avLst/>
          </a:prstGeom>
          <a:scene3d>
            <a:camera prst="orthographicFront">
              <a:rot lat="0" lon="1800000" rev="0"/>
            </a:camera>
            <a:lightRig rig="threePt" dir="t"/>
          </a:scene3d>
        </p:spPr>
      </p:pic>
      <p:pic>
        <p:nvPicPr>
          <p:cNvPr id="123" name="Picture 1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93402" y="2857881"/>
            <a:ext cx="165960" cy="699586"/>
          </a:xfrm>
          <a:prstGeom prst="rect">
            <a:avLst/>
          </a:prstGeom>
          <a:scene3d>
            <a:camera prst="orthographicFront">
              <a:rot lat="0" lon="1800000" rev="0"/>
            </a:camera>
            <a:lightRig rig="threePt" dir="t"/>
          </a:scene3d>
        </p:spPr>
      </p:pic>
      <p:pic>
        <p:nvPicPr>
          <p:cNvPr id="124" name="Picture 1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93402" y="2132006"/>
            <a:ext cx="165960" cy="699586"/>
          </a:xfrm>
          <a:prstGeom prst="rect">
            <a:avLst/>
          </a:prstGeom>
          <a:scene3d>
            <a:camera prst="orthographicFront">
              <a:rot lat="0" lon="1800000" rev="0"/>
            </a:camera>
            <a:lightRig rig="threePt" dir="t"/>
          </a:scene3d>
        </p:spPr>
      </p:pic>
      <p:pic>
        <p:nvPicPr>
          <p:cNvPr id="18" name="Picture 17"/>
          <p:cNvPicPr>
            <a:picLocks noChangeAspect="1"/>
          </p:cNvPicPr>
          <p:nvPr/>
        </p:nvPicPr>
        <p:blipFill rotWithShape="1">
          <a:blip r:embed="rId3" cstate="print">
            <a:extLst>
              <a:ext uri="{28A0092B-C50C-407E-A947-70E740481C1C}">
                <a14:useLocalDpi xmlns:a14="http://schemas.microsoft.com/office/drawing/2010/main" val="0"/>
              </a:ext>
            </a:extLst>
          </a:blip>
          <a:srcRect l="13333" t="2485" r="14667" b="2243"/>
          <a:stretch/>
        </p:blipFill>
        <p:spPr>
          <a:xfrm>
            <a:off x="3071957" y="2824868"/>
            <a:ext cx="1477727" cy="1344321"/>
          </a:xfrm>
          <a:prstGeom prst="rect">
            <a:avLst/>
          </a:prstGeom>
        </p:spPr>
      </p:pic>
      <p:pic>
        <p:nvPicPr>
          <p:cNvPr id="126" name="Picture 125"/>
          <p:cNvPicPr>
            <a:picLocks noChangeAspect="1"/>
          </p:cNvPicPr>
          <p:nvPr/>
        </p:nvPicPr>
        <p:blipFill rotWithShape="1">
          <a:blip r:embed="rId3" cstate="print">
            <a:extLst>
              <a:ext uri="{28A0092B-C50C-407E-A947-70E740481C1C}">
                <a14:useLocalDpi xmlns:a14="http://schemas.microsoft.com/office/drawing/2010/main" val="0"/>
              </a:ext>
            </a:extLst>
          </a:blip>
          <a:srcRect l="13333" t="2485" r="14667" b="2243"/>
          <a:stretch/>
        </p:blipFill>
        <p:spPr>
          <a:xfrm>
            <a:off x="3223023" y="2934190"/>
            <a:ext cx="1477727" cy="1344321"/>
          </a:xfrm>
          <a:prstGeom prst="rect">
            <a:avLst/>
          </a:prstGeom>
        </p:spPr>
      </p:pic>
      <p:pic>
        <p:nvPicPr>
          <p:cNvPr id="127" name="Picture 126"/>
          <p:cNvPicPr>
            <a:picLocks noChangeAspect="1"/>
          </p:cNvPicPr>
          <p:nvPr/>
        </p:nvPicPr>
        <p:blipFill rotWithShape="1">
          <a:blip r:embed="rId3" cstate="print">
            <a:extLst>
              <a:ext uri="{28A0092B-C50C-407E-A947-70E740481C1C}">
                <a14:useLocalDpi xmlns:a14="http://schemas.microsoft.com/office/drawing/2010/main" val="0"/>
              </a:ext>
            </a:extLst>
          </a:blip>
          <a:srcRect l="13333" t="2485" r="14667" b="2243"/>
          <a:stretch/>
        </p:blipFill>
        <p:spPr>
          <a:xfrm>
            <a:off x="3390481" y="3066932"/>
            <a:ext cx="1477727" cy="1344321"/>
          </a:xfrm>
          <a:prstGeom prst="rect">
            <a:avLst/>
          </a:prstGeom>
        </p:spPr>
      </p:pic>
      <p:pic>
        <p:nvPicPr>
          <p:cNvPr id="128" name="Picture 127"/>
          <p:cNvPicPr>
            <a:picLocks noChangeAspect="1"/>
          </p:cNvPicPr>
          <p:nvPr/>
        </p:nvPicPr>
        <p:blipFill rotWithShape="1">
          <a:blip r:embed="rId3" cstate="print">
            <a:extLst>
              <a:ext uri="{28A0092B-C50C-407E-A947-70E740481C1C}">
                <a14:useLocalDpi xmlns:a14="http://schemas.microsoft.com/office/drawing/2010/main" val="0"/>
              </a:ext>
            </a:extLst>
          </a:blip>
          <a:srcRect l="13333" t="2485" r="14667" b="2243"/>
          <a:stretch/>
        </p:blipFill>
        <p:spPr>
          <a:xfrm>
            <a:off x="3545473" y="3152807"/>
            <a:ext cx="1477727" cy="1344321"/>
          </a:xfrm>
          <a:prstGeom prst="rect">
            <a:avLst/>
          </a:prstGeom>
        </p:spPr>
      </p:pic>
      <p:pic>
        <p:nvPicPr>
          <p:cNvPr id="154" name="Picture 153"/>
          <p:cNvPicPr>
            <a:picLocks noChangeAspect="1"/>
          </p:cNvPicPr>
          <p:nvPr/>
        </p:nvPicPr>
        <p:blipFill rotWithShape="1">
          <a:blip r:embed="rId3" cstate="print">
            <a:extLst>
              <a:ext uri="{28A0092B-C50C-407E-A947-70E740481C1C}">
                <a14:useLocalDpi xmlns:a14="http://schemas.microsoft.com/office/drawing/2010/main" val="0"/>
              </a:ext>
            </a:extLst>
          </a:blip>
          <a:srcRect l="13333" t="2485" r="14667" b="2243"/>
          <a:stretch/>
        </p:blipFill>
        <p:spPr>
          <a:xfrm>
            <a:off x="3690059" y="3279767"/>
            <a:ext cx="1477727" cy="1344321"/>
          </a:xfrm>
          <a:prstGeom prst="rect">
            <a:avLst/>
          </a:prstGeom>
        </p:spPr>
      </p:pic>
      <p:pic>
        <p:nvPicPr>
          <p:cNvPr id="155" name="Picture 154"/>
          <p:cNvPicPr>
            <a:picLocks noChangeAspect="1"/>
          </p:cNvPicPr>
          <p:nvPr/>
        </p:nvPicPr>
        <p:blipFill rotWithShape="1">
          <a:blip r:embed="rId3" cstate="print">
            <a:extLst>
              <a:ext uri="{28A0092B-C50C-407E-A947-70E740481C1C}">
                <a14:useLocalDpi xmlns:a14="http://schemas.microsoft.com/office/drawing/2010/main" val="0"/>
              </a:ext>
            </a:extLst>
          </a:blip>
          <a:srcRect l="13333" t="2485" r="14667" b="2243"/>
          <a:stretch/>
        </p:blipFill>
        <p:spPr>
          <a:xfrm>
            <a:off x="3841125" y="3389089"/>
            <a:ext cx="1477727" cy="1344321"/>
          </a:xfrm>
          <a:prstGeom prst="rect">
            <a:avLst/>
          </a:prstGeom>
        </p:spPr>
      </p:pic>
      <p:pic>
        <p:nvPicPr>
          <p:cNvPr id="156" name="Picture 155"/>
          <p:cNvPicPr>
            <a:picLocks noChangeAspect="1"/>
          </p:cNvPicPr>
          <p:nvPr/>
        </p:nvPicPr>
        <p:blipFill rotWithShape="1">
          <a:blip r:embed="rId3" cstate="print">
            <a:extLst>
              <a:ext uri="{28A0092B-C50C-407E-A947-70E740481C1C}">
                <a14:useLocalDpi xmlns:a14="http://schemas.microsoft.com/office/drawing/2010/main" val="0"/>
              </a:ext>
            </a:extLst>
          </a:blip>
          <a:srcRect l="13333" t="2485" r="14667" b="2243"/>
          <a:stretch/>
        </p:blipFill>
        <p:spPr>
          <a:xfrm>
            <a:off x="4008583" y="3521831"/>
            <a:ext cx="1477727" cy="1344321"/>
          </a:xfrm>
          <a:prstGeom prst="rect">
            <a:avLst/>
          </a:prstGeom>
        </p:spPr>
      </p:pic>
      <p:pic>
        <p:nvPicPr>
          <p:cNvPr id="157" name="Picture 156"/>
          <p:cNvPicPr>
            <a:picLocks noChangeAspect="1"/>
          </p:cNvPicPr>
          <p:nvPr/>
        </p:nvPicPr>
        <p:blipFill rotWithShape="1">
          <a:blip r:embed="rId3" cstate="print">
            <a:extLst>
              <a:ext uri="{28A0092B-C50C-407E-A947-70E740481C1C}">
                <a14:useLocalDpi xmlns:a14="http://schemas.microsoft.com/office/drawing/2010/main" val="0"/>
              </a:ext>
            </a:extLst>
          </a:blip>
          <a:srcRect l="13333" t="2485" r="14667" b="2243"/>
          <a:stretch/>
        </p:blipFill>
        <p:spPr>
          <a:xfrm>
            <a:off x="4163575" y="3607706"/>
            <a:ext cx="1477727" cy="1344321"/>
          </a:xfrm>
          <a:prstGeom prst="rect">
            <a:avLst/>
          </a:prstGeom>
        </p:spPr>
      </p:pic>
      <p:pic>
        <p:nvPicPr>
          <p:cNvPr id="158" name="Picture 157"/>
          <p:cNvPicPr>
            <a:picLocks noChangeAspect="1"/>
          </p:cNvPicPr>
          <p:nvPr/>
        </p:nvPicPr>
        <p:blipFill rotWithShape="1">
          <a:blip r:embed="rId3" cstate="print">
            <a:extLst>
              <a:ext uri="{28A0092B-C50C-407E-A947-70E740481C1C}">
                <a14:useLocalDpi xmlns:a14="http://schemas.microsoft.com/office/drawing/2010/main" val="0"/>
              </a:ext>
            </a:extLst>
          </a:blip>
          <a:srcRect l="13333" t="2485" r="14667" b="2243"/>
          <a:stretch/>
        </p:blipFill>
        <p:spPr>
          <a:xfrm>
            <a:off x="4389649" y="3675360"/>
            <a:ext cx="1477727" cy="1344321"/>
          </a:xfrm>
          <a:prstGeom prst="rect">
            <a:avLst/>
          </a:prstGeom>
        </p:spPr>
      </p:pic>
      <p:pic>
        <p:nvPicPr>
          <p:cNvPr id="159" name="Picture 158"/>
          <p:cNvPicPr>
            <a:picLocks noChangeAspect="1"/>
          </p:cNvPicPr>
          <p:nvPr/>
        </p:nvPicPr>
        <p:blipFill rotWithShape="1">
          <a:blip r:embed="rId3" cstate="print">
            <a:extLst>
              <a:ext uri="{28A0092B-C50C-407E-A947-70E740481C1C}">
                <a14:useLocalDpi xmlns:a14="http://schemas.microsoft.com/office/drawing/2010/main" val="0"/>
              </a:ext>
            </a:extLst>
          </a:blip>
          <a:srcRect l="13333" t="2485" r="14667" b="2243"/>
          <a:stretch/>
        </p:blipFill>
        <p:spPr>
          <a:xfrm>
            <a:off x="4540715" y="3784682"/>
            <a:ext cx="1477727" cy="1344321"/>
          </a:xfrm>
          <a:prstGeom prst="rect">
            <a:avLst/>
          </a:prstGeom>
        </p:spPr>
      </p:pic>
      <p:pic>
        <p:nvPicPr>
          <p:cNvPr id="160" name="Picture 159"/>
          <p:cNvPicPr>
            <a:picLocks noChangeAspect="1"/>
          </p:cNvPicPr>
          <p:nvPr/>
        </p:nvPicPr>
        <p:blipFill rotWithShape="1">
          <a:blip r:embed="rId3" cstate="print">
            <a:extLst>
              <a:ext uri="{28A0092B-C50C-407E-A947-70E740481C1C}">
                <a14:useLocalDpi xmlns:a14="http://schemas.microsoft.com/office/drawing/2010/main" val="0"/>
              </a:ext>
            </a:extLst>
          </a:blip>
          <a:srcRect l="13333" t="2485" r="14667" b="2243"/>
          <a:stretch/>
        </p:blipFill>
        <p:spPr>
          <a:xfrm>
            <a:off x="4708173" y="3917424"/>
            <a:ext cx="1477727" cy="1344321"/>
          </a:xfrm>
          <a:prstGeom prst="rect">
            <a:avLst/>
          </a:prstGeom>
        </p:spPr>
      </p:pic>
      <p:pic>
        <p:nvPicPr>
          <p:cNvPr id="161" name="Picture 160"/>
          <p:cNvPicPr>
            <a:picLocks noChangeAspect="1"/>
          </p:cNvPicPr>
          <p:nvPr/>
        </p:nvPicPr>
        <p:blipFill rotWithShape="1">
          <a:blip r:embed="rId3" cstate="print">
            <a:extLst>
              <a:ext uri="{28A0092B-C50C-407E-A947-70E740481C1C}">
                <a14:useLocalDpi xmlns:a14="http://schemas.microsoft.com/office/drawing/2010/main" val="0"/>
              </a:ext>
            </a:extLst>
          </a:blip>
          <a:srcRect l="13333" t="2485" r="14667" b="2243"/>
          <a:stretch/>
        </p:blipFill>
        <p:spPr>
          <a:xfrm>
            <a:off x="4863165" y="4003299"/>
            <a:ext cx="1477727" cy="1344321"/>
          </a:xfrm>
          <a:prstGeom prst="rect">
            <a:avLst/>
          </a:prstGeom>
        </p:spPr>
      </p:pic>
      <p:pic>
        <p:nvPicPr>
          <p:cNvPr id="162" name="Picture 161"/>
          <p:cNvPicPr>
            <a:picLocks noChangeAspect="1"/>
          </p:cNvPicPr>
          <p:nvPr/>
        </p:nvPicPr>
        <p:blipFill rotWithShape="1">
          <a:blip r:embed="rId3" cstate="print">
            <a:extLst>
              <a:ext uri="{28A0092B-C50C-407E-A947-70E740481C1C}">
                <a14:useLocalDpi xmlns:a14="http://schemas.microsoft.com/office/drawing/2010/main" val="0"/>
              </a:ext>
            </a:extLst>
          </a:blip>
          <a:srcRect l="13333" t="2485" r="14667" b="2243"/>
          <a:stretch/>
        </p:blipFill>
        <p:spPr>
          <a:xfrm>
            <a:off x="5058133" y="4091164"/>
            <a:ext cx="1477727" cy="1344321"/>
          </a:xfrm>
          <a:prstGeom prst="rect">
            <a:avLst/>
          </a:prstGeom>
        </p:spPr>
      </p:pic>
      <p:pic>
        <p:nvPicPr>
          <p:cNvPr id="163" name="Picture 162"/>
          <p:cNvPicPr>
            <a:picLocks noChangeAspect="1"/>
          </p:cNvPicPr>
          <p:nvPr/>
        </p:nvPicPr>
        <p:blipFill rotWithShape="1">
          <a:blip r:embed="rId3" cstate="print">
            <a:extLst>
              <a:ext uri="{28A0092B-C50C-407E-A947-70E740481C1C}">
                <a14:useLocalDpi xmlns:a14="http://schemas.microsoft.com/office/drawing/2010/main" val="0"/>
              </a:ext>
            </a:extLst>
          </a:blip>
          <a:srcRect l="13333" t="2485" r="14667" b="2243"/>
          <a:stretch/>
        </p:blipFill>
        <p:spPr>
          <a:xfrm>
            <a:off x="5209199" y="4200486"/>
            <a:ext cx="1477727" cy="1344321"/>
          </a:xfrm>
          <a:prstGeom prst="rect">
            <a:avLst/>
          </a:prstGeom>
        </p:spPr>
      </p:pic>
      <p:pic>
        <p:nvPicPr>
          <p:cNvPr id="164" name="Picture 163"/>
          <p:cNvPicPr>
            <a:picLocks noChangeAspect="1"/>
          </p:cNvPicPr>
          <p:nvPr/>
        </p:nvPicPr>
        <p:blipFill rotWithShape="1">
          <a:blip r:embed="rId3" cstate="print">
            <a:extLst>
              <a:ext uri="{28A0092B-C50C-407E-A947-70E740481C1C}">
                <a14:useLocalDpi xmlns:a14="http://schemas.microsoft.com/office/drawing/2010/main" val="0"/>
              </a:ext>
            </a:extLst>
          </a:blip>
          <a:srcRect l="13333" t="2485" r="14667" b="2243"/>
          <a:stretch/>
        </p:blipFill>
        <p:spPr>
          <a:xfrm>
            <a:off x="5376657" y="4333228"/>
            <a:ext cx="1477727" cy="1344321"/>
          </a:xfrm>
          <a:prstGeom prst="rect">
            <a:avLst/>
          </a:prstGeom>
        </p:spPr>
      </p:pic>
      <p:sp>
        <p:nvSpPr>
          <p:cNvPr id="21" name="TextBox 20"/>
          <p:cNvSpPr txBox="1"/>
          <p:nvPr/>
        </p:nvSpPr>
        <p:spPr>
          <a:xfrm>
            <a:off x="4336250" y="3494400"/>
            <a:ext cx="1825308" cy="584775"/>
          </a:xfrm>
          <a:prstGeom prst="rect">
            <a:avLst/>
          </a:prstGeom>
          <a:noFill/>
        </p:spPr>
        <p:txBody>
          <a:bodyPr wrap="none" rtlCol="0">
            <a:spAutoFit/>
            <a:scene3d>
              <a:camera prst="orthographicFront">
                <a:rot lat="0" lon="0" rev="19800000"/>
              </a:camera>
              <a:lightRig rig="threePt" dir="t"/>
            </a:scene3d>
          </a:bodyPr>
          <a:lstStyle/>
          <a:p>
            <a:r>
              <a:rPr lang="en-US" sz="3200" dirty="0"/>
              <a:t>Up to 144</a:t>
            </a:r>
          </a:p>
        </p:txBody>
      </p:sp>
      <p:sp>
        <p:nvSpPr>
          <p:cNvPr id="179" name="TextBox 178"/>
          <p:cNvSpPr txBox="1"/>
          <p:nvPr/>
        </p:nvSpPr>
        <p:spPr>
          <a:xfrm>
            <a:off x="4984888" y="879822"/>
            <a:ext cx="995144" cy="646331"/>
          </a:xfrm>
          <a:prstGeom prst="rect">
            <a:avLst/>
          </a:prstGeom>
          <a:noFill/>
        </p:spPr>
        <p:txBody>
          <a:bodyPr wrap="none" rtlCol="0">
            <a:spAutoFit/>
          </a:bodyPr>
          <a:lstStyle/>
          <a:p>
            <a:r>
              <a:rPr lang="en-US" sz="3600" dirty="0"/>
              <a:t>GTU</a:t>
            </a:r>
          </a:p>
        </p:txBody>
      </p:sp>
      <p:pic>
        <p:nvPicPr>
          <p:cNvPr id="175" name="Picture 17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4555" y="4781348"/>
            <a:ext cx="2444492" cy="648781"/>
          </a:xfrm>
          <a:prstGeom prst="rect">
            <a:avLst/>
          </a:prstGeom>
          <a:scene3d>
            <a:camera prst="orthographicFront">
              <a:rot lat="0" lon="587365" rev="9600000"/>
            </a:camera>
            <a:lightRig rig="threePt" dir="t"/>
          </a:scene3d>
        </p:spPr>
      </p:pic>
      <p:pic>
        <p:nvPicPr>
          <p:cNvPr id="176" name="Picture 17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1754" y="4590027"/>
            <a:ext cx="2444492" cy="648781"/>
          </a:xfrm>
          <a:prstGeom prst="rect">
            <a:avLst/>
          </a:prstGeom>
          <a:scene3d>
            <a:camera prst="orthographicFront">
              <a:rot lat="0" lon="587365" rev="9600000"/>
            </a:camera>
            <a:lightRig rig="threePt" dir="t"/>
          </a:scene3d>
        </p:spPr>
      </p:pic>
      <p:pic>
        <p:nvPicPr>
          <p:cNvPr id="177" name="Picture 17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1754" y="4433800"/>
            <a:ext cx="2444492" cy="648781"/>
          </a:xfrm>
          <a:prstGeom prst="rect">
            <a:avLst/>
          </a:prstGeom>
          <a:scene3d>
            <a:camera prst="orthographicFront">
              <a:rot lat="0" lon="587365" rev="9600000"/>
            </a:camera>
            <a:lightRig rig="threePt" dir="t"/>
          </a:scene3d>
        </p:spPr>
      </p:pic>
      <p:pic>
        <p:nvPicPr>
          <p:cNvPr id="178" name="Picture 17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1754" y="4223912"/>
            <a:ext cx="2444492" cy="648781"/>
          </a:xfrm>
          <a:prstGeom prst="rect">
            <a:avLst/>
          </a:prstGeom>
          <a:scene3d>
            <a:camera prst="orthographicFront">
              <a:rot lat="0" lon="587365" rev="9600000"/>
            </a:camera>
            <a:lightRig rig="threePt" dir="t"/>
          </a:scene3d>
        </p:spPr>
      </p:pic>
      <p:pic>
        <p:nvPicPr>
          <p:cNvPr id="174" name="Picture 17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4555" y="4032076"/>
            <a:ext cx="2444492" cy="648781"/>
          </a:xfrm>
          <a:prstGeom prst="rect">
            <a:avLst/>
          </a:prstGeom>
          <a:scene3d>
            <a:camera prst="orthographicFront">
              <a:rot lat="0" lon="587365" rev="9600000"/>
            </a:camera>
            <a:lightRig rig="threePt" dir="t"/>
          </a:scene3d>
        </p:spPr>
      </p:pic>
      <p:pic>
        <p:nvPicPr>
          <p:cNvPr id="173" name="Picture 17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1754" y="3840755"/>
            <a:ext cx="2444492" cy="648781"/>
          </a:xfrm>
          <a:prstGeom prst="rect">
            <a:avLst/>
          </a:prstGeom>
          <a:scene3d>
            <a:camera prst="orthographicFront">
              <a:rot lat="0" lon="587365" rev="9600000"/>
            </a:camera>
            <a:lightRig rig="threePt" dir="t"/>
          </a:scene3d>
        </p:spPr>
      </p:pic>
      <p:pic>
        <p:nvPicPr>
          <p:cNvPr id="172" name="Picture 17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1754" y="3684528"/>
            <a:ext cx="2444492" cy="648781"/>
          </a:xfrm>
          <a:prstGeom prst="rect">
            <a:avLst/>
          </a:prstGeom>
          <a:scene3d>
            <a:camera prst="orthographicFront">
              <a:rot lat="0" lon="587365" rev="9600000"/>
            </a:camera>
            <a:lightRig rig="threePt" dir="t"/>
          </a:scene3d>
        </p:spPr>
      </p:pic>
      <p:pic>
        <p:nvPicPr>
          <p:cNvPr id="171" name="Picture 17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1754" y="3474640"/>
            <a:ext cx="2444492" cy="648781"/>
          </a:xfrm>
          <a:prstGeom prst="rect">
            <a:avLst/>
          </a:prstGeom>
          <a:scene3d>
            <a:camera prst="orthographicFront">
              <a:rot lat="0" lon="587365" rev="9600000"/>
            </a:camera>
            <a:lightRig rig="threePt" dir="t"/>
          </a:scene3d>
        </p:spPr>
      </p:pic>
      <p:sp>
        <p:nvSpPr>
          <p:cNvPr id="19" name="TextBox 18"/>
          <p:cNvSpPr txBox="1"/>
          <p:nvPr/>
        </p:nvSpPr>
        <p:spPr>
          <a:xfrm>
            <a:off x="1157533" y="5363843"/>
            <a:ext cx="810158" cy="461665"/>
          </a:xfrm>
          <a:prstGeom prst="rect">
            <a:avLst/>
          </a:prstGeom>
          <a:noFill/>
        </p:spPr>
        <p:txBody>
          <a:bodyPr wrap="none" rtlCol="0">
            <a:spAutoFit/>
          </a:bodyPr>
          <a:lstStyle/>
          <a:p>
            <a:r>
              <a:rPr lang="en-US" sz="2400" dirty="0"/>
              <a:t>DAM</a:t>
            </a:r>
          </a:p>
        </p:txBody>
      </p:sp>
      <p:sp>
        <p:nvSpPr>
          <p:cNvPr id="216" name="Freeform 215"/>
          <p:cNvSpPr/>
          <p:nvPr/>
        </p:nvSpPr>
        <p:spPr>
          <a:xfrm>
            <a:off x="4597400" y="584200"/>
            <a:ext cx="6070600" cy="3327400"/>
          </a:xfrm>
          <a:custGeom>
            <a:avLst/>
            <a:gdLst>
              <a:gd name="connsiteX0" fmla="*/ 0 w 6070600"/>
              <a:gd name="connsiteY0" fmla="*/ 1511300 h 3327400"/>
              <a:gd name="connsiteX1" fmla="*/ 2946400 w 6070600"/>
              <a:gd name="connsiteY1" fmla="*/ 0 h 3327400"/>
              <a:gd name="connsiteX2" fmla="*/ 6070600 w 6070600"/>
              <a:gd name="connsiteY2" fmla="*/ 1498600 h 3327400"/>
              <a:gd name="connsiteX3" fmla="*/ 3086100 w 6070600"/>
              <a:gd name="connsiteY3" fmla="*/ 3327400 h 3327400"/>
              <a:gd name="connsiteX4" fmla="*/ 0 w 6070600"/>
              <a:gd name="connsiteY4" fmla="*/ 1511300 h 3327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70600" h="3327400">
                <a:moveTo>
                  <a:pt x="0" y="1511300"/>
                </a:moveTo>
                <a:lnTo>
                  <a:pt x="2946400" y="0"/>
                </a:lnTo>
                <a:lnTo>
                  <a:pt x="6070600" y="1498600"/>
                </a:lnTo>
                <a:lnTo>
                  <a:pt x="3086100" y="3327400"/>
                </a:lnTo>
                <a:lnTo>
                  <a:pt x="0" y="1511300"/>
                </a:lnTo>
                <a:close/>
              </a:path>
            </a:pathLst>
          </a:custGeom>
          <a:solidFill>
            <a:schemeClr val="tx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218"/>
          <p:cNvSpPr/>
          <p:nvPr/>
        </p:nvSpPr>
        <p:spPr>
          <a:xfrm>
            <a:off x="5575300" y="546100"/>
            <a:ext cx="5156200" cy="2768600"/>
          </a:xfrm>
          <a:custGeom>
            <a:avLst/>
            <a:gdLst>
              <a:gd name="connsiteX0" fmla="*/ 0 w 5156200"/>
              <a:gd name="connsiteY0" fmla="*/ 1003300 h 2768600"/>
              <a:gd name="connsiteX1" fmla="*/ 3162300 w 5156200"/>
              <a:gd name="connsiteY1" fmla="*/ 2768600 h 2768600"/>
              <a:gd name="connsiteX2" fmla="*/ 5156200 w 5156200"/>
              <a:gd name="connsiteY2" fmla="*/ 1587500 h 2768600"/>
              <a:gd name="connsiteX3" fmla="*/ 2044700 w 5156200"/>
              <a:gd name="connsiteY3" fmla="*/ 0 h 2768600"/>
              <a:gd name="connsiteX4" fmla="*/ 0 w 5156200"/>
              <a:gd name="connsiteY4" fmla="*/ 1003300 h 276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6200" h="2768600">
                <a:moveTo>
                  <a:pt x="0" y="1003300"/>
                </a:moveTo>
                <a:lnTo>
                  <a:pt x="3162300" y="2768600"/>
                </a:lnTo>
                <a:lnTo>
                  <a:pt x="5156200" y="1587500"/>
                </a:lnTo>
                <a:lnTo>
                  <a:pt x="2044700" y="0"/>
                </a:lnTo>
                <a:lnTo>
                  <a:pt x="0" y="1003300"/>
                </a:lnTo>
                <a:close/>
              </a:path>
            </a:pathLst>
          </a:custGeom>
          <a:solidFill>
            <a:schemeClr val="tx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txBox="1">
            <a:spLocks/>
          </p:cNvSpPr>
          <p:nvPr/>
        </p:nvSpPr>
        <p:spPr>
          <a:xfrm>
            <a:off x="1176850" y="285721"/>
            <a:ext cx="4071617" cy="480349"/>
          </a:xfrm>
          <a:prstGeom prst="rect">
            <a:avLst/>
          </a:prstGeom>
        </p:spPr>
        <p:txBody>
          <a:bodyP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1. Overview of the GTU </a:t>
            </a:r>
          </a:p>
        </p:txBody>
      </p:sp>
      <p:sp>
        <p:nvSpPr>
          <p:cNvPr id="3" name="TextBox 2"/>
          <p:cNvSpPr txBox="1"/>
          <p:nvPr/>
        </p:nvSpPr>
        <p:spPr>
          <a:xfrm>
            <a:off x="8169429" y="4929059"/>
            <a:ext cx="3958071" cy="1631216"/>
          </a:xfrm>
          <a:prstGeom prst="rect">
            <a:avLst/>
          </a:prstGeom>
          <a:noFill/>
        </p:spPr>
        <p:txBody>
          <a:bodyPr wrap="none" rtlCol="0">
            <a:spAutoFit/>
          </a:bodyPr>
          <a:lstStyle/>
          <a:p>
            <a:r>
              <a:rPr lang="en-US" sz="2000" dirty="0"/>
              <a:t>4U tall, 19” rack mounted</a:t>
            </a:r>
          </a:p>
          <a:p>
            <a:r>
              <a:rPr lang="en-US" sz="2000" dirty="0"/>
              <a:t>DAQ Room-air cooling</a:t>
            </a:r>
          </a:p>
          <a:p>
            <a:pPr marL="342900" indent="-342900">
              <a:buFont typeface="Arial" panose="020B0604020202020204" pitchFamily="34" charset="0"/>
              <a:buChar char="•"/>
            </a:pPr>
            <a:r>
              <a:rPr lang="en-US" sz="2000" dirty="0"/>
              <a:t>GTU base board</a:t>
            </a:r>
          </a:p>
          <a:p>
            <a:pPr marL="342900" indent="-342900">
              <a:buFont typeface="Arial" panose="020B0604020202020204" pitchFamily="34" charset="0"/>
              <a:buChar char="•"/>
            </a:pPr>
            <a:r>
              <a:rPr lang="en-US" sz="2000" dirty="0"/>
              <a:t>Optic transceiver adaptor boards</a:t>
            </a:r>
          </a:p>
          <a:p>
            <a:pPr marL="342900" indent="-342900">
              <a:buFont typeface="Arial" panose="020B0604020202020204" pitchFamily="34" charset="0"/>
              <a:buChar char="•"/>
            </a:pPr>
            <a:r>
              <a:rPr lang="en-US" sz="2000" dirty="0"/>
              <a:t>Clock monitor board</a:t>
            </a:r>
          </a:p>
        </p:txBody>
      </p:sp>
      <p:sp>
        <p:nvSpPr>
          <p:cNvPr id="5" name="Rectangle 4">
            <a:extLst>
              <a:ext uri="{FF2B5EF4-FFF2-40B4-BE49-F238E27FC236}">
                <a16:creationId xmlns:a16="http://schemas.microsoft.com/office/drawing/2014/main" id="{EB081E62-310C-C680-B357-352D2999E53B}"/>
              </a:ext>
            </a:extLst>
          </p:cNvPr>
          <p:cNvSpPr/>
          <p:nvPr/>
        </p:nvSpPr>
        <p:spPr>
          <a:xfrm>
            <a:off x="761015" y="864635"/>
            <a:ext cx="3502977" cy="400110"/>
          </a:xfrm>
          <a:prstGeom prst="rect">
            <a:avLst/>
          </a:prstGeom>
        </p:spPr>
        <p:txBody>
          <a:bodyPr wrap="square">
            <a:spAutoFit/>
          </a:bodyPr>
          <a:lstStyle/>
          <a:p>
            <a:pPr>
              <a:spcAft>
                <a:spcPts val="400"/>
              </a:spcAft>
            </a:pPr>
            <a:r>
              <a:rPr lang="en-US" sz="2000" dirty="0">
                <a:solidFill>
                  <a:srgbClr val="000000"/>
                </a:solidFill>
              </a:rPr>
              <a:t>1.2 The GTU hardware design</a:t>
            </a:r>
          </a:p>
        </p:txBody>
      </p:sp>
    </p:spTree>
    <p:extLst>
      <p:ext uri="{BB962C8B-B14F-4D97-AF65-F5344CB8AC3E}">
        <p14:creationId xmlns:p14="http://schemas.microsoft.com/office/powerpoint/2010/main" val="2801890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4FF2E6-F762-8831-9502-2C6B8BEE2235}"/>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FE99C2A-3E86-AF0D-F049-B0186EA2D752}"/>
              </a:ext>
            </a:extLst>
          </p:cNvPr>
          <p:cNvSpPr>
            <a:spLocks noGrp="1"/>
          </p:cNvSpPr>
          <p:nvPr>
            <p:ph type="sldNum" sz="quarter" idx="12"/>
          </p:nvPr>
        </p:nvSpPr>
        <p:spPr/>
        <p:txBody>
          <a:bodyPr/>
          <a:lstStyle/>
          <a:p>
            <a:fld id="{ED7F7473-35CC-4359-AC04-EFEE0D39A7D2}" type="slidenum">
              <a:rPr lang="en-US" smtClean="0"/>
              <a:t>4</a:t>
            </a:fld>
            <a:endParaRPr lang="en-US" dirty="0"/>
          </a:p>
        </p:txBody>
      </p:sp>
      <p:sp>
        <p:nvSpPr>
          <p:cNvPr id="104" name="Title 1">
            <a:extLst>
              <a:ext uri="{FF2B5EF4-FFF2-40B4-BE49-F238E27FC236}">
                <a16:creationId xmlns:a16="http://schemas.microsoft.com/office/drawing/2014/main" id="{F4638DD2-77C1-0C1B-84B9-98B151C1A41E}"/>
              </a:ext>
            </a:extLst>
          </p:cNvPr>
          <p:cNvSpPr txBox="1">
            <a:spLocks/>
          </p:cNvSpPr>
          <p:nvPr/>
        </p:nvSpPr>
        <p:spPr>
          <a:xfrm>
            <a:off x="1084265" y="323428"/>
            <a:ext cx="5018355" cy="480349"/>
          </a:xfrm>
          <a:prstGeom prst="rect">
            <a:avLst/>
          </a:prstGeom>
        </p:spPr>
        <p:txBody>
          <a:bodyPr>
            <a:normAutofit fontScale="6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2. The internal review, Nov. 5, 2025</a:t>
            </a:r>
          </a:p>
        </p:txBody>
      </p:sp>
      <p:sp>
        <p:nvSpPr>
          <p:cNvPr id="3" name="TextBox 2">
            <a:extLst>
              <a:ext uri="{FF2B5EF4-FFF2-40B4-BE49-F238E27FC236}">
                <a16:creationId xmlns:a16="http://schemas.microsoft.com/office/drawing/2014/main" id="{065DB04B-F19B-FAB8-97E2-315988D4512D}"/>
              </a:ext>
            </a:extLst>
          </p:cNvPr>
          <p:cNvSpPr txBox="1"/>
          <p:nvPr/>
        </p:nvSpPr>
        <p:spPr>
          <a:xfrm>
            <a:off x="1801218" y="1161288"/>
            <a:ext cx="3584448" cy="3016210"/>
          </a:xfrm>
          <a:prstGeom prst="rect">
            <a:avLst/>
          </a:prstGeom>
          <a:noFill/>
        </p:spPr>
        <p:txBody>
          <a:bodyPr wrap="square" rtlCol="0">
            <a:spAutoFit/>
          </a:bodyPr>
          <a:lstStyle/>
          <a:p>
            <a:r>
              <a:rPr lang="en-US" sz="2800" dirty="0"/>
              <a:t>Thank you, reviewers.</a:t>
            </a:r>
          </a:p>
          <a:p>
            <a:pPr lvl="1"/>
            <a:r>
              <a:rPr lang="en-US" dirty="0"/>
              <a:t>Fernando Barbosa, </a:t>
            </a:r>
          </a:p>
          <a:p>
            <a:pPr lvl="1"/>
            <a:r>
              <a:rPr lang="en-US" dirty="0"/>
              <a:t>Tonko </a:t>
            </a:r>
            <a:r>
              <a:rPr lang="en-US" dirty="0" err="1"/>
              <a:t>Ljubicic</a:t>
            </a:r>
            <a:r>
              <a:rPr lang="en-US" dirty="0"/>
              <a:t>, </a:t>
            </a:r>
          </a:p>
          <a:p>
            <a:pPr lvl="1"/>
            <a:r>
              <a:rPr lang="en-US" dirty="0"/>
              <a:t>Norbert </a:t>
            </a:r>
            <a:r>
              <a:rPr lang="en-US" dirty="0" err="1"/>
              <a:t>Novitzky</a:t>
            </a:r>
            <a:r>
              <a:rPr lang="en-US" dirty="0"/>
              <a:t>, </a:t>
            </a:r>
          </a:p>
          <a:p>
            <a:pPr lvl="1"/>
            <a:r>
              <a:rPr lang="en-US" dirty="0"/>
              <a:t>Benjamin Raydo, </a:t>
            </a:r>
          </a:p>
          <a:p>
            <a:pPr lvl="1"/>
            <a:r>
              <a:rPr lang="en-US" dirty="0"/>
              <a:t>Joachim Schambach, </a:t>
            </a:r>
          </a:p>
          <a:p>
            <a:pPr lvl="1"/>
            <a:r>
              <a:rPr lang="en-US" dirty="0"/>
              <a:t>Gerard Visser</a:t>
            </a:r>
          </a:p>
          <a:p>
            <a:pPr lvl="1"/>
            <a:endParaRPr lang="en-US" dirty="0"/>
          </a:p>
          <a:p>
            <a:r>
              <a:rPr lang="en-US" dirty="0"/>
              <a:t> Dave Abbott, </a:t>
            </a:r>
          </a:p>
          <a:p>
            <a:r>
              <a:rPr lang="en-US" dirty="0"/>
              <a:t>Jeff Landgraf</a:t>
            </a:r>
          </a:p>
        </p:txBody>
      </p:sp>
      <p:sp>
        <p:nvSpPr>
          <p:cNvPr id="6" name="TextBox 5">
            <a:extLst>
              <a:ext uri="{FF2B5EF4-FFF2-40B4-BE49-F238E27FC236}">
                <a16:creationId xmlns:a16="http://schemas.microsoft.com/office/drawing/2014/main" id="{6A85156F-29F8-B40A-724A-ACA997D37238}"/>
              </a:ext>
            </a:extLst>
          </p:cNvPr>
          <p:cNvSpPr txBox="1"/>
          <p:nvPr/>
        </p:nvSpPr>
        <p:spPr>
          <a:xfrm>
            <a:off x="4443984" y="5148072"/>
            <a:ext cx="3932808" cy="461665"/>
          </a:xfrm>
          <a:prstGeom prst="rect">
            <a:avLst/>
          </a:prstGeom>
          <a:noFill/>
        </p:spPr>
        <p:txBody>
          <a:bodyPr wrap="none" rtlCol="0">
            <a:spAutoFit/>
          </a:bodyPr>
          <a:lstStyle/>
          <a:p>
            <a:r>
              <a:rPr lang="en-US" sz="2400" dirty="0"/>
              <a:t>Many good recommendations</a:t>
            </a:r>
          </a:p>
        </p:txBody>
      </p:sp>
    </p:spTree>
    <p:extLst>
      <p:ext uri="{BB962C8B-B14F-4D97-AF65-F5344CB8AC3E}">
        <p14:creationId xmlns:p14="http://schemas.microsoft.com/office/powerpoint/2010/main" val="690521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6C10DB-301C-CEC8-4A35-6E5A49409EB3}"/>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449B301-21CD-B8C8-F86C-61506B9C5067}"/>
              </a:ext>
            </a:extLst>
          </p:cNvPr>
          <p:cNvSpPr>
            <a:spLocks noGrp="1"/>
          </p:cNvSpPr>
          <p:nvPr>
            <p:ph type="sldNum" sz="quarter" idx="12"/>
          </p:nvPr>
        </p:nvSpPr>
        <p:spPr/>
        <p:txBody>
          <a:bodyPr/>
          <a:lstStyle/>
          <a:p>
            <a:fld id="{ED7F7473-35CC-4359-AC04-EFEE0D39A7D2}" type="slidenum">
              <a:rPr lang="en-US" smtClean="0"/>
              <a:t>5</a:t>
            </a:fld>
            <a:endParaRPr lang="en-US" dirty="0"/>
          </a:p>
        </p:txBody>
      </p:sp>
      <p:sp>
        <p:nvSpPr>
          <p:cNvPr id="104" name="Title 1">
            <a:extLst>
              <a:ext uri="{FF2B5EF4-FFF2-40B4-BE49-F238E27FC236}">
                <a16:creationId xmlns:a16="http://schemas.microsoft.com/office/drawing/2014/main" id="{1673DA7A-7480-7347-C28F-D493A8074018}"/>
              </a:ext>
            </a:extLst>
          </p:cNvPr>
          <p:cNvSpPr txBox="1">
            <a:spLocks/>
          </p:cNvSpPr>
          <p:nvPr/>
        </p:nvSpPr>
        <p:spPr>
          <a:xfrm>
            <a:off x="1084265" y="323428"/>
            <a:ext cx="5018355" cy="480349"/>
          </a:xfrm>
          <a:prstGeom prst="rect">
            <a:avLst/>
          </a:prstGeom>
        </p:spPr>
        <p:txBody>
          <a:bodyPr>
            <a:normAutofit fontScale="6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2. The internal review, Nov. 5, 2025</a:t>
            </a:r>
          </a:p>
        </p:txBody>
      </p:sp>
      <p:graphicFrame>
        <p:nvGraphicFramePr>
          <p:cNvPr id="2" name="Table 1">
            <a:extLst>
              <a:ext uri="{FF2B5EF4-FFF2-40B4-BE49-F238E27FC236}">
                <a16:creationId xmlns:a16="http://schemas.microsoft.com/office/drawing/2014/main" id="{5499B489-5743-05E9-4167-6D04A0F9F82C}"/>
              </a:ext>
            </a:extLst>
          </p:cNvPr>
          <p:cNvGraphicFramePr>
            <a:graphicFrameLocks noGrp="1"/>
          </p:cNvGraphicFramePr>
          <p:nvPr>
            <p:extLst>
              <p:ext uri="{D42A27DB-BD31-4B8C-83A1-F6EECF244321}">
                <p14:modId xmlns:p14="http://schemas.microsoft.com/office/powerpoint/2010/main" val="2194126404"/>
              </p:ext>
            </p:extLst>
          </p:nvPr>
        </p:nvGraphicFramePr>
        <p:xfrm>
          <a:off x="828675" y="1024465"/>
          <a:ext cx="10279060" cy="5667231"/>
        </p:xfrm>
        <a:graphic>
          <a:graphicData uri="http://schemas.openxmlformats.org/drawingml/2006/table">
            <a:tbl>
              <a:tblPr firstRow="1" bandRow="1">
                <a:tableStyleId>{5C22544A-7EE6-4342-B048-85BDC9FD1C3A}</a:tableStyleId>
              </a:tblPr>
              <a:tblGrid>
                <a:gridCol w="5139530">
                  <a:extLst>
                    <a:ext uri="{9D8B030D-6E8A-4147-A177-3AD203B41FA5}">
                      <a16:colId xmlns:a16="http://schemas.microsoft.com/office/drawing/2014/main" val="167193719"/>
                    </a:ext>
                  </a:extLst>
                </a:gridCol>
                <a:gridCol w="5139530">
                  <a:extLst>
                    <a:ext uri="{9D8B030D-6E8A-4147-A177-3AD203B41FA5}">
                      <a16:colId xmlns:a16="http://schemas.microsoft.com/office/drawing/2014/main" val="1553147941"/>
                    </a:ext>
                  </a:extLst>
                </a:gridCol>
              </a:tblGrid>
              <a:tr h="1649555">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effectLst/>
                          <a:latin typeface="+mn-lt"/>
                          <a:ea typeface="+mn-ea"/>
                          <a:cs typeface="+mn-cs"/>
                        </a:rPr>
                        <a:t>(1) The possibility that future upgrades of </a:t>
                      </a:r>
                      <a:r>
                        <a:rPr lang="en-US" sz="1800" b="0" kern="1200" dirty="0" err="1">
                          <a:solidFill>
                            <a:schemeClr val="tx1"/>
                          </a:solidFill>
                          <a:effectLst/>
                          <a:latin typeface="+mn-lt"/>
                          <a:ea typeface="+mn-ea"/>
                          <a:cs typeface="+mn-cs"/>
                        </a:rPr>
                        <a:t>ePIC</a:t>
                      </a:r>
                      <a:r>
                        <a:rPr lang="en-US" sz="1800" b="0" kern="1200" dirty="0">
                          <a:solidFill>
                            <a:schemeClr val="tx1"/>
                          </a:solidFill>
                          <a:effectLst/>
                          <a:latin typeface="+mn-lt"/>
                          <a:ea typeface="+mn-ea"/>
                          <a:cs typeface="+mn-cs"/>
                        </a:rPr>
                        <a:t> require supporting more than 120 DAM must be kept in mind. It is desirable if there is a path for expansion inherent in the design, this should be clarified. </a:t>
                      </a:r>
                      <a:endParaRPr lang="en-US" dirty="0">
                        <a:ln>
                          <a:noFill/>
                        </a:ln>
                        <a:solidFill>
                          <a:schemeClr val="tx1"/>
                        </a:solidFill>
                      </a:endParaRPr>
                    </a:p>
                  </a:txBody>
                  <a:tcPr>
                    <a:solidFill>
                      <a:schemeClr val="bg1">
                        <a:lumMod val="85000"/>
                      </a:schemeClr>
                    </a:solidFill>
                  </a:tcPr>
                </a:tc>
                <a:tc>
                  <a:txBody>
                    <a:bodyPr/>
                    <a:lstStyle/>
                    <a:p>
                      <a:pPr marL="342900" indent="-342900" algn="just">
                        <a:buAutoNum type="arabicPeriod"/>
                      </a:pPr>
                      <a:r>
                        <a:rPr lang="en-US" b="0" dirty="0">
                          <a:ln>
                            <a:noFill/>
                          </a:ln>
                          <a:solidFill>
                            <a:schemeClr val="tx1"/>
                          </a:solidFill>
                        </a:rPr>
                        <a:t>The current GTU design </a:t>
                      </a:r>
                      <a:r>
                        <a:rPr lang="en-US" b="1" dirty="0">
                          <a:ln>
                            <a:noFill/>
                          </a:ln>
                          <a:solidFill>
                            <a:schemeClr val="tx1"/>
                          </a:solidFill>
                        </a:rPr>
                        <a:t>supports 148 DAM</a:t>
                      </a:r>
                    </a:p>
                    <a:p>
                      <a:pPr marL="342900" indent="-342900" algn="just">
                        <a:buAutoNum type="arabicPeriod"/>
                      </a:pPr>
                      <a:r>
                        <a:rPr lang="en-US" b="0" dirty="0">
                          <a:ln>
                            <a:noFill/>
                          </a:ln>
                          <a:solidFill>
                            <a:schemeClr val="tx1"/>
                          </a:solidFill>
                        </a:rPr>
                        <a:t>With the spare FPGA generic IO on the link, the number of </a:t>
                      </a:r>
                      <a:r>
                        <a:rPr lang="en-US" b="1" dirty="0">
                          <a:ln>
                            <a:noFill/>
                          </a:ln>
                          <a:solidFill>
                            <a:schemeClr val="tx1"/>
                          </a:solidFill>
                        </a:rPr>
                        <a:t>supported DAM can be doubled </a:t>
                      </a:r>
                      <a:r>
                        <a:rPr lang="en-US" b="0" dirty="0">
                          <a:ln>
                            <a:noFill/>
                          </a:ln>
                          <a:solidFill>
                            <a:schemeClr val="tx1"/>
                          </a:solidFill>
                        </a:rPr>
                        <a:t>by sacrificing the independence (two DAM will receive the same downlink from the GTU)</a:t>
                      </a:r>
                    </a:p>
                  </a:txBody>
                  <a:tcPr>
                    <a:solidFill>
                      <a:schemeClr val="bg1">
                        <a:lumMod val="85000"/>
                      </a:schemeClr>
                    </a:solidFill>
                  </a:tcPr>
                </a:tc>
                <a:extLst>
                  <a:ext uri="{0D108BD9-81ED-4DB2-BD59-A6C34878D82A}">
                    <a16:rowId xmlns:a16="http://schemas.microsoft.com/office/drawing/2014/main" val="3097005219"/>
                  </a:ext>
                </a:extLst>
              </a:tr>
              <a:tr h="29518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(2.2) External inputs should be buffered to decouple from PCB active circuitry.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(5) External copper interfaces, especially DC coupled ones, wherever possible, should not connect directly to FPGA pins. There are several motivations for the ‘rule’: Surges may latch up and destroy an expensive FPGA. FPGA differential receivers usually have poor and poorly specified CMR. All I/O analog specifications may not be as completely specified, leading to interface malfunctions later if something changes in system. </a:t>
                      </a:r>
                    </a:p>
                  </a:txBody>
                  <a:tcPr>
                    <a:solidFill>
                      <a:schemeClr val="bg1">
                        <a:lumMod val="85000"/>
                      </a:schemeClr>
                    </a:solidFill>
                  </a:tcPr>
                </a:tc>
                <a:tc>
                  <a:txBody>
                    <a:bodyPr/>
                    <a:lstStyle/>
                    <a:p>
                      <a:r>
                        <a:rPr lang="en-US" dirty="0">
                          <a:ln>
                            <a:noFill/>
                          </a:ln>
                          <a:solidFill>
                            <a:schemeClr val="tx1"/>
                          </a:solidFill>
                        </a:rPr>
                        <a:t>Buffers are added, so that the 2x10-pin generic IO connectors are divided into 8 LVTTL inputs, 1 differential input and 8 LVTTL outputs, 1 LVDS output.</a:t>
                      </a:r>
                    </a:p>
                  </a:txBody>
                  <a:tcPr>
                    <a:solidFill>
                      <a:schemeClr val="bg1">
                        <a:lumMod val="85000"/>
                      </a:schemeClr>
                    </a:solidFill>
                  </a:tcPr>
                </a:tc>
                <a:extLst>
                  <a:ext uri="{0D108BD9-81ED-4DB2-BD59-A6C34878D82A}">
                    <a16:rowId xmlns:a16="http://schemas.microsoft.com/office/drawing/2014/main" val="1518319267"/>
                  </a:ext>
                </a:extLst>
              </a:tr>
              <a:tr h="9087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(3) We agree copper clock / </a:t>
                      </a:r>
                      <a:r>
                        <a:rPr lang="en-US" sz="1800" kern="1200" dirty="0" err="1">
                          <a:solidFill>
                            <a:schemeClr val="dk1"/>
                          </a:solidFill>
                          <a:effectLst/>
                          <a:latin typeface="+mn-lt"/>
                          <a:ea typeface="+mn-ea"/>
                          <a:cs typeface="+mn-cs"/>
                        </a:rPr>
                        <a:t>revtick</a:t>
                      </a:r>
                      <a:r>
                        <a:rPr lang="en-US" sz="1800" kern="1200" dirty="0">
                          <a:solidFill>
                            <a:schemeClr val="dk1"/>
                          </a:solidFill>
                          <a:effectLst/>
                          <a:latin typeface="+mn-lt"/>
                          <a:ea typeface="+mn-ea"/>
                          <a:cs typeface="+mn-cs"/>
                        </a:rPr>
                        <a:t> input is a reasonable plan. </a:t>
                      </a:r>
                    </a:p>
                  </a:txBody>
                  <a:tcPr>
                    <a:solidFill>
                      <a:schemeClr val="bg1">
                        <a:lumMod val="85000"/>
                      </a:schemeClr>
                    </a:solidFill>
                  </a:tcPr>
                </a:tc>
                <a:tc>
                  <a:txBody>
                    <a:bodyPr/>
                    <a:lstStyle/>
                    <a:p>
                      <a:r>
                        <a:rPr lang="en-US" dirty="0">
                          <a:ln>
                            <a:noFill/>
                          </a:ln>
                          <a:solidFill>
                            <a:schemeClr val="tx1"/>
                          </a:solidFill>
                        </a:rPr>
                        <a:t>The SFP interface is kept as the SFP removal will not benefit the GTU design.  </a:t>
                      </a:r>
                    </a:p>
                  </a:txBody>
                  <a:tcPr>
                    <a:solidFill>
                      <a:schemeClr val="bg1">
                        <a:lumMod val="85000"/>
                      </a:schemeClr>
                    </a:solidFill>
                  </a:tcPr>
                </a:tc>
                <a:extLst>
                  <a:ext uri="{0D108BD9-81ED-4DB2-BD59-A6C34878D82A}">
                    <a16:rowId xmlns:a16="http://schemas.microsoft.com/office/drawing/2014/main" val="3569504909"/>
                  </a:ext>
                </a:extLst>
              </a:tr>
            </a:tbl>
          </a:graphicData>
        </a:graphic>
      </p:graphicFrame>
    </p:spTree>
    <p:extLst>
      <p:ext uri="{BB962C8B-B14F-4D97-AF65-F5344CB8AC3E}">
        <p14:creationId xmlns:p14="http://schemas.microsoft.com/office/powerpoint/2010/main" val="3746573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9F51E7-AA04-F455-146D-01B3A1FF6807}"/>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5680CE4-C5E4-7A9B-4753-017B6DF8E358}"/>
              </a:ext>
            </a:extLst>
          </p:cNvPr>
          <p:cNvSpPr>
            <a:spLocks noGrp="1"/>
          </p:cNvSpPr>
          <p:nvPr>
            <p:ph type="sldNum" sz="quarter" idx="12"/>
          </p:nvPr>
        </p:nvSpPr>
        <p:spPr/>
        <p:txBody>
          <a:bodyPr/>
          <a:lstStyle/>
          <a:p>
            <a:fld id="{ED7F7473-35CC-4359-AC04-EFEE0D39A7D2}" type="slidenum">
              <a:rPr lang="en-US" smtClean="0"/>
              <a:t>6</a:t>
            </a:fld>
            <a:endParaRPr lang="en-US" dirty="0"/>
          </a:p>
        </p:txBody>
      </p:sp>
      <p:sp>
        <p:nvSpPr>
          <p:cNvPr id="104" name="Title 1">
            <a:extLst>
              <a:ext uri="{FF2B5EF4-FFF2-40B4-BE49-F238E27FC236}">
                <a16:creationId xmlns:a16="http://schemas.microsoft.com/office/drawing/2014/main" id="{883FFA18-0FFC-E770-2755-5A24462D18B3}"/>
              </a:ext>
            </a:extLst>
          </p:cNvPr>
          <p:cNvSpPr txBox="1">
            <a:spLocks/>
          </p:cNvSpPr>
          <p:nvPr/>
        </p:nvSpPr>
        <p:spPr>
          <a:xfrm>
            <a:off x="1084265" y="323428"/>
            <a:ext cx="5018355" cy="480349"/>
          </a:xfrm>
          <a:prstGeom prst="rect">
            <a:avLst/>
          </a:prstGeom>
        </p:spPr>
        <p:txBody>
          <a:bodyPr>
            <a:normAutofit fontScale="6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2. The internal review, Nov. 5, 2025</a:t>
            </a:r>
          </a:p>
        </p:txBody>
      </p:sp>
      <p:graphicFrame>
        <p:nvGraphicFramePr>
          <p:cNvPr id="2" name="Table 1">
            <a:extLst>
              <a:ext uri="{FF2B5EF4-FFF2-40B4-BE49-F238E27FC236}">
                <a16:creationId xmlns:a16="http://schemas.microsoft.com/office/drawing/2014/main" id="{2806CD40-8515-196A-DE13-1AF0E3C2D01B}"/>
              </a:ext>
            </a:extLst>
          </p:cNvPr>
          <p:cNvGraphicFramePr>
            <a:graphicFrameLocks noGrp="1"/>
          </p:cNvGraphicFramePr>
          <p:nvPr>
            <p:extLst>
              <p:ext uri="{D42A27DB-BD31-4B8C-83A1-F6EECF244321}">
                <p14:modId xmlns:p14="http://schemas.microsoft.com/office/powerpoint/2010/main" val="4233924389"/>
              </p:ext>
            </p:extLst>
          </p:nvPr>
        </p:nvGraphicFramePr>
        <p:xfrm>
          <a:off x="828675" y="1024465"/>
          <a:ext cx="10279060" cy="5577840"/>
        </p:xfrm>
        <a:graphic>
          <a:graphicData uri="http://schemas.openxmlformats.org/drawingml/2006/table">
            <a:tbl>
              <a:tblPr firstRow="1" bandRow="1">
                <a:tableStyleId>{5C22544A-7EE6-4342-B048-85BDC9FD1C3A}</a:tableStyleId>
              </a:tblPr>
              <a:tblGrid>
                <a:gridCol w="5139530">
                  <a:extLst>
                    <a:ext uri="{9D8B030D-6E8A-4147-A177-3AD203B41FA5}">
                      <a16:colId xmlns:a16="http://schemas.microsoft.com/office/drawing/2014/main" val="167193719"/>
                    </a:ext>
                  </a:extLst>
                </a:gridCol>
                <a:gridCol w="5139530">
                  <a:extLst>
                    <a:ext uri="{9D8B030D-6E8A-4147-A177-3AD203B41FA5}">
                      <a16:colId xmlns:a16="http://schemas.microsoft.com/office/drawing/2014/main" val="1553147941"/>
                    </a:ext>
                  </a:extLst>
                </a:gridCol>
              </a:tblGrid>
              <a:tr h="957086">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dk1"/>
                          </a:solidFill>
                          <a:effectLst/>
                          <a:latin typeface="+mn-lt"/>
                          <a:ea typeface="+mn-ea"/>
                          <a:cs typeface="+mn-cs"/>
                        </a:rPr>
                        <a:t>(2.1) The clock input receive circuit does not present a good termination to the input line.  The clock input receive circuit does not present a good termination to the input line. This is undesirable and can lead to unstable phase or jitter issues from reflections on the line affecting the waveform at threshold crossing.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dk1"/>
                          </a:solidFill>
                          <a:effectLst/>
                          <a:latin typeface="+mn-lt"/>
                          <a:ea typeface="+mn-ea"/>
                          <a:cs typeface="+mn-cs"/>
                        </a:rPr>
                        <a:t>We advise changing the circuit design to have a good wideband termination (better than 10 dB to 500 MHz is suggested).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dk1"/>
                          </a:solidFill>
                          <a:effectLst/>
                          <a:latin typeface="+mn-lt"/>
                          <a:ea typeface="+mn-ea"/>
                          <a:cs typeface="+mn-cs"/>
                        </a:rPr>
                        <a:t>(4) We recommend placing the clock / </a:t>
                      </a:r>
                      <a:r>
                        <a:rPr lang="en-US" sz="1800" b="0" kern="1200" dirty="0" err="1">
                          <a:solidFill>
                            <a:schemeClr val="dk1"/>
                          </a:solidFill>
                          <a:effectLst/>
                          <a:latin typeface="+mn-lt"/>
                          <a:ea typeface="+mn-ea"/>
                          <a:cs typeface="+mn-cs"/>
                        </a:rPr>
                        <a:t>revtick</a:t>
                      </a:r>
                      <a:r>
                        <a:rPr lang="en-US" sz="1800" b="0" kern="1200" dirty="0">
                          <a:solidFill>
                            <a:schemeClr val="dk1"/>
                          </a:solidFill>
                          <a:effectLst/>
                          <a:latin typeface="+mn-lt"/>
                          <a:ea typeface="+mn-ea"/>
                          <a:cs typeface="+mn-cs"/>
                        </a:rPr>
                        <a:t> input circuit on a small daughterboard rather than the main motherboard in order to eliminate the risk of revising the expensive main PCB if this interface changes in future, or if the circuitry has to be improved. (The present design with ‘flaw’ in input termination could be acceptable if it really is proven to work in practice, for instance, and this would be much less risky on a small inexpensive daughterboard.) </a:t>
                      </a:r>
                    </a:p>
                    <a:p>
                      <a:pPr algn="just"/>
                      <a:endParaRPr lang="en-US" b="0" dirty="0">
                        <a:ln>
                          <a:noFill/>
                        </a:ln>
                        <a:solidFill>
                          <a:schemeClr val="tx1"/>
                        </a:solidFill>
                      </a:endParaRPr>
                    </a:p>
                  </a:txBody>
                  <a:tcPr>
                    <a:solidFill>
                      <a:schemeClr val="bg1">
                        <a:lumMod val="85000"/>
                      </a:schemeClr>
                    </a:solidFill>
                  </a:tcPr>
                </a:tc>
                <a:tc>
                  <a:txBody>
                    <a:bodyPr/>
                    <a:lstStyle/>
                    <a:p>
                      <a:pPr algn="just"/>
                      <a:r>
                        <a:rPr lang="en-US" b="0" dirty="0">
                          <a:ln>
                            <a:noFill/>
                          </a:ln>
                          <a:solidFill>
                            <a:schemeClr val="tx1"/>
                          </a:solidFill>
                        </a:rPr>
                        <a:t>There will be a </a:t>
                      </a:r>
                      <a:r>
                        <a:rPr lang="en-US" b="1" dirty="0" err="1">
                          <a:ln>
                            <a:noFill/>
                          </a:ln>
                          <a:solidFill>
                            <a:schemeClr val="tx1"/>
                          </a:solidFill>
                        </a:rPr>
                        <a:t>GTU_clockMonitor_plugin</a:t>
                      </a:r>
                      <a:r>
                        <a:rPr lang="en-US" b="1" dirty="0">
                          <a:ln>
                            <a:noFill/>
                          </a:ln>
                          <a:solidFill>
                            <a:schemeClr val="tx1"/>
                          </a:solidFill>
                        </a:rPr>
                        <a:t> card </a:t>
                      </a:r>
                      <a:r>
                        <a:rPr lang="en-US" b="0" dirty="0">
                          <a:ln>
                            <a:noFill/>
                          </a:ln>
                          <a:solidFill>
                            <a:schemeClr val="tx1"/>
                          </a:solidFill>
                        </a:rPr>
                        <a:t>with PCIex4 connector for the EIC common platform interface (and GTU clock monitoring).  The ‘daughter card’ logic remains on the GTU engineering article.</a:t>
                      </a:r>
                    </a:p>
                  </a:txBody>
                  <a:tcPr>
                    <a:solidFill>
                      <a:schemeClr val="bg1">
                        <a:lumMod val="85000"/>
                      </a:schemeClr>
                    </a:solidFill>
                  </a:tcPr>
                </a:tc>
                <a:extLst>
                  <a:ext uri="{0D108BD9-81ED-4DB2-BD59-A6C34878D82A}">
                    <a16:rowId xmlns:a16="http://schemas.microsoft.com/office/drawing/2014/main" val="3569504909"/>
                  </a:ext>
                </a:extLst>
              </a:tr>
            </a:tbl>
          </a:graphicData>
        </a:graphic>
      </p:graphicFrame>
    </p:spTree>
    <p:extLst>
      <p:ext uri="{BB962C8B-B14F-4D97-AF65-F5344CB8AC3E}">
        <p14:creationId xmlns:p14="http://schemas.microsoft.com/office/powerpoint/2010/main" val="823351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E43664-ABE3-85D2-7B67-91C05A5764B3}"/>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56B923E-1D96-0D77-BFED-BDA785F6E185}"/>
              </a:ext>
            </a:extLst>
          </p:cNvPr>
          <p:cNvSpPr>
            <a:spLocks noGrp="1"/>
          </p:cNvSpPr>
          <p:nvPr>
            <p:ph type="sldNum" sz="quarter" idx="12"/>
          </p:nvPr>
        </p:nvSpPr>
        <p:spPr/>
        <p:txBody>
          <a:bodyPr/>
          <a:lstStyle/>
          <a:p>
            <a:fld id="{ED7F7473-35CC-4359-AC04-EFEE0D39A7D2}" type="slidenum">
              <a:rPr lang="en-US" smtClean="0"/>
              <a:t>7</a:t>
            </a:fld>
            <a:endParaRPr lang="en-US" dirty="0"/>
          </a:p>
        </p:txBody>
      </p:sp>
      <p:sp>
        <p:nvSpPr>
          <p:cNvPr id="104" name="Title 1">
            <a:extLst>
              <a:ext uri="{FF2B5EF4-FFF2-40B4-BE49-F238E27FC236}">
                <a16:creationId xmlns:a16="http://schemas.microsoft.com/office/drawing/2014/main" id="{7F6D47C3-D101-0692-3AC8-B7186C2EA425}"/>
              </a:ext>
            </a:extLst>
          </p:cNvPr>
          <p:cNvSpPr txBox="1">
            <a:spLocks/>
          </p:cNvSpPr>
          <p:nvPr/>
        </p:nvSpPr>
        <p:spPr>
          <a:xfrm>
            <a:off x="1084265" y="323428"/>
            <a:ext cx="5018355" cy="480349"/>
          </a:xfrm>
          <a:prstGeom prst="rect">
            <a:avLst/>
          </a:prstGeom>
        </p:spPr>
        <p:txBody>
          <a:bodyPr>
            <a:normAutofit fontScale="6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2. The internal review, Nov. 5, 2025</a:t>
            </a:r>
          </a:p>
        </p:txBody>
      </p:sp>
      <p:graphicFrame>
        <p:nvGraphicFramePr>
          <p:cNvPr id="2" name="Table 1">
            <a:extLst>
              <a:ext uri="{FF2B5EF4-FFF2-40B4-BE49-F238E27FC236}">
                <a16:creationId xmlns:a16="http://schemas.microsoft.com/office/drawing/2014/main" id="{F8722F2A-2333-98B7-976E-13371A9B8E77}"/>
              </a:ext>
            </a:extLst>
          </p:cNvPr>
          <p:cNvGraphicFramePr>
            <a:graphicFrameLocks noGrp="1"/>
          </p:cNvGraphicFramePr>
          <p:nvPr>
            <p:extLst>
              <p:ext uri="{D42A27DB-BD31-4B8C-83A1-F6EECF244321}">
                <p14:modId xmlns:p14="http://schemas.microsoft.com/office/powerpoint/2010/main" val="1368120539"/>
              </p:ext>
            </p:extLst>
          </p:nvPr>
        </p:nvGraphicFramePr>
        <p:xfrm>
          <a:off x="548640" y="1024465"/>
          <a:ext cx="10991088" cy="5529086"/>
        </p:xfrm>
        <a:graphic>
          <a:graphicData uri="http://schemas.openxmlformats.org/drawingml/2006/table">
            <a:tbl>
              <a:tblPr firstRow="1" bandRow="1">
                <a:tableStyleId>{5C22544A-7EE6-4342-B048-85BDC9FD1C3A}</a:tableStyleId>
              </a:tblPr>
              <a:tblGrid>
                <a:gridCol w="5495544">
                  <a:extLst>
                    <a:ext uri="{9D8B030D-6E8A-4147-A177-3AD203B41FA5}">
                      <a16:colId xmlns:a16="http://schemas.microsoft.com/office/drawing/2014/main" val="167193719"/>
                    </a:ext>
                  </a:extLst>
                </a:gridCol>
                <a:gridCol w="5495544">
                  <a:extLst>
                    <a:ext uri="{9D8B030D-6E8A-4147-A177-3AD203B41FA5}">
                      <a16:colId xmlns:a16="http://schemas.microsoft.com/office/drawing/2014/main" val="1553147941"/>
                    </a:ext>
                  </a:extLst>
                </a:gridCol>
              </a:tblGrid>
              <a:tr h="9570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n>
                            <a:noFill/>
                          </a:ln>
                          <a:solidFill>
                            <a:schemeClr val="tx1"/>
                          </a:solidFill>
                        </a:rPr>
                        <a:t>(6) </a:t>
                      </a:r>
                      <a:r>
                        <a:rPr lang="en-US" sz="1800" b="0" kern="1200" dirty="0">
                          <a:solidFill>
                            <a:schemeClr val="tx1"/>
                          </a:solidFill>
                          <a:effectLst/>
                          <a:latin typeface="+mn-lt"/>
                          <a:ea typeface="+mn-ea"/>
                          <a:cs typeface="+mn-cs"/>
                        </a:rPr>
                        <a:t>A jitter cleaner downstream of the master clock mux would provide a smooth transition from one clock to the next. This could be beneficial. </a:t>
                      </a:r>
                    </a:p>
                  </a:txBody>
                  <a:tcPr>
                    <a:solidFill>
                      <a:schemeClr val="bg1">
                        <a:lumMod val="85000"/>
                      </a:schemeClr>
                    </a:solidFill>
                  </a:tcPr>
                </a:tc>
                <a:tc>
                  <a:txBody>
                    <a:bodyPr/>
                    <a:lstStyle/>
                    <a:p>
                      <a:pPr marL="0" indent="0" algn="just">
                        <a:buNone/>
                      </a:pPr>
                      <a:r>
                        <a:rPr lang="en-US" b="0" dirty="0">
                          <a:ln>
                            <a:noFill/>
                          </a:ln>
                          <a:solidFill>
                            <a:schemeClr val="tx1"/>
                          </a:solidFill>
                        </a:rPr>
                        <a:t>The SI5395A (faster clocks recovery) should be able to serve this purpose</a:t>
                      </a:r>
                    </a:p>
                  </a:txBody>
                  <a:tcPr>
                    <a:solidFill>
                      <a:schemeClr val="bg1">
                        <a:lumMod val="85000"/>
                      </a:schemeClr>
                    </a:solidFill>
                  </a:tcPr>
                </a:tc>
                <a:extLst>
                  <a:ext uri="{0D108BD9-81ED-4DB2-BD59-A6C34878D82A}">
                    <a16:rowId xmlns:a16="http://schemas.microsoft.com/office/drawing/2014/main" val="3097005219"/>
                  </a:ext>
                </a:extLst>
              </a:tr>
              <a:tr h="9570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n>
                            <a:noFill/>
                          </a:ln>
                          <a:solidFill>
                            <a:schemeClr val="tx1"/>
                          </a:solidFill>
                        </a:rPr>
                        <a:t>(7) </a:t>
                      </a:r>
                      <a:r>
                        <a:rPr lang="en-US" sz="1800" kern="1200" dirty="0">
                          <a:solidFill>
                            <a:schemeClr val="dk1"/>
                          </a:solidFill>
                          <a:effectLst/>
                          <a:latin typeface="+mn-lt"/>
                          <a:ea typeface="+mn-ea"/>
                          <a:cs typeface="+mn-cs"/>
                        </a:rPr>
                        <a:t>It is important - certainly GTU designers already have this in mind we know - that downstream electronics not crash after a GTU clock switch operation. It is OK / probably expected that some downstream electronics needs to be configured/reset after a small delay after a clock switch operation. </a:t>
                      </a:r>
                    </a:p>
                  </a:txBody>
                  <a:tcPr>
                    <a:solidFill>
                      <a:schemeClr val="bg1">
                        <a:lumMod val="85000"/>
                      </a:schemeClr>
                    </a:solidFill>
                  </a:tcPr>
                </a:tc>
                <a:tc>
                  <a:txBody>
                    <a:bodyPr/>
                    <a:lstStyle/>
                    <a:p>
                      <a:r>
                        <a:rPr lang="en-US" b="0" dirty="0">
                          <a:ln>
                            <a:noFill/>
                          </a:ln>
                          <a:solidFill>
                            <a:schemeClr val="tx1"/>
                          </a:solidFill>
                        </a:rPr>
                        <a:t>The </a:t>
                      </a:r>
                      <a:r>
                        <a:rPr lang="en-US" b="1" dirty="0">
                          <a:ln>
                            <a:noFill/>
                          </a:ln>
                          <a:solidFill>
                            <a:schemeClr val="tx1"/>
                          </a:solidFill>
                        </a:rPr>
                        <a:t>SI5395A</a:t>
                      </a:r>
                      <a:r>
                        <a:rPr lang="en-US" b="0" dirty="0">
                          <a:ln>
                            <a:noFill/>
                          </a:ln>
                          <a:solidFill>
                            <a:schemeClr val="tx1"/>
                          </a:solidFill>
                        </a:rPr>
                        <a:t> will continuously run after the inputs are lost with minimum frequency drift.  When the inputs are recovered or switched, there will be no clock glitches, or interruptions for the downstream electronics (DAM).</a:t>
                      </a:r>
                    </a:p>
                    <a:p>
                      <a:r>
                        <a:rPr lang="en-US" b="0" dirty="0">
                          <a:ln>
                            <a:noFill/>
                          </a:ln>
                          <a:solidFill>
                            <a:schemeClr val="tx1"/>
                          </a:solidFill>
                        </a:rPr>
                        <a:t>On Si5395 RESET, the outputs may be interrupted.  In this case, the downstream needs be reset after SI5395 reset.</a:t>
                      </a:r>
                    </a:p>
                  </a:txBody>
                  <a:tcPr>
                    <a:solidFill>
                      <a:schemeClr val="bg1">
                        <a:lumMod val="85000"/>
                      </a:schemeClr>
                    </a:solidFill>
                  </a:tcPr>
                </a:tc>
                <a:extLst>
                  <a:ext uri="{0D108BD9-81ED-4DB2-BD59-A6C34878D82A}">
                    <a16:rowId xmlns:a16="http://schemas.microsoft.com/office/drawing/2014/main" val="1518319267"/>
                  </a:ext>
                </a:extLst>
              </a:tr>
              <a:tr h="9570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n>
                            <a:noFill/>
                          </a:ln>
                          <a:solidFill>
                            <a:schemeClr val="tx1"/>
                          </a:solidFill>
                        </a:rPr>
                        <a:t>(8) </a:t>
                      </a:r>
                      <a:r>
                        <a:rPr lang="en-US" sz="1800" kern="1200" dirty="0">
                          <a:solidFill>
                            <a:schemeClr val="dk1"/>
                          </a:solidFill>
                          <a:effectLst/>
                          <a:latin typeface="+mn-lt"/>
                          <a:ea typeface="+mn-ea"/>
                          <a:cs typeface="+mn-cs"/>
                        </a:rPr>
                        <a:t>A precise frequency monitor of the </a:t>
                      </a:r>
                      <a:r>
                        <a:rPr lang="en-US" sz="1800" kern="1200" dirty="0" err="1">
                          <a:solidFill>
                            <a:schemeClr val="dk1"/>
                          </a:solidFill>
                          <a:effectLst/>
                          <a:latin typeface="+mn-lt"/>
                          <a:ea typeface="+mn-ea"/>
                          <a:cs typeface="+mn-cs"/>
                        </a:rPr>
                        <a:t>ePIC</a:t>
                      </a:r>
                      <a:r>
                        <a:rPr lang="en-US" sz="1800" kern="1200" dirty="0">
                          <a:solidFill>
                            <a:schemeClr val="dk1"/>
                          </a:solidFill>
                          <a:effectLst/>
                          <a:latin typeface="+mn-lt"/>
                          <a:ea typeface="+mn-ea"/>
                          <a:cs typeface="+mn-cs"/>
                        </a:rPr>
                        <a:t> clock is necessary. This can be a commercial frequency counter, probably it does not make sense to build this function into GTU, but a diagnostic output should exist to use for this. However, this precise clock value needs to be available to general Run Control as well as entered in the database at Run Start time, so a device with e.g. ethernet readout is necessary. </a:t>
                      </a:r>
                    </a:p>
                    <a:p>
                      <a:endParaRPr lang="en-US" b="0" dirty="0">
                        <a:ln>
                          <a:noFill/>
                        </a:ln>
                        <a:solidFill>
                          <a:schemeClr val="tx1"/>
                        </a:solidFill>
                      </a:endParaRPr>
                    </a:p>
                  </a:txBody>
                  <a:tcPr>
                    <a:solidFill>
                      <a:schemeClr val="bg1">
                        <a:lumMod val="85000"/>
                      </a:schemeClr>
                    </a:solidFill>
                  </a:tcPr>
                </a:tc>
                <a:tc>
                  <a:txBody>
                    <a:bodyPr/>
                    <a:lstStyle/>
                    <a:p>
                      <a:r>
                        <a:rPr lang="en-US" b="0" dirty="0">
                          <a:ln>
                            <a:noFill/>
                          </a:ln>
                          <a:solidFill>
                            <a:schemeClr val="tx1"/>
                          </a:solidFill>
                        </a:rPr>
                        <a:t>A oven-controlled crystal oscillator (OCXO, $150) (accuracy &lt; 1ppm) will be implemented on the </a:t>
                      </a:r>
                      <a:r>
                        <a:rPr lang="en-US" b="0" dirty="0" err="1">
                          <a:ln>
                            <a:noFill/>
                          </a:ln>
                          <a:solidFill>
                            <a:schemeClr val="tx1"/>
                          </a:solidFill>
                        </a:rPr>
                        <a:t>GTU_clockMonitor_plugin</a:t>
                      </a:r>
                      <a:r>
                        <a:rPr lang="en-US" b="0" dirty="0">
                          <a:ln>
                            <a:noFill/>
                          </a:ln>
                          <a:solidFill>
                            <a:schemeClr val="tx1"/>
                          </a:solidFill>
                        </a:rPr>
                        <a:t> card to measure the clock frequency to 10</a:t>
                      </a:r>
                      <a:r>
                        <a:rPr lang="en-US" b="0" baseline="30000" dirty="0">
                          <a:ln>
                            <a:noFill/>
                          </a:ln>
                          <a:solidFill>
                            <a:schemeClr val="tx1"/>
                          </a:solidFill>
                        </a:rPr>
                        <a:t>-6</a:t>
                      </a:r>
                    </a:p>
                    <a:p>
                      <a:r>
                        <a:rPr lang="en-US" b="0" dirty="0">
                          <a:ln>
                            <a:noFill/>
                          </a:ln>
                          <a:solidFill>
                            <a:schemeClr val="tx1"/>
                          </a:solidFill>
                        </a:rPr>
                        <a:t>If this is not accurate enough, an atomic (Rubidium) oscillator ($2K) can be implemented (&lt;3 ppb).  The clock frequency measurement can reach 10</a:t>
                      </a:r>
                      <a:r>
                        <a:rPr lang="en-US" b="0" baseline="30000" dirty="0">
                          <a:ln>
                            <a:noFill/>
                          </a:ln>
                          <a:solidFill>
                            <a:schemeClr val="tx1"/>
                          </a:solidFill>
                        </a:rPr>
                        <a:t>-8</a:t>
                      </a:r>
                    </a:p>
                    <a:p>
                      <a:r>
                        <a:rPr lang="en-US" b="0" dirty="0">
                          <a:ln>
                            <a:noFill/>
                          </a:ln>
                          <a:solidFill>
                            <a:schemeClr val="tx1"/>
                          </a:solidFill>
                        </a:rPr>
                        <a:t>The measurement results can be passed to the GTU_FPGA, and readout to the run-control user interface.</a:t>
                      </a:r>
                    </a:p>
                  </a:txBody>
                  <a:tcPr>
                    <a:solidFill>
                      <a:schemeClr val="bg1">
                        <a:lumMod val="85000"/>
                      </a:schemeClr>
                    </a:solidFill>
                  </a:tcPr>
                </a:tc>
                <a:extLst>
                  <a:ext uri="{0D108BD9-81ED-4DB2-BD59-A6C34878D82A}">
                    <a16:rowId xmlns:a16="http://schemas.microsoft.com/office/drawing/2014/main" val="3569504909"/>
                  </a:ext>
                </a:extLst>
              </a:tr>
            </a:tbl>
          </a:graphicData>
        </a:graphic>
      </p:graphicFrame>
    </p:spTree>
    <p:extLst>
      <p:ext uri="{BB962C8B-B14F-4D97-AF65-F5344CB8AC3E}">
        <p14:creationId xmlns:p14="http://schemas.microsoft.com/office/powerpoint/2010/main" val="3281050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0EE30D-C67E-F2D4-8FCA-38B41C0C250D}"/>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F5BB88F-FEBB-9669-E4E4-9E431AC1C946}"/>
              </a:ext>
            </a:extLst>
          </p:cNvPr>
          <p:cNvSpPr>
            <a:spLocks noGrp="1"/>
          </p:cNvSpPr>
          <p:nvPr>
            <p:ph type="sldNum" sz="quarter" idx="12"/>
          </p:nvPr>
        </p:nvSpPr>
        <p:spPr/>
        <p:txBody>
          <a:bodyPr/>
          <a:lstStyle/>
          <a:p>
            <a:fld id="{ED7F7473-35CC-4359-AC04-EFEE0D39A7D2}" type="slidenum">
              <a:rPr lang="en-US" smtClean="0"/>
              <a:t>8</a:t>
            </a:fld>
            <a:endParaRPr lang="en-US" dirty="0"/>
          </a:p>
        </p:txBody>
      </p:sp>
      <p:sp>
        <p:nvSpPr>
          <p:cNvPr id="104" name="Title 1">
            <a:extLst>
              <a:ext uri="{FF2B5EF4-FFF2-40B4-BE49-F238E27FC236}">
                <a16:creationId xmlns:a16="http://schemas.microsoft.com/office/drawing/2014/main" id="{33734E3E-BD6D-1A20-CAED-408B521BAB0C}"/>
              </a:ext>
            </a:extLst>
          </p:cNvPr>
          <p:cNvSpPr txBox="1">
            <a:spLocks/>
          </p:cNvSpPr>
          <p:nvPr/>
        </p:nvSpPr>
        <p:spPr>
          <a:xfrm>
            <a:off x="1084265" y="323428"/>
            <a:ext cx="5018355" cy="480349"/>
          </a:xfrm>
          <a:prstGeom prst="rect">
            <a:avLst/>
          </a:prstGeom>
        </p:spPr>
        <p:txBody>
          <a:bodyPr>
            <a:normAutofit fontScale="6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2. The internal review, Nov. 5, 2025</a:t>
            </a:r>
          </a:p>
        </p:txBody>
      </p:sp>
      <p:graphicFrame>
        <p:nvGraphicFramePr>
          <p:cNvPr id="2" name="Table 1">
            <a:extLst>
              <a:ext uri="{FF2B5EF4-FFF2-40B4-BE49-F238E27FC236}">
                <a16:creationId xmlns:a16="http://schemas.microsoft.com/office/drawing/2014/main" id="{CA4C0451-163F-6EF5-FDDC-343E48DB92BB}"/>
              </a:ext>
            </a:extLst>
          </p:cNvPr>
          <p:cNvGraphicFramePr>
            <a:graphicFrameLocks noGrp="1"/>
          </p:cNvGraphicFramePr>
          <p:nvPr>
            <p:extLst>
              <p:ext uri="{D42A27DB-BD31-4B8C-83A1-F6EECF244321}">
                <p14:modId xmlns:p14="http://schemas.microsoft.com/office/powerpoint/2010/main" val="1572109927"/>
              </p:ext>
            </p:extLst>
          </p:nvPr>
        </p:nvGraphicFramePr>
        <p:xfrm>
          <a:off x="828675" y="1024465"/>
          <a:ext cx="10279060" cy="4937760"/>
        </p:xfrm>
        <a:graphic>
          <a:graphicData uri="http://schemas.openxmlformats.org/drawingml/2006/table">
            <a:tbl>
              <a:tblPr firstRow="1" bandRow="1">
                <a:tableStyleId>{5C22544A-7EE6-4342-B048-85BDC9FD1C3A}</a:tableStyleId>
              </a:tblPr>
              <a:tblGrid>
                <a:gridCol w="5139530">
                  <a:extLst>
                    <a:ext uri="{9D8B030D-6E8A-4147-A177-3AD203B41FA5}">
                      <a16:colId xmlns:a16="http://schemas.microsoft.com/office/drawing/2014/main" val="167193719"/>
                    </a:ext>
                  </a:extLst>
                </a:gridCol>
                <a:gridCol w="5139530">
                  <a:extLst>
                    <a:ext uri="{9D8B030D-6E8A-4147-A177-3AD203B41FA5}">
                      <a16:colId xmlns:a16="http://schemas.microsoft.com/office/drawing/2014/main" val="1553147941"/>
                    </a:ext>
                  </a:extLst>
                </a:gridCol>
              </a:tblGrid>
              <a:tr h="9570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effectLst/>
                          <a:latin typeface="+mn-lt"/>
                          <a:ea typeface="+mn-ea"/>
                          <a:cs typeface="+mn-cs"/>
                        </a:rPr>
                        <a:t>(9) A small/simple ASCII text display unit on the front panel connected to the main FPGA would be useful.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kern="1200" dirty="0">
                        <a:solidFill>
                          <a:schemeClr val="tx1"/>
                        </a:solidFill>
                        <a:effectLst/>
                        <a:latin typeface="+mn-lt"/>
                        <a:ea typeface="+mn-ea"/>
                        <a:cs typeface="+mn-cs"/>
                      </a:endParaRPr>
                    </a:p>
                  </a:txBody>
                  <a:tcPr>
                    <a:solidFill>
                      <a:schemeClr val="bg1">
                        <a:lumMod val="85000"/>
                      </a:schemeClr>
                    </a:solidFill>
                  </a:tcPr>
                </a:tc>
                <a:tc>
                  <a:txBody>
                    <a:bodyPr/>
                    <a:lstStyle/>
                    <a:p>
                      <a:pPr marL="0" indent="0" algn="just">
                        <a:buNone/>
                      </a:pPr>
                      <a:r>
                        <a:rPr lang="en-US" b="0" dirty="0">
                          <a:ln>
                            <a:noFill/>
                          </a:ln>
                          <a:solidFill>
                            <a:schemeClr val="tx1"/>
                          </a:solidFill>
                        </a:rPr>
                        <a:t>An I</a:t>
                      </a:r>
                      <a:r>
                        <a:rPr lang="en-US" b="0" baseline="30000" dirty="0">
                          <a:ln>
                            <a:noFill/>
                          </a:ln>
                          <a:solidFill>
                            <a:schemeClr val="tx1"/>
                          </a:solidFill>
                        </a:rPr>
                        <a:t>2</a:t>
                      </a:r>
                      <a:r>
                        <a:rPr lang="en-US" b="0" dirty="0">
                          <a:ln>
                            <a:noFill/>
                          </a:ln>
                          <a:solidFill>
                            <a:schemeClr val="tx1"/>
                          </a:solidFill>
                        </a:rPr>
                        <a:t>C character display interface is implemented on the GTU.</a:t>
                      </a:r>
                    </a:p>
                    <a:p>
                      <a:pPr marL="0" indent="0" algn="just">
                        <a:buNone/>
                      </a:pPr>
                      <a:r>
                        <a:rPr lang="en-US" b="0" dirty="0">
                          <a:ln>
                            <a:noFill/>
                          </a:ln>
                          <a:solidFill>
                            <a:schemeClr val="tx1"/>
                          </a:solidFill>
                        </a:rPr>
                        <a:t>Additionally, the </a:t>
                      </a:r>
                      <a:r>
                        <a:rPr lang="en-US" b="0" dirty="0" err="1">
                          <a:ln>
                            <a:noFill/>
                          </a:ln>
                          <a:solidFill>
                            <a:schemeClr val="tx1"/>
                          </a:solidFill>
                        </a:rPr>
                        <a:t>GTU_zynq</a:t>
                      </a:r>
                      <a:r>
                        <a:rPr lang="en-US" b="0" dirty="0">
                          <a:ln>
                            <a:noFill/>
                          </a:ln>
                          <a:solidFill>
                            <a:schemeClr val="tx1"/>
                          </a:solidFill>
                        </a:rPr>
                        <a:t> can support a regular monitor with the </a:t>
                      </a:r>
                      <a:r>
                        <a:rPr lang="en-US" b="0" dirty="0" err="1">
                          <a:ln>
                            <a:noFill/>
                          </a:ln>
                          <a:solidFill>
                            <a:schemeClr val="tx1"/>
                          </a:solidFill>
                        </a:rPr>
                        <a:t>builtin</a:t>
                      </a:r>
                      <a:r>
                        <a:rPr lang="en-US" b="0" dirty="0">
                          <a:ln>
                            <a:noFill/>
                          </a:ln>
                          <a:solidFill>
                            <a:schemeClr val="tx1"/>
                          </a:solidFill>
                        </a:rPr>
                        <a:t> quad GTR (</a:t>
                      </a:r>
                      <a:r>
                        <a:rPr lang="en-US" b="0" dirty="0" err="1">
                          <a:ln>
                            <a:noFill/>
                          </a:ln>
                          <a:solidFill>
                            <a:schemeClr val="tx1"/>
                          </a:solidFill>
                        </a:rPr>
                        <a:t>upto</a:t>
                      </a:r>
                      <a:r>
                        <a:rPr lang="en-US" b="0" dirty="0">
                          <a:ln>
                            <a:noFill/>
                          </a:ln>
                          <a:solidFill>
                            <a:schemeClr val="tx1"/>
                          </a:solidFill>
                        </a:rPr>
                        <a:t> PCIe2x4)</a:t>
                      </a:r>
                    </a:p>
                  </a:txBody>
                  <a:tcPr>
                    <a:solidFill>
                      <a:schemeClr val="bg1">
                        <a:lumMod val="85000"/>
                      </a:schemeClr>
                    </a:solidFill>
                  </a:tcPr>
                </a:tc>
                <a:extLst>
                  <a:ext uri="{0D108BD9-81ED-4DB2-BD59-A6C34878D82A}">
                    <a16:rowId xmlns:a16="http://schemas.microsoft.com/office/drawing/2014/main" val="3097005219"/>
                  </a:ext>
                </a:extLst>
              </a:tr>
              <a:tr h="9570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(10) There are a number of LDOs on the main board – is cooling design sufficient? It’s suggested to make power dissipation estimates for LDO’s (and any other high power components), and consequent temperature estimates. The total power consumption for the chassis was stated to be around of 500 W: the power supply and cooling of the chassis must be well specified with the appropriate EMI rating (FCC Class B). </a:t>
                      </a:r>
                    </a:p>
                  </a:txBody>
                  <a:tcPr>
                    <a:solidFill>
                      <a:schemeClr val="bg1">
                        <a:lumMod val="85000"/>
                      </a:schemeClr>
                    </a:solidFill>
                  </a:tcPr>
                </a:tc>
                <a:tc>
                  <a:txBody>
                    <a:bodyPr/>
                    <a:lstStyle/>
                    <a:p>
                      <a:r>
                        <a:rPr lang="en-US" b="0" dirty="0">
                          <a:ln>
                            <a:noFill/>
                          </a:ln>
                          <a:solidFill>
                            <a:schemeClr val="tx1"/>
                          </a:solidFill>
                        </a:rPr>
                        <a:t>There are </a:t>
                      </a:r>
                      <a:r>
                        <a:rPr lang="en-US" b="1" dirty="0">
                          <a:ln>
                            <a:noFill/>
                          </a:ln>
                          <a:solidFill>
                            <a:schemeClr val="tx1"/>
                          </a:solidFill>
                        </a:rPr>
                        <a:t>~70 current measuring resistors </a:t>
                      </a:r>
                      <a:r>
                        <a:rPr lang="en-US" b="0" dirty="0">
                          <a:ln>
                            <a:noFill/>
                          </a:ln>
                          <a:solidFill>
                            <a:schemeClr val="tx1"/>
                          </a:solidFill>
                        </a:rPr>
                        <a:t>(50 m</a:t>
                      </a:r>
                      <a:r>
                        <a:rPr lang="el-GR" b="0" dirty="0">
                          <a:ln>
                            <a:noFill/>
                          </a:ln>
                          <a:solidFill>
                            <a:schemeClr val="tx1"/>
                          </a:solidFill>
                        </a:rPr>
                        <a:t>Ω</a:t>
                      </a:r>
                      <a:r>
                        <a:rPr lang="en-US" b="0" dirty="0">
                          <a:ln>
                            <a:noFill/>
                          </a:ln>
                          <a:solidFill>
                            <a:schemeClr val="tx1"/>
                          </a:solidFill>
                        </a:rPr>
                        <a:t>) on GTU.  All the supply rails will be monitored and measured.  The proper cooling will be implemented based on the measurements on the engineering article.</a:t>
                      </a:r>
                    </a:p>
                    <a:p>
                      <a:r>
                        <a:rPr lang="en-US" b="0" dirty="0">
                          <a:ln>
                            <a:noFill/>
                          </a:ln>
                          <a:solidFill>
                            <a:schemeClr val="tx1"/>
                          </a:solidFill>
                        </a:rPr>
                        <a:t>The GTU is treated like a rack-mounted computer with front panel mounted cooling fans and (maybe) FPGA mounted cooling fans.  The computer ATX power supply is adopted. </a:t>
                      </a:r>
                    </a:p>
                  </a:txBody>
                  <a:tcPr>
                    <a:solidFill>
                      <a:schemeClr val="bg1">
                        <a:lumMod val="85000"/>
                      </a:schemeClr>
                    </a:solidFill>
                  </a:tcPr>
                </a:tc>
                <a:extLst>
                  <a:ext uri="{0D108BD9-81ED-4DB2-BD59-A6C34878D82A}">
                    <a16:rowId xmlns:a16="http://schemas.microsoft.com/office/drawing/2014/main" val="1518319267"/>
                  </a:ext>
                </a:extLst>
              </a:tr>
              <a:tr h="9570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n>
                            <a:noFill/>
                          </a:ln>
                          <a:solidFill>
                            <a:schemeClr val="tx1"/>
                          </a:solidFill>
                        </a:rPr>
                        <a:t>(11) </a:t>
                      </a:r>
                      <a:r>
                        <a:rPr lang="en-US" sz="1800" kern="1200" dirty="0">
                          <a:solidFill>
                            <a:schemeClr val="dk1"/>
                          </a:solidFill>
                          <a:effectLst/>
                          <a:latin typeface="+mn-lt"/>
                          <a:ea typeface="+mn-ea"/>
                          <a:cs typeface="+mn-cs"/>
                        </a:rPr>
                        <a:t>Add LDOs to provide power to sensitive circuits (low jitter/jitter cleaning clock ICs) instead of using ATX power directly. This benefits signal integrity by filtering and decoupling. </a:t>
                      </a:r>
                    </a:p>
                  </a:txBody>
                  <a:tcPr>
                    <a:solidFill>
                      <a:schemeClr val="bg1">
                        <a:lumMod val="85000"/>
                      </a:schemeClr>
                    </a:solidFill>
                  </a:tcPr>
                </a:tc>
                <a:tc>
                  <a:txBody>
                    <a:bodyPr/>
                    <a:lstStyle/>
                    <a:p>
                      <a:r>
                        <a:rPr lang="en-US" b="0" dirty="0">
                          <a:ln>
                            <a:noFill/>
                          </a:ln>
                          <a:solidFill>
                            <a:schemeClr val="tx1"/>
                          </a:solidFill>
                        </a:rPr>
                        <a:t>The GTU clock distribution logic are all on LDOs.  The FPGAs are on DC-DC converters with +12 inputs.</a:t>
                      </a:r>
                    </a:p>
                    <a:p>
                      <a:r>
                        <a:rPr lang="en-US" b="0" dirty="0">
                          <a:ln>
                            <a:noFill/>
                          </a:ln>
                          <a:solidFill>
                            <a:schemeClr val="tx1"/>
                          </a:solidFill>
                        </a:rPr>
                        <a:t>The Optic transceivers (plugin card) are on DC-DC converters and LDOs. (+12V </a:t>
                      </a:r>
                      <a:r>
                        <a:rPr lang="en-US" b="0" dirty="0">
                          <a:ln>
                            <a:noFill/>
                          </a:ln>
                          <a:solidFill>
                            <a:schemeClr val="tx1"/>
                          </a:solidFill>
                          <a:sym typeface="Wingdings" panose="05000000000000000000" pitchFamily="2" charset="2"/>
                        </a:rPr>
                        <a:t> +4 V,  +3.3V)</a:t>
                      </a:r>
                      <a:endParaRPr lang="en-US" b="0" dirty="0">
                        <a:ln>
                          <a:noFill/>
                        </a:ln>
                        <a:solidFill>
                          <a:schemeClr val="tx1"/>
                        </a:solidFill>
                      </a:endParaRPr>
                    </a:p>
                  </a:txBody>
                  <a:tcPr>
                    <a:solidFill>
                      <a:schemeClr val="bg1">
                        <a:lumMod val="85000"/>
                      </a:schemeClr>
                    </a:solidFill>
                  </a:tcPr>
                </a:tc>
                <a:extLst>
                  <a:ext uri="{0D108BD9-81ED-4DB2-BD59-A6C34878D82A}">
                    <a16:rowId xmlns:a16="http://schemas.microsoft.com/office/drawing/2014/main" val="3569504909"/>
                  </a:ext>
                </a:extLst>
              </a:tr>
            </a:tbl>
          </a:graphicData>
        </a:graphic>
      </p:graphicFrame>
    </p:spTree>
    <p:extLst>
      <p:ext uri="{BB962C8B-B14F-4D97-AF65-F5344CB8AC3E}">
        <p14:creationId xmlns:p14="http://schemas.microsoft.com/office/powerpoint/2010/main" val="3933763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89A4CA-0445-DECA-AC4A-394F088281D8}"/>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0058AB5-2BF2-4407-A405-26221A1B34FC}"/>
              </a:ext>
            </a:extLst>
          </p:cNvPr>
          <p:cNvSpPr>
            <a:spLocks noGrp="1"/>
          </p:cNvSpPr>
          <p:nvPr>
            <p:ph type="sldNum" sz="quarter" idx="12"/>
          </p:nvPr>
        </p:nvSpPr>
        <p:spPr/>
        <p:txBody>
          <a:bodyPr/>
          <a:lstStyle/>
          <a:p>
            <a:fld id="{ED7F7473-35CC-4359-AC04-EFEE0D39A7D2}" type="slidenum">
              <a:rPr lang="en-US" smtClean="0"/>
              <a:t>9</a:t>
            </a:fld>
            <a:endParaRPr lang="en-US" dirty="0"/>
          </a:p>
        </p:txBody>
      </p:sp>
      <p:sp>
        <p:nvSpPr>
          <p:cNvPr id="104" name="Title 1">
            <a:extLst>
              <a:ext uri="{FF2B5EF4-FFF2-40B4-BE49-F238E27FC236}">
                <a16:creationId xmlns:a16="http://schemas.microsoft.com/office/drawing/2014/main" id="{866CE1B8-37BB-938A-2BA6-0BF0D0FB1B5B}"/>
              </a:ext>
            </a:extLst>
          </p:cNvPr>
          <p:cNvSpPr txBox="1">
            <a:spLocks/>
          </p:cNvSpPr>
          <p:nvPr/>
        </p:nvSpPr>
        <p:spPr>
          <a:xfrm>
            <a:off x="1084265" y="323428"/>
            <a:ext cx="5018355" cy="480349"/>
          </a:xfrm>
          <a:prstGeom prst="rect">
            <a:avLst/>
          </a:prstGeom>
        </p:spPr>
        <p:txBody>
          <a:bodyPr>
            <a:normAutofit fontScale="6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2. The internal review, Nov. 5, 2025</a:t>
            </a:r>
          </a:p>
        </p:txBody>
      </p:sp>
      <p:graphicFrame>
        <p:nvGraphicFramePr>
          <p:cNvPr id="2" name="Table 1">
            <a:extLst>
              <a:ext uri="{FF2B5EF4-FFF2-40B4-BE49-F238E27FC236}">
                <a16:creationId xmlns:a16="http://schemas.microsoft.com/office/drawing/2014/main" id="{B71C7394-C098-76B6-2CDC-FB5577960721}"/>
              </a:ext>
            </a:extLst>
          </p:cNvPr>
          <p:cNvGraphicFramePr>
            <a:graphicFrameLocks noGrp="1"/>
          </p:cNvGraphicFramePr>
          <p:nvPr>
            <p:extLst>
              <p:ext uri="{D42A27DB-BD31-4B8C-83A1-F6EECF244321}">
                <p14:modId xmlns:p14="http://schemas.microsoft.com/office/powerpoint/2010/main" val="2238151273"/>
              </p:ext>
            </p:extLst>
          </p:nvPr>
        </p:nvGraphicFramePr>
        <p:xfrm>
          <a:off x="828675" y="1024465"/>
          <a:ext cx="10279060" cy="3474720"/>
        </p:xfrm>
        <a:graphic>
          <a:graphicData uri="http://schemas.openxmlformats.org/drawingml/2006/table">
            <a:tbl>
              <a:tblPr firstRow="1" bandRow="1">
                <a:tableStyleId>{5C22544A-7EE6-4342-B048-85BDC9FD1C3A}</a:tableStyleId>
              </a:tblPr>
              <a:tblGrid>
                <a:gridCol w="5139530">
                  <a:extLst>
                    <a:ext uri="{9D8B030D-6E8A-4147-A177-3AD203B41FA5}">
                      <a16:colId xmlns:a16="http://schemas.microsoft.com/office/drawing/2014/main" val="167193719"/>
                    </a:ext>
                  </a:extLst>
                </a:gridCol>
                <a:gridCol w="5139530">
                  <a:extLst>
                    <a:ext uri="{9D8B030D-6E8A-4147-A177-3AD203B41FA5}">
                      <a16:colId xmlns:a16="http://schemas.microsoft.com/office/drawing/2014/main" val="1553147941"/>
                    </a:ext>
                  </a:extLst>
                </a:gridCol>
              </a:tblGrid>
              <a:tr h="9570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effectLst/>
                          <a:latin typeface="+mn-lt"/>
                          <a:ea typeface="+mn-ea"/>
                          <a:cs typeface="+mn-cs"/>
                        </a:rPr>
                        <a:t>(12) Check that power sequencing (between the external supplies) is compatible with the design. The FPGA daughtercards take care of most sequencing issues, but their I/O may still have some sequencing issues in the overall design. None identified. </a:t>
                      </a:r>
                    </a:p>
                  </a:txBody>
                  <a:tcPr>
                    <a:solidFill>
                      <a:schemeClr val="bg1">
                        <a:lumMod val="85000"/>
                      </a:schemeClr>
                    </a:solidFill>
                  </a:tcPr>
                </a:tc>
                <a:tc>
                  <a:txBody>
                    <a:bodyPr/>
                    <a:lstStyle/>
                    <a:p>
                      <a:pPr marL="0" indent="0" algn="just">
                        <a:buNone/>
                      </a:pPr>
                      <a:r>
                        <a:rPr lang="en-US" b="0" dirty="0">
                          <a:ln>
                            <a:noFill/>
                          </a:ln>
                          <a:solidFill>
                            <a:schemeClr val="tx1"/>
                          </a:solidFill>
                        </a:rPr>
                        <a:t>The regulators for FPGA V</a:t>
                      </a:r>
                      <a:r>
                        <a:rPr lang="en-US" b="0" baseline="-25000" dirty="0">
                          <a:ln>
                            <a:noFill/>
                          </a:ln>
                          <a:solidFill>
                            <a:schemeClr val="tx1"/>
                          </a:solidFill>
                        </a:rPr>
                        <a:t>CCIO</a:t>
                      </a:r>
                      <a:r>
                        <a:rPr lang="en-US" b="0" dirty="0">
                          <a:ln>
                            <a:noFill/>
                          </a:ln>
                          <a:solidFill>
                            <a:schemeClr val="tx1"/>
                          </a:solidFill>
                        </a:rPr>
                        <a:t> (user controlled banks) can be enabled/disabled via the Zynq FPGA.</a:t>
                      </a:r>
                    </a:p>
                  </a:txBody>
                  <a:tcPr>
                    <a:solidFill>
                      <a:schemeClr val="bg1">
                        <a:lumMod val="85000"/>
                      </a:schemeClr>
                    </a:solidFill>
                  </a:tcPr>
                </a:tc>
                <a:extLst>
                  <a:ext uri="{0D108BD9-81ED-4DB2-BD59-A6C34878D82A}">
                    <a16:rowId xmlns:a16="http://schemas.microsoft.com/office/drawing/2014/main" val="3097005219"/>
                  </a:ext>
                </a:extLst>
              </a:tr>
              <a:tr h="9570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(13) </a:t>
                      </a:r>
                      <a:r>
                        <a:rPr lang="en-US" sz="1800" kern="1200" dirty="0" err="1">
                          <a:solidFill>
                            <a:schemeClr val="dk1"/>
                          </a:solidFill>
                          <a:effectLst/>
                          <a:latin typeface="+mn-lt"/>
                          <a:ea typeface="+mn-ea"/>
                          <a:cs typeface="+mn-cs"/>
                        </a:rPr>
                        <a:t>Opto</a:t>
                      </a:r>
                      <a:r>
                        <a:rPr lang="en-US" sz="1800" kern="1200" dirty="0">
                          <a:solidFill>
                            <a:schemeClr val="dk1"/>
                          </a:solidFill>
                          <a:effectLst/>
                          <a:latin typeface="+mn-lt"/>
                          <a:ea typeface="+mn-ea"/>
                          <a:cs typeface="+mn-cs"/>
                        </a:rPr>
                        <a:t> daughtercards may need some mechanical support. For the SFP versions they will be supported by the box panel, however that may not be in place for prototyping &amp; development. Suggest adding some mounting hole or other feature on the </a:t>
                      </a:r>
                      <a:r>
                        <a:rPr lang="en-US" sz="1800" kern="1200" dirty="0" err="1">
                          <a:solidFill>
                            <a:schemeClr val="dk1"/>
                          </a:solidFill>
                          <a:effectLst/>
                          <a:latin typeface="+mn-lt"/>
                          <a:ea typeface="+mn-ea"/>
                          <a:cs typeface="+mn-cs"/>
                        </a:rPr>
                        <a:t>opto</a:t>
                      </a:r>
                      <a:r>
                        <a:rPr lang="en-US" sz="1800" kern="1200" dirty="0">
                          <a:solidFill>
                            <a:schemeClr val="dk1"/>
                          </a:solidFill>
                          <a:effectLst/>
                          <a:latin typeface="+mn-lt"/>
                          <a:ea typeface="+mn-ea"/>
                          <a:cs typeface="+mn-cs"/>
                        </a:rPr>
                        <a:t> daughtercard that could optionally be used for a support. </a:t>
                      </a:r>
                    </a:p>
                  </a:txBody>
                  <a:tcPr>
                    <a:solidFill>
                      <a:schemeClr val="bg1">
                        <a:lumMod val="85000"/>
                      </a:schemeClr>
                    </a:solidFill>
                  </a:tcPr>
                </a:tc>
                <a:tc>
                  <a:txBody>
                    <a:bodyPr/>
                    <a:lstStyle/>
                    <a:p>
                      <a:r>
                        <a:rPr lang="en-US" b="0" dirty="0">
                          <a:ln>
                            <a:noFill/>
                          </a:ln>
                          <a:solidFill>
                            <a:schemeClr val="tx1"/>
                          </a:solidFill>
                        </a:rPr>
                        <a:t>The ‘PCIe’ bracket can be mounted on the </a:t>
                      </a:r>
                      <a:r>
                        <a:rPr lang="en-US" b="0" dirty="0" err="1">
                          <a:ln>
                            <a:noFill/>
                          </a:ln>
                          <a:solidFill>
                            <a:schemeClr val="tx1"/>
                          </a:solidFill>
                        </a:rPr>
                        <a:t>Opto</a:t>
                      </a:r>
                      <a:r>
                        <a:rPr lang="en-US" b="0" dirty="0">
                          <a:ln>
                            <a:noFill/>
                          </a:ln>
                          <a:solidFill>
                            <a:schemeClr val="tx1"/>
                          </a:solidFill>
                        </a:rPr>
                        <a:t> Daughter card, and fixed to a GTU base board mounted bar and/or the GTU case mounted bar.</a:t>
                      </a:r>
                    </a:p>
                    <a:p>
                      <a:r>
                        <a:rPr lang="en-US" b="0" dirty="0">
                          <a:ln>
                            <a:noFill/>
                          </a:ln>
                          <a:solidFill>
                            <a:schemeClr val="tx1"/>
                          </a:solidFill>
                        </a:rPr>
                        <a:t>(next section for details).</a:t>
                      </a:r>
                    </a:p>
                  </a:txBody>
                  <a:tcPr>
                    <a:solidFill>
                      <a:schemeClr val="bg1">
                        <a:lumMod val="85000"/>
                      </a:schemeClr>
                    </a:solidFill>
                  </a:tcPr>
                </a:tc>
                <a:extLst>
                  <a:ext uri="{0D108BD9-81ED-4DB2-BD59-A6C34878D82A}">
                    <a16:rowId xmlns:a16="http://schemas.microsoft.com/office/drawing/2014/main" val="1518319267"/>
                  </a:ext>
                </a:extLst>
              </a:tr>
            </a:tbl>
          </a:graphicData>
        </a:graphic>
      </p:graphicFrame>
    </p:spTree>
    <p:extLst>
      <p:ext uri="{BB962C8B-B14F-4D97-AF65-F5344CB8AC3E}">
        <p14:creationId xmlns:p14="http://schemas.microsoft.com/office/powerpoint/2010/main" val="31406341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55648</TotalTime>
  <Words>2388</Words>
  <Application>Microsoft Office PowerPoint</Application>
  <PresentationFormat>Widescreen</PresentationFormat>
  <Paragraphs>276</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Wingdings</vt:lpstr>
      <vt:lpstr>Office Theme</vt:lpstr>
      <vt:lpstr>ePIC Global Timing Unit (GTU) Update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JLAB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Gu</dc:creator>
  <cp:lastModifiedBy>William Gu</cp:lastModifiedBy>
  <cp:revision>439</cp:revision>
  <cp:lastPrinted>2024-11-25T19:53:14Z</cp:lastPrinted>
  <dcterms:created xsi:type="dcterms:W3CDTF">2024-11-15T15:29:01Z</dcterms:created>
  <dcterms:modified xsi:type="dcterms:W3CDTF">2026-01-21T12:55:59Z</dcterms:modified>
</cp:coreProperties>
</file>