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294" r:id="rId1"/>
    <p:sldMasterId id="2147484307" r:id="rId2"/>
  </p:sldMasterIdLst>
  <p:notesMasterIdLst>
    <p:notesMasterId r:id="rId12"/>
  </p:notesMasterIdLst>
  <p:sldIdLst>
    <p:sldId id="256" r:id="rId3"/>
    <p:sldId id="1302" r:id="rId4"/>
    <p:sldId id="1304" r:id="rId5"/>
    <p:sldId id="1301" r:id="rId6"/>
    <p:sldId id="1298" r:id="rId7"/>
    <p:sldId id="1299" r:id="rId8"/>
    <p:sldId id="1305" r:id="rId9"/>
    <p:sldId id="1303" r:id="rId10"/>
    <p:sldId id="1306" r:id="rId11"/>
  </p:sldIdLst>
  <p:sldSz cx="12192000" cy="6858000"/>
  <p:notesSz cx="6858000" cy="9144000"/>
  <p:embeddedFontLst>
    <p:embeddedFont>
      <p:font typeface="Arial Unicode MS" panose="020B0604020202020204" pitchFamily="34" charset="-128"/>
      <p:regular r:id="rId13"/>
    </p:embeddedFont>
    <p:embeddedFont>
      <p:font typeface="Cambria Math" panose="02040503050406030204" pitchFamily="18" charset="0"/>
      <p:regular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9" autoAdjust="0"/>
    <p:restoredTop sz="94660"/>
  </p:normalViewPr>
  <p:slideViewPr>
    <p:cSldViewPr snapToGrid="0">
      <p:cViewPr>
        <p:scale>
          <a:sx n="120" d="100"/>
          <a:sy n="120" d="100"/>
        </p:scale>
        <p:origin x="48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8E468-3A1B-4014-8A15-2EDD73CDB527}" type="datetimeFigureOut">
              <a:rPr lang="en-US" smtClean="0"/>
              <a:t>1/20/26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ADB28-06D8-447F-9C08-1792D155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7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9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399"/>
            <a:ext cx="10515600" cy="45915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53201"/>
            <a:ext cx="2743200" cy="304800"/>
          </a:xfrm>
        </p:spPr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53201"/>
            <a:ext cx="4114800" cy="304800"/>
          </a:xfrm>
        </p:spPr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53201"/>
            <a:ext cx="2743200" cy="304800"/>
          </a:xfrm>
        </p:spPr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9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2771"/>
            <a:ext cx="5156200" cy="4644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32771"/>
            <a:ext cx="5156200" cy="4644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399"/>
            <a:ext cx="10515600" cy="45915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6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263" y="1177537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7537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" y="64166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01/22/2026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400801"/>
            <a:ext cx="609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SIDIS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1600" y="6416676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E70B-A6FF-47F0-817A-8FB3FDBC86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9263" y="3750790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750790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071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78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61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6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5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4496"/>
            <a:ext cx="12192000" cy="52544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201"/>
            <a:ext cx="2743200" cy="304800"/>
          </a:xfrm>
        </p:spPr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53201"/>
            <a:ext cx="4114800" cy="304800"/>
          </a:xfrm>
        </p:spPr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53201"/>
            <a:ext cx="2743200" cy="304800"/>
          </a:xfrm>
        </p:spPr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2771"/>
            <a:ext cx="5156200" cy="4644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32771"/>
            <a:ext cx="5156200" cy="4644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2296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263" y="1177537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7537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" y="64166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01/22/2026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400801"/>
            <a:ext cx="609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SIDIS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1600" y="6416676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E70B-A6FF-47F0-817A-8FB3FDBC86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9263" y="3750790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750790"/>
            <a:ext cx="5573381" cy="24274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5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2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ysClr val="window" lastClr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308"/>
          <p:cNvGrpSpPr/>
          <p:nvPr/>
        </p:nvGrpSpPr>
        <p:grpSpPr>
          <a:xfrm>
            <a:off x="0" y="-175358"/>
            <a:ext cx="12009120" cy="6987012"/>
            <a:chOff x="0" y="337740"/>
            <a:chExt cx="9006840" cy="6987012"/>
          </a:xfrm>
          <a:gradFill>
            <a:gsLst>
              <a:gs pos="56000">
                <a:schemeClr val="accent1">
                  <a:lumMod val="5000"/>
                  <a:lumOff val="95000"/>
                  <a:alpha val="26000"/>
                </a:schemeClr>
              </a:gs>
              <a:gs pos="10000">
                <a:srgbClr val="E6DADF">
                  <a:lumMod val="49000"/>
                  <a:lumOff val="51000"/>
                  <a:alpha val="8000"/>
                </a:srgbClr>
              </a:gs>
            </a:gsLst>
            <a:lin ang="0" scaled="0"/>
          </a:gradFill>
        </p:grpSpPr>
        <p:grpSp>
          <p:nvGrpSpPr>
            <p:cNvPr id="310" name="Group 309"/>
            <p:cNvGrpSpPr/>
            <p:nvPr/>
          </p:nvGrpSpPr>
          <p:grpSpPr>
            <a:xfrm>
              <a:off x="0" y="1489866"/>
              <a:ext cx="9006840" cy="5280030"/>
              <a:chOff x="-454012" y="1015513"/>
              <a:chExt cx="9006840" cy="5280030"/>
            </a:xfrm>
            <a:grpFill/>
          </p:grpSpPr>
          <p:grpSp>
            <p:nvGrpSpPr>
              <p:cNvPr id="386" name="Group 385"/>
              <p:cNvGrpSpPr/>
              <p:nvPr/>
            </p:nvGrpSpPr>
            <p:grpSpPr>
              <a:xfrm>
                <a:off x="368948" y="5381143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87" name="Group 586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91" name="Group 590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8" name="Flowchart: Decision 60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9" name="Flowchart: Decision 60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0" name="Flowchart: Decision 60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2" name="Group 591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5" name="Flowchart: Decision 60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6" name="Flowchart: Decision 60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7" name="Flowchart: Decision 60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3" name="Group 592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2" name="Flowchart: Decision 60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3" name="Flowchart: Decision 60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4" name="Flowchart: Decision 603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4" name="Group 593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99" name="Flowchart: Decision 598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0" name="Flowchart: Decision 599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1" name="Flowchart: Decision 600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21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5" name="Group 594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96" name="Flowchart: Decision 59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7" name="Flowchart: Decision 59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89" name="Oval 588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589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" name="Group 386"/>
              <p:cNvGrpSpPr/>
              <p:nvPr/>
            </p:nvGrpSpPr>
            <p:grpSpPr>
              <a:xfrm>
                <a:off x="-454012" y="4836630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67" name="Group 566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84" name="Flowchart: Decision 58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5" name="Flowchart: Decision 58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6" name="Flowchart: Decision 58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8" name="Group 567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81" name="Flowchart: Decision 58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2" name="Flowchart: Decision 58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3" name="Flowchart: Decision 58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9" name="Group 568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78" name="Flowchart: Decision 57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9" name="Flowchart: Decision 57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0" name="Flowchart: Decision 57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0" name="Group 569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75" name="Flowchart: Decision 57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2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6" name="Flowchart: Decision 57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7" name="Flowchart: Decision 57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1" name="Group 570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72" name="Flowchart: Decision 57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3" name="Flowchart: Decision 57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6" name="Oval 565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" name="Group 387"/>
              <p:cNvGrpSpPr/>
              <p:nvPr/>
            </p:nvGrpSpPr>
            <p:grpSpPr>
              <a:xfrm>
                <a:off x="368948" y="4281774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39" name="Group 538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43" name="Group 542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60" name="Flowchart: Decision 55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1" name="Flowchart: Decision 56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4" name="Group 543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7" name="Flowchart: Decision 55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8" name="Flowchart: Decision 55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9" name="Flowchart: Decision 55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5" name="Group 544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4" name="Flowchart: Decision 55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5" name="Flowchart: Decision 55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6" name="Flowchart: Decision 55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6" name="Group 545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1" name="Flowchart: Decision 55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2" name="Flowchart: Decision 55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3" name="Flowchart: Decision 55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7" name="Group 546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48" name="Flowchart: Decision 54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9" name="Flowchart: Decision 54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40" name="Oval 539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Oval 540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Oval 541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5" name="Group 514"/>
              <p:cNvGrpSpPr/>
              <p:nvPr/>
            </p:nvGrpSpPr>
            <p:grpSpPr>
              <a:xfrm>
                <a:off x="-454012" y="3746305"/>
                <a:ext cx="8229600" cy="914400"/>
                <a:chOff x="980741" y="5045644"/>
                <a:chExt cx="8229600" cy="914400"/>
              </a:xfrm>
              <a:grpFill/>
            </p:grpSpPr>
            <p:grpSp>
              <p:nvGrpSpPr>
                <p:cNvPr id="519" name="Group 518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6" name="Flowchart: Decision 53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7" name="Flowchart: Decision 53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8" name="Flowchart: Decision 53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0" name="Group 519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3" name="Flowchart: Decision 53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4" name="Flowchart: Decision 53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5" name="Flowchart: Decision 53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1" name="Group 520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0" name="Flowchart: Decision 52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1" name="Flowchart: Decision 53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2" name="Flowchart: Decision 53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27" name="Flowchart: Decision 52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8" name="Flowchart: Decision 52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9" name="Flowchart: Decision 528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3" name="Group 522"/>
                <p:cNvGrpSpPr/>
                <p:nvPr/>
              </p:nvGrpSpPr>
              <p:grpSpPr>
                <a:xfrm>
                  <a:off x="756442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24" name="Flowchart: Decision 523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5" name="Flowchart: Decision 524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6" name="Flowchart: Decision 525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0" name="Group 389"/>
              <p:cNvGrpSpPr/>
              <p:nvPr/>
            </p:nvGrpSpPr>
            <p:grpSpPr>
              <a:xfrm>
                <a:off x="368948" y="3191449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91" name="Group 490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95" name="Group 494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12" name="Flowchart: Decision 51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3" name="Flowchart: Decision 51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6" name="Group 495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9" name="Flowchart: Decision 508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0" name="Flowchart: Decision 509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1" name="Flowchart: Decision 510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7" name="Group 496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6" name="Flowchart: Decision 50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7" name="Flowchart: Decision 50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8" name="Flowchart: Decision 507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8" name="Group 497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3" name="Flowchart: Decision 502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4" name="Flowchart: Decision 503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5" name="Flowchart: Decision 504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00" name="Flowchart: Decision 49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1" name="Flowchart: Decision 50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92" name="Oval 491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Oval 492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Oval 493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-454012" y="2641361"/>
                <a:ext cx="8229600" cy="914400"/>
                <a:chOff x="980741" y="5045644"/>
                <a:chExt cx="8229600" cy="914400"/>
              </a:xfrm>
              <a:grpFill/>
            </p:grpSpPr>
            <p:grpSp>
              <p:nvGrpSpPr>
                <p:cNvPr id="471" name="Group 470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8" name="Flowchart: Decision 487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9" name="Flowchart: Decision 488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0" name="Flowchart: Decision 489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2" name="Group 471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5" name="Flowchart: Decision 484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6" name="Flowchart: Decision 485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7" name="Flowchart: Decision 486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3" name="Group 472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2" name="Flowchart: Decision 481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Flowchart: Decision 482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4" name="Flowchart: Decision 483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4" name="Group 473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79" name="Flowchart: Decision 478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0" name="Flowchart: Decision 479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1" name="Flowchart: Decision 480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5" name="Group 474"/>
                <p:cNvGrpSpPr/>
                <p:nvPr/>
              </p:nvGrpSpPr>
              <p:grpSpPr>
                <a:xfrm>
                  <a:off x="756442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76" name="Flowchart: Decision 47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Flowchart: Decision 47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8" name="Flowchart: Decision 47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2" name="Group 391"/>
              <p:cNvGrpSpPr/>
              <p:nvPr/>
            </p:nvGrpSpPr>
            <p:grpSpPr>
              <a:xfrm>
                <a:off x="368948" y="2106106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43" name="Group 442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64" name="Flowchart: Decision 46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5" name="Flowchart: Decision 46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8" name="Group 447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61" name="Flowchart: Decision 46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2" name="Flowchart: Decision 46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3" name="Flowchart: Decision 46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9" name="Group 448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58" name="Flowchart: Decision 45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9" name="Flowchart: Decision 45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0" name="Flowchart: Decision 45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55" name="Flowchart: Decision 45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6" name="Flowchart: Decision 45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7" name="Flowchart: Decision 45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1" name="Group 450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52" name="Flowchart: Decision 45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3" name="Flowchart: Decision 45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44" name="Oval 443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Oval 444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3" name="Group 392"/>
              <p:cNvGrpSpPr/>
              <p:nvPr/>
            </p:nvGrpSpPr>
            <p:grpSpPr>
              <a:xfrm>
                <a:off x="-454012" y="1553600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19" name="Group 418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23" name="Group 422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40" name="Flowchart: Decision 43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" name="Flowchart: Decision 44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2" name="Flowchart: Decision 441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4" name="Group 423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7" name="Flowchart: Decision 43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8" name="Flowchart: Decision 43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9" name="Flowchart: Decision 43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5" name="Group 424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4" name="Flowchart: Decision 43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5" name="Flowchart: Decision 43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6" name="Flowchart: Decision 43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6" name="Group 425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1" name="Flowchart: Decision 43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2" name="Flowchart: Decision 43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3" name="Flowchart: Decision 43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7" name="Group 426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28" name="Flowchart: Decision 42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9" name="Flowchart: Decision 42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22" name="Oval 421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" name="Group 393"/>
              <p:cNvGrpSpPr/>
              <p:nvPr/>
            </p:nvGrpSpPr>
            <p:grpSpPr>
              <a:xfrm>
                <a:off x="368948" y="1015513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395" name="Group 394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399" name="Group 398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6" name="Flowchart: Decision 41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7" name="Flowchart: Decision 41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8" name="Flowchart: Decision 417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0" name="Group 399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3" name="Flowchart: Decision 412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4" name="Flowchart: Decision 413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5" name="Flowchart: Decision 414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1" name="Group 400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0" name="Flowchart: Decision 40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1" name="Flowchart: Decision 41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2" name="Flowchart: Decision 411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2" name="Group 401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07" name="Flowchart: Decision 40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8" name="Flowchart: Decision 40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9" name="Flowchart: Decision 40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3" name="Group 402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04" name="Flowchart: Decision 40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5" name="Flowchart: Decision 40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97" name="Oval 396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1" name="Group 310"/>
            <p:cNvGrpSpPr/>
            <p:nvPr/>
          </p:nvGrpSpPr>
          <p:grpSpPr>
            <a:xfrm>
              <a:off x="0" y="941388"/>
              <a:ext cx="8183880" cy="914400"/>
              <a:chOff x="368948" y="5381143"/>
              <a:chExt cx="8183880" cy="914400"/>
            </a:xfrm>
            <a:grpFill/>
          </p:grpSpPr>
          <p:grpSp>
            <p:nvGrpSpPr>
              <p:cNvPr id="362" name="Group 361"/>
              <p:cNvGrpSpPr/>
              <p:nvPr/>
            </p:nvGrpSpPr>
            <p:grpSpPr>
              <a:xfrm>
                <a:off x="368948" y="5381143"/>
                <a:ext cx="7680960" cy="914400"/>
                <a:chOff x="980741" y="5045644"/>
                <a:chExt cx="7680960" cy="914400"/>
              </a:xfrm>
              <a:grpFill/>
            </p:grpSpPr>
            <p:grpSp>
              <p:nvGrpSpPr>
                <p:cNvPr id="366" name="Group 365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83" name="Flowchart: Decision 38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Flowchart: Decision 38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Flowchart: Decision 38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7" name="Group 366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80" name="Flowchart: Decision 37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Flowchart: Decision 38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3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Flowchart: Decision 38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8" name="Group 367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77" name="Flowchart: Decision 37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Flowchart: Decision 37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Flowchart: Decision 378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9" name="Group 368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74" name="Flowchart: Decision 373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Flowchart: Decision 374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8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Flowchart: Decision 375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0" name="Group 369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71" name="Flowchart: Decision 370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Flowchart: Decision 371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65" name="Oval 364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320040" y="337740"/>
              <a:ext cx="7040880" cy="914400"/>
              <a:chOff x="1511948" y="5381143"/>
              <a:chExt cx="7040880" cy="914400"/>
            </a:xfrm>
            <a:grpFill/>
          </p:grpSpPr>
          <p:grpSp>
            <p:nvGrpSpPr>
              <p:cNvPr id="338" name="Group 337"/>
              <p:cNvGrpSpPr/>
              <p:nvPr/>
            </p:nvGrpSpPr>
            <p:grpSpPr>
              <a:xfrm>
                <a:off x="2014868" y="5381143"/>
                <a:ext cx="6035040" cy="914400"/>
                <a:chOff x="2626661" y="5045644"/>
                <a:chExt cx="6035040" cy="914400"/>
              </a:xfrm>
              <a:grpFill/>
            </p:grpSpPr>
            <p:grpSp>
              <p:nvGrpSpPr>
                <p:cNvPr id="343" name="Group 342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6" name="Flowchart: Decision 35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Flowchart: Decision 35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3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Flowchart: Decision 35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4" name="Group 343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3" name="Flowchart: Decision 35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Flowchart: Decision 35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Flowchart: Decision 35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5" name="Group 344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0" name="Flowchart: Decision 34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Flowchart: Decision 35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Flowchart: Decision 35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6" name="Group 345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47" name="Flowchart: Decision 34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Flowchart: Decision 34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39" name="Oval 338"/>
              <p:cNvSpPr>
                <a:spLocks noChangeAspect="1"/>
              </p:cNvSpPr>
              <p:nvPr/>
            </p:nvSpPr>
            <p:spPr>
              <a:xfrm>
                <a:off x="151194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8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41" name="Oval 340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0" y="6410352"/>
              <a:ext cx="8183880" cy="914400"/>
              <a:chOff x="368948" y="5381143"/>
              <a:chExt cx="8183880" cy="914400"/>
            </a:xfrm>
            <a:grpFill/>
          </p:grpSpPr>
          <p:grpSp>
            <p:nvGrpSpPr>
              <p:cNvPr id="314" name="Group 313"/>
              <p:cNvGrpSpPr/>
              <p:nvPr/>
            </p:nvGrpSpPr>
            <p:grpSpPr>
              <a:xfrm>
                <a:off x="368948" y="5381143"/>
                <a:ext cx="7680960" cy="914400"/>
                <a:chOff x="980741" y="5045644"/>
                <a:chExt cx="7680960" cy="914400"/>
              </a:xfrm>
              <a:grpFill/>
            </p:grpSpPr>
            <p:grpSp>
              <p:nvGrpSpPr>
                <p:cNvPr id="318" name="Group 317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35" name="Flowchart: Decision 334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Flowchart: Decision 335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Flowchart: Decision 336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9" name="Group 318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32" name="Flowchart: Decision 331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Flowchart: Decision 332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lowchart: Decision 333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0" name="Group 319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29" name="Flowchart: Decision 328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Flowchart: Decision 329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8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Flowchart: Decision 330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1" name="Group 320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26" name="Flowchart: Decision 32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Flowchart: Decision 32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Flowchart: Decision 32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2" name="Group 321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23" name="Flowchart: Decision 32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lowchart: Decision 32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7" name="Oval 316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8924"/>
            <a:ext cx="2743200" cy="279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8924"/>
            <a:ext cx="4114800" cy="279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6000" y="6578924"/>
            <a:ext cx="2743200" cy="279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8E702E3-23ED-4561-A0A0-337D53A17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322" r:id="rId3"/>
    <p:sldLayoutId id="2147484321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ysClr val="window" lastClr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308"/>
          <p:cNvGrpSpPr/>
          <p:nvPr/>
        </p:nvGrpSpPr>
        <p:grpSpPr>
          <a:xfrm>
            <a:off x="0" y="-175358"/>
            <a:ext cx="12009120" cy="6987012"/>
            <a:chOff x="0" y="337740"/>
            <a:chExt cx="9006840" cy="6987012"/>
          </a:xfrm>
          <a:gradFill>
            <a:gsLst>
              <a:gs pos="56000">
                <a:schemeClr val="accent1">
                  <a:lumMod val="5000"/>
                  <a:lumOff val="95000"/>
                  <a:alpha val="26000"/>
                </a:schemeClr>
              </a:gs>
              <a:gs pos="10000">
                <a:srgbClr val="E6DADF">
                  <a:lumMod val="49000"/>
                  <a:lumOff val="51000"/>
                  <a:alpha val="8000"/>
                </a:srgbClr>
              </a:gs>
            </a:gsLst>
            <a:lin ang="0" scaled="0"/>
          </a:gradFill>
        </p:grpSpPr>
        <p:grpSp>
          <p:nvGrpSpPr>
            <p:cNvPr id="310" name="Group 309"/>
            <p:cNvGrpSpPr/>
            <p:nvPr/>
          </p:nvGrpSpPr>
          <p:grpSpPr>
            <a:xfrm>
              <a:off x="0" y="1489866"/>
              <a:ext cx="9006840" cy="5280030"/>
              <a:chOff x="-454012" y="1015513"/>
              <a:chExt cx="9006840" cy="5280030"/>
            </a:xfrm>
            <a:grpFill/>
          </p:grpSpPr>
          <p:grpSp>
            <p:nvGrpSpPr>
              <p:cNvPr id="386" name="Group 385"/>
              <p:cNvGrpSpPr/>
              <p:nvPr/>
            </p:nvGrpSpPr>
            <p:grpSpPr>
              <a:xfrm>
                <a:off x="368948" y="5381143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87" name="Group 586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91" name="Group 590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8" name="Flowchart: Decision 60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9" name="Flowchart: Decision 60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0" name="Flowchart: Decision 60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2" name="Group 591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5" name="Flowchart: Decision 60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6" name="Flowchart: Decision 60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7" name="Flowchart: Decision 60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3" name="Group 592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602" name="Flowchart: Decision 60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3" name="Flowchart: Decision 60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4" name="Flowchart: Decision 603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4" name="Group 593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99" name="Flowchart: Decision 598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0" name="Flowchart: Decision 599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1" name="Flowchart: Decision 600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21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5" name="Group 594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96" name="Flowchart: Decision 59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7" name="Flowchart: Decision 59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89" name="Oval 588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589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" name="Group 386"/>
              <p:cNvGrpSpPr/>
              <p:nvPr/>
            </p:nvGrpSpPr>
            <p:grpSpPr>
              <a:xfrm>
                <a:off x="-454012" y="4836630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67" name="Group 566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84" name="Flowchart: Decision 58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5" name="Flowchart: Decision 58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6" name="Flowchart: Decision 58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8" name="Group 567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81" name="Flowchart: Decision 58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2" name="Flowchart: Decision 58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3" name="Flowchart: Decision 58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69" name="Group 568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78" name="Flowchart: Decision 57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9" name="Flowchart: Decision 57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0" name="Flowchart: Decision 57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0" name="Group 569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75" name="Flowchart: Decision 57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2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6" name="Flowchart: Decision 57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7" name="Flowchart: Decision 57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1" name="Group 570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72" name="Flowchart: Decision 57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3" name="Flowchart: Decision 57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6" name="Oval 565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" name="Group 387"/>
              <p:cNvGrpSpPr/>
              <p:nvPr/>
            </p:nvGrpSpPr>
            <p:grpSpPr>
              <a:xfrm>
                <a:off x="368948" y="4281774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539" name="Group 538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543" name="Group 542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60" name="Flowchart: Decision 55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1" name="Flowchart: Decision 56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4" name="Group 543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7" name="Flowchart: Decision 55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8" name="Flowchart: Decision 55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9" name="Flowchart: Decision 55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5" name="Group 544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4" name="Flowchart: Decision 55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5" name="Flowchart: Decision 55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6" name="Flowchart: Decision 55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6" name="Group 545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51" name="Flowchart: Decision 55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2" name="Flowchart: Decision 55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3" name="Flowchart: Decision 55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7" name="Group 546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48" name="Flowchart: Decision 54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9" name="Flowchart: Decision 54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40" name="Oval 539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Oval 540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Oval 541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5" name="Group 514"/>
              <p:cNvGrpSpPr/>
              <p:nvPr/>
            </p:nvGrpSpPr>
            <p:grpSpPr>
              <a:xfrm>
                <a:off x="-454012" y="3746305"/>
                <a:ext cx="8229600" cy="914400"/>
                <a:chOff x="980741" y="5045644"/>
                <a:chExt cx="8229600" cy="914400"/>
              </a:xfrm>
              <a:grpFill/>
            </p:grpSpPr>
            <p:grpSp>
              <p:nvGrpSpPr>
                <p:cNvPr id="519" name="Group 518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6" name="Flowchart: Decision 53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7" name="Flowchart: Decision 53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8" name="Flowchart: Decision 53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0" name="Group 519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3" name="Flowchart: Decision 53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4" name="Flowchart: Decision 53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5" name="Flowchart: Decision 53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1" name="Group 520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30" name="Flowchart: Decision 52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1" name="Flowchart: Decision 53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2" name="Flowchart: Decision 53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27" name="Flowchart: Decision 52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8" name="Flowchart: Decision 52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9" name="Flowchart: Decision 528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3" name="Group 522"/>
                <p:cNvGrpSpPr/>
                <p:nvPr/>
              </p:nvGrpSpPr>
              <p:grpSpPr>
                <a:xfrm>
                  <a:off x="756442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524" name="Flowchart: Decision 523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5" name="Flowchart: Decision 524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6" name="Flowchart: Decision 525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0" name="Group 389"/>
              <p:cNvGrpSpPr/>
              <p:nvPr/>
            </p:nvGrpSpPr>
            <p:grpSpPr>
              <a:xfrm>
                <a:off x="368948" y="3191449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91" name="Group 490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95" name="Group 494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12" name="Flowchart: Decision 51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3" name="Flowchart: Decision 51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6" name="Group 495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9" name="Flowchart: Decision 508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0" name="Flowchart: Decision 509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1" name="Flowchart: Decision 510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7" name="Group 496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6" name="Flowchart: Decision 50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7" name="Flowchart: Decision 50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8" name="Flowchart: Decision 507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8" name="Group 497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503" name="Flowchart: Decision 502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4" name="Flowchart: Decision 503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5" name="Flowchart: Decision 504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9" name="Group 498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500" name="Flowchart: Decision 49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1" name="Flowchart: Decision 50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92" name="Oval 491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Oval 492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Oval 493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-454012" y="2641361"/>
                <a:ext cx="8229600" cy="914400"/>
                <a:chOff x="980741" y="5045644"/>
                <a:chExt cx="8229600" cy="914400"/>
              </a:xfrm>
              <a:grpFill/>
            </p:grpSpPr>
            <p:grpSp>
              <p:nvGrpSpPr>
                <p:cNvPr id="471" name="Group 470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8" name="Flowchart: Decision 487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9" name="Flowchart: Decision 488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0" name="Flowchart: Decision 489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2" name="Group 471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5" name="Flowchart: Decision 484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6" name="Flowchart: Decision 485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7" name="Flowchart: Decision 486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3" name="Group 472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82" name="Flowchart: Decision 481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Flowchart: Decision 482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4" name="Flowchart: Decision 483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4" name="Group 473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79" name="Flowchart: Decision 478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0" name="Flowchart: Decision 479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1" name="Flowchart: Decision 480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5" name="Group 474"/>
                <p:cNvGrpSpPr/>
                <p:nvPr/>
              </p:nvGrpSpPr>
              <p:grpSpPr>
                <a:xfrm>
                  <a:off x="756442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476" name="Flowchart: Decision 47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Flowchart: Decision 47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8" name="Flowchart: Decision 47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92" name="Group 391"/>
              <p:cNvGrpSpPr/>
              <p:nvPr/>
            </p:nvGrpSpPr>
            <p:grpSpPr>
              <a:xfrm>
                <a:off x="368948" y="2106106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43" name="Group 442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98074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64" name="Flowchart: Decision 46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5" name="Flowchart: Decision 46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8" name="Group 447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61" name="Flowchart: Decision 46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2" name="Flowchart: Decision 46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3" name="Flowchart: Decision 46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9" name="Group 448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58" name="Flowchart: Decision 45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9" name="Flowchart: Decision 45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0" name="Flowchart: Decision 459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55" name="Flowchart: Decision 454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6" name="Flowchart: Decision 455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7" name="Flowchart: Decision 456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1" name="Group 450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52" name="Flowchart: Decision 451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3" name="Flowchart: Decision 452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44" name="Oval 443"/>
                <p:cNvSpPr>
                  <a:spLocks noChangeAspect="1"/>
                </p:cNvSpPr>
                <p:nvPr/>
              </p:nvSpPr>
              <p:spPr>
                <a:xfrm>
                  <a:off x="151194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1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Oval 444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3" name="Group 392"/>
              <p:cNvGrpSpPr/>
              <p:nvPr/>
            </p:nvGrpSpPr>
            <p:grpSpPr>
              <a:xfrm>
                <a:off x="-454012" y="1553600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419" name="Group 418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423" name="Group 422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40" name="Flowchart: Decision 43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" name="Flowchart: Decision 44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2" name="Flowchart: Decision 441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4" name="Group 423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7" name="Flowchart: Decision 43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8" name="Flowchart: Decision 43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9" name="Flowchart: Decision 43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5" name="Group 424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4" name="Flowchart: Decision 43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5" name="Flowchart: Decision 43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6" name="Flowchart: Decision 435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6" name="Group 425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31" name="Flowchart: Decision 430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2" name="Flowchart: Decision 431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3" name="Flowchart: Decision 432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7" name="Group 426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28" name="Flowchart: Decision 427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9" name="Flowchart: Decision 428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22" name="Oval 421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" name="Group 393"/>
              <p:cNvGrpSpPr/>
              <p:nvPr/>
            </p:nvGrpSpPr>
            <p:grpSpPr>
              <a:xfrm>
                <a:off x="368948" y="1015513"/>
                <a:ext cx="8183880" cy="914400"/>
                <a:chOff x="368948" y="5381143"/>
                <a:chExt cx="8183880" cy="914400"/>
              </a:xfrm>
              <a:grpFill/>
            </p:grpSpPr>
            <p:grpSp>
              <p:nvGrpSpPr>
                <p:cNvPr id="395" name="Group 394"/>
                <p:cNvGrpSpPr/>
                <p:nvPr/>
              </p:nvGrpSpPr>
              <p:grpSpPr>
                <a:xfrm>
                  <a:off x="368948" y="5381143"/>
                  <a:ext cx="7680960" cy="914400"/>
                  <a:chOff x="980741" y="5045644"/>
                  <a:chExt cx="7680960" cy="914400"/>
                </a:xfrm>
                <a:grpFill/>
              </p:grpSpPr>
              <p:grpSp>
                <p:nvGrpSpPr>
                  <p:cNvPr id="399" name="Group 398"/>
                  <p:cNvGrpSpPr/>
                  <p:nvPr/>
                </p:nvGrpSpPr>
                <p:grpSpPr>
                  <a:xfrm>
                    <a:off x="98074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6" name="Flowchart: Decision 415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7" name="Flowchart: Decision 416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39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8" name="Flowchart: Decision 417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8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0" name="Group 399"/>
                  <p:cNvGrpSpPr/>
                  <p:nvPr/>
                </p:nvGrpSpPr>
                <p:grpSpPr>
                  <a:xfrm>
                    <a:off x="262666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3" name="Flowchart: Decision 412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2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4" name="Flowchart: Decision 413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2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5" name="Flowchart: Decision 414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1" name="Group 400"/>
                  <p:cNvGrpSpPr/>
                  <p:nvPr/>
                </p:nvGrpSpPr>
                <p:grpSpPr>
                  <a:xfrm>
                    <a:off x="427258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10" name="Flowchart: Decision 409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3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1" name="Flowchart: Decision 410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1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2" name="Flowchart: Decision 411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9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2" name="Group 401"/>
                  <p:cNvGrpSpPr/>
                  <p:nvPr/>
                </p:nvGrpSpPr>
                <p:grpSpPr>
                  <a:xfrm>
                    <a:off x="5918501" y="5045644"/>
                    <a:ext cx="1645920" cy="914400"/>
                    <a:chOff x="980741" y="5045644"/>
                    <a:chExt cx="1645920" cy="914400"/>
                  </a:xfrm>
                  <a:grpFill/>
                </p:grpSpPr>
                <p:sp>
                  <p:nvSpPr>
                    <p:cNvPr id="407" name="Flowchart: Decision 406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8" name="Flowchart: Decision 407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8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9" name="Flowchart: Decision 408"/>
                    <p:cNvSpPr/>
                    <p:nvPr/>
                  </p:nvSpPr>
                  <p:spPr>
                    <a:xfrm>
                      <a:off x="207802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ysClr val="window" lastClr="FFFFFF">
                          <a:lumMod val="85000"/>
                          <a:alpha val="40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3" name="Group 402"/>
                  <p:cNvGrpSpPr/>
                  <p:nvPr/>
                </p:nvGrpSpPr>
                <p:grpSpPr>
                  <a:xfrm>
                    <a:off x="7564421" y="5045644"/>
                    <a:ext cx="1097280" cy="914400"/>
                    <a:chOff x="980741" y="5045644"/>
                    <a:chExt cx="1097280" cy="914400"/>
                  </a:xfrm>
                  <a:grpFill/>
                </p:grpSpPr>
                <p:sp>
                  <p:nvSpPr>
                    <p:cNvPr id="404" name="Flowchart: Decision 403"/>
                    <p:cNvSpPr/>
                    <p:nvPr/>
                  </p:nvSpPr>
                  <p:spPr>
                    <a:xfrm>
                      <a:off x="98074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9F2936">
                          <a:lumMod val="40000"/>
                          <a:lumOff val="60000"/>
                          <a:alpha val="1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5" name="Flowchart: Decision 404"/>
                    <p:cNvSpPr/>
                    <p:nvPr/>
                  </p:nvSpPr>
                  <p:spPr>
                    <a:xfrm>
                      <a:off x="1529381" y="5045644"/>
                      <a:ext cx="548640" cy="914400"/>
                    </a:xfrm>
                    <a:prstGeom prst="flowChartDecision">
                      <a:avLst/>
                    </a:prstGeom>
                    <a:grpFill/>
                    <a:ln w="25400" cap="flat" cmpd="sng" algn="ctr">
                      <a:solidFill>
                        <a:srgbClr val="323232">
                          <a:lumMod val="25000"/>
                          <a:lumOff val="75000"/>
                          <a:alpha val="7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97" name="Oval 396"/>
                <p:cNvSpPr>
                  <a:spLocks noChangeAspect="1"/>
                </p:cNvSpPr>
                <p:nvPr/>
              </p:nvSpPr>
              <p:spPr>
                <a:xfrm>
                  <a:off x="48028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6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/>
                <p:cNvSpPr>
                  <a:spLocks noChangeAspect="1"/>
                </p:cNvSpPr>
                <p:nvPr/>
              </p:nvSpPr>
              <p:spPr>
                <a:xfrm>
                  <a:off x="8095628" y="5609743"/>
                  <a:ext cx="457200" cy="4572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rgbClr val="323232">
                      <a:alpha val="4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1" name="Group 310"/>
            <p:cNvGrpSpPr/>
            <p:nvPr/>
          </p:nvGrpSpPr>
          <p:grpSpPr>
            <a:xfrm>
              <a:off x="0" y="941388"/>
              <a:ext cx="8183880" cy="914400"/>
              <a:chOff x="368948" y="5381143"/>
              <a:chExt cx="8183880" cy="914400"/>
            </a:xfrm>
            <a:grpFill/>
          </p:grpSpPr>
          <p:grpSp>
            <p:nvGrpSpPr>
              <p:cNvPr id="362" name="Group 361"/>
              <p:cNvGrpSpPr/>
              <p:nvPr/>
            </p:nvGrpSpPr>
            <p:grpSpPr>
              <a:xfrm>
                <a:off x="368948" y="5381143"/>
                <a:ext cx="7680960" cy="914400"/>
                <a:chOff x="980741" y="5045644"/>
                <a:chExt cx="7680960" cy="914400"/>
              </a:xfrm>
              <a:grpFill/>
            </p:grpSpPr>
            <p:grpSp>
              <p:nvGrpSpPr>
                <p:cNvPr id="366" name="Group 365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83" name="Flowchart: Decision 38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Flowchart: Decision 38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Flowchart: Decision 38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7" name="Group 366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80" name="Flowchart: Decision 37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Flowchart: Decision 38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3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Flowchart: Decision 38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8" name="Group 367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77" name="Flowchart: Decision 37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Flowchart: Decision 37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Flowchart: Decision 378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69" name="Group 368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74" name="Flowchart: Decision 373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Flowchart: Decision 374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8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Flowchart: Decision 375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0" name="Group 369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71" name="Flowchart: Decision 370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Flowchart: Decision 371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65" name="Oval 364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320040" y="337740"/>
              <a:ext cx="7040880" cy="914400"/>
              <a:chOff x="1511948" y="5381143"/>
              <a:chExt cx="7040880" cy="914400"/>
            </a:xfrm>
            <a:grpFill/>
          </p:grpSpPr>
          <p:grpSp>
            <p:nvGrpSpPr>
              <p:cNvPr id="338" name="Group 337"/>
              <p:cNvGrpSpPr/>
              <p:nvPr/>
            </p:nvGrpSpPr>
            <p:grpSpPr>
              <a:xfrm>
                <a:off x="2014868" y="5381143"/>
                <a:ext cx="6035040" cy="914400"/>
                <a:chOff x="2626661" y="5045644"/>
                <a:chExt cx="6035040" cy="914400"/>
              </a:xfrm>
              <a:grpFill/>
            </p:grpSpPr>
            <p:grpSp>
              <p:nvGrpSpPr>
                <p:cNvPr id="343" name="Group 342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6" name="Flowchart: Decision 35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Flowchart: Decision 35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3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Flowchart: Decision 35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4" name="Group 343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3" name="Flowchart: Decision 35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Flowchart: Decision 35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Flowchart: Decision 354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5" name="Group 344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50" name="Flowchart: Decision 349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Flowchart: Decision 350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Flowchart: Decision 351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40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6" name="Group 345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47" name="Flowchart: Decision 346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Flowchart: Decision 347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39" name="Oval 338"/>
              <p:cNvSpPr>
                <a:spLocks noChangeAspect="1"/>
              </p:cNvSpPr>
              <p:nvPr/>
            </p:nvSpPr>
            <p:spPr>
              <a:xfrm>
                <a:off x="151194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8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341" name="Oval 340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0" y="6410352"/>
              <a:ext cx="8183880" cy="914400"/>
              <a:chOff x="368948" y="5381143"/>
              <a:chExt cx="8183880" cy="914400"/>
            </a:xfrm>
            <a:grpFill/>
          </p:grpSpPr>
          <p:grpSp>
            <p:nvGrpSpPr>
              <p:cNvPr id="314" name="Group 313"/>
              <p:cNvGrpSpPr/>
              <p:nvPr/>
            </p:nvGrpSpPr>
            <p:grpSpPr>
              <a:xfrm>
                <a:off x="368948" y="5381143"/>
                <a:ext cx="7680960" cy="914400"/>
                <a:chOff x="980741" y="5045644"/>
                <a:chExt cx="7680960" cy="914400"/>
              </a:xfrm>
              <a:grpFill/>
            </p:grpSpPr>
            <p:grpSp>
              <p:nvGrpSpPr>
                <p:cNvPr id="318" name="Group 317"/>
                <p:cNvGrpSpPr/>
                <p:nvPr/>
              </p:nvGrpSpPr>
              <p:grpSpPr>
                <a:xfrm>
                  <a:off x="98074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35" name="Flowchart: Decision 334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7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Flowchart: Decision 335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Flowchart: Decision 336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9" name="Group 318"/>
                <p:cNvGrpSpPr/>
                <p:nvPr/>
              </p:nvGrpSpPr>
              <p:grpSpPr>
                <a:xfrm>
                  <a:off x="262666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32" name="Flowchart: Decision 331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Flowchart: Decision 332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39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lowchart: Decision 333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8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0" name="Group 319"/>
                <p:cNvGrpSpPr/>
                <p:nvPr/>
              </p:nvGrpSpPr>
              <p:grpSpPr>
                <a:xfrm>
                  <a:off x="427258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29" name="Flowchart: Decision 328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2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Flowchart: Decision 329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8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Flowchart: Decision 330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9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1" name="Group 320"/>
                <p:cNvGrpSpPr/>
                <p:nvPr/>
              </p:nvGrpSpPr>
              <p:grpSpPr>
                <a:xfrm>
                  <a:off x="5918501" y="5045644"/>
                  <a:ext cx="1645920" cy="914400"/>
                  <a:chOff x="980741" y="5045644"/>
                  <a:chExt cx="1645920" cy="914400"/>
                </a:xfrm>
                <a:grpFill/>
              </p:grpSpPr>
              <p:sp>
                <p:nvSpPr>
                  <p:cNvPr id="326" name="Flowchart: Decision 325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2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Flowchart: Decision 326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Flowchart: Decision 327"/>
                  <p:cNvSpPr/>
                  <p:nvPr/>
                </p:nvSpPr>
                <p:spPr>
                  <a:xfrm>
                    <a:off x="207802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ysClr val="window" lastClr="FFFFFF">
                        <a:lumMod val="85000"/>
                        <a:alpha val="21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2" name="Group 321"/>
                <p:cNvGrpSpPr/>
                <p:nvPr/>
              </p:nvGrpSpPr>
              <p:grpSpPr>
                <a:xfrm>
                  <a:off x="7564421" y="5045644"/>
                  <a:ext cx="1097280" cy="914400"/>
                  <a:chOff x="980741" y="5045644"/>
                  <a:chExt cx="1097280" cy="914400"/>
                </a:xfrm>
                <a:grpFill/>
              </p:grpSpPr>
              <p:sp>
                <p:nvSpPr>
                  <p:cNvPr id="323" name="Flowchart: Decision 322"/>
                  <p:cNvSpPr/>
                  <p:nvPr/>
                </p:nvSpPr>
                <p:spPr>
                  <a:xfrm>
                    <a:off x="98074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9F2936">
                        <a:lumMod val="40000"/>
                        <a:lumOff val="60000"/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lowchart: Decision 323"/>
                  <p:cNvSpPr/>
                  <p:nvPr/>
                </p:nvSpPr>
                <p:spPr>
                  <a:xfrm>
                    <a:off x="1529381" y="5045644"/>
                    <a:ext cx="548640" cy="914400"/>
                  </a:xfrm>
                  <a:prstGeom prst="flowChartDecision">
                    <a:avLst/>
                  </a:prstGeom>
                  <a:grpFill/>
                  <a:ln w="25400" cap="flat" cmpd="sng" algn="ctr">
                    <a:solidFill>
                      <a:srgbClr val="323232">
                        <a:lumMod val="25000"/>
                        <a:lumOff val="75000"/>
                        <a:alpha val="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nstantia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7" name="Oval 316"/>
              <p:cNvSpPr>
                <a:spLocks noChangeAspect="1"/>
              </p:cNvSpPr>
              <p:nvPr/>
            </p:nvSpPr>
            <p:spPr>
              <a:xfrm>
                <a:off x="8095628" y="5609743"/>
                <a:ext cx="457200" cy="4572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323232">
                    <a:alpha val="4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SIDIS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8E702E3-23ED-4561-A0A0-337D53A173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3" name="Picture 13" descr="symbol1_150.g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5994400"/>
            <a:ext cx="67945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2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category/41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SIDIS WG 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Ralf Seidl (QNSI)</a:t>
            </a:r>
          </a:p>
          <a:p>
            <a:r>
              <a:rPr lang="en-US" dirty="0"/>
              <a:t>Anselm Vossen (Duke)</a:t>
            </a:r>
          </a:p>
        </p:txBody>
      </p:sp>
    </p:spTree>
    <p:extLst>
      <p:ext uri="{BB962C8B-B14F-4D97-AF65-F5344CB8AC3E}">
        <p14:creationId xmlns:p14="http://schemas.microsoft.com/office/powerpoint/2010/main" val="15859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2B48-8E87-7333-18C5-CD3CF914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General information</a:t>
            </a:r>
            <a:endParaRPr kumimoji="1" lang="ja-JP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AE5FD-309D-29B0-9724-D9A7B0DE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Bi-weekly meetings Tuesday 8:30 EST/EDT</a:t>
            </a:r>
          </a:p>
          <a:p>
            <a:r>
              <a:rPr kumimoji="1" lang="en-US" altLang="ja-JP" dirty="0"/>
              <a:t>Mailing list eic-projdet-semiincl-l.lists.bnl.gov</a:t>
            </a:r>
          </a:p>
          <a:p>
            <a:r>
              <a:rPr kumimoji="1" lang="en-US" altLang="ja-JP" dirty="0"/>
              <a:t>Indico: </a:t>
            </a:r>
            <a:r>
              <a:rPr kumimoji="1" lang="en-US" altLang="ja-JP" dirty="0">
                <a:hlinkClick r:id="rId2"/>
              </a:rPr>
              <a:t>https://indico.bnl.gov/category/418/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EAB8-E3C1-1EC1-51B1-361F59F3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A3D26-EECB-D67F-661E-824F81ED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3E865-3227-B374-EE52-F045EC27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9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80F0-7A9D-C9FE-F09A-83C546CFE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preTDR</a:t>
            </a:r>
            <a:r>
              <a:rPr lang="en-US" dirty="0"/>
              <a:t>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8DC6-79A5-818A-24BF-F89D5724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</a:t>
            </a:r>
          </a:p>
          <a:p>
            <a:pPr lvl="1"/>
            <a:r>
              <a:rPr lang="en-US" dirty="0"/>
              <a:t>on impact on TMD determination</a:t>
            </a:r>
          </a:p>
          <a:p>
            <a:pPr lvl="1"/>
            <a:r>
              <a:rPr lang="en-US" dirty="0"/>
              <a:t>Impact of PID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208D3-8964-C3A1-E118-B8F7BB85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8C57B-CD11-A2DD-3BE1-BDABB437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45F2-6AA3-0995-0EFE-24954987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0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274E38-20C5-58C7-CE88-9B6E0A11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Discussion on presentation of TMD sensitivities</a:t>
            </a:r>
            <a:endParaRPr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CEE90-6407-2958-E3D7-A80DFB6C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F6634-8A79-856C-4E0C-C5A6B7EA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D3B8-0F81-595B-AC9A-986796AB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4</a:t>
            </a:fld>
            <a:endParaRPr lang="en-US"/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7A8700A9-E314-4203-245A-AAAA7B7414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897716"/>
            <a:ext cx="5156200" cy="3868531"/>
          </a:xfrm>
          <a:prstGeom prst="rect">
            <a:avLst/>
          </a:prstGeom>
        </p:spPr>
      </p:pic>
      <p:pic>
        <p:nvPicPr>
          <p:cNvPr id="15" name="Content Placeholder 7" descr="A graph of a function&#10;&#10;AI-generated content may be incorrect.">
            <a:extLst>
              <a:ext uri="{FF2B5EF4-FFF2-40B4-BE49-F238E27FC236}">
                <a16:creationId xmlns:a16="http://schemas.microsoft.com/office/drawing/2014/main" id="{888D769C-A99F-4837-A5DA-BEF8F10A22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5069"/>
            <a:ext cx="5156200" cy="37538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BC4626-A731-C0CB-D2A4-C0CF63D14863}"/>
              </a:ext>
            </a:extLst>
          </p:cNvPr>
          <p:cNvSpPr txBox="1"/>
          <p:nvPr/>
        </p:nvSpPr>
        <p:spPr>
          <a:xfrm>
            <a:off x="0" y="5058810"/>
            <a:ext cx="9993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What are the best ways to display </a:t>
            </a:r>
            <a:r>
              <a:rPr lang="en-US" altLang="ja-JP" dirty="0" err="1"/>
              <a:t>unpol</a:t>
            </a:r>
            <a:r>
              <a:rPr lang="en-US" altLang="ja-JP" dirty="0"/>
              <a:t> TMD sensitivities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Can one display directly the impact on the Collins-Soper kernel?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Impact on TMD PDFs can be directly highlighted only for limited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How to highlight model uncertainties? (difference between groups/fits) </a:t>
            </a:r>
            <a:r>
              <a:rPr kumimoji="1" lang="en-US" altLang="ja-JP" dirty="0"/>
              <a:t>   </a:t>
            </a:r>
            <a:endParaRPr kumimoji="1" lang="ja-JP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F2BC9A-0B4F-12C3-3194-70E20403FDFB}"/>
              </a:ext>
            </a:extLst>
          </p:cNvPr>
          <p:cNvSpPr txBox="1"/>
          <p:nvPr/>
        </p:nvSpPr>
        <p:spPr>
          <a:xfrm>
            <a:off x="1202870" y="4351632"/>
            <a:ext cx="245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Gregory Matousek</a:t>
            </a:r>
            <a:endParaRPr kumimoji="1" lang="ja-JP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69E8B4-0916-2972-BE58-6B45F0B8AE4D}"/>
              </a:ext>
            </a:extLst>
          </p:cNvPr>
          <p:cNvSpPr/>
          <p:nvPr/>
        </p:nvSpPr>
        <p:spPr>
          <a:xfrm>
            <a:off x="7281466" y="4584355"/>
            <a:ext cx="4017905" cy="279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Lorenzo Rossi, Marco </a:t>
            </a:r>
            <a:r>
              <a:rPr lang="en-US" altLang="ja-JP" dirty="0" err="1">
                <a:solidFill>
                  <a:schemeClr val="tx1"/>
                </a:solidFill>
              </a:rPr>
              <a:t>Radidi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124EBD-DD0B-A9E0-2920-1AEB9E23E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794" y="4853339"/>
            <a:ext cx="3358057" cy="20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8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9BAFDB-222A-E02C-7BEB-AFD07F9E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964"/>
            <a:ext cx="10972800" cy="822960"/>
          </a:xfrm>
        </p:spPr>
        <p:txBody>
          <a:bodyPr/>
          <a:lstStyle/>
          <a:p>
            <a:r>
              <a:rPr lang="en-US" altLang="ja-JP" dirty="0"/>
              <a:t>4D efficiencies for kaons</a:t>
            </a:r>
            <a:endParaRPr lang="ja-JP" alt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7C5BF3-B706-B4EE-9436-207AC676A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271" y="863924"/>
            <a:ext cx="7651568" cy="54102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E4BEC-3BE1-7B61-B075-DE183D14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11C08-1708-AF76-F79C-69172D38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EA96F-1689-4A60-466B-7A3ABE18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CD5F3-ADFB-4648-A3A5-80EEBC7BFD89}"/>
              </a:ext>
            </a:extLst>
          </p:cNvPr>
          <p:cNvSpPr txBox="1"/>
          <p:nvPr/>
        </p:nvSpPr>
        <p:spPr>
          <a:xfrm>
            <a:off x="4944836" y="6178814"/>
            <a:ext cx="61014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Lorenzo Polizzi </a:t>
            </a:r>
            <a:r>
              <a:rPr lang="en-US" altLang="ja-JP" dirty="0"/>
              <a:t>(Ferrara)</a:t>
            </a:r>
            <a:endParaRPr lang="ja-JP" alt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F74BC7-0881-A3DE-DA79-6EAE8B61A64A}"/>
              </a:ext>
            </a:extLst>
          </p:cNvPr>
          <p:cNvSpPr txBox="1">
            <a:spLocks/>
          </p:cNvSpPr>
          <p:nvPr/>
        </p:nvSpPr>
        <p:spPr>
          <a:xfrm>
            <a:off x="1" y="1143000"/>
            <a:ext cx="2743200" cy="533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dirty="0"/>
              <a:t>Still need to determine optimal working point/systematics with PID groups</a:t>
            </a:r>
          </a:p>
        </p:txBody>
      </p:sp>
    </p:spTree>
    <p:extLst>
      <p:ext uri="{BB962C8B-B14F-4D97-AF65-F5344CB8AC3E}">
        <p14:creationId xmlns:p14="http://schemas.microsoft.com/office/powerpoint/2010/main" val="378651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1118-194A-FFAD-8F23-98C9C307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4D purities for kaons</a:t>
            </a:r>
            <a:endParaRPr kumimoji="1" lang="ja-JP" alt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B101A6-70BD-0C7F-9967-383523EC3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216" y="1143000"/>
            <a:ext cx="7651568" cy="5410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668A0-8F38-6AFD-3391-7BA72804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59D36-0630-797B-6D38-4D092818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F89FF-12C2-F1E5-270E-6EB260EA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6874D-5426-AC61-D4E0-88E80C17EE93}"/>
              </a:ext>
            </a:extLst>
          </p:cNvPr>
          <p:cNvSpPr txBox="1"/>
          <p:nvPr/>
        </p:nvSpPr>
        <p:spPr>
          <a:xfrm>
            <a:off x="4923064" y="6108217"/>
            <a:ext cx="61014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Lorenzo Polizzi </a:t>
            </a:r>
            <a:r>
              <a:rPr lang="en-US" altLang="ja-JP" dirty="0"/>
              <a:t>(Ferrara)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795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ED0DD6-E4F1-FBB8-594E-AC1A9826CB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Backward Kaons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ED0DD6-E4F1-FBB8-594E-AC1A9826C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4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FAE95E2-84AC-9D94-E51F-A1375FC5A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72765" y="1670050"/>
            <a:ext cx="6159500" cy="43561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4EBED-3231-48C5-EF4B-E4864FBD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FDD5-D615-FC2E-DF48-9E6F2325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B1B8A-8AD9-93AB-BC5B-803AD1BB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7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AB5A63-04A3-129E-BBCF-1AF85F826C14}"/>
              </a:ext>
            </a:extLst>
          </p:cNvPr>
          <p:cNvSpPr txBox="1">
            <a:spLocks/>
          </p:cNvSpPr>
          <p:nvPr/>
        </p:nvSpPr>
        <p:spPr>
          <a:xfrm>
            <a:off x="0" y="1143000"/>
            <a:ext cx="5316279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dirty="0"/>
              <a:t>Highlight measurement to access sea quark helicity distributions and TMDs</a:t>
            </a:r>
          </a:p>
          <a:p>
            <a:pPr fontAlgn="auto">
              <a:spcAft>
                <a:spcPts val="0"/>
              </a:spcAft>
            </a:pPr>
            <a:r>
              <a:rPr kumimoji="0" lang="en-US" dirty="0"/>
              <a:t>Tests tracking and PID in backward 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4C016D-7681-F97C-8911-44CC1F901E8B}"/>
              </a:ext>
            </a:extLst>
          </p:cNvPr>
          <p:cNvSpPr txBox="1"/>
          <p:nvPr/>
        </p:nvSpPr>
        <p:spPr>
          <a:xfrm>
            <a:off x="7474688" y="5720316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Charlotte Van Hulse</a:t>
            </a:r>
          </a:p>
        </p:txBody>
      </p:sp>
    </p:spTree>
    <p:extLst>
      <p:ext uri="{BB962C8B-B14F-4D97-AF65-F5344CB8AC3E}">
        <p14:creationId xmlns:p14="http://schemas.microsoft.com/office/powerpoint/2010/main" val="55932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94BE95-DAF0-012E-38C8-77CECA4C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D0 reconstruction</a:t>
            </a:r>
            <a:endParaRPr lang="ja-JP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E920A3-974D-9F6E-4D1E-FAD26FC294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/>
              <a:t>Physics Goal and Strategy:</a:t>
            </a:r>
          </a:p>
          <a:p>
            <a:pPr lvl="1"/>
            <a:r>
              <a:rPr lang="en-US" altLang="ja-JP" dirty="0"/>
              <a:t>Extract Gluon Sivers Asymmetry via charm production in DIS</a:t>
            </a:r>
          </a:p>
          <a:p>
            <a:pPr lvl="1"/>
            <a:r>
              <a:rPr lang="en-US" altLang="ja-JP" dirty="0"/>
              <a:t>Use D0 → K −</a:t>
            </a:r>
            <a:r>
              <a:rPr lang="el-GR" altLang="ja-JP" dirty="0"/>
              <a:t>π+ </a:t>
            </a:r>
            <a:r>
              <a:rPr lang="en-US" altLang="ja-JP" dirty="0"/>
              <a:t>as a clean probe of charm dynamics</a:t>
            </a:r>
          </a:p>
          <a:p>
            <a:pPr lvl="1"/>
            <a:r>
              <a:rPr lang="en-US" altLang="ja-JP" dirty="0"/>
              <a:t>Access gluon transverse momentum distributions</a:t>
            </a:r>
            <a:endParaRPr lang="ja-JP" alt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8D55572-3A72-0449-8AC6-7DEE9E6788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083840"/>
            <a:ext cx="5156200" cy="354280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0EA42-E9CE-8E98-8A1C-4157F8C8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5C1E4-F30D-F836-479D-E75AA5349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D492A-259F-0638-8E7A-00B8282C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809A0-B857-3A84-4FE2-42D2F36968BB}"/>
              </a:ext>
            </a:extLst>
          </p:cNvPr>
          <p:cNvSpPr txBox="1"/>
          <p:nvPr/>
        </p:nvSpPr>
        <p:spPr>
          <a:xfrm>
            <a:off x="6349093" y="5628499"/>
            <a:ext cx="28057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Artur Hoghmrtsyan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35A1D5-E92E-B1F4-6684-BF0079208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8" y="4124325"/>
            <a:ext cx="4581525" cy="2733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3F99B9-169D-50D6-DC13-3CCA0C4BF7A5}"/>
              </a:ext>
            </a:extLst>
          </p:cNvPr>
          <p:cNvSpPr txBox="1"/>
          <p:nvPr/>
        </p:nvSpPr>
        <p:spPr>
          <a:xfrm>
            <a:off x="7096579" y="1499241"/>
            <a:ext cx="335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Artificially introduced azimuthal asymmetry of 0.3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414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1F51-6AA4-CEE8-94FE-E7042562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impact studies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C83E7-2A3C-C956-4821-6F0CEE47EA4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15860" y="1097280"/>
                <a:ext cx="5376865" cy="548164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Di-hadron Asymmetries</a:t>
                </a:r>
              </a:p>
              <a:p>
                <a:r>
                  <a:rPr lang="en-US" dirty="0"/>
                  <a:t>….(more to come)</a:t>
                </a:r>
              </a:p>
              <a:p>
                <a:endParaRPr lang="en-US" dirty="0"/>
              </a:p>
              <a:p>
                <a:r>
                  <a:rPr lang="en-US" dirty="0"/>
                  <a:t>Common Issues</a:t>
                </a:r>
              </a:p>
              <a:p>
                <a:pPr lvl="1"/>
                <a:r>
                  <a:rPr lang="en-US" dirty="0"/>
                  <a:t>Quantification of PID systematics</a:t>
                </a:r>
              </a:p>
              <a:p>
                <a:pPr lvl="1"/>
                <a:r>
                  <a:rPr lang="en-US" dirty="0"/>
                  <a:t>Better understanding of the impact of radiative effects on measurements and systematics</a:t>
                </a:r>
              </a:p>
              <a:p>
                <a:pPr lvl="1"/>
                <a:r>
                  <a:rPr lang="en-US" dirty="0"/>
                  <a:t>Will likely ask for additional MC samples </a:t>
                </a:r>
              </a:p>
              <a:p>
                <a:pPr lvl="2"/>
                <a:r>
                  <a:rPr lang="en-US" dirty="0"/>
                  <a:t>Intermediate energies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275, 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 Beagle simulations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Revisit </a:t>
                </a:r>
              </a:p>
              <a:p>
                <a:pPr lvl="1"/>
                <a:r>
                  <a:rPr lang="en-US" dirty="0"/>
                  <a:t>Collins/Sivers</a:t>
                </a:r>
              </a:p>
              <a:p>
                <a:pPr lvl="1"/>
                <a:r>
                  <a:rPr lang="en-US" dirty="0"/>
                  <a:t>TMD impact </a:t>
                </a:r>
              </a:p>
              <a:p>
                <a:pPr lvl="1"/>
                <a:r>
                  <a:rPr lang="en-US" dirty="0" err="1"/>
                  <a:t>nPDFs</a:t>
                </a:r>
                <a:r>
                  <a:rPr lang="en-US" dirty="0"/>
                  <a:t>/</a:t>
                </a:r>
                <a:r>
                  <a:rPr lang="en-US" dirty="0" err="1"/>
                  <a:t>nFFs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C83E7-2A3C-C956-4821-6F0CEE47E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5860" y="1097280"/>
                <a:ext cx="5376865" cy="5481644"/>
              </a:xfrm>
              <a:blipFill>
                <a:blip r:embed="rId2"/>
                <a:stretch>
                  <a:fillRect l="-1412" t="-2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79172-8966-F31B-A630-8F6B38B0F9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18136-7D81-5CB8-6237-DE45BF7B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01/22/2026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78F0F-BC3C-EA0B-D932-8FDEFC4C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SIDIS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FD1E-5013-D9FB-4EBC-55698612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02E3-23ED-4561-A0A0-337D53A17365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6D350-11CD-24C3-4E21-02CA3F1E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173" y="3109069"/>
            <a:ext cx="5321300" cy="170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5EE14-3897-F562-4E57-0E0768B02A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47" t="14965" r="18924" b="29750"/>
          <a:stretch>
            <a:fillRect/>
          </a:stretch>
        </p:blipFill>
        <p:spPr>
          <a:xfrm>
            <a:off x="7416879" y="741148"/>
            <a:ext cx="4222254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850"/>
      </p:ext>
    </p:extLst>
  </p:cSld>
  <p:clrMapOvr>
    <a:masterClrMapping/>
  </p:clrMapOvr>
</p:sld>
</file>

<file path=ppt/theme/theme1.xml><?xml version="1.0" encoding="utf-8"?>
<a:theme xmlns:a="http://schemas.openxmlformats.org/drawingml/2006/main" name="RCSDiamond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SDiamondWide" id="{4D0FDFAE-0AA3-426C-B68A-4D1ADA1BC31D}" vid="{37B1B175-A5C6-481E-8A27-2093BA843D0C}"/>
    </a:ext>
  </a:extLst>
</a:theme>
</file>

<file path=ppt/theme/theme2.xml><?xml version="1.0" encoding="utf-8"?>
<a:theme xmlns:a="http://schemas.openxmlformats.org/drawingml/2006/main" name="1_FCNUraw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RCSDiamondWide</Template>
  <TotalTime>16756</TotalTime>
  <Words>344</Words>
  <Application>Microsoft Macintosh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 Light</vt:lpstr>
      <vt:lpstr>Arial Unicode MS</vt:lpstr>
      <vt:lpstr>Constantia</vt:lpstr>
      <vt:lpstr>Arial</vt:lpstr>
      <vt:lpstr>Cambria Math</vt:lpstr>
      <vt:lpstr>Calibri</vt:lpstr>
      <vt:lpstr>RCSDiamondWide</vt:lpstr>
      <vt:lpstr>1_FCNUrawa2</vt:lpstr>
      <vt:lpstr>SIDIS WG update </vt:lpstr>
      <vt:lpstr>General information</vt:lpstr>
      <vt:lpstr>preTDR activities</vt:lpstr>
      <vt:lpstr>Discussion on presentation of TMD sensitivities</vt:lpstr>
      <vt:lpstr>4D efficiencies for kaons</vt:lpstr>
      <vt:lpstr>4D purities for kaons</vt:lpstr>
      <vt:lpstr>Backward Kaons A_LL</vt:lpstr>
      <vt:lpstr>D0 reconstruction</vt:lpstr>
      <vt:lpstr>Physics impact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SIDIS tutorial</dc:title>
  <dc:creator>Ralf Seidl</dc:creator>
  <cp:lastModifiedBy>Anselm Vossen, Ph.D.</cp:lastModifiedBy>
  <cp:revision>47</cp:revision>
  <dcterms:created xsi:type="dcterms:W3CDTF">2024-08-20T07:50:55Z</dcterms:created>
  <dcterms:modified xsi:type="dcterms:W3CDTF">2026-01-21T17:51:33Z</dcterms:modified>
</cp:coreProperties>
</file>