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1489" r:id="rId2"/>
    <p:sldId id="1604" r:id="rId3"/>
    <p:sldId id="1546" r:id="rId4"/>
    <p:sldId id="1617" r:id="rId5"/>
    <p:sldId id="1517" r:id="rId6"/>
    <p:sldId id="1503" r:id="rId7"/>
    <p:sldId id="1620" r:id="rId8"/>
    <p:sldId id="1292" r:id="rId9"/>
    <p:sldId id="1630" r:id="rId10"/>
    <p:sldId id="1570" r:id="rId11"/>
    <p:sldId id="1625" r:id="rId12"/>
    <p:sldId id="1629" r:id="rId13"/>
    <p:sldId id="1574" r:id="rId14"/>
    <p:sldId id="1615" r:id="rId15"/>
    <p:sldId id="1569" r:id="rId16"/>
    <p:sldId id="1576" r:id="rId17"/>
    <p:sldId id="1614" r:id="rId18"/>
    <p:sldId id="1628" r:id="rId19"/>
    <p:sldId id="1627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E49A"/>
    <a:srgbClr val="F5F701"/>
    <a:srgbClr val="E424EA"/>
    <a:srgbClr val="FCBA78"/>
    <a:srgbClr val="E5E1B2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0" autoAdjust="0"/>
    <p:restoredTop sz="96122" autoAdjust="0"/>
  </p:normalViewPr>
  <p:slideViewPr>
    <p:cSldViewPr snapToGrid="0" snapToObjects="1">
      <p:cViewPr varScale="1">
        <p:scale>
          <a:sx n="158" d="100"/>
          <a:sy n="158" d="100"/>
        </p:scale>
        <p:origin x="1008" y="184"/>
      </p:cViewPr>
      <p:guideLst>
        <p:guide orient="horz" pos="162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1/21/26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1/21/26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5C1EE-0A93-3EE3-C5EE-87DFA51D2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0DBBFD-8189-B5DE-2E02-5C30A9EDD5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616461-C126-8FE7-4C8E-571DCF38A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Aggiungere distribuzioni in numero fotoni 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C5E04-EB77-DE43-6DF0-6088E1337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8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99AE6-3456-4171-CD62-CEE769272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5A4083-15A2-5342-893F-D23BDE5B2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815FC-1F06-94D7-59A1-01B71089C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</a:t>
            </a:r>
            <a:r>
              <a:rPr lang="en-GB" dirty="0"/>
              <a:t>o</a:t>
            </a:r>
            <a:r>
              <a:rPr lang="en-IT" dirty="0"/>
              <a:t>me si arriva ai 1.8 Tbps ?    3 KHz / 3(shutter) * 3e5 (canali) *64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C972F-7602-4944-F236-3AF3B2DAE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29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338A2-D21A-5246-E37A-AD85ED0BF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699A5-4BE5-03B3-5569-547B4C388D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4C8895-DCC6-80BC-7E70-951BACF16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C</a:t>
            </a:r>
            <a:r>
              <a:rPr lang="en-GB" dirty="0"/>
              <a:t>o</a:t>
            </a:r>
            <a:r>
              <a:rPr lang="en-IT" dirty="0"/>
              <a:t>me si arriva ai 1.8 Tbps ?    3 KHz / 3(shutter) * 3e5 (canali) *64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C6959-6E2F-6DA8-A09D-B371739A3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05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B7634-C195-DFF8-440A-114ABCB52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3A368-3A52-1CCE-39EC-707813E7FE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998150-D508-A6E0-5502-E46C00F78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Vedere stage in ingresso, c’e’ gain programmabile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EC18-07FD-E622-D74A-475F573D11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49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1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21/01/26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21/01/26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21/01/26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21/01/26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21/01/26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21/01/26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21/01/26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21/01/26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21/01/26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21/01/26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21/01/26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21/01/26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88563-11B8-141A-FF30-65B01ACBA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75F89C6-2294-BC0E-6470-5D39A33AA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4187" y="321629"/>
            <a:ext cx="3334428" cy="245982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1D9BDC-EA6E-BFD0-3A64-5777D24BA8FE}"/>
              </a:ext>
            </a:extLst>
          </p:cNvPr>
          <p:cNvCxnSpPr>
            <a:cxnSpLocks/>
          </p:cNvCxnSpPr>
          <p:nvPr/>
        </p:nvCxnSpPr>
        <p:spPr>
          <a:xfrm>
            <a:off x="2763078" y="1973751"/>
            <a:ext cx="1746595" cy="2921271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4B1BA49-666B-EC4E-81EF-AA4E402605D3}"/>
              </a:ext>
            </a:extLst>
          </p:cNvPr>
          <p:cNvSpPr/>
          <p:nvPr/>
        </p:nvSpPr>
        <p:spPr>
          <a:xfrm>
            <a:off x="152325" y="2781453"/>
            <a:ext cx="4180760" cy="951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F19AD-AD51-5B60-EC75-7F1CE11B28AC}"/>
              </a:ext>
            </a:extLst>
          </p:cNvPr>
          <p:cNvSpPr txBox="1"/>
          <p:nvPr/>
        </p:nvSpPr>
        <p:spPr>
          <a:xfrm>
            <a:off x="101480" y="2761455"/>
            <a:ext cx="4260012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Goals: </a:t>
            </a:r>
          </a:p>
          <a:p>
            <a:endParaRPr lang="en-IT" sz="400" dirty="0"/>
          </a:p>
          <a:p>
            <a:r>
              <a:rPr lang="en-IT" sz="1300" dirty="0"/>
              <a:t>        Hadron 3</a:t>
            </a:r>
            <a:r>
              <a:rPr lang="en-IT" sz="1300" dirty="0">
                <a:latin typeface="Symbol" pitchFamily="2" charset="2"/>
              </a:rPr>
              <a:t>s-</a:t>
            </a:r>
            <a:r>
              <a:rPr lang="en-IT" sz="1300" dirty="0"/>
              <a:t>separation between 3 - 50 GeV/c</a:t>
            </a:r>
          </a:p>
          <a:p>
            <a:r>
              <a:rPr lang="en-IT" sz="1300" dirty="0"/>
              <a:t>        Complement electron ID below 15 GeV/c</a:t>
            </a:r>
          </a:p>
          <a:p>
            <a:r>
              <a:rPr lang="en-IT" sz="1300" dirty="0"/>
              <a:t>        Cover forward pseudorapidity 1.5 (barrel) - 3.5 (b. pipe) </a:t>
            </a:r>
          </a:p>
          <a:p>
            <a:endParaRPr lang="en-IT" sz="2300" dirty="0"/>
          </a:p>
          <a:p>
            <a:r>
              <a:rPr lang="en-IT" sz="1300" dirty="0"/>
              <a:t>dRICH Features: </a:t>
            </a:r>
          </a:p>
          <a:p>
            <a:endParaRPr lang="en-IT" sz="400" dirty="0"/>
          </a:p>
          <a:p>
            <a:r>
              <a:rPr lang="en-IT" sz="1300" dirty="0"/>
              <a:t>    Extended 3-50 GeV/c momentum range --&gt; </a:t>
            </a:r>
            <a:r>
              <a:rPr lang="en-IT" sz="1300" dirty="0">
                <a:solidFill>
                  <a:srgbClr val="C00000"/>
                </a:solidFill>
              </a:rPr>
              <a:t>Dual radiator</a:t>
            </a:r>
          </a:p>
          <a:p>
            <a:r>
              <a:rPr lang="en-IT" sz="1300" dirty="0"/>
              <a:t>    Single-photon detection in high Bfield --&gt;</a:t>
            </a:r>
            <a:r>
              <a:rPr lang="en-IT" sz="1300" dirty="0">
                <a:solidFill>
                  <a:srgbClr val="C00000"/>
                </a:solidFill>
              </a:rPr>
              <a:t> SiPM</a:t>
            </a:r>
          </a:p>
          <a:p>
            <a:r>
              <a:rPr lang="en-IT" sz="1300" dirty="0"/>
              <a:t>    Limited space --&gt; </a:t>
            </a:r>
            <a:r>
              <a:rPr lang="en-IT" sz="1300" dirty="0">
                <a:solidFill>
                  <a:srgbClr val="C00000"/>
                </a:solidFill>
              </a:rPr>
              <a:t>Compact optics with curved detector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98FA76-D1C5-C122-F119-3C77D727FFC0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4C179F-6B49-0102-1415-AB438DDDD527}"/>
              </a:ext>
            </a:extLst>
          </p:cNvPr>
          <p:cNvSpPr/>
          <p:nvPr/>
        </p:nvSpPr>
        <p:spPr>
          <a:xfrm>
            <a:off x="3992316" y="-31962"/>
            <a:ext cx="105028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endParaRPr lang="en-US" sz="15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09EFE-6180-3D2A-5468-5E1B961B756C}"/>
              </a:ext>
            </a:extLst>
          </p:cNvPr>
          <p:cNvSpPr txBox="1"/>
          <p:nvPr/>
        </p:nvSpPr>
        <p:spPr>
          <a:xfrm>
            <a:off x="4721424" y="409871"/>
            <a:ext cx="39483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Dual-radiator Ring-imaging Cherenkov Detector (dRICH)</a:t>
            </a:r>
          </a:p>
          <a:p>
            <a:endParaRPr lang="en-IT" sz="400" dirty="0"/>
          </a:p>
          <a:p>
            <a:r>
              <a:rPr lang="en-IT" sz="1300" dirty="0"/>
              <a:t>	  Essential to access flavor information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6839C5-A1C9-EB7F-7C56-FF4674C16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673" y="1220401"/>
            <a:ext cx="4370921" cy="367462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36125D-D21B-F62F-45FD-3F9A0EE3FC16}"/>
              </a:ext>
            </a:extLst>
          </p:cNvPr>
          <p:cNvCxnSpPr>
            <a:cxnSpLocks/>
          </p:cNvCxnSpPr>
          <p:nvPr/>
        </p:nvCxnSpPr>
        <p:spPr>
          <a:xfrm flipH="1">
            <a:off x="8732025" y="1543905"/>
            <a:ext cx="46903" cy="3258127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0498B0B-25A6-D036-0636-99644ABC10FB}"/>
              </a:ext>
            </a:extLst>
          </p:cNvPr>
          <p:cNvSpPr/>
          <p:nvPr/>
        </p:nvSpPr>
        <p:spPr>
          <a:xfrm>
            <a:off x="2763078" y="925280"/>
            <a:ext cx="397566" cy="1048471"/>
          </a:xfrm>
          <a:prstGeom prst="rect">
            <a:avLst/>
          </a:prstGeom>
          <a:solidFill>
            <a:srgbClr val="F5F701">
              <a:alpha val="5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BBAE8C-B35F-EC64-6538-1491BA93AC71}"/>
              </a:ext>
            </a:extLst>
          </p:cNvPr>
          <p:cNvCxnSpPr/>
          <p:nvPr/>
        </p:nvCxnSpPr>
        <p:spPr>
          <a:xfrm>
            <a:off x="3160644" y="925280"/>
            <a:ext cx="5595194" cy="295121"/>
          </a:xfrm>
          <a:prstGeom prst="line">
            <a:avLst/>
          </a:prstGeom>
          <a:ln>
            <a:solidFill>
              <a:srgbClr val="F5F701">
                <a:alpha val="5408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BA6C8DE9-D6E7-876E-FE4A-A0F28C16A85F}"/>
              </a:ext>
            </a:extLst>
          </p:cNvPr>
          <p:cNvSpPr/>
          <p:nvPr/>
        </p:nvSpPr>
        <p:spPr>
          <a:xfrm>
            <a:off x="4509673" y="1236747"/>
            <a:ext cx="4370921" cy="3658275"/>
          </a:xfrm>
          <a:prstGeom prst="rect">
            <a:avLst/>
          </a:prstGeom>
          <a:noFill/>
          <a:ln w="50800">
            <a:solidFill>
              <a:srgbClr val="F5F70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0E0BF8-3F05-55F4-3100-4E667C1117B6}"/>
              </a:ext>
            </a:extLst>
          </p:cNvPr>
          <p:cNvSpPr txBox="1"/>
          <p:nvPr/>
        </p:nvSpPr>
        <p:spPr>
          <a:xfrm>
            <a:off x="8755838" y="2911004"/>
            <a:ext cx="388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4m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B4E6F3E-8D62-C296-FE75-212D3334532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41" name="Foliennummernplatzhalter 6">
            <a:extLst>
              <a:ext uri="{FF2B5EF4-FFF2-40B4-BE49-F238E27FC236}">
                <a16:creationId xmlns:a16="http://schemas.microsoft.com/office/drawing/2014/main" id="{DC9F1A27-BD70-C545-71F4-80009406F925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008BF3E7-C7A0-0BEC-91CF-EBFDEB737F8C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D4C0E-AC4F-AE4C-2BBE-47611A9C950A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580643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EDD22-9B34-AC3E-F987-979038FAF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F714F9-88E1-09AF-D2B8-19191E536445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EDDD36-E3DF-497E-3892-FE45C8D8EBD1}"/>
              </a:ext>
            </a:extLst>
          </p:cNvPr>
          <p:cNvSpPr/>
          <p:nvPr/>
        </p:nvSpPr>
        <p:spPr>
          <a:xfrm>
            <a:off x="3837744" y="-31962"/>
            <a:ext cx="135947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Readout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C5F5E4-0AB9-2513-56AD-30143379D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81" y="690062"/>
            <a:ext cx="7772400" cy="4083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62AF61-76BE-A08A-8FFB-7A5B1FF81745}"/>
              </a:ext>
            </a:extLst>
          </p:cNvPr>
          <p:cNvSpPr txBox="1"/>
          <p:nvPr/>
        </p:nvSpPr>
        <p:spPr>
          <a:xfrm>
            <a:off x="1782111" y="302929"/>
            <a:ext cx="563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Insert the RDO into the readout chain (replacing a stack of 11 KC705 commercial FPGAs)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811F8C-2BFA-04FB-C075-6DF608FB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60" y="1191718"/>
            <a:ext cx="1620632" cy="1808531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642FBE47-1083-F256-F03B-9719383DA7A8}"/>
              </a:ext>
            </a:extLst>
          </p:cNvPr>
          <p:cNvSpPr/>
          <p:nvPr/>
        </p:nvSpPr>
        <p:spPr>
          <a:xfrm rot="1356463">
            <a:off x="2623279" y="2095983"/>
            <a:ext cx="412229" cy="38488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D8991EB-6B97-3C27-102B-9C4A9B059DB3}"/>
              </a:ext>
            </a:extLst>
          </p:cNvPr>
          <p:cNvCxnSpPr/>
          <p:nvPr/>
        </p:nvCxnSpPr>
        <p:spPr>
          <a:xfrm flipV="1">
            <a:off x="727023" y="1476531"/>
            <a:ext cx="1903751" cy="117672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AAF95C-44AB-CB9B-15D3-C91C7B555422}"/>
              </a:ext>
            </a:extLst>
          </p:cNvPr>
          <p:cNvCxnSpPr>
            <a:cxnSpLocks/>
          </p:cNvCxnSpPr>
          <p:nvPr/>
        </p:nvCxnSpPr>
        <p:spPr>
          <a:xfrm flipH="1" flipV="1">
            <a:off x="727023" y="1449673"/>
            <a:ext cx="1819611" cy="1203586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D01E3AE-7EAE-D4A7-4BBD-39642C0E3BA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B1A926D-06EE-945D-C14A-D34C24A02BAB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10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A503CA-1F20-E5AB-59B3-DF612ECE1481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EC6AAD-DABE-D49B-C0C7-1B9840D77A9B}"/>
              </a:ext>
            </a:extLst>
          </p:cNvPr>
          <p:cNvSpPr/>
          <p:nvPr/>
        </p:nvSpPr>
        <p:spPr>
          <a:xfrm>
            <a:off x="631281" y="579928"/>
            <a:ext cx="7772400" cy="1101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637FC34F-F576-1B8B-62F8-C82544DD70A7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2078658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08F9B-192F-2947-059B-A84E57231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6BE45C3-42FA-DC9E-9D39-33B61BBDCAB3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151712-E994-5FAE-F373-34E1FB2690E9}"/>
              </a:ext>
            </a:extLst>
          </p:cNvPr>
          <p:cNvSpPr/>
          <p:nvPr/>
        </p:nvSpPr>
        <p:spPr>
          <a:xfrm>
            <a:off x="3468900" y="-31962"/>
            <a:ext cx="209717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ePIC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Readout Validation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8C9CAA-1A39-99A0-20FB-8F85A66810DF}"/>
              </a:ext>
            </a:extLst>
          </p:cNvPr>
          <p:cNvSpPr/>
          <p:nvPr/>
        </p:nvSpPr>
        <p:spPr>
          <a:xfrm>
            <a:off x="2281339" y="674588"/>
            <a:ext cx="6777824" cy="41612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32D6E2-595D-EE75-F6A2-934152D7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386" y="1325579"/>
            <a:ext cx="3403531" cy="31745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4020D6-765E-2CC1-0EB0-56F37249C642}"/>
              </a:ext>
            </a:extLst>
          </p:cNvPr>
          <p:cNvSpPr/>
          <p:nvPr/>
        </p:nvSpPr>
        <p:spPr>
          <a:xfrm>
            <a:off x="4891147" y="683015"/>
            <a:ext cx="769993" cy="394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0A1B28-7E0C-7582-C0CA-C5CBC1AB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69" y="1461967"/>
            <a:ext cx="3090762" cy="3006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80DFF2-0764-B4D3-8408-395186753465}"/>
              </a:ext>
            </a:extLst>
          </p:cNvPr>
          <p:cNvSpPr txBox="1"/>
          <p:nvPr/>
        </p:nvSpPr>
        <p:spPr>
          <a:xfrm>
            <a:off x="6183351" y="774650"/>
            <a:ext cx="2331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400" dirty="0"/>
              <a:t>C</a:t>
            </a:r>
            <a:r>
              <a:rPr lang="en-IT" sz="1400" baseline="-25000" dirty="0"/>
              <a:t>2</a:t>
            </a:r>
            <a:r>
              <a:rPr lang="en-IT" sz="1400" dirty="0"/>
              <a:t>F</a:t>
            </a:r>
            <a:r>
              <a:rPr lang="en-IT" sz="1400" baseline="-25000" dirty="0"/>
              <a:t>6</a:t>
            </a:r>
            <a:r>
              <a:rPr lang="en-IT" sz="1400" dirty="0"/>
              <a:t> at 1 bar </a:t>
            </a:r>
          </a:p>
          <a:p>
            <a:pPr algn="ctr"/>
            <a:r>
              <a:rPr lang="en-IT" sz="1400" dirty="0"/>
              <a:t>SiPM + ALCOR + RDO readout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9A46A1-0388-0BF1-BCDF-F074038978B1}"/>
              </a:ext>
            </a:extLst>
          </p:cNvPr>
          <p:cNvSpPr txBox="1"/>
          <p:nvPr/>
        </p:nvSpPr>
        <p:spPr>
          <a:xfrm>
            <a:off x="2816397" y="846569"/>
            <a:ext cx="2057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400" dirty="0"/>
              <a:t>Argon at 2.5 bar </a:t>
            </a:r>
          </a:p>
          <a:p>
            <a:pPr algn="ctr"/>
            <a:r>
              <a:rPr lang="en-IT" sz="1400" dirty="0"/>
              <a:t>MAPMT + ALCOR readout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3265FF-FAB2-48B1-BDA4-6450D986D071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6" name="Foliennummernplatzhalter 6">
            <a:extLst>
              <a:ext uri="{FF2B5EF4-FFF2-40B4-BE49-F238E27FC236}">
                <a16:creationId xmlns:a16="http://schemas.microsoft.com/office/drawing/2014/main" id="{E8EC0161-FF12-AC71-30BB-A56564630455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11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C120FF-950F-9B43-ED5C-AD2E89BD5E1B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E0B56A-2A8C-6C92-2CBA-C6C751DB4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3" y="2606937"/>
            <a:ext cx="2102395" cy="23183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27BDCD-AF6C-BA2F-7912-5FEF4D852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05" y="704222"/>
            <a:ext cx="2096942" cy="1825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99F41B-E6B4-CCD3-1717-011FE60C4116}"/>
              </a:ext>
            </a:extLst>
          </p:cNvPr>
          <p:cNvSpPr txBox="1"/>
          <p:nvPr/>
        </p:nvSpPr>
        <p:spPr>
          <a:xfrm>
            <a:off x="867622" y="355985"/>
            <a:ext cx="7123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First successful test of </a:t>
            </a:r>
            <a:r>
              <a:rPr lang="en-US" sz="1200" dirty="0" err="1">
                <a:solidFill>
                  <a:srgbClr val="C00000"/>
                </a:solidFill>
                <a:highlight>
                  <a:srgbClr val="E4E49A"/>
                </a:highlight>
              </a:rPr>
              <a:t>SiPM+ALCOR+RDO</a:t>
            </a:r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 readout chain and direct comparison with reference MAPMT system  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328FF029-D329-D5AB-A1E7-0FDAB74749D8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103961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70344-3078-8B78-CC72-5A9F44465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027143A-32DC-6E62-0194-C99AA8458049}"/>
              </a:ext>
            </a:extLst>
          </p:cNvPr>
          <p:cNvSpPr/>
          <p:nvPr/>
        </p:nvSpPr>
        <p:spPr>
          <a:xfrm>
            <a:off x="2875278" y="354097"/>
            <a:ext cx="6105598" cy="221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5" name="Picture 2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ADE4BEF7-759C-74A2-E5F9-1026F3871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773" y="2694539"/>
            <a:ext cx="6059036" cy="2193316"/>
          </a:xfrm>
          <a:prstGeom prst="rect">
            <a:avLst/>
          </a:prstGeom>
        </p:spPr>
      </p:pic>
      <p:pic>
        <p:nvPicPr>
          <p:cNvPr id="22" name="Picture 21" descr="A collage of a computer and a machine&#10;&#10;Description automatically generated">
            <a:extLst>
              <a:ext uri="{FF2B5EF4-FFF2-40B4-BE49-F238E27FC236}">
                <a16:creationId xmlns:a16="http://schemas.microsoft.com/office/drawing/2014/main" id="{67093C47-8B1C-BBF7-34E1-D2C904D5E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452" y="391613"/>
            <a:ext cx="4155139" cy="21494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4DC64E-670F-C886-A772-09BABADA720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7571A3-9D47-ED42-6D82-C81757CCE525}"/>
              </a:ext>
            </a:extLst>
          </p:cNvPr>
          <p:cNvSpPr/>
          <p:nvPr/>
        </p:nvSpPr>
        <p:spPr>
          <a:xfrm>
            <a:off x="3627019" y="-31962"/>
            <a:ext cx="178093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Real Scale Prototype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5A1D38-E8D7-19ED-E9F4-AC19D2CFE646}"/>
              </a:ext>
            </a:extLst>
          </p:cNvPr>
          <p:cNvSpPr txBox="1"/>
          <p:nvPr/>
        </p:nvSpPr>
        <p:spPr>
          <a:xfrm>
            <a:off x="158297" y="2874055"/>
            <a:ext cx="2100768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  <a:highlight>
                  <a:srgbClr val="E4E49A"/>
                </a:highlight>
              </a:rPr>
              <a:t>Real-Scale Prototype:</a:t>
            </a:r>
          </a:p>
          <a:p>
            <a:endParaRPr lang="en-IT" sz="400" dirty="0"/>
          </a:p>
          <a:p>
            <a:r>
              <a:rPr lang="en-GB" sz="1300" dirty="0"/>
              <a:t>    </a:t>
            </a:r>
            <a:r>
              <a:rPr lang="en-US" sz="1200" dirty="0"/>
              <a:t>Mechanical stability</a:t>
            </a:r>
            <a:endParaRPr lang="en-IT" sz="1200" dirty="0"/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Gas &amp; light thightness</a:t>
            </a:r>
          </a:p>
          <a:p>
            <a:endParaRPr lang="en-GB" sz="400" dirty="0"/>
          </a:p>
          <a:p>
            <a:r>
              <a:rPr lang="en-GB" sz="1300" dirty="0"/>
              <a:t>    </a:t>
            </a:r>
            <a:r>
              <a:rPr lang="en-US" sz="1200" dirty="0"/>
              <a:t>Temperature gradients</a:t>
            </a:r>
            <a:endParaRPr lang="en-IT" sz="1200" dirty="0"/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Assembling scheme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Inner components supports </a:t>
            </a:r>
          </a:p>
          <a:p>
            <a:endParaRPr lang="en-IT" sz="400" dirty="0"/>
          </a:p>
          <a:p>
            <a:r>
              <a:rPr lang="en-IT" sz="1200" dirty="0"/>
              <a:t>    Optical septa</a:t>
            </a:r>
          </a:p>
          <a:p>
            <a:endParaRPr lang="en-IT" sz="400" dirty="0"/>
          </a:p>
          <a:p>
            <a:r>
              <a:rPr lang="en-IT" sz="1200" dirty="0"/>
              <a:t>    ……..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091998-76C6-E0B6-D489-6B27F29D7EEB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8610ABB9-7149-021A-253B-86DAFEB4CD7A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12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2FFEB-B5CF-63A6-0DCF-1C318F6CB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740" y="391613"/>
            <a:ext cx="1839033" cy="2060508"/>
          </a:xfrm>
          <a:prstGeom prst="rect">
            <a:avLst/>
          </a:prstGeom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CFD86D88-E8A1-F6B8-1159-87A69CCD44CD}"/>
              </a:ext>
            </a:extLst>
          </p:cNvPr>
          <p:cNvSpPr/>
          <p:nvPr/>
        </p:nvSpPr>
        <p:spPr>
          <a:xfrm rot="13970841">
            <a:off x="7537670" y="2163979"/>
            <a:ext cx="638817" cy="67279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0A5CF-FC99-5656-2037-9DE255166466}"/>
              </a:ext>
            </a:extLst>
          </p:cNvPr>
          <p:cNvSpPr txBox="1"/>
          <p:nvPr/>
        </p:nvSpPr>
        <p:spPr>
          <a:xfrm rot="19264307">
            <a:off x="7491546" y="2378652"/>
            <a:ext cx="654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2025++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0963F-B9CC-7121-6059-0D6FA8D1CE67}"/>
              </a:ext>
            </a:extLst>
          </p:cNvPr>
          <p:cNvSpPr txBox="1"/>
          <p:nvPr/>
        </p:nvSpPr>
        <p:spPr>
          <a:xfrm>
            <a:off x="111681" y="413667"/>
            <a:ext cx="2693494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  <a:highlight>
                  <a:srgbClr val="E4E49A"/>
                </a:highlight>
              </a:rPr>
              <a:t>Previous validations w Basic Prototype:</a:t>
            </a:r>
          </a:p>
          <a:p>
            <a:endParaRPr lang="en-IT" sz="400" dirty="0"/>
          </a:p>
          <a:p>
            <a:r>
              <a:rPr lang="en-GB" sz="1300" dirty="0"/>
              <a:t>    </a:t>
            </a:r>
            <a:r>
              <a:rPr lang="en-GB" sz="1200" dirty="0"/>
              <a:t>D</a:t>
            </a:r>
            <a:r>
              <a:rPr lang="en-IT" sz="1200" dirty="0"/>
              <a:t>ual-radiator concept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C</a:t>
            </a:r>
            <a:r>
              <a:rPr lang="en-IT" sz="1200" baseline="-25000" dirty="0"/>
              <a:t>2</a:t>
            </a:r>
            <a:r>
              <a:rPr lang="en-IT" sz="1200" dirty="0"/>
              <a:t>F</a:t>
            </a:r>
            <a:r>
              <a:rPr lang="en-IT" sz="1200" baseline="-25000" dirty="0"/>
              <a:t>6</a:t>
            </a:r>
            <a:r>
              <a:rPr lang="en-IT" sz="1200" dirty="0"/>
              <a:t> radiator gas performance</a:t>
            </a:r>
          </a:p>
          <a:p>
            <a:endParaRPr lang="en-GB" sz="400" dirty="0"/>
          </a:p>
          <a:p>
            <a:r>
              <a:rPr lang="en-GB" sz="1300" dirty="0"/>
              <a:t>    </a:t>
            </a:r>
            <a:r>
              <a:rPr lang="en-GB" sz="1200" dirty="0"/>
              <a:t>A</a:t>
            </a:r>
            <a:r>
              <a:rPr lang="en-IT" sz="1200" dirty="0"/>
              <a:t>erogel rafractive index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SiPM-ALCOR readout chain 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EIC-driven readout plane</a:t>
            </a:r>
          </a:p>
          <a:p>
            <a:endParaRPr lang="en-IT" sz="400" dirty="0"/>
          </a:p>
          <a:p>
            <a:r>
              <a:rPr lang="en-IT" sz="1200" dirty="0"/>
              <a:t>    Temperature gradients</a:t>
            </a:r>
          </a:p>
          <a:p>
            <a:endParaRPr lang="en-IT" sz="400" dirty="0"/>
          </a:p>
          <a:p>
            <a:r>
              <a:rPr lang="en-IT" sz="1200" dirty="0"/>
              <a:t>    RDO data acquisition</a:t>
            </a:r>
          </a:p>
          <a:p>
            <a:endParaRPr lang="en-IT" sz="400" dirty="0"/>
          </a:p>
          <a:p>
            <a:r>
              <a:rPr lang="en-IT" sz="1200" dirty="0"/>
              <a:t>    Alternate gases</a:t>
            </a: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9DE682D1-40D7-D895-498E-8661489DCFDB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20B13-07F4-2E87-305C-976AF21BEB9A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4000377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F428A-7FA2-0FCF-4933-95F1E8EF4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1818263-7B3C-6550-F20C-AD2EA1BB1262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06C2E4-150F-5B04-D5A7-FEB49DA449CF}"/>
              </a:ext>
            </a:extLst>
          </p:cNvPr>
          <p:cNvSpPr/>
          <p:nvPr/>
        </p:nvSpPr>
        <p:spPr>
          <a:xfrm>
            <a:off x="3769746" y="-31962"/>
            <a:ext cx="149547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Pressurized RICH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1FA2D-53F7-220E-E705-F3A0F599D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481" y="695236"/>
            <a:ext cx="3108450" cy="4153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C4C980-97F2-60F0-FF41-9B155A9AF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295" y="695237"/>
            <a:ext cx="3108450" cy="4153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3B7082-E002-0F68-F211-8E253B2EB3F5}"/>
              </a:ext>
            </a:extLst>
          </p:cNvPr>
          <p:cNvSpPr txBox="1"/>
          <p:nvPr/>
        </p:nvSpPr>
        <p:spPr>
          <a:xfrm>
            <a:off x="609175" y="335636"/>
            <a:ext cx="7290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Flanges re-worked to mount a suitable quartz window and get the CE safety certification for vacuum up to 3.3 bar 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78AE81-5746-9728-2902-741FE6A060AC}"/>
              </a:ext>
            </a:extLst>
          </p:cNvPr>
          <p:cNvSpPr txBox="1"/>
          <p:nvPr/>
        </p:nvSpPr>
        <p:spPr>
          <a:xfrm>
            <a:off x="91806" y="1578206"/>
            <a:ext cx="162781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Compare C</a:t>
            </a:r>
            <a:r>
              <a:rPr lang="en-IT" sz="1400" baseline="-25000" dirty="0"/>
              <a:t>2</a:t>
            </a:r>
            <a:r>
              <a:rPr lang="en-IT" sz="1400" dirty="0"/>
              <a:t>F</a:t>
            </a:r>
            <a:r>
              <a:rPr lang="en-IT" sz="1400" baseline="-25000" dirty="0"/>
              <a:t>6</a:t>
            </a:r>
            <a:r>
              <a:rPr lang="en-IT" sz="1400" dirty="0"/>
              <a:t> with</a:t>
            </a:r>
          </a:p>
          <a:p>
            <a:r>
              <a:rPr lang="en-GB" sz="1400" dirty="0"/>
              <a:t>o</a:t>
            </a:r>
            <a:r>
              <a:rPr lang="en-IT" sz="1400" dirty="0"/>
              <a:t>ther radiators,</a:t>
            </a:r>
          </a:p>
          <a:p>
            <a:endParaRPr lang="en-IT" sz="1400" dirty="0"/>
          </a:p>
          <a:p>
            <a:r>
              <a:rPr lang="en-IT" sz="1400" dirty="0"/>
              <a:t>e.g. Argon </a:t>
            </a:r>
          </a:p>
          <a:p>
            <a:endParaRPr lang="en-IT" sz="1400" dirty="0"/>
          </a:p>
          <a:p>
            <a:r>
              <a:rPr lang="en-IT" sz="1400" dirty="0"/>
              <a:t>in a close gas circuit</a:t>
            </a:r>
          </a:p>
          <a:p>
            <a:r>
              <a:rPr lang="en-IT" sz="1400" dirty="0"/>
              <a:t>(minimum leaks)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DEFEEF-FA70-E780-748E-D0233000C322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85956F9A-FA23-334B-9210-184939ECA72E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99CF06-DE4B-5617-85D1-3208FFAC8FCF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53E1F232-B074-5E75-8618-C24D6BD0817D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734994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DC289-CD43-19AE-0A61-962BCAD7F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B3C7E5-E192-A53D-A05C-61FAA24DBBD4}"/>
              </a:ext>
            </a:extLst>
          </p:cNvPr>
          <p:cNvSpPr/>
          <p:nvPr/>
        </p:nvSpPr>
        <p:spPr>
          <a:xfrm>
            <a:off x="3239146" y="777969"/>
            <a:ext cx="5776846" cy="40614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592B83C-FA02-307E-ECAE-7D456058E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228" y="853399"/>
            <a:ext cx="5474769" cy="3455911"/>
          </a:xfrm>
          <a:prstGeom prst="rect">
            <a:avLst/>
          </a:prstGeom>
        </p:spPr>
      </p:pic>
      <p:pic>
        <p:nvPicPr>
          <p:cNvPr id="12" name="Picture 11" descr="pump.jpg">
            <a:extLst>
              <a:ext uri="{FF2B5EF4-FFF2-40B4-BE49-F238E27FC236}">
                <a16:creationId xmlns:a16="http://schemas.microsoft.com/office/drawing/2014/main" id="{00B7D810-B6B2-1D93-0819-DE800DC10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" y="3676775"/>
            <a:ext cx="1599833" cy="119171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62E30B7-532B-B3B5-3F33-890935A63B57}"/>
              </a:ext>
            </a:extLst>
          </p:cNvPr>
          <p:cNvSpPr/>
          <p:nvPr/>
        </p:nvSpPr>
        <p:spPr>
          <a:xfrm>
            <a:off x="867754" y="3676775"/>
            <a:ext cx="856591" cy="16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DA8CB0-2B8F-26F6-B443-9A6158C1419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CF3241-C933-E43E-E09F-CA87679B1F6E}"/>
              </a:ext>
            </a:extLst>
          </p:cNvPr>
          <p:cNvSpPr/>
          <p:nvPr/>
        </p:nvSpPr>
        <p:spPr>
          <a:xfrm>
            <a:off x="3808547" y="-31962"/>
            <a:ext cx="141788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Alternate Gases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BC8B6-517B-3412-F2FC-7F530B13FD99}"/>
              </a:ext>
            </a:extLst>
          </p:cNvPr>
          <p:cNvSpPr/>
          <p:nvPr/>
        </p:nvSpPr>
        <p:spPr>
          <a:xfrm>
            <a:off x="3956485" y="1675206"/>
            <a:ext cx="4789900" cy="21618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17B3E6-7F80-96DA-13E6-8AC6374A3A3E}"/>
              </a:ext>
            </a:extLst>
          </p:cNvPr>
          <p:cNvCxnSpPr>
            <a:cxnSpLocks/>
          </p:cNvCxnSpPr>
          <p:nvPr/>
        </p:nvCxnSpPr>
        <p:spPr>
          <a:xfrm>
            <a:off x="4026996" y="3319953"/>
            <a:ext cx="13883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E360E6-6D24-45EC-F113-7FBB7D81C77A}"/>
              </a:ext>
            </a:extLst>
          </p:cNvPr>
          <p:cNvCxnSpPr>
            <a:cxnSpLocks/>
          </p:cNvCxnSpPr>
          <p:nvPr/>
        </p:nvCxnSpPr>
        <p:spPr>
          <a:xfrm>
            <a:off x="5423763" y="1247399"/>
            <a:ext cx="0" cy="2810931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6C0F4C2-F131-7BA0-065A-9871B62A4487}"/>
              </a:ext>
            </a:extLst>
          </p:cNvPr>
          <p:cNvSpPr txBox="1"/>
          <p:nvPr/>
        </p:nvSpPr>
        <p:spPr>
          <a:xfrm>
            <a:off x="6364401" y="1651528"/>
            <a:ext cx="1237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</a:rPr>
              <a:t>ePIC target value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E3AC05F-DCD5-BDDD-4953-B2366AC8B942}"/>
              </a:ext>
            </a:extLst>
          </p:cNvPr>
          <p:cNvCxnSpPr>
            <a:cxnSpLocks/>
          </p:cNvCxnSpPr>
          <p:nvPr/>
        </p:nvCxnSpPr>
        <p:spPr>
          <a:xfrm>
            <a:off x="4819973" y="1247399"/>
            <a:ext cx="595323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D089094-6B3E-9F15-12BF-79F0B605C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63" y="1854881"/>
            <a:ext cx="1877863" cy="1390792"/>
          </a:xfrm>
          <a:prstGeom prst="rect">
            <a:avLst/>
          </a:prstGeom>
        </p:spPr>
      </p:pic>
      <p:pic>
        <p:nvPicPr>
          <p:cNvPr id="16" name="Picture 15" descr="recovery.jpg">
            <a:extLst>
              <a:ext uri="{FF2B5EF4-FFF2-40B4-BE49-F238E27FC236}">
                <a16:creationId xmlns:a16="http://schemas.microsoft.com/office/drawing/2014/main" id="{BD98D9EE-9079-B6C2-75BB-90D89A0491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72" y="3657807"/>
            <a:ext cx="1333748" cy="1246050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BE60DBBA-37E4-4036-4641-8B9131DA4A5E}"/>
              </a:ext>
            </a:extLst>
          </p:cNvPr>
          <p:cNvSpPr/>
          <p:nvPr/>
        </p:nvSpPr>
        <p:spPr>
          <a:xfrm>
            <a:off x="190409" y="2450673"/>
            <a:ext cx="227451" cy="418454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E88D19-EB35-9553-D852-EC98975CA578}"/>
              </a:ext>
            </a:extLst>
          </p:cNvPr>
          <p:cNvSpPr txBox="1"/>
          <p:nvPr/>
        </p:nvSpPr>
        <p:spPr>
          <a:xfrm>
            <a:off x="27921" y="2088239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3x  inputs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FAA980B8-CCCF-13C0-293C-9B19C280B59E}"/>
              </a:ext>
            </a:extLst>
          </p:cNvPr>
          <p:cNvSpPr/>
          <p:nvPr/>
        </p:nvSpPr>
        <p:spPr>
          <a:xfrm>
            <a:off x="509011" y="2381520"/>
            <a:ext cx="242488" cy="521709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66E78A-2AD6-A054-76BA-F97EC1901294}"/>
              </a:ext>
            </a:extLst>
          </p:cNvPr>
          <p:cNvSpPr txBox="1"/>
          <p:nvPr/>
        </p:nvSpPr>
        <p:spPr>
          <a:xfrm>
            <a:off x="-108137" y="3368077"/>
            <a:ext cx="760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    exhauts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16F953-988D-B66C-CDD4-606924EBD203}"/>
              </a:ext>
            </a:extLst>
          </p:cNvPr>
          <p:cNvSpPr txBox="1"/>
          <p:nvPr/>
        </p:nvSpPr>
        <p:spPr>
          <a:xfrm>
            <a:off x="2568319" y="1814454"/>
            <a:ext cx="567784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IT" sz="1100" dirty="0"/>
              <a:t>    inlet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F7E7CB-C004-B503-197F-AF90AD398905}"/>
              </a:ext>
            </a:extLst>
          </p:cNvPr>
          <p:cNvSpPr txBox="1"/>
          <p:nvPr/>
        </p:nvSpPr>
        <p:spPr>
          <a:xfrm>
            <a:off x="872126" y="3641377"/>
            <a:ext cx="8691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900" dirty="0"/>
              <a:t>Vacuum pump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18E3C-A982-8ECF-9B54-037B7ECDB8EF}"/>
              </a:ext>
            </a:extLst>
          </p:cNvPr>
          <p:cNvSpPr/>
          <p:nvPr/>
        </p:nvSpPr>
        <p:spPr>
          <a:xfrm>
            <a:off x="7924800" y="3411589"/>
            <a:ext cx="54708" cy="58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65D0FC-A43E-8E23-31C6-BBA33A000481}"/>
              </a:ext>
            </a:extLst>
          </p:cNvPr>
          <p:cNvSpPr/>
          <p:nvPr/>
        </p:nvSpPr>
        <p:spPr>
          <a:xfrm>
            <a:off x="8244520" y="3752885"/>
            <a:ext cx="54708" cy="58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09F27F-8035-DF1C-25DA-1E874C6439B4}"/>
              </a:ext>
            </a:extLst>
          </p:cNvPr>
          <p:cNvSpPr txBox="1"/>
          <p:nvPr/>
        </p:nvSpPr>
        <p:spPr>
          <a:xfrm>
            <a:off x="4272441" y="363967"/>
            <a:ext cx="377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First successful comparison among alternate gas mixtures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69C152-8EE1-F8B9-4C53-22B3EF3175EE}"/>
              </a:ext>
            </a:extLst>
          </p:cNvPr>
          <p:cNvSpPr txBox="1"/>
          <p:nvPr/>
        </p:nvSpPr>
        <p:spPr>
          <a:xfrm>
            <a:off x="4849910" y="3278713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7030A0"/>
                </a:solidFill>
              </a:rPr>
              <a:t>+Ar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67358-5B52-82A1-BC06-A08A681362FB}"/>
              </a:ext>
            </a:extLst>
          </p:cNvPr>
          <p:cNvSpPr txBox="1"/>
          <p:nvPr/>
        </p:nvSpPr>
        <p:spPr>
          <a:xfrm>
            <a:off x="260501" y="423095"/>
            <a:ext cx="251376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Tested gas:</a:t>
            </a:r>
          </a:p>
          <a:p>
            <a:r>
              <a:rPr lang="en-IT" sz="1300" dirty="0"/>
              <a:t>   		C</a:t>
            </a:r>
            <a:r>
              <a:rPr lang="en-IT" sz="1300" baseline="-25000" dirty="0"/>
              <a:t>2</a:t>
            </a:r>
            <a:r>
              <a:rPr lang="en-IT" sz="1300" dirty="0"/>
              <a:t>F</a:t>
            </a:r>
            <a:r>
              <a:rPr lang="en-IT" sz="1300" baseline="-25000" dirty="0"/>
              <a:t>6</a:t>
            </a:r>
          </a:p>
          <a:p>
            <a:r>
              <a:rPr lang="en-IT" sz="1300" baseline="-25000" dirty="0"/>
              <a:t>     		</a:t>
            </a:r>
            <a:r>
              <a:rPr lang="en-IT" sz="1300" dirty="0"/>
              <a:t>Ar</a:t>
            </a:r>
          </a:p>
          <a:p>
            <a:r>
              <a:rPr lang="en-IT" sz="1300" dirty="0"/>
              <a:t>   		C</a:t>
            </a:r>
            <a:r>
              <a:rPr lang="en-IT" sz="1300" baseline="-25000" dirty="0"/>
              <a:t>4</a:t>
            </a:r>
            <a:r>
              <a:rPr lang="en-IT" sz="1300" dirty="0"/>
              <a:t>F</a:t>
            </a:r>
            <a:r>
              <a:rPr lang="en-IT" sz="1300" baseline="-25000" dirty="0"/>
              <a:t>10</a:t>
            </a:r>
          </a:p>
          <a:p>
            <a:r>
              <a:rPr lang="en-IT" sz="1300" dirty="0"/>
              <a:t> 		C</a:t>
            </a:r>
            <a:r>
              <a:rPr lang="en-IT" sz="1300" baseline="-25000" dirty="0"/>
              <a:t>4</a:t>
            </a:r>
            <a:r>
              <a:rPr lang="en-IT" sz="1300" dirty="0"/>
              <a:t>F</a:t>
            </a:r>
            <a:r>
              <a:rPr lang="en-IT" sz="1300" baseline="-25000" dirty="0"/>
              <a:t>10</a:t>
            </a:r>
            <a:r>
              <a:rPr lang="en-IT" sz="1300" dirty="0"/>
              <a:t> – Ar mixture  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F7AD0E3-E5FF-4B70-F546-C212BB44EF83}"/>
              </a:ext>
            </a:extLst>
          </p:cNvPr>
          <p:cNvCxnSpPr/>
          <p:nvPr/>
        </p:nvCxnSpPr>
        <p:spPr>
          <a:xfrm flipV="1">
            <a:off x="2623083" y="1551100"/>
            <a:ext cx="392765" cy="224323"/>
          </a:xfrm>
          <a:prstGeom prst="straightConnector1">
            <a:avLst/>
          </a:prstGeom>
          <a:ln>
            <a:headEnd w="lg" len="lg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7D43CC-E66B-B796-E732-6E1A4644BDBB}"/>
              </a:ext>
            </a:extLst>
          </p:cNvPr>
          <p:cNvCxnSpPr>
            <a:cxnSpLocks/>
          </p:cNvCxnSpPr>
          <p:nvPr/>
        </p:nvCxnSpPr>
        <p:spPr>
          <a:xfrm flipH="1">
            <a:off x="462847" y="3021172"/>
            <a:ext cx="460345" cy="390417"/>
          </a:xfrm>
          <a:prstGeom prst="straightConnector1">
            <a:avLst/>
          </a:prstGeom>
          <a:ln>
            <a:headEnd w="lg" len="lg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39A867D-F5E4-6905-1A55-65AFB72D6918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004BECAB-E2CA-39B8-D454-D2C6FAA4A328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A88366-DFA9-E59A-B26A-85CD8FA55681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CA3E46-5E86-F3F9-64EC-AB7570599810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893135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87587-F93D-19DF-A1BD-27FC1A2DA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59ED569-8EE0-95AA-078F-14E267AC8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482" y="655917"/>
            <a:ext cx="2197443" cy="218122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6F531CB-BA44-C839-0502-2962FF7C02E2}"/>
              </a:ext>
            </a:extLst>
          </p:cNvPr>
          <p:cNvSpPr/>
          <p:nvPr/>
        </p:nvSpPr>
        <p:spPr>
          <a:xfrm>
            <a:off x="5785474" y="641513"/>
            <a:ext cx="3235324" cy="428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ular Callout 33">
            <a:extLst>
              <a:ext uri="{FF2B5EF4-FFF2-40B4-BE49-F238E27FC236}">
                <a16:creationId xmlns:a16="http://schemas.microsoft.com/office/drawing/2014/main" id="{79E3DFC7-001D-CF3C-052A-9B143328C70C}"/>
              </a:ext>
            </a:extLst>
          </p:cNvPr>
          <p:cNvSpPr/>
          <p:nvPr/>
        </p:nvSpPr>
        <p:spPr>
          <a:xfrm>
            <a:off x="5858431" y="684175"/>
            <a:ext cx="3105217" cy="4189490"/>
          </a:xfrm>
          <a:prstGeom prst="wedgeRectCallout">
            <a:avLst>
              <a:gd name="adj1" fmla="val -64913"/>
              <a:gd name="adj2" fmla="val -3485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rgbClr val="C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9F85636-0D07-388A-7749-A4EDA4A5C94E}"/>
              </a:ext>
            </a:extLst>
          </p:cNvPr>
          <p:cNvSpPr/>
          <p:nvPr/>
        </p:nvSpPr>
        <p:spPr>
          <a:xfrm>
            <a:off x="7537028" y="1883001"/>
            <a:ext cx="1248781" cy="11638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EF18150-5FDE-0755-C2CB-28B3F1CB133A}"/>
              </a:ext>
            </a:extLst>
          </p:cNvPr>
          <p:cNvGrpSpPr/>
          <p:nvPr/>
        </p:nvGrpSpPr>
        <p:grpSpPr>
          <a:xfrm>
            <a:off x="7664953" y="2030510"/>
            <a:ext cx="1036469" cy="913345"/>
            <a:chOff x="7653229" y="2003010"/>
            <a:chExt cx="1036469" cy="91334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E38D083-1359-EADB-5646-584CC4B6E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3229" y="2003010"/>
              <a:ext cx="1036467" cy="913345"/>
            </a:xfrm>
            <a:prstGeom prst="rect">
              <a:avLst/>
            </a:prstGeom>
          </p:spPr>
        </p:pic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1D70252F-8CB7-69EB-0936-B6C3D18899AF}"/>
                </a:ext>
              </a:extLst>
            </p:cNvPr>
            <p:cNvSpPr/>
            <p:nvPr/>
          </p:nvSpPr>
          <p:spPr>
            <a:xfrm rot="16200000">
              <a:off x="8079321" y="2299504"/>
              <a:ext cx="758636" cy="462118"/>
            </a:xfrm>
            <a:prstGeom prst="triangle">
              <a:avLst>
                <a:gd name="adj" fmla="val 1998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629BBB1-39CF-1485-5B5C-AB5BFB251140}"/>
              </a:ext>
            </a:extLst>
          </p:cNvPr>
          <p:cNvSpPr/>
          <p:nvPr/>
        </p:nvSpPr>
        <p:spPr>
          <a:xfrm>
            <a:off x="96012" y="2934641"/>
            <a:ext cx="5447784" cy="1994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FB2693-367D-61BC-3322-13DF8F06720F}"/>
              </a:ext>
            </a:extLst>
          </p:cNvPr>
          <p:cNvSpPr/>
          <p:nvPr/>
        </p:nvSpPr>
        <p:spPr>
          <a:xfrm>
            <a:off x="96012" y="641513"/>
            <a:ext cx="2883491" cy="21812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2423FC-C887-BF26-64E6-01C0BB061E62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AE5302-A9C3-4813-34B5-4F18C565A7B3}"/>
              </a:ext>
            </a:extLst>
          </p:cNvPr>
          <p:cNvSpPr/>
          <p:nvPr/>
        </p:nvSpPr>
        <p:spPr>
          <a:xfrm>
            <a:off x="3627014" y="-31962"/>
            <a:ext cx="178093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Real Scale Prototype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24D6FD-9224-8B1D-C49B-381DE4AB718D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464CE3E9-58C2-6E47-9948-AD17CB22B47A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373CD6-2D74-D8B0-3F41-A96A6101FB09}"/>
              </a:ext>
            </a:extLst>
          </p:cNvPr>
          <p:cNvSpPr txBox="1"/>
          <p:nvPr/>
        </p:nvSpPr>
        <p:spPr>
          <a:xfrm>
            <a:off x="146061" y="622624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Aerogel demonstrator</a:t>
            </a:r>
          </a:p>
        </p:txBody>
      </p:sp>
      <p:sp>
        <p:nvSpPr>
          <p:cNvPr id="24" name="Rectangular Callout 23">
            <a:extLst>
              <a:ext uri="{FF2B5EF4-FFF2-40B4-BE49-F238E27FC236}">
                <a16:creationId xmlns:a16="http://schemas.microsoft.com/office/drawing/2014/main" id="{81824876-2703-47A4-A93E-61CAAE6E4B41}"/>
              </a:ext>
            </a:extLst>
          </p:cNvPr>
          <p:cNvSpPr/>
          <p:nvPr/>
        </p:nvSpPr>
        <p:spPr>
          <a:xfrm>
            <a:off x="499182" y="905486"/>
            <a:ext cx="2212259" cy="1795728"/>
          </a:xfrm>
          <a:prstGeom prst="wedgeRectCallout">
            <a:avLst>
              <a:gd name="adj1" fmla="val 115418"/>
              <a:gd name="adj2" fmla="val 129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C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ADA1B4-D193-53B9-8472-084D4E8EA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07" y="959760"/>
            <a:ext cx="2129892" cy="170877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9EB5283-538B-B52D-EE68-C78FD1B411E9}"/>
              </a:ext>
            </a:extLst>
          </p:cNvPr>
          <p:cNvSpPr/>
          <p:nvPr/>
        </p:nvSpPr>
        <p:spPr>
          <a:xfrm>
            <a:off x="123202" y="2948199"/>
            <a:ext cx="45719" cy="1938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id="{4C92DF84-A8C8-D71E-F1F0-BD85A47071B7}"/>
              </a:ext>
            </a:extLst>
          </p:cNvPr>
          <p:cNvSpPr/>
          <p:nvPr/>
        </p:nvSpPr>
        <p:spPr>
          <a:xfrm>
            <a:off x="3140983" y="3004750"/>
            <a:ext cx="2330763" cy="1868915"/>
          </a:xfrm>
          <a:prstGeom prst="wedgeRectCallout">
            <a:avLst>
              <a:gd name="adj1" fmla="val 10182"/>
              <a:gd name="adj2" fmla="val -671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rgbClr val="C0000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E7D202-8DF1-5F2F-AC34-CD34108BA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448" y="3200348"/>
            <a:ext cx="1782481" cy="16359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065353-1F18-5278-09A4-F8F52810D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419" y="3032588"/>
            <a:ext cx="1736871" cy="1172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E0CF96-DC69-2D7C-D02B-435140323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1038" y="3024553"/>
            <a:ext cx="508267" cy="31600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A91C6E0-9E41-C8C1-DD67-6F134FAC2BA0}"/>
              </a:ext>
            </a:extLst>
          </p:cNvPr>
          <p:cNvSpPr txBox="1"/>
          <p:nvPr/>
        </p:nvSpPr>
        <p:spPr>
          <a:xfrm>
            <a:off x="6098839" y="4071100"/>
            <a:ext cx="889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CFRP Layer </a:t>
            </a:r>
          </a:p>
          <a:p>
            <a:r>
              <a:rPr lang="en-IT" sz="1100" dirty="0"/>
              <a:t>composition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4AD3E-7293-0C16-7EF7-A1F4027E757C}"/>
              </a:ext>
            </a:extLst>
          </p:cNvPr>
          <p:cNvSpPr txBox="1"/>
          <p:nvPr/>
        </p:nvSpPr>
        <p:spPr>
          <a:xfrm>
            <a:off x="32748" y="2968264"/>
            <a:ext cx="17091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  Mirror mounting and holder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BCEA92-0DAD-F84D-2836-E25E48801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961" y="3262077"/>
            <a:ext cx="1247157" cy="15820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5BF8209-1DB6-2F30-6490-C3022C087D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1512" y="4018336"/>
            <a:ext cx="1220517" cy="81612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4A03A24-62DB-FB72-DAD2-7B9E7C6E22EE}"/>
              </a:ext>
            </a:extLst>
          </p:cNvPr>
          <p:cNvSpPr/>
          <p:nvPr/>
        </p:nvSpPr>
        <p:spPr>
          <a:xfrm>
            <a:off x="3048923" y="2934641"/>
            <a:ext cx="45719" cy="1994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E43C11C-9030-B5DE-9B97-2FBD992B68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9612" y="752729"/>
            <a:ext cx="1844679" cy="10428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72333A2-1C2E-7578-21FA-7FD4DFF37A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6154" y="1880368"/>
            <a:ext cx="1248781" cy="116907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92BCD3-C2B5-BEF6-046E-35E2B466BD6E}"/>
              </a:ext>
            </a:extLst>
          </p:cNvPr>
          <p:cNvSpPr txBox="1"/>
          <p:nvPr/>
        </p:nvSpPr>
        <p:spPr>
          <a:xfrm>
            <a:off x="5935971" y="855437"/>
            <a:ext cx="986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Under </a:t>
            </a:r>
          </a:p>
          <a:p>
            <a:r>
              <a:rPr lang="en-US" sz="1200" dirty="0">
                <a:solidFill>
                  <a:srgbClr val="C00000"/>
                </a:solidFill>
              </a:rPr>
              <a:t>Construction</a:t>
            </a:r>
            <a:endParaRPr lang="en-IT" sz="12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F707F-8783-942D-375F-F05BF1443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8888" y="3368476"/>
            <a:ext cx="1027253" cy="140524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4FE5B4-4FF3-370D-9058-AC27F584F9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558" y="3130360"/>
            <a:ext cx="1247157" cy="1688669"/>
          </a:xfrm>
          <a:prstGeom prst="rect">
            <a:avLst/>
          </a:prstGeom>
        </p:spPr>
      </p:pic>
      <p:sp>
        <p:nvSpPr>
          <p:cNvPr id="40" name="Triangle 39">
            <a:extLst>
              <a:ext uri="{FF2B5EF4-FFF2-40B4-BE49-F238E27FC236}">
                <a16:creationId xmlns:a16="http://schemas.microsoft.com/office/drawing/2014/main" id="{323071AF-D23B-5B41-D868-464A7DEB7728}"/>
              </a:ext>
            </a:extLst>
          </p:cNvPr>
          <p:cNvSpPr/>
          <p:nvPr/>
        </p:nvSpPr>
        <p:spPr>
          <a:xfrm>
            <a:off x="6122246" y="2429167"/>
            <a:ext cx="504725" cy="599093"/>
          </a:xfrm>
          <a:prstGeom prst="triangle">
            <a:avLst>
              <a:gd name="adj" fmla="val 19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DE231B3-A552-F6E7-4C0A-F1E23C88A373}"/>
              </a:ext>
            </a:extLst>
          </p:cNvPr>
          <p:cNvSpPr txBox="1"/>
          <p:nvPr/>
        </p:nvSpPr>
        <p:spPr>
          <a:xfrm>
            <a:off x="7516480" y="3107309"/>
            <a:ext cx="1184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CFRP layer samples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B825E2-623D-0744-D620-BC07A8ED4F4F}"/>
              </a:ext>
            </a:extLst>
          </p:cNvPr>
          <p:cNvSpPr txBox="1"/>
          <p:nvPr/>
        </p:nvSpPr>
        <p:spPr>
          <a:xfrm>
            <a:off x="3221482" y="3119128"/>
            <a:ext cx="4347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b="1" dirty="0">
                <a:solidFill>
                  <a:srgbClr val="C00000"/>
                </a:solidFill>
              </a:rPr>
              <a:t>JLab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5846B7-2CF3-62F1-DCA3-1495D84924ED}"/>
              </a:ext>
            </a:extLst>
          </p:cNvPr>
          <p:cNvSpPr txBox="1"/>
          <p:nvPr/>
        </p:nvSpPr>
        <p:spPr>
          <a:xfrm>
            <a:off x="816277" y="325404"/>
            <a:ext cx="6355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Engineering of  all the mechanical details pursued with the real-scale prototype (eRD102 milestone)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DC66364-DEC6-AEDB-E236-11493C62E5FD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B5D2D7-F1F3-4381-1F6D-BF51005E855D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96728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1EB62-08C3-C01C-DD29-123D5C2C7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F14AE4-2D93-8E02-038D-DE5EA023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77" y="1608869"/>
            <a:ext cx="3140060" cy="326498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45FEC85-7F62-768B-2475-0851F9CFECAE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09A1A-CEAB-2A60-7ED5-071C682AA6B8}"/>
              </a:ext>
            </a:extLst>
          </p:cNvPr>
          <p:cNvSpPr/>
          <p:nvPr/>
        </p:nvSpPr>
        <p:spPr>
          <a:xfrm>
            <a:off x="3918958" y="-31962"/>
            <a:ext cx="119705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Detector Box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E33C1C-FF11-7538-F3FF-D594D57D4573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55FB0F11-372D-C465-9920-E022DC5FB85E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16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8E77CE-2680-889D-F49F-FBEF2048E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751" y="341124"/>
            <a:ext cx="2368972" cy="23610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80EDE5-921E-22AD-849B-CCCF36C4B0E7}"/>
              </a:ext>
            </a:extLst>
          </p:cNvPr>
          <p:cNvSpPr txBox="1"/>
          <p:nvPr/>
        </p:nvSpPr>
        <p:spPr>
          <a:xfrm>
            <a:off x="307561" y="414125"/>
            <a:ext cx="5346528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Gas volume sealed by a large-area quartz window</a:t>
            </a:r>
          </a:p>
          <a:p>
            <a:r>
              <a:rPr lang="en-IT" sz="1300" dirty="0"/>
              <a:t>Several inlets/outlets for gas dynamics study </a:t>
            </a:r>
          </a:p>
          <a:p>
            <a:r>
              <a:rPr lang="en-IT" sz="1300" dirty="0"/>
              <a:t>Compatible with the existing detector boxes</a:t>
            </a:r>
          </a:p>
          <a:p>
            <a:r>
              <a:rPr lang="en-IT" sz="1300" dirty="0"/>
              <a:t>		Different mounting point mimicking the curved surface at ePIC</a:t>
            </a:r>
          </a:p>
          <a:p>
            <a:r>
              <a:rPr lang="en-IT" sz="1300" dirty="0"/>
              <a:t>Baseline for future detector box upgrades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39FE46-0CF3-F474-C065-BBB20C022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214" y="1608869"/>
            <a:ext cx="3312996" cy="3264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90AA98-7783-2979-4950-06A31401C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210" y="2920273"/>
            <a:ext cx="2540012" cy="1913364"/>
          </a:xfrm>
          <a:prstGeom prst="rect">
            <a:avLst/>
          </a:prstGeom>
        </p:spPr>
      </p:pic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BB443083-5FE3-F91E-9132-810F3AD8F5C8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78E7C-B088-B3B4-D2C6-E029E65C632E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634875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65C1F-B914-D434-81F7-49F086E16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B379AEC-0BA6-0660-9AA5-F0A624F5C82C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531FA2-5C59-C740-B549-4DED613BE9A8}"/>
              </a:ext>
            </a:extLst>
          </p:cNvPr>
          <p:cNvSpPr/>
          <p:nvPr/>
        </p:nvSpPr>
        <p:spPr>
          <a:xfrm>
            <a:off x="3627012" y="-31962"/>
            <a:ext cx="178093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Real Scale Prototype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0A5A68-DF6E-498A-656C-D25E1003B142}"/>
              </a:ext>
            </a:extLst>
          </p:cNvPr>
          <p:cNvSpPr txBox="1"/>
          <p:nvPr/>
        </p:nvSpPr>
        <p:spPr>
          <a:xfrm>
            <a:off x="1712738" y="383506"/>
            <a:ext cx="5609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Saddle + Platform for safe operations (</a:t>
            </a:r>
            <a:r>
              <a:rPr lang="en-US" sz="1200" dirty="0" err="1">
                <a:solidFill>
                  <a:srgbClr val="C00000"/>
                </a:solidFill>
                <a:highlight>
                  <a:srgbClr val="E4E49A"/>
                </a:highlight>
              </a:rPr>
              <a:t>pseudorapidity</a:t>
            </a:r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 scan with beam and cosmic tests)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pic>
        <p:nvPicPr>
          <p:cNvPr id="2" name="Picture 1" descr="A machine on a metal frame&#10;&#10;Description automatically generated">
            <a:extLst>
              <a:ext uri="{FF2B5EF4-FFF2-40B4-BE49-F238E27FC236}">
                <a16:creationId xmlns:a16="http://schemas.microsoft.com/office/drawing/2014/main" id="{6153BC46-02D1-A00B-8FA2-BB6F35A8C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686" y="809243"/>
            <a:ext cx="2010700" cy="26753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143153-3AF5-E9EC-D6FE-990F39080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58" y="888654"/>
            <a:ext cx="3264204" cy="25165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C62E5F-4A24-7FFE-7F3E-AEF8EF5E6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207" y="934785"/>
            <a:ext cx="3155035" cy="24242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21E21B-9E5D-7139-531C-03393D08D027}"/>
              </a:ext>
            </a:extLst>
          </p:cNvPr>
          <p:cNvSpPr txBox="1"/>
          <p:nvPr/>
        </p:nvSpPr>
        <p:spPr>
          <a:xfrm>
            <a:off x="1024725" y="3572027"/>
            <a:ext cx="7503593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Being prepared for </a:t>
            </a:r>
            <a:r>
              <a:rPr lang="en-IT" sz="1300" i="1" dirty="0"/>
              <a:t>safety handling</a:t>
            </a:r>
            <a:r>
              <a:rPr lang="en-IT" sz="1300" dirty="0"/>
              <a:t>, gas operation validation and a cosmic campaign prior of 2026 test-beam</a:t>
            </a:r>
          </a:p>
          <a:p>
            <a:endParaRPr lang="en-IT" sz="1300" dirty="0"/>
          </a:p>
          <a:p>
            <a:r>
              <a:rPr lang="en-IT" sz="1300" dirty="0"/>
              <a:t>dRICH submitted two joined requests for beam time at CERN in May-July:   </a:t>
            </a:r>
          </a:p>
          <a:p>
            <a:endParaRPr lang="en-IT" sz="800" dirty="0"/>
          </a:p>
          <a:p>
            <a:r>
              <a:rPr lang="en-IT" sz="1300" dirty="0"/>
              <a:t>   -  2 weeks at PS (mixed hadron beams &lt; 12 GeV/c) with pfRICH     			 </a:t>
            </a:r>
            <a:r>
              <a:rPr lang="en-IT" sz="1300" dirty="0">
                <a:solidFill>
                  <a:srgbClr val="C00000"/>
                </a:solidFill>
              </a:rPr>
              <a:t>10-24 June 2026</a:t>
            </a:r>
          </a:p>
          <a:p>
            <a:endParaRPr lang="en-IT" sz="800" dirty="0"/>
          </a:p>
          <a:p>
            <a:r>
              <a:rPr lang="en-IT" sz="1300" dirty="0"/>
              <a:t>   -  1 week ar SPS (mixed hadron beams &gt; 20 GeV/c) with pfRICH + LFHCAL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C66852-02D2-A4EE-ED16-2326C92FB0D7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5" name="Foliennummernplatzhalter 6">
            <a:extLst>
              <a:ext uri="{FF2B5EF4-FFF2-40B4-BE49-F238E27FC236}">
                <a16:creationId xmlns:a16="http://schemas.microsoft.com/office/drawing/2014/main" id="{DF86073B-CD9B-14F0-DDB6-609E1F50115C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C2E5EC-E1E1-7147-7525-390FC1BFF32F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257B3637-1BD6-B5BC-5539-63D91AC20901}"/>
              </a:ext>
            </a:extLst>
          </p:cNvPr>
          <p:cNvSpPr/>
          <p:nvPr/>
        </p:nvSpPr>
        <p:spPr>
          <a:xfrm>
            <a:off x="5800023" y="4273809"/>
            <a:ext cx="436970" cy="29287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A233D541-EBEC-5C85-D575-1A41AE86982D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56616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5D832-8D13-18DD-5375-216DEB73A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D065962-452A-2641-1B63-7505EDDA7B26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0D3BA-3B08-F5C9-0D56-AD95B2850238}"/>
              </a:ext>
            </a:extLst>
          </p:cNvPr>
          <p:cNvSpPr/>
          <p:nvPr/>
        </p:nvSpPr>
        <p:spPr>
          <a:xfrm>
            <a:off x="3627012" y="-31962"/>
            <a:ext cx="1780937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Real Scale Prototype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0C435A-6434-472D-2DEE-4A72AB1D1EA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5" name="Foliennummernplatzhalter 6">
            <a:extLst>
              <a:ext uri="{FF2B5EF4-FFF2-40B4-BE49-F238E27FC236}">
                <a16:creationId xmlns:a16="http://schemas.microsoft.com/office/drawing/2014/main" id="{F10C84E9-B08A-F25B-1577-5B9273641C1E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B53A35-8F52-3ECB-597A-581AE00D4AB5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5" name="Video_real_scale">
            <a:hlinkClick r:id="" action="ppaction://media"/>
            <a:extLst>
              <a:ext uri="{FF2B5EF4-FFF2-40B4-BE49-F238E27FC236}">
                <a16:creationId xmlns:a16="http://schemas.microsoft.com/office/drawing/2014/main" id="{5B1560F5-DCBF-1330-5CAB-52394BE0FA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974" y="495572"/>
            <a:ext cx="7998594" cy="4460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C979D9-22D8-52D2-71F3-C04CF366C59A}"/>
              </a:ext>
            </a:extLst>
          </p:cNvPr>
          <p:cNvSpPr txBox="1"/>
          <p:nvPr/>
        </p:nvSpPr>
        <p:spPr>
          <a:xfrm>
            <a:off x="7532016" y="368588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ePIC IP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57CFAD-B54C-22E8-5AF2-A776723EE91E}"/>
              </a:ext>
            </a:extLst>
          </p:cNvPr>
          <p:cNvCxnSpPr/>
          <p:nvPr/>
        </p:nvCxnSpPr>
        <p:spPr>
          <a:xfrm>
            <a:off x="7371042" y="3346515"/>
            <a:ext cx="0" cy="1178351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087E0E7C-4BC2-916C-6FD9-37E123B90415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252342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95212-016D-F873-5F25-8B3068AA0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5EFB4F4-003F-6ED8-CA0A-914053AE4EB4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54003A-6C51-9671-ABE5-65C6AB174831}"/>
              </a:ext>
            </a:extLst>
          </p:cNvPr>
          <p:cNvSpPr/>
          <p:nvPr/>
        </p:nvSpPr>
        <p:spPr>
          <a:xfrm>
            <a:off x="3960278" y="-31962"/>
            <a:ext cx="111440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Conclusions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0E99C9-A6EB-27C3-C111-CFDCE45C1F07}"/>
              </a:ext>
            </a:extLst>
          </p:cNvPr>
          <p:cNvSpPr txBox="1"/>
          <p:nvPr/>
        </p:nvSpPr>
        <p:spPr>
          <a:xfrm>
            <a:off x="2918344" y="381339"/>
            <a:ext cx="3021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Work ongoing to complete </a:t>
            </a:r>
            <a:r>
              <a:rPr lang="en-US" sz="1200" dirty="0" err="1">
                <a:solidFill>
                  <a:srgbClr val="C00000"/>
                </a:solidFill>
                <a:highlight>
                  <a:srgbClr val="E4E49A"/>
                </a:highlight>
              </a:rPr>
              <a:t>dRICH</a:t>
            </a:r>
            <a:r>
              <a:rPr lang="en-US" sz="1200" dirty="0">
                <a:solidFill>
                  <a:srgbClr val="C00000"/>
                </a:solidFill>
                <a:highlight>
                  <a:srgbClr val="E4E49A"/>
                </a:highlight>
              </a:rPr>
              <a:t> test articles</a:t>
            </a:r>
            <a:endParaRPr lang="en-IT" sz="1200" dirty="0">
              <a:solidFill>
                <a:srgbClr val="C00000"/>
              </a:solidFill>
              <a:highlight>
                <a:srgbClr val="E4E49A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A5A3D5-D69B-15E6-1E4D-934D86006D04}"/>
              </a:ext>
            </a:extLst>
          </p:cNvPr>
          <p:cNvSpPr txBox="1"/>
          <p:nvPr/>
        </p:nvSpPr>
        <p:spPr>
          <a:xfrm>
            <a:off x="820202" y="770639"/>
            <a:ext cx="6704977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Test-beam campaign in 2025: </a:t>
            </a:r>
          </a:p>
          <a:p>
            <a:endParaRPr lang="en-IT" sz="1300" dirty="0"/>
          </a:p>
          <a:p>
            <a:r>
              <a:rPr lang="en-IT" sz="1300" dirty="0"/>
              <a:t>			Implementation of RDO in the dRICH readout chain </a:t>
            </a:r>
          </a:p>
          <a:p>
            <a:r>
              <a:rPr lang="en-IT" sz="1300" dirty="0"/>
              <a:t>					successful commissioning in different experimental conditions</a:t>
            </a:r>
          </a:p>
          <a:p>
            <a:r>
              <a:rPr lang="en-IT" sz="1300" dirty="0"/>
              <a:t>		</a:t>
            </a:r>
          </a:p>
          <a:p>
            <a:r>
              <a:rPr lang="en-IT" sz="1300" dirty="0"/>
              <a:t> 			Deploiment of a eco-friendly station for gas performance validation</a:t>
            </a:r>
          </a:p>
          <a:p>
            <a:r>
              <a:rPr lang="en-IT" sz="1300" dirty="0"/>
              <a:t>					successful test of alternate gases at various pressure</a:t>
            </a:r>
          </a:p>
          <a:p>
            <a:r>
              <a:rPr lang="en-IT" sz="1300" dirty="0"/>
              <a:t> </a:t>
            </a:r>
          </a:p>
          <a:p>
            <a:r>
              <a:rPr lang="en-IT" sz="1300" dirty="0"/>
              <a:t> </a:t>
            </a:r>
          </a:p>
          <a:p>
            <a:r>
              <a:rPr lang="en-IT" sz="1300" dirty="0"/>
              <a:t>Test-beam campaign in 2026: </a:t>
            </a:r>
          </a:p>
          <a:p>
            <a:r>
              <a:rPr lang="en-IT" sz="1300" dirty="0"/>
              <a:t>				</a:t>
            </a:r>
          </a:p>
          <a:p>
            <a:r>
              <a:rPr lang="en-IT" sz="1300" dirty="0"/>
              <a:t>			Realization of PDU in the final layout </a:t>
            </a:r>
          </a:p>
          <a:p>
            <a:r>
              <a:rPr lang="en-IT" sz="1300" dirty="0"/>
              <a:t>					ALCOR 64 </a:t>
            </a:r>
          </a:p>
          <a:p>
            <a:r>
              <a:rPr lang="en-IT" sz="1300" dirty="0"/>
              <a:t>					UVE SiPM</a:t>
            </a:r>
          </a:p>
          <a:p>
            <a:r>
              <a:rPr lang="en-IT" sz="1300" dirty="0"/>
              <a:t>					FEB+RDO stack</a:t>
            </a:r>
          </a:p>
          <a:p>
            <a:endParaRPr lang="en-IT" sz="1300" dirty="0"/>
          </a:p>
          <a:p>
            <a:r>
              <a:rPr lang="en-IT" sz="1300" dirty="0"/>
              <a:t>			Real-scale prototype</a:t>
            </a:r>
          </a:p>
          <a:p>
            <a:r>
              <a:rPr lang="en-IT" sz="1300" dirty="0"/>
              <a:t>					off-axis optics</a:t>
            </a:r>
          </a:p>
          <a:p>
            <a:r>
              <a:rPr lang="en-IT" sz="1300" dirty="0"/>
              <a:t>					layout conformed to ePIC</a:t>
            </a:r>
          </a:p>
          <a:p>
            <a:r>
              <a:rPr lang="en-IT" sz="1300" dirty="0"/>
              <a:t>					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B9EA1C-91EB-2C3A-782F-DABCC229815B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5" name="Foliennummernplatzhalter 6">
            <a:extLst>
              <a:ext uri="{FF2B5EF4-FFF2-40B4-BE49-F238E27FC236}">
                <a16:creationId xmlns:a16="http://schemas.microsoft.com/office/drawing/2014/main" id="{DDD5715E-CD30-082E-7EB3-8EEB3EE27B6B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19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F2BA9C-72D2-68B7-705B-AC3603F2C1A0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C4DE1C18-756B-1DBB-D3AA-73CB26018FB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2975938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52210-1D56-80C7-1C44-3412872D4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2F8AB1-F8E2-A7CE-DF23-5D6858BE4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0" y="1454463"/>
            <a:ext cx="4177044" cy="3323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2A7E76-23B3-209F-037D-6FE22F90E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30" y="1476545"/>
            <a:ext cx="4413578" cy="33170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CA8F09C-AD43-F79B-0226-6620E16F5067}"/>
              </a:ext>
            </a:extLst>
          </p:cNvPr>
          <p:cNvSpPr/>
          <p:nvPr/>
        </p:nvSpPr>
        <p:spPr>
          <a:xfrm>
            <a:off x="3074493" y="4076029"/>
            <a:ext cx="1458762" cy="902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0C54CB-FC0B-821F-2992-7DE35D11B27A}"/>
              </a:ext>
            </a:extLst>
          </p:cNvPr>
          <p:cNvSpPr/>
          <p:nvPr/>
        </p:nvSpPr>
        <p:spPr>
          <a:xfrm>
            <a:off x="4490871" y="1698167"/>
            <a:ext cx="1034275" cy="13777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A7E25-4D05-B35C-7B49-F09316E133A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8CA799-E896-69AE-4262-9133C54FAA83}"/>
              </a:ext>
            </a:extLst>
          </p:cNvPr>
          <p:cNvSpPr txBox="1"/>
          <p:nvPr/>
        </p:nvSpPr>
        <p:spPr>
          <a:xfrm>
            <a:off x="427247" y="581790"/>
            <a:ext cx="344363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Mid-size mirror coating successfully  done at ECI</a:t>
            </a:r>
          </a:p>
          <a:p>
            <a:r>
              <a:rPr lang="en-IT" sz="1300" dirty="0"/>
              <a:t>Mirror has arrived in EU (FE)</a:t>
            </a:r>
          </a:p>
          <a:p>
            <a:endParaRPr lang="en-IT" sz="800" dirty="0"/>
          </a:p>
          <a:p>
            <a:r>
              <a:rPr lang="en-IT" sz="1300" dirty="0"/>
              <a:t>Refrence samples being characterized at DUKE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6FC07-7754-D88B-0EC1-A59C52DF2282}"/>
              </a:ext>
            </a:extLst>
          </p:cNvPr>
          <p:cNvSpPr txBox="1"/>
          <p:nvPr/>
        </p:nvSpPr>
        <p:spPr>
          <a:xfrm>
            <a:off x="4889639" y="591713"/>
            <a:ext cx="3605539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/>
              <a:t>2025 production of mid-size aerogel (15-18 cm) </a:t>
            </a:r>
          </a:p>
          <a:p>
            <a:r>
              <a:rPr lang="en-GB" sz="1300" dirty="0"/>
              <a:t>s</a:t>
            </a:r>
            <a:r>
              <a:rPr lang="en-IT" sz="1300" dirty="0"/>
              <a:t>uccessfully completed, characterization ongoing</a:t>
            </a:r>
          </a:p>
          <a:p>
            <a:endParaRPr lang="en-IT" sz="800" dirty="0"/>
          </a:p>
          <a:p>
            <a:r>
              <a:rPr lang="en-IT" sz="1300" dirty="0"/>
              <a:t>Production of large-size aerogel (&gt; 20 cm) initiated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A04CB1-3409-44D7-AD24-EA96E55584DA}"/>
              </a:ext>
            </a:extLst>
          </p:cNvPr>
          <p:cNvSpPr/>
          <p:nvPr/>
        </p:nvSpPr>
        <p:spPr>
          <a:xfrm>
            <a:off x="3878148" y="-31962"/>
            <a:ext cx="1278683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Latest Arrivals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CA32FD-0ED5-7F46-556C-ADFAFEAA9E6C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652A66A8-13C7-C0AC-33BF-86EEBFAD20E4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2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C03651-3CA4-F02B-0F36-56811EDD00B1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12" name="Picture 11" descr="A white machine with a screen and a yellow object in it&#10;&#10;Description automatically generated">
            <a:extLst>
              <a:ext uri="{FF2B5EF4-FFF2-40B4-BE49-F238E27FC236}">
                <a16:creationId xmlns:a16="http://schemas.microsoft.com/office/drawing/2014/main" id="{B71D5F1D-9D24-5A35-F119-28400927C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238" y="1753966"/>
            <a:ext cx="943109" cy="12548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472462-6686-5FF1-DEAE-F08C96EE8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544" y="4129535"/>
            <a:ext cx="1318376" cy="835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F1036F-E59F-0F04-28C3-30998EFB8364}"/>
              </a:ext>
            </a:extLst>
          </p:cNvPr>
          <p:cNvSpPr txBox="1"/>
          <p:nvPr/>
        </p:nvSpPr>
        <p:spPr>
          <a:xfrm>
            <a:off x="2486877" y="294957"/>
            <a:ext cx="3063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Mid-size demonstrators successfully produced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10358369-A55F-453B-332C-30E05B214559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0FE0E3-FFB0-97BA-A573-516EDC0CE52B}"/>
              </a:ext>
            </a:extLst>
          </p:cNvPr>
          <p:cNvCxnSpPr/>
          <p:nvPr/>
        </p:nvCxnSpPr>
        <p:spPr>
          <a:xfrm flipH="1" flipV="1">
            <a:off x="92790" y="2158738"/>
            <a:ext cx="1255243" cy="2432116"/>
          </a:xfrm>
          <a:prstGeom prst="straightConnector1">
            <a:avLst/>
          </a:prstGeom>
          <a:ln>
            <a:solidFill>
              <a:schemeClr val="bg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D85B197-3C18-974F-22D9-BF7F20CBD50D}"/>
              </a:ext>
            </a:extLst>
          </p:cNvPr>
          <p:cNvSpPr txBox="1"/>
          <p:nvPr/>
        </p:nvSpPr>
        <p:spPr>
          <a:xfrm>
            <a:off x="255312" y="3572759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52 cm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23BC27B-29EC-4348-7825-AE10C5BFC1E4}"/>
              </a:ext>
            </a:extLst>
          </p:cNvPr>
          <p:cNvCxnSpPr>
            <a:cxnSpLocks/>
          </p:cNvCxnSpPr>
          <p:nvPr/>
        </p:nvCxnSpPr>
        <p:spPr>
          <a:xfrm flipV="1">
            <a:off x="7618429" y="1970202"/>
            <a:ext cx="1016524" cy="2164810"/>
          </a:xfrm>
          <a:prstGeom prst="straightConnector1">
            <a:avLst/>
          </a:prstGeom>
          <a:ln>
            <a:solidFill>
              <a:schemeClr val="bg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32BC346-7C4D-7A39-150D-275D88D28702}"/>
              </a:ext>
            </a:extLst>
          </p:cNvPr>
          <p:cNvSpPr txBox="1"/>
          <p:nvPr/>
        </p:nvSpPr>
        <p:spPr>
          <a:xfrm>
            <a:off x="8001559" y="3374796"/>
            <a:ext cx="566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18 cm</a:t>
            </a:r>
          </a:p>
        </p:txBody>
      </p:sp>
    </p:spTree>
    <p:extLst>
      <p:ext uri="{BB962C8B-B14F-4D97-AF65-F5344CB8AC3E}">
        <p14:creationId xmlns:p14="http://schemas.microsoft.com/office/powerpoint/2010/main" val="3270258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359C-D85F-A5B3-ACBB-E7346C41F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AEC97E-4273-1C4B-4E7F-E11D31805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46" y="593141"/>
            <a:ext cx="7772400" cy="43661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56AD341-55E4-A3D5-4E9F-A8375918B2EC}"/>
              </a:ext>
            </a:extLst>
          </p:cNvPr>
          <p:cNvSpPr/>
          <p:nvPr/>
        </p:nvSpPr>
        <p:spPr>
          <a:xfrm>
            <a:off x="669851" y="3125972"/>
            <a:ext cx="5661229" cy="1833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A00C43-99AC-88A3-ED62-55682EA887B5}"/>
              </a:ext>
            </a:extLst>
          </p:cNvPr>
          <p:cNvSpPr/>
          <p:nvPr/>
        </p:nvSpPr>
        <p:spPr>
          <a:xfrm>
            <a:off x="6687269" y="4384436"/>
            <a:ext cx="1342034" cy="4358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F8BCD1-CD34-2D47-25EB-9260D686A9DE}"/>
              </a:ext>
            </a:extLst>
          </p:cNvPr>
          <p:cNvSpPr/>
          <p:nvPr/>
        </p:nvSpPr>
        <p:spPr>
          <a:xfrm>
            <a:off x="0" y="-10048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A817DF-6489-4122-0059-C90B0A5E4B62}"/>
              </a:ext>
            </a:extLst>
          </p:cNvPr>
          <p:cNvSpPr/>
          <p:nvPr/>
        </p:nvSpPr>
        <p:spPr>
          <a:xfrm>
            <a:off x="3778465" y="-31962"/>
            <a:ext cx="147790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Photon Detector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2CC37C-3976-4961-D6C1-C768531B8CBC}"/>
              </a:ext>
            </a:extLst>
          </p:cNvPr>
          <p:cNvGrpSpPr/>
          <p:nvPr/>
        </p:nvGrpSpPr>
        <p:grpSpPr>
          <a:xfrm>
            <a:off x="4854741" y="1975843"/>
            <a:ext cx="1322363" cy="859302"/>
            <a:chOff x="4944795" y="1771356"/>
            <a:chExt cx="1322363" cy="85930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A48B71D-A8F1-6D3C-410E-232F0C2DC4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2630658"/>
              <a:ext cx="1322363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3AA632E-CC76-7938-9C32-4670F60D00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0129" y="2192215"/>
              <a:ext cx="837029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F1AF329-8576-C276-EEBB-826CE1F3B8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1788941"/>
              <a:ext cx="485334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2BA0B32-F6CB-CF32-EC99-24237E4D49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4795" y="1788941"/>
              <a:ext cx="0" cy="84171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81D7509-30AD-B791-7332-2567D18C46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129" y="1771356"/>
              <a:ext cx="0" cy="420859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4954BCD-595E-B024-BF6B-5AB73AE3E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7158" y="2192215"/>
              <a:ext cx="0" cy="438443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32F2FA-E76C-FFB0-4112-8839E55CF928}"/>
              </a:ext>
            </a:extLst>
          </p:cNvPr>
          <p:cNvGrpSpPr/>
          <p:nvPr/>
        </p:nvGrpSpPr>
        <p:grpSpPr>
          <a:xfrm rot="10800000">
            <a:off x="4875843" y="1528752"/>
            <a:ext cx="1322363" cy="859302"/>
            <a:chOff x="4944795" y="1771356"/>
            <a:chExt cx="1322363" cy="859302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1056878-3A70-B155-FE37-1E379149C8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2630658"/>
              <a:ext cx="1322363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E6293B6-15F7-6F16-58B7-B0440314AC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30129" y="2192215"/>
              <a:ext cx="837029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3C80DA7-F547-BE4A-4F06-BB920D6A3A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4795" y="1788941"/>
              <a:ext cx="485334" cy="0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23A0B33-CA28-8721-A602-1777B5DC7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4795" y="1788941"/>
              <a:ext cx="0" cy="841717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3ABF0C1-F358-46B4-ECE8-B2C1E9F35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0129" y="1771356"/>
              <a:ext cx="0" cy="420859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B3AD55E-B37C-8621-6520-7DC964AD45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7158" y="2192215"/>
              <a:ext cx="0" cy="438443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FBFE580-FDFC-CCE0-7E65-11B25072619E}"/>
              </a:ext>
            </a:extLst>
          </p:cNvPr>
          <p:cNvSpPr txBox="1"/>
          <p:nvPr/>
        </p:nvSpPr>
        <p:spPr>
          <a:xfrm>
            <a:off x="5726340" y="1538259"/>
            <a:ext cx="450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>
                <a:solidFill>
                  <a:srgbClr val="FFFF00"/>
                </a:solidFill>
              </a:rPr>
              <a:t>50 </a:t>
            </a:r>
            <a:r>
              <a:rPr lang="en-IT" sz="800" dirty="0">
                <a:solidFill>
                  <a:srgbClr val="FFFF00"/>
                </a:solidFill>
                <a:latin typeface="Symbol" pitchFamily="2" charset="2"/>
              </a:rPr>
              <a:t>m</a:t>
            </a:r>
            <a:r>
              <a:rPr lang="en-IT" sz="800" dirty="0">
                <a:solidFill>
                  <a:srgbClr val="FFFF00"/>
                </a:solidFill>
              </a:rPr>
              <a:t>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96DDAD-E934-2E72-7AAD-287368B23C77}"/>
              </a:ext>
            </a:extLst>
          </p:cNvPr>
          <p:cNvSpPr txBox="1"/>
          <p:nvPr/>
        </p:nvSpPr>
        <p:spPr>
          <a:xfrm>
            <a:off x="4889311" y="2590377"/>
            <a:ext cx="450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>
                <a:solidFill>
                  <a:schemeClr val="bg1"/>
                </a:solidFill>
              </a:rPr>
              <a:t>75 </a:t>
            </a:r>
            <a:r>
              <a:rPr lang="en-IT" sz="800" dirty="0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IT" sz="8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DA2382-09FB-1B6C-9588-82498679BBBC}"/>
              </a:ext>
            </a:extLst>
          </p:cNvPr>
          <p:cNvSpPr/>
          <p:nvPr/>
        </p:nvSpPr>
        <p:spPr>
          <a:xfrm rot="5400000">
            <a:off x="8087563" y="4671514"/>
            <a:ext cx="191409" cy="153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93BFD-B201-5CAC-50BE-FD718F8F8F7A}"/>
              </a:ext>
            </a:extLst>
          </p:cNvPr>
          <p:cNvSpPr/>
          <p:nvPr/>
        </p:nvSpPr>
        <p:spPr>
          <a:xfrm>
            <a:off x="6475691" y="1303599"/>
            <a:ext cx="1732393" cy="28582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ADA5F-FF6D-55E8-BC85-4246F327A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437" y="1235650"/>
            <a:ext cx="1478400" cy="21687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1EFAB5-30C7-5422-7640-AC415904D63C}"/>
              </a:ext>
            </a:extLst>
          </p:cNvPr>
          <p:cNvSpPr/>
          <p:nvPr/>
        </p:nvSpPr>
        <p:spPr>
          <a:xfrm>
            <a:off x="6687270" y="3807579"/>
            <a:ext cx="1342034" cy="4479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C896B1-AF18-88BA-D9D8-1D2857A3FFFC}"/>
              </a:ext>
            </a:extLst>
          </p:cNvPr>
          <p:cNvSpPr txBox="1"/>
          <p:nvPr/>
        </p:nvSpPr>
        <p:spPr>
          <a:xfrm>
            <a:off x="6958712" y="3827142"/>
            <a:ext cx="11224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+ SiPM carrierv3</a:t>
            </a:r>
          </a:p>
          <a:p>
            <a:r>
              <a:rPr lang="en-IT" sz="1100" dirty="0"/>
              <a:t>+ RDO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2DE17E-048D-D474-8FEE-C6EEA9C3FF61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48592BF9-A1DC-213F-130C-6E5838DC87D7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3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702F83-2EFA-A71E-9922-37CAB39BE10B}"/>
              </a:ext>
            </a:extLst>
          </p:cNvPr>
          <p:cNvSpPr txBox="1"/>
          <p:nvPr/>
        </p:nvSpPr>
        <p:spPr>
          <a:xfrm>
            <a:off x="7460389" y="819405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IT" sz="1760" dirty="0">
                <a:solidFill>
                  <a:schemeClr val="bg1">
                    <a:lumMod val="50000"/>
                  </a:schemeClr>
                </a:solidFill>
              </a:rPr>
              <a:t>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5E762-40C3-106D-3DFF-582BF243831D}"/>
              </a:ext>
            </a:extLst>
          </p:cNvPr>
          <p:cNvSpPr txBox="1"/>
          <p:nvPr/>
        </p:nvSpPr>
        <p:spPr>
          <a:xfrm>
            <a:off x="6670871" y="3333831"/>
            <a:ext cx="13420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Full size engineering</a:t>
            </a:r>
          </a:p>
          <a:p>
            <a:r>
              <a:rPr lang="en-GB" sz="1100" dirty="0"/>
              <a:t>t</a:t>
            </a:r>
            <a:r>
              <a:rPr lang="en-IT" sz="1100" dirty="0"/>
              <a:t>est article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684E59-8ED2-5CF8-236F-C56827875AAA}"/>
              </a:ext>
            </a:extLst>
          </p:cNvPr>
          <p:cNvSpPr txBox="1"/>
          <p:nvPr/>
        </p:nvSpPr>
        <p:spPr>
          <a:xfrm rot="16200000">
            <a:off x="6635381" y="3913178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2025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2580FD-7BCF-7275-9AA1-49C28B003DA6}"/>
              </a:ext>
            </a:extLst>
          </p:cNvPr>
          <p:cNvSpPr txBox="1"/>
          <p:nvPr/>
        </p:nvSpPr>
        <p:spPr>
          <a:xfrm rot="16200000">
            <a:off x="6644624" y="4463280"/>
            <a:ext cx="473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2026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81EC35-AD3E-C5BC-08E7-15393ECC242D}"/>
              </a:ext>
            </a:extLst>
          </p:cNvPr>
          <p:cNvSpPr txBox="1"/>
          <p:nvPr/>
        </p:nvSpPr>
        <p:spPr>
          <a:xfrm>
            <a:off x="6981210" y="4386905"/>
            <a:ext cx="9829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+ ALCOR 64ch</a:t>
            </a:r>
          </a:p>
          <a:p>
            <a:r>
              <a:rPr lang="en-IT" sz="1100" dirty="0"/>
              <a:t>+ FEB 64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09A310-37A1-6D64-1011-F7065DF04404}"/>
              </a:ext>
            </a:extLst>
          </p:cNvPr>
          <p:cNvSpPr txBox="1"/>
          <p:nvPr/>
        </p:nvSpPr>
        <p:spPr>
          <a:xfrm>
            <a:off x="1782111" y="302929"/>
            <a:ext cx="5217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Steadly progress of photodetector towards integrated design completion in 2026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8FE29D-6952-4335-8E4E-DDD4EA94B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97" y="3232760"/>
            <a:ext cx="1732393" cy="16879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9B4B3B-F097-5023-1977-67273C859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9534" y="3205849"/>
            <a:ext cx="3771546" cy="175348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3FD703A-E4A2-F093-4DD2-5FC01EAB79A4}"/>
              </a:ext>
            </a:extLst>
          </p:cNvPr>
          <p:cNvSpPr/>
          <p:nvPr/>
        </p:nvSpPr>
        <p:spPr>
          <a:xfrm>
            <a:off x="4508206" y="4840571"/>
            <a:ext cx="1536404" cy="118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1" name="Left-right Arrow 40">
            <a:extLst>
              <a:ext uri="{FF2B5EF4-FFF2-40B4-BE49-F238E27FC236}">
                <a16:creationId xmlns:a16="http://schemas.microsoft.com/office/drawing/2014/main" id="{6508D5D9-3CC8-EE75-9ECB-D3E0DC9ECEED}"/>
              </a:ext>
            </a:extLst>
          </p:cNvPr>
          <p:cNvSpPr/>
          <p:nvPr/>
        </p:nvSpPr>
        <p:spPr>
          <a:xfrm>
            <a:off x="775854" y="3020760"/>
            <a:ext cx="5555226" cy="233265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5814E0-4F96-3191-EC16-12AC4DE3DE09}"/>
              </a:ext>
            </a:extLst>
          </p:cNvPr>
          <p:cNvSpPr txBox="1"/>
          <p:nvPr/>
        </p:nvSpPr>
        <p:spPr>
          <a:xfrm>
            <a:off x="3005696" y="3031772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>
                <a:solidFill>
                  <a:srgbClr val="C00000"/>
                </a:solidFill>
              </a:rPr>
              <a:t>ALCOR 32 ch</a:t>
            </a:r>
          </a:p>
        </p:txBody>
      </p:sp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B7A46AD8-7E7E-0C1E-320D-A76F7E38C2DD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5D6BB2-9E85-EA92-0B76-80C5FF3951A1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1474497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21485-7AAB-7681-B597-8CD1BC611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BE3531C-91CE-09C8-56E7-B111B599DB0D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476883-03F3-2789-AF07-502C404A692C}"/>
              </a:ext>
            </a:extLst>
          </p:cNvPr>
          <p:cNvSpPr/>
          <p:nvPr/>
        </p:nvSpPr>
        <p:spPr>
          <a:xfrm>
            <a:off x="3549974" y="-31962"/>
            <a:ext cx="1935018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Photon Detection Unit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FD3BE8-440A-F368-81AD-61D9152B9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37" y="695598"/>
            <a:ext cx="8171946" cy="37523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99AD3C-E920-84AD-D6F4-BF1953489A8B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4E290573-27E9-C5A5-FD0B-AA147D95CFCD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4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08EFA-269E-0B9C-CF1D-A7399D2995B8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EB62F3-1551-24EE-77AC-DAC1E7724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226505" y="2171720"/>
            <a:ext cx="1264476" cy="16424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144AA8-3446-2548-E27E-CA62FEAE9960}"/>
              </a:ext>
            </a:extLst>
          </p:cNvPr>
          <p:cNvSpPr txBox="1"/>
          <p:nvPr/>
        </p:nvSpPr>
        <p:spPr>
          <a:xfrm>
            <a:off x="5971922" y="4027286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FF0000"/>
                </a:solidFill>
              </a:rPr>
              <a:t>RDO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808C23F-F2A0-7EC4-D240-FFF0A4FE21F3}"/>
              </a:ext>
            </a:extLst>
          </p:cNvPr>
          <p:cNvCxnSpPr>
            <a:cxnSpLocks/>
          </p:cNvCxnSpPr>
          <p:nvPr/>
        </p:nvCxnSpPr>
        <p:spPr>
          <a:xfrm flipV="1">
            <a:off x="6440488" y="3810638"/>
            <a:ext cx="192328" cy="31681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6D5DF0E-D64D-62E9-3D4F-1D830718D59C}"/>
              </a:ext>
            </a:extLst>
          </p:cNvPr>
          <p:cNvSpPr/>
          <p:nvPr/>
        </p:nvSpPr>
        <p:spPr>
          <a:xfrm>
            <a:off x="6707718" y="3681699"/>
            <a:ext cx="221942" cy="123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59818F-784F-922B-3143-9F71B2E8B868}"/>
              </a:ext>
            </a:extLst>
          </p:cNvPr>
          <p:cNvSpPr/>
          <p:nvPr/>
        </p:nvSpPr>
        <p:spPr>
          <a:xfrm>
            <a:off x="6781796" y="3587333"/>
            <a:ext cx="299227" cy="123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BC051B-CDD4-4599-08E2-FEBF5D52583D}"/>
              </a:ext>
            </a:extLst>
          </p:cNvPr>
          <p:cNvSpPr/>
          <p:nvPr/>
        </p:nvSpPr>
        <p:spPr>
          <a:xfrm>
            <a:off x="6925834" y="3493217"/>
            <a:ext cx="299227" cy="123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Fußzeilenplatzhalter 7">
            <a:extLst>
              <a:ext uri="{FF2B5EF4-FFF2-40B4-BE49-F238E27FC236}">
                <a16:creationId xmlns:a16="http://schemas.microsoft.com/office/drawing/2014/main" id="{77C542DF-3A20-F7BE-B316-D847C4DE84CE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147603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06B01-6BA2-758A-7040-78B439AA1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1057437-B1E1-9C52-61D5-B0DB44FF6424}"/>
              </a:ext>
            </a:extLst>
          </p:cNvPr>
          <p:cNvSpPr/>
          <p:nvPr/>
        </p:nvSpPr>
        <p:spPr>
          <a:xfrm rot="5400000">
            <a:off x="87353" y="594332"/>
            <a:ext cx="4349822" cy="433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43DF9A-4681-7F91-BDEB-1D549475F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40" y="2855455"/>
            <a:ext cx="4162132" cy="196598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96D2ED6-0669-1CCA-5497-3A60C04ABF4C}"/>
              </a:ext>
            </a:extLst>
          </p:cNvPr>
          <p:cNvSpPr/>
          <p:nvPr/>
        </p:nvSpPr>
        <p:spPr>
          <a:xfrm rot="5400000">
            <a:off x="4700112" y="578395"/>
            <a:ext cx="4340596" cy="43529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F53750-8D1F-E159-B9F8-B2C1F0412188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3FFCD5-708F-4D89-4ECB-401A08E517AA}"/>
              </a:ext>
            </a:extLst>
          </p:cNvPr>
          <p:cNvSpPr/>
          <p:nvPr/>
        </p:nvSpPr>
        <p:spPr>
          <a:xfrm>
            <a:off x="3864874" y="-31962"/>
            <a:ext cx="1305101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Sensors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8D1559-1309-9C08-1DF9-812ECB4FF42A}"/>
              </a:ext>
            </a:extLst>
          </p:cNvPr>
          <p:cNvSpPr/>
          <p:nvPr/>
        </p:nvSpPr>
        <p:spPr>
          <a:xfrm>
            <a:off x="7486866" y="2482937"/>
            <a:ext cx="635111" cy="95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D607FB1-DFD8-9715-192F-39B6953C91CB}"/>
              </a:ext>
            </a:extLst>
          </p:cNvPr>
          <p:cNvSpPr/>
          <p:nvPr/>
        </p:nvSpPr>
        <p:spPr>
          <a:xfrm>
            <a:off x="7552267" y="1167242"/>
            <a:ext cx="1418975" cy="14111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B20A0A-49F8-9BFB-24CE-060BE7DC0B9D}"/>
              </a:ext>
            </a:extLst>
          </p:cNvPr>
          <p:cNvGrpSpPr/>
          <p:nvPr/>
        </p:nvGrpSpPr>
        <p:grpSpPr>
          <a:xfrm>
            <a:off x="2503430" y="734518"/>
            <a:ext cx="1924000" cy="1975009"/>
            <a:chOff x="2825571" y="714874"/>
            <a:chExt cx="1924000" cy="19750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07721B-7082-1B82-DFEA-9C54A59E1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5571" y="714874"/>
              <a:ext cx="1924000" cy="197500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CA7D1B-F681-3C06-A654-456F3A720527}"/>
                </a:ext>
              </a:extLst>
            </p:cNvPr>
            <p:cNvSpPr txBox="1"/>
            <p:nvPr/>
          </p:nvSpPr>
          <p:spPr>
            <a:xfrm>
              <a:off x="3822655" y="1608859"/>
              <a:ext cx="4507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dirty="0"/>
                <a:t>75 </a:t>
              </a:r>
              <a:r>
                <a:rPr lang="en-IT" sz="800" dirty="0">
                  <a:latin typeface="Symbol" pitchFamily="2" charset="2"/>
                </a:rPr>
                <a:t>m</a:t>
              </a:r>
              <a:r>
                <a:rPr lang="en-IT" sz="800" dirty="0"/>
                <a:t>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CB6EE3-49A4-C634-4575-28A0424E9D7F}"/>
                </a:ext>
              </a:extLst>
            </p:cNvPr>
            <p:cNvSpPr/>
            <p:nvPr/>
          </p:nvSpPr>
          <p:spPr>
            <a:xfrm rot="5400000" flipV="1">
              <a:off x="4027121" y="1742203"/>
              <a:ext cx="1313324" cy="131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A0C65C-4D0F-DB57-5636-6B5EF26E740A}"/>
                </a:ext>
              </a:extLst>
            </p:cNvPr>
            <p:cNvSpPr txBox="1"/>
            <p:nvPr/>
          </p:nvSpPr>
          <p:spPr>
            <a:xfrm>
              <a:off x="3339279" y="2015235"/>
              <a:ext cx="4507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800" dirty="0"/>
                <a:t>50 </a:t>
              </a:r>
              <a:r>
                <a:rPr lang="en-IT" sz="800" dirty="0">
                  <a:latin typeface="Symbol" pitchFamily="2" charset="2"/>
                </a:rPr>
                <a:t>m</a:t>
              </a:r>
              <a:r>
                <a:rPr lang="en-IT" sz="800" dirty="0"/>
                <a:t>m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07ADCD-D8C9-29A9-C979-2D55503E5EAA}"/>
                </a:ext>
              </a:extLst>
            </p:cNvPr>
            <p:cNvSpPr/>
            <p:nvPr/>
          </p:nvSpPr>
          <p:spPr>
            <a:xfrm rot="5400000" flipV="1">
              <a:off x="4227724" y="1236614"/>
              <a:ext cx="514801" cy="229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F9627C-3B0B-2E50-AEF4-B7B95C71A0D2}"/>
                </a:ext>
              </a:extLst>
            </p:cNvPr>
            <p:cNvSpPr/>
            <p:nvPr/>
          </p:nvSpPr>
          <p:spPr>
            <a:xfrm rot="5400000" flipV="1">
              <a:off x="3979337" y="1775417"/>
              <a:ext cx="514801" cy="726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86C99B9-989F-1DF2-74BC-4911069ACE82}"/>
              </a:ext>
            </a:extLst>
          </p:cNvPr>
          <p:cNvSpPr/>
          <p:nvPr/>
        </p:nvSpPr>
        <p:spPr>
          <a:xfrm>
            <a:off x="2553564" y="653389"/>
            <a:ext cx="1867543" cy="2025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349A33-F7FF-5A8A-EFCB-A5E2A54C0C02}"/>
              </a:ext>
            </a:extLst>
          </p:cNvPr>
          <p:cNvSpPr txBox="1"/>
          <p:nvPr/>
        </p:nvSpPr>
        <p:spPr>
          <a:xfrm>
            <a:off x="2743568" y="690272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b="1" dirty="0">
                <a:solidFill>
                  <a:srgbClr val="0070C0"/>
                </a:solidFill>
              </a:rPr>
              <a:t>Spad size vs photon yield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402B29-1724-967C-9B27-9B2BE684BAC4}"/>
              </a:ext>
            </a:extLst>
          </p:cNvPr>
          <p:cNvSpPr txBox="1"/>
          <p:nvPr/>
        </p:nvSpPr>
        <p:spPr>
          <a:xfrm>
            <a:off x="2462878" y="295580"/>
            <a:ext cx="3916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FInalization of the engineering of the SiPM optimized layout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269A51D-91FA-7B28-15B9-A3DC8403D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06" y="690272"/>
            <a:ext cx="1957823" cy="1961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3D5BBE-40A2-F4C9-C46F-5AB593CB05A0}"/>
              </a:ext>
            </a:extLst>
          </p:cNvPr>
          <p:cNvSpPr txBox="1"/>
          <p:nvPr/>
        </p:nvSpPr>
        <p:spPr>
          <a:xfrm>
            <a:off x="239551" y="2644404"/>
            <a:ext cx="17267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b="1" dirty="0">
                <a:solidFill>
                  <a:srgbClr val="0070C0"/>
                </a:solidFill>
              </a:rPr>
              <a:t>UV enhanced with fast signal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660CEE-9A9B-9DD1-EE8F-1888A800B38E}"/>
              </a:ext>
            </a:extLst>
          </p:cNvPr>
          <p:cNvSpPr/>
          <p:nvPr/>
        </p:nvSpPr>
        <p:spPr>
          <a:xfrm>
            <a:off x="4839849" y="2438377"/>
            <a:ext cx="2220490" cy="7384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4BE46C-187A-B24A-E665-FD6E9C956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918" y="662090"/>
            <a:ext cx="2260600" cy="1610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CE6767-8D3E-FB2B-5E7B-15C167229C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8535" y="2855455"/>
            <a:ext cx="3163608" cy="19201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AFD68E-52C5-A6A5-E668-C6223C08F513}"/>
              </a:ext>
            </a:extLst>
          </p:cNvPr>
          <p:cNvSpPr/>
          <p:nvPr/>
        </p:nvSpPr>
        <p:spPr>
          <a:xfrm>
            <a:off x="8491928" y="4611378"/>
            <a:ext cx="417953" cy="2108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46518A-8CCD-59A3-8EB7-C055625B05F8}"/>
              </a:ext>
            </a:extLst>
          </p:cNvPr>
          <p:cNvSpPr txBox="1"/>
          <p:nvPr/>
        </p:nvSpPr>
        <p:spPr>
          <a:xfrm>
            <a:off x="5280094" y="644143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Custom: lower </a:t>
            </a:r>
          </a:p>
          <a:p>
            <a:r>
              <a:rPr lang="en-IT" sz="1000" dirty="0"/>
              <a:t>cross-talk probability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E67348-3684-4F92-E12C-DF80B8A36C5D}"/>
              </a:ext>
            </a:extLst>
          </p:cNvPr>
          <p:cNvSpPr txBox="1"/>
          <p:nvPr/>
        </p:nvSpPr>
        <p:spPr>
          <a:xfrm>
            <a:off x="7798119" y="2511340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Custom: lower </a:t>
            </a:r>
          </a:p>
          <a:p>
            <a:r>
              <a:rPr lang="en-GB" sz="1000" dirty="0"/>
              <a:t>p</a:t>
            </a:r>
            <a:r>
              <a:rPr lang="en-IT" sz="1000" dirty="0"/>
              <a:t>ile-up probability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EF0026-F5C6-0665-B04C-5E6A4059D8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1106" y="1279795"/>
            <a:ext cx="2233299" cy="102359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6D41044-A764-EE40-33C1-3D93248D7679}"/>
              </a:ext>
            </a:extLst>
          </p:cNvPr>
          <p:cNvSpPr/>
          <p:nvPr/>
        </p:nvSpPr>
        <p:spPr>
          <a:xfrm>
            <a:off x="2727240" y="2847291"/>
            <a:ext cx="562968" cy="167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130B1D-7030-9435-E7F7-9D546C486FFA}"/>
              </a:ext>
            </a:extLst>
          </p:cNvPr>
          <p:cNvSpPr txBox="1"/>
          <p:nvPr/>
        </p:nvSpPr>
        <p:spPr>
          <a:xfrm>
            <a:off x="2778149" y="2793036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Custom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4E5BDE-0F09-43DA-FE02-460A0C3EC0A1}"/>
              </a:ext>
            </a:extLst>
          </p:cNvPr>
          <p:cNvSpPr txBox="1"/>
          <p:nvPr/>
        </p:nvSpPr>
        <p:spPr>
          <a:xfrm>
            <a:off x="3659863" y="2805298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- UVE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9BE53B-FA44-FB2F-A615-72A764A88531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25" name="Foliennummernplatzhalter 6">
            <a:extLst>
              <a:ext uri="{FF2B5EF4-FFF2-40B4-BE49-F238E27FC236}">
                <a16:creationId xmlns:a16="http://schemas.microsoft.com/office/drawing/2014/main" id="{548415E0-D96D-B59F-D619-BB5CE8CDF351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5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A1C26E-6614-7A4B-09B9-906AF1039D68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22E099-017A-B2E9-6571-E115EE4C799A}"/>
              </a:ext>
            </a:extLst>
          </p:cNvPr>
          <p:cNvSpPr txBox="1"/>
          <p:nvPr/>
        </p:nvSpPr>
        <p:spPr>
          <a:xfrm>
            <a:off x="4737930" y="2356195"/>
            <a:ext cx="2219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</a:t>
            </a:r>
            <a:r>
              <a:rPr lang="en-IT" sz="1200" dirty="0"/>
              <a:t> manufacturer error prevented </a:t>
            </a:r>
          </a:p>
          <a:p>
            <a:r>
              <a:rPr lang="en-GB" sz="1200" dirty="0"/>
              <a:t>t</a:t>
            </a:r>
            <a:r>
              <a:rPr lang="en-IT" sz="1200" dirty="0"/>
              <a:t>he </a:t>
            </a:r>
            <a:r>
              <a:rPr lang="en-GB" sz="1200" dirty="0"/>
              <a:t>u</a:t>
            </a:r>
            <a:r>
              <a:rPr lang="en-IT" sz="1200" dirty="0"/>
              <a:t>se at the 2025 test-beam</a:t>
            </a:r>
          </a:p>
        </p:txBody>
      </p:sp>
      <p:sp>
        <p:nvSpPr>
          <p:cNvPr id="34" name="Fußzeilenplatzhalter 7">
            <a:extLst>
              <a:ext uri="{FF2B5EF4-FFF2-40B4-BE49-F238E27FC236}">
                <a16:creationId xmlns:a16="http://schemas.microsoft.com/office/drawing/2014/main" id="{A0BD1BCA-B6F0-C6C1-A7A7-979237B672FE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3936486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5DA8C-9954-A027-127F-940637FAB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AAE3EB9-0D72-465E-7B2B-97CFAA74C7D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80EE5B-BF36-7686-8779-28A8F295ADFF}"/>
              </a:ext>
            </a:extLst>
          </p:cNvPr>
          <p:cNvSpPr/>
          <p:nvPr/>
        </p:nvSpPr>
        <p:spPr>
          <a:xfrm>
            <a:off x="6357959" y="627237"/>
            <a:ext cx="2683740" cy="4314895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73BB66-EE3D-AE05-D050-FA3A6B3FA7EC}"/>
              </a:ext>
            </a:extLst>
          </p:cNvPr>
          <p:cNvSpPr/>
          <p:nvPr/>
        </p:nvSpPr>
        <p:spPr>
          <a:xfrm>
            <a:off x="3616578" y="636071"/>
            <a:ext cx="2664282" cy="4321052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3" name="Picture 22" descr="A diagram of a computer chip&#10;&#10;Description automatically generated">
            <a:extLst>
              <a:ext uri="{FF2B5EF4-FFF2-40B4-BE49-F238E27FC236}">
                <a16:creationId xmlns:a16="http://schemas.microsoft.com/office/drawing/2014/main" id="{DD889FA6-08B6-122F-1CAC-B9A968F1A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643" y="728908"/>
            <a:ext cx="2460768" cy="4188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17322F-7A0F-CE22-0FCE-44736E9F6980}"/>
              </a:ext>
            </a:extLst>
          </p:cNvPr>
          <p:cNvSpPr txBox="1"/>
          <p:nvPr/>
        </p:nvSpPr>
        <p:spPr>
          <a:xfrm>
            <a:off x="3754840" y="621081"/>
            <a:ext cx="11496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Silicon</a:t>
            </a:r>
            <a:r>
              <a:rPr lang="en-IT" sz="1100" b="1" dirty="0"/>
              <a:t> </a:t>
            </a:r>
            <a:r>
              <a:rPr lang="en-IT" sz="1100" dirty="0"/>
              <a:t>die layout</a:t>
            </a:r>
            <a:endParaRPr lang="en-IT" sz="11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584D97-9C86-66E2-5ED0-5FCFD9BEB0F8}"/>
              </a:ext>
            </a:extLst>
          </p:cNvPr>
          <p:cNvSpPr txBox="1"/>
          <p:nvPr/>
        </p:nvSpPr>
        <p:spPr>
          <a:xfrm>
            <a:off x="3850558" y="2594444"/>
            <a:ext cx="1923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/>
              <a:t>Compact ball-grid array (BGA) </a:t>
            </a:r>
          </a:p>
          <a:p>
            <a:r>
              <a:rPr lang="en-GB" sz="1100" dirty="0"/>
              <a:t>p</a:t>
            </a:r>
            <a:r>
              <a:rPr lang="en-IT" sz="1100" dirty="0"/>
              <a:t>ackage </a:t>
            </a:r>
            <a:r>
              <a:rPr lang="en-GB" sz="1100" dirty="0"/>
              <a:t>with interposer</a:t>
            </a:r>
            <a:endParaRPr lang="en-IT" sz="11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9278B8-E425-12CD-AF59-1E2625996545}"/>
              </a:ext>
            </a:extLst>
          </p:cNvPr>
          <p:cNvSpPr/>
          <p:nvPr/>
        </p:nvSpPr>
        <p:spPr>
          <a:xfrm>
            <a:off x="117879" y="1160566"/>
            <a:ext cx="3391525" cy="3770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Picture 10" descr="A diagram of a computer&#10;&#10;Description automatically generated">
            <a:extLst>
              <a:ext uri="{FF2B5EF4-FFF2-40B4-BE49-F238E27FC236}">
                <a16:creationId xmlns:a16="http://schemas.microsoft.com/office/drawing/2014/main" id="{4C04F11B-F6A8-9E7D-C5A3-2E1C43CB3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53" y="1206335"/>
            <a:ext cx="3361417" cy="36996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BFF4A4-227D-CDE3-E8E1-849F0BFFB6FB}"/>
              </a:ext>
            </a:extLst>
          </p:cNvPr>
          <p:cNvSpPr/>
          <p:nvPr/>
        </p:nvSpPr>
        <p:spPr>
          <a:xfrm>
            <a:off x="513778" y="701045"/>
            <a:ext cx="2125490" cy="2923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21A5CA-2DA7-BD2A-D718-123B621673ED}"/>
              </a:ext>
            </a:extLst>
          </p:cNvPr>
          <p:cNvSpPr/>
          <p:nvPr/>
        </p:nvSpPr>
        <p:spPr>
          <a:xfrm>
            <a:off x="4002171" y="-31962"/>
            <a:ext cx="1030539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ALCOR v64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D3FC21-E197-4D5E-8CA3-7B1225FB4709}"/>
              </a:ext>
            </a:extLst>
          </p:cNvPr>
          <p:cNvSpPr txBox="1"/>
          <p:nvPr/>
        </p:nvSpPr>
        <p:spPr>
          <a:xfrm>
            <a:off x="533715" y="708014"/>
            <a:ext cx="20935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300" dirty="0">
                <a:solidFill>
                  <a:srgbClr val="C00000"/>
                </a:solidFill>
              </a:rPr>
              <a:t>Chip delivery expected soon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C0D7C8-BB86-C56E-95A0-6CA6262E7F66}"/>
              </a:ext>
            </a:extLst>
          </p:cNvPr>
          <p:cNvSpPr txBox="1"/>
          <p:nvPr/>
        </p:nvSpPr>
        <p:spPr>
          <a:xfrm>
            <a:off x="135649" y="1217370"/>
            <a:ext cx="10759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ALCOR block diagram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0DA433-F9D8-56DD-5B8A-6E2C23ECCD20}"/>
              </a:ext>
            </a:extLst>
          </p:cNvPr>
          <p:cNvSpPr txBox="1"/>
          <p:nvPr/>
        </p:nvSpPr>
        <p:spPr>
          <a:xfrm>
            <a:off x="99539" y="3183597"/>
            <a:ext cx="1223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" dirty="0"/>
              <a:t>ALCOR key specifications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ACA96-655F-5322-D176-CF787ACDB022}"/>
              </a:ext>
            </a:extLst>
          </p:cNvPr>
          <p:cNvSpPr txBox="1"/>
          <p:nvPr/>
        </p:nvSpPr>
        <p:spPr>
          <a:xfrm>
            <a:off x="631433" y="326229"/>
            <a:ext cx="6966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First ALCORv64 test article produced in a MPW  run, chip packaging is ongoing with interesting lesson learned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F51C8C-34D4-4E0A-EDD8-49B074893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37512" y="1647539"/>
            <a:ext cx="4178686" cy="22665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87F97F-287B-0FAE-E0E6-D7CC76FF671D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6FBE1DC-2926-F50A-BC52-844922FD7941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6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B457CC-780B-9666-D665-BB9BB57C508F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CDF129-8A94-92AE-5DEE-7208E5B2A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107675" y="440624"/>
            <a:ext cx="1749451" cy="250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93674-8386-F3C5-3665-2F9FDEBB3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EC83908-E50F-AD47-38B4-011CB0AF5041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D9083-1B0A-0AE9-CF84-77F9531D838E}"/>
              </a:ext>
            </a:extLst>
          </p:cNvPr>
          <p:cNvSpPr/>
          <p:nvPr/>
        </p:nvSpPr>
        <p:spPr>
          <a:xfrm>
            <a:off x="3838292" y="-31962"/>
            <a:ext cx="135838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RDO Validation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96DC4C-2B41-5881-0943-2BA4EBF4B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90" y="764527"/>
            <a:ext cx="8418417" cy="39734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F9A17E-D11E-B970-435F-23745E2BDBCD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1E056572-06AE-73EB-81AC-B3BEBC7F35E8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7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B81D52-3BB5-FDAE-AFED-D7C58917399F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8AEBD3FA-7CC4-7973-64DB-9FC2A59B5BE6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C73AA-C881-9F29-CAEA-738D7D82B7D8}"/>
              </a:ext>
            </a:extLst>
          </p:cNvPr>
          <p:cNvSpPr txBox="1"/>
          <p:nvPr/>
        </p:nvSpPr>
        <p:spPr>
          <a:xfrm>
            <a:off x="2260660" y="440011"/>
            <a:ext cx="472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C00000"/>
                </a:solidFill>
                <a:highlight>
                  <a:srgbClr val="E4E49A"/>
                </a:highlight>
              </a:rPr>
              <a:t>Concentrate the ePIC RDO functionalities inside the space of a credit card</a:t>
            </a:r>
          </a:p>
        </p:txBody>
      </p:sp>
    </p:spTree>
    <p:extLst>
      <p:ext uri="{BB962C8B-B14F-4D97-AF65-F5344CB8AC3E}">
        <p14:creationId xmlns:p14="http://schemas.microsoft.com/office/powerpoint/2010/main" val="328293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777527" y="-31962"/>
            <a:ext cx="1479764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 Prototype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63AD2-1B97-B29B-EA7B-C1EC4192D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58" y="1086647"/>
            <a:ext cx="6714191" cy="3861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3186BE-DF62-55EB-7496-53AB8A8D6DE8}"/>
              </a:ext>
            </a:extLst>
          </p:cNvPr>
          <p:cNvSpPr txBox="1"/>
          <p:nvPr/>
        </p:nvSpPr>
        <p:spPr>
          <a:xfrm flipH="1">
            <a:off x="472698" y="400954"/>
            <a:ext cx="605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300" dirty="0"/>
              <a:t>On axis optics to minimize the active area, single or double radiator imaging</a:t>
            </a:r>
          </a:p>
          <a:p>
            <a:endParaRPr lang="en-IT" sz="400" dirty="0"/>
          </a:p>
          <a:p>
            <a:r>
              <a:rPr lang="en-IT" sz="1300" dirty="0"/>
              <a:t>Vacuum technology &amp; recovery system for efficient gas exchange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4C6CE8-F1E1-4D4B-5781-603A1380E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731" y="2719660"/>
            <a:ext cx="1665362" cy="220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56A72E-A7A5-7090-AEE9-00BF0ED54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942" y="469249"/>
            <a:ext cx="1600200" cy="2057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D7D77B-B691-4AC7-B72F-C83F26119BC5}"/>
              </a:ext>
            </a:extLst>
          </p:cNvPr>
          <p:cNvSpPr txBox="1"/>
          <p:nvPr/>
        </p:nvSpPr>
        <p:spPr>
          <a:xfrm>
            <a:off x="7056313" y="259501"/>
            <a:ext cx="803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dirty="0"/>
              <a:t>1</a:t>
            </a:r>
            <a:r>
              <a:rPr lang="en-IT" sz="1000" baseline="30000" dirty="0"/>
              <a:t>st</a:t>
            </a:r>
            <a:r>
              <a:rPr lang="en-IT" sz="1000" dirty="0"/>
              <a:t> chamber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2C1A2-1205-1C16-02DD-3D7544127D84}"/>
              </a:ext>
            </a:extLst>
          </p:cNvPr>
          <p:cNvSpPr txBox="1"/>
          <p:nvPr/>
        </p:nvSpPr>
        <p:spPr>
          <a:xfrm>
            <a:off x="7056313" y="2500963"/>
            <a:ext cx="12554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G</a:t>
            </a:r>
            <a:r>
              <a:rPr lang="en-IT" sz="1000" dirty="0"/>
              <a:t>as recovery system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8B732B-8A83-3D8F-2309-547A9C1AFDF0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AC15856-B706-8823-8878-AAB3DC7D92AA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8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6" name="Fußzeilenplatzhalter 7">
            <a:extLst>
              <a:ext uri="{FF2B5EF4-FFF2-40B4-BE49-F238E27FC236}">
                <a16:creationId xmlns:a16="http://schemas.microsoft.com/office/drawing/2014/main" id="{A10A6A4B-2E1E-AB3B-C397-4A580760AA7B}"/>
              </a:ext>
            </a:extLst>
          </p:cNvPr>
          <p:cNvSpPr txBox="1">
            <a:spLocks noGrp="1"/>
          </p:cNvSpPr>
          <p:nvPr/>
        </p:nvSpPr>
        <p:spPr>
          <a:xfrm>
            <a:off x="225015" y="4903556"/>
            <a:ext cx="818858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M. Contalbrigo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4AAB8-A7DD-DCCF-EC5A-235D1E020BC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67648" y="3041118"/>
            <a:ext cx="1842158" cy="17868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2A510D-3A45-9F80-3C88-903FD2F2720F}"/>
              </a:ext>
            </a:extLst>
          </p:cNvPr>
          <p:cNvSpPr txBox="1"/>
          <p:nvPr/>
        </p:nvSpPr>
        <p:spPr>
          <a:xfrm>
            <a:off x="5906935" y="3221458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600" dirty="0"/>
              <a:t>Reference</a:t>
            </a:r>
          </a:p>
          <a:p>
            <a:r>
              <a:rPr lang="en-IT" sz="600" dirty="0"/>
              <a:t>H12700 </a:t>
            </a:r>
          </a:p>
          <a:p>
            <a:r>
              <a:rPr lang="en-IT" sz="600" dirty="0"/>
              <a:t>MAPMTs</a:t>
            </a: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D87A229E-A935-4937-CD3A-6561A15B7F6B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266182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D5763-DCCB-10EA-1AB6-2A50F60BF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435175E-B55C-86A8-3684-1C5F08BF2F3C}"/>
              </a:ext>
            </a:extLst>
          </p:cNvPr>
          <p:cNvSpPr/>
          <p:nvPr/>
        </p:nvSpPr>
        <p:spPr>
          <a:xfrm>
            <a:off x="2875278" y="354097"/>
            <a:ext cx="6105598" cy="22176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5" name="Picture 2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C46039C-A76A-66FB-517E-8F03BF8CD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773" y="2694539"/>
            <a:ext cx="6059036" cy="2193316"/>
          </a:xfrm>
          <a:prstGeom prst="rect">
            <a:avLst/>
          </a:prstGeom>
        </p:spPr>
      </p:pic>
      <p:pic>
        <p:nvPicPr>
          <p:cNvPr id="22" name="Picture 21" descr="A collage of a computer and a machine&#10;&#10;Description automatically generated">
            <a:extLst>
              <a:ext uri="{FF2B5EF4-FFF2-40B4-BE49-F238E27FC236}">
                <a16:creationId xmlns:a16="http://schemas.microsoft.com/office/drawing/2014/main" id="{39D4AB65-6CDB-9411-7F37-971BC00C3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452" y="391613"/>
            <a:ext cx="4155139" cy="214944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C6CC54E-B423-C999-C8FF-2192B57AADF9}"/>
              </a:ext>
            </a:extLst>
          </p:cNvPr>
          <p:cNvSpPr/>
          <p:nvPr/>
        </p:nvSpPr>
        <p:spPr>
          <a:xfrm>
            <a:off x="0" y="0"/>
            <a:ext cx="9144000" cy="2712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E4843D-7E5E-125B-9E60-B5C98A4190A5}"/>
              </a:ext>
            </a:extLst>
          </p:cNvPr>
          <p:cNvSpPr/>
          <p:nvPr/>
        </p:nvSpPr>
        <p:spPr>
          <a:xfrm>
            <a:off x="3096272" y="-31962"/>
            <a:ext cx="2842445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" dirty="0">
                <a:ln w="1905"/>
                <a:solidFill>
                  <a:schemeClr val="bg1"/>
                </a:solidFill>
                <a:latin typeface="Calibri"/>
              </a:rPr>
              <a:t>Performance with Basic Prototype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D93568-F0B4-9536-477E-DDE250778F2F}"/>
              </a:ext>
            </a:extLst>
          </p:cNvPr>
          <p:cNvSpPr/>
          <p:nvPr/>
        </p:nvSpPr>
        <p:spPr>
          <a:xfrm>
            <a:off x="-1" y="5013690"/>
            <a:ext cx="9144001" cy="1368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013"/>
          </a:p>
        </p:txBody>
      </p:sp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06AC517D-8D9B-5454-17EF-09EDA69472E7}"/>
              </a:ext>
            </a:extLst>
          </p:cNvPr>
          <p:cNvSpPr txBox="1">
            <a:spLocks noGrp="1"/>
          </p:cNvSpPr>
          <p:nvPr/>
        </p:nvSpPr>
        <p:spPr>
          <a:xfrm>
            <a:off x="7371042" y="4903556"/>
            <a:ext cx="1600200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700">
                <a:solidFill>
                  <a:schemeClr val="bg1"/>
                </a:solidFill>
              </a:rPr>
              <a:pPr algn="r"/>
              <a:t>9</a:t>
            </a:fld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D54B6C-D507-A392-9159-A2C19ECA17F0}"/>
              </a:ext>
            </a:extLst>
          </p:cNvPr>
          <p:cNvSpPr txBox="1"/>
          <p:nvPr/>
        </p:nvSpPr>
        <p:spPr>
          <a:xfrm>
            <a:off x="111681" y="413667"/>
            <a:ext cx="2693494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  <a:highlight>
                  <a:srgbClr val="E4E49A"/>
                </a:highlight>
              </a:rPr>
              <a:t>Previous validations w Basic Prototype:</a:t>
            </a:r>
          </a:p>
          <a:p>
            <a:endParaRPr lang="en-IT" sz="400" dirty="0"/>
          </a:p>
          <a:p>
            <a:r>
              <a:rPr lang="en-GB" sz="1300" dirty="0"/>
              <a:t>    </a:t>
            </a:r>
            <a:r>
              <a:rPr lang="en-GB" sz="1200" dirty="0"/>
              <a:t>D</a:t>
            </a:r>
            <a:r>
              <a:rPr lang="en-IT" sz="1200" dirty="0"/>
              <a:t>ual-radiator concept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C</a:t>
            </a:r>
            <a:r>
              <a:rPr lang="en-IT" sz="1200" baseline="-25000" dirty="0"/>
              <a:t>2</a:t>
            </a:r>
            <a:r>
              <a:rPr lang="en-IT" sz="1200" dirty="0"/>
              <a:t>F</a:t>
            </a:r>
            <a:r>
              <a:rPr lang="en-IT" sz="1200" baseline="-25000" dirty="0"/>
              <a:t>6</a:t>
            </a:r>
            <a:r>
              <a:rPr lang="en-IT" sz="1200" dirty="0"/>
              <a:t> radiator gas performance</a:t>
            </a:r>
          </a:p>
          <a:p>
            <a:endParaRPr lang="en-GB" sz="400" dirty="0"/>
          </a:p>
          <a:p>
            <a:r>
              <a:rPr lang="en-GB" sz="1300" dirty="0"/>
              <a:t>    </a:t>
            </a:r>
            <a:r>
              <a:rPr lang="en-GB" sz="1200" dirty="0"/>
              <a:t>A</a:t>
            </a:r>
            <a:r>
              <a:rPr lang="en-IT" sz="1200" dirty="0"/>
              <a:t>erogel rafractive index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SiPM-ALCOR readout chain </a:t>
            </a:r>
          </a:p>
          <a:p>
            <a:endParaRPr lang="en-IT" sz="400" dirty="0"/>
          </a:p>
          <a:p>
            <a:r>
              <a:rPr lang="en-IT" sz="1300" dirty="0"/>
              <a:t>    </a:t>
            </a:r>
            <a:r>
              <a:rPr lang="en-IT" sz="1200" dirty="0"/>
              <a:t>EIC-driven readout plane</a:t>
            </a:r>
          </a:p>
          <a:p>
            <a:endParaRPr lang="en-IT" sz="400" dirty="0"/>
          </a:p>
          <a:p>
            <a:r>
              <a:rPr lang="en-IT" sz="1200" dirty="0"/>
              <a:t>    Temperature gradients</a:t>
            </a:r>
          </a:p>
          <a:p>
            <a:endParaRPr lang="en-IT" sz="400" dirty="0"/>
          </a:p>
          <a:p>
            <a:r>
              <a:rPr lang="en-IT" sz="1200" dirty="0"/>
              <a:t>    RDO data acquisition</a:t>
            </a:r>
          </a:p>
          <a:p>
            <a:endParaRPr lang="en-IT" sz="400" dirty="0"/>
          </a:p>
          <a:p>
            <a:r>
              <a:rPr lang="en-IT" sz="1200" dirty="0"/>
              <a:t>    Alternate gases</a:t>
            </a:r>
          </a:p>
        </p:txBody>
      </p:sp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D413ED5D-BAF4-6F23-6A39-D6CA347FB088}"/>
              </a:ext>
            </a:extLst>
          </p:cNvPr>
          <p:cNvSpPr txBox="1">
            <a:spLocks noGrp="1"/>
          </p:cNvSpPr>
          <p:nvPr/>
        </p:nvSpPr>
        <p:spPr>
          <a:xfrm>
            <a:off x="1887288" y="4903556"/>
            <a:ext cx="5083967" cy="273844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700" dirty="0" err="1">
                <a:solidFill>
                  <a:schemeClr val="bg1"/>
                </a:solidFill>
              </a:rPr>
              <a:t>ePIC</a:t>
            </a:r>
            <a:r>
              <a:rPr lang="en-US" sz="700" dirty="0">
                <a:solidFill>
                  <a:schemeClr val="bg1"/>
                </a:solidFill>
              </a:rPr>
              <a:t> Collaboration Meeting, BNL ,  January 21</a:t>
            </a:r>
            <a:r>
              <a:rPr lang="en-US" sz="700" baseline="30000" dirty="0">
                <a:solidFill>
                  <a:schemeClr val="bg1"/>
                </a:solidFill>
              </a:rPr>
              <a:t>st</a:t>
            </a:r>
            <a:r>
              <a:rPr lang="en-US" sz="700" dirty="0">
                <a:solidFill>
                  <a:schemeClr val="bg1"/>
                </a:solidFill>
              </a:rPr>
              <a:t>, 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06D511-212A-C0CA-390E-70D3E6301A4B}"/>
              </a:ext>
            </a:extLst>
          </p:cNvPr>
          <p:cNvSpPr txBox="1"/>
          <p:nvPr/>
        </p:nvSpPr>
        <p:spPr>
          <a:xfrm>
            <a:off x="172758" y="4975163"/>
            <a:ext cx="7312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700" dirty="0">
                <a:solidFill>
                  <a:schemeClr val="bg1"/>
                </a:solidFill>
              </a:rPr>
              <a:t>M. Contalbrigo</a:t>
            </a:r>
          </a:p>
        </p:txBody>
      </p:sp>
    </p:spTree>
    <p:extLst>
      <p:ext uri="{BB962C8B-B14F-4D97-AF65-F5344CB8AC3E}">
        <p14:creationId xmlns:p14="http://schemas.microsoft.com/office/powerpoint/2010/main" val="18355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127491</TotalTime>
  <Words>1210</Words>
  <Application>Microsoft Macintosh PowerPoint</Application>
  <PresentationFormat>On-screen Show (16:9)</PresentationFormat>
  <Paragraphs>273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1789</cp:revision>
  <cp:lastPrinted>2023-06-21T10:04:54Z</cp:lastPrinted>
  <dcterms:created xsi:type="dcterms:W3CDTF">2012-03-30T13:12:09Z</dcterms:created>
  <dcterms:modified xsi:type="dcterms:W3CDTF">2026-01-21T21:19:10Z</dcterms:modified>
</cp:coreProperties>
</file>