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1768" r:id="rId2"/>
    <p:sldId id="1792" r:id="rId3"/>
    <p:sldId id="1797" r:id="rId4"/>
    <p:sldId id="1798" r:id="rId5"/>
    <p:sldId id="1794" r:id="rId6"/>
    <p:sldId id="1796" r:id="rId7"/>
    <p:sldId id="1791" r:id="rId8"/>
    <p:sldId id="1795" r:id="rId9"/>
    <p:sldId id="1799" r:id="rId10"/>
  </p:sldIdLst>
  <p:sldSz cx="12192000" cy="6858000"/>
  <p:notesSz cx="6400800" cy="117316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FFD11F-52C6-CC69-EDA4-87247D735081}" name="Jochen Schwiening" initials="JS" userId="3ff7e29cc34024d7" providerId="Windows Live"/>
  <p188:author id="{8443ED59-20C7-4FDF-8DCA-8A14D1AA1C8C}" name="Microsoft Office User" initials="MOU" userId="Microsoft Office User" providerId="None"/>
  <p188:author id="{3D7596B2-668F-6BAC-75AB-03B55585AAC2}" name="Jochen Schwiening" initials="JS" userId="S::j.schwiening@cern.ch::05cbbf66-fb27-4913-8de2-36218978b08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chen Schwiening" initials="JS" lastIdx="1" clrIdx="0">
    <p:extLst>
      <p:ext uri="{19B8F6BF-5375-455C-9EA6-DF929625EA0E}">
        <p15:presenceInfo xmlns:p15="http://schemas.microsoft.com/office/powerpoint/2012/main" userId="S::j.schwiening@cern.ch::05cbbf66-fb27-4913-8de2-36218978b0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6600"/>
    <a:srgbClr val="0000FF"/>
    <a:srgbClr val="FF9933"/>
    <a:srgbClr val="663300"/>
    <a:srgbClr val="586976"/>
    <a:srgbClr val="FFFDFE"/>
    <a:srgbClr val="EE7700"/>
    <a:srgbClr val="000099"/>
    <a:srgbClr val="BDC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83" autoAdjust="0"/>
    <p:restoredTop sz="96761" autoAdjust="0"/>
  </p:normalViewPr>
  <p:slideViewPr>
    <p:cSldViewPr snapToGrid="0">
      <p:cViewPr varScale="1">
        <p:scale>
          <a:sx n="81" d="100"/>
          <a:sy n="81" d="100"/>
        </p:scale>
        <p:origin x="68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5DFAA-96A4-48AA-9851-BCC0DA9728E1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9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5645845"/>
            <a:ext cx="5120640" cy="46193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143008"/>
            <a:ext cx="2773680" cy="5886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11143008"/>
            <a:ext cx="2773680" cy="5886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E9CA4-810E-4F43-AE96-B4AE0BCB5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4D3C1-6608-9344-B776-F9756402C629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9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6899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eral topic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1684000" y="6600825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7A873-79E2-47ED-8FB0-5579B50D722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BB3AF0-0D6B-77D4-ECF5-948FBF69E8E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32368" y="6600826"/>
            <a:ext cx="11951936" cy="287337"/>
          </a:xfrm>
          <a:prstGeom prst="rect">
            <a:avLst/>
          </a:prstGeom>
          <a:ln/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808080"/>
                </a:solidFill>
                <a:latin typeface="Calibri" panose="020F0502020204030204" pitchFamily="34" charset="0"/>
              </a:rPr>
              <a:t>S. Dutta, SBU |</a:t>
            </a:r>
            <a:r>
              <a:rPr lang="en-US" sz="1100" baseline="0" dirty="0">
                <a:solidFill>
                  <a:srgbClr val="808080"/>
                </a:solidFill>
                <a:latin typeface="Calibri" panose="020F0502020204030204" pitchFamily="34" charset="0"/>
              </a:rPr>
              <a:t> ePIC hpDIRC Simulations | Joint Reco WG-PID CCWG </a:t>
            </a:r>
            <a:r>
              <a:rPr lang="en-US" sz="1100" baseline="0" dirty="0" err="1">
                <a:solidFill>
                  <a:srgbClr val="808080"/>
                </a:solidFill>
                <a:latin typeface="Calibri" panose="020F0502020204030204" pitchFamily="34" charset="0"/>
              </a:rPr>
              <a:t>Workfest</a:t>
            </a:r>
            <a:r>
              <a:rPr lang="en-US" sz="1100" baseline="0" dirty="0">
                <a:solidFill>
                  <a:srgbClr val="808080"/>
                </a:solidFill>
                <a:latin typeface="Calibri" panose="020F0502020204030204" pitchFamily="34" charset="0"/>
              </a:rPr>
              <a:t> | ePIC Collaboration Meeting | January 23, </a:t>
            </a:r>
            <a:r>
              <a:rPr lang="en-US" sz="1100" dirty="0">
                <a:solidFill>
                  <a:srgbClr val="808080"/>
                </a:solidFill>
                <a:latin typeface="Calibri" panose="020F0502020204030204" pitchFamily="34" charset="0"/>
              </a:rPr>
              <a:t>2026</a:t>
            </a:r>
            <a:endParaRPr lang="de-DE" sz="1100" dirty="0">
              <a:solidFill>
                <a:srgbClr val="80808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60CEF-9C49-C436-8177-8EF665359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5486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065CDC-7DB5-D122-8A6B-CD800B3EEFCC}"/>
              </a:ext>
            </a:extLst>
          </p:cNvPr>
          <p:cNvCxnSpPr/>
          <p:nvPr userDrawn="1"/>
        </p:nvCxnSpPr>
        <p:spPr>
          <a:xfrm>
            <a:off x="0" y="6598871"/>
            <a:ext cx="12192000" cy="1954"/>
          </a:xfrm>
          <a:prstGeom prst="line">
            <a:avLst/>
          </a:prstGeom>
          <a:ln w="9525">
            <a:solidFill>
              <a:srgbClr val="2455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626938"/>
      </p:ext>
    </p:extLst>
  </p:cSld>
  <p:clrMapOvr>
    <a:masterClrMapping/>
  </p:clrMapOvr>
  <p:transition spd="med"/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86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tif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07627B73-0A11-84C8-CCC8-77D20DB39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93" y="111460"/>
            <a:ext cx="10159606" cy="1527057"/>
          </a:xfrm>
          <a:prstGeom prst="rect">
            <a:avLst/>
          </a:prstGeom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8D82AD85-8159-E079-5CB9-E6954613A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85" y="101685"/>
            <a:ext cx="1091581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76200" dist="38100" dir="2700000" algn="tl" rotWithShape="0">
              <a:schemeClr val="bg2">
                <a:alpha val="40000"/>
              </a:schemeClr>
            </a:outerShdw>
          </a:effectLst>
        </p:spPr>
        <p:txBody>
          <a:bodyPr anchor="t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Simulations for ePIC hpDIRC Detector</a:t>
            </a:r>
            <a:endParaRPr kumimoji="0" lang="en-US" sz="4000" b="0" i="0" u="none" strike="noStrike" kern="1200" cap="sm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63D3B-C6FE-0DA4-D9AD-1501F788D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69269" y="1368959"/>
            <a:ext cx="10967505" cy="66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7A17A-A874-ABB9-C172-39F094C2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3274" y="141967"/>
            <a:ext cx="55658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F1633-0D0C-C7FB-C030-8CBD54E0E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32" y="141967"/>
            <a:ext cx="55658" cy="12801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F177D5-E9EE-EFDD-046C-BAEC1E04F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76952" y="154492"/>
            <a:ext cx="10967505" cy="66389"/>
          </a:xfrm>
          <a:prstGeom prst="rect">
            <a:avLst/>
          </a:prstGeom>
        </p:spPr>
      </p:pic>
      <p:pic>
        <p:nvPicPr>
          <p:cNvPr id="5" name="Google Shape;27;p1" descr="Chart, sunburst chart&#10;&#10;Description automatically generated">
            <a:extLst>
              <a:ext uri="{FF2B5EF4-FFF2-40B4-BE49-F238E27FC236}">
                <a16:creationId xmlns:a16="http://schemas.microsoft.com/office/drawing/2014/main" id="{2EA2537D-4BA7-C03D-A7FA-1B36ACE7E5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1239" b="8998"/>
          <a:stretch/>
        </p:blipFill>
        <p:spPr>
          <a:xfrm>
            <a:off x="3608879" y="1457410"/>
            <a:ext cx="4799860" cy="382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723F0B-E758-FC76-B0AB-4E89C9B258BC}"/>
              </a:ext>
            </a:extLst>
          </p:cNvPr>
          <p:cNvSpPr/>
          <p:nvPr/>
        </p:nvSpPr>
        <p:spPr>
          <a:xfrm>
            <a:off x="5031704" y="5396798"/>
            <a:ext cx="1982159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557ED3-3313-D17F-64A4-2D4F8EA285D1}"/>
              </a:ext>
            </a:extLst>
          </p:cNvPr>
          <p:cNvSpPr/>
          <p:nvPr/>
        </p:nvSpPr>
        <p:spPr>
          <a:xfrm>
            <a:off x="46967" y="4984933"/>
            <a:ext cx="3072751" cy="82372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66897136-6CB7-F455-C441-20801D118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33" y="5044783"/>
            <a:ext cx="2331206" cy="69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chemeClr val="bg2">
                <a:alpha val="40000"/>
              </a:schemeClr>
            </a:outerShdw>
          </a:effectLst>
        </p:spPr>
        <p:txBody>
          <a:bodyPr lIns="92056" tIns="137148" rIns="92056" bIns="137148"/>
          <a:lstStyle/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Shubham Dutta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DCA3DE-6388-53B2-526E-6DCD09D4273A}"/>
              </a:ext>
            </a:extLst>
          </p:cNvPr>
          <p:cNvSpPr txBox="1"/>
          <p:nvPr/>
        </p:nvSpPr>
        <p:spPr>
          <a:xfrm>
            <a:off x="4996121" y="5427575"/>
            <a:ext cx="2152128" cy="40011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23</a:t>
            </a:r>
            <a:r>
              <a:rPr lang="en-PL" sz="20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2026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6374C1-CD5E-5817-9873-BE8C230F5FB9}"/>
              </a:ext>
            </a:extLst>
          </p:cNvPr>
          <p:cNvSpPr/>
          <p:nvPr/>
        </p:nvSpPr>
        <p:spPr>
          <a:xfrm>
            <a:off x="8652063" y="4984933"/>
            <a:ext cx="3492969" cy="82372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31C62F62-E87E-5E87-C1F0-01FBF04D3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469" y="5044783"/>
            <a:ext cx="3636531" cy="69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chemeClr val="bg2">
                <a:alpha val="40000"/>
              </a:schemeClr>
            </a:outerShdw>
          </a:effectLst>
        </p:spPr>
        <p:txBody>
          <a:bodyPr lIns="92056" tIns="137148" rIns="92056" bIns="137148"/>
          <a:lstStyle/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ePIC Collaboration Meeting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50838" marR="0" lvl="0" indent="-350838" algn="ctr" defTabSz="9334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E00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288A30-A714-1F3E-847D-C0D5BA2C34D0}"/>
              </a:ext>
            </a:extLst>
          </p:cNvPr>
          <p:cNvSpPr/>
          <p:nvPr/>
        </p:nvSpPr>
        <p:spPr>
          <a:xfrm>
            <a:off x="1463066" y="6016036"/>
            <a:ext cx="9086558" cy="72862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12" descr="Datei:GSI Logo.svg">
            <a:extLst>
              <a:ext uri="{FF2B5EF4-FFF2-40B4-BE49-F238E27FC236}">
                <a16:creationId xmlns:a16="http://schemas.microsoft.com/office/drawing/2014/main" id="{FCF1E3E3-754D-0DE1-BD18-2361377B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489" y="6240282"/>
            <a:ext cx="870514" cy="274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114105-4E12-0902-DB6A-315DDD06F7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503" y="6240282"/>
            <a:ext cx="1089843" cy="27432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5745759-7288-4E83-A6BA-01E224FFB24A}"/>
              </a:ext>
            </a:extLst>
          </p:cNvPr>
          <p:cNvGrpSpPr>
            <a:grpSpLocks noChangeAspect="1"/>
          </p:cNvGrpSpPr>
          <p:nvPr/>
        </p:nvGrpSpPr>
        <p:grpSpPr>
          <a:xfrm>
            <a:off x="1572880" y="6222666"/>
            <a:ext cx="893868" cy="309552"/>
            <a:chOff x="92836" y="559476"/>
            <a:chExt cx="2120292" cy="73427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418BF6A-B47B-73F1-BA8A-6D782A85E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836" y="559476"/>
              <a:ext cx="590965" cy="73427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FE49E5A-BF76-94AA-9899-8C5716007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512" y="752214"/>
              <a:ext cx="1404616" cy="541533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C2C5C3C-6B5B-CBB3-1F8A-1C5F160F12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3844" y="6103122"/>
            <a:ext cx="612804" cy="5486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146B416-EBC8-744A-FF2C-605037D5A08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0389" y="6103122"/>
            <a:ext cx="894906" cy="5486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BE3ACF-99EA-BCFA-F842-F335237B81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087" y="6103122"/>
            <a:ext cx="557016" cy="5486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45D2A4C-DC11-F494-2983-5780CCB1B3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036" y="6103122"/>
            <a:ext cx="973183" cy="5486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131D72C-6686-1339-0DE7-2B46ACE6FD1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5957" y="6103122"/>
            <a:ext cx="553443" cy="548640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778A275D-6FC4-B697-F945-EFD3F1D08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2" t="2353" r="25522"/>
          <a:stretch/>
        </p:blipFill>
        <p:spPr bwMode="auto">
          <a:xfrm>
            <a:off x="3504744" y="6103122"/>
            <a:ext cx="53101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76BF28F5-9E2C-3402-BFB3-35BCAAA1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619" y="6082957"/>
            <a:ext cx="1391960" cy="6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FED571-23DE-21AD-219F-BAC95CDF0B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464" y="5062297"/>
            <a:ext cx="741191" cy="6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1166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71A7C-7E56-2314-D31B-A29AA83EA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07A9F5E1-9037-31B7-32AE-72DEF5EC9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Near-term Software Goals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154098-09EB-DDFD-0FD1-F875D4B07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03"/>
          <a:stretch>
            <a:fillRect/>
          </a:stretch>
        </p:blipFill>
        <p:spPr>
          <a:xfrm rot="21151545">
            <a:off x="7944023" y="919470"/>
            <a:ext cx="3337631" cy="230223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7432C71-37A8-8744-8992-E4F96D457483}"/>
              </a:ext>
            </a:extLst>
          </p:cNvPr>
          <p:cNvCxnSpPr>
            <a:cxnSpLocks/>
          </p:cNvCxnSpPr>
          <p:nvPr/>
        </p:nvCxnSpPr>
        <p:spPr>
          <a:xfrm flipV="1">
            <a:off x="8379237" y="1179759"/>
            <a:ext cx="408779" cy="219878"/>
          </a:xfrm>
          <a:prstGeom prst="straightConnector1">
            <a:avLst/>
          </a:prstGeom>
          <a:ln w="28575">
            <a:solidFill>
              <a:srgbClr val="FF00FF">
                <a:alpha val="32813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3F71725-F4E5-4B0D-1BBB-76A2038BF065}"/>
              </a:ext>
            </a:extLst>
          </p:cNvPr>
          <p:cNvSpPr/>
          <p:nvPr/>
        </p:nvSpPr>
        <p:spPr>
          <a:xfrm>
            <a:off x="7808464" y="1115107"/>
            <a:ext cx="3827310" cy="194508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081BD9-3064-0074-E0C6-F7CB46B2D5E6}"/>
              </a:ext>
            </a:extLst>
          </p:cNvPr>
          <p:cNvCxnSpPr>
            <a:cxnSpLocks/>
          </p:cNvCxnSpPr>
          <p:nvPr/>
        </p:nvCxnSpPr>
        <p:spPr>
          <a:xfrm flipV="1">
            <a:off x="7833064" y="1437261"/>
            <a:ext cx="476737" cy="237047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  <a:alpha val="3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0C8C6AD-B354-C759-0E81-A4EF895FD214}"/>
              </a:ext>
            </a:extLst>
          </p:cNvPr>
          <p:cNvSpPr/>
          <p:nvPr/>
        </p:nvSpPr>
        <p:spPr>
          <a:xfrm>
            <a:off x="7485391" y="768353"/>
            <a:ext cx="4706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particle gun events to map hpDIRC performance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346CF-8C40-4AA4-CA54-E0AFDF87E8C5}"/>
              </a:ext>
            </a:extLst>
          </p:cNvPr>
          <p:cNvSpPr txBox="1"/>
          <p:nvPr/>
        </p:nvSpPr>
        <p:spPr>
          <a:xfrm>
            <a:off x="-12300" y="596051"/>
            <a:ext cx="7485391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Standalone: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Optimization of hpDIRC based on geometry changes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Misalignment mitigation 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Sensor performance (PDE, arrangement)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Simulation of CRT and Lens characterization 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Development of </a:t>
            </a:r>
            <a:r>
              <a:rPr lang="en-US" sz="2000" dirty="0" err="1"/>
              <a:t>xpDIRC</a:t>
            </a:r>
            <a:r>
              <a:rPr lang="en-US" sz="2000" dirty="0"/>
              <a:t> (studies potentially relevant for </a:t>
            </a:r>
            <a:r>
              <a:rPr lang="en-US" sz="2000" dirty="0" err="1"/>
              <a:t>ePIC</a:t>
            </a:r>
            <a:r>
              <a:rPr lang="en-US" sz="2000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DAA49-BDE2-7C60-A2B0-A17B1E134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693" y="3420635"/>
            <a:ext cx="3107382" cy="31005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9AF394-36DB-2BB5-0A5C-722B8ED7A04B}"/>
              </a:ext>
            </a:extLst>
          </p:cNvPr>
          <p:cNvSpPr/>
          <p:nvPr/>
        </p:nvSpPr>
        <p:spPr>
          <a:xfrm>
            <a:off x="8454541" y="3119020"/>
            <a:ext cx="2759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Stand-alone hpDIRC simulation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662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A9EA7-7EBC-EE66-D18C-64CF03577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969659EB-13CC-BC49-F53E-EB8296A9E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Near-term Software Goals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FC1C5-A7F4-B7AA-D7AF-7E2B1321EB70}"/>
              </a:ext>
            </a:extLst>
          </p:cNvPr>
          <p:cNvSpPr txBox="1"/>
          <p:nvPr/>
        </p:nvSpPr>
        <p:spPr>
          <a:xfrm>
            <a:off x="-12300" y="596051"/>
            <a:ext cx="7485391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Standalone: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Optimization of hpDIRC based on geometry changes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Misalignment mitigation 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Sensor performance (PDE, arrangement)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Simulation of CRT and Lens characterization 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Development of </a:t>
            </a:r>
            <a:r>
              <a:rPr lang="en-US" sz="2000" dirty="0" err="1"/>
              <a:t>xpDIRC</a:t>
            </a:r>
            <a:r>
              <a:rPr lang="en-US" sz="2000" dirty="0"/>
              <a:t> (studies potentially relevant for </a:t>
            </a:r>
            <a:r>
              <a:rPr lang="en-US" sz="2000" dirty="0" err="1"/>
              <a:t>ePIC</a:t>
            </a:r>
            <a:r>
              <a:rPr lang="en-US" sz="2000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B5D670-5D5C-E99A-0773-F91806C1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47" r="12193"/>
          <a:stretch/>
        </p:blipFill>
        <p:spPr>
          <a:xfrm flipH="1">
            <a:off x="8520500" y="934557"/>
            <a:ext cx="2908309" cy="56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B53297-58A1-5B83-8583-BD425AA5DF6E}"/>
              </a:ext>
            </a:extLst>
          </p:cNvPr>
          <p:cNvSpPr/>
          <p:nvPr/>
        </p:nvSpPr>
        <p:spPr>
          <a:xfrm>
            <a:off x="8798204" y="625907"/>
            <a:ext cx="24731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Geant4 simulation of CRT setup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393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B7216-5084-1ED6-B6B9-AFE0C6C3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307A43B4-7FAF-F16E-124B-35A08014B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Near-term Software Goals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E6488-F760-1D26-A01B-281CBF79F7FD}"/>
              </a:ext>
            </a:extLst>
          </p:cNvPr>
          <p:cNvSpPr txBox="1"/>
          <p:nvPr/>
        </p:nvSpPr>
        <p:spPr>
          <a:xfrm>
            <a:off x="-12300" y="596051"/>
            <a:ext cx="7485391" cy="604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Standalone: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Optimization of hpDIRC based on geometry changes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Misalignment mitigation 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Sensor performance (PDE, arrangement)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Simulation of CRT and Lens characterization 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Development of </a:t>
            </a:r>
            <a:r>
              <a:rPr lang="en-US" sz="2000" dirty="0" err="1"/>
              <a:t>xpDIRC</a:t>
            </a:r>
            <a:r>
              <a:rPr lang="en-US" sz="2000" dirty="0"/>
              <a:t> (studies potentially relevant for ePIC)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ePIC stack (focus of further slides): 	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Finish implementation of geometric and time-imaging reconstruction in </a:t>
            </a:r>
            <a:r>
              <a:rPr lang="en-US" sz="2000" dirty="0" err="1"/>
              <a:t>eicrecon</a:t>
            </a:r>
            <a:endParaRPr lang="en-US" sz="2000" dirty="0"/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Debug any potential discrepancies in performance between </a:t>
            </a:r>
            <a:r>
              <a:rPr lang="en-US" sz="2000" dirty="0" err="1"/>
              <a:t>eicrecon</a:t>
            </a:r>
            <a:r>
              <a:rPr lang="en-US" sz="2000" dirty="0"/>
              <a:t> and standalone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Repeat PID performance with backgrounds (multiple hits/bar) with full stack &amp; all detectors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A7A118-A632-D049-D8CE-2B44CCF0B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459" y="3794025"/>
            <a:ext cx="2757949" cy="2751853"/>
          </a:xfrm>
          <a:prstGeom prst="rect">
            <a:avLst/>
          </a:prstGeom>
        </p:spPr>
      </p:pic>
      <p:pic>
        <p:nvPicPr>
          <p:cNvPr id="3" name="Picture 2" descr="A circular object with many squares&#10;&#10;AI-generated content may be incorrect.">
            <a:extLst>
              <a:ext uri="{FF2B5EF4-FFF2-40B4-BE49-F238E27FC236}">
                <a16:creationId xmlns:a16="http://schemas.microsoft.com/office/drawing/2014/main" id="{7B142851-3FD6-7F3A-42BD-4AE000141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189" y="777496"/>
            <a:ext cx="2789042" cy="27518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6D80C6-11E2-5B50-DFD3-2EC260633EEE}"/>
              </a:ext>
            </a:extLst>
          </p:cNvPr>
          <p:cNvSpPr/>
          <p:nvPr/>
        </p:nvSpPr>
        <p:spPr>
          <a:xfrm>
            <a:off x="8584880" y="3492410"/>
            <a:ext cx="2759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Stand-alone hpDIRC simulation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AD1E1-5D27-5DC3-3237-52AC08A0B132}"/>
              </a:ext>
            </a:extLst>
          </p:cNvPr>
          <p:cNvSpPr/>
          <p:nvPr/>
        </p:nvSpPr>
        <p:spPr>
          <a:xfrm>
            <a:off x="8555120" y="508736"/>
            <a:ext cx="2789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in ePIC simulation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8361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81DDE-BE81-2B8B-A67A-E2C60F43A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31D168C2-CA1E-345D-2EBE-B0A666E5C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</a:rPr>
              <a:t>hpDIRC 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Performance Studies For TDR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2BA68F-B447-6533-A587-D93AF669F8B2}"/>
              </a:ext>
            </a:extLst>
          </p:cNvPr>
          <p:cNvSpPr txBox="1"/>
          <p:nvPr/>
        </p:nvSpPr>
        <p:spPr>
          <a:xfrm>
            <a:off x="-12300" y="596051"/>
            <a:ext cx="7639472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Performance evaluation may come from ePIC stack (time-permitting)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Sensor choice (Greg's talk on Wednesday) 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Measured most up-to-date sensor characteristic (e.g. PDE)  impact on hpDIRC performance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Tracking resolution  </a:t>
            </a:r>
          </a:p>
          <a:p>
            <a:pPr marL="742950" lvl="1" indent="-285750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479550" algn="l"/>
                <a:tab pos="1876425" algn="l"/>
                <a:tab pos="2286000" algn="l"/>
              </a:tabLst>
            </a:pPr>
            <a:r>
              <a:rPr lang="en-US" sz="2000" dirty="0"/>
              <a:t>We still hope that 0.5 mrad is reached, eager to test new resolution maps</a:t>
            </a:r>
          </a:p>
        </p:txBody>
      </p:sp>
      <p:pic>
        <p:nvPicPr>
          <p:cNvPr id="5" name="Picture 4" descr="A graph with red and blue dots&#10;&#10;AI-generated content may be incorrect.">
            <a:extLst>
              <a:ext uri="{FF2B5EF4-FFF2-40B4-BE49-F238E27FC236}">
                <a16:creationId xmlns:a16="http://schemas.microsoft.com/office/drawing/2014/main" id="{516FDA62-519F-0A00-F1FD-4908A511B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>
            <a:fillRect/>
          </a:stretch>
        </p:blipFill>
        <p:spPr>
          <a:xfrm>
            <a:off x="1851306" y="3923478"/>
            <a:ext cx="4755342" cy="2571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2C3ED-AD34-C68D-FB6D-3D5CEA5E0E06}"/>
              </a:ext>
            </a:extLst>
          </p:cNvPr>
          <p:cNvSpPr txBox="1"/>
          <p:nvPr/>
        </p:nvSpPr>
        <p:spPr>
          <a:xfrm>
            <a:off x="2903247" y="3644702"/>
            <a:ext cx="3267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i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i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/K separation power</a:t>
            </a:r>
            <a:r>
              <a:rPr lang="en-US" i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itchFamily="2"/>
                <a:cs typeface="Mangal" pitchFamily="2"/>
              </a:rPr>
              <a:t> </a:t>
            </a:r>
            <a:r>
              <a:rPr lang="en-US" i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Latin Modern Math" pitchFamily="2"/>
                <a:cs typeface="Latin Modern Math" pitchFamily="2"/>
              </a:rPr>
              <a:t>at 6 GeV/c</a:t>
            </a:r>
          </a:p>
        </p:txBody>
      </p:sp>
      <p:pic>
        <p:nvPicPr>
          <p:cNvPr id="7" name="Picture 6" descr="A graph of a graph showing the number of objects in the same direction&#10;&#10;AI-generated content may be incorrect.">
            <a:extLst>
              <a:ext uri="{FF2B5EF4-FFF2-40B4-BE49-F238E27FC236}">
                <a16:creationId xmlns:a16="http://schemas.microsoft.com/office/drawing/2014/main" id="{D8D5B96D-983F-786A-52C4-663AA005A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9"/>
          <a:stretch>
            <a:fillRect/>
          </a:stretch>
        </p:blipFill>
        <p:spPr>
          <a:xfrm>
            <a:off x="7611935" y="845021"/>
            <a:ext cx="4570098" cy="2456229"/>
          </a:xfrm>
          <a:prstGeom prst="rect">
            <a:avLst/>
          </a:prstGeom>
        </p:spPr>
      </p:pic>
      <p:pic>
        <p:nvPicPr>
          <p:cNvPr id="8" name="Picture 7" descr="A graph of a graph showing the number of objects in the same direction&#10;&#10;AI-generated content may be incorrect.">
            <a:extLst>
              <a:ext uri="{FF2B5EF4-FFF2-40B4-BE49-F238E27FC236}">
                <a16:creationId xmlns:a16="http://schemas.microsoft.com/office/drawing/2014/main" id="{DBB8B877-AF98-8D56-FBDA-28F65620B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5"/>
          <a:stretch>
            <a:fillRect/>
          </a:stretch>
        </p:blipFill>
        <p:spPr>
          <a:xfrm>
            <a:off x="7627172" y="3459232"/>
            <a:ext cx="4564828" cy="2480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31E8A4-6FDF-6C77-1239-41326669CE2A}"/>
              </a:ext>
            </a:extLst>
          </p:cNvPr>
          <p:cNvSpPr txBox="1"/>
          <p:nvPr/>
        </p:nvSpPr>
        <p:spPr>
          <a:xfrm>
            <a:off x="8183531" y="3170651"/>
            <a:ext cx="3267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i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i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/K separation power</a:t>
            </a:r>
            <a:r>
              <a:rPr lang="en-US" i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Microsoft YaHei" pitchFamily="2"/>
                <a:cs typeface="Mangal" pitchFamily="2"/>
              </a:rPr>
              <a:t> </a:t>
            </a:r>
            <a:r>
              <a:rPr lang="en-US" i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Latin Modern Math" pitchFamily="2"/>
                <a:cs typeface="Latin Modern Math" pitchFamily="2"/>
              </a:rPr>
              <a:t>at 6 GeV/c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0EF746-6F98-9DF8-A59C-13C953BA0D05}"/>
              </a:ext>
            </a:extLst>
          </p:cNvPr>
          <p:cNvSpPr txBox="1"/>
          <p:nvPr/>
        </p:nvSpPr>
        <p:spPr>
          <a:xfrm>
            <a:off x="7844973" y="533070"/>
            <a:ext cx="398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detected photons per particle</a:t>
            </a:r>
            <a:endParaRPr lang="en-US" i="1" kern="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Latin Modern Math" pitchFamily="2"/>
              <a:cs typeface="Latin Modern Math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543610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7F7D1-D8D1-7F53-0143-C9E26AD15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C508FC00-B718-8636-5652-FA01AC8E5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</a:rPr>
              <a:t>hpDIRC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Ongoing Software Tasks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E561D8-4213-1AA3-94FF-2C3F392FC35B}"/>
              </a:ext>
            </a:extLst>
          </p:cNvPr>
          <p:cNvSpPr txBox="1"/>
          <p:nvPr/>
        </p:nvSpPr>
        <p:spPr>
          <a:xfrm>
            <a:off x="-12299" y="596051"/>
            <a:ext cx="6294766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Done: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Rationalizing dimensions/positioning between </a:t>
            </a:r>
            <a:r>
              <a:rPr lang="en-US" sz="2000" dirty="0" err="1"/>
              <a:t>npsim</a:t>
            </a:r>
            <a:r>
              <a:rPr lang="en-US" sz="2000" dirty="0"/>
              <a:t>/</a:t>
            </a:r>
            <a:r>
              <a:rPr lang="en-US" sz="2000" dirty="0" err="1"/>
              <a:t>eicrecon</a:t>
            </a:r>
            <a:r>
              <a:rPr lang="en-US" sz="2000" dirty="0"/>
              <a:t> design and </a:t>
            </a:r>
            <a:r>
              <a:rPr lang="en-US" sz="2000" dirty="0" err="1"/>
              <a:t>dirc.xml</a:t>
            </a: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Rebuilding simulation/analysis framework in </a:t>
            </a:r>
            <a:r>
              <a:rPr lang="en-US" sz="2000" dirty="0" err="1"/>
              <a:t>npsim</a:t>
            </a:r>
            <a:r>
              <a:rPr lang="en-US" sz="2000" dirty="0"/>
              <a:t>/</a:t>
            </a:r>
            <a:r>
              <a:rPr lang="en-US" sz="2000" dirty="0" err="1"/>
              <a:t>eicrecon</a:t>
            </a:r>
            <a:r>
              <a:rPr lang="en-US" sz="2000" dirty="0"/>
              <a:t> (to the functional level)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B21D24-B0BC-424E-D418-E848D4A8E060}"/>
              </a:ext>
            </a:extLst>
          </p:cNvPr>
          <p:cNvGrpSpPr/>
          <p:nvPr/>
        </p:nvGrpSpPr>
        <p:grpSpPr>
          <a:xfrm>
            <a:off x="6282466" y="3444947"/>
            <a:ext cx="5865090" cy="3055761"/>
            <a:chOff x="5713966" y="163723"/>
            <a:chExt cx="6288627" cy="32764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E79E0A-2CA1-DFC1-58C2-D03F2BFA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3966" y="163723"/>
              <a:ext cx="6288627" cy="32764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3AE9BD-1310-DC3E-E8D8-B5C43332C31D}"/>
                </a:ext>
              </a:extLst>
            </p:cNvPr>
            <p:cNvSpPr txBox="1"/>
            <p:nvPr/>
          </p:nvSpPr>
          <p:spPr>
            <a:xfrm>
              <a:off x="7649736" y="245327"/>
              <a:ext cx="4182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extracted from mechanical design 11/20/2025</a:t>
              </a:r>
            </a:p>
            <a:p>
              <a:pPr algn="l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(Kris Cleveland)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09C21D-484B-53E6-175B-7297CDF6E452}"/>
              </a:ext>
            </a:extLst>
          </p:cNvPr>
          <p:cNvGrpSpPr/>
          <p:nvPr/>
        </p:nvGrpSpPr>
        <p:grpSpPr>
          <a:xfrm>
            <a:off x="6637468" y="577975"/>
            <a:ext cx="5510088" cy="2803503"/>
            <a:chOff x="5713966" y="3532246"/>
            <a:chExt cx="6288627" cy="31996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5EC697-C79E-D3F1-31AF-AECC4AFA6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3966" y="3532246"/>
              <a:ext cx="6288627" cy="31996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C08788-F230-5966-44BF-CFA01AAFDFB7}"/>
                </a:ext>
              </a:extLst>
            </p:cNvPr>
            <p:cNvSpPr txBox="1"/>
            <p:nvPr/>
          </p:nvSpPr>
          <p:spPr>
            <a:xfrm>
              <a:off x="7746380" y="3843454"/>
              <a:ext cx="3345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>
                  <a:solidFill>
                    <a:schemeClr val="tx2">
                      <a:lumMod val="75000"/>
                      <a:lumOff val="25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ePIC baseline geometry 09/12/2025 </a:t>
              </a:r>
            </a:p>
            <a:p>
              <a:pPr algn="l"/>
              <a:r>
                <a:rPr lang="en-US" sz="1200">
                  <a:solidFill>
                    <a:schemeClr val="tx2">
                      <a:lumMod val="75000"/>
                      <a:lumOff val="25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indico.bnl.gov/event/29963/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457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111A-528A-C106-B5AC-36CEBFB60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D53F69-9C00-82AF-6A56-B4EED0C8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</a:rPr>
              <a:t>hpDIRC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Ongoing Software Tasks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889146-0BEC-F4B2-5A5C-D7728BDAA1EB}"/>
              </a:ext>
            </a:extLst>
          </p:cNvPr>
          <p:cNvSpPr txBox="1"/>
          <p:nvPr/>
        </p:nvSpPr>
        <p:spPr>
          <a:xfrm>
            <a:off x="1595079" y="6031464"/>
            <a:ext cx="8939484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000" dirty="0"/>
              <a:t>Goal: Comparing performance between </a:t>
            </a:r>
            <a:r>
              <a:rPr lang="en-US" sz="2000" dirty="0" err="1"/>
              <a:t>eicrecon</a:t>
            </a:r>
            <a:r>
              <a:rPr lang="en-US" sz="2000" dirty="0"/>
              <a:t> and the standalone framework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39A36-6BCE-CAC3-A62D-C37BF7927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382" y="2037958"/>
            <a:ext cx="8309235" cy="3981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B5E078-C01C-3139-6526-90E2B23B833D}"/>
              </a:ext>
            </a:extLst>
          </p:cNvPr>
          <p:cNvSpPr txBox="1"/>
          <p:nvPr/>
        </p:nvSpPr>
        <p:spPr>
          <a:xfrm rot="16200000">
            <a:off x="17068" y="3769640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 noProof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hit positions on detector plane</a:t>
            </a:r>
            <a:endParaRPr lang="en-US" i="1" kern="0" noProof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Latin Modern Math" pitchFamily="2"/>
              <a:cs typeface="Latin Modern Math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DB0D72-DC42-B72E-62C9-9A3FE0CF8C53}"/>
              </a:ext>
            </a:extLst>
          </p:cNvPr>
          <p:cNvSpPr txBox="1"/>
          <p:nvPr/>
        </p:nvSpPr>
        <p:spPr>
          <a:xfrm rot="5400000">
            <a:off x="9785829" y="2773215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 noProof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hits per track</a:t>
            </a:r>
            <a:endParaRPr lang="en-US" i="1" kern="0" noProof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Latin Modern Math" pitchFamily="2"/>
              <a:cs typeface="Latin Modern Math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AC9EC-F1E3-5CC4-848A-A8DAD2FAC701}"/>
              </a:ext>
            </a:extLst>
          </p:cNvPr>
          <p:cNvSpPr txBox="1"/>
          <p:nvPr/>
        </p:nvSpPr>
        <p:spPr>
          <a:xfrm rot="5400000">
            <a:off x="9309737" y="4875325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i="1" kern="0" noProof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photons propagation time</a:t>
            </a:r>
            <a:endParaRPr lang="en-US" sz="1600" i="1" kern="0" noProof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Latin Modern Math" pitchFamily="2"/>
              <a:cs typeface="Latin Modern Math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26501-4810-A06E-D839-ED2832B84588}"/>
              </a:ext>
            </a:extLst>
          </p:cNvPr>
          <p:cNvSpPr txBox="1"/>
          <p:nvPr/>
        </p:nvSpPr>
        <p:spPr>
          <a:xfrm>
            <a:off x="-12301" y="596051"/>
            <a:ext cx="11199023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Currently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First look at optical photons on the </a:t>
            </a:r>
            <a:r>
              <a:rPr lang="en-US" sz="2000" dirty="0" err="1"/>
              <a:t>senson</a:t>
            </a:r>
            <a:r>
              <a:rPr lang="en-US" sz="2000" dirty="0"/>
              <a:t> plane obtained using </a:t>
            </a:r>
            <a:r>
              <a:rPr lang="en-US" sz="2000" dirty="0" err="1"/>
              <a:t>npsim</a:t>
            </a:r>
            <a:r>
              <a:rPr lang="en-US" sz="2000" dirty="0"/>
              <a:t> (from </a:t>
            </a:r>
            <a:r>
              <a:rPr lang="en-US" sz="2000" dirty="0" err="1"/>
              <a:t>ePIC</a:t>
            </a:r>
            <a:r>
              <a:rPr lang="en-US" sz="2000" dirty="0"/>
              <a:t> stack). The plots look reasonable. </a:t>
            </a:r>
          </a:p>
        </p:txBody>
      </p:sp>
    </p:spTree>
    <p:extLst>
      <p:ext uri="{BB962C8B-B14F-4D97-AF65-F5344CB8AC3E}">
        <p14:creationId xmlns:p14="http://schemas.microsoft.com/office/powerpoint/2010/main" val="26824842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75793-E475-8E4C-C5E8-20C223D7F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D520DF95-85C0-CD9B-B3EC-F91C26C71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</a:rPr>
              <a:t>hpDIRC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Ongoing Software Tasks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E69B22-7CC1-3785-5FCF-060E673E633A}"/>
              </a:ext>
            </a:extLst>
          </p:cNvPr>
          <p:cNvSpPr txBox="1"/>
          <p:nvPr/>
        </p:nvSpPr>
        <p:spPr>
          <a:xfrm>
            <a:off x="-12300" y="596051"/>
            <a:ext cx="9293212" cy="604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Currently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Comparing performance between </a:t>
            </a:r>
            <a:r>
              <a:rPr lang="en-US" sz="2000" dirty="0" err="1"/>
              <a:t>eicrecon</a:t>
            </a:r>
            <a:r>
              <a:rPr lang="en-US" sz="2000" dirty="0"/>
              <a:t> and the standalone framework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Digitization based on either the standalone or </a:t>
            </a:r>
            <a:r>
              <a:rPr lang="en-US" sz="2000" dirty="0" err="1"/>
              <a:t>dRICH</a:t>
            </a:r>
            <a:r>
              <a:rPr lang="en-US" sz="2000" dirty="0"/>
              <a:t> approach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dirty="0" err="1"/>
              <a:t>DIRCRawHit</a:t>
            </a:r>
            <a:r>
              <a:rPr lang="en-US" sz="2000" dirty="0"/>
              <a:t> / </a:t>
            </a:r>
            <a:r>
              <a:rPr lang="en-US" sz="2000" dirty="0" err="1"/>
              <a:t>RawTrackerHit</a:t>
            </a:r>
            <a:r>
              <a:rPr lang="en-US" sz="2000" dirty="0"/>
              <a:t> → cell ID → position → PMT ID &amp; pixel ID → </a:t>
            </a:r>
            <a:r>
              <a:rPr lang="en-US" sz="2000" dirty="0" err="1"/>
              <a:t>DIRC</a:t>
            </a:r>
            <a:r>
              <a:rPr lang="en-US" sz="2000" dirty="0"/>
              <a:t> tree)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Reimplementation of geometric and time-imaging PID reconstruction within </a:t>
            </a:r>
            <a:r>
              <a:rPr lang="en-US" sz="2000" dirty="0" err="1"/>
              <a:t>eicrecon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Near term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Repeat multiple-hits-per-bar studies using the full ePIC geometry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Quantify performance with Pythia using the latest ePIC geometry, including realistic sensor background rates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Far term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Implementation of alternative ML-based reconstruction 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D1687-09E3-B3EB-5562-B1B65898F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912" y="3794025"/>
            <a:ext cx="2757949" cy="2751853"/>
          </a:xfrm>
          <a:prstGeom prst="rect">
            <a:avLst/>
          </a:prstGeom>
        </p:spPr>
      </p:pic>
      <p:pic>
        <p:nvPicPr>
          <p:cNvPr id="5" name="Picture 4" descr="A circular object with many squares&#10;&#10;AI-generated content may be incorrect.">
            <a:extLst>
              <a:ext uri="{FF2B5EF4-FFF2-40B4-BE49-F238E27FC236}">
                <a16:creationId xmlns:a16="http://schemas.microsoft.com/office/drawing/2014/main" id="{3F3BAF18-6099-6AB1-5DB3-A18F199CD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42" y="777496"/>
            <a:ext cx="2789042" cy="27518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203F08-7B94-CD73-B448-174417230B08}"/>
              </a:ext>
            </a:extLst>
          </p:cNvPr>
          <p:cNvSpPr/>
          <p:nvPr/>
        </p:nvSpPr>
        <p:spPr>
          <a:xfrm>
            <a:off x="9235333" y="3492410"/>
            <a:ext cx="2759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Stand-alone hpDIRC simulation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E5621-77A3-6167-26D7-826B013C7720}"/>
              </a:ext>
            </a:extLst>
          </p:cNvPr>
          <p:cNvSpPr/>
          <p:nvPr/>
        </p:nvSpPr>
        <p:spPr>
          <a:xfrm>
            <a:off x="9205573" y="508736"/>
            <a:ext cx="2789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in ePIC simulation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9011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75793-E475-8E4C-C5E8-20C223D7F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CD1687-09E3-B3EB-5562-B1B65898F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885" y="2108736"/>
            <a:ext cx="2757949" cy="2751853"/>
          </a:xfrm>
          <a:prstGeom prst="rect">
            <a:avLst/>
          </a:prstGeom>
        </p:spPr>
      </p:pic>
      <p:pic>
        <p:nvPicPr>
          <p:cNvPr id="3" name="Google Shape;27;p1" descr="Chart, sunburst chart&#10;&#10;Description automatically generated">
            <a:extLst>
              <a:ext uri="{FF2B5EF4-FFF2-40B4-BE49-F238E27FC236}">
                <a16:creationId xmlns:a16="http://schemas.microsoft.com/office/drawing/2014/main" id="{80C65115-EEDB-F408-A3C3-E1106F7A05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239" b="8998"/>
          <a:stretch/>
        </p:blipFill>
        <p:spPr>
          <a:xfrm>
            <a:off x="2446625" y="2108736"/>
            <a:ext cx="3564534" cy="28254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23E9B-D256-EFEB-FAF5-16BD3CDAB6BC}"/>
              </a:ext>
            </a:extLst>
          </p:cNvPr>
          <p:cNvSpPr/>
          <p:nvPr/>
        </p:nvSpPr>
        <p:spPr>
          <a:xfrm>
            <a:off x="4753923" y="5426309"/>
            <a:ext cx="2514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19F459-9700-E97E-7744-AA34AA25C4FB}"/>
              </a:ext>
            </a:extLst>
          </p:cNvPr>
          <p:cNvSpPr/>
          <p:nvPr/>
        </p:nvSpPr>
        <p:spPr>
          <a:xfrm>
            <a:off x="4783333" y="908750"/>
            <a:ext cx="26253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rgbClr val="0000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6121979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00"/>
      </a:accent1>
      <a:accent2>
        <a:srgbClr val="0000A8"/>
      </a:accent2>
      <a:accent3>
        <a:srgbClr val="006E00"/>
      </a:accent3>
      <a:accent4>
        <a:srgbClr val="8A008A"/>
      </a:accent4>
      <a:accent5>
        <a:srgbClr val="B7AAB7"/>
      </a:accent5>
      <a:accent6>
        <a:srgbClr val="0000CC"/>
      </a:accent6>
      <a:hlink>
        <a:srgbClr val="006E00"/>
      </a:hlink>
      <a:folHlink>
        <a:srgbClr val="E1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10061"/>
        </a:accent1>
        <a:accent2>
          <a:srgbClr val="0000E1"/>
        </a:accent2>
        <a:accent3>
          <a:srgbClr val="FFFFFF"/>
        </a:accent3>
        <a:accent4>
          <a:srgbClr val="000000"/>
        </a:accent4>
        <a:accent5>
          <a:srgbClr val="B7AAB7"/>
        </a:accent5>
        <a:accent6>
          <a:srgbClr val="0000CC"/>
        </a:accent6>
        <a:hlink>
          <a:srgbClr val="006E00"/>
        </a:hlink>
        <a:folHlink>
          <a:srgbClr val="E1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68960</TotalTime>
  <Words>483</Words>
  <Application>Microsoft Office PowerPoint</Application>
  <PresentationFormat>Widescreen</PresentationFormat>
  <Paragraphs>75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Menlo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Jochen Schwiening</dc:creator>
  <cp:lastModifiedBy>Shubham</cp:lastModifiedBy>
  <cp:revision>1495</cp:revision>
  <cp:lastPrinted>2025-03-18T13:28:01Z</cp:lastPrinted>
  <dcterms:created xsi:type="dcterms:W3CDTF">2019-09-14T20:42:24Z</dcterms:created>
  <dcterms:modified xsi:type="dcterms:W3CDTF">2026-01-23T15:47:14Z</dcterms:modified>
</cp:coreProperties>
</file>