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309" r:id="rId5"/>
    <p:sldId id="38906" r:id="rId6"/>
    <p:sldId id="38908" r:id="rId7"/>
    <p:sldId id="38884" r:id="rId8"/>
    <p:sldId id="38897" r:id="rId9"/>
    <p:sldId id="38913" r:id="rId10"/>
    <p:sldId id="38871" r:id="rId11"/>
    <p:sldId id="38910" r:id="rId12"/>
    <p:sldId id="38900" r:id="rId13"/>
    <p:sldId id="38901" r:id="rId14"/>
    <p:sldId id="38902" r:id="rId15"/>
    <p:sldId id="38909" r:id="rId16"/>
    <p:sldId id="38887" r:id="rId17"/>
    <p:sldId id="38888" r:id="rId18"/>
    <p:sldId id="38889" r:id="rId19"/>
    <p:sldId id="38886" r:id="rId20"/>
    <p:sldId id="38911" r:id="rId21"/>
    <p:sldId id="38892" r:id="rId22"/>
    <p:sldId id="38907" r:id="rId23"/>
    <p:sldId id="38903" r:id="rId24"/>
    <p:sldId id="38904" r:id="rId25"/>
    <p:sldId id="256" r:id="rId26"/>
    <p:sldId id="38912" r:id="rId27"/>
    <p:sldId id="38866" r:id="rId28"/>
    <p:sldId id="38878" r:id="rId29"/>
    <p:sldId id="38879" r:id="rId30"/>
    <p:sldId id="388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FF6720-4B9F-2721-E108-69622687FF56}" name="Lancon, Eric" initials="EL" userId="S::elancon@bnl.gov::99ce055a-68d0-4033-8e07-a08c2a896ef5" providerId="AD"/>
  <p188:author id="{9C72C873-F5B5-7F8F-CD5F-1934AAAADB79}" name="Amber Boehnlein" initials="AB" userId="S::amber_jlab.org#ext#@brookhavenlab.onmicrosoft.com::a341d27f-b6ac-4dc9-89c2-ca15ac7752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3"/>
    <p:restoredTop sz="94799"/>
  </p:normalViewPr>
  <p:slideViewPr>
    <p:cSldViewPr snapToGrid="0">
      <p:cViewPr varScale="1">
        <p:scale>
          <a:sx n="110" d="100"/>
          <a:sy n="110" d="100"/>
        </p:scale>
        <p:origin x="3744"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46DE6-C6DF-4778-914F-3EB401273F3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B90FC60C-4147-4A7A-B4BB-A2406124052D}">
      <dgm:prSet custT="1"/>
      <dgm:spPr>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21000">
              <a:srgbClr val="527BCB"/>
            </a:gs>
            <a:gs pos="100000">
              <a:schemeClr val="accent1">
                <a:hueOff val="0"/>
                <a:satOff val="0"/>
                <a:lumOff val="0"/>
                <a:alphaOff val="0"/>
                <a:lumMod val="99000"/>
                <a:satMod val="120000"/>
                <a:shade val="78000"/>
              </a:schemeClr>
            </a:gs>
          </a:gsLst>
        </a:gradFill>
      </dgm:spPr>
      <dgm:t>
        <a:bodyPr/>
        <a:lstStyle/>
        <a:p>
          <a:r>
            <a:rPr lang="en-US" sz="2000" dirty="0"/>
            <a:t>Oversight for </a:t>
          </a:r>
          <a:r>
            <a:rPr lang="en-US" sz="2000" dirty="0" err="1"/>
            <a:t>ePIC</a:t>
          </a:r>
          <a:r>
            <a:rPr lang="en-US" sz="2000" dirty="0"/>
            <a:t> distributed software and computing designs and execution to provide assurance functions for the host labs and DOE.</a:t>
          </a:r>
        </a:p>
      </dgm:t>
    </dgm:pt>
    <dgm:pt modelId="{2E6FD05E-F3AD-413D-8990-C5D52A87AB58}" type="parTrans" cxnId="{56AB440E-3C8C-4D0C-9D6D-3ACC952C2C31}">
      <dgm:prSet/>
      <dgm:spPr/>
      <dgm:t>
        <a:bodyPr/>
        <a:lstStyle/>
        <a:p>
          <a:endParaRPr lang="en-US"/>
        </a:p>
      </dgm:t>
    </dgm:pt>
    <dgm:pt modelId="{DFB3A231-E0E3-48FC-BB2E-88EC1C16724D}" type="sibTrans" cxnId="{56AB440E-3C8C-4D0C-9D6D-3ACC952C2C31}">
      <dgm:prSet/>
      <dgm:spPr/>
      <dgm:t>
        <a:bodyPr/>
        <a:lstStyle/>
        <a:p>
          <a:endParaRPr lang="en-US"/>
        </a:p>
      </dgm:t>
    </dgm:pt>
    <dgm:pt modelId="{40131308-E827-4DF0-A405-194249CBDDD0}">
      <dgm:prSet custT="1"/>
      <dgm:spPr/>
      <dgm:t>
        <a:bodyPr/>
        <a:lstStyle/>
        <a:p>
          <a:r>
            <a:rPr lang="en-US" sz="2000" dirty="0"/>
            <a:t>Provisioning and operating standard infrastructure solutions consistent with supported lab infrastructures and community best practices.</a:t>
          </a:r>
        </a:p>
      </dgm:t>
    </dgm:pt>
    <dgm:pt modelId="{2F51F7DE-2276-4EF3-9657-8877E75EFAE9}" type="parTrans" cxnId="{B0D62FB8-7101-4F0A-BB72-77A87C7BA119}">
      <dgm:prSet/>
      <dgm:spPr/>
      <dgm:t>
        <a:bodyPr/>
        <a:lstStyle/>
        <a:p>
          <a:endParaRPr lang="en-US"/>
        </a:p>
      </dgm:t>
    </dgm:pt>
    <dgm:pt modelId="{6A3B200D-C724-4D3B-AA69-F97970BCD7F0}" type="sibTrans" cxnId="{B0D62FB8-7101-4F0A-BB72-77A87C7BA119}">
      <dgm:prSet/>
      <dgm:spPr/>
      <dgm:t>
        <a:bodyPr/>
        <a:lstStyle/>
        <a:p>
          <a:endParaRPr lang="en-US"/>
        </a:p>
      </dgm:t>
    </dgm:pt>
    <dgm:pt modelId="{F7F226E0-AC85-45CF-B66A-7F8006F7FA86}">
      <dgm:prSet custT="1"/>
      <dgm:spPr/>
      <dgm:t>
        <a:bodyPr/>
        <a:lstStyle/>
        <a:p>
          <a:r>
            <a:rPr lang="en-US" sz="2000" dirty="0"/>
            <a:t>Support for the EIC International Computing Organization.</a:t>
          </a:r>
        </a:p>
      </dgm:t>
    </dgm:pt>
    <dgm:pt modelId="{A2A3A1C7-7EE8-4A05-B941-DE9DEDCA1A43}" type="parTrans" cxnId="{FC4847C3-5161-4454-B8AE-63C7E68D62A0}">
      <dgm:prSet/>
      <dgm:spPr/>
      <dgm:t>
        <a:bodyPr/>
        <a:lstStyle/>
        <a:p>
          <a:endParaRPr lang="en-US"/>
        </a:p>
      </dgm:t>
    </dgm:pt>
    <dgm:pt modelId="{F0B76C1C-95D3-4C19-BB5B-F26E0CEADFA4}" type="sibTrans" cxnId="{FC4847C3-5161-4454-B8AE-63C7E68D62A0}">
      <dgm:prSet/>
      <dgm:spPr/>
      <dgm:t>
        <a:bodyPr/>
        <a:lstStyle/>
        <a:p>
          <a:endParaRPr lang="en-US"/>
        </a:p>
      </dgm:t>
    </dgm:pt>
    <dgm:pt modelId="{E23BDE02-602A-467A-BADA-4CD96D755FF9}">
      <dgm:prSet custT="1"/>
      <dgm:spPr/>
      <dgm:t>
        <a:bodyPr/>
        <a:lstStyle/>
        <a:p>
          <a:r>
            <a:rPr lang="en-US" sz="2000"/>
            <a:t>Interface for local resources and policies at the respective labs.</a:t>
          </a:r>
        </a:p>
      </dgm:t>
    </dgm:pt>
    <dgm:pt modelId="{AECD3F1E-E3BC-4CCE-827C-CCEE7ABC4557}" type="parTrans" cxnId="{35A475A1-072D-4C1C-9C9F-A22B12F1EF98}">
      <dgm:prSet/>
      <dgm:spPr/>
      <dgm:t>
        <a:bodyPr/>
        <a:lstStyle/>
        <a:p>
          <a:endParaRPr lang="en-US"/>
        </a:p>
      </dgm:t>
    </dgm:pt>
    <dgm:pt modelId="{96A6CFAF-4E86-4A88-9323-85258FFF7E0D}" type="sibTrans" cxnId="{35A475A1-072D-4C1C-9C9F-A22B12F1EF98}">
      <dgm:prSet/>
      <dgm:spPr/>
      <dgm:t>
        <a:bodyPr/>
        <a:lstStyle/>
        <a:p>
          <a:endParaRPr lang="en-US"/>
        </a:p>
      </dgm:t>
    </dgm:pt>
    <dgm:pt modelId="{7D2B776B-6983-4DC8-B7C9-1DCEFF031AD4}">
      <dgm:prSet custT="1"/>
      <dgm:spPr/>
      <dgm:t>
        <a:bodyPr/>
        <a:lstStyle/>
        <a:p>
          <a:r>
            <a:rPr lang="en-US" sz="2000" dirty="0"/>
            <a:t>On-going computing operations in support of the accelerator and detector design and construction.</a:t>
          </a:r>
        </a:p>
      </dgm:t>
    </dgm:pt>
    <dgm:pt modelId="{94483915-CEB8-443C-8504-BDA8FA36DFB7}" type="parTrans" cxnId="{C2D36A52-CF2D-41B7-A43B-670C607627E7}">
      <dgm:prSet/>
      <dgm:spPr/>
      <dgm:t>
        <a:bodyPr/>
        <a:lstStyle/>
        <a:p>
          <a:endParaRPr lang="en-US"/>
        </a:p>
      </dgm:t>
    </dgm:pt>
    <dgm:pt modelId="{6A1D9258-DCDE-4D12-985B-03C461EC4565}" type="sibTrans" cxnId="{C2D36A52-CF2D-41B7-A43B-670C607627E7}">
      <dgm:prSet/>
      <dgm:spPr/>
      <dgm:t>
        <a:bodyPr/>
        <a:lstStyle/>
        <a:p>
          <a:endParaRPr lang="en-US"/>
        </a:p>
      </dgm:t>
    </dgm:pt>
    <dgm:pt modelId="{4D292019-9159-4865-8354-2AFB895F63ED}">
      <dgm:prSet custT="1"/>
      <dgm:spPr/>
      <dgm:t>
        <a:bodyPr/>
        <a:lstStyle/>
        <a:p>
          <a:pPr>
            <a:buNone/>
          </a:pPr>
          <a:r>
            <a:rPr lang="en-US" sz="1700" dirty="0"/>
            <a:t>Operational support functions for:</a:t>
          </a:r>
        </a:p>
      </dgm:t>
    </dgm:pt>
    <dgm:pt modelId="{1E7213BC-6485-44E1-BFB7-61EF1909389E}" type="parTrans" cxnId="{36F29336-BD56-4A5F-9761-4064CB41A68D}">
      <dgm:prSet/>
      <dgm:spPr/>
      <dgm:t>
        <a:bodyPr/>
        <a:lstStyle/>
        <a:p>
          <a:endParaRPr lang="en-US"/>
        </a:p>
      </dgm:t>
    </dgm:pt>
    <dgm:pt modelId="{4936DCD6-51EC-4ABD-9F13-5C98C4008344}" type="sibTrans" cxnId="{36F29336-BD56-4A5F-9761-4064CB41A68D}">
      <dgm:prSet/>
      <dgm:spPr/>
      <dgm:t>
        <a:bodyPr/>
        <a:lstStyle/>
        <a:p>
          <a:endParaRPr lang="en-US"/>
        </a:p>
      </dgm:t>
    </dgm:pt>
    <dgm:pt modelId="{48C74B5F-54D7-4E63-8712-0CE566FA2515}">
      <dgm:prSet/>
      <dgm:spPr/>
      <dgm:t>
        <a:bodyPr/>
        <a:lstStyle/>
        <a:p>
          <a:pPr>
            <a:buFont typeface="Wingdings" pitchFamily="2" charset="2"/>
            <a:buChar char="ü"/>
          </a:pPr>
          <a:r>
            <a:rPr lang="en-US" sz="1500" dirty="0"/>
            <a:t>Experimental data curation.</a:t>
          </a:r>
        </a:p>
      </dgm:t>
    </dgm:pt>
    <dgm:pt modelId="{28B9A48D-76C2-4FB0-ACC0-ACF43C38AF63}" type="parTrans" cxnId="{308B6AD6-D390-4C93-8F91-85D7425A2828}">
      <dgm:prSet/>
      <dgm:spPr/>
      <dgm:t>
        <a:bodyPr/>
        <a:lstStyle/>
        <a:p>
          <a:endParaRPr lang="en-US"/>
        </a:p>
      </dgm:t>
    </dgm:pt>
    <dgm:pt modelId="{29CFF02D-284B-48F2-AD7F-CE94075B3104}" type="sibTrans" cxnId="{308B6AD6-D390-4C93-8F91-85D7425A2828}">
      <dgm:prSet/>
      <dgm:spPr/>
      <dgm:t>
        <a:bodyPr/>
        <a:lstStyle/>
        <a:p>
          <a:endParaRPr lang="en-US"/>
        </a:p>
      </dgm:t>
    </dgm:pt>
    <dgm:pt modelId="{E2BF1040-4BBA-4547-B053-E2710DCBBB89}">
      <dgm:prSet/>
      <dgm:spPr/>
      <dgm:t>
        <a:bodyPr/>
        <a:lstStyle/>
        <a:p>
          <a:pPr>
            <a:buFont typeface="Wingdings" pitchFamily="2" charset="2"/>
            <a:buChar char="ü"/>
          </a:pPr>
          <a:r>
            <a:rPr lang="en-US" sz="1500"/>
            <a:t>First-pass processing.</a:t>
          </a:r>
        </a:p>
      </dgm:t>
    </dgm:pt>
    <dgm:pt modelId="{206F13D7-C7EB-4368-B962-3E5A5CDD93E9}" type="parTrans" cxnId="{324FC224-25C9-498E-BD2C-271E54325F70}">
      <dgm:prSet/>
      <dgm:spPr/>
      <dgm:t>
        <a:bodyPr/>
        <a:lstStyle/>
        <a:p>
          <a:endParaRPr lang="en-US"/>
        </a:p>
      </dgm:t>
    </dgm:pt>
    <dgm:pt modelId="{899DF380-78DB-4C70-8767-E2D0CF154382}" type="sibTrans" cxnId="{324FC224-25C9-498E-BD2C-271E54325F70}">
      <dgm:prSet/>
      <dgm:spPr/>
      <dgm:t>
        <a:bodyPr/>
        <a:lstStyle/>
        <a:p>
          <a:endParaRPr lang="en-US"/>
        </a:p>
      </dgm:t>
    </dgm:pt>
    <dgm:pt modelId="{2A7E54AD-DB84-4624-B8CF-82047FCE1531}">
      <dgm:prSet/>
      <dgm:spPr/>
      <dgm:t>
        <a:bodyPr/>
        <a:lstStyle/>
        <a:p>
          <a:pPr>
            <a:buFont typeface="Wingdings" pitchFamily="2" charset="2"/>
            <a:buChar char="ü"/>
          </a:pPr>
          <a:r>
            <a:rPr lang="en-US" sz="1500" dirty="0"/>
            <a:t>Data analysis.</a:t>
          </a:r>
        </a:p>
      </dgm:t>
    </dgm:pt>
    <dgm:pt modelId="{66ADD936-0613-4E53-A15A-535E5F53AB60}" type="parTrans" cxnId="{BD6F1333-2156-4454-AC47-600C0129AAC2}">
      <dgm:prSet/>
      <dgm:spPr/>
      <dgm:t>
        <a:bodyPr/>
        <a:lstStyle/>
        <a:p>
          <a:endParaRPr lang="en-US"/>
        </a:p>
      </dgm:t>
    </dgm:pt>
    <dgm:pt modelId="{46178F75-44AC-42F4-BD34-2FCC80709D60}" type="sibTrans" cxnId="{BD6F1333-2156-4454-AC47-600C0129AAC2}">
      <dgm:prSet/>
      <dgm:spPr/>
      <dgm:t>
        <a:bodyPr/>
        <a:lstStyle/>
        <a:p>
          <a:endParaRPr lang="en-US"/>
        </a:p>
      </dgm:t>
    </dgm:pt>
    <dgm:pt modelId="{9F87EF06-8701-4C6C-BFD0-7FDBE0BFE947}">
      <dgm:prSet/>
      <dgm:spPr/>
      <dgm:t>
        <a:bodyPr/>
        <a:lstStyle/>
        <a:p>
          <a:pPr>
            <a:buFont typeface="Wingdings" pitchFamily="2" charset="2"/>
            <a:buChar char="ü"/>
          </a:pPr>
          <a:r>
            <a:rPr lang="en-US" sz="1500" dirty="0"/>
            <a:t>Support of collaboration(s) and users.</a:t>
          </a:r>
        </a:p>
      </dgm:t>
    </dgm:pt>
    <dgm:pt modelId="{26B175EE-C225-4D1F-BC72-761963CABDE9}" type="parTrans" cxnId="{C31BD90C-3511-4B38-90DE-F7E07580763F}">
      <dgm:prSet/>
      <dgm:spPr/>
      <dgm:t>
        <a:bodyPr/>
        <a:lstStyle/>
        <a:p>
          <a:endParaRPr lang="en-US"/>
        </a:p>
      </dgm:t>
    </dgm:pt>
    <dgm:pt modelId="{DC00F891-40DB-4E36-BB28-04394CEAAE1F}" type="sibTrans" cxnId="{C31BD90C-3511-4B38-90DE-F7E07580763F}">
      <dgm:prSet/>
      <dgm:spPr/>
      <dgm:t>
        <a:bodyPr/>
        <a:lstStyle/>
        <a:p>
          <a:endParaRPr lang="en-US"/>
        </a:p>
      </dgm:t>
    </dgm:pt>
    <dgm:pt modelId="{5D85CE33-55CD-479B-89E7-4EBB39A50079}">
      <dgm:prSet/>
      <dgm:spPr/>
      <dgm:t>
        <a:bodyPr/>
        <a:lstStyle/>
        <a:p>
          <a:pPr>
            <a:buFont typeface="Wingdings" pitchFamily="2" charset="2"/>
            <a:buChar char="ü"/>
          </a:pPr>
          <a:r>
            <a:rPr lang="en-US" sz="1500" dirty="0"/>
            <a:t>Accelerator and detector simulations .</a:t>
          </a:r>
        </a:p>
      </dgm:t>
    </dgm:pt>
    <dgm:pt modelId="{84234AF3-92F3-4AFA-A106-2240D9A46A65}" type="parTrans" cxnId="{4947FA34-93B7-4790-968A-DE6CB0E5B473}">
      <dgm:prSet/>
      <dgm:spPr/>
      <dgm:t>
        <a:bodyPr/>
        <a:lstStyle/>
        <a:p>
          <a:endParaRPr lang="en-US"/>
        </a:p>
      </dgm:t>
    </dgm:pt>
    <dgm:pt modelId="{2181C2B8-1037-423F-BE45-9038B3DA9041}" type="sibTrans" cxnId="{4947FA34-93B7-4790-968A-DE6CB0E5B473}">
      <dgm:prSet/>
      <dgm:spPr/>
      <dgm:t>
        <a:bodyPr/>
        <a:lstStyle/>
        <a:p>
          <a:endParaRPr lang="en-US"/>
        </a:p>
      </dgm:t>
    </dgm:pt>
    <dgm:pt modelId="{1F8BD6C4-BCB4-8143-957F-2F6FE23BBD0F}" type="pres">
      <dgm:prSet presAssocID="{78A46DE6-C6DF-4778-914F-3EB401273F32}" presName="diagram" presStyleCnt="0">
        <dgm:presLayoutVars>
          <dgm:dir/>
          <dgm:resizeHandles val="exact"/>
        </dgm:presLayoutVars>
      </dgm:prSet>
      <dgm:spPr/>
    </dgm:pt>
    <dgm:pt modelId="{F1C2D8CB-24CC-BB42-8289-43C5052585DE}" type="pres">
      <dgm:prSet presAssocID="{B90FC60C-4147-4A7A-B4BB-A2406124052D}" presName="node" presStyleLbl="node1" presStyleIdx="0" presStyleCnt="6">
        <dgm:presLayoutVars>
          <dgm:bulletEnabled val="1"/>
        </dgm:presLayoutVars>
      </dgm:prSet>
      <dgm:spPr/>
    </dgm:pt>
    <dgm:pt modelId="{29B201B3-0464-8A4D-A1CF-47DD27740224}" type="pres">
      <dgm:prSet presAssocID="{DFB3A231-E0E3-48FC-BB2E-88EC1C16724D}" presName="sibTrans" presStyleCnt="0"/>
      <dgm:spPr/>
    </dgm:pt>
    <dgm:pt modelId="{85A26164-8ABF-294B-8E82-D654B7B41917}" type="pres">
      <dgm:prSet presAssocID="{40131308-E827-4DF0-A405-194249CBDDD0}" presName="node" presStyleLbl="node1" presStyleIdx="1" presStyleCnt="6">
        <dgm:presLayoutVars>
          <dgm:bulletEnabled val="1"/>
        </dgm:presLayoutVars>
      </dgm:prSet>
      <dgm:spPr/>
    </dgm:pt>
    <dgm:pt modelId="{2047E355-1E39-5F4D-915A-F9BAE1AC50C6}" type="pres">
      <dgm:prSet presAssocID="{6A3B200D-C724-4D3B-AA69-F97970BCD7F0}" presName="sibTrans" presStyleCnt="0"/>
      <dgm:spPr/>
    </dgm:pt>
    <dgm:pt modelId="{DB813FB6-FB1B-B341-8EAF-349056CFADB8}" type="pres">
      <dgm:prSet presAssocID="{F7F226E0-AC85-45CF-B66A-7F8006F7FA86}" presName="node" presStyleLbl="node1" presStyleIdx="2" presStyleCnt="6">
        <dgm:presLayoutVars>
          <dgm:bulletEnabled val="1"/>
        </dgm:presLayoutVars>
      </dgm:prSet>
      <dgm:spPr/>
    </dgm:pt>
    <dgm:pt modelId="{BCA38330-A63B-EC40-A2C8-8062F86CC69B}" type="pres">
      <dgm:prSet presAssocID="{F0B76C1C-95D3-4C19-BB5B-F26E0CEADFA4}" presName="sibTrans" presStyleCnt="0"/>
      <dgm:spPr/>
    </dgm:pt>
    <dgm:pt modelId="{A366E3C9-7BD3-7049-8757-EFFCC1C52B32}" type="pres">
      <dgm:prSet presAssocID="{E23BDE02-602A-467A-BADA-4CD96D755FF9}" presName="node" presStyleLbl="node1" presStyleIdx="3" presStyleCnt="6">
        <dgm:presLayoutVars>
          <dgm:bulletEnabled val="1"/>
        </dgm:presLayoutVars>
      </dgm:prSet>
      <dgm:spPr/>
    </dgm:pt>
    <dgm:pt modelId="{FC44AB64-960D-CA4D-A623-F6A0ECA51C0A}" type="pres">
      <dgm:prSet presAssocID="{96A6CFAF-4E86-4A88-9323-85258FFF7E0D}" presName="sibTrans" presStyleCnt="0"/>
      <dgm:spPr/>
    </dgm:pt>
    <dgm:pt modelId="{9E4D552D-3900-E34D-80E1-F092D8E4EAA8}" type="pres">
      <dgm:prSet presAssocID="{7D2B776B-6983-4DC8-B7C9-1DCEFF031AD4}" presName="node" presStyleLbl="node1" presStyleIdx="4" presStyleCnt="6">
        <dgm:presLayoutVars>
          <dgm:bulletEnabled val="1"/>
        </dgm:presLayoutVars>
      </dgm:prSet>
      <dgm:spPr/>
    </dgm:pt>
    <dgm:pt modelId="{2F40DEFF-A3AA-7343-8582-1003752E8506}" type="pres">
      <dgm:prSet presAssocID="{6A1D9258-DCDE-4D12-985B-03C461EC4565}" presName="sibTrans" presStyleCnt="0"/>
      <dgm:spPr/>
    </dgm:pt>
    <dgm:pt modelId="{30F89B1B-8C07-EC47-929B-FB1ECC3D5A51}" type="pres">
      <dgm:prSet presAssocID="{4D292019-9159-4865-8354-2AFB895F63ED}" presName="node" presStyleLbl="node1" presStyleIdx="5" presStyleCnt="6">
        <dgm:presLayoutVars>
          <dgm:bulletEnabled val="1"/>
        </dgm:presLayoutVars>
      </dgm:prSet>
      <dgm:spPr/>
    </dgm:pt>
  </dgm:ptLst>
  <dgm:cxnLst>
    <dgm:cxn modelId="{C31BD90C-3511-4B38-90DE-F7E07580763F}" srcId="{4D292019-9159-4865-8354-2AFB895F63ED}" destId="{9F87EF06-8701-4C6C-BFD0-7FDBE0BFE947}" srcOrd="3" destOrd="0" parTransId="{26B175EE-C225-4D1F-BC72-761963CABDE9}" sibTransId="{DC00F891-40DB-4E36-BB28-04394CEAAE1F}"/>
    <dgm:cxn modelId="{56AB440E-3C8C-4D0C-9D6D-3ACC952C2C31}" srcId="{78A46DE6-C6DF-4778-914F-3EB401273F32}" destId="{B90FC60C-4147-4A7A-B4BB-A2406124052D}" srcOrd="0" destOrd="0" parTransId="{2E6FD05E-F3AD-413D-8990-C5D52A87AB58}" sibTransId="{DFB3A231-E0E3-48FC-BB2E-88EC1C16724D}"/>
    <dgm:cxn modelId="{71CBC912-E329-C842-AE89-5F14A95DAD0D}" type="presOf" srcId="{4D292019-9159-4865-8354-2AFB895F63ED}" destId="{30F89B1B-8C07-EC47-929B-FB1ECC3D5A51}" srcOrd="0" destOrd="0" presId="urn:microsoft.com/office/officeart/2005/8/layout/default"/>
    <dgm:cxn modelId="{5CD2F51B-E002-D740-A162-4C3E73DD58CE}" type="presOf" srcId="{40131308-E827-4DF0-A405-194249CBDDD0}" destId="{85A26164-8ABF-294B-8E82-D654B7B41917}" srcOrd="0" destOrd="0" presId="urn:microsoft.com/office/officeart/2005/8/layout/default"/>
    <dgm:cxn modelId="{324FC224-25C9-498E-BD2C-271E54325F70}" srcId="{4D292019-9159-4865-8354-2AFB895F63ED}" destId="{E2BF1040-4BBA-4547-B053-E2710DCBBB89}" srcOrd="1" destOrd="0" parTransId="{206F13D7-C7EB-4368-B962-3E5A5CDD93E9}" sibTransId="{899DF380-78DB-4C70-8767-E2D0CF154382}"/>
    <dgm:cxn modelId="{B01B362D-CFD6-F447-A7BD-CFD5A85408D6}" type="presOf" srcId="{B90FC60C-4147-4A7A-B4BB-A2406124052D}" destId="{F1C2D8CB-24CC-BB42-8289-43C5052585DE}" srcOrd="0" destOrd="0" presId="urn:microsoft.com/office/officeart/2005/8/layout/default"/>
    <dgm:cxn modelId="{BD6F1333-2156-4454-AC47-600C0129AAC2}" srcId="{4D292019-9159-4865-8354-2AFB895F63ED}" destId="{2A7E54AD-DB84-4624-B8CF-82047FCE1531}" srcOrd="2" destOrd="0" parTransId="{66ADD936-0613-4E53-A15A-535E5F53AB60}" sibTransId="{46178F75-44AC-42F4-BD34-2FCC80709D60}"/>
    <dgm:cxn modelId="{4947FA34-93B7-4790-968A-DE6CB0E5B473}" srcId="{4D292019-9159-4865-8354-2AFB895F63ED}" destId="{5D85CE33-55CD-479B-89E7-4EBB39A50079}" srcOrd="4" destOrd="0" parTransId="{84234AF3-92F3-4AFA-A106-2240D9A46A65}" sibTransId="{2181C2B8-1037-423F-BE45-9038B3DA9041}"/>
    <dgm:cxn modelId="{36F29336-BD56-4A5F-9761-4064CB41A68D}" srcId="{78A46DE6-C6DF-4778-914F-3EB401273F32}" destId="{4D292019-9159-4865-8354-2AFB895F63ED}" srcOrd="5" destOrd="0" parTransId="{1E7213BC-6485-44E1-BFB7-61EF1909389E}" sibTransId="{4936DCD6-51EC-4ABD-9F13-5C98C4008344}"/>
    <dgm:cxn modelId="{C2D36A52-CF2D-41B7-A43B-670C607627E7}" srcId="{78A46DE6-C6DF-4778-914F-3EB401273F32}" destId="{7D2B776B-6983-4DC8-B7C9-1DCEFF031AD4}" srcOrd="4" destOrd="0" parTransId="{94483915-CEB8-443C-8504-BDA8FA36DFB7}" sibTransId="{6A1D9258-DCDE-4D12-985B-03C461EC4565}"/>
    <dgm:cxn modelId="{0CD59658-43D5-894B-824D-261A1B6BF06B}" type="presOf" srcId="{E23BDE02-602A-467A-BADA-4CD96D755FF9}" destId="{A366E3C9-7BD3-7049-8757-EFFCC1C52B32}" srcOrd="0" destOrd="0" presId="urn:microsoft.com/office/officeart/2005/8/layout/default"/>
    <dgm:cxn modelId="{A2409C5C-75F6-BC42-A336-103A2A1E26C4}" type="presOf" srcId="{7D2B776B-6983-4DC8-B7C9-1DCEFF031AD4}" destId="{9E4D552D-3900-E34D-80E1-F092D8E4EAA8}" srcOrd="0" destOrd="0" presId="urn:microsoft.com/office/officeart/2005/8/layout/default"/>
    <dgm:cxn modelId="{83C3465E-278D-2F49-AA01-57393F0F8A2A}" type="presOf" srcId="{9F87EF06-8701-4C6C-BFD0-7FDBE0BFE947}" destId="{30F89B1B-8C07-EC47-929B-FB1ECC3D5A51}" srcOrd="0" destOrd="4" presId="urn:microsoft.com/office/officeart/2005/8/layout/default"/>
    <dgm:cxn modelId="{E56C6A6E-4611-334B-9981-11F0EFBF3AC8}" type="presOf" srcId="{48C74B5F-54D7-4E63-8712-0CE566FA2515}" destId="{30F89B1B-8C07-EC47-929B-FB1ECC3D5A51}" srcOrd="0" destOrd="1" presId="urn:microsoft.com/office/officeart/2005/8/layout/default"/>
    <dgm:cxn modelId="{46475F85-4A3A-D641-818C-91C90A91E44A}" type="presOf" srcId="{F7F226E0-AC85-45CF-B66A-7F8006F7FA86}" destId="{DB813FB6-FB1B-B341-8EAF-349056CFADB8}" srcOrd="0" destOrd="0" presId="urn:microsoft.com/office/officeart/2005/8/layout/default"/>
    <dgm:cxn modelId="{93F08599-A4FE-8548-8FA7-24D2FDC342C6}" type="presOf" srcId="{E2BF1040-4BBA-4547-B053-E2710DCBBB89}" destId="{30F89B1B-8C07-EC47-929B-FB1ECC3D5A51}" srcOrd="0" destOrd="2" presId="urn:microsoft.com/office/officeart/2005/8/layout/default"/>
    <dgm:cxn modelId="{D9088C99-8948-844A-B846-EDA84E347A1D}" type="presOf" srcId="{78A46DE6-C6DF-4778-914F-3EB401273F32}" destId="{1F8BD6C4-BCB4-8143-957F-2F6FE23BBD0F}" srcOrd="0" destOrd="0" presId="urn:microsoft.com/office/officeart/2005/8/layout/default"/>
    <dgm:cxn modelId="{35A475A1-072D-4C1C-9C9F-A22B12F1EF98}" srcId="{78A46DE6-C6DF-4778-914F-3EB401273F32}" destId="{E23BDE02-602A-467A-BADA-4CD96D755FF9}" srcOrd="3" destOrd="0" parTransId="{AECD3F1E-E3BC-4CCE-827C-CCEE7ABC4557}" sibTransId="{96A6CFAF-4E86-4A88-9323-85258FFF7E0D}"/>
    <dgm:cxn modelId="{0B0851AF-D874-5A4F-A9E3-9C109B541DA3}" type="presOf" srcId="{5D85CE33-55CD-479B-89E7-4EBB39A50079}" destId="{30F89B1B-8C07-EC47-929B-FB1ECC3D5A51}" srcOrd="0" destOrd="5" presId="urn:microsoft.com/office/officeart/2005/8/layout/default"/>
    <dgm:cxn modelId="{D198D0B4-7A82-4147-ABA5-D1D4A4CB7E88}" type="presOf" srcId="{2A7E54AD-DB84-4624-B8CF-82047FCE1531}" destId="{30F89B1B-8C07-EC47-929B-FB1ECC3D5A51}" srcOrd="0" destOrd="3" presId="urn:microsoft.com/office/officeart/2005/8/layout/default"/>
    <dgm:cxn modelId="{B0D62FB8-7101-4F0A-BB72-77A87C7BA119}" srcId="{78A46DE6-C6DF-4778-914F-3EB401273F32}" destId="{40131308-E827-4DF0-A405-194249CBDDD0}" srcOrd="1" destOrd="0" parTransId="{2F51F7DE-2276-4EF3-9657-8877E75EFAE9}" sibTransId="{6A3B200D-C724-4D3B-AA69-F97970BCD7F0}"/>
    <dgm:cxn modelId="{FC4847C3-5161-4454-B8AE-63C7E68D62A0}" srcId="{78A46DE6-C6DF-4778-914F-3EB401273F32}" destId="{F7F226E0-AC85-45CF-B66A-7F8006F7FA86}" srcOrd="2" destOrd="0" parTransId="{A2A3A1C7-7EE8-4A05-B941-DE9DEDCA1A43}" sibTransId="{F0B76C1C-95D3-4C19-BB5B-F26E0CEADFA4}"/>
    <dgm:cxn modelId="{308B6AD6-D390-4C93-8F91-85D7425A2828}" srcId="{4D292019-9159-4865-8354-2AFB895F63ED}" destId="{48C74B5F-54D7-4E63-8712-0CE566FA2515}" srcOrd="0" destOrd="0" parTransId="{28B9A48D-76C2-4FB0-ACC0-ACF43C38AF63}" sibTransId="{29CFF02D-284B-48F2-AD7F-CE94075B3104}"/>
    <dgm:cxn modelId="{E33EC484-BF03-F440-8F3D-A2ACBFF51862}" type="presParOf" srcId="{1F8BD6C4-BCB4-8143-957F-2F6FE23BBD0F}" destId="{F1C2D8CB-24CC-BB42-8289-43C5052585DE}" srcOrd="0" destOrd="0" presId="urn:microsoft.com/office/officeart/2005/8/layout/default"/>
    <dgm:cxn modelId="{F110E6C4-563E-D345-AD70-F36BB60907D2}" type="presParOf" srcId="{1F8BD6C4-BCB4-8143-957F-2F6FE23BBD0F}" destId="{29B201B3-0464-8A4D-A1CF-47DD27740224}" srcOrd="1" destOrd="0" presId="urn:microsoft.com/office/officeart/2005/8/layout/default"/>
    <dgm:cxn modelId="{C13FF909-9F63-7046-BFCA-34A8B3A0AE34}" type="presParOf" srcId="{1F8BD6C4-BCB4-8143-957F-2F6FE23BBD0F}" destId="{85A26164-8ABF-294B-8E82-D654B7B41917}" srcOrd="2" destOrd="0" presId="urn:microsoft.com/office/officeart/2005/8/layout/default"/>
    <dgm:cxn modelId="{755A7CCE-4BAE-3741-A659-7B953D52FE5F}" type="presParOf" srcId="{1F8BD6C4-BCB4-8143-957F-2F6FE23BBD0F}" destId="{2047E355-1E39-5F4D-915A-F9BAE1AC50C6}" srcOrd="3" destOrd="0" presId="urn:microsoft.com/office/officeart/2005/8/layout/default"/>
    <dgm:cxn modelId="{5D8D8705-0734-E745-9281-80CEF1485FD3}" type="presParOf" srcId="{1F8BD6C4-BCB4-8143-957F-2F6FE23BBD0F}" destId="{DB813FB6-FB1B-B341-8EAF-349056CFADB8}" srcOrd="4" destOrd="0" presId="urn:microsoft.com/office/officeart/2005/8/layout/default"/>
    <dgm:cxn modelId="{B2A6BCAA-B623-D945-B3BF-77F806A3ADC1}" type="presParOf" srcId="{1F8BD6C4-BCB4-8143-957F-2F6FE23BBD0F}" destId="{BCA38330-A63B-EC40-A2C8-8062F86CC69B}" srcOrd="5" destOrd="0" presId="urn:microsoft.com/office/officeart/2005/8/layout/default"/>
    <dgm:cxn modelId="{2902C2E8-D250-9746-A45B-75A653125209}" type="presParOf" srcId="{1F8BD6C4-BCB4-8143-957F-2F6FE23BBD0F}" destId="{A366E3C9-7BD3-7049-8757-EFFCC1C52B32}" srcOrd="6" destOrd="0" presId="urn:microsoft.com/office/officeart/2005/8/layout/default"/>
    <dgm:cxn modelId="{7605AEDC-EB61-E24C-8DA4-6392E80F869F}" type="presParOf" srcId="{1F8BD6C4-BCB4-8143-957F-2F6FE23BBD0F}" destId="{FC44AB64-960D-CA4D-A623-F6A0ECA51C0A}" srcOrd="7" destOrd="0" presId="urn:microsoft.com/office/officeart/2005/8/layout/default"/>
    <dgm:cxn modelId="{D536054C-24B2-7B44-B7F4-FFC085CFFBA3}" type="presParOf" srcId="{1F8BD6C4-BCB4-8143-957F-2F6FE23BBD0F}" destId="{9E4D552D-3900-E34D-80E1-F092D8E4EAA8}" srcOrd="8" destOrd="0" presId="urn:microsoft.com/office/officeart/2005/8/layout/default"/>
    <dgm:cxn modelId="{60579DA3-8DFA-0948-885F-D207A79533D3}" type="presParOf" srcId="{1F8BD6C4-BCB4-8143-957F-2F6FE23BBD0F}" destId="{2F40DEFF-A3AA-7343-8582-1003752E8506}" srcOrd="9" destOrd="0" presId="urn:microsoft.com/office/officeart/2005/8/layout/default"/>
    <dgm:cxn modelId="{B6D5C108-92C8-1A43-891C-11DCDEA2199D}" type="presParOf" srcId="{1F8BD6C4-BCB4-8143-957F-2F6FE23BBD0F}" destId="{30F89B1B-8C07-EC47-929B-FB1ECC3D5A5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2D8CB-24CC-BB42-8289-43C5052585DE}">
      <dsp:nvSpPr>
        <dsp:cNvPr id="0" name=""/>
        <dsp:cNvSpPr/>
      </dsp:nvSpPr>
      <dsp:spPr>
        <a:xfrm>
          <a:off x="0"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21000">
              <a:srgbClr val="527BCB"/>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Oversight for </a:t>
          </a:r>
          <a:r>
            <a:rPr lang="en-US" sz="2000" kern="1200" dirty="0" err="1"/>
            <a:t>ePIC</a:t>
          </a:r>
          <a:r>
            <a:rPr lang="en-US" sz="2000" kern="1200" dirty="0"/>
            <a:t> distributed software and computing designs and execution to provide assurance functions for the host labs and DOE.</a:t>
          </a:r>
        </a:p>
      </dsp:txBody>
      <dsp:txXfrm>
        <a:off x="0" y="39687"/>
        <a:ext cx="3286125" cy="1971675"/>
      </dsp:txXfrm>
    </dsp:sp>
    <dsp:sp modelId="{85A26164-8ABF-294B-8E82-D654B7B41917}">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Provisioning and operating standard infrastructure solutions consistent with supported lab infrastructures and community best practices.</a:t>
          </a:r>
        </a:p>
      </dsp:txBody>
      <dsp:txXfrm>
        <a:off x="3614737" y="39687"/>
        <a:ext cx="3286125" cy="1971675"/>
      </dsp:txXfrm>
    </dsp:sp>
    <dsp:sp modelId="{DB813FB6-FB1B-B341-8EAF-349056CFADB8}">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 for the EIC International Computing Organization.</a:t>
          </a:r>
        </a:p>
      </dsp:txBody>
      <dsp:txXfrm>
        <a:off x="7229475" y="39687"/>
        <a:ext cx="3286125" cy="1971675"/>
      </dsp:txXfrm>
    </dsp:sp>
    <dsp:sp modelId="{A366E3C9-7BD3-7049-8757-EFFCC1C52B32}">
      <dsp:nvSpPr>
        <dsp:cNvPr id="0" name=""/>
        <dsp:cNvSpPr/>
      </dsp:nvSpPr>
      <dsp:spPr>
        <a:xfrm>
          <a:off x="0"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Interface for local resources and policies at the respective labs.</a:t>
          </a:r>
        </a:p>
      </dsp:txBody>
      <dsp:txXfrm>
        <a:off x="0" y="2339975"/>
        <a:ext cx="3286125" cy="1971675"/>
      </dsp:txXfrm>
    </dsp:sp>
    <dsp:sp modelId="{9E4D552D-3900-E34D-80E1-F092D8E4EAA8}">
      <dsp:nvSpPr>
        <dsp:cNvPr id="0" name=""/>
        <dsp:cNvSpPr/>
      </dsp:nvSpPr>
      <dsp:spPr>
        <a:xfrm>
          <a:off x="3614737"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computing operations in support of the accelerator and detector design and construction.</a:t>
          </a:r>
        </a:p>
      </dsp:txBody>
      <dsp:txXfrm>
        <a:off x="3614737" y="2339975"/>
        <a:ext cx="3286125" cy="1971675"/>
      </dsp:txXfrm>
    </dsp:sp>
    <dsp:sp modelId="{30F89B1B-8C07-EC47-929B-FB1ECC3D5A51}">
      <dsp:nvSpPr>
        <dsp:cNvPr id="0" name=""/>
        <dsp:cNvSpPr/>
      </dsp:nvSpPr>
      <dsp:spPr>
        <a:xfrm>
          <a:off x="7229475"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Operational support functions for:</a:t>
          </a:r>
        </a:p>
        <a:p>
          <a:pPr marL="114300" lvl="1" indent="-114300" algn="l" defTabSz="666750">
            <a:lnSpc>
              <a:spcPct val="90000"/>
            </a:lnSpc>
            <a:spcBef>
              <a:spcPct val="0"/>
            </a:spcBef>
            <a:spcAft>
              <a:spcPct val="15000"/>
            </a:spcAft>
            <a:buFont typeface="Wingdings" pitchFamily="2" charset="2"/>
            <a:buChar char="ü"/>
          </a:pPr>
          <a:r>
            <a:rPr lang="en-US" sz="1500" kern="1200" dirty="0"/>
            <a:t>Experimental data curation.</a:t>
          </a:r>
        </a:p>
        <a:p>
          <a:pPr marL="114300" lvl="1" indent="-114300" algn="l" defTabSz="666750">
            <a:lnSpc>
              <a:spcPct val="90000"/>
            </a:lnSpc>
            <a:spcBef>
              <a:spcPct val="0"/>
            </a:spcBef>
            <a:spcAft>
              <a:spcPct val="15000"/>
            </a:spcAft>
            <a:buFont typeface="Wingdings" pitchFamily="2" charset="2"/>
            <a:buChar char="ü"/>
          </a:pPr>
          <a:r>
            <a:rPr lang="en-US" sz="1500" kern="1200"/>
            <a:t>First-pass processing.</a:t>
          </a:r>
        </a:p>
        <a:p>
          <a:pPr marL="114300" lvl="1" indent="-114300" algn="l" defTabSz="666750">
            <a:lnSpc>
              <a:spcPct val="90000"/>
            </a:lnSpc>
            <a:spcBef>
              <a:spcPct val="0"/>
            </a:spcBef>
            <a:spcAft>
              <a:spcPct val="15000"/>
            </a:spcAft>
            <a:buFont typeface="Wingdings" pitchFamily="2" charset="2"/>
            <a:buChar char="ü"/>
          </a:pPr>
          <a:r>
            <a:rPr lang="en-US" sz="1500" kern="1200" dirty="0"/>
            <a:t>Data analysis.</a:t>
          </a:r>
        </a:p>
        <a:p>
          <a:pPr marL="114300" lvl="1" indent="-114300" algn="l" defTabSz="666750">
            <a:lnSpc>
              <a:spcPct val="90000"/>
            </a:lnSpc>
            <a:spcBef>
              <a:spcPct val="0"/>
            </a:spcBef>
            <a:spcAft>
              <a:spcPct val="15000"/>
            </a:spcAft>
            <a:buFont typeface="Wingdings" pitchFamily="2" charset="2"/>
            <a:buChar char="ü"/>
          </a:pPr>
          <a:r>
            <a:rPr lang="en-US" sz="1500" kern="1200" dirty="0"/>
            <a:t>Support of collaboration(s) and users.</a:t>
          </a:r>
        </a:p>
        <a:p>
          <a:pPr marL="114300" lvl="1" indent="-114300" algn="l" defTabSz="666750">
            <a:lnSpc>
              <a:spcPct val="90000"/>
            </a:lnSpc>
            <a:spcBef>
              <a:spcPct val="0"/>
            </a:spcBef>
            <a:spcAft>
              <a:spcPct val="15000"/>
            </a:spcAft>
            <a:buFont typeface="Wingdings" pitchFamily="2" charset="2"/>
            <a:buChar char="ü"/>
          </a:pPr>
          <a:r>
            <a:rPr lang="en-US" sz="1500" kern="1200" dirty="0"/>
            <a:t>Accelerator and detector simulations .</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2</a:t>
            </a:fld>
            <a:endParaRPr lang="en-US"/>
          </a:p>
        </p:txBody>
      </p:sp>
    </p:spTree>
    <p:extLst>
      <p:ext uri="{BB962C8B-B14F-4D97-AF65-F5344CB8AC3E}">
        <p14:creationId xmlns:p14="http://schemas.microsoft.com/office/powerpoint/2010/main" val="46538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16AC0-8C0E-81B1-6969-E00F726C2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ECBBC-ADA0-EEE7-8C33-5E900802D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2C250-408E-E040-52ED-03D16D5B9A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6E4463-DA06-CCC2-8726-08AA7B7CF038}"/>
              </a:ext>
            </a:extLst>
          </p:cNvPr>
          <p:cNvSpPr>
            <a:spLocks noGrp="1"/>
          </p:cNvSpPr>
          <p:nvPr>
            <p:ph type="sldNum" sz="quarter" idx="5"/>
          </p:nvPr>
        </p:nvSpPr>
        <p:spPr/>
        <p:txBody>
          <a:bodyPr/>
          <a:lstStyle/>
          <a:p>
            <a:fld id="{FBBF1341-3AFE-B447-A831-9671D6A7009B}" type="slidenum">
              <a:rPr lang="en-US" smtClean="0"/>
              <a:t>9</a:t>
            </a:fld>
            <a:endParaRPr lang="en-US"/>
          </a:p>
        </p:txBody>
      </p:sp>
    </p:spTree>
    <p:extLst>
      <p:ext uri="{BB962C8B-B14F-4D97-AF65-F5344CB8AC3E}">
        <p14:creationId xmlns:p14="http://schemas.microsoft.com/office/powerpoint/2010/main" val="409789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B0F95-E92A-F9E4-E0F9-E1B08BDDF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AB791-09DE-BFFF-F3C3-6676F44EB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ABA77-3A60-5EA5-A86F-1987B7A47A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626929-B491-3B43-FC42-FA0E31F09641}"/>
              </a:ext>
            </a:extLst>
          </p:cNvPr>
          <p:cNvSpPr>
            <a:spLocks noGrp="1"/>
          </p:cNvSpPr>
          <p:nvPr>
            <p:ph type="sldNum" sz="quarter" idx="5"/>
          </p:nvPr>
        </p:nvSpPr>
        <p:spPr/>
        <p:txBody>
          <a:bodyPr/>
          <a:lstStyle/>
          <a:p>
            <a:fld id="{FBBF1341-3AFE-B447-A831-9671D6A7009B}" type="slidenum">
              <a:rPr lang="en-US" smtClean="0"/>
              <a:t>10</a:t>
            </a:fld>
            <a:endParaRPr lang="en-US"/>
          </a:p>
        </p:txBody>
      </p:sp>
    </p:spTree>
    <p:extLst>
      <p:ext uri="{BB962C8B-B14F-4D97-AF65-F5344CB8AC3E}">
        <p14:creationId xmlns:p14="http://schemas.microsoft.com/office/powerpoint/2010/main" val="196892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D8930-8CAC-93F8-444B-10175FE04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3C32F-4B25-6E15-6026-350490DEA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87765-5271-9D02-3352-B077FB38ED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5E8FD-D9C0-84AE-B0DF-7E6993207BD3}"/>
              </a:ext>
            </a:extLst>
          </p:cNvPr>
          <p:cNvSpPr>
            <a:spLocks noGrp="1"/>
          </p:cNvSpPr>
          <p:nvPr>
            <p:ph type="sldNum" sz="quarter" idx="5"/>
          </p:nvPr>
        </p:nvSpPr>
        <p:spPr/>
        <p:txBody>
          <a:bodyPr/>
          <a:lstStyle/>
          <a:p>
            <a:fld id="{FBBF1341-3AFE-B447-A831-9671D6A7009B}" type="slidenum">
              <a:rPr lang="en-US" smtClean="0"/>
              <a:t>11</a:t>
            </a:fld>
            <a:endParaRPr lang="en-US"/>
          </a:p>
        </p:txBody>
      </p:sp>
    </p:spTree>
    <p:extLst>
      <p:ext uri="{BB962C8B-B14F-4D97-AF65-F5344CB8AC3E}">
        <p14:creationId xmlns:p14="http://schemas.microsoft.com/office/powerpoint/2010/main" val="95990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JLab Software &amp; Computing Workshop (Sep 2024) slide deck (“The JLab Farm”): ~30,000 compute cores; ~11 PB Lustre; ~5 PB NFS/XRootD; 100+ PB tape; ~400 kW. https://indico.jlab.org/event/879/sessions/2954/attachments/11663/18089/Computing_tools-tricks-Sep2024.pdf
- JLab ServiceNow KB (ifarm node specs): https://jlab.servicenowservices.com/kb/?id=kb_article&amp;sysparm_article=KB0014687
- Jefferson Lab news release (100 Gb/s connection and demonstration): https://www.jlab.org/news/releases/california-streamin-jefferson-lab-esnet-achieve-coast-coast-feed-real-time-physics
- ESnet EJFAT project page (100 Gb/s streaming context): https://www.es.net/network-r-and-d/ejfat/
- Jefferson Lab Mass Storage and File Replication Services (JASMine): https://www.jlab.org/div_dept/admin/publications/papers/01/PHY01-17.pdf
- DOE Categorical Exclusion Determination for Jefferson Lab Data Center (JLDC) / HPDF: https://science.osti.gov/ssp/NEPA-Documents/Categorical-Exclusion-Determinations/-/media/ssp/pdf/nepa-documents/categorical-exclusion-determinations/tjso/2025/Jefferson-Lab-Data-Center-as-part-of-the-HPDF-Project--TJSO-SC-25-01-NEPA-CX-Determination.pdf
- Jefferson Lab news release on HPDF Hub selection: https://www.jlab.org/news/releases/jefferson-lab-lead-300-million-high-performance-data-facility-hub
- Data center photo (Jefferson Lab): https://www.jlab.org/sites/default/files/221206_DateCenter2.jpg
- Jefferson Lab logo (Comms resources): https://www.jlab.org/sites/default/files/images/logos/JLab_Logo_RGB_Red_Black_Horizontal.png
[/Sources]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Saturday, January 17, 2026</a:t>
            </a:fld>
            <a:endParaRPr lang="en-US"/>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a:t>Author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Saturday, January 17, 2026</a:t>
            </a:fld>
            <a:endParaRPr lang="en-US"/>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a:t>Author</a:t>
            </a:r>
          </a:p>
          <a:p>
            <a:pPr lvl="0"/>
            <a:r>
              <a:rPr lang="en-US"/>
              <a:t>Title</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Agenda Topics Covered:</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45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11285837" cy="5381694"/>
          </a:xfrm>
        </p:spPr>
        <p:txBody>
          <a:bodyPr>
            <a:noAutofit/>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pic>
        <p:nvPicPr>
          <p:cNvPr id="10" name="Picture 9">
            <a:extLst>
              <a:ext uri="{FF2B5EF4-FFF2-40B4-BE49-F238E27FC236}">
                <a16:creationId xmlns:a16="http://schemas.microsoft.com/office/drawing/2014/main" id="{455B4E5A-46BB-47A2-A8E6-78B26CF66377}"/>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pic>
        <p:nvPicPr>
          <p:cNvPr id="4" name="Picture 3">
            <a:extLst>
              <a:ext uri="{FF2B5EF4-FFF2-40B4-BE49-F238E27FC236}">
                <a16:creationId xmlns:a16="http://schemas.microsoft.com/office/drawing/2014/main" id="{383CF0DF-32B2-431C-AAD7-4E41CE684AA2}"/>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pic>
        <p:nvPicPr>
          <p:cNvPr id="4" name="Picture 3">
            <a:extLst>
              <a:ext uri="{FF2B5EF4-FFF2-40B4-BE49-F238E27FC236}">
                <a16:creationId xmlns:a16="http://schemas.microsoft.com/office/drawing/2014/main" id="{37D8D029-96AC-CFDF-D9BD-1EA96AFC91E7}"/>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Saturday, January 17, 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04468" y="1420726"/>
            <a:ext cx="10583064" cy="1708481"/>
          </a:xfrm>
        </p:spPr>
        <p:txBody>
          <a:bodyPr>
            <a:noAutofit/>
          </a:bodyPr>
          <a:lstStyle/>
          <a:p>
            <a:pPr algn="ctr">
              <a:lnSpc>
                <a:spcPct val="150000"/>
              </a:lnSpc>
              <a:spcBef>
                <a:spcPts val="1800"/>
              </a:spcBef>
            </a:pPr>
            <a:r>
              <a:rPr lang="en-US" sz="3600" dirty="0"/>
              <a:t>EIC Computing and Software Joint Institute</a:t>
            </a:r>
            <a:br>
              <a:rPr lang="en-US" sz="3600" dirty="0"/>
            </a:br>
            <a:r>
              <a:rPr lang="en-US" sz="3600" dirty="0"/>
              <a:t>Status Report</a:t>
            </a:r>
          </a:p>
        </p:txBody>
      </p:sp>
      <p:sp>
        <p:nvSpPr>
          <p:cNvPr id="4" name="Date Placeholder 3"/>
          <p:cNvSpPr>
            <a:spLocks noGrp="1"/>
          </p:cNvSpPr>
          <p:nvPr>
            <p:ph type="dt" sz="half" idx="12"/>
          </p:nvPr>
        </p:nvSpPr>
        <p:spPr>
          <a:xfrm>
            <a:off x="3375830" y="5877805"/>
            <a:ext cx="5652555" cy="627422"/>
          </a:xfrm>
        </p:spPr>
        <p:txBody>
          <a:bodyPr/>
          <a:lstStyle/>
          <a:p>
            <a:pPr algn="ctr"/>
            <a:r>
              <a:rPr lang="en-US" sz="1600" dirty="0" err="1"/>
              <a:t>ePIC</a:t>
            </a:r>
            <a:r>
              <a:rPr lang="en-US" sz="1600" dirty="0"/>
              <a:t> Collaboration Meeting  </a:t>
            </a:r>
          </a:p>
          <a:p>
            <a:pPr algn="ctr"/>
            <a:r>
              <a:rPr lang="en-US" sz="1600" dirty="0"/>
              <a:t>January 20, 2026</a:t>
            </a:r>
          </a:p>
        </p:txBody>
      </p:sp>
      <p:sp>
        <p:nvSpPr>
          <p:cNvPr id="5" name="Text Placeholder 4"/>
          <p:cNvSpPr>
            <a:spLocks noGrp="1"/>
          </p:cNvSpPr>
          <p:nvPr>
            <p:ph type="body" sz="quarter" idx="14"/>
          </p:nvPr>
        </p:nvSpPr>
        <p:spPr>
          <a:xfrm>
            <a:off x="7926172" y="4779373"/>
            <a:ext cx="2334210" cy="946207"/>
          </a:xfrm>
        </p:spPr>
        <p:txBody>
          <a:bodyPr/>
          <a:lstStyle/>
          <a:p>
            <a:pPr algn="ctr"/>
            <a:r>
              <a:rPr lang="en-US">
                <a:solidFill>
                  <a:schemeClr val="tx1"/>
                </a:solidFill>
              </a:rPr>
              <a:t>Amber Boehnlein</a:t>
            </a:r>
          </a:p>
          <a:p>
            <a:pPr algn="ctr">
              <a:spcBef>
                <a:spcPts val="600"/>
              </a:spcBef>
            </a:pPr>
            <a:r>
              <a:rPr lang="en-US">
                <a:solidFill>
                  <a:schemeClr val="bg1">
                    <a:lumMod val="50000"/>
                  </a:schemeClr>
                </a:solidFill>
              </a:rPr>
              <a:t>amber@jlab.org</a:t>
            </a:r>
          </a:p>
        </p:txBody>
      </p:sp>
      <p:sp>
        <p:nvSpPr>
          <p:cNvPr id="7" name="Text Placeholder 4">
            <a:extLst>
              <a:ext uri="{FF2B5EF4-FFF2-40B4-BE49-F238E27FC236}">
                <a16:creationId xmlns:a16="http://schemas.microsoft.com/office/drawing/2014/main" id="{4CD1A1D1-6581-4E67-BCF7-3EC56BDFA097}"/>
              </a:ext>
            </a:extLst>
          </p:cNvPr>
          <p:cNvSpPr txBox="1">
            <a:spLocks/>
          </p:cNvSpPr>
          <p:nvPr/>
        </p:nvSpPr>
        <p:spPr>
          <a:xfrm>
            <a:off x="1932944" y="4779374"/>
            <a:ext cx="2482898" cy="9462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20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solidFill>
              </a:rPr>
              <a:t>Alexei Klimentov</a:t>
            </a:r>
          </a:p>
          <a:p>
            <a:pPr algn="ctr">
              <a:spcBef>
                <a:spcPts val="600"/>
              </a:spcBef>
            </a:pPr>
            <a:r>
              <a:rPr lang="en-US" dirty="0" err="1">
                <a:solidFill>
                  <a:schemeClr val="bg1">
                    <a:lumMod val="50000"/>
                  </a:schemeClr>
                </a:solidFill>
              </a:rPr>
              <a:t>aak@bnl.gov</a:t>
            </a:r>
            <a:endParaRPr lang="en-US" dirty="0">
              <a:solidFill>
                <a:schemeClr val="bg1">
                  <a:lumMod val="50000"/>
                </a:schemeClr>
              </a:solidFill>
            </a:endParaRPr>
          </a:p>
        </p:txBody>
      </p:sp>
      <p:pic>
        <p:nvPicPr>
          <p:cNvPr id="8" name="Picture 7">
            <a:extLst>
              <a:ext uri="{FF2B5EF4-FFF2-40B4-BE49-F238E27FC236}">
                <a16:creationId xmlns:a16="http://schemas.microsoft.com/office/drawing/2014/main" id="{E93F6561-C48D-4EB6-8B38-46D32287CE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8809" y="3547062"/>
            <a:ext cx="3953121" cy="1280160"/>
          </a:xfrm>
          <a:prstGeom prst="rect">
            <a:avLst/>
          </a:prstGeom>
        </p:spPr>
      </p:pic>
      <p:pic>
        <p:nvPicPr>
          <p:cNvPr id="9" name="Picture 8">
            <a:extLst>
              <a:ext uri="{FF2B5EF4-FFF2-40B4-BE49-F238E27FC236}">
                <a16:creationId xmlns:a16="http://schemas.microsoft.com/office/drawing/2014/main" id="{895C749A-0336-4D68-BC76-EDE5192E7FF7}"/>
              </a:ext>
            </a:extLst>
          </p:cNvPr>
          <p:cNvPicPr>
            <a:picLocks noChangeAspect="1"/>
          </p:cNvPicPr>
          <p:nvPr/>
        </p:nvPicPr>
        <p:blipFill>
          <a:blip r:embed="rId3"/>
          <a:stretch>
            <a:fillRect/>
          </a:stretch>
        </p:blipFill>
        <p:spPr>
          <a:xfrm>
            <a:off x="1345593" y="3728792"/>
            <a:ext cx="3657600" cy="916701"/>
          </a:xfrm>
          <a:prstGeom prst="rect">
            <a:avLst/>
          </a:prstGeom>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189A8-8E52-8667-C349-DB1B7EAF6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399B8-CFA7-DD73-6A20-0233C74E44EB}"/>
              </a:ext>
            </a:extLst>
          </p:cNvPr>
          <p:cNvSpPr>
            <a:spLocks noGrp="1"/>
          </p:cNvSpPr>
          <p:nvPr>
            <p:ph type="title"/>
          </p:nvPr>
        </p:nvSpPr>
        <p:spPr/>
        <p:txBody>
          <a:bodyPr/>
          <a:lstStyle/>
          <a:p>
            <a:r>
              <a:rPr lang="en-US" dirty="0"/>
              <a:t>EIC International Computing Organization. Cont’d</a:t>
            </a:r>
          </a:p>
        </p:txBody>
      </p:sp>
      <p:sp>
        <p:nvSpPr>
          <p:cNvPr id="3" name="Content Placeholder 2">
            <a:extLst>
              <a:ext uri="{FF2B5EF4-FFF2-40B4-BE49-F238E27FC236}">
                <a16:creationId xmlns:a16="http://schemas.microsoft.com/office/drawing/2014/main" id="{D5CCEF8A-A3CA-E9A4-DD2F-A5009AFAB5E9}"/>
              </a:ext>
            </a:extLst>
          </p:cNvPr>
          <p:cNvSpPr>
            <a:spLocks noGrp="1"/>
          </p:cNvSpPr>
          <p:nvPr>
            <p:ph idx="1"/>
          </p:nvPr>
        </p:nvSpPr>
        <p:spPr>
          <a:xfrm>
            <a:off x="138223" y="906835"/>
            <a:ext cx="8195549" cy="5112000"/>
          </a:xfrm>
        </p:spPr>
        <p:txBody>
          <a:bodyPr/>
          <a:lstStyle/>
          <a:p>
            <a:r>
              <a:rPr lang="en-US" sz="2400" dirty="0"/>
              <a:t>In-person meeting in April 2-4 at BNL to complete first charter draft </a:t>
            </a:r>
          </a:p>
          <a:p>
            <a:pPr lvl="1"/>
            <a:r>
              <a:rPr lang="en-US" dirty="0"/>
              <a:t>Addressed comments from IT and CA FA at EICO working group – 2</a:t>
            </a:r>
            <a:r>
              <a:rPr lang="en-US" baseline="30000" dirty="0"/>
              <a:t>nd</a:t>
            </a:r>
            <a:r>
              <a:rPr lang="en-US" dirty="0"/>
              <a:t> draft out of comments</a:t>
            </a:r>
          </a:p>
          <a:p>
            <a:pPr lvl="1"/>
            <a:r>
              <a:rPr lang="en-US" dirty="0"/>
              <a:t>Addressed comments from EIC and </a:t>
            </a:r>
            <a:r>
              <a:rPr lang="en-US" dirty="0" err="1"/>
              <a:t>ePIC</a:t>
            </a:r>
            <a:r>
              <a:rPr lang="en-US" dirty="0"/>
              <a:t> stakeholders – 3</a:t>
            </a:r>
            <a:r>
              <a:rPr lang="en-US" baseline="30000" dirty="0"/>
              <a:t>rd</a:t>
            </a:r>
            <a:r>
              <a:rPr lang="en-US" dirty="0"/>
              <a:t> draft out for comments; Addressed comments from Elke and Rolf</a:t>
            </a:r>
          </a:p>
          <a:p>
            <a:pPr lvl="1"/>
            <a:r>
              <a:rPr lang="en-US" dirty="0"/>
              <a:t>Addressed comments from DOE NP – 4</a:t>
            </a:r>
            <a:r>
              <a:rPr lang="en-US" baseline="30000" dirty="0"/>
              <a:t>th</a:t>
            </a:r>
            <a:r>
              <a:rPr lang="en-US" dirty="0"/>
              <a:t> draft out of comment</a:t>
            </a:r>
          </a:p>
          <a:p>
            <a:r>
              <a:rPr lang="en-US" sz="2400" dirty="0"/>
              <a:t>Presented at </a:t>
            </a:r>
            <a:r>
              <a:rPr lang="en-US" sz="2400" dirty="0" err="1"/>
              <a:t>ePIC</a:t>
            </a:r>
            <a:r>
              <a:rPr lang="en-US" sz="2400" dirty="0"/>
              <a:t>/EIC RRB meeting in June 2025</a:t>
            </a:r>
          </a:p>
          <a:p>
            <a:pPr lvl="1"/>
            <a:r>
              <a:rPr lang="en-US" dirty="0"/>
              <a:t>Addressed </a:t>
            </a:r>
            <a:r>
              <a:rPr lang="en-US" dirty="0" err="1"/>
              <a:t>ePIC</a:t>
            </a:r>
            <a:r>
              <a:rPr lang="en-US" dirty="0"/>
              <a:t>/EIC RRB comments – 5</a:t>
            </a:r>
            <a:r>
              <a:rPr lang="en-US" baseline="30000" dirty="0"/>
              <a:t>th</a:t>
            </a:r>
            <a:r>
              <a:rPr lang="en-US" dirty="0"/>
              <a:t> draft out of comments</a:t>
            </a:r>
          </a:p>
          <a:p>
            <a:r>
              <a:rPr lang="en-US" sz="2400" dirty="0"/>
              <a:t>Updated EICO charter was presented at EIC Computing and Software Advisory Committee (October 2025)</a:t>
            </a:r>
          </a:p>
          <a:p>
            <a:r>
              <a:rPr lang="en-US" sz="2400" dirty="0"/>
              <a:t>Final version of  </a:t>
            </a:r>
            <a:r>
              <a:rPr lang="en-US" sz="2400" dirty="0">
                <a:hlinkClick r:id="rId3" action="ppaction://hlinksldjump"/>
              </a:rPr>
              <a:t>EICO charter </a:t>
            </a:r>
            <a:r>
              <a:rPr lang="en-US" sz="2400" dirty="0"/>
              <a:t>was presented at </a:t>
            </a:r>
            <a:r>
              <a:rPr lang="en-US" sz="2400" dirty="0" err="1"/>
              <a:t>ePIC</a:t>
            </a:r>
            <a:r>
              <a:rPr lang="en-US" sz="2400" dirty="0"/>
              <a:t>/EIC RRB meeting in November 2025 </a:t>
            </a:r>
            <a:r>
              <a:rPr lang="en-US" sz="2400" dirty="0">
                <a:solidFill>
                  <a:srgbClr val="FF0000"/>
                </a:solidFill>
              </a:rPr>
              <a:t>and approved</a:t>
            </a:r>
          </a:p>
          <a:p>
            <a:r>
              <a:rPr lang="en-US" sz="2400" dirty="0"/>
              <a:t>November 2025 – January 2026</a:t>
            </a:r>
          </a:p>
          <a:p>
            <a:pPr lvl="1"/>
            <a:r>
              <a:rPr lang="en-US" dirty="0"/>
              <a:t>Discuss and define priorities and next steps</a:t>
            </a:r>
            <a:endParaRPr lang="en-US" sz="1200" dirty="0"/>
          </a:p>
          <a:p>
            <a:endParaRPr lang="en-US" sz="2000" dirty="0"/>
          </a:p>
          <a:p>
            <a:endParaRPr lang="en-US" sz="2000" dirty="0"/>
          </a:p>
          <a:p>
            <a:endParaRPr lang="en-US" sz="2000" dirty="0"/>
          </a:p>
          <a:p>
            <a:pPr lvl="2"/>
            <a:endParaRPr lang="en-US" sz="1600" dirty="0"/>
          </a:p>
          <a:p>
            <a:pPr marL="914400" lvl="2" indent="0">
              <a:buNone/>
            </a:pPr>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AC50208-7C10-8D45-8E56-490D874F04C3}"/>
              </a:ext>
            </a:extLst>
          </p:cNvPr>
          <p:cNvSpPr>
            <a:spLocks noGrp="1"/>
          </p:cNvSpPr>
          <p:nvPr>
            <p:ph type="sldNum" sz="quarter" idx="12"/>
          </p:nvPr>
        </p:nvSpPr>
        <p:spPr/>
        <p:txBody>
          <a:bodyPr/>
          <a:lstStyle/>
          <a:p>
            <a:fld id="{07E1C93C-5050-FC42-8F10-D22D4F119D13}" type="slidenum">
              <a:rPr lang="en-US" smtClean="0"/>
              <a:pPr/>
              <a:t>10</a:t>
            </a:fld>
            <a:endParaRPr lang="en-US"/>
          </a:p>
        </p:txBody>
      </p:sp>
      <p:sp>
        <p:nvSpPr>
          <p:cNvPr id="6" name="TextBox 5">
            <a:extLst>
              <a:ext uri="{FF2B5EF4-FFF2-40B4-BE49-F238E27FC236}">
                <a16:creationId xmlns:a16="http://schemas.microsoft.com/office/drawing/2014/main" id="{7442AC81-FF4A-987A-94A0-D8A71CF5B726}"/>
              </a:ext>
            </a:extLst>
          </p:cNvPr>
          <p:cNvSpPr txBox="1"/>
          <p:nvPr/>
        </p:nvSpPr>
        <p:spPr>
          <a:xfrm>
            <a:off x="8333100" y="802898"/>
            <a:ext cx="3569534" cy="2062103"/>
          </a:xfrm>
          <a:prstGeom prst="rect">
            <a:avLst/>
          </a:prstGeom>
          <a:solidFill>
            <a:schemeClr val="bg2">
              <a:lumMod val="90000"/>
            </a:schemeClr>
          </a:solidFill>
        </p:spPr>
        <p:txBody>
          <a:bodyPr wrap="square" rtlCol="0">
            <a:spAutoFit/>
          </a:bodyPr>
          <a:lstStyle/>
          <a:p>
            <a:r>
              <a:rPr lang="en-US" sz="1600" dirty="0"/>
              <a:t>Drafting committee (April 2025): </a:t>
            </a:r>
          </a:p>
          <a:p>
            <a:pPr lvl="1"/>
            <a:r>
              <a:rPr lang="en-US" sz="1400" dirty="0" err="1"/>
              <a:t>A.Boehnlein</a:t>
            </a:r>
            <a:r>
              <a:rPr lang="en-US" sz="1400" dirty="0"/>
              <a:t> (</a:t>
            </a:r>
            <a:r>
              <a:rPr lang="en-US" sz="1400" dirty="0" err="1"/>
              <a:t>JLab</a:t>
            </a:r>
            <a:r>
              <a:rPr lang="en-US" sz="1400" dirty="0"/>
              <a:t>), </a:t>
            </a:r>
            <a:r>
              <a:rPr lang="en-US" sz="1400" dirty="0" err="1"/>
              <a:t>M.Diefenthaler</a:t>
            </a:r>
            <a:r>
              <a:rPr lang="en-US" sz="1400" dirty="0"/>
              <a:t> (</a:t>
            </a:r>
            <a:r>
              <a:rPr lang="en-US" sz="1400" dirty="0" err="1"/>
              <a:t>JLab</a:t>
            </a:r>
            <a:r>
              <a:rPr lang="en-US" sz="1400" dirty="0"/>
              <a:t>), </a:t>
            </a:r>
            <a:r>
              <a:rPr lang="en-US" sz="1400" dirty="0" err="1"/>
              <a:t>A.Klimentov</a:t>
            </a:r>
            <a:r>
              <a:rPr lang="en-US" sz="1400" dirty="0"/>
              <a:t>, (BNL) </a:t>
            </a:r>
          </a:p>
          <a:p>
            <a:pPr lvl="1"/>
            <a:r>
              <a:rPr lang="en-US" sz="1400" dirty="0" err="1"/>
              <a:t>A.Bressan</a:t>
            </a:r>
            <a:r>
              <a:rPr lang="en-US" sz="1400" dirty="0"/>
              <a:t>(University and INFN Trieste)</a:t>
            </a:r>
          </a:p>
          <a:p>
            <a:pPr lvl="1"/>
            <a:r>
              <a:rPr lang="en-US" sz="1400" dirty="0" err="1"/>
              <a:t>R.W.L.Jones</a:t>
            </a:r>
            <a:r>
              <a:rPr lang="en-US" sz="1400" dirty="0"/>
              <a:t> (Lancaster University)  </a:t>
            </a:r>
          </a:p>
          <a:p>
            <a:pPr lvl="1"/>
            <a:r>
              <a:rPr lang="en-US" sz="1400" dirty="0" err="1"/>
              <a:t>T.Gunji</a:t>
            </a:r>
            <a:r>
              <a:rPr lang="en-US" sz="1400" dirty="0"/>
              <a:t> (Tokyo University)</a:t>
            </a:r>
          </a:p>
          <a:p>
            <a:pPr lvl="1"/>
            <a:r>
              <a:rPr lang="en-US" sz="1400" dirty="0"/>
              <a:t>C. Munoz Camacho (University Paris </a:t>
            </a:r>
            <a:r>
              <a:rPr lang="en-US" sz="1400" dirty="0" err="1"/>
              <a:t>Saclay</a:t>
            </a:r>
            <a:r>
              <a:rPr lang="en-US" sz="1400" dirty="0"/>
              <a:t>) </a:t>
            </a:r>
          </a:p>
          <a:p>
            <a:pPr lvl="1"/>
            <a:r>
              <a:rPr lang="en-US" sz="1400" dirty="0"/>
              <a:t>E. Yen (ASGC) </a:t>
            </a:r>
          </a:p>
        </p:txBody>
      </p:sp>
      <p:sp>
        <p:nvSpPr>
          <p:cNvPr id="7" name="TextBox 6">
            <a:extLst>
              <a:ext uri="{FF2B5EF4-FFF2-40B4-BE49-F238E27FC236}">
                <a16:creationId xmlns:a16="http://schemas.microsoft.com/office/drawing/2014/main" id="{58E5DDBE-A442-3862-7421-8AF93754BE01}"/>
              </a:ext>
            </a:extLst>
          </p:cNvPr>
          <p:cNvSpPr txBox="1"/>
          <p:nvPr/>
        </p:nvSpPr>
        <p:spPr>
          <a:xfrm>
            <a:off x="6997221" y="5550060"/>
            <a:ext cx="2671757" cy="1107996"/>
          </a:xfrm>
          <a:prstGeom prst="rect">
            <a:avLst/>
          </a:prstGeom>
          <a:solidFill>
            <a:schemeClr val="bg2">
              <a:lumMod val="90000"/>
            </a:schemeClr>
          </a:solidFill>
        </p:spPr>
        <p:txBody>
          <a:bodyPr wrap="none" rtlCol="0">
            <a:spAutoFit/>
          </a:bodyPr>
          <a:lstStyle/>
          <a:p>
            <a:pPr fontAlgn="base"/>
            <a:r>
              <a:rPr lang="en-US" sz="1600" dirty="0"/>
              <a:t>EICO 2026 priorities :</a:t>
            </a:r>
          </a:p>
          <a:p>
            <a:pPr marL="342900" indent="-342900" fontAlgn="base">
              <a:buFont typeface="+mj-lt"/>
              <a:buAutoNum type="arabicPeriod"/>
            </a:pPr>
            <a:r>
              <a:rPr lang="en-US" sz="1200" dirty="0"/>
              <a:t>Networking (LHCONE &amp; </a:t>
            </a:r>
            <a:r>
              <a:rPr lang="en-US" sz="1200" dirty="0" err="1"/>
              <a:t>ESnet</a:t>
            </a:r>
            <a:r>
              <a:rPr lang="en-US" sz="1200" dirty="0"/>
              <a:t>)</a:t>
            </a:r>
          </a:p>
          <a:p>
            <a:pPr marL="342900" indent="-342900" fontAlgn="base">
              <a:buFont typeface="+mj-lt"/>
              <a:buAutoNum type="arabicPeriod"/>
            </a:pPr>
            <a:r>
              <a:rPr lang="en-US" sz="1200" dirty="0"/>
              <a:t>Echelon2 requirements</a:t>
            </a:r>
          </a:p>
          <a:p>
            <a:pPr marL="342900" indent="-342900" fontAlgn="base">
              <a:buFont typeface="+mj-lt"/>
              <a:buAutoNum type="arabicPeriod"/>
            </a:pPr>
            <a:r>
              <a:rPr lang="en-US" sz="1200" dirty="0"/>
              <a:t>EICO Overview Board composition</a:t>
            </a:r>
          </a:p>
          <a:p>
            <a:pPr marL="342900" indent="-342900" fontAlgn="base">
              <a:buFont typeface="+mj-lt"/>
              <a:buAutoNum type="arabicPeriod"/>
            </a:pPr>
            <a:r>
              <a:rPr lang="en-US" sz="1200" dirty="0"/>
              <a:t>Review ECSJI charter</a:t>
            </a:r>
          </a:p>
        </p:txBody>
      </p:sp>
      <p:sp>
        <p:nvSpPr>
          <p:cNvPr id="8" name="TextBox 7">
            <a:extLst>
              <a:ext uri="{FF2B5EF4-FFF2-40B4-BE49-F238E27FC236}">
                <a16:creationId xmlns:a16="http://schemas.microsoft.com/office/drawing/2014/main" id="{B2E1E8A9-BDFB-B292-5E38-21C319C154CF}"/>
              </a:ext>
            </a:extLst>
          </p:cNvPr>
          <p:cNvSpPr txBox="1"/>
          <p:nvPr/>
        </p:nvSpPr>
        <p:spPr>
          <a:xfrm>
            <a:off x="8243270" y="2968938"/>
            <a:ext cx="3948730" cy="2369880"/>
          </a:xfrm>
          <a:prstGeom prst="rect">
            <a:avLst/>
          </a:prstGeom>
          <a:noFill/>
        </p:spPr>
        <p:txBody>
          <a:bodyPr wrap="square" rtlCol="0">
            <a:spAutoFit/>
          </a:bodyPr>
          <a:lstStyle/>
          <a:p>
            <a:r>
              <a:rPr lang="en-US" sz="1600" dirty="0"/>
              <a:t>ECSAC  October 2025</a:t>
            </a:r>
          </a:p>
          <a:p>
            <a:r>
              <a:rPr lang="en-US" sz="1200" b="1" i="1" dirty="0"/>
              <a:t>ECSAC Comments </a:t>
            </a:r>
            <a:r>
              <a:rPr lang="en-US" sz="1200" i="1" dirty="0"/>
              <a:t>: We believe that the EICO is a reasonable construct to structure the international</a:t>
            </a:r>
            <a:r>
              <a:rPr lang="en-US" sz="1200" dirty="0"/>
              <a:t> </a:t>
            </a:r>
            <a:r>
              <a:rPr lang="en-US" sz="1200" i="1" dirty="0"/>
              <a:t>distributed computing framework for the EIC experiment(s). It maps well with existing</a:t>
            </a:r>
            <a:r>
              <a:rPr lang="en-US" sz="1200" dirty="0"/>
              <a:t> </a:t>
            </a:r>
            <a:r>
              <a:rPr lang="en-US" sz="1200" i="1" dirty="0"/>
              <a:t>structures such as WLCG and many of the involved parties are familiar with these</a:t>
            </a:r>
            <a:r>
              <a:rPr lang="en-US" sz="1200" dirty="0"/>
              <a:t> </a:t>
            </a:r>
            <a:r>
              <a:rPr lang="en-US" sz="1200" i="1" dirty="0"/>
              <a:t>structures as they have been in place for many years.</a:t>
            </a:r>
          </a:p>
          <a:p>
            <a:r>
              <a:rPr lang="en-US" sz="1200" b="1" i="1" dirty="0"/>
              <a:t>ECSAC Recommendation </a:t>
            </a:r>
            <a:r>
              <a:rPr lang="en-US" sz="1200" i="1" dirty="0"/>
              <a:t>: </a:t>
            </a:r>
            <a:r>
              <a:rPr lang="en-US" sz="1200" b="1" i="1" dirty="0">
                <a:solidFill>
                  <a:srgbClr val="FF0000"/>
                </a:solidFill>
              </a:rPr>
              <a:t>We recommend implementing the EICO as described during the review</a:t>
            </a:r>
            <a:r>
              <a:rPr lang="en-US" sz="1200" i="1" dirty="0">
                <a:solidFill>
                  <a:srgbClr val="FF0000"/>
                </a:solidFill>
              </a:rPr>
              <a:t>.</a:t>
            </a:r>
            <a:r>
              <a:rPr lang="en-US" sz="1200" i="1" dirty="0"/>
              <a:t> </a:t>
            </a:r>
            <a:r>
              <a:rPr lang="en-US" sz="1200" i="1" dirty="0">
                <a:solidFill>
                  <a:srgbClr val="FF0000"/>
                </a:solidFill>
              </a:rPr>
              <a:t>We suggest a</a:t>
            </a:r>
            <a:r>
              <a:rPr lang="en-US" sz="1200" dirty="0">
                <a:solidFill>
                  <a:srgbClr val="FF0000"/>
                </a:solidFill>
              </a:rPr>
              <a:t> </a:t>
            </a:r>
            <a:r>
              <a:rPr lang="en-US" sz="1200" i="1" dirty="0">
                <a:solidFill>
                  <a:srgbClr val="FF0000"/>
                </a:solidFill>
              </a:rPr>
              <a:t>staged approach focusing initially on the aspects more related to the collaboration</a:t>
            </a:r>
            <a:r>
              <a:rPr lang="en-US" sz="1200" dirty="0">
                <a:solidFill>
                  <a:srgbClr val="FF0000"/>
                </a:solidFill>
              </a:rPr>
              <a:t> </a:t>
            </a:r>
            <a:r>
              <a:rPr lang="en-US" sz="1200" i="1" dirty="0">
                <a:solidFill>
                  <a:srgbClr val="FF0000"/>
                </a:solidFill>
              </a:rPr>
              <a:t>(Collaboration/Overview boards) and the links with WLCG</a:t>
            </a:r>
            <a:endParaRPr lang="en-US" sz="1200" dirty="0">
              <a:solidFill>
                <a:srgbClr val="FF0000"/>
              </a:solidFill>
            </a:endParaRPr>
          </a:p>
        </p:txBody>
      </p:sp>
      <p:sp>
        <p:nvSpPr>
          <p:cNvPr id="9" name="Right Arrow 8">
            <a:extLst>
              <a:ext uri="{FF2B5EF4-FFF2-40B4-BE49-F238E27FC236}">
                <a16:creationId xmlns:a16="http://schemas.microsoft.com/office/drawing/2014/main" id="{1873B35A-8AC5-19E3-F0C1-2E89F03EAB95}"/>
              </a:ext>
            </a:extLst>
          </p:cNvPr>
          <p:cNvSpPr/>
          <p:nvPr/>
        </p:nvSpPr>
        <p:spPr>
          <a:xfrm>
            <a:off x="7264862" y="1273216"/>
            <a:ext cx="978408" cy="17362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D591AFDA-DFBE-2F22-5A2E-0AA7B82D9F9A}"/>
              </a:ext>
            </a:extLst>
          </p:cNvPr>
          <p:cNvSpPr/>
          <p:nvPr/>
        </p:nvSpPr>
        <p:spPr>
          <a:xfrm>
            <a:off x="5945910" y="6122772"/>
            <a:ext cx="978408" cy="17362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8ECA8559-72C5-790D-C5B6-DA66180A7B20}"/>
              </a:ext>
            </a:extLst>
          </p:cNvPr>
          <p:cNvSpPr/>
          <p:nvPr/>
        </p:nvSpPr>
        <p:spPr>
          <a:xfrm>
            <a:off x="7264862" y="4481332"/>
            <a:ext cx="978408" cy="173620"/>
          </a:xfrm>
          <a:prstGeom prst="rightArrow">
            <a:avLst/>
          </a:prstGeom>
          <a:solidFill>
            <a:srgbClr val="FF00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4124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8BD60-4755-5AAE-E1AB-F75373814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E5A86-F608-8D94-003A-425527B0DBC2}"/>
              </a:ext>
            </a:extLst>
          </p:cNvPr>
          <p:cNvSpPr>
            <a:spLocks noGrp="1"/>
          </p:cNvSpPr>
          <p:nvPr>
            <p:ph type="title"/>
          </p:nvPr>
        </p:nvSpPr>
        <p:spPr/>
        <p:txBody>
          <a:bodyPr/>
          <a:lstStyle/>
          <a:p>
            <a:r>
              <a:rPr lang="en-US" dirty="0"/>
              <a:t>EIC Computing, International Context </a:t>
            </a:r>
          </a:p>
        </p:txBody>
      </p:sp>
      <p:sp>
        <p:nvSpPr>
          <p:cNvPr id="5" name="Slide Number Placeholder 4">
            <a:extLst>
              <a:ext uri="{FF2B5EF4-FFF2-40B4-BE49-F238E27FC236}">
                <a16:creationId xmlns:a16="http://schemas.microsoft.com/office/drawing/2014/main" id="{559ADDAC-C89A-DC87-40A4-C254453E3B6B}"/>
              </a:ext>
            </a:extLst>
          </p:cNvPr>
          <p:cNvSpPr>
            <a:spLocks noGrp="1"/>
          </p:cNvSpPr>
          <p:nvPr>
            <p:ph type="sldNum" sz="quarter" idx="12"/>
          </p:nvPr>
        </p:nvSpPr>
        <p:spPr/>
        <p:txBody>
          <a:bodyPr/>
          <a:lstStyle/>
          <a:p>
            <a:fld id="{07E1C93C-5050-FC42-8F10-D22D4F119D13}" type="slidenum">
              <a:rPr lang="en-US" smtClean="0"/>
              <a:pPr/>
              <a:t>11</a:t>
            </a:fld>
            <a:endParaRPr lang="en-US"/>
          </a:p>
        </p:txBody>
      </p:sp>
      <p:sp>
        <p:nvSpPr>
          <p:cNvPr id="7" name="Rounded Rectangle 6">
            <a:extLst>
              <a:ext uri="{FF2B5EF4-FFF2-40B4-BE49-F238E27FC236}">
                <a16:creationId xmlns:a16="http://schemas.microsoft.com/office/drawing/2014/main" id="{AD59B802-A4DF-0596-8645-18AFBDE2EFB0}"/>
              </a:ext>
            </a:extLst>
          </p:cNvPr>
          <p:cNvSpPr/>
          <p:nvPr/>
        </p:nvSpPr>
        <p:spPr>
          <a:xfrm>
            <a:off x="384091" y="2363572"/>
            <a:ext cx="2154620" cy="1051035"/>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EIC Project</a:t>
            </a:r>
          </a:p>
          <a:p>
            <a:pPr algn="ctr"/>
            <a:r>
              <a:rPr lang="en-US" dirty="0">
                <a:ln w="0"/>
                <a:solidFill>
                  <a:schemeClr val="tx1"/>
                </a:solidFill>
                <a:effectLst>
                  <a:outerShdw blurRad="38100" dist="19050" dir="2700000" algn="tl" rotWithShape="0">
                    <a:schemeClr val="dk1">
                      <a:alpha val="40000"/>
                    </a:schemeClr>
                  </a:outerShdw>
                </a:effectLst>
              </a:rPr>
              <a:t>[&amp; EIC Committees]</a:t>
            </a:r>
          </a:p>
        </p:txBody>
      </p:sp>
      <p:sp>
        <p:nvSpPr>
          <p:cNvPr id="10" name="Rectangle 9">
            <a:extLst>
              <a:ext uri="{FF2B5EF4-FFF2-40B4-BE49-F238E27FC236}">
                <a16:creationId xmlns:a16="http://schemas.microsoft.com/office/drawing/2014/main" id="{F0C85412-B120-F8E7-C253-118249DECC5D}"/>
              </a:ext>
            </a:extLst>
          </p:cNvPr>
          <p:cNvSpPr/>
          <p:nvPr/>
        </p:nvSpPr>
        <p:spPr>
          <a:xfrm>
            <a:off x="3639883" y="3769220"/>
            <a:ext cx="4450969" cy="23642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EIC Computing &amp; Software</a:t>
            </a:r>
          </a:p>
          <a:p>
            <a:pPr algn="ctr"/>
            <a:r>
              <a:rPr lang="en-US" dirty="0">
                <a:solidFill>
                  <a:schemeClr val="tx1"/>
                </a:solidFill>
              </a:rPr>
              <a:t> Joint Institute [ECSJI]</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B31B935B-878D-5B8A-327E-B26EF135C157}"/>
              </a:ext>
            </a:extLst>
          </p:cNvPr>
          <p:cNvSpPr/>
          <p:nvPr/>
        </p:nvSpPr>
        <p:spPr>
          <a:xfrm>
            <a:off x="3645862" y="2718186"/>
            <a:ext cx="4450968" cy="10510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BCDA95E2-B228-02A1-7E20-8B015C3EA06B}"/>
              </a:ext>
            </a:extLst>
          </p:cNvPr>
          <p:cNvSpPr/>
          <p:nvPr/>
        </p:nvSpPr>
        <p:spPr>
          <a:xfrm>
            <a:off x="622306" y="4306794"/>
            <a:ext cx="1870842" cy="1102718"/>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Computing &amp; Software Advisory Committee</a:t>
            </a:r>
          </a:p>
          <a:p>
            <a:pPr algn="ctr"/>
            <a:r>
              <a:rPr lang="en-US" dirty="0">
                <a:solidFill>
                  <a:schemeClr val="tx1"/>
                </a:solidFill>
              </a:rPr>
              <a:t>[ECSAC]</a:t>
            </a:r>
          </a:p>
        </p:txBody>
      </p:sp>
      <p:sp>
        <p:nvSpPr>
          <p:cNvPr id="19" name="Rectangle 18">
            <a:extLst>
              <a:ext uri="{FF2B5EF4-FFF2-40B4-BE49-F238E27FC236}">
                <a16:creationId xmlns:a16="http://schemas.microsoft.com/office/drawing/2014/main" id="{D3AFA25B-F412-F465-6927-F69552011AD1}"/>
              </a:ext>
            </a:extLst>
          </p:cNvPr>
          <p:cNvSpPr/>
          <p:nvPr/>
        </p:nvSpPr>
        <p:spPr>
          <a:xfrm>
            <a:off x="3948972" y="4895887"/>
            <a:ext cx="3987026" cy="5833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Two ECSJI co-directors [nominated by ECC]</a:t>
            </a:r>
          </a:p>
        </p:txBody>
      </p:sp>
      <p:sp>
        <p:nvSpPr>
          <p:cNvPr id="36" name="Rounded Rectangle 35">
            <a:extLst>
              <a:ext uri="{FF2B5EF4-FFF2-40B4-BE49-F238E27FC236}">
                <a16:creationId xmlns:a16="http://schemas.microsoft.com/office/drawing/2014/main" id="{F40F656D-09F4-88B3-7764-70A028C6BCB7}"/>
              </a:ext>
            </a:extLst>
          </p:cNvPr>
          <p:cNvSpPr/>
          <p:nvPr/>
        </p:nvSpPr>
        <p:spPr>
          <a:xfrm>
            <a:off x="9350118" y="3621650"/>
            <a:ext cx="2009464" cy="118377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SW &amp; Computing</a:t>
            </a:r>
          </a:p>
          <a:p>
            <a:pPr algn="ctr"/>
            <a:r>
              <a:rPr lang="en-US" dirty="0">
                <a:ln w="0"/>
                <a:solidFill>
                  <a:schemeClr val="tx1"/>
                </a:solidFill>
                <a:effectLst>
                  <a:outerShdw blurRad="38100" dist="19050" dir="2700000" algn="tl" rotWithShape="0">
                    <a:schemeClr val="dk1">
                      <a:alpha val="40000"/>
                    </a:schemeClr>
                  </a:outerShdw>
                </a:effectLst>
              </a:rPr>
              <a:t>Coordination</a:t>
            </a:r>
          </a:p>
        </p:txBody>
      </p:sp>
      <p:sp>
        <p:nvSpPr>
          <p:cNvPr id="18" name="TextBox 17">
            <a:extLst>
              <a:ext uri="{FF2B5EF4-FFF2-40B4-BE49-F238E27FC236}">
                <a16:creationId xmlns:a16="http://schemas.microsoft.com/office/drawing/2014/main" id="{A2BB81C5-572C-6CF1-3E84-E567D6B2773D}"/>
              </a:ext>
            </a:extLst>
          </p:cNvPr>
          <p:cNvSpPr txBox="1"/>
          <p:nvPr/>
        </p:nvSpPr>
        <p:spPr>
          <a:xfrm>
            <a:off x="4441050" y="2728088"/>
            <a:ext cx="2860591" cy="369332"/>
          </a:xfrm>
          <a:prstGeom prst="rect">
            <a:avLst/>
          </a:prstGeom>
          <a:noFill/>
        </p:spPr>
        <p:txBody>
          <a:bodyPr wrap="none" rtlCol="0">
            <a:spAutoFit/>
          </a:bodyPr>
          <a:lstStyle/>
          <a:p>
            <a:r>
              <a:rPr lang="en-US" dirty="0"/>
              <a:t>EIC Computing Council [ECC]</a:t>
            </a:r>
          </a:p>
        </p:txBody>
      </p:sp>
      <p:sp>
        <p:nvSpPr>
          <p:cNvPr id="3" name="Rounded Rectangle 2">
            <a:extLst>
              <a:ext uri="{FF2B5EF4-FFF2-40B4-BE49-F238E27FC236}">
                <a16:creationId xmlns:a16="http://schemas.microsoft.com/office/drawing/2014/main" id="{94AEB36C-019F-85EE-9CE0-7539AB5D94B0}"/>
              </a:ext>
            </a:extLst>
          </p:cNvPr>
          <p:cNvSpPr/>
          <p:nvPr/>
        </p:nvSpPr>
        <p:spPr>
          <a:xfrm>
            <a:off x="3522899" y="820644"/>
            <a:ext cx="4795345" cy="8055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044FBA-A45D-5578-1BF5-A3F7786548A8}"/>
              </a:ext>
            </a:extLst>
          </p:cNvPr>
          <p:cNvSpPr txBox="1"/>
          <p:nvPr/>
        </p:nvSpPr>
        <p:spPr>
          <a:xfrm>
            <a:off x="4443399" y="797044"/>
            <a:ext cx="2860583" cy="369332"/>
          </a:xfrm>
          <a:prstGeom prst="rect">
            <a:avLst/>
          </a:prstGeom>
          <a:noFill/>
        </p:spPr>
        <p:txBody>
          <a:bodyPr wrap="square" rtlCol="0">
            <a:spAutoFit/>
          </a:bodyPr>
          <a:lstStyle/>
          <a:p>
            <a:r>
              <a:rPr lang="en-US" dirty="0"/>
              <a:t>EIC Resources Review Board</a:t>
            </a:r>
          </a:p>
        </p:txBody>
      </p:sp>
      <p:sp>
        <p:nvSpPr>
          <p:cNvPr id="6" name="TextBox 5">
            <a:extLst>
              <a:ext uri="{FF2B5EF4-FFF2-40B4-BE49-F238E27FC236}">
                <a16:creationId xmlns:a16="http://schemas.microsoft.com/office/drawing/2014/main" id="{38A1A474-ACB8-FDE7-4FBD-99FF55A3A6F9}"/>
              </a:ext>
            </a:extLst>
          </p:cNvPr>
          <p:cNvSpPr txBox="1"/>
          <p:nvPr/>
        </p:nvSpPr>
        <p:spPr>
          <a:xfrm>
            <a:off x="3786044" y="1028322"/>
            <a:ext cx="4269054" cy="338554"/>
          </a:xfrm>
          <a:prstGeom prst="rect">
            <a:avLst/>
          </a:prstGeom>
          <a:noFill/>
        </p:spPr>
        <p:txBody>
          <a:bodyPr wrap="none" rtlCol="0">
            <a:spAutoFit/>
          </a:bodyPr>
          <a:lstStyle/>
          <a:p>
            <a:r>
              <a:rPr lang="en-US" sz="1600" dirty="0"/>
              <a:t>[US National and International Funding Agencies]</a:t>
            </a:r>
          </a:p>
        </p:txBody>
      </p:sp>
      <p:sp>
        <p:nvSpPr>
          <p:cNvPr id="8" name="Rectangle 7">
            <a:extLst>
              <a:ext uri="{FF2B5EF4-FFF2-40B4-BE49-F238E27FC236}">
                <a16:creationId xmlns:a16="http://schemas.microsoft.com/office/drawing/2014/main" id="{6A227AC1-E5A1-E24F-FCBA-5A2F5FD67C5D}"/>
              </a:ext>
            </a:extLst>
          </p:cNvPr>
          <p:cNvSpPr/>
          <p:nvPr/>
        </p:nvSpPr>
        <p:spPr>
          <a:xfrm>
            <a:off x="9156454" y="5610681"/>
            <a:ext cx="2770496" cy="8566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EIC International Computing  Organization</a:t>
            </a:r>
          </a:p>
          <a:p>
            <a:pPr algn="ctr"/>
            <a:r>
              <a:rPr lang="en-US" dirty="0">
                <a:solidFill>
                  <a:schemeClr val="tx1"/>
                </a:solidFill>
              </a:rPr>
              <a:t>[EICO]</a:t>
            </a:r>
          </a:p>
        </p:txBody>
      </p:sp>
      <p:cxnSp>
        <p:nvCxnSpPr>
          <p:cNvPr id="24" name="Straight Arrow Connector 23">
            <a:extLst>
              <a:ext uri="{FF2B5EF4-FFF2-40B4-BE49-F238E27FC236}">
                <a16:creationId xmlns:a16="http://schemas.microsoft.com/office/drawing/2014/main" id="{9BA7EEBF-D865-5A82-08C5-E82532537DE7}"/>
              </a:ext>
            </a:extLst>
          </p:cNvPr>
          <p:cNvCxnSpPr>
            <a:cxnSpLocks/>
          </p:cNvCxnSpPr>
          <p:nvPr/>
        </p:nvCxnSpPr>
        <p:spPr>
          <a:xfrm>
            <a:off x="10172283" y="1895942"/>
            <a:ext cx="0" cy="944862"/>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875D3419-12F1-9845-03B2-D298BD5047BA}"/>
              </a:ext>
            </a:extLst>
          </p:cNvPr>
          <p:cNvSpPr/>
          <p:nvPr/>
        </p:nvSpPr>
        <p:spPr>
          <a:xfrm>
            <a:off x="9213024" y="2555290"/>
            <a:ext cx="2009464" cy="522213"/>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Spokesperson</a:t>
            </a:r>
          </a:p>
        </p:txBody>
      </p:sp>
      <p:cxnSp>
        <p:nvCxnSpPr>
          <p:cNvPr id="31" name="Straight Arrow Connector 30">
            <a:extLst>
              <a:ext uri="{FF2B5EF4-FFF2-40B4-BE49-F238E27FC236}">
                <a16:creationId xmlns:a16="http://schemas.microsoft.com/office/drawing/2014/main" id="{8BA4BC3B-78DB-BB1F-1847-CA85FC7B6656}"/>
              </a:ext>
            </a:extLst>
          </p:cNvPr>
          <p:cNvCxnSpPr>
            <a:cxnSpLocks/>
          </p:cNvCxnSpPr>
          <p:nvPr/>
        </p:nvCxnSpPr>
        <p:spPr>
          <a:xfrm>
            <a:off x="11711866" y="1488449"/>
            <a:ext cx="1" cy="4131360"/>
          </a:xfrm>
          <a:prstGeom prst="straightConnector1">
            <a:avLst/>
          </a:prstGeom>
          <a:ln w="41275">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B538C81-440C-E601-60B1-41649FF08E34}"/>
              </a:ext>
            </a:extLst>
          </p:cNvPr>
          <p:cNvCxnSpPr>
            <a:cxnSpLocks/>
          </p:cNvCxnSpPr>
          <p:nvPr/>
        </p:nvCxnSpPr>
        <p:spPr>
          <a:xfrm>
            <a:off x="10354850" y="4766239"/>
            <a:ext cx="0" cy="842629"/>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20F0CFF-6B20-099F-DCA7-E3B354CAB77E}"/>
              </a:ext>
            </a:extLst>
          </p:cNvPr>
          <p:cNvCxnSpPr>
            <a:cxnSpLocks/>
            <a:stCxn id="26" idx="2"/>
          </p:cNvCxnSpPr>
          <p:nvPr/>
        </p:nvCxnSpPr>
        <p:spPr>
          <a:xfrm>
            <a:off x="10217756" y="3077503"/>
            <a:ext cx="0" cy="544147"/>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EB0791C9-5104-D55A-AAE9-708B9E9DF059}"/>
              </a:ext>
            </a:extLst>
          </p:cNvPr>
          <p:cNvSpPr/>
          <p:nvPr/>
        </p:nvSpPr>
        <p:spPr>
          <a:xfrm>
            <a:off x="6347360" y="1329844"/>
            <a:ext cx="1824589" cy="25929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8ABDA64-A2FB-33C1-E3C5-5ECC5BC2DC7C}"/>
              </a:ext>
            </a:extLst>
          </p:cNvPr>
          <p:cNvSpPr txBox="1"/>
          <p:nvPr/>
        </p:nvSpPr>
        <p:spPr>
          <a:xfrm>
            <a:off x="6337803" y="1311973"/>
            <a:ext cx="1833579" cy="276999"/>
          </a:xfrm>
          <a:prstGeom prst="rect">
            <a:avLst/>
          </a:prstGeom>
          <a:noFill/>
        </p:spPr>
        <p:txBody>
          <a:bodyPr wrap="none" rtlCol="0">
            <a:spAutoFit/>
          </a:bodyPr>
          <a:lstStyle/>
          <a:p>
            <a:r>
              <a:rPr lang="en-US" sz="1200" dirty="0"/>
              <a:t>Computing Scrutiny Group</a:t>
            </a:r>
          </a:p>
        </p:txBody>
      </p:sp>
      <p:cxnSp>
        <p:nvCxnSpPr>
          <p:cNvPr id="20" name="Straight Connector 19">
            <a:extLst>
              <a:ext uri="{FF2B5EF4-FFF2-40B4-BE49-F238E27FC236}">
                <a16:creationId xmlns:a16="http://schemas.microsoft.com/office/drawing/2014/main" id="{BBE0F7A4-03DE-E7ED-5908-2823253E711E}"/>
              </a:ext>
            </a:extLst>
          </p:cNvPr>
          <p:cNvCxnSpPr>
            <a:cxnSpLocks/>
          </p:cNvCxnSpPr>
          <p:nvPr/>
        </p:nvCxnSpPr>
        <p:spPr>
          <a:xfrm flipV="1">
            <a:off x="8318244" y="1450472"/>
            <a:ext cx="3379485" cy="37977"/>
          </a:xfrm>
          <a:prstGeom prst="line">
            <a:avLst/>
          </a:prstGeom>
          <a:ln w="41275">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68C79D-FF31-B457-5BF3-CD60B29B9630}"/>
              </a:ext>
            </a:extLst>
          </p:cNvPr>
          <p:cNvCxnSpPr>
            <a:cxnSpLocks/>
          </p:cNvCxnSpPr>
          <p:nvPr/>
        </p:nvCxnSpPr>
        <p:spPr>
          <a:xfrm flipH="1" flipV="1">
            <a:off x="5993180" y="1644424"/>
            <a:ext cx="13370" cy="267559"/>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77B0A42-835E-1DB4-F52F-B201766FC015}"/>
              </a:ext>
            </a:extLst>
          </p:cNvPr>
          <p:cNvCxnSpPr>
            <a:cxnSpLocks/>
          </p:cNvCxnSpPr>
          <p:nvPr/>
        </p:nvCxnSpPr>
        <p:spPr>
          <a:xfrm flipV="1">
            <a:off x="5314859" y="1644424"/>
            <a:ext cx="0" cy="281459"/>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506AB50-FCD0-3CD3-9E12-6639470EA01A}"/>
              </a:ext>
            </a:extLst>
          </p:cNvPr>
          <p:cNvCxnSpPr>
            <a:cxnSpLocks/>
          </p:cNvCxnSpPr>
          <p:nvPr/>
        </p:nvCxnSpPr>
        <p:spPr>
          <a:xfrm flipH="1">
            <a:off x="5991719" y="1895942"/>
            <a:ext cx="4165733" cy="14864"/>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A49107DD-8697-1531-0DF0-55C431A35F59}"/>
              </a:ext>
            </a:extLst>
          </p:cNvPr>
          <p:cNvCxnSpPr>
            <a:cxnSpLocks/>
          </p:cNvCxnSpPr>
          <p:nvPr/>
        </p:nvCxnSpPr>
        <p:spPr>
          <a:xfrm flipH="1">
            <a:off x="1376089" y="1911983"/>
            <a:ext cx="3931936" cy="14864"/>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1891DD34-9342-6550-B88F-3B78DFF43569}"/>
              </a:ext>
            </a:extLst>
          </p:cNvPr>
          <p:cNvCxnSpPr>
            <a:cxnSpLocks/>
          </p:cNvCxnSpPr>
          <p:nvPr/>
        </p:nvCxnSpPr>
        <p:spPr>
          <a:xfrm>
            <a:off x="1398472" y="1944041"/>
            <a:ext cx="0" cy="413068"/>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A6983A0-C003-E1A9-53BE-9966718E11AF}"/>
              </a:ext>
            </a:extLst>
          </p:cNvPr>
          <p:cNvSpPr txBox="1"/>
          <p:nvPr/>
        </p:nvSpPr>
        <p:spPr>
          <a:xfrm>
            <a:off x="10464459" y="812130"/>
            <a:ext cx="1265090" cy="253916"/>
          </a:xfrm>
          <a:prstGeom prst="rect">
            <a:avLst/>
          </a:prstGeom>
          <a:noFill/>
        </p:spPr>
        <p:txBody>
          <a:bodyPr wrap="none" rtlCol="0">
            <a:spAutoFit/>
          </a:bodyPr>
          <a:lstStyle/>
          <a:p>
            <a:r>
              <a:rPr lang="en-US" sz="1050" dirty="0"/>
              <a:t>v0.25 May 27, 2025</a:t>
            </a:r>
          </a:p>
        </p:txBody>
      </p:sp>
      <p:sp>
        <p:nvSpPr>
          <p:cNvPr id="33" name="Rectangle 32">
            <a:extLst>
              <a:ext uri="{FF2B5EF4-FFF2-40B4-BE49-F238E27FC236}">
                <a16:creationId xmlns:a16="http://schemas.microsoft.com/office/drawing/2014/main" id="{CF98BB52-D611-8669-122E-9E4EB9E686AE}"/>
              </a:ext>
            </a:extLst>
          </p:cNvPr>
          <p:cNvSpPr/>
          <p:nvPr/>
        </p:nvSpPr>
        <p:spPr>
          <a:xfrm>
            <a:off x="3896326" y="3132536"/>
            <a:ext cx="4005482" cy="5692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BNL NPP ALD, </a:t>
            </a:r>
            <a:r>
              <a:rPr lang="en-US" sz="1600" dirty="0" err="1">
                <a:ln w="0"/>
                <a:solidFill>
                  <a:schemeClr val="tx1"/>
                </a:solidFill>
                <a:effectLst>
                  <a:outerShdw blurRad="38100" dist="19050" dir="2700000" algn="tl" rotWithShape="0">
                    <a:schemeClr val="dk1">
                      <a:alpha val="40000"/>
                    </a:schemeClr>
                  </a:outerShdw>
                </a:effectLst>
              </a:rPr>
              <a:t>JLab</a:t>
            </a:r>
            <a:r>
              <a:rPr lang="en-US" sz="1600" dirty="0">
                <a:ln w="0"/>
                <a:solidFill>
                  <a:schemeClr val="tx1"/>
                </a:solidFill>
                <a:effectLst>
                  <a:outerShdw blurRad="38100" dist="19050" dir="2700000" algn="tl" rotWithShape="0">
                    <a:schemeClr val="dk1">
                      <a:alpha val="40000"/>
                    </a:schemeClr>
                  </a:outerShdw>
                </a:effectLst>
              </a:rPr>
              <a:t> DDST </a:t>
            </a:r>
          </a:p>
        </p:txBody>
      </p:sp>
      <p:cxnSp>
        <p:nvCxnSpPr>
          <p:cNvPr id="34" name="Straight Arrow Connector 33">
            <a:extLst>
              <a:ext uri="{FF2B5EF4-FFF2-40B4-BE49-F238E27FC236}">
                <a16:creationId xmlns:a16="http://schemas.microsoft.com/office/drawing/2014/main" id="{59FBFBD2-A563-C45E-BBA9-23FEEB8D0637}"/>
              </a:ext>
            </a:extLst>
          </p:cNvPr>
          <p:cNvCxnSpPr>
            <a:cxnSpLocks/>
          </p:cNvCxnSpPr>
          <p:nvPr/>
        </p:nvCxnSpPr>
        <p:spPr>
          <a:xfrm flipH="1">
            <a:off x="2538712" y="2933180"/>
            <a:ext cx="1083506"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D7B400-CBCD-FF05-B527-646C962A1609}"/>
              </a:ext>
            </a:extLst>
          </p:cNvPr>
          <p:cNvCxnSpPr>
            <a:cxnSpLocks/>
          </p:cNvCxnSpPr>
          <p:nvPr/>
        </p:nvCxnSpPr>
        <p:spPr>
          <a:xfrm flipH="1">
            <a:off x="3033724" y="3292527"/>
            <a:ext cx="616666" cy="0"/>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B2B6002-0E19-CF43-146F-13A085B56ADE}"/>
              </a:ext>
            </a:extLst>
          </p:cNvPr>
          <p:cNvCxnSpPr>
            <a:cxnSpLocks/>
          </p:cNvCxnSpPr>
          <p:nvPr/>
        </p:nvCxnSpPr>
        <p:spPr>
          <a:xfrm flipH="1">
            <a:off x="2463529" y="5187553"/>
            <a:ext cx="1186861"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DFE4A8A-DDFE-EE75-211B-571C5E5F90F3}"/>
              </a:ext>
            </a:extLst>
          </p:cNvPr>
          <p:cNvCxnSpPr>
            <a:cxnSpLocks/>
          </p:cNvCxnSpPr>
          <p:nvPr/>
        </p:nvCxnSpPr>
        <p:spPr>
          <a:xfrm flipH="1">
            <a:off x="8101359" y="5964060"/>
            <a:ext cx="1055095" cy="509"/>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A804548-04EB-BB1D-1F09-0FBE69D3FE2F}"/>
              </a:ext>
            </a:extLst>
          </p:cNvPr>
          <p:cNvCxnSpPr/>
          <p:nvPr/>
        </p:nvCxnSpPr>
        <p:spPr>
          <a:xfrm>
            <a:off x="3033724" y="3292527"/>
            <a:ext cx="0" cy="1473712"/>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22FB303-C354-0D2E-6DBF-80078EBBA1BA}"/>
              </a:ext>
            </a:extLst>
          </p:cNvPr>
          <p:cNvCxnSpPr/>
          <p:nvPr/>
        </p:nvCxnSpPr>
        <p:spPr>
          <a:xfrm flipH="1">
            <a:off x="2493148" y="4766239"/>
            <a:ext cx="540576"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6FCD00D-87E3-D882-7266-DC4901A75206}"/>
              </a:ext>
            </a:extLst>
          </p:cNvPr>
          <p:cNvCxnSpPr>
            <a:cxnSpLocks/>
          </p:cNvCxnSpPr>
          <p:nvPr/>
        </p:nvCxnSpPr>
        <p:spPr>
          <a:xfrm>
            <a:off x="152737" y="854725"/>
            <a:ext cx="680224" cy="0"/>
          </a:xfrm>
          <a:prstGeom prst="straightConnector1">
            <a:avLst/>
          </a:prstGeom>
          <a:ln w="15875">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A00F6DD-D8AC-01FB-ACDF-7C7263B14501}"/>
              </a:ext>
            </a:extLst>
          </p:cNvPr>
          <p:cNvCxnSpPr>
            <a:cxnSpLocks/>
          </p:cNvCxnSpPr>
          <p:nvPr/>
        </p:nvCxnSpPr>
        <p:spPr>
          <a:xfrm>
            <a:off x="152737" y="1054780"/>
            <a:ext cx="680224" cy="0"/>
          </a:xfrm>
          <a:prstGeom prst="straightConnector1">
            <a:avLst/>
          </a:prstGeom>
          <a:ln w="15875">
            <a:solidFill>
              <a:srgbClr val="00B0F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ECA2125-9E32-2392-53A8-2658EEAD2F49}"/>
              </a:ext>
            </a:extLst>
          </p:cNvPr>
          <p:cNvSpPr txBox="1"/>
          <p:nvPr/>
        </p:nvSpPr>
        <p:spPr>
          <a:xfrm>
            <a:off x="917657" y="725800"/>
            <a:ext cx="957313" cy="230832"/>
          </a:xfrm>
          <a:prstGeom prst="rect">
            <a:avLst/>
          </a:prstGeom>
          <a:noFill/>
        </p:spPr>
        <p:txBody>
          <a:bodyPr wrap="square" rtlCol="0">
            <a:spAutoFit/>
          </a:bodyPr>
          <a:lstStyle/>
          <a:p>
            <a:r>
              <a:rPr lang="en-US" sz="900" dirty="0"/>
              <a:t>Communication</a:t>
            </a:r>
          </a:p>
        </p:txBody>
      </p:sp>
      <p:sp>
        <p:nvSpPr>
          <p:cNvPr id="74" name="TextBox 73">
            <a:extLst>
              <a:ext uri="{FF2B5EF4-FFF2-40B4-BE49-F238E27FC236}">
                <a16:creationId xmlns:a16="http://schemas.microsoft.com/office/drawing/2014/main" id="{67A5DB5F-8B67-0B06-AC8B-F7B998F53CDD}"/>
              </a:ext>
            </a:extLst>
          </p:cNvPr>
          <p:cNvSpPr txBox="1"/>
          <p:nvPr/>
        </p:nvSpPr>
        <p:spPr>
          <a:xfrm>
            <a:off x="803329" y="950374"/>
            <a:ext cx="647934" cy="230832"/>
          </a:xfrm>
          <a:prstGeom prst="rect">
            <a:avLst/>
          </a:prstGeom>
          <a:noFill/>
        </p:spPr>
        <p:txBody>
          <a:bodyPr wrap="square" rtlCol="0">
            <a:spAutoFit/>
          </a:bodyPr>
          <a:lstStyle/>
          <a:p>
            <a:r>
              <a:rPr lang="en-US" sz="900" dirty="0"/>
              <a:t>Reporting</a:t>
            </a:r>
          </a:p>
        </p:txBody>
      </p:sp>
      <p:sp>
        <p:nvSpPr>
          <p:cNvPr id="75" name="Rounded Rectangle 74">
            <a:extLst>
              <a:ext uri="{FF2B5EF4-FFF2-40B4-BE49-F238E27FC236}">
                <a16:creationId xmlns:a16="http://schemas.microsoft.com/office/drawing/2014/main" id="{BE855609-4613-BA62-2D26-8D34C8883061}"/>
              </a:ext>
            </a:extLst>
          </p:cNvPr>
          <p:cNvSpPr/>
          <p:nvPr/>
        </p:nvSpPr>
        <p:spPr>
          <a:xfrm>
            <a:off x="17409" y="1164754"/>
            <a:ext cx="764919" cy="196391"/>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AEDDB133-7765-2846-8CED-67DCE74D0FBD}"/>
              </a:ext>
            </a:extLst>
          </p:cNvPr>
          <p:cNvSpPr/>
          <p:nvPr/>
        </p:nvSpPr>
        <p:spPr>
          <a:xfrm>
            <a:off x="30818" y="1428715"/>
            <a:ext cx="764919" cy="196391"/>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D4966D1C-29FA-EB88-EAB1-E80F3C6DBA95}"/>
              </a:ext>
            </a:extLst>
          </p:cNvPr>
          <p:cNvSpPr/>
          <p:nvPr/>
        </p:nvSpPr>
        <p:spPr>
          <a:xfrm>
            <a:off x="30817" y="1683579"/>
            <a:ext cx="764919" cy="19639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9FE03F21-BC09-7533-98E9-4B7FE2A14544}"/>
              </a:ext>
            </a:extLst>
          </p:cNvPr>
          <p:cNvSpPr txBox="1"/>
          <p:nvPr/>
        </p:nvSpPr>
        <p:spPr>
          <a:xfrm>
            <a:off x="824676" y="1164754"/>
            <a:ext cx="688009" cy="230832"/>
          </a:xfrm>
          <a:prstGeom prst="rect">
            <a:avLst/>
          </a:prstGeom>
          <a:noFill/>
        </p:spPr>
        <p:txBody>
          <a:bodyPr wrap="square" rtlCol="0">
            <a:spAutoFit/>
          </a:bodyPr>
          <a:lstStyle/>
          <a:p>
            <a:r>
              <a:rPr lang="en-US" sz="900" dirty="0"/>
              <a:t>EIC Project</a:t>
            </a:r>
          </a:p>
        </p:txBody>
      </p:sp>
      <p:sp>
        <p:nvSpPr>
          <p:cNvPr id="79" name="TextBox 78">
            <a:extLst>
              <a:ext uri="{FF2B5EF4-FFF2-40B4-BE49-F238E27FC236}">
                <a16:creationId xmlns:a16="http://schemas.microsoft.com/office/drawing/2014/main" id="{B476A0E4-DD54-EE19-C564-E367987F47F4}"/>
              </a:ext>
            </a:extLst>
          </p:cNvPr>
          <p:cNvSpPr txBox="1"/>
          <p:nvPr/>
        </p:nvSpPr>
        <p:spPr>
          <a:xfrm>
            <a:off x="824674" y="1439402"/>
            <a:ext cx="957303" cy="230832"/>
          </a:xfrm>
          <a:prstGeom prst="rect">
            <a:avLst/>
          </a:prstGeom>
          <a:noFill/>
        </p:spPr>
        <p:txBody>
          <a:bodyPr wrap="square" rtlCol="0">
            <a:spAutoFit/>
          </a:bodyPr>
          <a:lstStyle/>
          <a:p>
            <a:r>
              <a:rPr lang="en-US" sz="900" dirty="0"/>
              <a:t>EIC Computing</a:t>
            </a:r>
          </a:p>
        </p:txBody>
      </p:sp>
      <p:sp>
        <p:nvSpPr>
          <p:cNvPr id="80" name="TextBox 79">
            <a:extLst>
              <a:ext uri="{FF2B5EF4-FFF2-40B4-BE49-F238E27FC236}">
                <a16:creationId xmlns:a16="http://schemas.microsoft.com/office/drawing/2014/main" id="{35BD0410-0D53-D911-2646-D6F7E7EE469F}"/>
              </a:ext>
            </a:extLst>
          </p:cNvPr>
          <p:cNvSpPr txBox="1"/>
          <p:nvPr/>
        </p:nvSpPr>
        <p:spPr>
          <a:xfrm>
            <a:off x="823079" y="1649138"/>
            <a:ext cx="1051891" cy="230832"/>
          </a:xfrm>
          <a:prstGeom prst="rect">
            <a:avLst/>
          </a:prstGeom>
          <a:noFill/>
        </p:spPr>
        <p:txBody>
          <a:bodyPr wrap="square" rtlCol="0">
            <a:spAutoFit/>
          </a:bodyPr>
          <a:lstStyle/>
          <a:p>
            <a:r>
              <a:rPr lang="en-US" sz="900" dirty="0" err="1"/>
              <a:t>ePIC</a:t>
            </a:r>
            <a:r>
              <a:rPr lang="en-US" sz="900" dirty="0"/>
              <a:t> Collaboration</a:t>
            </a:r>
          </a:p>
        </p:txBody>
      </p:sp>
      <p:cxnSp>
        <p:nvCxnSpPr>
          <p:cNvPr id="16" name="Straight Connector 15">
            <a:extLst>
              <a:ext uri="{FF2B5EF4-FFF2-40B4-BE49-F238E27FC236}">
                <a16:creationId xmlns:a16="http://schemas.microsoft.com/office/drawing/2014/main" id="{89126D59-9CCB-7FB9-AC5D-658FB779FE09}"/>
              </a:ext>
            </a:extLst>
          </p:cNvPr>
          <p:cNvCxnSpPr>
            <a:cxnSpLocks/>
          </p:cNvCxnSpPr>
          <p:nvPr/>
        </p:nvCxnSpPr>
        <p:spPr>
          <a:xfrm flipV="1">
            <a:off x="5637867" y="1625106"/>
            <a:ext cx="0" cy="416345"/>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F64B62-76C6-40C8-AD96-3E5835BBB4FB}"/>
              </a:ext>
            </a:extLst>
          </p:cNvPr>
          <p:cNvCxnSpPr>
            <a:cxnSpLocks/>
          </p:cNvCxnSpPr>
          <p:nvPr/>
        </p:nvCxnSpPr>
        <p:spPr>
          <a:xfrm flipH="1">
            <a:off x="5632741" y="2041451"/>
            <a:ext cx="3342481" cy="0"/>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0E5E9CF-E4F1-9CE9-7CBE-FBE2E817CF2E}"/>
              </a:ext>
            </a:extLst>
          </p:cNvPr>
          <p:cNvCxnSpPr>
            <a:cxnSpLocks/>
          </p:cNvCxnSpPr>
          <p:nvPr/>
        </p:nvCxnSpPr>
        <p:spPr>
          <a:xfrm>
            <a:off x="8975222" y="2041451"/>
            <a:ext cx="0" cy="3232298"/>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A586A88-35EB-4C8F-94DF-B68E737B41A3}"/>
              </a:ext>
            </a:extLst>
          </p:cNvPr>
          <p:cNvCxnSpPr>
            <a:cxnSpLocks/>
          </p:cNvCxnSpPr>
          <p:nvPr/>
        </p:nvCxnSpPr>
        <p:spPr>
          <a:xfrm flipH="1">
            <a:off x="8975222" y="5273749"/>
            <a:ext cx="83862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23E09C-1A82-49B0-FDE2-11A2E7B84D92}"/>
              </a:ext>
            </a:extLst>
          </p:cNvPr>
          <p:cNvCxnSpPr>
            <a:cxnSpLocks/>
          </p:cNvCxnSpPr>
          <p:nvPr/>
        </p:nvCxnSpPr>
        <p:spPr>
          <a:xfrm flipV="1">
            <a:off x="9800482" y="5275732"/>
            <a:ext cx="0" cy="333136"/>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DF321873-AD7C-56A0-B5B5-7C3E934E35B5}"/>
              </a:ext>
            </a:extLst>
          </p:cNvPr>
          <p:cNvSpPr/>
          <p:nvPr/>
        </p:nvSpPr>
        <p:spPr>
          <a:xfrm>
            <a:off x="3871660" y="2252164"/>
            <a:ext cx="3931937" cy="413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4BC2FDC1-2132-CA14-1553-B3901FB527D9}"/>
              </a:ext>
            </a:extLst>
          </p:cNvPr>
          <p:cNvSpPr txBox="1"/>
          <p:nvPr/>
        </p:nvSpPr>
        <p:spPr>
          <a:xfrm>
            <a:off x="3948972" y="2308876"/>
            <a:ext cx="6124352" cy="369332"/>
          </a:xfrm>
          <a:prstGeom prst="rect">
            <a:avLst/>
          </a:prstGeom>
          <a:noFill/>
        </p:spPr>
        <p:txBody>
          <a:bodyPr wrap="square">
            <a:spAutoFit/>
          </a:bodyPr>
          <a:lstStyle/>
          <a:p>
            <a:r>
              <a:rPr lang="en-US" sz="1800" dirty="0"/>
              <a:t>DOE OFFICE OF NUCLEAR PHYSICS</a:t>
            </a:r>
          </a:p>
        </p:txBody>
      </p:sp>
      <p:cxnSp>
        <p:nvCxnSpPr>
          <p:cNvPr id="9" name="Straight Arrow Connector 8">
            <a:extLst>
              <a:ext uri="{FF2B5EF4-FFF2-40B4-BE49-F238E27FC236}">
                <a16:creationId xmlns:a16="http://schemas.microsoft.com/office/drawing/2014/main" id="{702E7EDB-DA34-D81E-1FA1-F5E7306DA3D0}"/>
              </a:ext>
            </a:extLst>
          </p:cNvPr>
          <p:cNvCxnSpPr>
            <a:cxnSpLocks/>
          </p:cNvCxnSpPr>
          <p:nvPr/>
        </p:nvCxnSpPr>
        <p:spPr>
          <a:xfrm flipH="1">
            <a:off x="8082811" y="4323204"/>
            <a:ext cx="1267307"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61FAEA0-722A-BF2C-FA84-934497808FC5}"/>
              </a:ext>
            </a:extLst>
          </p:cNvPr>
          <p:cNvCxnSpPr>
            <a:cxnSpLocks/>
          </p:cNvCxnSpPr>
          <p:nvPr/>
        </p:nvCxnSpPr>
        <p:spPr>
          <a:xfrm flipH="1">
            <a:off x="8055098" y="2840804"/>
            <a:ext cx="1171891"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601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94FF-63B0-7C93-042C-ABFBCB90483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FD6D2AE-09E6-1240-D12A-420C1CE6765F}"/>
              </a:ext>
            </a:extLst>
          </p:cNvPr>
          <p:cNvSpPr>
            <a:spLocks noGrp="1"/>
          </p:cNvSpPr>
          <p:nvPr>
            <p:ph type="sldNum" sz="quarter" idx="12"/>
          </p:nvPr>
        </p:nvSpPr>
        <p:spPr/>
        <p:txBody>
          <a:bodyPr/>
          <a:lstStyle/>
          <a:p>
            <a:fld id="{07E1C93C-5050-FC42-8F10-D22D4F119D13}" type="slidenum">
              <a:rPr lang="en-US" smtClean="0"/>
              <a:pPr/>
              <a:t>12</a:t>
            </a:fld>
            <a:endParaRPr lang="en-US"/>
          </a:p>
        </p:txBody>
      </p:sp>
      <p:pic>
        <p:nvPicPr>
          <p:cNvPr id="3074" name="Picture 2">
            <a:extLst>
              <a:ext uri="{FF2B5EF4-FFF2-40B4-BE49-F238E27FC236}">
                <a16:creationId xmlns:a16="http://schemas.microsoft.com/office/drawing/2014/main" id="{44D35E0A-04F7-6EAA-F4E3-C471AB801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74" y="851401"/>
            <a:ext cx="4648826" cy="5155197"/>
          </a:xfrm>
          <a:prstGeom prst="rect">
            <a:avLst/>
          </a:prstGeom>
          <a:noFill/>
          <a:effectLst>
            <a:outerShdw blurRad="708984" dist="50800" dir="5400000" algn="ctr" rotWithShape="0">
              <a:srgbClr val="000000"/>
            </a:outerShdw>
            <a:reflection blurRad="1270000" stA="4500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681786-2709-A089-0DE6-A2998A490CA5}"/>
              </a:ext>
            </a:extLst>
          </p:cNvPr>
          <p:cNvSpPr txBox="1"/>
          <p:nvPr/>
        </p:nvSpPr>
        <p:spPr>
          <a:xfrm>
            <a:off x="2138392" y="3727448"/>
            <a:ext cx="6430222" cy="954107"/>
          </a:xfrm>
          <a:prstGeom prst="rect">
            <a:avLst/>
          </a:prstGeom>
          <a:noFill/>
        </p:spPr>
        <p:txBody>
          <a:bodyPr wrap="none" rtlCol="0">
            <a:spAutoFit/>
          </a:bodyPr>
          <a:lstStyle/>
          <a:p>
            <a:r>
              <a:rPr lang="en-US" sz="2800" i="1" dirty="0"/>
              <a:t>Estimate of BNL and </a:t>
            </a:r>
            <a:r>
              <a:rPr lang="en-US" sz="2800" i="1" dirty="0" err="1"/>
              <a:t>JLab</a:t>
            </a:r>
            <a:r>
              <a:rPr lang="en-US" sz="2800" i="1" dirty="0"/>
              <a:t> requirements for </a:t>
            </a:r>
          </a:p>
          <a:p>
            <a:r>
              <a:rPr lang="en-US" sz="2800" i="1" dirty="0"/>
              <a:t>the </a:t>
            </a:r>
            <a:r>
              <a:rPr lang="en-US" sz="2800" i="1" dirty="0" err="1"/>
              <a:t>ePIC</a:t>
            </a:r>
            <a:r>
              <a:rPr lang="en-US" sz="2800" i="1" dirty="0"/>
              <a:t>/EIC computing in 2027-2032.</a:t>
            </a:r>
            <a:endParaRPr lang="en-US" sz="2800" dirty="0"/>
          </a:p>
        </p:txBody>
      </p:sp>
    </p:spTree>
    <p:extLst>
      <p:ext uri="{BB962C8B-B14F-4D97-AF65-F5344CB8AC3E}">
        <p14:creationId xmlns:p14="http://schemas.microsoft.com/office/powerpoint/2010/main" val="400548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3BB3-95F6-646B-525C-396D7FF14E21}"/>
              </a:ext>
            </a:extLst>
          </p:cNvPr>
          <p:cNvSpPr>
            <a:spLocks noGrp="1"/>
          </p:cNvSpPr>
          <p:nvPr>
            <p:ph type="title"/>
          </p:nvPr>
        </p:nvSpPr>
        <p:spPr>
          <a:xfrm>
            <a:off x="94594" y="87300"/>
            <a:ext cx="11939752" cy="640729"/>
          </a:xfrm>
        </p:spPr>
        <p:txBody>
          <a:bodyPr>
            <a:noAutofit/>
          </a:bodyPr>
          <a:lstStyle/>
          <a:p>
            <a:r>
              <a:rPr lang="en-US" sz="2300" i="1" dirty="0"/>
              <a:t>Estimate of BNL and </a:t>
            </a:r>
            <a:r>
              <a:rPr lang="en-US" sz="2300" i="1" dirty="0" err="1"/>
              <a:t>JLab</a:t>
            </a:r>
            <a:r>
              <a:rPr lang="en-US" sz="2300" i="1" dirty="0"/>
              <a:t> requirements for the </a:t>
            </a:r>
            <a:r>
              <a:rPr lang="en-US" sz="2300" i="1" dirty="0" err="1"/>
              <a:t>ePIC</a:t>
            </a:r>
            <a:r>
              <a:rPr lang="en-US" sz="2300" i="1" dirty="0"/>
              <a:t>/EIC computing in 2027-2032. </a:t>
            </a:r>
            <a:br>
              <a:rPr lang="en-US" sz="2300" i="1" dirty="0"/>
            </a:br>
            <a:r>
              <a:rPr lang="en-US" sz="2300" i="1" dirty="0">
                <a:solidFill>
                  <a:srgbClr val="0070C0"/>
                </a:solidFill>
              </a:rPr>
              <a:t>Motivation</a:t>
            </a:r>
            <a:endParaRPr lang="en-US" sz="2300" dirty="0">
              <a:solidFill>
                <a:srgbClr val="0070C0"/>
              </a:solidFill>
            </a:endParaRPr>
          </a:p>
        </p:txBody>
      </p:sp>
      <p:sp>
        <p:nvSpPr>
          <p:cNvPr id="3" name="Content Placeholder 2">
            <a:extLst>
              <a:ext uri="{FF2B5EF4-FFF2-40B4-BE49-F238E27FC236}">
                <a16:creationId xmlns:a16="http://schemas.microsoft.com/office/drawing/2014/main" id="{8F43D88C-2737-3721-9221-C2E60E88AC3E}"/>
              </a:ext>
            </a:extLst>
          </p:cNvPr>
          <p:cNvSpPr>
            <a:spLocks noGrp="1"/>
          </p:cNvSpPr>
          <p:nvPr>
            <p:ph idx="1"/>
          </p:nvPr>
        </p:nvSpPr>
        <p:spPr>
          <a:xfrm>
            <a:off x="94594" y="906835"/>
            <a:ext cx="12097406" cy="5381694"/>
          </a:xfrm>
        </p:spPr>
        <p:txBody>
          <a:bodyPr/>
          <a:lstStyle/>
          <a:p>
            <a:r>
              <a:rPr lang="en-US" sz="1800" dirty="0"/>
              <a:t>The host laboratories for the EIC, </a:t>
            </a:r>
            <a:r>
              <a:rPr lang="en-US" sz="1800" dirty="0">
                <a:solidFill>
                  <a:schemeClr val="accent1"/>
                </a:solidFill>
              </a:rPr>
              <a:t>BNL and </a:t>
            </a:r>
            <a:r>
              <a:rPr lang="en-US" sz="1800" dirty="0" err="1">
                <a:solidFill>
                  <a:schemeClr val="accent1"/>
                </a:solidFill>
              </a:rPr>
              <a:t>JLab</a:t>
            </a:r>
            <a:r>
              <a:rPr lang="en-US" sz="1800" dirty="0">
                <a:solidFill>
                  <a:schemeClr val="accent1"/>
                </a:solidFill>
              </a:rPr>
              <a:t> are primarily responsible for developing and implementing EIC computing services and infrastructure, from online delivery of data to its processing and archiving</a:t>
            </a:r>
            <a:r>
              <a:rPr lang="en-US" sz="1800" dirty="0"/>
              <a:t>. </a:t>
            </a:r>
          </a:p>
          <a:p>
            <a:pPr lvl="1"/>
            <a:r>
              <a:rPr lang="en-US" sz="1800" dirty="0"/>
              <a:t>AI will play a central role in this development, positioning EIC computing as a leader in AI for the online system and computing in general. Several demos for Genesis (</a:t>
            </a:r>
            <a:r>
              <a:rPr lang="en-US" sz="1800" dirty="0" err="1"/>
              <a:t>AmSC</a:t>
            </a:r>
            <a:r>
              <a:rPr lang="en-US" sz="1800" dirty="0"/>
              <a:t>) mission are proposed</a:t>
            </a:r>
          </a:p>
          <a:p>
            <a:pPr lvl="1"/>
            <a:r>
              <a:rPr lang="en-US" sz="1800" dirty="0"/>
              <a:t>This development is being conducted in close collaboration with the EIC project and the </a:t>
            </a:r>
            <a:r>
              <a:rPr lang="en-US" sz="1800" dirty="0" err="1"/>
              <a:t>ePIC</a:t>
            </a:r>
            <a:r>
              <a:rPr lang="en-US" sz="1800" dirty="0"/>
              <a:t> collaboration. The </a:t>
            </a:r>
            <a:r>
              <a:rPr lang="en-US" sz="1800" dirty="0" err="1"/>
              <a:t>ePIC</a:t>
            </a:r>
            <a:r>
              <a:rPr lang="en-US" sz="1800" dirty="0"/>
              <a:t> collaboration is co-designing the detector and the computing of the primary experiment at the upcoming Electron-Ion Collider. </a:t>
            </a:r>
          </a:p>
          <a:p>
            <a:pPr lvl="2"/>
            <a:r>
              <a:rPr lang="en-US" sz="1600" dirty="0"/>
              <a:t>These systems are being developed in parallel and in close coordination to establish a distributed computing model that enables seamless data processing from the detector to the physics analysis, incorporating AI and streaming readout. </a:t>
            </a:r>
          </a:p>
          <a:p>
            <a:pPr lvl="2"/>
            <a:r>
              <a:rPr lang="en-US" sz="1600" dirty="0"/>
              <a:t>Current efforts focus on data transfer and processing from the detector to Echelon 1 sites at BNL and </a:t>
            </a:r>
            <a:r>
              <a:rPr lang="en-US" sz="1600" dirty="0" err="1"/>
              <a:t>JLab</a:t>
            </a:r>
            <a:r>
              <a:rPr lang="en-US" sz="1600" dirty="0"/>
              <a:t>, as well as collaboration with international partners on distributed computing.</a:t>
            </a:r>
          </a:p>
          <a:p>
            <a:r>
              <a:rPr lang="en-US" sz="1800" dirty="0">
                <a:solidFill>
                  <a:schemeClr val="accent1"/>
                </a:solidFill>
              </a:rPr>
              <a:t>We must be fully prepared for the early tests </a:t>
            </a:r>
            <a:r>
              <a:rPr lang="en-US" sz="1800" dirty="0"/>
              <a:t>and data challenges planned with the </a:t>
            </a:r>
            <a:r>
              <a:rPr lang="en-US" sz="1800" dirty="0" err="1"/>
              <a:t>ePIC</a:t>
            </a:r>
            <a:r>
              <a:rPr lang="en-US" sz="1800" dirty="0"/>
              <a:t> collaboration. </a:t>
            </a:r>
          </a:p>
          <a:p>
            <a:r>
              <a:rPr lang="en-US" sz="1800" dirty="0"/>
              <a:t>Currently, </a:t>
            </a:r>
            <a:r>
              <a:rPr lang="en-US" sz="1800" dirty="0" err="1">
                <a:solidFill>
                  <a:schemeClr val="accent1"/>
                </a:solidFill>
              </a:rPr>
              <a:t>ePIC</a:t>
            </a:r>
            <a:r>
              <a:rPr lang="en-US" sz="1800" dirty="0">
                <a:solidFill>
                  <a:schemeClr val="accent1"/>
                </a:solidFill>
              </a:rPr>
              <a:t>/EIC computing </a:t>
            </a:r>
            <a:r>
              <a:rPr lang="en-US" sz="1800" dirty="0"/>
              <a:t>opportunistically uses Labs and DOE/NSF resources, which are </a:t>
            </a:r>
            <a:r>
              <a:rPr lang="en-US" sz="1800" dirty="0">
                <a:solidFill>
                  <a:schemeClr val="accent1"/>
                </a:solidFill>
              </a:rPr>
              <a:t>partly supported by the Labs' program development funds</a:t>
            </a:r>
            <a:r>
              <a:rPr lang="en-US" sz="1800" dirty="0"/>
              <a:t>. Both Laboratories support the EIC computing in all three core categories: compute, software infrastructure, and storage. </a:t>
            </a:r>
          </a:p>
          <a:p>
            <a:r>
              <a:rPr lang="en-US" sz="1800" dirty="0"/>
              <a:t>We successfully completed the initial phase of the ECSJI and EICO in 2024/25, and </a:t>
            </a:r>
            <a:r>
              <a:rPr lang="en-US" sz="1800" dirty="0">
                <a:solidFill>
                  <a:schemeClr val="accent1"/>
                </a:solidFill>
              </a:rPr>
              <a:t>we are ready to start developing the EIC computing infrastructure prototype</a:t>
            </a:r>
            <a:r>
              <a:rPr lang="en-US" sz="1800" dirty="0"/>
              <a:t>. This prototype will be integrated with the </a:t>
            </a:r>
            <a:r>
              <a:rPr lang="en-US" sz="1800" dirty="0" err="1"/>
              <a:t>ePIC</a:t>
            </a:r>
            <a:r>
              <a:rPr lang="en-US" sz="1800" dirty="0"/>
              <a:t> international computing resources in CY 2027 and will be ready for the planned DAQ challenges in 2027/2028. </a:t>
            </a:r>
          </a:p>
          <a:p>
            <a:br>
              <a:rPr lang="en-US" sz="2000" dirty="0"/>
            </a:br>
            <a:br>
              <a:rPr lang="en-US" sz="1800" dirty="0"/>
            </a:br>
            <a:br>
              <a:rPr lang="en-US" sz="1800" dirty="0"/>
            </a:br>
            <a:br>
              <a:rPr lang="en-US" sz="1800" dirty="0"/>
            </a:br>
            <a:endParaRPr lang="en-US" sz="1800" i="1" dirty="0"/>
          </a:p>
          <a:p>
            <a:endParaRPr lang="en-US" sz="1800" dirty="0"/>
          </a:p>
          <a:p>
            <a:endParaRPr lang="en-US" dirty="0"/>
          </a:p>
        </p:txBody>
      </p:sp>
      <p:sp>
        <p:nvSpPr>
          <p:cNvPr id="4" name="Slide Number Placeholder 3">
            <a:extLst>
              <a:ext uri="{FF2B5EF4-FFF2-40B4-BE49-F238E27FC236}">
                <a16:creationId xmlns:a16="http://schemas.microsoft.com/office/drawing/2014/main" id="{CF9E3B1D-3413-AFC5-6BFE-894B9AF353B5}"/>
              </a:ext>
            </a:extLst>
          </p:cNvPr>
          <p:cNvSpPr>
            <a:spLocks noGrp="1"/>
          </p:cNvSpPr>
          <p:nvPr>
            <p:ph type="sldNum" sz="quarter" idx="12"/>
          </p:nvPr>
        </p:nvSpPr>
        <p:spPr/>
        <p:txBody>
          <a:bodyPr/>
          <a:lstStyle/>
          <a:p>
            <a:fld id="{07E1C93C-5050-FC42-8F10-D22D4F119D13}" type="slidenum">
              <a:rPr lang="en-US" smtClean="0"/>
              <a:pPr/>
              <a:t>13</a:t>
            </a:fld>
            <a:endParaRPr lang="en-US"/>
          </a:p>
        </p:txBody>
      </p:sp>
    </p:spTree>
    <p:extLst>
      <p:ext uri="{BB962C8B-B14F-4D97-AF65-F5344CB8AC3E}">
        <p14:creationId xmlns:p14="http://schemas.microsoft.com/office/powerpoint/2010/main" val="149592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7AA5-1724-3C98-423C-39ECB76BE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3D101-0DD1-6EB6-1E5B-C3378E8A45CD}"/>
              </a:ext>
            </a:extLst>
          </p:cNvPr>
          <p:cNvSpPr>
            <a:spLocks noGrp="1"/>
          </p:cNvSpPr>
          <p:nvPr>
            <p:ph type="title"/>
          </p:nvPr>
        </p:nvSpPr>
        <p:spPr>
          <a:xfrm>
            <a:off x="189186" y="87300"/>
            <a:ext cx="11508543" cy="640729"/>
          </a:xfrm>
        </p:spPr>
        <p:txBody>
          <a:bodyPr>
            <a:noAutofit/>
          </a:bodyPr>
          <a:lstStyle/>
          <a:p>
            <a:r>
              <a:rPr lang="en-US" sz="2000" i="1" dirty="0"/>
              <a:t>Estimate of BNL and </a:t>
            </a:r>
            <a:r>
              <a:rPr lang="en-US" sz="2000" i="1" dirty="0" err="1"/>
              <a:t>JLab</a:t>
            </a:r>
            <a:r>
              <a:rPr lang="en-US" sz="2000" i="1" dirty="0"/>
              <a:t> requirements for the </a:t>
            </a:r>
            <a:r>
              <a:rPr lang="en-US" sz="2000" i="1" dirty="0" err="1"/>
              <a:t>ePIC</a:t>
            </a:r>
            <a:r>
              <a:rPr lang="en-US" sz="2000" i="1" dirty="0"/>
              <a:t>/EIC computing in 2027-2032. </a:t>
            </a:r>
            <a:br>
              <a:rPr lang="en-US" sz="2000" i="1" dirty="0"/>
            </a:br>
            <a:r>
              <a:rPr lang="en-US" sz="2000" i="1" dirty="0">
                <a:solidFill>
                  <a:srgbClr val="0070C0"/>
                </a:solidFill>
              </a:rPr>
              <a:t>Inputs and Assumptions</a:t>
            </a:r>
            <a:endParaRPr lang="en-US" sz="2000" dirty="0">
              <a:solidFill>
                <a:srgbClr val="0070C0"/>
              </a:solidFill>
            </a:endParaRPr>
          </a:p>
        </p:txBody>
      </p:sp>
      <p:sp>
        <p:nvSpPr>
          <p:cNvPr id="3" name="Content Placeholder 2">
            <a:extLst>
              <a:ext uri="{FF2B5EF4-FFF2-40B4-BE49-F238E27FC236}">
                <a16:creationId xmlns:a16="http://schemas.microsoft.com/office/drawing/2014/main" id="{2BAEF48B-AFEA-5339-66AC-1208425A0EAB}"/>
              </a:ext>
            </a:extLst>
          </p:cNvPr>
          <p:cNvSpPr>
            <a:spLocks noGrp="1"/>
          </p:cNvSpPr>
          <p:nvPr>
            <p:ph idx="1"/>
          </p:nvPr>
        </p:nvSpPr>
        <p:spPr/>
        <p:txBody>
          <a:bodyPr/>
          <a:lstStyle/>
          <a:p>
            <a:pPr marL="457200" indent="-457200">
              <a:buFont typeface="+mj-lt"/>
              <a:buAutoNum type="arabicPeriod"/>
            </a:pPr>
            <a:r>
              <a:rPr lang="en-US" sz="1800" i="1" dirty="0"/>
              <a:t>The estimates are based on the most recent version of the</a:t>
            </a:r>
            <a:r>
              <a:rPr lang="en-US" sz="1800" dirty="0"/>
              <a:t> </a:t>
            </a:r>
            <a:r>
              <a:rPr lang="en-US" sz="1800" i="1" dirty="0" err="1"/>
              <a:t>ePIC</a:t>
            </a:r>
            <a:r>
              <a:rPr lang="en-US" sz="1800" i="1" dirty="0"/>
              <a:t> Streaming Computing Model Report,  it is</a:t>
            </a:r>
            <a:r>
              <a:rPr lang="en-US" sz="1800" dirty="0"/>
              <a:t> </a:t>
            </a:r>
            <a:r>
              <a:rPr lang="en-US" sz="1800" i="1" dirty="0"/>
              <a:t>assumed that in 2034 the EIC will operate at 10% of its expected maximum luminosity of</a:t>
            </a:r>
            <a:r>
              <a:rPr lang="en-US" sz="1800" dirty="0"/>
              <a:t> </a:t>
            </a:r>
            <a:r>
              <a:rPr lang="en-US" sz="1800" i="1" dirty="0"/>
              <a:t>approximately 10</a:t>
            </a:r>
            <a:r>
              <a:rPr lang="en-US" sz="1800" i="1" baseline="30000" dirty="0"/>
              <a:t>34</a:t>
            </a:r>
            <a:r>
              <a:rPr lang="en-US" sz="1800" i="1" dirty="0"/>
              <a:t> cm⁻</a:t>
            </a:r>
            <a:r>
              <a:rPr lang="en-US" sz="1800" i="1" baseline="30000" dirty="0"/>
              <a:t>2</a:t>
            </a:r>
            <a:r>
              <a:rPr lang="en-US" sz="1800" i="1" dirty="0"/>
              <a:t>s⁻</a:t>
            </a:r>
            <a:r>
              <a:rPr lang="en-US" sz="1800" i="1" baseline="30000" dirty="0"/>
              <a:t>1</a:t>
            </a:r>
            <a:endParaRPr lang="en-US" sz="1800" baseline="30000" dirty="0"/>
          </a:p>
          <a:p>
            <a:pPr marL="457200" indent="-457200">
              <a:buFont typeface="+mj-lt"/>
              <a:buAutoNum type="arabicPeriod"/>
            </a:pPr>
            <a:r>
              <a:rPr lang="en-US" sz="1800" i="1" dirty="0"/>
              <a:t>To estimate host labs contributions, we assume their share is based on the</a:t>
            </a:r>
            <a:r>
              <a:rPr lang="en-US" sz="1800" dirty="0"/>
              <a:t> </a:t>
            </a:r>
            <a:r>
              <a:rPr lang="en-US" sz="1800" i="1" dirty="0"/>
              <a:t>following allocation fractions for the first year of running</a:t>
            </a:r>
          </a:p>
          <a:p>
            <a:pPr marL="0" indent="0">
              <a:buNone/>
            </a:pPr>
            <a:endParaRPr lang="en-US" sz="2000" dirty="0"/>
          </a:p>
          <a:p>
            <a:pPr marL="0" indent="0">
              <a:buNone/>
            </a:pPr>
            <a:endParaRPr lang="en-US" sz="1600" i="1" dirty="0"/>
          </a:p>
          <a:p>
            <a:pPr marL="0" indent="0">
              <a:buNone/>
            </a:pPr>
            <a:endParaRPr lang="en-US" sz="1600" i="1" dirty="0"/>
          </a:p>
          <a:p>
            <a:pPr marL="0" indent="0">
              <a:buNone/>
            </a:pPr>
            <a:r>
              <a:rPr lang="en-US" sz="1600" i="1" dirty="0"/>
              <a:t>It is further assumed that Echelon 1 computing facilities will be sufficient to perform prompt and</a:t>
            </a:r>
            <a:r>
              <a:rPr lang="en-US" sz="1600" dirty="0"/>
              <a:t> </a:t>
            </a:r>
            <a:r>
              <a:rPr lang="en-US" sz="1600" i="1" dirty="0"/>
              <a:t>full processing of </a:t>
            </a:r>
            <a:r>
              <a:rPr lang="en-US" sz="1600" i="1" dirty="0" err="1"/>
              <a:t>ePIC</a:t>
            </a:r>
            <a:r>
              <a:rPr lang="en-US" sz="1600" i="1" dirty="0"/>
              <a:t> data at the EIC startup. This aligns with the expectation that two data</a:t>
            </a:r>
            <a:r>
              <a:rPr lang="en-US" sz="1600" dirty="0"/>
              <a:t> </a:t>
            </a:r>
            <a:r>
              <a:rPr lang="en-US" sz="1600" i="1" dirty="0"/>
              <a:t>replicas will be archived at BNL and </a:t>
            </a:r>
            <a:r>
              <a:rPr lang="en-US" sz="1600" i="1" dirty="0" err="1"/>
              <a:t>JLab</a:t>
            </a:r>
            <a:r>
              <a:rPr lang="en-US" sz="1600" i="1" dirty="0"/>
              <a:t> and Echelon 2 sites will not be fully operational by</a:t>
            </a:r>
            <a:r>
              <a:rPr lang="en-US" sz="1600" dirty="0"/>
              <a:t> </a:t>
            </a:r>
            <a:r>
              <a:rPr lang="en-US" sz="1600" i="1" dirty="0"/>
              <a:t>2034.</a:t>
            </a:r>
            <a:endParaRPr lang="en-US" sz="1400" dirty="0"/>
          </a:p>
          <a:p>
            <a:pPr marL="457200" indent="-457200">
              <a:buFont typeface="+mj-lt"/>
              <a:buAutoNum type="arabicPeriod" startAt="3"/>
            </a:pPr>
            <a:r>
              <a:rPr lang="en-US" sz="1800" i="1" dirty="0"/>
              <a:t>We assume a typical 99% of uptime for the Echelon1 computing resources.</a:t>
            </a:r>
          </a:p>
          <a:p>
            <a:pPr marL="457200" indent="-457200">
              <a:buFont typeface="+mj-lt"/>
              <a:buAutoNum type="arabicPeriod" startAt="3"/>
            </a:pPr>
            <a:r>
              <a:rPr lang="en-US" sz="1800" i="1" dirty="0"/>
              <a:t>A common 5-year replacement cycle is assumed for computing and storage</a:t>
            </a:r>
            <a:r>
              <a:rPr lang="en-US" sz="1800" dirty="0"/>
              <a:t> </a:t>
            </a:r>
            <a:r>
              <a:rPr lang="en-US" sz="1800" i="1" dirty="0"/>
              <a:t>servers. Equipment can be purchased with longer warranty (at a cost) and can also be operated</a:t>
            </a:r>
            <a:r>
              <a:rPr lang="en-US" sz="1800" dirty="0"/>
              <a:t> </a:t>
            </a:r>
            <a:r>
              <a:rPr lang="en-US" sz="1800" i="1" dirty="0"/>
              <a:t>out-of-warrant (at a risk).</a:t>
            </a:r>
          </a:p>
          <a:p>
            <a:pPr marL="0" indent="0">
              <a:buNone/>
            </a:pPr>
            <a:r>
              <a:rPr lang="en-US" sz="1800" i="1" dirty="0">
                <a:solidFill>
                  <a:srgbClr val="0070C0"/>
                </a:solidFill>
              </a:rPr>
              <a:t>Final assumption</a:t>
            </a:r>
            <a:r>
              <a:rPr lang="en-US" sz="1800" i="1" dirty="0"/>
              <a:t>: The final assumption concerns the EIC schedule. The execution of the</a:t>
            </a:r>
            <a:r>
              <a:rPr lang="en-US" sz="1800" dirty="0"/>
              <a:t> </a:t>
            </a:r>
            <a:r>
              <a:rPr lang="en-US" sz="1800" i="1" dirty="0"/>
              <a:t>current request will cover the period between 01/01/2027 until 12/31/2032. Computing</a:t>
            </a:r>
            <a:r>
              <a:rPr lang="en-US" sz="1800" dirty="0"/>
              <a:t> </a:t>
            </a:r>
            <a:r>
              <a:rPr lang="en-US" sz="1800" i="1" dirty="0"/>
              <a:t>procurement and deployment are aligned with the overall EIC Project schedule and the</a:t>
            </a:r>
            <a:r>
              <a:rPr lang="en-US" sz="1800" dirty="0"/>
              <a:t> </a:t>
            </a:r>
            <a:r>
              <a:rPr lang="en-US" sz="1800" i="1" dirty="0"/>
              <a:t>associated timelines for the development and deployment of the </a:t>
            </a:r>
            <a:r>
              <a:rPr lang="en-US" sz="1800" i="1" dirty="0" err="1"/>
              <a:t>ePIC</a:t>
            </a:r>
            <a:r>
              <a:rPr lang="en-US" sz="1800" i="1" dirty="0"/>
              <a:t> DAQ, computing, and AI</a:t>
            </a:r>
            <a:r>
              <a:rPr lang="en-US" sz="1800" dirty="0"/>
              <a:t> </a:t>
            </a:r>
            <a:r>
              <a:rPr lang="en-US" sz="1800" i="1" dirty="0"/>
              <a:t>components.</a:t>
            </a:r>
            <a:endParaRPr lang="en-US" sz="1800" dirty="0"/>
          </a:p>
          <a:p>
            <a:pPr marL="457200" indent="-457200">
              <a:buFont typeface="+mj-lt"/>
              <a:buAutoNum type="arabicPeriod" startAt="3"/>
            </a:pPr>
            <a:endParaRPr lang="en-US" sz="2000" dirty="0"/>
          </a:p>
          <a:p>
            <a:pPr marL="457200" indent="-457200">
              <a:buFont typeface="+mj-lt"/>
              <a:buAutoNum type="arabicPeriod" startAt="3"/>
            </a:pPr>
            <a:endParaRPr lang="en-US" i="1" dirty="0"/>
          </a:p>
          <a:p>
            <a:endParaRPr lang="en-US" dirty="0"/>
          </a:p>
        </p:txBody>
      </p:sp>
      <p:sp>
        <p:nvSpPr>
          <p:cNvPr id="4" name="Slide Number Placeholder 3">
            <a:extLst>
              <a:ext uri="{FF2B5EF4-FFF2-40B4-BE49-F238E27FC236}">
                <a16:creationId xmlns:a16="http://schemas.microsoft.com/office/drawing/2014/main" id="{819BF7F1-71AA-0449-07E8-CB40EEF41394}"/>
              </a:ext>
            </a:extLst>
          </p:cNvPr>
          <p:cNvSpPr>
            <a:spLocks noGrp="1"/>
          </p:cNvSpPr>
          <p:nvPr>
            <p:ph type="sldNum" sz="quarter" idx="12"/>
          </p:nvPr>
        </p:nvSpPr>
        <p:spPr/>
        <p:txBody>
          <a:bodyPr/>
          <a:lstStyle/>
          <a:p>
            <a:fld id="{07E1C93C-5050-FC42-8F10-D22D4F119D13}" type="slidenum">
              <a:rPr lang="en-US" smtClean="0"/>
              <a:pPr/>
              <a:t>14</a:t>
            </a:fld>
            <a:endParaRPr lang="en-US"/>
          </a:p>
        </p:txBody>
      </p:sp>
      <p:pic>
        <p:nvPicPr>
          <p:cNvPr id="7" name="Picture 6" descr="Chart&#10;&#10;AI-generated content may be incorrect.">
            <a:extLst>
              <a:ext uri="{FF2B5EF4-FFF2-40B4-BE49-F238E27FC236}">
                <a16:creationId xmlns:a16="http://schemas.microsoft.com/office/drawing/2014/main" id="{5BF6CD91-6708-9AC6-6CF9-4417A46844A5}"/>
              </a:ext>
            </a:extLst>
          </p:cNvPr>
          <p:cNvPicPr>
            <a:picLocks noChangeAspect="1"/>
          </p:cNvPicPr>
          <p:nvPr/>
        </p:nvPicPr>
        <p:blipFill>
          <a:blip r:embed="rId2"/>
          <a:stretch>
            <a:fillRect/>
          </a:stretch>
        </p:blipFill>
        <p:spPr>
          <a:xfrm>
            <a:off x="1749543" y="2425357"/>
            <a:ext cx="7772400" cy="1003643"/>
          </a:xfrm>
          <a:prstGeom prst="rect">
            <a:avLst/>
          </a:prstGeom>
        </p:spPr>
      </p:pic>
    </p:spTree>
    <p:extLst>
      <p:ext uri="{BB962C8B-B14F-4D97-AF65-F5344CB8AC3E}">
        <p14:creationId xmlns:p14="http://schemas.microsoft.com/office/powerpoint/2010/main" val="8095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78AA2-405C-785B-8646-C684D50EF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05A0A-E160-12F3-8463-6E46AAE8CC9A}"/>
              </a:ext>
            </a:extLst>
          </p:cNvPr>
          <p:cNvSpPr>
            <a:spLocks noGrp="1"/>
          </p:cNvSpPr>
          <p:nvPr>
            <p:ph type="title"/>
          </p:nvPr>
        </p:nvSpPr>
        <p:spPr>
          <a:xfrm>
            <a:off x="189186" y="87300"/>
            <a:ext cx="11508543" cy="640729"/>
          </a:xfrm>
        </p:spPr>
        <p:txBody>
          <a:bodyPr>
            <a:noAutofit/>
          </a:bodyPr>
          <a:lstStyle/>
          <a:p>
            <a:r>
              <a:rPr lang="en-US" sz="2000" i="1" dirty="0"/>
              <a:t>Estimate of BNL and </a:t>
            </a:r>
            <a:r>
              <a:rPr lang="en-US" sz="2000" i="1" dirty="0" err="1"/>
              <a:t>JLab</a:t>
            </a:r>
            <a:r>
              <a:rPr lang="en-US" sz="2000" i="1" dirty="0"/>
              <a:t> requirements for the </a:t>
            </a:r>
            <a:r>
              <a:rPr lang="en-US" sz="2000" i="1" dirty="0" err="1"/>
              <a:t>ePIC</a:t>
            </a:r>
            <a:r>
              <a:rPr lang="en-US" sz="2000" i="1" dirty="0"/>
              <a:t>/EIC computing in 2027-2032. </a:t>
            </a:r>
            <a:br>
              <a:rPr lang="en-US" sz="2000" i="1" dirty="0"/>
            </a:br>
            <a:r>
              <a:rPr lang="en-US" sz="2000" i="1" dirty="0">
                <a:solidFill>
                  <a:srgbClr val="0070C0"/>
                </a:solidFill>
              </a:rPr>
              <a:t>Risks</a:t>
            </a:r>
            <a:endParaRPr lang="en-US" sz="2000" dirty="0">
              <a:solidFill>
                <a:srgbClr val="0070C0"/>
              </a:solidFill>
            </a:endParaRPr>
          </a:p>
        </p:txBody>
      </p:sp>
      <p:sp>
        <p:nvSpPr>
          <p:cNvPr id="3" name="Content Placeholder 2">
            <a:extLst>
              <a:ext uri="{FF2B5EF4-FFF2-40B4-BE49-F238E27FC236}">
                <a16:creationId xmlns:a16="http://schemas.microsoft.com/office/drawing/2014/main" id="{7E018837-9D84-A957-EA98-DA6AD37745B1}"/>
              </a:ext>
            </a:extLst>
          </p:cNvPr>
          <p:cNvSpPr>
            <a:spLocks noGrp="1"/>
          </p:cNvSpPr>
          <p:nvPr>
            <p:ph idx="1"/>
          </p:nvPr>
        </p:nvSpPr>
        <p:spPr/>
        <p:txBody>
          <a:bodyPr/>
          <a:lstStyle/>
          <a:p>
            <a:pPr marL="457200" indent="-457200">
              <a:buFont typeface="+mj-lt"/>
              <a:buAutoNum type="arabicPeriod" startAt="3"/>
            </a:pPr>
            <a:endParaRPr lang="en-US" sz="2000" dirty="0"/>
          </a:p>
          <a:p>
            <a:pPr marL="457200" indent="-457200">
              <a:buFont typeface="+mj-lt"/>
              <a:buAutoNum type="arabicPeriod" startAt="3"/>
            </a:pPr>
            <a:endParaRPr lang="en-US" i="1" dirty="0"/>
          </a:p>
          <a:p>
            <a:endParaRPr lang="en-US" dirty="0"/>
          </a:p>
        </p:txBody>
      </p:sp>
      <p:sp>
        <p:nvSpPr>
          <p:cNvPr id="4" name="Slide Number Placeholder 3">
            <a:extLst>
              <a:ext uri="{FF2B5EF4-FFF2-40B4-BE49-F238E27FC236}">
                <a16:creationId xmlns:a16="http://schemas.microsoft.com/office/drawing/2014/main" id="{21364D17-8843-1314-151C-3EFE09A66C9C}"/>
              </a:ext>
            </a:extLst>
          </p:cNvPr>
          <p:cNvSpPr>
            <a:spLocks noGrp="1"/>
          </p:cNvSpPr>
          <p:nvPr>
            <p:ph type="sldNum" sz="quarter" idx="12"/>
          </p:nvPr>
        </p:nvSpPr>
        <p:spPr/>
        <p:txBody>
          <a:bodyPr/>
          <a:lstStyle/>
          <a:p>
            <a:fld id="{07E1C93C-5050-FC42-8F10-D22D4F119D13}" type="slidenum">
              <a:rPr lang="en-US" smtClean="0"/>
              <a:pPr/>
              <a:t>15</a:t>
            </a:fld>
            <a:endParaRPr lang="en-US"/>
          </a:p>
        </p:txBody>
      </p:sp>
      <p:sp>
        <p:nvSpPr>
          <p:cNvPr id="7" name="TextBox 6">
            <a:extLst>
              <a:ext uri="{FF2B5EF4-FFF2-40B4-BE49-F238E27FC236}">
                <a16:creationId xmlns:a16="http://schemas.microsoft.com/office/drawing/2014/main" id="{ACFB93B1-E34B-0340-496F-9CC86F57A15F}"/>
              </a:ext>
            </a:extLst>
          </p:cNvPr>
          <p:cNvSpPr txBox="1"/>
          <p:nvPr/>
        </p:nvSpPr>
        <p:spPr>
          <a:xfrm>
            <a:off x="453082" y="1179473"/>
            <a:ext cx="11285836" cy="3139321"/>
          </a:xfrm>
          <a:prstGeom prst="rect">
            <a:avLst/>
          </a:prstGeom>
          <a:noFill/>
        </p:spPr>
        <p:txBody>
          <a:bodyPr wrap="square">
            <a:spAutoFit/>
          </a:bodyPr>
          <a:lstStyle/>
          <a:p>
            <a:pPr>
              <a:buNone/>
            </a:pPr>
            <a:r>
              <a:rPr lang="en-US" sz="2000" i="1" dirty="0">
                <a:solidFill>
                  <a:srgbClr val="0070C0"/>
                </a:solidFill>
                <a:effectLst/>
                <a:latin typeface="Arial" panose="020B0604020202020204" pitchFamily="34" charset="0"/>
                <a:cs typeface="Arial" panose="020B0604020202020204" pitchFamily="34" charset="0"/>
              </a:rPr>
              <a:t>Risk 1</a:t>
            </a:r>
            <a:r>
              <a:rPr lang="en-US" sz="2000" i="1" dirty="0">
                <a:effectLst/>
                <a:latin typeface="Arial" panose="020B0604020202020204" pitchFamily="34" charset="0"/>
                <a:cs typeface="Arial" panose="020B0604020202020204" pitchFamily="34" charset="0"/>
              </a:rPr>
              <a:t>: Given the large increase in computing and storage needs just prior to the start of the</a:t>
            </a:r>
            <a:endParaRPr lang="en-US" sz="2000" dirty="0">
              <a:effectLst/>
              <a:latin typeface="Arial" panose="020B0604020202020204" pitchFamily="34" charset="0"/>
              <a:cs typeface="Arial" panose="020B0604020202020204" pitchFamily="34" charset="0"/>
            </a:endParaRPr>
          </a:p>
          <a:p>
            <a:pPr>
              <a:buNone/>
            </a:pPr>
            <a:r>
              <a:rPr lang="en-US" sz="2000" i="1" dirty="0">
                <a:effectLst/>
                <a:latin typeface="Arial" panose="020B0604020202020204" pitchFamily="34" charset="0"/>
                <a:cs typeface="Arial" panose="020B0604020202020204" pitchFamily="34" charset="0"/>
              </a:rPr>
              <a:t>EIC </a:t>
            </a:r>
            <a:r>
              <a:rPr lang="en-US" sz="2000" i="1" dirty="0">
                <a:latin typeface="Arial" panose="020B0604020202020204" pitchFamily="34" charset="0"/>
                <a:cs typeface="Arial" panose="020B0604020202020204" pitchFamily="34" charset="0"/>
              </a:rPr>
              <a:t>Operations</a:t>
            </a:r>
            <a:r>
              <a:rPr lang="en-US" sz="2000" i="1" dirty="0">
                <a:effectLst/>
                <a:latin typeface="Arial" panose="020B0604020202020204" pitchFamily="34" charset="0"/>
                <a:cs typeface="Arial" panose="020B0604020202020204" pitchFamily="34" charset="0"/>
              </a:rPr>
              <a:t>, additional schedule delays may modify the amount of funds needed in this 6-year</a:t>
            </a:r>
            <a:endParaRPr lang="en-US" sz="2000" dirty="0">
              <a:effectLst/>
              <a:latin typeface="Arial" panose="020B0604020202020204" pitchFamily="34" charset="0"/>
              <a:cs typeface="Arial" panose="020B0604020202020204" pitchFamily="34" charset="0"/>
            </a:endParaRPr>
          </a:p>
          <a:p>
            <a:pPr>
              <a:buNone/>
            </a:pPr>
            <a:r>
              <a:rPr lang="en-US" sz="2000" i="1" dirty="0">
                <a:effectLst/>
                <a:latin typeface="Arial" panose="020B0604020202020204" pitchFamily="34" charset="0"/>
                <a:cs typeface="Arial" panose="020B0604020202020204" pitchFamily="34" charset="0"/>
              </a:rPr>
              <a:t>request.</a:t>
            </a:r>
          </a:p>
          <a:p>
            <a:pPr>
              <a:buNone/>
            </a:pPr>
            <a:endParaRPr lang="en-US" sz="2000" i="1" dirty="0">
              <a:effectLst/>
              <a:latin typeface="Arial" panose="020B0604020202020204" pitchFamily="34" charset="0"/>
              <a:cs typeface="Arial" panose="020B0604020202020204" pitchFamily="34" charset="0"/>
            </a:endParaRPr>
          </a:p>
          <a:p>
            <a:r>
              <a:rPr lang="en-US" sz="2000" i="1" dirty="0">
                <a:solidFill>
                  <a:srgbClr val="0070C0"/>
                </a:solidFill>
                <a:latin typeface="Arial" panose="020B0604020202020204" pitchFamily="34" charset="0"/>
                <a:cs typeface="Arial" panose="020B0604020202020204" pitchFamily="34" charset="0"/>
              </a:rPr>
              <a:t>Risk 2</a:t>
            </a:r>
            <a:r>
              <a:rPr lang="en-US" sz="2000" i="1" dirty="0">
                <a:latin typeface="Arial" panose="020B0604020202020204" pitchFamily="34" charset="0"/>
                <a:cs typeface="Arial" panose="020B0604020202020204" pitchFamily="34" charset="0"/>
              </a:rPr>
              <a:t>: We assume a 10% and 5% reduction per year in the computing cost per </a:t>
            </a:r>
            <a:r>
              <a:rPr lang="en-US" sz="2000" i="1" dirty="0" err="1">
                <a:latin typeface="Arial" panose="020B0604020202020204" pitchFamily="34" charset="0"/>
                <a:cs typeface="Arial" panose="020B0604020202020204" pitchFamily="34" charset="0"/>
              </a:rPr>
              <a:t>kHS</a:t>
            </a:r>
            <a:r>
              <a:rPr lang="en-US" sz="2000" i="1" dirty="0">
                <a:latin typeface="Arial" panose="020B0604020202020204" pitchFamily="34" charset="0"/>
                <a:cs typeface="Arial" panose="020B0604020202020204" pitchFamily="34" charset="0"/>
              </a:rPr>
              <a:t> and in the</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disk storage per PB. External factors like supply-chain interruptions, exchange rates, and</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additional costs due to importing tariffs (or high demand on storage and compute) may have a large impact on the assumption of cost</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reduction per year. Changes in architecture (</a:t>
            </a:r>
            <a:r>
              <a:rPr lang="en-US" sz="2000" i="1" dirty="0" err="1">
                <a:latin typeface="Arial" panose="020B0604020202020204" pitchFamily="34" charset="0"/>
                <a:cs typeface="Arial" panose="020B0604020202020204" pitchFamily="34" charset="0"/>
              </a:rPr>
              <a:t>eg</a:t>
            </a:r>
            <a:r>
              <a:rPr lang="en-US" sz="2000" i="1" dirty="0">
                <a:latin typeface="Arial" panose="020B0604020202020204" pitchFamily="34" charset="0"/>
                <a:cs typeface="Arial" panose="020B0604020202020204" pitchFamily="34" charset="0"/>
              </a:rPr>
              <a:t>, GPU and FPGA computing, or </a:t>
            </a:r>
            <a:r>
              <a:rPr lang="en-US" sz="2000" i="1" dirty="0" err="1">
                <a:latin typeface="Arial" panose="020B0604020202020204" pitchFamily="34" charset="0"/>
                <a:cs typeface="Arial" panose="020B0604020202020204" pitchFamily="34" charset="0"/>
              </a:rPr>
              <a:t>NVMe</a:t>
            </a:r>
            <a:r>
              <a:rPr lang="en-US" sz="2000" i="1" dirty="0">
                <a:latin typeface="Arial" panose="020B0604020202020204" pitchFamily="34" charset="0"/>
                <a:cs typeface="Arial" panose="020B0604020202020204" pitchFamily="34" charset="0"/>
              </a:rPr>
              <a:t> storage)</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can also have an impact on the cost.</a:t>
            </a:r>
            <a:endParaRPr lang="en-US" sz="2000" dirty="0">
              <a:latin typeface="Arial" panose="020B0604020202020204" pitchFamily="34" charset="0"/>
              <a:cs typeface="Arial" panose="020B0604020202020204" pitchFamily="34" charset="0"/>
            </a:endParaRPr>
          </a:p>
          <a:p>
            <a:pPr>
              <a:buNone/>
            </a:pPr>
            <a:endParaRPr lang="en-US" dirty="0">
              <a:effectLst/>
              <a:latin typeface="Helvetica" pitchFamily="2" charset="0"/>
            </a:endParaRPr>
          </a:p>
        </p:txBody>
      </p:sp>
    </p:spTree>
    <p:extLst>
      <p:ext uri="{BB962C8B-B14F-4D97-AF65-F5344CB8AC3E}">
        <p14:creationId xmlns:p14="http://schemas.microsoft.com/office/powerpoint/2010/main" val="386542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A064-E9A7-D52C-0D04-4F015E999573}"/>
              </a:ext>
            </a:extLst>
          </p:cNvPr>
          <p:cNvSpPr>
            <a:spLocks noGrp="1"/>
          </p:cNvSpPr>
          <p:nvPr>
            <p:ph type="title"/>
          </p:nvPr>
        </p:nvSpPr>
        <p:spPr/>
        <p:txBody>
          <a:bodyPr/>
          <a:lstStyle/>
          <a:p>
            <a:r>
              <a:rPr lang="en-US"/>
              <a:t>ECSJI Progress and Priorities in 2025 - 2026</a:t>
            </a:r>
            <a:endParaRPr lang="en-US" dirty="0"/>
          </a:p>
        </p:txBody>
      </p:sp>
      <p:sp>
        <p:nvSpPr>
          <p:cNvPr id="3" name="Content Placeholder 2">
            <a:extLst>
              <a:ext uri="{FF2B5EF4-FFF2-40B4-BE49-F238E27FC236}">
                <a16:creationId xmlns:a16="http://schemas.microsoft.com/office/drawing/2014/main" id="{A90F6E0D-132F-70EA-F58B-8A20810C71F8}"/>
              </a:ext>
            </a:extLst>
          </p:cNvPr>
          <p:cNvSpPr>
            <a:spLocks noGrp="1"/>
          </p:cNvSpPr>
          <p:nvPr>
            <p:ph idx="1"/>
          </p:nvPr>
        </p:nvSpPr>
        <p:spPr>
          <a:xfrm>
            <a:off x="187124" y="906835"/>
            <a:ext cx="11817752" cy="5436092"/>
          </a:xfrm>
        </p:spPr>
        <p:txBody>
          <a:bodyPr/>
          <a:lstStyle/>
          <a:p>
            <a:r>
              <a:rPr lang="en-US" sz="2000" dirty="0"/>
              <a:t>EIC International Computing Organization (EICO) Charter</a:t>
            </a:r>
          </a:p>
          <a:p>
            <a:pPr lvl="1"/>
            <a:r>
              <a:rPr lang="en-US" sz="1800" dirty="0"/>
              <a:t>It was done together with EICO Working Group</a:t>
            </a:r>
          </a:p>
          <a:p>
            <a:pPr lvl="1"/>
            <a:r>
              <a:rPr lang="en-US" sz="1800" dirty="0"/>
              <a:t>The charter was presented and approved by RRB in November 2025</a:t>
            </a:r>
          </a:p>
          <a:p>
            <a:r>
              <a:rPr lang="en-US" sz="2000" dirty="0"/>
              <a:t>Estimating BNL and </a:t>
            </a:r>
            <a:r>
              <a:rPr lang="en-US" sz="2000" dirty="0" err="1"/>
              <a:t>JLab</a:t>
            </a:r>
            <a:r>
              <a:rPr lang="en-US" sz="2000" dirty="0"/>
              <a:t> Requirements for </a:t>
            </a:r>
            <a:r>
              <a:rPr lang="en-US" sz="2000" dirty="0" err="1"/>
              <a:t>ePIC</a:t>
            </a:r>
            <a:r>
              <a:rPr lang="en-US" sz="2000" dirty="0"/>
              <a:t>/EIC Computing in 2027–2032 (aka “white paper for DOE ONP” primary authors : Amber, Markus and Alexei)</a:t>
            </a:r>
          </a:p>
          <a:p>
            <a:pPr lvl="1"/>
            <a:r>
              <a:rPr lang="en-US" dirty="0"/>
              <a:t>Draft was sent to the BNL and </a:t>
            </a:r>
            <a:r>
              <a:rPr lang="en-US" dirty="0" err="1"/>
              <a:t>JLab</a:t>
            </a:r>
            <a:r>
              <a:rPr lang="en-US" dirty="0"/>
              <a:t> management and DOE ONP</a:t>
            </a:r>
          </a:p>
          <a:p>
            <a:pPr lvl="1"/>
            <a:r>
              <a:rPr lang="en-US" dirty="0"/>
              <a:t>Implementation details and funding profile are under discussion </a:t>
            </a:r>
          </a:p>
          <a:p>
            <a:pPr lvl="2"/>
            <a:r>
              <a:rPr lang="en-US" dirty="0"/>
              <a:t>Purchase cost model and labor profile</a:t>
            </a:r>
          </a:p>
          <a:p>
            <a:pPr lvl="2"/>
            <a:r>
              <a:rPr lang="en-US" dirty="0"/>
              <a:t>Timeline and milestones</a:t>
            </a:r>
          </a:p>
          <a:p>
            <a:r>
              <a:rPr lang="en-US" sz="2000" dirty="0"/>
              <a:t>Working closely with the BNL and </a:t>
            </a:r>
            <a:r>
              <a:rPr lang="en-US" sz="2000" dirty="0" err="1"/>
              <a:t>JLab</a:t>
            </a:r>
            <a:r>
              <a:rPr lang="en-US" sz="2000" dirty="0"/>
              <a:t> Management, EIC project and </a:t>
            </a:r>
            <a:r>
              <a:rPr lang="en-US" sz="2000" dirty="0" err="1"/>
              <a:t>ePIC</a:t>
            </a:r>
            <a:r>
              <a:rPr lang="en-US" sz="2000" dirty="0"/>
              <a:t> collaboration on computer-related and DAQ topics. </a:t>
            </a:r>
          </a:p>
          <a:p>
            <a:pPr lvl="1"/>
            <a:r>
              <a:rPr lang="en-US" sz="1400" dirty="0"/>
              <a:t>Regular meetings with EIC Management (Elke and Rolf), regular meetings with </a:t>
            </a:r>
            <a:r>
              <a:rPr lang="en-US" sz="1400" dirty="0" err="1"/>
              <a:t>ePIC</a:t>
            </a:r>
            <a:r>
              <a:rPr lang="en-US" sz="1400" dirty="0"/>
              <a:t> Management</a:t>
            </a:r>
          </a:p>
          <a:p>
            <a:pPr lvl="1"/>
            <a:r>
              <a:rPr lang="en-US" sz="1400" dirty="0"/>
              <a:t>Technical topics under discussion/evaluation/prototyping/pre-production/…</a:t>
            </a:r>
          </a:p>
          <a:p>
            <a:pPr lvl="2"/>
            <a:r>
              <a:rPr lang="en-US" sz="1400" dirty="0"/>
              <a:t>Testbed at BNL and </a:t>
            </a:r>
            <a:r>
              <a:rPr lang="en-US" sz="1400" dirty="0" err="1"/>
              <a:t>JLab</a:t>
            </a:r>
            <a:r>
              <a:rPr lang="en-US" sz="1400" dirty="0"/>
              <a:t> (moving to prototyping)</a:t>
            </a:r>
          </a:p>
          <a:p>
            <a:pPr lvl="2"/>
            <a:r>
              <a:rPr lang="en-US" sz="1400" dirty="0"/>
              <a:t>Data transfer modeling (the 1</a:t>
            </a:r>
            <a:r>
              <a:rPr lang="en-US" sz="1400" baseline="30000" dirty="0"/>
              <a:t>st</a:t>
            </a:r>
            <a:r>
              <a:rPr lang="en-US" sz="1400" dirty="0"/>
              <a:t> prototype was presented at Echelon0-Echelon1 workshop in October at </a:t>
            </a:r>
            <a:r>
              <a:rPr lang="en-US" sz="1400" dirty="0" err="1"/>
              <a:t>JLab</a:t>
            </a:r>
            <a:r>
              <a:rPr lang="en-US" sz="1400" dirty="0"/>
              <a:t>)</a:t>
            </a:r>
          </a:p>
          <a:p>
            <a:pPr lvl="2"/>
            <a:r>
              <a:rPr lang="en-US" sz="1400" dirty="0"/>
              <a:t>Collaborative tools : active development (an integrated ecosystem for collaboration management)</a:t>
            </a:r>
          </a:p>
          <a:p>
            <a:pPr lvl="2"/>
            <a:r>
              <a:rPr lang="en-US" sz="1400" dirty="0"/>
              <a:t>Synergy with Genesis mission and </a:t>
            </a:r>
            <a:r>
              <a:rPr lang="en-US" sz="1400" dirty="0" err="1"/>
              <a:t>AmSC</a:t>
            </a:r>
            <a:endParaRPr lang="en-US" sz="1400" dirty="0"/>
          </a:p>
          <a:p>
            <a:pPr lvl="2"/>
            <a:r>
              <a:rPr lang="en-US" sz="1400" dirty="0"/>
              <a:t>Networking requirements</a:t>
            </a:r>
          </a:p>
          <a:p>
            <a:pPr lvl="3"/>
            <a:r>
              <a:rPr lang="en-US" sz="1200" dirty="0"/>
              <a:t>Host labs and with international partners</a:t>
            </a:r>
            <a:endParaRPr lang="en-US" sz="1400" dirty="0"/>
          </a:p>
        </p:txBody>
      </p:sp>
      <p:sp>
        <p:nvSpPr>
          <p:cNvPr id="4" name="Slide Number Placeholder 3">
            <a:extLst>
              <a:ext uri="{FF2B5EF4-FFF2-40B4-BE49-F238E27FC236}">
                <a16:creationId xmlns:a16="http://schemas.microsoft.com/office/drawing/2014/main" id="{4DF00034-492A-4FD3-D558-FC3839A362CD}"/>
              </a:ext>
            </a:extLst>
          </p:cNvPr>
          <p:cNvSpPr>
            <a:spLocks noGrp="1"/>
          </p:cNvSpPr>
          <p:nvPr>
            <p:ph type="sldNum" sz="quarter" idx="12"/>
          </p:nvPr>
        </p:nvSpPr>
        <p:spPr/>
        <p:txBody>
          <a:bodyPr/>
          <a:lstStyle/>
          <a:p>
            <a:fld id="{07E1C93C-5050-FC42-8F10-D22D4F119D13}" type="slidenum">
              <a:rPr lang="en-US" smtClean="0"/>
              <a:pPr/>
              <a:t>16</a:t>
            </a:fld>
            <a:endParaRPr lang="en-US"/>
          </a:p>
        </p:txBody>
      </p:sp>
      <p:pic>
        <p:nvPicPr>
          <p:cNvPr id="9" name="Picture 8">
            <a:extLst>
              <a:ext uri="{FF2B5EF4-FFF2-40B4-BE49-F238E27FC236}">
                <a16:creationId xmlns:a16="http://schemas.microsoft.com/office/drawing/2014/main" id="{4112D2F5-5798-9AF5-18BE-000524FE3992}"/>
              </a:ext>
            </a:extLst>
          </p:cNvPr>
          <p:cNvPicPr>
            <a:picLocks noChangeAspect="1"/>
          </p:cNvPicPr>
          <p:nvPr/>
        </p:nvPicPr>
        <p:blipFill>
          <a:blip r:embed="rId2"/>
          <a:stretch>
            <a:fillRect/>
          </a:stretch>
        </p:blipFill>
        <p:spPr>
          <a:xfrm>
            <a:off x="87750" y="925630"/>
            <a:ext cx="446613" cy="446613"/>
          </a:xfrm>
          <a:prstGeom prst="rect">
            <a:avLst/>
          </a:prstGeom>
        </p:spPr>
      </p:pic>
      <p:pic>
        <p:nvPicPr>
          <p:cNvPr id="10" name="Picture 9">
            <a:extLst>
              <a:ext uri="{FF2B5EF4-FFF2-40B4-BE49-F238E27FC236}">
                <a16:creationId xmlns:a16="http://schemas.microsoft.com/office/drawing/2014/main" id="{0B390E99-BB44-8E16-2438-C092255AB1FE}"/>
              </a:ext>
            </a:extLst>
          </p:cNvPr>
          <p:cNvPicPr>
            <a:picLocks noChangeAspect="1"/>
          </p:cNvPicPr>
          <p:nvPr/>
        </p:nvPicPr>
        <p:blipFill>
          <a:blip r:embed="rId2"/>
          <a:stretch>
            <a:fillRect/>
          </a:stretch>
        </p:blipFill>
        <p:spPr>
          <a:xfrm>
            <a:off x="87751" y="1837652"/>
            <a:ext cx="446613" cy="446613"/>
          </a:xfrm>
          <a:prstGeom prst="rect">
            <a:avLst/>
          </a:prstGeom>
        </p:spPr>
      </p:pic>
      <p:pic>
        <p:nvPicPr>
          <p:cNvPr id="11" name="Picture 10">
            <a:extLst>
              <a:ext uri="{FF2B5EF4-FFF2-40B4-BE49-F238E27FC236}">
                <a16:creationId xmlns:a16="http://schemas.microsoft.com/office/drawing/2014/main" id="{23E6FFDB-1ECF-CC1A-E99F-E2A0D6952E3E}"/>
              </a:ext>
            </a:extLst>
          </p:cNvPr>
          <p:cNvPicPr>
            <a:picLocks noChangeAspect="1"/>
          </p:cNvPicPr>
          <p:nvPr/>
        </p:nvPicPr>
        <p:blipFill>
          <a:blip r:embed="rId3"/>
          <a:stretch>
            <a:fillRect/>
          </a:stretch>
        </p:blipFill>
        <p:spPr>
          <a:xfrm>
            <a:off x="309928" y="5092859"/>
            <a:ext cx="657576" cy="671975"/>
          </a:xfrm>
          <a:prstGeom prst="rect">
            <a:avLst/>
          </a:prstGeom>
        </p:spPr>
      </p:pic>
    </p:spTree>
    <p:extLst>
      <p:ext uri="{BB962C8B-B14F-4D97-AF65-F5344CB8AC3E}">
        <p14:creationId xmlns:p14="http://schemas.microsoft.com/office/powerpoint/2010/main" val="372672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B8E50-8A98-3D7C-FF63-99A76874E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8E135-DAE6-404D-ABAE-1D1C68EFC9F9}"/>
              </a:ext>
            </a:extLst>
          </p:cNvPr>
          <p:cNvSpPr>
            <a:spLocks noGrp="1"/>
          </p:cNvSpPr>
          <p:nvPr>
            <p:ph type="title"/>
          </p:nvPr>
        </p:nvSpPr>
        <p:spPr/>
        <p:txBody>
          <a:bodyPr/>
          <a:lstStyle/>
          <a:p>
            <a:r>
              <a:rPr lang="en-US" dirty="0"/>
              <a:t>ECSJI Progress and Priorities in 2025 – 2026. Important Dates</a:t>
            </a:r>
          </a:p>
        </p:txBody>
      </p:sp>
      <p:sp>
        <p:nvSpPr>
          <p:cNvPr id="4" name="Slide Number Placeholder 3">
            <a:extLst>
              <a:ext uri="{FF2B5EF4-FFF2-40B4-BE49-F238E27FC236}">
                <a16:creationId xmlns:a16="http://schemas.microsoft.com/office/drawing/2014/main" id="{08533172-BB07-E707-87A9-8DA28556445E}"/>
              </a:ext>
            </a:extLst>
          </p:cNvPr>
          <p:cNvSpPr>
            <a:spLocks noGrp="1"/>
          </p:cNvSpPr>
          <p:nvPr>
            <p:ph type="sldNum" sz="quarter" idx="12"/>
          </p:nvPr>
        </p:nvSpPr>
        <p:spPr/>
        <p:txBody>
          <a:bodyPr/>
          <a:lstStyle/>
          <a:p>
            <a:fld id="{07E1C93C-5050-FC42-8F10-D22D4F119D13}" type="slidenum">
              <a:rPr lang="en-US" smtClean="0"/>
              <a:pPr/>
              <a:t>17</a:t>
            </a:fld>
            <a:endParaRPr lang="en-US"/>
          </a:p>
        </p:txBody>
      </p:sp>
      <p:graphicFrame>
        <p:nvGraphicFramePr>
          <p:cNvPr id="5" name="Table 4">
            <a:extLst>
              <a:ext uri="{FF2B5EF4-FFF2-40B4-BE49-F238E27FC236}">
                <a16:creationId xmlns:a16="http://schemas.microsoft.com/office/drawing/2014/main" id="{7B29D451-5FF6-1F4B-1909-7043D75A03E7}"/>
              </a:ext>
            </a:extLst>
          </p:cNvPr>
          <p:cNvGraphicFramePr>
            <a:graphicFrameLocks noGrp="1"/>
          </p:cNvGraphicFramePr>
          <p:nvPr>
            <p:extLst>
              <p:ext uri="{D42A27DB-BD31-4B8C-83A1-F6EECF244321}">
                <p14:modId xmlns:p14="http://schemas.microsoft.com/office/powerpoint/2010/main" val="1804428182"/>
              </p:ext>
            </p:extLst>
          </p:nvPr>
        </p:nvGraphicFramePr>
        <p:xfrm>
          <a:off x="303236" y="1218408"/>
          <a:ext cx="5616536" cy="3923312"/>
        </p:xfrm>
        <a:graphic>
          <a:graphicData uri="http://schemas.openxmlformats.org/drawingml/2006/table">
            <a:tbl>
              <a:tblPr bandRow="1"/>
              <a:tblGrid>
                <a:gridCol w="4864182">
                  <a:extLst>
                    <a:ext uri="{9D8B030D-6E8A-4147-A177-3AD203B41FA5}">
                      <a16:colId xmlns:a16="http://schemas.microsoft.com/office/drawing/2014/main" val="3898981589"/>
                    </a:ext>
                  </a:extLst>
                </a:gridCol>
                <a:gridCol w="752354">
                  <a:extLst>
                    <a:ext uri="{9D8B030D-6E8A-4147-A177-3AD203B41FA5}">
                      <a16:colId xmlns:a16="http://schemas.microsoft.com/office/drawing/2014/main" val="1559924210"/>
                    </a:ext>
                  </a:extLst>
                </a:gridCol>
              </a:tblGrid>
              <a:tr h="0">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a:cs typeface="Arial"/>
                        </a:rPr>
                        <a:t>Event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extLst>
                  <a:ext uri="{0D108BD9-81ED-4DB2-BD59-A6C34878D82A}">
                    <a16:rowId xmlns:a16="http://schemas.microsoft.com/office/drawing/2014/main" val="246615833"/>
                  </a:ext>
                </a:extLst>
              </a:tr>
              <a:tr h="31905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dk1"/>
                          </a:solidFill>
                          <a:latin typeface="+mn-lt"/>
                          <a:ea typeface="+mn-ea"/>
                          <a:cs typeface="Arial" panose="020B0604020202020204" pitchFamily="34" charset="0"/>
                        </a:rPr>
                        <a:t>Echelon0-Echelon 1 workshop #1 (BNL)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US" sz="1400" b="0" i="0" dirty="0">
                          <a:latin typeface="+mn-lt"/>
                          <a:cs typeface="Arial" panose="020B0604020202020204" pitchFamily="34" charset="0"/>
                        </a:rPr>
                        <a:t>Apr 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5676722"/>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mn-lt"/>
                          <a:ea typeface="+mn-ea"/>
                          <a:cs typeface="Arial" panose="020B0604020202020204" pitchFamily="34" charset="0"/>
                        </a:rPr>
                        <a:t>EIC International Computing Organization Meeting (BNL)</a:t>
                      </a:r>
                    </a:p>
                    <a:p>
                      <a:pPr marL="3460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spc="25" dirty="0">
                          <a:solidFill>
                            <a:schemeClr val="dk1"/>
                          </a:solidFill>
                          <a:latin typeface="+mn-lt"/>
                          <a:ea typeface="+mn-ea"/>
                          <a:cs typeface="Arial" panose="020B0604020202020204" pitchFamily="34" charset="0"/>
                        </a:rPr>
                        <a:t>Finalize EICO charter version for RRB meeting</a:t>
                      </a:r>
                    </a:p>
                  </a:txBody>
                  <a:tcPr marL="6350" marR="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1147763" fontAlgn="b"/>
                      <a:r>
                        <a:rPr lang="en-US" sz="1400" b="0" i="0" u="none" strike="noStrike" dirty="0">
                          <a:solidFill>
                            <a:srgbClr val="000000"/>
                          </a:solidFill>
                          <a:effectLst/>
                          <a:latin typeface="+mn-lt"/>
                          <a:cs typeface="Arial" panose="020B0604020202020204" pitchFamily="34" charset="0"/>
                        </a:rPr>
                        <a:t>Apr 3-4 </a:t>
                      </a:r>
                    </a:p>
                  </a:txBody>
                  <a:tcPr marL="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636161"/>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err="1">
                          <a:solidFill>
                            <a:schemeClr val="dk1"/>
                          </a:solidFill>
                          <a:latin typeface="+mn-lt"/>
                          <a:ea typeface="+mn-ea"/>
                          <a:cs typeface="Arial" panose="020B0604020202020204" pitchFamily="34" charset="0"/>
                        </a:rPr>
                        <a:t>ePIC</a:t>
                      </a:r>
                      <a:r>
                        <a:rPr lang="en-US" sz="1400" b="0" i="0" kern="1200" spc="25" dirty="0">
                          <a:solidFill>
                            <a:schemeClr val="dk1"/>
                          </a:solidFill>
                          <a:latin typeface="+mn-lt"/>
                          <a:ea typeface="+mn-ea"/>
                          <a:cs typeface="Arial" panose="020B0604020202020204" pitchFamily="34" charset="0"/>
                        </a:rPr>
                        <a:t>/ESCJI/EIC Computing and SW Advisory Committee Technical Interchange Meeting </a:t>
                      </a:r>
                    </a:p>
                    <a:p>
                      <a:pPr marL="3460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spc="25" dirty="0" err="1">
                          <a:solidFill>
                            <a:schemeClr val="dk1"/>
                          </a:solidFill>
                          <a:latin typeface="+mn-lt"/>
                          <a:ea typeface="+mn-ea"/>
                          <a:cs typeface="Arial" panose="020B0604020202020204" pitchFamily="34" charset="0"/>
                        </a:rPr>
                        <a:t>ePIC</a:t>
                      </a:r>
                      <a:r>
                        <a:rPr lang="en-US" sz="1400" b="0" i="0" kern="1200" spc="25" dirty="0">
                          <a:solidFill>
                            <a:schemeClr val="dk1"/>
                          </a:solidFill>
                          <a:latin typeface="+mn-lt"/>
                          <a:ea typeface="+mn-ea"/>
                          <a:cs typeface="Arial" panose="020B0604020202020204" pitchFamily="34" charset="0"/>
                        </a:rPr>
                        <a:t> streaming model and data orchestration</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1147763" fontAlgn="b"/>
                      <a:r>
                        <a:rPr lang="en-US" sz="1400" b="0" i="0" u="none" strike="noStrike" dirty="0">
                          <a:solidFill>
                            <a:srgbClr val="000000"/>
                          </a:solidFill>
                          <a:effectLst/>
                          <a:latin typeface="+mn-lt"/>
                          <a:cs typeface="Arial" panose="020B0604020202020204" pitchFamily="34" charset="0"/>
                        </a:rPr>
                        <a:t> May 12</a:t>
                      </a:r>
                    </a:p>
                  </a:txBody>
                  <a:tcPr marL="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659954"/>
                  </a:ext>
                </a:extLst>
              </a:tr>
              <a:tr h="319052">
                <a:tc>
                  <a:txBody>
                    <a:bodyPr/>
                    <a:lstStyle/>
                    <a:p>
                      <a:pPr marL="60325" indent="0" algn="l" fontAlgn="b"/>
                      <a:r>
                        <a:rPr lang="en-US" sz="1400" b="0" i="0" u="none" strike="noStrike" dirty="0" err="1">
                          <a:solidFill>
                            <a:srgbClr val="000000"/>
                          </a:solidFill>
                          <a:effectLst/>
                          <a:latin typeface="+mn-lt"/>
                          <a:cs typeface="Arial" panose="020B0604020202020204" pitchFamily="34" charset="0"/>
                        </a:rPr>
                        <a:t>ePIC</a:t>
                      </a:r>
                      <a:r>
                        <a:rPr lang="en-US" sz="1400" b="0" i="0" u="none" strike="noStrike" dirty="0">
                          <a:solidFill>
                            <a:srgbClr val="000000"/>
                          </a:solidFill>
                          <a:effectLst/>
                          <a:latin typeface="+mn-lt"/>
                          <a:cs typeface="Arial" panose="020B0604020202020204" pitchFamily="34" charset="0"/>
                        </a:rPr>
                        <a:t>/EIC Resource Review Board (Prague)</a:t>
                      </a:r>
                    </a:p>
                    <a:p>
                      <a:pPr marL="346075" indent="-285750" algn="l" fontAlgn="b">
                        <a:buFont typeface="Arial" panose="020B0604020202020204" pitchFamily="34" charset="0"/>
                        <a:buChar char="•"/>
                      </a:pPr>
                      <a:r>
                        <a:rPr lang="en-US" sz="1400" b="0" i="0" u="none" strike="noStrike" dirty="0">
                          <a:solidFill>
                            <a:srgbClr val="000000"/>
                          </a:solidFill>
                          <a:effectLst/>
                          <a:latin typeface="+mn-lt"/>
                          <a:cs typeface="Arial" panose="020B0604020202020204" pitchFamily="34" charset="0"/>
                        </a:rPr>
                        <a:t>The first version of EICO charter was presented for comments</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fontAlgn="b"/>
                      <a:r>
                        <a:rPr lang="en-US" sz="1400" b="0" i="0" u="none" strike="noStrike" dirty="0">
                          <a:solidFill>
                            <a:srgbClr val="000000"/>
                          </a:solidFill>
                          <a:effectLst/>
                          <a:latin typeface="+mn-lt"/>
                          <a:cs typeface="Arial" panose="020B0604020202020204" pitchFamily="34" charset="0"/>
                        </a:rPr>
                        <a:t> Jun 5-6</a:t>
                      </a:r>
                    </a:p>
                  </a:txBody>
                  <a:tcPr marL="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376565"/>
                  </a:ext>
                </a:extLst>
              </a:tr>
              <a:tr h="319052">
                <a:tc>
                  <a:txBody>
                    <a:bodyPr/>
                    <a:lstStyle/>
                    <a:p>
                      <a:pPr marL="60325" indent="0" algn="l" fontAlgn="b"/>
                      <a:r>
                        <a:rPr lang="en-US" sz="1400" b="0" i="0" u="none" strike="noStrike" dirty="0" err="1">
                          <a:solidFill>
                            <a:srgbClr val="000000"/>
                          </a:solidFill>
                          <a:effectLst/>
                          <a:latin typeface="+mn-lt"/>
                          <a:cs typeface="Arial" panose="020B0604020202020204" pitchFamily="34" charset="0"/>
                        </a:rPr>
                        <a:t>JLab</a:t>
                      </a:r>
                      <a:r>
                        <a:rPr lang="en-US" sz="1400" b="0" i="0" u="none" strike="noStrike" dirty="0">
                          <a:solidFill>
                            <a:srgbClr val="000000"/>
                          </a:solidFill>
                          <a:effectLst/>
                          <a:latin typeface="+mn-lt"/>
                          <a:cs typeface="Arial" panose="020B0604020202020204" pitchFamily="34" charset="0"/>
                        </a:rPr>
                        <a:t> and BNL EJFAT demo (Secretary Wright visit to </a:t>
                      </a:r>
                      <a:r>
                        <a:rPr lang="en-US" sz="1400" b="0" i="0" u="none" strike="noStrike" dirty="0" err="1">
                          <a:solidFill>
                            <a:srgbClr val="000000"/>
                          </a:solidFill>
                          <a:effectLst/>
                          <a:latin typeface="+mn-lt"/>
                          <a:cs typeface="Arial" panose="020B0604020202020204" pitchFamily="34" charset="0"/>
                        </a:rPr>
                        <a:t>JLab</a:t>
                      </a:r>
                      <a:r>
                        <a:rPr lang="en-US" sz="1400" b="0" i="0" u="none" strike="noStrike" dirty="0">
                          <a:solidFill>
                            <a:srgbClr val="000000"/>
                          </a:solidFill>
                          <a:effectLst/>
                          <a:latin typeface="+mn-lt"/>
                          <a:cs typeface="Arial" panose="020B0604020202020204" pitchFamily="34" charset="0"/>
                        </a:rPr>
                        <a:t>)</a:t>
                      </a:r>
                    </a:p>
                    <a:p>
                      <a:pPr marL="60325" indent="0" algn="l" fontAlgn="b"/>
                      <a:endParaRPr lang="en-US" sz="1400" b="0" i="0" u="none" strike="noStrike" dirty="0">
                        <a:solidFill>
                          <a:srgbClr val="000000"/>
                        </a:solidFill>
                        <a:effectLst/>
                        <a:latin typeface="+mn-lt"/>
                        <a:cs typeface="Arial" panose="020B0604020202020204" pitchFamily="34" charset="0"/>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fontAlgn="b"/>
                      <a:r>
                        <a:rPr lang="en-US" sz="1400" b="0" i="0" u="none" strike="noStrike" dirty="0">
                          <a:solidFill>
                            <a:srgbClr val="000000"/>
                          </a:solidFill>
                          <a:effectLst/>
                          <a:latin typeface="+mn-lt"/>
                          <a:cs typeface="Arial" panose="020B0604020202020204" pitchFamily="34" charset="0"/>
                        </a:rPr>
                        <a:t>Aug 19</a:t>
                      </a:r>
                    </a:p>
                  </a:txBody>
                  <a:tcPr marL="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747083"/>
                  </a:ext>
                </a:extLst>
              </a:tr>
              <a:tr h="319052">
                <a:tc>
                  <a:txBody>
                    <a:bodyPr/>
                    <a:lstStyle/>
                    <a:p>
                      <a:pPr marL="60325" indent="0" algn="l" fontAlgn="b"/>
                      <a:r>
                        <a:rPr lang="en-US" sz="1400" dirty="0">
                          <a:latin typeface="+mn-lt"/>
                        </a:rPr>
                        <a:t>DOE Review of Injector Operations and RHIC R&amp;R/Injector Operations Review (BNL) </a:t>
                      </a:r>
                      <a:endParaRPr lang="en-US" sz="1400" b="0" i="0" u="none" strike="noStrike" dirty="0">
                        <a:solidFill>
                          <a:srgbClr val="000000"/>
                        </a:solidFill>
                        <a:effectLst/>
                        <a:latin typeface="+mn-lt"/>
                        <a:cs typeface="Arial" panose="020B0604020202020204" pitchFamily="34" charset="0"/>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fontAlgn="b"/>
                      <a:r>
                        <a:rPr lang="en-US" sz="1400" b="0" i="0" u="none" strike="noStrike" dirty="0">
                          <a:solidFill>
                            <a:srgbClr val="000000"/>
                          </a:solidFill>
                          <a:effectLst/>
                          <a:latin typeface="+mn-lt"/>
                          <a:cs typeface="Arial" panose="020B0604020202020204" pitchFamily="34" charset="0"/>
                        </a:rPr>
                        <a:t>Sep 8-10</a:t>
                      </a:r>
                    </a:p>
                  </a:txBody>
                  <a:tcPr marL="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409507"/>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err="1"/>
                        <a:t>ePIC</a:t>
                      </a:r>
                      <a:r>
                        <a:rPr lang="en-US" sz="1400" dirty="0"/>
                        <a:t> Software and Computing Review by ECSAC (</a:t>
                      </a:r>
                      <a:r>
                        <a:rPr lang="en-US" sz="1400" dirty="0" err="1"/>
                        <a:t>JLab</a:t>
                      </a:r>
                      <a:r>
                        <a:rPr lang="en-US" sz="1400" dirty="0"/>
                        <a:t>)</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spc="25" dirty="0" err="1">
                          <a:solidFill>
                            <a:schemeClr val="dk1"/>
                          </a:solidFill>
                          <a:latin typeface="+mn-lt"/>
                          <a:ea typeface="+mn-ea"/>
                          <a:cs typeface="Arial"/>
                        </a:rPr>
                        <a:t>ePIC</a:t>
                      </a:r>
                      <a:r>
                        <a:rPr lang="en-US" sz="1400" b="0" i="0" kern="1200" spc="25" dirty="0">
                          <a:solidFill>
                            <a:schemeClr val="dk1"/>
                          </a:solidFill>
                          <a:latin typeface="+mn-lt"/>
                          <a:ea typeface="+mn-ea"/>
                          <a:cs typeface="Arial"/>
                        </a:rPr>
                        <a:t> Computing Model</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spc="25" dirty="0">
                          <a:solidFill>
                            <a:schemeClr val="dk1"/>
                          </a:solidFill>
                          <a:latin typeface="+mn-lt"/>
                          <a:ea typeface="+mn-ea"/>
                          <a:cs typeface="Arial"/>
                        </a:rPr>
                        <a:t>EIC Computing international community</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Oct 6-7</a:t>
                      </a:r>
                    </a:p>
                    <a:p>
                      <a:pPr algn="l" defTabSz="914400" fontAlgn="b"/>
                      <a:endParaRPr lang="en-US" sz="1400" b="0" i="0" u="none" strike="noStrike" dirty="0">
                        <a:solidFill>
                          <a:srgbClr val="000000"/>
                        </a:solidFill>
                        <a:effectLst/>
                        <a:latin typeface="+mn-lt"/>
                        <a:cs typeface="Arial" panose="020B0604020202020204" pitchFamily="34" charset="0"/>
                      </a:endParaRP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546894"/>
                  </a:ext>
                </a:extLst>
              </a:tr>
            </a:tbl>
          </a:graphicData>
        </a:graphic>
      </p:graphicFrame>
      <p:graphicFrame>
        <p:nvGraphicFramePr>
          <p:cNvPr id="3" name="Table 2">
            <a:extLst>
              <a:ext uri="{FF2B5EF4-FFF2-40B4-BE49-F238E27FC236}">
                <a16:creationId xmlns:a16="http://schemas.microsoft.com/office/drawing/2014/main" id="{E3727E6C-518F-DC32-8E76-1EB0D44907D7}"/>
              </a:ext>
            </a:extLst>
          </p:cNvPr>
          <p:cNvGraphicFramePr>
            <a:graphicFrameLocks noGrp="1"/>
          </p:cNvGraphicFramePr>
          <p:nvPr>
            <p:extLst>
              <p:ext uri="{D42A27DB-BD31-4B8C-83A1-F6EECF244321}">
                <p14:modId xmlns:p14="http://schemas.microsoft.com/office/powerpoint/2010/main" val="1078515467"/>
              </p:ext>
            </p:extLst>
          </p:nvPr>
        </p:nvGraphicFramePr>
        <p:xfrm>
          <a:off x="6002152" y="1218408"/>
          <a:ext cx="5886612" cy="3949982"/>
        </p:xfrm>
        <a:graphic>
          <a:graphicData uri="http://schemas.openxmlformats.org/drawingml/2006/table">
            <a:tbl>
              <a:tblPr bandRow="1"/>
              <a:tblGrid>
                <a:gridCol w="4960431">
                  <a:extLst>
                    <a:ext uri="{9D8B030D-6E8A-4147-A177-3AD203B41FA5}">
                      <a16:colId xmlns:a16="http://schemas.microsoft.com/office/drawing/2014/main" val="974879860"/>
                    </a:ext>
                  </a:extLst>
                </a:gridCol>
                <a:gridCol w="926181">
                  <a:extLst>
                    <a:ext uri="{9D8B030D-6E8A-4147-A177-3AD203B41FA5}">
                      <a16:colId xmlns:a16="http://schemas.microsoft.com/office/drawing/2014/main" val="2821486861"/>
                    </a:ext>
                  </a:extLst>
                </a:gridCol>
              </a:tblGrid>
              <a:tr h="0">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a:cs typeface="Arial"/>
                        </a:rPr>
                        <a:t>Event 2025 -</a:t>
                      </a:r>
                      <a:r>
                        <a:rPr lang="en-US" sz="1400" dirty="0">
                          <a:solidFill>
                            <a:schemeClr val="bg1">
                              <a:lumMod val="50000"/>
                            </a:schemeClr>
                          </a:solidFill>
                          <a:latin typeface="Arial"/>
                          <a:cs typeface="Arial"/>
                        </a:rPr>
                        <a:t>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extLst>
                  <a:ext uri="{0D108BD9-81ED-4DB2-BD59-A6C34878D82A}">
                    <a16:rowId xmlns:a16="http://schemas.microsoft.com/office/drawing/2014/main" val="246615833"/>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mn-lt"/>
                          <a:ea typeface="+mn-ea"/>
                          <a:cs typeface="Arial"/>
                        </a:rPr>
                        <a:t>Echelon0 - Echelon1 workshop #2 (</a:t>
                      </a:r>
                      <a:r>
                        <a:rPr lang="en-US" sz="1400" b="0" i="0" kern="1200" spc="25" dirty="0" err="1">
                          <a:solidFill>
                            <a:schemeClr val="dk1"/>
                          </a:solidFill>
                          <a:latin typeface="+mn-lt"/>
                          <a:ea typeface="+mn-ea"/>
                          <a:cs typeface="Arial"/>
                        </a:rPr>
                        <a:t>JLab</a:t>
                      </a:r>
                      <a:r>
                        <a:rPr lang="en-US" sz="1400" b="0" i="0" kern="1200" spc="25" dirty="0">
                          <a:solidFill>
                            <a:schemeClr val="dk1"/>
                          </a:solidFill>
                          <a:latin typeface="+mn-lt"/>
                          <a:ea typeface="+mn-ea"/>
                          <a:cs typeface="Arial"/>
                        </a:rPr>
                        <a:t>)</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spc="25" dirty="0">
                          <a:solidFill>
                            <a:schemeClr val="dk1"/>
                          </a:solidFill>
                          <a:latin typeface="+mn-lt"/>
                          <a:ea typeface="+mn-ea"/>
                          <a:cs typeface="Arial"/>
                        </a:rPr>
                        <a:t>Data transfer between BNL and </a:t>
                      </a:r>
                      <a:r>
                        <a:rPr lang="en-US" sz="1400" b="0" i="0" kern="1200" spc="25" dirty="0" err="1">
                          <a:solidFill>
                            <a:schemeClr val="dk1"/>
                          </a:solidFill>
                          <a:latin typeface="+mn-lt"/>
                          <a:ea typeface="+mn-ea"/>
                          <a:cs typeface="Arial"/>
                        </a:rPr>
                        <a:t>Jlab</a:t>
                      </a:r>
                      <a:endParaRPr lang="en-US" sz="1400" b="0" i="0" kern="1200" spc="25" dirty="0">
                        <a:solidFill>
                          <a:schemeClr val="dk1"/>
                        </a:solidFill>
                        <a:latin typeface="+mn-lt"/>
                        <a:ea typeface="+mn-ea"/>
                        <a:cs typeface="Arial"/>
                      </a:endParaRP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spc="25" dirty="0">
                          <a:solidFill>
                            <a:schemeClr val="dk1"/>
                          </a:solidFill>
                          <a:latin typeface="+mn-lt"/>
                          <a:ea typeface="+mn-ea"/>
                          <a:cs typeface="Arial"/>
                        </a:rPr>
                        <a:t>Streaming Orchestration</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spc="25" dirty="0">
                          <a:solidFill>
                            <a:schemeClr val="dk1"/>
                          </a:solidFill>
                          <a:latin typeface="+mn-lt"/>
                          <a:ea typeface="+mn-ea"/>
                          <a:cs typeface="Arial"/>
                        </a:rPr>
                        <a:t>Modeling and prototyping</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spc="25" dirty="0">
                          <a:solidFill>
                            <a:schemeClr val="dk1"/>
                          </a:solidFill>
                          <a:latin typeface="+mn-lt"/>
                          <a:ea typeface="+mn-ea"/>
                          <a:cs typeface="Arial"/>
                        </a:rPr>
                        <a:t>Echelon0 and Echelon1 computing needs</a:t>
                      </a: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effectLst/>
                          <a:latin typeface="+mn-lt"/>
                        </a:rPr>
                        <a:t>Oct 8</a:t>
                      </a:r>
                      <a:endParaRPr lang="en-US" sz="1400" b="0" i="0" u="none" strike="noStrike" dirty="0">
                        <a:solidFill>
                          <a:schemeClr val="tx1"/>
                        </a:solidFill>
                        <a:effectLst/>
                        <a:latin typeface="+mn-lt"/>
                      </a:endParaRPr>
                    </a:p>
                  </a:txBody>
                  <a:tcPr marL="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636161"/>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dirty="0" err="1">
                          <a:solidFill>
                            <a:srgbClr val="000000"/>
                          </a:solidFill>
                          <a:effectLst/>
                          <a:latin typeface="+mn-lt"/>
                          <a:cs typeface="Arial" panose="020B0604020202020204" pitchFamily="34" charset="0"/>
                        </a:rPr>
                        <a:t>ePIC</a:t>
                      </a:r>
                      <a:r>
                        <a:rPr lang="en-US" sz="1400" b="0" i="0" u="none" strike="noStrike" dirty="0">
                          <a:solidFill>
                            <a:srgbClr val="000000"/>
                          </a:solidFill>
                          <a:effectLst/>
                          <a:latin typeface="+mn-lt"/>
                          <a:cs typeface="Arial" panose="020B0604020202020204" pitchFamily="34" charset="0"/>
                        </a:rPr>
                        <a:t>/EIC Resource Review Board (BNL)</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rgbClr val="000000"/>
                          </a:solidFill>
                          <a:effectLst/>
                          <a:latin typeface="+mn-lt"/>
                          <a:cs typeface="Arial" panose="020B0604020202020204" pitchFamily="34" charset="0"/>
                        </a:rPr>
                        <a:t>EICO charter was approved</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first ideas of Echelon 1 computing needs – presented</a:t>
                      </a: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1"/>
                          </a:solidFill>
                          <a:effectLst/>
                          <a:latin typeface="+mn-lt"/>
                        </a:rPr>
                        <a:t>Nov 4-5</a:t>
                      </a:r>
                    </a:p>
                  </a:txBody>
                  <a:tcPr marL="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659954"/>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Submit white paper to DOE NP “Estimation of </a:t>
                      </a:r>
                      <a:r>
                        <a:rPr lang="en-US" sz="1400" dirty="0" err="1"/>
                        <a:t>ePIC</a:t>
                      </a:r>
                      <a:r>
                        <a:rPr lang="en-US" sz="1400" dirty="0"/>
                        <a:t> Echelon1 computing needs in 2027 – 2032”</a:t>
                      </a:r>
                      <a:endParaRPr lang="en-US" sz="1400" b="0" i="0" kern="1200" spc="25" dirty="0">
                        <a:solidFill>
                          <a:schemeClr val="dk1"/>
                        </a:solidFill>
                        <a:latin typeface="+mn-lt"/>
                        <a:ea typeface="+mn-ea"/>
                        <a:cs typeface="Arial"/>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effectLst/>
                          <a:latin typeface="+mn-lt"/>
                        </a:rPr>
                        <a:t>Nov 12</a:t>
                      </a:r>
                    </a:p>
                  </a:txBody>
                  <a:tcPr marL="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376565"/>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tx1"/>
                          </a:solidFill>
                          <a:latin typeface="+mn-lt"/>
                          <a:ea typeface="+mn-ea"/>
                          <a:cs typeface="Arial"/>
                        </a:rPr>
                        <a:t>BNL and </a:t>
                      </a:r>
                      <a:r>
                        <a:rPr lang="en-US" sz="1400" b="0" i="0" kern="1200" spc="25" dirty="0" err="1">
                          <a:solidFill>
                            <a:schemeClr val="tx1"/>
                          </a:solidFill>
                          <a:latin typeface="+mn-lt"/>
                          <a:ea typeface="+mn-ea"/>
                          <a:cs typeface="Arial"/>
                        </a:rPr>
                        <a:t>JLab</a:t>
                      </a:r>
                      <a:r>
                        <a:rPr lang="en-US" sz="1400" b="0" i="0" kern="1200" spc="25" dirty="0">
                          <a:solidFill>
                            <a:schemeClr val="tx1"/>
                          </a:solidFill>
                          <a:latin typeface="+mn-lt"/>
                          <a:ea typeface="+mn-ea"/>
                          <a:cs typeface="Arial"/>
                        </a:rPr>
                        <a:t> joint effort for </a:t>
                      </a:r>
                      <a:r>
                        <a:rPr lang="en-US" sz="1400" b="0" i="0" kern="1200" spc="25" dirty="0" err="1">
                          <a:solidFill>
                            <a:schemeClr val="tx1"/>
                          </a:solidFill>
                          <a:latin typeface="+mn-lt"/>
                          <a:ea typeface="+mn-ea"/>
                          <a:cs typeface="Arial"/>
                        </a:rPr>
                        <a:t>AmSC</a:t>
                      </a:r>
                      <a:r>
                        <a:rPr lang="en-US" sz="1400" b="0" i="0" kern="1200" spc="25" dirty="0">
                          <a:solidFill>
                            <a:schemeClr val="tx1"/>
                          </a:solidFill>
                          <a:latin typeface="+mn-lt"/>
                          <a:ea typeface="+mn-ea"/>
                          <a:cs typeface="Arial"/>
                        </a:rPr>
                        <a:t> and Genesis mission demonstrators</a:t>
                      </a:r>
                    </a:p>
                  </a:txBody>
                  <a:tcPr marL="6350" marR="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Work in progress</a:t>
                      </a:r>
                    </a:p>
                  </a:txBody>
                  <a:tcPr marL="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747083"/>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bg1">
                              <a:lumMod val="50000"/>
                            </a:schemeClr>
                          </a:solidFill>
                          <a:latin typeface="+mn-lt"/>
                          <a:ea typeface="+mn-ea"/>
                          <a:cs typeface="Arial"/>
                        </a:rPr>
                        <a:t>Host Labs meeting with </a:t>
                      </a:r>
                      <a:r>
                        <a:rPr lang="en-US" sz="1400" b="0" i="0" kern="1200" spc="25" dirty="0" err="1">
                          <a:solidFill>
                            <a:schemeClr val="bg1">
                              <a:lumMod val="50000"/>
                            </a:schemeClr>
                          </a:solidFill>
                          <a:latin typeface="+mn-lt"/>
                          <a:ea typeface="+mn-ea"/>
                          <a:cs typeface="Arial"/>
                        </a:rPr>
                        <a:t>ESnet</a:t>
                      </a:r>
                      <a:r>
                        <a:rPr lang="en-US" sz="1400" b="0" i="0" kern="1200" spc="25" dirty="0">
                          <a:solidFill>
                            <a:schemeClr val="bg1">
                              <a:lumMod val="50000"/>
                            </a:schemeClr>
                          </a:solidFill>
                          <a:latin typeface="+mn-lt"/>
                          <a:ea typeface="+mn-ea"/>
                          <a:cs typeface="Arial"/>
                        </a:rPr>
                        <a:t> and LHCONE</a:t>
                      </a:r>
                    </a:p>
                  </a:txBody>
                  <a:tcPr marL="6350" marR="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bg1">
                              <a:lumMod val="50000"/>
                            </a:schemeClr>
                          </a:solidFill>
                          <a:effectLst/>
                          <a:latin typeface="+mn-lt"/>
                        </a:rPr>
                        <a:t>Feb, 2026</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409507"/>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bg1">
                              <a:lumMod val="50000"/>
                            </a:schemeClr>
                          </a:solidFill>
                          <a:latin typeface="+mn-lt"/>
                          <a:ea typeface="+mn-ea"/>
                          <a:cs typeface="Arial"/>
                        </a:rPr>
                        <a:t>EICO F2F meeting (probably co-located with </a:t>
                      </a:r>
                      <a:r>
                        <a:rPr lang="en-US" sz="1400" b="0" i="0" kern="1200" spc="25" dirty="0" err="1">
                          <a:solidFill>
                            <a:schemeClr val="bg1">
                              <a:lumMod val="50000"/>
                            </a:schemeClr>
                          </a:solidFill>
                          <a:latin typeface="+mn-lt"/>
                          <a:ea typeface="+mn-ea"/>
                          <a:cs typeface="Arial"/>
                        </a:rPr>
                        <a:t>ePIC</a:t>
                      </a:r>
                      <a:r>
                        <a:rPr lang="en-US" sz="1400" b="0" i="0" kern="1200" spc="25" dirty="0">
                          <a:solidFill>
                            <a:schemeClr val="bg1">
                              <a:lumMod val="50000"/>
                            </a:schemeClr>
                          </a:solidFill>
                          <a:latin typeface="+mn-lt"/>
                          <a:ea typeface="+mn-ea"/>
                          <a:cs typeface="Arial"/>
                        </a:rPr>
                        <a:t> collaboration meeting) to write EICO charter addendums</a:t>
                      </a:r>
                    </a:p>
                  </a:txBody>
                  <a:tcPr marL="6350" marR="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bg1">
                              <a:lumMod val="50000"/>
                            </a:schemeClr>
                          </a:solidFill>
                          <a:effectLst/>
                          <a:latin typeface="+mn-lt"/>
                        </a:rPr>
                        <a:t>May, 2026</a:t>
                      </a:r>
                    </a:p>
                  </a:txBody>
                  <a:tcPr marL="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546894"/>
                  </a:ext>
                </a:extLst>
              </a:tr>
            </a:tbl>
          </a:graphicData>
        </a:graphic>
      </p:graphicFrame>
    </p:spTree>
    <p:extLst>
      <p:ext uri="{BB962C8B-B14F-4D97-AF65-F5344CB8AC3E}">
        <p14:creationId xmlns:p14="http://schemas.microsoft.com/office/powerpoint/2010/main" val="3857201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3FC6-ED47-6D18-CDFD-C78F79C87BE1}"/>
              </a:ext>
            </a:extLst>
          </p:cNvPr>
          <p:cNvSpPr>
            <a:spLocks noGrp="1"/>
          </p:cNvSpPr>
          <p:nvPr>
            <p:ph type="title"/>
          </p:nvPr>
        </p:nvSpPr>
        <p:spPr/>
        <p:txBody>
          <a:bodyPr/>
          <a:lstStyle/>
          <a:p>
            <a:r>
              <a:rPr lang="en-US" dirty="0"/>
              <a:t>Glossary and Abbreviations</a:t>
            </a:r>
          </a:p>
        </p:txBody>
      </p:sp>
      <p:sp>
        <p:nvSpPr>
          <p:cNvPr id="3" name="Content Placeholder 2">
            <a:extLst>
              <a:ext uri="{FF2B5EF4-FFF2-40B4-BE49-F238E27FC236}">
                <a16:creationId xmlns:a16="http://schemas.microsoft.com/office/drawing/2014/main" id="{7BF07629-44ED-1808-5EDD-CD4BD882950D}"/>
              </a:ext>
            </a:extLst>
          </p:cNvPr>
          <p:cNvSpPr>
            <a:spLocks noGrp="1"/>
          </p:cNvSpPr>
          <p:nvPr>
            <p:ph idx="1"/>
          </p:nvPr>
        </p:nvSpPr>
        <p:spPr>
          <a:xfrm>
            <a:off x="0" y="906835"/>
            <a:ext cx="5635743" cy="5381694"/>
          </a:xfrm>
        </p:spPr>
        <p:txBody>
          <a:bodyPr/>
          <a:lstStyle/>
          <a:p>
            <a:r>
              <a:rPr lang="en-US" sz="2000" dirty="0">
                <a:latin typeface="Arial" panose="020B0604020202020204" pitchFamily="34" charset="0"/>
              </a:rPr>
              <a:t>AHM – All Hands Meeting</a:t>
            </a:r>
          </a:p>
          <a:p>
            <a:r>
              <a:rPr lang="en-US" sz="2000" dirty="0">
                <a:solidFill>
                  <a:schemeClr val="tx1">
                    <a:lumMod val="95000"/>
                    <a:lumOff val="5000"/>
                  </a:schemeClr>
                </a:solidFill>
                <a:highlight>
                  <a:srgbClr val="FFFFFF"/>
                </a:highlight>
                <a:latin typeface="Arial" panose="020B0604020202020204" pitchFamily="34" charset="0"/>
              </a:rPr>
              <a:t>ALD – Associated Laboratory Director</a:t>
            </a:r>
          </a:p>
          <a:p>
            <a:r>
              <a:rPr lang="en-US" sz="2000" dirty="0">
                <a:solidFill>
                  <a:schemeClr val="tx1">
                    <a:lumMod val="95000"/>
                    <a:lumOff val="5000"/>
                  </a:schemeClr>
                </a:solidFill>
                <a:highlight>
                  <a:srgbClr val="FFFFFF"/>
                </a:highlight>
                <a:latin typeface="Arial" panose="020B0604020202020204" pitchFamily="34" charset="0"/>
              </a:rPr>
              <a:t>CM – Computing Model</a:t>
            </a:r>
            <a:endParaRPr lang="en-US" sz="2000" b="0" i="0" u="none" strike="noStrike" dirty="0">
              <a:solidFill>
                <a:schemeClr val="tx1">
                  <a:lumMod val="95000"/>
                  <a:lumOff val="5000"/>
                </a:schemeClr>
              </a:solidFill>
              <a:effectLst/>
              <a:highlight>
                <a:srgbClr val="FFFFFF"/>
              </a:highlight>
              <a:latin typeface="Arial" panose="020B0604020202020204" pitchFamily="34" charset="0"/>
            </a:endParaRPr>
          </a:p>
          <a:p>
            <a:r>
              <a:rPr lang="en-US" sz="2000" dirty="0">
                <a:solidFill>
                  <a:schemeClr val="tx1">
                    <a:lumMod val="95000"/>
                    <a:lumOff val="5000"/>
                  </a:schemeClr>
                </a:solidFill>
                <a:highlight>
                  <a:srgbClr val="FFFFFF"/>
                </a:highlight>
                <a:latin typeface="Arial" panose="020B0604020202020204" pitchFamily="34" charset="0"/>
              </a:rPr>
              <a:t>DDST – Deputy Director for Science and Technology</a:t>
            </a:r>
          </a:p>
          <a:p>
            <a:r>
              <a:rPr lang="en-US" sz="2000" dirty="0">
                <a:solidFill>
                  <a:schemeClr val="tx1">
                    <a:lumMod val="95000"/>
                    <a:lumOff val="5000"/>
                  </a:schemeClr>
                </a:solidFill>
                <a:highlight>
                  <a:srgbClr val="FFFFFF"/>
                </a:highlight>
                <a:latin typeface="Arial" panose="020B0604020202020204" pitchFamily="34" charset="0"/>
              </a:rPr>
              <a:t>E0, E1, E2 – Echelon0, 1, 2 sites according to </a:t>
            </a:r>
            <a:r>
              <a:rPr lang="en-US" sz="2000" dirty="0" err="1">
                <a:solidFill>
                  <a:schemeClr val="tx1">
                    <a:lumMod val="95000"/>
                    <a:lumOff val="5000"/>
                  </a:schemeClr>
                </a:solidFill>
                <a:highlight>
                  <a:srgbClr val="FFFFFF"/>
                </a:highlight>
                <a:latin typeface="Arial" panose="020B0604020202020204" pitchFamily="34" charset="0"/>
              </a:rPr>
              <a:t>ePIC</a:t>
            </a:r>
            <a:r>
              <a:rPr lang="en-US" sz="2000" dirty="0">
                <a:solidFill>
                  <a:schemeClr val="tx1">
                    <a:lumMod val="95000"/>
                    <a:lumOff val="5000"/>
                  </a:schemeClr>
                </a:solidFill>
                <a:highlight>
                  <a:srgbClr val="FFFFFF"/>
                </a:highlight>
                <a:latin typeface="Arial" panose="020B0604020202020204" pitchFamily="34" charset="0"/>
              </a:rPr>
              <a:t> computing model</a:t>
            </a:r>
            <a:endParaRPr lang="en-US" sz="2000" dirty="0">
              <a:latin typeface="Arial" panose="020B0604020202020204" pitchFamily="34" charset="0"/>
            </a:endParaRPr>
          </a:p>
          <a:p>
            <a:r>
              <a:rPr lang="en-US" sz="2000" dirty="0">
                <a:latin typeface="Arial" panose="020B0604020202020204" pitchFamily="34" charset="0"/>
              </a:rPr>
              <a:t>ECC  - EIC Computing Council</a:t>
            </a:r>
          </a:p>
          <a:p>
            <a:r>
              <a:rPr lang="en-US" sz="2000" dirty="0">
                <a:latin typeface="Arial" panose="020B0604020202020204" pitchFamily="34" charset="0"/>
              </a:rPr>
              <a:t>ECSAC – EIC Computing and Software Advisory Committee</a:t>
            </a:r>
          </a:p>
          <a:p>
            <a:r>
              <a:rPr lang="en-US" sz="2000" dirty="0">
                <a:latin typeface="Arial" panose="020B0604020202020204" pitchFamily="34" charset="0"/>
              </a:rPr>
              <a:t>EICO – EIC International Computing Organization</a:t>
            </a:r>
          </a:p>
          <a:p>
            <a:r>
              <a:rPr lang="en-US" sz="2000" dirty="0">
                <a:latin typeface="Arial" panose="020B0604020202020204" pitchFamily="34" charset="0"/>
              </a:rPr>
              <a:t>ECSJI – EIC Software and Computing Joint Institute</a:t>
            </a:r>
          </a:p>
          <a:p>
            <a:r>
              <a:rPr lang="en-US" sz="2000" dirty="0">
                <a:latin typeface="Arial" panose="020B0604020202020204" pitchFamily="34" charset="0"/>
              </a:rPr>
              <a:t>HTC – High Throughput Computing</a:t>
            </a:r>
          </a:p>
        </p:txBody>
      </p:sp>
      <p:sp>
        <p:nvSpPr>
          <p:cNvPr id="4" name="Slide Number Placeholder 3">
            <a:extLst>
              <a:ext uri="{FF2B5EF4-FFF2-40B4-BE49-F238E27FC236}">
                <a16:creationId xmlns:a16="http://schemas.microsoft.com/office/drawing/2014/main" id="{5A822ECA-238A-E381-E27D-3B80D01BB1BA}"/>
              </a:ext>
            </a:extLst>
          </p:cNvPr>
          <p:cNvSpPr>
            <a:spLocks noGrp="1"/>
          </p:cNvSpPr>
          <p:nvPr>
            <p:ph type="sldNum" sz="quarter" idx="12"/>
          </p:nvPr>
        </p:nvSpPr>
        <p:spPr/>
        <p:txBody>
          <a:bodyPr/>
          <a:lstStyle/>
          <a:p>
            <a:fld id="{07E1C93C-5050-FC42-8F10-D22D4F119D13}" type="slidenum">
              <a:rPr lang="en-US" smtClean="0"/>
              <a:pPr/>
              <a:t>18</a:t>
            </a:fld>
            <a:endParaRPr lang="en-US"/>
          </a:p>
        </p:txBody>
      </p:sp>
      <p:sp>
        <p:nvSpPr>
          <p:cNvPr id="6" name="Content Placeholder 2">
            <a:extLst>
              <a:ext uri="{FF2B5EF4-FFF2-40B4-BE49-F238E27FC236}">
                <a16:creationId xmlns:a16="http://schemas.microsoft.com/office/drawing/2014/main" id="{106A466E-9963-E2E2-48C4-933A107BE96F}"/>
              </a:ext>
            </a:extLst>
          </p:cNvPr>
          <p:cNvSpPr txBox="1">
            <a:spLocks/>
          </p:cNvSpPr>
          <p:nvPr/>
        </p:nvSpPr>
        <p:spPr>
          <a:xfrm>
            <a:off x="6350620" y="906835"/>
            <a:ext cx="5635743" cy="53816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IKC – in-kind contribution</a:t>
            </a:r>
          </a:p>
          <a:p>
            <a:r>
              <a:rPr lang="en-US" sz="2000" dirty="0"/>
              <a:t>MB – Management Board</a:t>
            </a:r>
          </a:p>
          <a:p>
            <a:r>
              <a:rPr lang="en-US" sz="2000" dirty="0"/>
              <a:t>NPP – Nuclear and Particle Physics</a:t>
            </a:r>
          </a:p>
          <a:p>
            <a:r>
              <a:rPr lang="en-US" sz="2000" dirty="0"/>
              <a:t>OB – Overview Board</a:t>
            </a:r>
          </a:p>
          <a:p>
            <a:r>
              <a:rPr lang="en-US" sz="2000" dirty="0"/>
              <a:t>ONP – DOE Office of Nuclear Physics</a:t>
            </a:r>
          </a:p>
          <a:p>
            <a:r>
              <a:rPr lang="en-US" sz="2000" dirty="0"/>
              <a:t>OSG - Open Science Grid (NSF supported computing consortium)</a:t>
            </a:r>
          </a:p>
          <a:p>
            <a:r>
              <a:rPr lang="en-US" sz="2000" dirty="0"/>
              <a:t>RHIC R&amp;R/injector Review - DOE Review of Injector Operations and RHIC Removals and Repurposing at BNL </a:t>
            </a:r>
          </a:p>
          <a:p>
            <a:r>
              <a:rPr lang="en-US" sz="2000" dirty="0"/>
              <a:t>RRB – Resource Review Board</a:t>
            </a:r>
          </a:p>
          <a:p>
            <a:r>
              <a:rPr lang="en-US" sz="2000" dirty="0"/>
              <a:t>SLA – Service Level Agreement</a:t>
            </a:r>
          </a:p>
          <a:p>
            <a:r>
              <a:rPr lang="en-US" sz="2000" dirty="0"/>
              <a:t>SW&amp;C – Software and Computing</a:t>
            </a:r>
          </a:p>
          <a:p>
            <a:r>
              <a:rPr lang="en-US" sz="2000" dirty="0"/>
              <a:t>TF – Technical Forum</a:t>
            </a:r>
          </a:p>
          <a:p>
            <a:r>
              <a:rPr lang="en-US" sz="2000" dirty="0"/>
              <a:t>WLCG – World LHC Computing Grid</a:t>
            </a:r>
            <a:endParaRPr lang="en-US" sz="1900" dirty="0"/>
          </a:p>
        </p:txBody>
      </p:sp>
    </p:spTree>
    <p:extLst>
      <p:ext uri="{BB962C8B-B14F-4D97-AF65-F5344CB8AC3E}">
        <p14:creationId xmlns:p14="http://schemas.microsoft.com/office/powerpoint/2010/main" val="634439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F80F-E23B-0174-9E78-4EE296048E6E}"/>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F378361-C7B7-F3C5-E444-1272CD8422BD}"/>
              </a:ext>
            </a:extLst>
          </p:cNvPr>
          <p:cNvSpPr>
            <a:spLocks noGrp="1"/>
          </p:cNvSpPr>
          <p:nvPr>
            <p:ph idx="1"/>
          </p:nvPr>
        </p:nvSpPr>
        <p:spPr/>
        <p:txBody>
          <a:bodyPr/>
          <a:lstStyle/>
          <a:p>
            <a:pPr marL="101600" indent="0">
              <a:buNone/>
            </a:pPr>
            <a:r>
              <a:rPr lang="en-US" dirty="0">
                <a:latin typeface="Helvetica" charset="0"/>
                <a:ea typeface="ＭＳ Ｐゴシック" charset="0"/>
                <a:cs typeface="ＭＳ Ｐゴシック" charset="0"/>
              </a:rPr>
              <a:t>This talk drew on presentations, discussions, comments, input from many</a:t>
            </a:r>
          </a:p>
          <a:p>
            <a:pPr marL="101600" indent="0">
              <a:buNone/>
            </a:pPr>
            <a:r>
              <a:rPr lang="en-US" dirty="0">
                <a:latin typeface="Helvetica" charset="0"/>
                <a:ea typeface="ＭＳ Ｐゴシック" charset="0"/>
                <a:cs typeface="ＭＳ Ｐゴシック" charset="0"/>
              </a:rPr>
              <a:t>Thanks to all, including those we’ve missed…</a:t>
            </a:r>
          </a:p>
          <a:p>
            <a:pPr marL="101600" indent="0">
              <a:buNone/>
            </a:pPr>
            <a:endParaRPr lang="en-US" dirty="0">
              <a:latin typeface="Helvetica" charset="0"/>
              <a:ea typeface="ＭＳ Ｐゴシック" charset="0"/>
              <a:cs typeface="ＭＳ Ｐゴシック" charset="0"/>
            </a:endParaRPr>
          </a:p>
          <a:p>
            <a:pPr marL="101600" indent="0">
              <a:buNone/>
            </a:pPr>
            <a:r>
              <a:rPr lang="en-US" dirty="0" err="1">
                <a:latin typeface="Helvetica" charset="0"/>
                <a:ea typeface="ＭＳ Ｐゴシック" charset="0"/>
                <a:cs typeface="ＭＳ Ｐゴシック" charset="0"/>
              </a:rPr>
              <a:t>E.Aschenauer</a:t>
            </a:r>
            <a:r>
              <a:rPr lang="en-US" dirty="0">
                <a:latin typeface="Helvetica" charset="0"/>
                <a:ea typeface="ＭＳ Ｐゴシック" charset="0"/>
                <a:cs typeface="ＭＳ Ｐゴシック" charset="0"/>
              </a:rPr>
              <a:t>, </a:t>
            </a:r>
            <a:r>
              <a:rPr lang="en-US" dirty="0" err="1">
                <a:latin typeface="Helvetica" charset="0"/>
                <a:ea typeface="ＭＳ Ｐゴシック" charset="0"/>
                <a:cs typeface="ＭＳ Ｐゴシック" charset="0"/>
              </a:rPr>
              <a:t>T.Chou</a:t>
            </a:r>
            <a:r>
              <a:rPr lang="en-US" dirty="0">
                <a:latin typeface="Helvetica" charset="0"/>
                <a:ea typeface="ＭＳ Ｐゴシック" charset="0"/>
                <a:cs typeface="ＭＳ Ｐゴシック" charset="0"/>
              </a:rPr>
              <a:t>, </a:t>
            </a:r>
            <a:r>
              <a:rPr lang="en-US" dirty="0" err="1">
                <a:latin typeface="Helvetica" charset="0"/>
                <a:ea typeface="ＭＳ Ｐゴシック" charset="0"/>
                <a:cs typeface="ＭＳ Ｐゴシック" charset="0"/>
              </a:rPr>
              <a:t>D.Dean</a:t>
            </a:r>
            <a:r>
              <a:rPr lang="en-US" dirty="0">
                <a:latin typeface="Helvetica" charset="0"/>
                <a:ea typeface="ＭＳ Ｐゴシック" charset="0"/>
                <a:cs typeface="ＭＳ Ｐゴシック" charset="0"/>
              </a:rPr>
              <a:t>, </a:t>
            </a:r>
            <a:r>
              <a:rPr lang="en-US" dirty="0" err="1">
                <a:latin typeface="Helvetica" charset="0"/>
                <a:ea typeface="ＭＳ Ｐゴシック" charset="0"/>
                <a:cs typeface="ＭＳ Ｐゴシック" charset="0"/>
              </a:rPr>
              <a:t>A.Deshpande</a:t>
            </a:r>
            <a:r>
              <a:rPr lang="en-US" dirty="0">
                <a:latin typeface="Helvetica" charset="0"/>
                <a:ea typeface="ＭＳ Ｐゴシック" charset="0"/>
                <a:cs typeface="ＭＳ Ｐゴシック" charset="0"/>
              </a:rPr>
              <a:t>, </a:t>
            </a:r>
            <a:r>
              <a:rPr lang="en-US" dirty="0" err="1">
                <a:latin typeface="Helvetica" charset="0"/>
                <a:ea typeface="ＭＳ Ｐゴシック" charset="0"/>
                <a:cs typeface="ＭＳ Ｐゴシック" charset="0"/>
              </a:rPr>
              <a:t>J.Dunlop</a:t>
            </a:r>
            <a:r>
              <a:rPr lang="en-US" dirty="0">
                <a:latin typeface="Helvetica" charset="0"/>
                <a:ea typeface="ＭＳ Ｐゴシック" charset="0"/>
                <a:cs typeface="ＭＳ Ｐゴシック" charset="0"/>
              </a:rPr>
              <a:t>, </a:t>
            </a:r>
            <a:r>
              <a:rPr lang="en-US" dirty="0" err="1">
                <a:latin typeface="Helvetica" charset="0"/>
                <a:ea typeface="ＭＳ Ｐゴシック" charset="0"/>
                <a:cs typeface="ＭＳ Ｐゴシック" charset="0"/>
              </a:rPr>
              <a:t>D.Lawrence</a:t>
            </a:r>
            <a:r>
              <a:rPr lang="en-US" dirty="0">
                <a:latin typeface="Helvetica" charset="0"/>
                <a:ea typeface="ＭＳ Ｐゴシック" charset="0"/>
                <a:cs typeface="ＭＳ Ｐゴシック" charset="0"/>
              </a:rPr>
              <a:t>, </a:t>
            </a:r>
            <a:r>
              <a:rPr lang="en-US" dirty="0" err="1">
                <a:latin typeface="Helvetica" charset="0"/>
                <a:ea typeface="ＭＳ Ｐゴシック" charset="0"/>
                <a:cs typeface="ＭＳ Ｐゴシック" charset="0"/>
              </a:rPr>
              <a:t>J.Liu</a:t>
            </a:r>
            <a:r>
              <a:rPr lang="en-US" dirty="0">
                <a:latin typeface="Helvetica" charset="0"/>
                <a:ea typeface="ＭＳ Ｐゴシック" charset="0"/>
                <a:cs typeface="ＭＳ Ｐゴシック" charset="0"/>
              </a:rPr>
              <a:t>, </a:t>
            </a:r>
            <a:r>
              <a:rPr lang="en-US" dirty="0" err="1">
                <a:latin typeface="Helvetica" charset="0"/>
                <a:ea typeface="ＭＳ Ｐゴシック" charset="0"/>
                <a:cs typeface="ＭＳ Ｐゴシック" charset="0"/>
              </a:rPr>
              <a:t>P.Mantica</a:t>
            </a:r>
            <a:r>
              <a:rPr lang="en-US" dirty="0">
                <a:latin typeface="Helvetica" charset="0"/>
                <a:ea typeface="ＭＳ Ｐゴシック" charset="0"/>
                <a:cs typeface="ＭＳ Ｐゴシック" charset="0"/>
              </a:rPr>
              <a:t>, </a:t>
            </a:r>
            <a:r>
              <a:rPr lang="en-US" dirty="0" err="1">
                <a:latin typeface="Helvetica" charset="0"/>
                <a:ea typeface="ＭＳ Ｐゴシック" charset="0"/>
                <a:cs typeface="ＭＳ Ｐゴシック" charset="0"/>
              </a:rPr>
              <a:t>T.Wenaus</a:t>
            </a:r>
            <a:r>
              <a:rPr lang="en-US" dirty="0">
                <a:latin typeface="Helvetica" charset="0"/>
                <a:ea typeface="ＭＳ Ｐゴシック" charset="0"/>
                <a:cs typeface="ＭＳ Ｐゴシック" charset="0"/>
              </a:rPr>
              <a:t> and EICO team (Andrea, Carlos, Daria, Domenico, Eric, Francesco, Peter, Roger, Taku, Wouter, …)</a:t>
            </a:r>
          </a:p>
          <a:p>
            <a:pPr marL="101600" indent="0">
              <a:buNone/>
            </a:pPr>
            <a:endParaRPr lang="en-US" dirty="0">
              <a:latin typeface="Helvetica" charset="0"/>
              <a:ea typeface="ＭＳ Ｐゴシック" charset="0"/>
              <a:cs typeface="ＭＳ Ｐゴシック" charset="0"/>
            </a:endParaRPr>
          </a:p>
          <a:p>
            <a:pPr marL="101600" indent="0">
              <a:buNone/>
            </a:pPr>
            <a:r>
              <a:rPr lang="en-US" dirty="0">
                <a:latin typeface="Helvetica" charset="0"/>
                <a:ea typeface="ＭＳ Ｐゴシック" charset="0"/>
                <a:cs typeface="ＭＳ Ｐゴシック" charset="0"/>
              </a:rPr>
              <a:t>Special thanks to Markus and Rolf, with whom we collaborated on the EICO charter and DOE ONP white paper. They made significant contributions to improving them.</a:t>
            </a:r>
          </a:p>
          <a:p>
            <a:endParaRPr lang="en-US" dirty="0"/>
          </a:p>
        </p:txBody>
      </p:sp>
      <p:sp>
        <p:nvSpPr>
          <p:cNvPr id="4" name="Slide Number Placeholder 3">
            <a:extLst>
              <a:ext uri="{FF2B5EF4-FFF2-40B4-BE49-F238E27FC236}">
                <a16:creationId xmlns:a16="http://schemas.microsoft.com/office/drawing/2014/main" id="{7434F916-AAA3-C758-47E7-66EA5D67182C}"/>
              </a:ext>
            </a:extLst>
          </p:cNvPr>
          <p:cNvSpPr>
            <a:spLocks noGrp="1"/>
          </p:cNvSpPr>
          <p:nvPr>
            <p:ph type="sldNum" sz="quarter" idx="12"/>
          </p:nvPr>
        </p:nvSpPr>
        <p:spPr/>
        <p:txBody>
          <a:bodyPr/>
          <a:lstStyle/>
          <a:p>
            <a:fld id="{07E1C93C-5050-FC42-8F10-D22D4F119D13}" type="slidenum">
              <a:rPr lang="en-US" smtClean="0"/>
              <a:pPr/>
              <a:t>19</a:t>
            </a:fld>
            <a:endParaRPr lang="en-US"/>
          </a:p>
        </p:txBody>
      </p:sp>
    </p:spTree>
    <p:extLst>
      <p:ext uri="{BB962C8B-B14F-4D97-AF65-F5344CB8AC3E}">
        <p14:creationId xmlns:p14="http://schemas.microsoft.com/office/powerpoint/2010/main" val="3583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24A7-C2C7-1E78-A7CC-C952F99C9A6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9A7AC5E-A44E-6F5B-8B4B-4A11A45A6ACC}"/>
              </a:ext>
            </a:extLst>
          </p:cNvPr>
          <p:cNvSpPr>
            <a:spLocks noGrp="1"/>
          </p:cNvSpPr>
          <p:nvPr>
            <p:ph idx="1"/>
          </p:nvPr>
        </p:nvSpPr>
        <p:spPr/>
        <p:txBody>
          <a:bodyPr/>
          <a:lstStyle/>
          <a:p>
            <a:r>
              <a:rPr lang="en-US" sz="2400" dirty="0"/>
              <a:t>EIC Computing and Software Joint Institute</a:t>
            </a:r>
          </a:p>
          <a:p>
            <a:pPr lvl="1"/>
            <a:r>
              <a:rPr lang="en-US" sz="2200" dirty="0"/>
              <a:t>Motivation and the primary technical responsibilities of host labs</a:t>
            </a:r>
          </a:p>
          <a:p>
            <a:pPr lvl="1"/>
            <a:r>
              <a:rPr lang="en-US" sz="2400" dirty="0"/>
              <a:t>EIC computing in DOE and International context</a:t>
            </a:r>
          </a:p>
          <a:p>
            <a:pPr lvl="1"/>
            <a:r>
              <a:rPr lang="en-US" sz="2400" dirty="0"/>
              <a:t>EIC International Computing Organization</a:t>
            </a:r>
          </a:p>
          <a:p>
            <a:r>
              <a:rPr lang="en-US" sz="2400" dirty="0"/>
              <a:t>Preliminary estimate of BNL and </a:t>
            </a:r>
            <a:r>
              <a:rPr lang="en-US" sz="2400" dirty="0" err="1"/>
              <a:t>JLab</a:t>
            </a:r>
            <a:r>
              <a:rPr lang="en-US" sz="2400" dirty="0"/>
              <a:t> requirements for the </a:t>
            </a:r>
            <a:r>
              <a:rPr lang="en-US" sz="2400" dirty="0" err="1"/>
              <a:t>ePIC</a:t>
            </a:r>
            <a:r>
              <a:rPr lang="en-US" sz="2400" dirty="0"/>
              <a:t>/EIC computing in 2027-2032</a:t>
            </a:r>
          </a:p>
          <a:p>
            <a:pPr lvl="1"/>
            <a:r>
              <a:rPr lang="en-US" sz="2400" dirty="0"/>
              <a:t>Motivation</a:t>
            </a:r>
          </a:p>
          <a:p>
            <a:pPr lvl="1"/>
            <a:r>
              <a:rPr lang="en-US" sz="2400" dirty="0"/>
              <a:t>Basic assumptions</a:t>
            </a:r>
          </a:p>
          <a:p>
            <a:pPr lvl="1"/>
            <a:r>
              <a:rPr lang="en-US" sz="2400" dirty="0"/>
              <a:t>Risks</a:t>
            </a:r>
          </a:p>
          <a:p>
            <a:r>
              <a:rPr lang="en-US" sz="2400" dirty="0"/>
              <a:t>EIC Computing and Software Joint Institute status and priorities</a:t>
            </a:r>
          </a:p>
          <a:p>
            <a:pPr marL="0" indent="0">
              <a:buNone/>
            </a:pPr>
            <a:endParaRPr lang="en-US" dirty="0"/>
          </a:p>
        </p:txBody>
      </p:sp>
      <p:sp>
        <p:nvSpPr>
          <p:cNvPr id="4" name="Slide Number Placeholder 3">
            <a:extLst>
              <a:ext uri="{FF2B5EF4-FFF2-40B4-BE49-F238E27FC236}">
                <a16:creationId xmlns:a16="http://schemas.microsoft.com/office/drawing/2014/main" id="{491B0967-75AE-F80C-D394-FEE4BC3A2091}"/>
              </a:ext>
            </a:extLst>
          </p:cNvPr>
          <p:cNvSpPr>
            <a:spLocks noGrp="1"/>
          </p:cNvSpPr>
          <p:nvPr>
            <p:ph type="sldNum" sz="quarter" idx="12"/>
          </p:nvPr>
        </p:nvSpPr>
        <p:spPr/>
        <p:txBody>
          <a:bodyPr/>
          <a:lstStyle/>
          <a:p>
            <a:fld id="{07E1C93C-5050-FC42-8F10-D22D4F119D13}" type="slidenum">
              <a:rPr lang="en-US" smtClean="0"/>
              <a:pPr/>
              <a:t>2</a:t>
            </a:fld>
            <a:endParaRPr lang="en-US"/>
          </a:p>
        </p:txBody>
      </p:sp>
    </p:spTree>
    <p:extLst>
      <p:ext uri="{BB962C8B-B14F-4D97-AF65-F5344CB8AC3E}">
        <p14:creationId xmlns:p14="http://schemas.microsoft.com/office/powerpoint/2010/main" val="213806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3C1E-48DB-69B0-0343-E704B90B5742}"/>
              </a:ext>
            </a:extLst>
          </p:cNvPr>
          <p:cNvSpPr>
            <a:spLocks noGrp="1"/>
          </p:cNvSpPr>
          <p:nvPr>
            <p:ph type="title"/>
          </p:nvPr>
        </p:nvSpPr>
        <p:spPr/>
        <p:txBody>
          <a:bodyPr/>
          <a:lstStyle/>
          <a:p>
            <a:r>
              <a:rPr lang="en-US" dirty="0"/>
              <a:t>Back up slides</a:t>
            </a:r>
          </a:p>
        </p:txBody>
      </p:sp>
      <p:sp>
        <p:nvSpPr>
          <p:cNvPr id="3" name="Content Placeholder 2">
            <a:extLst>
              <a:ext uri="{FF2B5EF4-FFF2-40B4-BE49-F238E27FC236}">
                <a16:creationId xmlns:a16="http://schemas.microsoft.com/office/drawing/2014/main" id="{48711782-631D-2E90-69F7-0CCFD495B8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375A2EA-25B8-4732-4AA8-BDE7B11FABB7}"/>
              </a:ext>
            </a:extLst>
          </p:cNvPr>
          <p:cNvSpPr>
            <a:spLocks noGrp="1"/>
          </p:cNvSpPr>
          <p:nvPr>
            <p:ph type="sldNum" sz="quarter" idx="12"/>
          </p:nvPr>
        </p:nvSpPr>
        <p:spPr/>
        <p:txBody>
          <a:bodyPr/>
          <a:lstStyle/>
          <a:p>
            <a:fld id="{07E1C93C-5050-FC42-8F10-D22D4F119D13}" type="slidenum">
              <a:rPr lang="en-US" smtClean="0"/>
              <a:pPr/>
              <a:t>20</a:t>
            </a:fld>
            <a:endParaRPr lang="en-US"/>
          </a:p>
        </p:txBody>
      </p:sp>
    </p:spTree>
    <p:extLst>
      <p:ext uri="{BB962C8B-B14F-4D97-AF65-F5344CB8AC3E}">
        <p14:creationId xmlns:p14="http://schemas.microsoft.com/office/powerpoint/2010/main" val="2847738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6169-A588-9832-BA23-68815066CB6F}"/>
              </a:ext>
            </a:extLst>
          </p:cNvPr>
          <p:cNvSpPr>
            <a:spLocks noGrp="1"/>
          </p:cNvSpPr>
          <p:nvPr>
            <p:ph type="title"/>
          </p:nvPr>
        </p:nvSpPr>
        <p:spPr/>
        <p:txBody>
          <a:bodyPr/>
          <a:lstStyle/>
          <a:p>
            <a:r>
              <a:rPr lang="en-US" b="0" dirty="0"/>
              <a:t>Resources and Expertise: BNL Scientific Computing and Data Facilities</a:t>
            </a:r>
            <a:endParaRPr lang="en-US" dirty="0"/>
          </a:p>
        </p:txBody>
      </p:sp>
      <p:sp>
        <p:nvSpPr>
          <p:cNvPr id="4" name="Slide Number Placeholder 3">
            <a:extLst>
              <a:ext uri="{FF2B5EF4-FFF2-40B4-BE49-F238E27FC236}">
                <a16:creationId xmlns:a16="http://schemas.microsoft.com/office/drawing/2014/main" id="{A0DE8D19-83A9-82A2-028B-ED982E3D8938}"/>
              </a:ext>
            </a:extLst>
          </p:cNvPr>
          <p:cNvSpPr>
            <a:spLocks noGrp="1"/>
          </p:cNvSpPr>
          <p:nvPr>
            <p:ph type="sldNum" sz="quarter" idx="12"/>
          </p:nvPr>
        </p:nvSpPr>
        <p:spPr/>
        <p:txBody>
          <a:bodyPr/>
          <a:lstStyle/>
          <a:p>
            <a:fld id="{07E1C93C-5050-FC42-8F10-D22D4F119D13}" type="slidenum">
              <a:rPr lang="en-US" smtClean="0"/>
              <a:pPr/>
              <a:t>21</a:t>
            </a:fld>
            <a:endParaRPr lang="en-US"/>
          </a:p>
        </p:txBody>
      </p:sp>
      <p:sp>
        <p:nvSpPr>
          <p:cNvPr id="5" name="Google Shape;311;p37">
            <a:extLst>
              <a:ext uri="{FF2B5EF4-FFF2-40B4-BE49-F238E27FC236}">
                <a16:creationId xmlns:a16="http://schemas.microsoft.com/office/drawing/2014/main" id="{5AEF26F9-B71E-9D1E-9B5A-3FEAAB7D6A37}"/>
              </a:ext>
            </a:extLst>
          </p:cNvPr>
          <p:cNvSpPr txBox="1">
            <a:spLocks/>
          </p:cNvSpPr>
          <p:nvPr/>
        </p:nvSpPr>
        <p:spPr>
          <a:xfrm>
            <a:off x="50920" y="798422"/>
            <a:ext cx="7183257" cy="5972278"/>
          </a:xfrm>
          <a:prstGeom prst="rect">
            <a:avLst/>
          </a:prstGeom>
        </p:spPr>
        <p:txBody>
          <a:bodyPr spcFirstLastPara="1" vert="horz" wrap="square" lIns="128000" tIns="128000" rIns="128000" bIns="1280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spcBef>
                <a:spcPts val="0"/>
              </a:spcBef>
              <a:buSzPts val="2200"/>
              <a:buFont typeface="Arial" panose="020B0604020202020204" pitchFamily="34" charset="0"/>
              <a:buNone/>
            </a:pPr>
            <a:r>
              <a:rPr lang="en-US" sz="1600" dirty="0">
                <a:solidFill>
                  <a:srgbClr val="0070C0"/>
                </a:solidFill>
              </a:rPr>
              <a:t>Leading computing center for high-throughput computing and scientific data</a:t>
            </a:r>
          </a:p>
          <a:p>
            <a:pPr>
              <a:spcBef>
                <a:spcPts val="0"/>
              </a:spcBef>
              <a:buSzPts val="2200"/>
            </a:pPr>
            <a:r>
              <a:rPr lang="en-US" sz="1400" dirty="0"/>
              <a:t>supports high energy and nuclear physics experiments, as well as BNL-based and international projects, including EIC, LQCD, NSLS-II, CFN, BES, WLCG and OSG</a:t>
            </a:r>
          </a:p>
          <a:p>
            <a:pPr>
              <a:spcBef>
                <a:spcPts val="0"/>
              </a:spcBef>
              <a:buSzPts val="2200"/>
            </a:pPr>
            <a:r>
              <a:rPr lang="en-US" sz="1400" dirty="0"/>
              <a:t>~2200 nodes (~220k CPU cores and 400 GPUs)</a:t>
            </a:r>
          </a:p>
          <a:p>
            <a:pPr>
              <a:spcBef>
                <a:spcPts val="0"/>
              </a:spcBef>
              <a:buSzPts val="2200"/>
            </a:pPr>
            <a:r>
              <a:rPr lang="en-US" sz="1400" dirty="0"/>
              <a:t>externally connected to global network at 1.6 </a:t>
            </a:r>
            <a:r>
              <a:rPr lang="en-US" sz="1400" dirty="0" err="1"/>
              <a:t>Tbps</a:t>
            </a:r>
            <a:r>
              <a:rPr lang="en-US" sz="1400" dirty="0"/>
              <a:t>: ~1 PB/day transferred in &amp; out of BNL </a:t>
            </a:r>
          </a:p>
          <a:p>
            <a:pPr>
              <a:spcBef>
                <a:spcPts val="0"/>
              </a:spcBef>
              <a:buSzPts val="2200"/>
            </a:pPr>
            <a:r>
              <a:rPr lang="en-US" sz="1400" dirty="0"/>
              <a:t>infrastructure: 59,000 ft</a:t>
            </a:r>
            <a:r>
              <a:rPr lang="en-US" sz="1400" baseline="30000" dirty="0"/>
              <a:t>2</a:t>
            </a:r>
            <a:r>
              <a:rPr lang="en-US" sz="1400" dirty="0"/>
              <a:t> with power 4.8 MW anticipated to grow to 9.6 MW</a:t>
            </a:r>
          </a:p>
          <a:p>
            <a:pPr>
              <a:spcBef>
                <a:spcPts val="0"/>
              </a:spcBef>
              <a:buSzPts val="2200"/>
            </a:pPr>
            <a:r>
              <a:rPr lang="en-US" sz="1400" dirty="0"/>
              <a:t>Energy-efficient data center with 1.3 current PUE, aiming for 1.2 PUE with full IT payload deployment </a:t>
            </a:r>
          </a:p>
          <a:p>
            <a:pPr marL="88900" indent="0">
              <a:buSzPts val="2200"/>
              <a:buFont typeface="Arial" panose="020B0604020202020204" pitchFamily="34" charset="0"/>
              <a:buNone/>
            </a:pPr>
            <a:r>
              <a:rPr lang="en-US" sz="1600" dirty="0">
                <a:solidFill>
                  <a:srgbClr val="0070C0"/>
                </a:solidFill>
              </a:rPr>
              <a:t>One of top-10 scientific data centers in world</a:t>
            </a:r>
          </a:p>
          <a:p>
            <a:pPr indent="-342900">
              <a:spcBef>
                <a:spcPts val="500"/>
              </a:spcBef>
              <a:buSzPts val="1800"/>
              <a:buFont typeface="Arial" panose="020B0604020202020204" pitchFamily="34" charset="0"/>
              <a:buChar char="●"/>
            </a:pPr>
            <a:r>
              <a:rPr lang="en-US" sz="1400" dirty="0"/>
              <a:t>largest HEP/NP data archive in United States</a:t>
            </a:r>
          </a:p>
          <a:p>
            <a:pPr indent="-342900">
              <a:spcBef>
                <a:spcPts val="500"/>
              </a:spcBef>
              <a:buSzPts val="1800"/>
              <a:buFont typeface="Arial" panose="020B0604020202020204" pitchFamily="34" charset="0"/>
              <a:buChar char="●"/>
            </a:pPr>
            <a:r>
              <a:rPr lang="en-US" sz="1400" dirty="0"/>
              <a:t>0.6+ EB of data archived (exabytes by 2030), the largest NP </a:t>
            </a:r>
          </a:p>
          <a:p>
            <a:pPr marL="114300" indent="0">
              <a:spcBef>
                <a:spcPts val="500"/>
              </a:spcBef>
              <a:buSzPts val="1800"/>
              <a:buFont typeface="Arial" panose="020B0604020202020204" pitchFamily="34" charset="0"/>
              <a:buNone/>
            </a:pPr>
            <a:r>
              <a:rPr lang="en-US" sz="1400" dirty="0"/>
              <a:t>     and HEP data archive in US </a:t>
            </a:r>
          </a:p>
          <a:p>
            <a:pPr indent="-342900">
              <a:spcBef>
                <a:spcPts val="500"/>
              </a:spcBef>
              <a:buSzPts val="1800"/>
              <a:buFont typeface="Arial" panose="020B0604020202020204" pitchFamily="34" charset="0"/>
              <a:buChar char="●"/>
            </a:pPr>
            <a:r>
              <a:rPr lang="en-US" sz="1400" dirty="0"/>
              <a:t>170+ PB on disks</a:t>
            </a:r>
          </a:p>
          <a:p>
            <a:pPr indent="-342900">
              <a:spcBef>
                <a:spcPts val="500"/>
              </a:spcBef>
              <a:buSzPts val="1800"/>
              <a:buFont typeface="Arial" panose="020B0604020202020204" pitchFamily="34" charset="0"/>
              <a:buChar char="●"/>
            </a:pPr>
            <a:r>
              <a:rPr lang="en-US" sz="1400" dirty="0"/>
              <a:t>Mass storage HPSS system used in Data Carousel</a:t>
            </a:r>
            <a:br>
              <a:rPr lang="en-US" sz="1400" dirty="0"/>
            </a:br>
            <a:r>
              <a:rPr lang="en-US" sz="1400" dirty="0"/>
              <a:t>mode when data actively migrated between disk </a:t>
            </a:r>
            <a:br>
              <a:rPr lang="en-US" sz="1400" dirty="0"/>
            </a:br>
            <a:r>
              <a:rPr lang="en-US" sz="1400" dirty="0"/>
              <a:t>and tape</a:t>
            </a:r>
          </a:p>
          <a:p>
            <a:pPr indent="-342900">
              <a:spcBef>
                <a:spcPts val="500"/>
              </a:spcBef>
              <a:buSzPts val="1800"/>
              <a:buFont typeface="Arial" panose="020B0604020202020204" pitchFamily="34" charset="0"/>
              <a:buChar char="●"/>
            </a:pPr>
            <a:r>
              <a:rPr lang="en-US" sz="1400" dirty="0"/>
              <a:t>Seamless integration with LCF and HTC</a:t>
            </a:r>
          </a:p>
          <a:p>
            <a:pPr indent="-342900">
              <a:spcBef>
                <a:spcPts val="500"/>
              </a:spcBef>
              <a:buSzPts val="1800"/>
              <a:buFont typeface="Arial" panose="020B0604020202020204" pitchFamily="34" charset="0"/>
              <a:buChar char="●"/>
            </a:pPr>
            <a:r>
              <a:rPr lang="en-US" sz="1400" dirty="0"/>
              <a:t>Commercial clouds integration with on-prem resources</a:t>
            </a:r>
          </a:p>
          <a:p>
            <a:pPr indent="-342900">
              <a:spcBef>
                <a:spcPts val="500"/>
              </a:spcBef>
              <a:buSzPts val="1800"/>
              <a:buFont typeface="Arial" panose="020B0604020202020204" pitchFamily="34" charset="0"/>
              <a:buChar char="●"/>
            </a:pPr>
            <a:r>
              <a:rPr lang="en-US" sz="1400" dirty="0"/>
              <a:t>Advanced Computing Laboratory : Emerging technology testbed in collaboration with industry</a:t>
            </a:r>
          </a:p>
          <a:p>
            <a:pPr marL="0" indent="0">
              <a:spcBef>
                <a:spcPts val="500"/>
              </a:spcBef>
              <a:buSzPts val="1800"/>
              <a:buNone/>
            </a:pPr>
            <a:endParaRPr lang="en-US" sz="1400" dirty="0"/>
          </a:p>
          <a:p>
            <a:pPr marL="0" indent="0">
              <a:spcBef>
                <a:spcPts val="500"/>
              </a:spcBef>
              <a:buSzPts val="1800"/>
              <a:buNone/>
            </a:pPr>
            <a:r>
              <a:rPr lang="en-US" sz="1600" dirty="0">
                <a:solidFill>
                  <a:srgbClr val="FF0000"/>
                </a:solidFill>
              </a:rPr>
              <a:t>Running experiments in NPP for 25 years and new experiments  with new ideas and new approaches</a:t>
            </a:r>
          </a:p>
          <a:p>
            <a:pPr lvl="1">
              <a:buClr>
                <a:srgbClr val="C00000"/>
              </a:buClr>
            </a:pPr>
            <a:endParaRPr lang="en-US" dirty="0">
              <a:solidFill>
                <a:srgbClr val="0B5AB2"/>
              </a:solidFill>
              <a:latin typeface="Helvetica Neue" panose="02000503000000020004" pitchFamily="2" charset="0"/>
            </a:endParaRPr>
          </a:p>
          <a:p>
            <a:pPr lvl="1">
              <a:buClr>
                <a:srgbClr val="C00000"/>
              </a:buClr>
            </a:pPr>
            <a:endParaRPr lang="en-US" dirty="0">
              <a:solidFill>
                <a:srgbClr val="C00000"/>
              </a:solidFill>
            </a:endParaRPr>
          </a:p>
          <a:p>
            <a:pPr marL="0" indent="0">
              <a:spcAft>
                <a:spcPts val="1000"/>
              </a:spcAft>
              <a:buFont typeface="Arial" panose="020B0604020202020204" pitchFamily="34" charset="0"/>
              <a:buNone/>
            </a:pPr>
            <a:endParaRPr lang="en-US" dirty="0"/>
          </a:p>
        </p:txBody>
      </p:sp>
      <p:pic>
        <p:nvPicPr>
          <p:cNvPr id="6" name="Google Shape;313;p37">
            <a:extLst>
              <a:ext uri="{FF2B5EF4-FFF2-40B4-BE49-F238E27FC236}">
                <a16:creationId xmlns:a16="http://schemas.microsoft.com/office/drawing/2014/main" id="{B88AB1D0-E0A5-D4EB-6F7B-2A5E00C5A7C5}"/>
              </a:ext>
            </a:extLst>
          </p:cNvPr>
          <p:cNvPicPr preferRelativeResize="0"/>
          <p:nvPr/>
        </p:nvPicPr>
        <p:blipFill rotWithShape="1">
          <a:blip r:embed="rId2">
            <a:alphaModFix/>
          </a:blip>
          <a:srcRect/>
          <a:stretch/>
        </p:blipFill>
        <p:spPr>
          <a:xfrm>
            <a:off x="7234178" y="811743"/>
            <a:ext cx="4860064" cy="1670566"/>
          </a:xfrm>
          <a:prstGeom prst="rect">
            <a:avLst/>
          </a:prstGeom>
          <a:noFill/>
          <a:ln>
            <a:noFill/>
          </a:ln>
        </p:spPr>
      </p:pic>
      <p:sp>
        <p:nvSpPr>
          <p:cNvPr id="10" name="TextBox 9">
            <a:extLst>
              <a:ext uri="{FF2B5EF4-FFF2-40B4-BE49-F238E27FC236}">
                <a16:creationId xmlns:a16="http://schemas.microsoft.com/office/drawing/2014/main" id="{A58A4D8C-AAB8-B4CE-5DA3-D10CBE15736F}"/>
              </a:ext>
            </a:extLst>
          </p:cNvPr>
          <p:cNvSpPr txBox="1"/>
          <p:nvPr/>
        </p:nvSpPr>
        <p:spPr>
          <a:xfrm>
            <a:off x="7558287" y="2468988"/>
            <a:ext cx="4582793" cy="553998"/>
          </a:xfrm>
          <a:prstGeom prst="rect">
            <a:avLst/>
          </a:prstGeom>
          <a:noFill/>
        </p:spPr>
        <p:txBody>
          <a:bodyPr wrap="square" rtlCol="0">
            <a:spAutoFit/>
          </a:bodyPr>
          <a:lstStyle/>
          <a:p>
            <a:pPr marL="114300" indent="0">
              <a:spcBef>
                <a:spcPts val="500"/>
              </a:spcBef>
              <a:buClr>
                <a:srgbClr val="C00000"/>
              </a:buClr>
              <a:buSzPts val="1800"/>
              <a:buFont typeface="Arial" panose="020B0604020202020204" pitchFamily="34" charset="0"/>
              <a:buNone/>
            </a:pPr>
            <a:r>
              <a:rPr lang="en-US" sz="1500" dirty="0">
                <a:solidFill>
                  <a:srgbClr val="C00000"/>
                </a:solidFill>
              </a:rPr>
              <a:t>One of three largest  WLCG centers and the only one with 100% availability and reliability in Jul’24 – Dec’25</a:t>
            </a:r>
          </a:p>
        </p:txBody>
      </p:sp>
      <p:pic>
        <p:nvPicPr>
          <p:cNvPr id="13" name="Picture 12">
            <a:extLst>
              <a:ext uri="{FF2B5EF4-FFF2-40B4-BE49-F238E27FC236}">
                <a16:creationId xmlns:a16="http://schemas.microsoft.com/office/drawing/2014/main" id="{EF971113-16E3-7745-9B96-D065E55CD5A2}"/>
              </a:ext>
            </a:extLst>
          </p:cNvPr>
          <p:cNvPicPr>
            <a:picLocks noChangeAspect="1"/>
          </p:cNvPicPr>
          <p:nvPr/>
        </p:nvPicPr>
        <p:blipFill>
          <a:blip r:embed="rId3"/>
          <a:stretch>
            <a:fillRect/>
          </a:stretch>
        </p:blipFill>
        <p:spPr>
          <a:xfrm>
            <a:off x="7128701" y="3022986"/>
            <a:ext cx="4965540" cy="2165861"/>
          </a:xfrm>
          <a:prstGeom prst="rect">
            <a:avLst/>
          </a:prstGeom>
        </p:spPr>
      </p:pic>
      <p:sp>
        <p:nvSpPr>
          <p:cNvPr id="14" name="TextBox 13">
            <a:extLst>
              <a:ext uri="{FF2B5EF4-FFF2-40B4-BE49-F238E27FC236}">
                <a16:creationId xmlns:a16="http://schemas.microsoft.com/office/drawing/2014/main" id="{5779DA34-DB36-D932-F1A7-3570C58F7601}"/>
              </a:ext>
            </a:extLst>
          </p:cNvPr>
          <p:cNvSpPr txBox="1"/>
          <p:nvPr/>
        </p:nvSpPr>
        <p:spPr>
          <a:xfrm>
            <a:off x="7462617" y="3127939"/>
            <a:ext cx="4451668" cy="276999"/>
          </a:xfrm>
          <a:prstGeom prst="rect">
            <a:avLst/>
          </a:prstGeom>
          <a:noFill/>
        </p:spPr>
        <p:txBody>
          <a:bodyPr wrap="none" rtlCol="0">
            <a:spAutoFit/>
          </a:bodyPr>
          <a:lstStyle/>
          <a:p>
            <a:r>
              <a:rPr lang="en-US" sz="1200" dirty="0"/>
              <a:t>Unprecedented Data Taking Rate to Tape (HPSS) for </a:t>
            </a:r>
            <a:r>
              <a:rPr lang="en-US" sz="1200" dirty="0" err="1"/>
              <a:t>sPHENIX</a:t>
            </a:r>
            <a:r>
              <a:rPr lang="en-US" sz="1200" dirty="0"/>
              <a:t> in 2025</a:t>
            </a:r>
          </a:p>
        </p:txBody>
      </p:sp>
      <p:pic>
        <p:nvPicPr>
          <p:cNvPr id="15" name="Picture 14">
            <a:extLst>
              <a:ext uri="{FF2B5EF4-FFF2-40B4-BE49-F238E27FC236}">
                <a16:creationId xmlns:a16="http://schemas.microsoft.com/office/drawing/2014/main" id="{BBD4765A-29F8-8253-119E-C18D885401AA}"/>
              </a:ext>
            </a:extLst>
          </p:cNvPr>
          <p:cNvPicPr>
            <a:picLocks noChangeAspect="1"/>
          </p:cNvPicPr>
          <p:nvPr/>
        </p:nvPicPr>
        <p:blipFill>
          <a:blip r:embed="rId4"/>
          <a:stretch>
            <a:fillRect/>
          </a:stretch>
        </p:blipFill>
        <p:spPr>
          <a:xfrm>
            <a:off x="7234177" y="4893353"/>
            <a:ext cx="4762402" cy="1672341"/>
          </a:xfrm>
          <a:prstGeom prst="rect">
            <a:avLst/>
          </a:prstGeom>
        </p:spPr>
      </p:pic>
      <p:sp>
        <p:nvSpPr>
          <p:cNvPr id="17" name="TextBox 16">
            <a:extLst>
              <a:ext uri="{FF2B5EF4-FFF2-40B4-BE49-F238E27FC236}">
                <a16:creationId xmlns:a16="http://schemas.microsoft.com/office/drawing/2014/main" id="{7490048B-49F9-E391-5231-CED55D111C6F}"/>
              </a:ext>
            </a:extLst>
          </p:cNvPr>
          <p:cNvSpPr txBox="1"/>
          <p:nvPr/>
        </p:nvSpPr>
        <p:spPr>
          <a:xfrm>
            <a:off x="7462617" y="4924385"/>
            <a:ext cx="4678463" cy="276999"/>
          </a:xfrm>
          <a:prstGeom prst="rect">
            <a:avLst/>
          </a:prstGeom>
          <a:noFill/>
        </p:spPr>
        <p:txBody>
          <a:bodyPr wrap="square">
            <a:spAutoFit/>
          </a:bodyPr>
          <a:lstStyle/>
          <a:p>
            <a:r>
              <a:rPr lang="en-US" sz="1200" dirty="0"/>
              <a:t>Unprecedented Data Taking Rate from Disk (</a:t>
            </a:r>
            <a:r>
              <a:rPr lang="en-US" sz="1200" dirty="0" err="1"/>
              <a:t>Lustre</a:t>
            </a:r>
            <a:r>
              <a:rPr lang="en-US" sz="1200" dirty="0"/>
              <a:t>) for </a:t>
            </a:r>
            <a:r>
              <a:rPr lang="en-US" sz="1200" dirty="0" err="1"/>
              <a:t>sPHENIX</a:t>
            </a:r>
            <a:r>
              <a:rPr lang="en-US" sz="1200" dirty="0"/>
              <a:t> in 2025</a:t>
            </a:r>
          </a:p>
        </p:txBody>
      </p:sp>
      <p:cxnSp>
        <p:nvCxnSpPr>
          <p:cNvPr id="19" name="Straight Connector 18">
            <a:extLst>
              <a:ext uri="{FF2B5EF4-FFF2-40B4-BE49-F238E27FC236}">
                <a16:creationId xmlns:a16="http://schemas.microsoft.com/office/drawing/2014/main" id="{D85FCAF2-0673-EB04-7465-D3A2F8AFDEFE}"/>
              </a:ext>
            </a:extLst>
          </p:cNvPr>
          <p:cNvCxnSpPr/>
          <p:nvPr/>
        </p:nvCxnSpPr>
        <p:spPr>
          <a:xfrm>
            <a:off x="7743463" y="3530278"/>
            <a:ext cx="4350778"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0AD1371-FA1F-4342-2286-F5D8433610F8}"/>
              </a:ext>
            </a:extLst>
          </p:cNvPr>
          <p:cNvSpPr txBox="1"/>
          <p:nvPr/>
        </p:nvSpPr>
        <p:spPr>
          <a:xfrm>
            <a:off x="9467461" y="3311500"/>
            <a:ext cx="668773" cy="261610"/>
          </a:xfrm>
          <a:prstGeom prst="rect">
            <a:avLst/>
          </a:prstGeom>
          <a:noFill/>
        </p:spPr>
        <p:txBody>
          <a:bodyPr wrap="none" rtlCol="0">
            <a:spAutoFit/>
          </a:bodyPr>
          <a:lstStyle/>
          <a:p>
            <a:r>
              <a:rPr lang="en-US" sz="1100" dirty="0">
                <a:solidFill>
                  <a:srgbClr val="FF0000"/>
                </a:solidFill>
              </a:rPr>
              <a:t>40 GiB/s</a:t>
            </a:r>
          </a:p>
        </p:txBody>
      </p:sp>
      <p:cxnSp>
        <p:nvCxnSpPr>
          <p:cNvPr id="21" name="Straight Connector 20">
            <a:extLst>
              <a:ext uri="{FF2B5EF4-FFF2-40B4-BE49-F238E27FC236}">
                <a16:creationId xmlns:a16="http://schemas.microsoft.com/office/drawing/2014/main" id="{CD8DF95C-DE00-2F7A-2F74-755E0DA9F963}"/>
              </a:ext>
            </a:extLst>
          </p:cNvPr>
          <p:cNvCxnSpPr/>
          <p:nvPr/>
        </p:nvCxnSpPr>
        <p:spPr>
          <a:xfrm>
            <a:off x="7528166" y="5329576"/>
            <a:ext cx="4350778"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E90FCF-76ED-DD8C-317E-6747A9785A0F}"/>
              </a:ext>
            </a:extLst>
          </p:cNvPr>
          <p:cNvSpPr txBox="1"/>
          <p:nvPr/>
        </p:nvSpPr>
        <p:spPr>
          <a:xfrm>
            <a:off x="9252164" y="5110798"/>
            <a:ext cx="708848" cy="261610"/>
          </a:xfrm>
          <a:prstGeom prst="rect">
            <a:avLst/>
          </a:prstGeom>
          <a:noFill/>
        </p:spPr>
        <p:txBody>
          <a:bodyPr wrap="none" rtlCol="0">
            <a:spAutoFit/>
          </a:bodyPr>
          <a:lstStyle/>
          <a:p>
            <a:r>
              <a:rPr lang="en-US" sz="1100" dirty="0">
                <a:solidFill>
                  <a:srgbClr val="FF0000"/>
                </a:solidFill>
              </a:rPr>
              <a:t>400 GB/s</a:t>
            </a:r>
          </a:p>
        </p:txBody>
      </p:sp>
      <p:sp>
        <p:nvSpPr>
          <p:cNvPr id="23" name="TextBox 22">
            <a:extLst>
              <a:ext uri="{FF2B5EF4-FFF2-40B4-BE49-F238E27FC236}">
                <a16:creationId xmlns:a16="http://schemas.microsoft.com/office/drawing/2014/main" id="{E08F49D6-A266-D510-89EC-0C411EA69D7B}"/>
              </a:ext>
            </a:extLst>
          </p:cNvPr>
          <p:cNvSpPr txBox="1"/>
          <p:nvPr/>
        </p:nvSpPr>
        <p:spPr>
          <a:xfrm>
            <a:off x="11412638" y="5372408"/>
            <a:ext cx="484428" cy="430887"/>
          </a:xfrm>
          <a:prstGeom prst="rect">
            <a:avLst/>
          </a:prstGeom>
          <a:noFill/>
        </p:spPr>
        <p:txBody>
          <a:bodyPr wrap="none" rtlCol="0">
            <a:spAutoFit/>
          </a:bodyPr>
          <a:lstStyle/>
          <a:p>
            <a:r>
              <a:rPr lang="en-US" sz="1100" dirty="0">
                <a:solidFill>
                  <a:srgbClr val="00B050"/>
                </a:solidFill>
              </a:rPr>
              <a:t>read</a:t>
            </a:r>
          </a:p>
          <a:p>
            <a:r>
              <a:rPr lang="en-US" sz="1100" dirty="0">
                <a:solidFill>
                  <a:srgbClr val="FFC000"/>
                </a:solidFill>
              </a:rPr>
              <a:t>write</a:t>
            </a:r>
            <a:endParaRPr lang="en-US" dirty="0">
              <a:solidFill>
                <a:srgbClr val="FFC000"/>
              </a:solidFill>
            </a:endParaRPr>
          </a:p>
        </p:txBody>
      </p:sp>
    </p:spTree>
    <p:extLst>
      <p:ext uri="{BB962C8B-B14F-4D97-AF65-F5344CB8AC3E}">
        <p14:creationId xmlns:p14="http://schemas.microsoft.com/office/powerpoint/2010/main" val="98727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D16043-88AD-92A6-9B49-67037CC10CD3}"/>
              </a:ext>
            </a:extLst>
          </p:cNvPr>
          <p:cNvSpPr/>
          <p:nvPr/>
        </p:nvSpPr>
        <p:spPr>
          <a:xfrm>
            <a:off x="5647038" y="4737578"/>
            <a:ext cx="3249827" cy="1269431"/>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0"/>
          <p:cNvSpPr/>
          <p:nvPr/>
        </p:nvSpPr>
        <p:spPr>
          <a:xfrm>
            <a:off x="457200" y="182880"/>
            <a:ext cx="11274552" cy="502920"/>
          </a:xfrm>
          <a:prstGeom prst="rect">
            <a:avLst/>
          </a:prstGeom>
          <a:noFill/>
          <a:ln/>
        </p:spPr>
        <p:txBody>
          <a:bodyPr wrap="square" rtlCol="0" anchor="ctr"/>
          <a:lstStyle/>
          <a:p>
            <a:pPr marL="0" indent="0">
              <a:buNone/>
            </a:pPr>
            <a:r>
              <a:rPr lang="en-US" sz="2800" b="1" dirty="0">
                <a:solidFill>
                  <a:srgbClr val="1F4E79"/>
                </a:solidFill>
                <a:latin typeface="Calibri" pitchFamily="34" charset="0"/>
                <a:ea typeface="Calibri" pitchFamily="34" charset="-122"/>
                <a:cs typeface="Calibri" pitchFamily="34" charset="-120"/>
              </a:rPr>
              <a:t>Resources and Expertise: Jefferson Lab Scientific Computing and Data Facilities</a:t>
            </a:r>
            <a:endParaRPr lang="en-US" sz="2800" dirty="0"/>
          </a:p>
        </p:txBody>
      </p:sp>
      <p:sp>
        <p:nvSpPr>
          <p:cNvPr id="3" name="Shape 1"/>
          <p:cNvSpPr/>
          <p:nvPr/>
        </p:nvSpPr>
        <p:spPr>
          <a:xfrm>
            <a:off x="457200" y="861021"/>
            <a:ext cx="11274552" cy="0"/>
          </a:xfrm>
          <a:prstGeom prst="line">
            <a:avLst/>
          </a:prstGeom>
          <a:noFill/>
          <a:ln w="25400">
            <a:solidFill>
              <a:srgbClr val="1F4E79"/>
            </a:solidFill>
            <a:prstDash val="solid"/>
          </a:ln>
        </p:spPr>
        <p:txBody>
          <a:bodyPr/>
          <a:lstStyle/>
          <a:p>
            <a:endParaRPr lang="en-US"/>
          </a:p>
        </p:txBody>
      </p:sp>
      <p:sp>
        <p:nvSpPr>
          <p:cNvPr id="4" name="Text 2"/>
          <p:cNvSpPr/>
          <p:nvPr/>
        </p:nvSpPr>
        <p:spPr>
          <a:xfrm>
            <a:off x="502920" y="960120"/>
            <a:ext cx="6355080" cy="320040"/>
          </a:xfrm>
          <a:prstGeom prst="rect">
            <a:avLst/>
          </a:prstGeom>
          <a:noFill/>
          <a:ln/>
        </p:spPr>
        <p:txBody>
          <a:bodyPr wrap="square" rtlCol="0" anchor="ctr"/>
          <a:lstStyle/>
          <a:p>
            <a:pPr marL="0" indent="0">
              <a:buNone/>
            </a:pPr>
            <a:r>
              <a:rPr lang="en-US" sz="1700" b="1" dirty="0">
                <a:solidFill>
                  <a:srgbClr val="1F4E79"/>
                </a:solidFill>
                <a:latin typeface="Calibri" pitchFamily="34" charset="0"/>
                <a:ea typeface="Calibri" pitchFamily="34" charset="-122"/>
                <a:cs typeface="Calibri" pitchFamily="34" charset="-120"/>
              </a:rPr>
              <a:t>High-throughput computing for experiments &amp; analysis</a:t>
            </a:r>
            <a:endParaRPr lang="en-US" sz="1700" dirty="0"/>
          </a:p>
        </p:txBody>
      </p:sp>
      <p:sp>
        <p:nvSpPr>
          <p:cNvPr id="5" name="Text 3"/>
          <p:cNvSpPr/>
          <p:nvPr/>
        </p:nvSpPr>
        <p:spPr>
          <a:xfrm>
            <a:off x="502920" y="1280160"/>
            <a:ext cx="6355080" cy="2331720"/>
          </a:xfrm>
          <a:prstGeom prst="rect">
            <a:avLst/>
          </a:prstGeom>
          <a:noFill/>
          <a:ln/>
        </p:spPr>
        <p:txBody>
          <a:bodyPr wrap="square" lIns="76200" tIns="127000" rIns="127000" bIns="76200" rtlCol="0" anchor="t"/>
          <a:lstStyle/>
          <a:p>
            <a:pPr marL="228600" indent="-228600">
              <a:lnSpc>
                <a:spcPct val="110000"/>
              </a:lnSpc>
              <a:buSzPct val="100000"/>
              <a:buChar char="•"/>
            </a:pPr>
            <a:r>
              <a:rPr lang="en-US" sz="1350" dirty="0">
                <a:solidFill>
                  <a:srgbClr val="333333"/>
                </a:solidFill>
                <a:latin typeface="Calibri" pitchFamily="34" charset="0"/>
                <a:ea typeface="Calibri" pitchFamily="34" charset="-122"/>
                <a:cs typeface="Calibri" pitchFamily="34" charset="-120"/>
              </a:rPr>
              <a:t>Supports CEBAF experimental halls (A/B/C/D), accelerator operations, and lab-wide data analysis</a:t>
            </a:r>
          </a:p>
          <a:p>
            <a:pPr marL="228600" indent="-228600">
              <a:lnSpc>
                <a:spcPct val="110000"/>
              </a:lnSpc>
              <a:buSzPct val="100000"/>
              <a:buChar char="•"/>
            </a:pPr>
            <a:r>
              <a:rPr lang="en-US" sz="1350" dirty="0"/>
              <a:t>Critical computing partner for EIC/</a:t>
            </a:r>
            <a:r>
              <a:rPr lang="en-US" sz="1350" dirty="0" err="1"/>
              <a:t>ePIC</a:t>
            </a:r>
            <a:r>
              <a:rPr lang="en-US" sz="1350" dirty="0"/>
              <a:t> simulation campaign through OSG</a:t>
            </a:r>
          </a:p>
          <a:p>
            <a:pPr marL="228600" indent="-228600">
              <a:lnSpc>
                <a:spcPct val="110000"/>
              </a:lnSpc>
              <a:buSzPct val="100000"/>
              <a:buChar char="•"/>
            </a:pPr>
            <a:r>
              <a:rPr lang="en-US" sz="1350" dirty="0">
                <a:solidFill>
                  <a:srgbClr val="333333"/>
                </a:solidFill>
                <a:latin typeface="Calibri" pitchFamily="34" charset="0"/>
                <a:ea typeface="Calibri" pitchFamily="34" charset="-122"/>
                <a:cs typeface="Calibri" pitchFamily="34" charset="-120"/>
              </a:rPr>
              <a:t>JLab “Farm” provides ~30,000 compute cores for batch throughput (</a:t>
            </a:r>
            <a:r>
              <a:rPr lang="en-US" sz="1350" dirty="0" err="1">
                <a:solidFill>
                  <a:srgbClr val="333333"/>
                </a:solidFill>
                <a:latin typeface="Calibri" pitchFamily="34" charset="0"/>
                <a:ea typeface="Calibri" pitchFamily="34" charset="-122"/>
                <a:cs typeface="Calibri" pitchFamily="34" charset="-120"/>
              </a:rPr>
              <a:t>Slurm</a:t>
            </a:r>
            <a:r>
              <a:rPr lang="en-US" sz="1350" dirty="0">
                <a:solidFill>
                  <a:srgbClr val="333333"/>
                </a:solidFill>
                <a:latin typeface="Calibri" pitchFamily="34" charset="0"/>
                <a:ea typeface="Calibri" pitchFamily="34" charset="-122"/>
                <a:cs typeface="Calibri" pitchFamily="34" charset="-120"/>
              </a:rPr>
              <a:t>)</a:t>
            </a:r>
          </a:p>
          <a:p>
            <a:pPr marL="228600" indent="-228600">
              <a:lnSpc>
                <a:spcPct val="110000"/>
              </a:lnSpc>
              <a:buSzPct val="100000"/>
              <a:buChar char="•"/>
            </a:pPr>
            <a:r>
              <a:rPr lang="en-US" sz="1350" dirty="0"/>
              <a:t>Dedicated GPU resources (A100, A800, Gaudi2, Titan) for batch and interactive use</a:t>
            </a:r>
          </a:p>
          <a:p>
            <a:pPr marL="228600" indent="-228600">
              <a:lnSpc>
                <a:spcPct val="110000"/>
              </a:lnSpc>
              <a:buSzPct val="100000"/>
              <a:buChar char="•"/>
            </a:pPr>
            <a:r>
              <a:rPr lang="en-US" sz="1350" dirty="0">
                <a:solidFill>
                  <a:srgbClr val="333333"/>
                </a:solidFill>
                <a:latin typeface="Calibri" pitchFamily="34" charset="0"/>
                <a:ea typeface="Calibri" pitchFamily="34" charset="-122"/>
                <a:cs typeface="Calibri" pitchFamily="34" charset="-120"/>
              </a:rPr>
              <a:t>Interactive access via </a:t>
            </a:r>
            <a:r>
              <a:rPr lang="en-US" sz="1350" dirty="0" err="1">
                <a:solidFill>
                  <a:srgbClr val="333333"/>
                </a:solidFill>
                <a:latin typeface="Calibri" pitchFamily="34" charset="0"/>
                <a:ea typeface="Calibri" pitchFamily="34" charset="-122"/>
                <a:cs typeface="Calibri" pitchFamily="34" charset="-120"/>
              </a:rPr>
              <a:t>ifarm</a:t>
            </a:r>
            <a:r>
              <a:rPr lang="en-US" sz="1350" dirty="0">
                <a:solidFill>
                  <a:srgbClr val="333333"/>
                </a:solidFill>
                <a:latin typeface="Calibri" pitchFamily="34" charset="0"/>
                <a:ea typeface="Calibri" pitchFamily="34" charset="-122"/>
                <a:cs typeface="Calibri" pitchFamily="34" charset="-120"/>
              </a:rPr>
              <a:t> nodes and </a:t>
            </a:r>
            <a:r>
              <a:rPr lang="en-US" sz="1350" dirty="0" err="1">
                <a:solidFill>
                  <a:srgbClr val="333333"/>
                </a:solidFill>
                <a:latin typeface="Calibri" pitchFamily="34" charset="0"/>
                <a:ea typeface="Calibri" pitchFamily="34" charset="-122"/>
                <a:cs typeface="Calibri" pitchFamily="34" charset="-120"/>
              </a:rPr>
              <a:t>JupyterHub</a:t>
            </a:r>
            <a:r>
              <a:rPr lang="en-US" sz="1350" dirty="0">
                <a:solidFill>
                  <a:srgbClr val="333333"/>
                </a:solidFill>
                <a:latin typeface="Calibri" pitchFamily="34" charset="0"/>
                <a:ea typeface="Calibri" pitchFamily="34" charset="-122"/>
                <a:cs typeface="Calibri" pitchFamily="34" charset="-120"/>
              </a:rPr>
              <a:t> interfaces for development/testing</a:t>
            </a:r>
          </a:p>
          <a:p>
            <a:pPr marL="228600" indent="-228600">
              <a:lnSpc>
                <a:spcPct val="110000"/>
              </a:lnSpc>
              <a:buSzPct val="100000"/>
              <a:buChar char="•"/>
            </a:pPr>
            <a:r>
              <a:rPr lang="en-US" sz="1350" dirty="0">
                <a:solidFill>
                  <a:srgbClr val="333333"/>
                </a:solidFill>
                <a:latin typeface="Calibri" pitchFamily="34" charset="0"/>
                <a:ea typeface="Calibri" pitchFamily="34" charset="-122"/>
                <a:cs typeface="Calibri" pitchFamily="34" charset="-120"/>
              </a:rPr>
              <a:t>High-performance distributed storage for workflows: ~11 PB Lustre and ~5 PB NFS/XRootD</a:t>
            </a:r>
            <a:endParaRPr lang="en-US" sz="1350" dirty="0"/>
          </a:p>
        </p:txBody>
      </p:sp>
      <p:sp>
        <p:nvSpPr>
          <p:cNvPr id="6" name="Text 4"/>
          <p:cNvSpPr/>
          <p:nvPr/>
        </p:nvSpPr>
        <p:spPr>
          <a:xfrm>
            <a:off x="502920" y="3703320"/>
            <a:ext cx="6355080" cy="320040"/>
          </a:xfrm>
          <a:prstGeom prst="rect">
            <a:avLst/>
          </a:prstGeom>
          <a:noFill/>
          <a:ln/>
        </p:spPr>
        <p:txBody>
          <a:bodyPr wrap="square" rtlCol="0" anchor="ctr"/>
          <a:lstStyle/>
          <a:p>
            <a:pPr marL="0" indent="0">
              <a:buNone/>
            </a:pPr>
            <a:r>
              <a:rPr lang="en-US" sz="1700" b="1" dirty="0">
                <a:solidFill>
                  <a:srgbClr val="1F4E79"/>
                </a:solidFill>
                <a:latin typeface="Calibri" pitchFamily="34" charset="0"/>
                <a:ea typeface="Calibri" pitchFamily="34" charset="-122"/>
                <a:cs typeface="Calibri" pitchFamily="34" charset="-120"/>
              </a:rPr>
              <a:t>Scientific data services &amp; archival storage</a:t>
            </a:r>
            <a:endParaRPr lang="en-US" sz="1700" dirty="0"/>
          </a:p>
        </p:txBody>
      </p:sp>
      <p:sp>
        <p:nvSpPr>
          <p:cNvPr id="7" name="Text 5"/>
          <p:cNvSpPr/>
          <p:nvPr/>
        </p:nvSpPr>
        <p:spPr>
          <a:xfrm>
            <a:off x="502920" y="4023360"/>
            <a:ext cx="4934053" cy="2468880"/>
          </a:xfrm>
          <a:prstGeom prst="rect">
            <a:avLst/>
          </a:prstGeom>
          <a:noFill/>
          <a:ln/>
        </p:spPr>
        <p:txBody>
          <a:bodyPr wrap="square" lIns="76200" tIns="127000" rIns="127000" bIns="76200" rtlCol="0" anchor="t"/>
          <a:lstStyle/>
          <a:p>
            <a:pPr marL="228600" indent="-228600">
              <a:lnSpc>
                <a:spcPct val="110000"/>
              </a:lnSpc>
              <a:buSzPct val="100000"/>
              <a:buChar char="•"/>
            </a:pPr>
            <a:r>
              <a:rPr lang="en-US" sz="1350" dirty="0">
                <a:solidFill>
                  <a:srgbClr val="333333"/>
                </a:solidFill>
                <a:latin typeface="Calibri" pitchFamily="34" charset="0"/>
                <a:ea typeface="Calibri" pitchFamily="34" charset="-122"/>
                <a:cs typeface="Calibri" pitchFamily="34" charset="-120"/>
              </a:rPr>
              <a:t>Tape archive of 100+ PB, integrated with disk caches via the JASMine mass storage system</a:t>
            </a:r>
            <a:endParaRPr lang="en-US" sz="1350" dirty="0"/>
          </a:p>
          <a:p>
            <a:pPr marL="228600" indent="-228600">
              <a:lnSpc>
                <a:spcPct val="110000"/>
              </a:lnSpc>
              <a:buSzPct val="100000"/>
              <a:buChar char="•"/>
            </a:pPr>
            <a:r>
              <a:rPr lang="en-US" sz="1350" dirty="0">
                <a:solidFill>
                  <a:srgbClr val="333333"/>
                </a:solidFill>
                <a:latin typeface="Calibri" pitchFamily="34" charset="0"/>
                <a:ea typeface="Calibri" pitchFamily="34" charset="-122"/>
                <a:cs typeface="Calibri" pitchFamily="34" charset="-120"/>
              </a:rPr>
              <a:t>Data movement and collaboration tooling (e.g., Globus, </a:t>
            </a:r>
            <a:r>
              <a:rPr lang="en-US" sz="1350" dirty="0" err="1">
                <a:solidFill>
                  <a:srgbClr val="333333"/>
                </a:solidFill>
                <a:latin typeface="Calibri" pitchFamily="34" charset="0"/>
                <a:ea typeface="Calibri" pitchFamily="34" charset="-122"/>
                <a:cs typeface="Calibri" pitchFamily="34" charset="-120"/>
              </a:rPr>
              <a:t>Rucio</a:t>
            </a:r>
            <a:r>
              <a:rPr lang="en-US" sz="1350" dirty="0">
                <a:solidFill>
                  <a:srgbClr val="333333"/>
                </a:solidFill>
                <a:latin typeface="Calibri" pitchFamily="34" charset="0"/>
                <a:ea typeface="Calibri" pitchFamily="34" charset="-122"/>
                <a:cs typeface="Calibri" pitchFamily="34" charset="-120"/>
              </a:rPr>
              <a:t>) for large experiment datasets</a:t>
            </a:r>
            <a:endParaRPr lang="en-US" sz="1350" dirty="0"/>
          </a:p>
          <a:p>
            <a:pPr marL="228600" indent="-228600">
              <a:lnSpc>
                <a:spcPct val="110000"/>
              </a:lnSpc>
              <a:buSzPct val="100000"/>
              <a:buChar char="•"/>
            </a:pPr>
            <a:r>
              <a:rPr lang="en-US" sz="1350" dirty="0">
                <a:solidFill>
                  <a:srgbClr val="333333"/>
                </a:solidFill>
                <a:latin typeface="Calibri" pitchFamily="34" charset="0"/>
                <a:ea typeface="Calibri" pitchFamily="34" charset="-122"/>
                <a:cs typeface="Calibri" pitchFamily="34" charset="-120"/>
              </a:rPr>
              <a:t>Future growth: DOE High Performance Data Facility (HPDF) lead and future site of HPDF Hub facility.</a:t>
            </a:r>
            <a:endParaRPr lang="en-US" sz="1350" dirty="0"/>
          </a:p>
        </p:txBody>
      </p:sp>
      <p:sp>
        <p:nvSpPr>
          <p:cNvPr id="8" name="Shape 6"/>
          <p:cNvSpPr/>
          <p:nvPr/>
        </p:nvSpPr>
        <p:spPr>
          <a:xfrm>
            <a:off x="7040880" y="1051560"/>
            <a:ext cx="4690872" cy="2971800"/>
          </a:xfrm>
          <a:prstGeom prst="roundRect">
            <a:avLst/>
          </a:prstGeom>
          <a:solidFill>
            <a:srgbClr val="F3F5F7"/>
          </a:solidFill>
          <a:ln w="12700">
            <a:solidFill>
              <a:srgbClr val="D0D7DE"/>
            </a:solidFill>
            <a:prstDash val="solid"/>
          </a:ln>
          <a:effectLst>
            <a:outerShdw blurRad="50800" dist="25400" dir="2700000" algn="bl" rotWithShape="0">
              <a:srgbClr val="000000">
                <a:alpha val="18000"/>
              </a:srgbClr>
            </a:outerShdw>
          </a:effectLst>
        </p:spPr>
        <p:txBody>
          <a:bodyPr/>
          <a:lstStyle/>
          <a:p>
            <a:endParaRPr lang="en-US"/>
          </a:p>
        </p:txBody>
      </p:sp>
      <p:pic>
        <p:nvPicPr>
          <p:cNvPr id="9" name="Image 0" descr="/mnt/data/jlab_datacenter.jpg"/>
          <p:cNvPicPr>
            <a:picLocks noChangeAspect="1"/>
          </p:cNvPicPr>
          <p:nvPr/>
        </p:nvPicPr>
        <p:blipFill>
          <a:blip r:embed="rId3"/>
          <a:srcRect l="2241" r="2241"/>
          <a:stretch/>
        </p:blipFill>
        <p:spPr>
          <a:xfrm>
            <a:off x="7086600" y="1097280"/>
            <a:ext cx="4599432" cy="2880360"/>
          </a:xfrm>
          <a:prstGeom prst="rect">
            <a:avLst/>
          </a:prstGeom>
        </p:spPr>
      </p:pic>
      <p:sp>
        <p:nvSpPr>
          <p:cNvPr id="10" name="Shape 7"/>
          <p:cNvSpPr/>
          <p:nvPr/>
        </p:nvSpPr>
        <p:spPr>
          <a:xfrm>
            <a:off x="5436973" y="4160520"/>
            <a:ext cx="6294779" cy="2331720"/>
          </a:xfrm>
          <a:prstGeom prst="roundRect">
            <a:avLst/>
          </a:prstGeom>
          <a:noFill/>
          <a:ln w="38100">
            <a:solidFill>
              <a:srgbClr val="F0B7AD"/>
            </a:solidFill>
            <a:prstDash val="solid"/>
          </a:ln>
        </p:spPr>
        <p:txBody>
          <a:bodyPr/>
          <a:lstStyle/>
          <a:p>
            <a:endParaRPr lang="en-US" dirty="0"/>
          </a:p>
        </p:txBody>
      </p:sp>
      <p:sp>
        <p:nvSpPr>
          <p:cNvPr id="11" name="Text 8"/>
          <p:cNvSpPr/>
          <p:nvPr/>
        </p:nvSpPr>
        <p:spPr>
          <a:xfrm>
            <a:off x="6280940" y="4291943"/>
            <a:ext cx="4233672" cy="320040"/>
          </a:xfrm>
          <a:prstGeom prst="rect">
            <a:avLst/>
          </a:prstGeom>
          <a:noFill/>
          <a:ln/>
        </p:spPr>
        <p:txBody>
          <a:bodyPr wrap="square" rtlCol="0" anchor="ctr"/>
          <a:lstStyle/>
          <a:p>
            <a:pPr marL="0" indent="0">
              <a:buNone/>
            </a:pPr>
            <a:r>
              <a:rPr lang="en-US" sz="1600" b="1" dirty="0">
                <a:solidFill>
                  <a:srgbClr val="9C2A1E"/>
                </a:solidFill>
                <a:latin typeface="Calibri" pitchFamily="34" charset="0"/>
                <a:ea typeface="Calibri" pitchFamily="34" charset="-122"/>
                <a:cs typeface="Calibri" pitchFamily="34" charset="-120"/>
              </a:rPr>
              <a:t>Networking highlight</a:t>
            </a:r>
            <a:endParaRPr lang="en-US" sz="1600" dirty="0"/>
          </a:p>
        </p:txBody>
      </p:sp>
      <p:sp>
        <p:nvSpPr>
          <p:cNvPr id="12" name="Text 9"/>
          <p:cNvSpPr/>
          <p:nvPr/>
        </p:nvSpPr>
        <p:spPr>
          <a:xfrm>
            <a:off x="5647038" y="4737578"/>
            <a:ext cx="3429000" cy="1269431"/>
          </a:xfrm>
          <a:prstGeom prst="rect">
            <a:avLst/>
          </a:prstGeom>
          <a:noFill/>
          <a:ln/>
        </p:spPr>
        <p:txBody>
          <a:bodyPr wrap="square" rtlCol="0" anchor="t"/>
          <a:lstStyle/>
          <a:p>
            <a:pPr marL="0" indent="0">
              <a:buNone/>
            </a:pPr>
            <a:r>
              <a:rPr lang="en-US" sz="1350" dirty="0">
                <a:solidFill>
                  <a:srgbClr val="333333"/>
                </a:solidFill>
                <a:latin typeface="Calibri" pitchFamily="34" charset="0"/>
                <a:ea typeface="Calibri" pitchFamily="34" charset="-122"/>
                <a:cs typeface="Calibri" pitchFamily="34" charset="-120"/>
              </a:rPr>
              <a:t>Sustained real-time experimental data streaming at 100 Gb/s over ESnet (EJFAT) to NERSC, enabling near real-time processing/feedback with remote HPC resources.</a:t>
            </a:r>
            <a:endParaRPr lang="en-US" sz="1350" dirty="0"/>
          </a:p>
        </p:txBody>
      </p:sp>
      <p:pic>
        <p:nvPicPr>
          <p:cNvPr id="15" name="Picture 14">
            <a:extLst>
              <a:ext uri="{FF2B5EF4-FFF2-40B4-BE49-F238E27FC236}">
                <a16:creationId xmlns:a16="http://schemas.microsoft.com/office/drawing/2014/main" id="{1FDFC048-CAE9-2FFE-6E1F-0CAFB87C8BF8}"/>
              </a:ext>
            </a:extLst>
          </p:cNvPr>
          <p:cNvPicPr>
            <a:picLocks noChangeAspect="1"/>
          </p:cNvPicPr>
          <p:nvPr/>
        </p:nvPicPr>
        <p:blipFill>
          <a:blip r:embed="rId4"/>
          <a:stretch>
            <a:fillRect/>
          </a:stretch>
        </p:blipFill>
        <p:spPr>
          <a:xfrm>
            <a:off x="9304638" y="4252357"/>
            <a:ext cx="2198514" cy="2138486"/>
          </a:xfrm>
          <a:prstGeom prst="rect">
            <a:avLst/>
          </a:prstGeom>
          <a:effectLst>
            <a:outerShdw blurRad="50800" dist="38100" dir="2700000" algn="tl" rotWithShape="0">
              <a:prstClr val="black">
                <a:alpha val="40000"/>
              </a:prstClr>
            </a:outerShdw>
          </a:effectLst>
        </p:spPr>
      </p:pic>
      <p:pic>
        <p:nvPicPr>
          <p:cNvPr id="1026" name="Picture 2" descr="HPDF (High Performance Data Facility) Templates and Standards | Jefferson  Lab">
            <a:extLst>
              <a:ext uri="{FF2B5EF4-FFF2-40B4-BE49-F238E27FC236}">
                <a16:creationId xmlns:a16="http://schemas.microsoft.com/office/drawing/2014/main" id="{ADCB9075-82C4-6555-C256-F26E716995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847" y="5577840"/>
            <a:ext cx="1647428" cy="10714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334DEA4-9E6E-83F0-AEDC-E124EA4C5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241" y="5758944"/>
            <a:ext cx="3098606" cy="7076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CD8ACC9-DE59-8443-C16D-EB7DCA41C533}"/>
              </a:ext>
            </a:extLst>
          </p:cNvPr>
          <p:cNvSpPr txBox="1"/>
          <p:nvPr/>
        </p:nvSpPr>
        <p:spPr>
          <a:xfrm>
            <a:off x="10841765" y="537187"/>
            <a:ext cx="889987" cy="261610"/>
          </a:xfrm>
          <a:prstGeom prst="rect">
            <a:avLst/>
          </a:prstGeom>
          <a:noFill/>
        </p:spPr>
        <p:txBody>
          <a:bodyPr wrap="none" rtlCol="0">
            <a:spAutoFit/>
          </a:bodyPr>
          <a:lstStyle/>
          <a:p>
            <a:r>
              <a:rPr lang="en-US" sz="1100" dirty="0" err="1"/>
              <a:t>D.Lawrence</a:t>
            </a:r>
            <a:endParaRPr lang="en-US" sz="1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4530-56B9-A9B4-BA19-F1F9B58E3B87}"/>
              </a:ext>
            </a:extLst>
          </p:cNvPr>
          <p:cNvSpPr>
            <a:spLocks noGrp="1"/>
          </p:cNvSpPr>
          <p:nvPr>
            <p:ph type="title"/>
          </p:nvPr>
        </p:nvSpPr>
        <p:spPr/>
        <p:txBody>
          <a:bodyPr/>
          <a:lstStyle/>
          <a:p>
            <a:r>
              <a:rPr lang="en-US" dirty="0"/>
              <a:t>EIC Computing Organization &amp; Governance. </a:t>
            </a:r>
          </a:p>
        </p:txBody>
      </p:sp>
      <p:sp>
        <p:nvSpPr>
          <p:cNvPr id="3" name="Content Placeholder 2">
            <a:extLst>
              <a:ext uri="{FF2B5EF4-FFF2-40B4-BE49-F238E27FC236}">
                <a16:creationId xmlns:a16="http://schemas.microsoft.com/office/drawing/2014/main" id="{1DAB8A0E-54D9-7B40-23D9-666922F94B4E}"/>
              </a:ext>
            </a:extLst>
          </p:cNvPr>
          <p:cNvSpPr>
            <a:spLocks noGrp="1"/>
          </p:cNvSpPr>
          <p:nvPr>
            <p:ph idx="1"/>
          </p:nvPr>
        </p:nvSpPr>
        <p:spPr>
          <a:xfrm>
            <a:off x="283779" y="738153"/>
            <a:ext cx="11413950" cy="5562286"/>
          </a:xfrm>
        </p:spPr>
        <p:txBody>
          <a:bodyPr/>
          <a:lstStyle/>
          <a:p>
            <a:r>
              <a:rPr lang="en-US" sz="2400" dirty="0">
                <a:solidFill>
                  <a:srgbClr val="FF0000"/>
                </a:solidFill>
              </a:rPr>
              <a:t>Computing Council </a:t>
            </a:r>
            <a:r>
              <a:rPr lang="en-US" sz="2400" dirty="0"/>
              <a:t>(ECC)</a:t>
            </a:r>
          </a:p>
          <a:p>
            <a:pPr lvl="1"/>
            <a:r>
              <a:rPr lang="en-US" dirty="0"/>
              <a:t>Review the ECSJI strategic direction and support leadership in managing effective interfaces of the ECSJI to the EIC project and </a:t>
            </a:r>
            <a:r>
              <a:rPr lang="en-US" dirty="0" err="1"/>
              <a:t>ePIC</a:t>
            </a:r>
            <a:r>
              <a:rPr lang="en-US" dirty="0"/>
              <a:t> collaboration. </a:t>
            </a:r>
          </a:p>
          <a:p>
            <a:pPr lvl="1"/>
            <a:r>
              <a:rPr lang="en-US" dirty="0"/>
              <a:t>Authority: Approve the ECSJI strategic direction, leadership changes, annual budgets, resource allocations, and performance milestones. </a:t>
            </a:r>
          </a:p>
          <a:p>
            <a:r>
              <a:rPr lang="en-US" sz="2400" dirty="0">
                <a:solidFill>
                  <a:srgbClr val="FF0000"/>
                </a:solidFill>
              </a:rPr>
              <a:t>The Institute Management </a:t>
            </a:r>
            <a:r>
              <a:rPr lang="en-US" sz="2000" dirty="0"/>
              <a:t>[two co-directors, each nominated by one lab]</a:t>
            </a:r>
          </a:p>
          <a:p>
            <a:pPr lvl="1"/>
            <a:r>
              <a:rPr lang="en-US" sz="1800" dirty="0"/>
              <a:t>ECSJI co-directors have regular meetings with host labs management</a:t>
            </a:r>
          </a:p>
          <a:p>
            <a:pPr lvl="2"/>
            <a:r>
              <a:rPr lang="en-US" sz="1600" dirty="0"/>
              <a:t>To discuss how Computing and Software activities (</a:t>
            </a:r>
            <a:r>
              <a:rPr lang="en-US" sz="1600" dirty="0" err="1"/>
              <a:t>personpower</a:t>
            </a:r>
            <a:r>
              <a:rPr lang="en-US" sz="1600" dirty="0"/>
              <a:t> and resources) are supported by Labs</a:t>
            </a:r>
          </a:p>
          <a:p>
            <a:pPr lvl="1"/>
            <a:r>
              <a:rPr lang="en-US" sz="1800" dirty="0"/>
              <a:t>ECSJI co-directors have regular meetings with </a:t>
            </a:r>
            <a:r>
              <a:rPr lang="en-US" sz="1800" dirty="0" err="1"/>
              <a:t>ePIC</a:t>
            </a:r>
            <a:r>
              <a:rPr lang="en-US" sz="1800" dirty="0"/>
              <a:t> (spokesperson and deputy, SW&amp;C coordinator) and EIC Management </a:t>
            </a:r>
            <a:r>
              <a:rPr lang="en-US" sz="1800" dirty="0">
                <a:latin typeface="Arial" panose="020B0604020202020204" pitchFamily="34" charset="0"/>
              </a:rPr>
              <a:t>(</a:t>
            </a:r>
            <a:r>
              <a:rPr lang="en-US" sz="1800" dirty="0">
                <a:effectLst/>
                <a:latin typeface="Arial" panose="020B0604020202020204" pitchFamily="34" charset="0"/>
                <a:ea typeface="Calibri" panose="020F0502020204030204" pitchFamily="34" charset="0"/>
              </a:rPr>
              <a:t>Co-Associate Directors for the EIC Experimental Program</a:t>
            </a:r>
            <a:r>
              <a:rPr lang="en-US" sz="1800" dirty="0">
                <a:effectLst/>
                <a:latin typeface="Arial" panose="020B0604020202020204" pitchFamily="34" charset="0"/>
              </a:rPr>
              <a:t>) </a:t>
            </a:r>
            <a:endParaRPr lang="en-US" sz="1800" dirty="0">
              <a:latin typeface="Arial" panose="020B0604020202020204" pitchFamily="34" charset="0"/>
            </a:endParaRPr>
          </a:p>
          <a:p>
            <a:pPr lvl="2"/>
            <a:r>
              <a:rPr lang="en-US" sz="1600" dirty="0"/>
              <a:t>Typically, bi-weekly – address host Labs &lt; == &gt; </a:t>
            </a:r>
            <a:r>
              <a:rPr lang="en-US" sz="1600" dirty="0" err="1"/>
              <a:t>ePIC</a:t>
            </a:r>
            <a:r>
              <a:rPr lang="en-US" sz="1600" dirty="0"/>
              <a:t> and host Labs &lt; == &gt; EIC project issues</a:t>
            </a:r>
            <a:endParaRPr lang="en-US" dirty="0"/>
          </a:p>
          <a:p>
            <a:pPr lvl="1">
              <a:spcBef>
                <a:spcPts val="1800"/>
              </a:spcBef>
            </a:pPr>
            <a:r>
              <a:rPr lang="en-US" dirty="0"/>
              <a:t>Duties and accountability: </a:t>
            </a:r>
          </a:p>
          <a:p>
            <a:pPr lvl="2">
              <a:spcBef>
                <a:spcPts val="1200"/>
              </a:spcBef>
            </a:pPr>
            <a:r>
              <a:rPr lang="en-US" dirty="0"/>
              <a:t>The management is responsible for organizing the Institute to deliver defined responsibilities. </a:t>
            </a:r>
          </a:p>
          <a:p>
            <a:pPr lvl="2">
              <a:spcBef>
                <a:spcPts val="1200"/>
              </a:spcBef>
            </a:pPr>
            <a:r>
              <a:rPr lang="en-US" dirty="0"/>
              <a:t>The management will maintain a multi-year operation plan for the host labs, providing matrixed staff members to support activities. </a:t>
            </a:r>
          </a:p>
          <a:p>
            <a:pPr lvl="2">
              <a:spcBef>
                <a:spcPts val="1200"/>
              </a:spcBef>
            </a:pPr>
            <a:r>
              <a:rPr lang="en-US" dirty="0"/>
              <a:t>Institute management will provide a yearly report to the host labs’ management.</a:t>
            </a:r>
          </a:p>
          <a:p>
            <a:pPr marL="457200" lvl="1" indent="0">
              <a:spcBef>
                <a:spcPts val="1200"/>
              </a:spcBef>
              <a:buNone/>
            </a:pPr>
            <a:endParaRPr lang="en-US" sz="2400" dirty="0"/>
          </a:p>
          <a:p>
            <a:pPr marL="457200" lvl="1" indent="0">
              <a:spcBef>
                <a:spcPts val="1200"/>
              </a:spcBef>
              <a:buNone/>
            </a:pPr>
            <a:endParaRPr lang="en-US" sz="1600" dirty="0"/>
          </a:p>
          <a:p>
            <a:pPr lvl="1">
              <a:spcBef>
                <a:spcPts val="1200"/>
              </a:spcBef>
            </a:pPr>
            <a:endParaRPr lang="en-US" sz="1800" b="1" dirty="0"/>
          </a:p>
          <a:p>
            <a:pPr lvl="1"/>
            <a:endParaRPr lang="en-US" dirty="0"/>
          </a:p>
        </p:txBody>
      </p:sp>
      <p:sp>
        <p:nvSpPr>
          <p:cNvPr id="4" name="Slide Number Placeholder 3">
            <a:extLst>
              <a:ext uri="{FF2B5EF4-FFF2-40B4-BE49-F238E27FC236}">
                <a16:creationId xmlns:a16="http://schemas.microsoft.com/office/drawing/2014/main" id="{6D636E9E-10BD-A087-0398-7083B1C64549}"/>
              </a:ext>
            </a:extLst>
          </p:cNvPr>
          <p:cNvSpPr>
            <a:spLocks noGrp="1"/>
          </p:cNvSpPr>
          <p:nvPr>
            <p:ph type="sldNum" sz="quarter" idx="12"/>
          </p:nvPr>
        </p:nvSpPr>
        <p:spPr/>
        <p:txBody>
          <a:bodyPr/>
          <a:lstStyle/>
          <a:p>
            <a:fld id="{07E1C93C-5050-FC42-8F10-D22D4F119D13}" type="slidenum">
              <a:rPr lang="en-US" smtClean="0"/>
              <a:pPr/>
              <a:t>23</a:t>
            </a:fld>
            <a:endParaRPr lang="en-US" dirty="0"/>
          </a:p>
        </p:txBody>
      </p:sp>
    </p:spTree>
    <p:extLst>
      <p:ext uri="{BB962C8B-B14F-4D97-AF65-F5344CB8AC3E}">
        <p14:creationId xmlns:p14="http://schemas.microsoft.com/office/powerpoint/2010/main" val="444087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FE62-EBEB-D292-DBA6-79AEC0878961}"/>
              </a:ext>
            </a:extLst>
          </p:cNvPr>
          <p:cNvSpPr>
            <a:spLocks noGrp="1"/>
          </p:cNvSpPr>
          <p:nvPr>
            <p:ph type="title"/>
          </p:nvPr>
        </p:nvSpPr>
        <p:spPr/>
        <p:txBody>
          <a:bodyPr/>
          <a:lstStyle/>
          <a:p>
            <a:r>
              <a:rPr lang="en-US" dirty="0"/>
              <a:t>EIC Computing Organization. Computing and Software Advisory Committee </a:t>
            </a:r>
          </a:p>
        </p:txBody>
      </p:sp>
      <p:sp>
        <p:nvSpPr>
          <p:cNvPr id="3" name="Content Placeholder 2">
            <a:extLst>
              <a:ext uri="{FF2B5EF4-FFF2-40B4-BE49-F238E27FC236}">
                <a16:creationId xmlns:a16="http://schemas.microsoft.com/office/drawing/2014/main" id="{1350D779-D66F-3BFC-7471-75D16D23161C}"/>
              </a:ext>
            </a:extLst>
          </p:cNvPr>
          <p:cNvSpPr>
            <a:spLocks noGrp="1"/>
          </p:cNvSpPr>
          <p:nvPr>
            <p:ph idx="1"/>
          </p:nvPr>
        </p:nvSpPr>
        <p:spPr>
          <a:xfrm>
            <a:off x="179487" y="906835"/>
            <a:ext cx="8037628" cy="5381694"/>
          </a:xfrm>
        </p:spPr>
        <p:txBody>
          <a:bodyPr/>
          <a:lstStyle/>
          <a:p>
            <a:pPr>
              <a:spcBef>
                <a:spcPts val="1200"/>
              </a:spcBef>
            </a:pPr>
            <a:r>
              <a:rPr lang="en-US" sz="2400" dirty="0">
                <a:solidFill>
                  <a:srgbClr val="FF0000"/>
                </a:solidFill>
              </a:rPr>
              <a:t>Computing and Software Advisory Committee </a:t>
            </a:r>
            <a:r>
              <a:rPr lang="en-US" sz="2400" dirty="0"/>
              <a:t>(ECSAC)</a:t>
            </a:r>
          </a:p>
          <a:p>
            <a:pPr lvl="1">
              <a:spcBef>
                <a:spcPts val="1200"/>
              </a:spcBef>
            </a:pPr>
            <a:r>
              <a:rPr lang="en-US" sz="1800" dirty="0">
                <a:solidFill>
                  <a:srgbClr val="000000"/>
                </a:solidFill>
                <a:latin typeface="Arial" panose="020B0604020202020204" pitchFamily="34" charset="0"/>
              </a:rPr>
              <a:t>The </a:t>
            </a:r>
            <a:r>
              <a:rPr lang="en-US" sz="1800" b="1" dirty="0">
                <a:solidFill>
                  <a:srgbClr val="000000"/>
                </a:solidFill>
                <a:latin typeface="Arial" panose="020B0604020202020204" pitchFamily="34" charset="0"/>
              </a:rPr>
              <a:t>ECSAC’s </a:t>
            </a:r>
            <a:r>
              <a:rPr lang="en-US" sz="1800" dirty="0">
                <a:solidFill>
                  <a:srgbClr val="000000"/>
                </a:solidFill>
                <a:latin typeface="Arial" panose="020B0604020202020204" pitchFamily="34" charset="0"/>
              </a:rPr>
              <a:t>role is  to provide advice, guidance, and counsel on the strategy and </a:t>
            </a:r>
          </a:p>
          <a:p>
            <a:pPr marL="457200" lvl="1" indent="0">
              <a:spcBef>
                <a:spcPts val="1200"/>
              </a:spcBef>
              <a:buNone/>
            </a:pPr>
            <a:r>
              <a:rPr lang="en-US" sz="1800" dirty="0">
                <a:solidFill>
                  <a:srgbClr val="000000"/>
                </a:solidFill>
                <a:latin typeface="Arial" panose="020B0604020202020204" pitchFamily="34" charset="0"/>
              </a:rPr>
              <a:t>objectives of the Institute and of the EIC International Computing Organization. </a:t>
            </a:r>
          </a:p>
          <a:p>
            <a:pPr lvl="1">
              <a:spcBef>
                <a:spcPts val="1200"/>
              </a:spcBef>
            </a:pPr>
            <a:r>
              <a:rPr lang="en-US" sz="1800" dirty="0">
                <a:solidFill>
                  <a:srgbClr val="000000"/>
                </a:solidFill>
                <a:latin typeface="Arial" panose="020B0604020202020204" pitchFamily="34" charset="0"/>
              </a:rPr>
              <a:t>Strong connection to International Computing and Software community</a:t>
            </a:r>
          </a:p>
          <a:p>
            <a:pPr lvl="2">
              <a:spcBef>
                <a:spcPts val="1200"/>
              </a:spcBef>
            </a:pPr>
            <a:r>
              <a:rPr lang="en-US" sz="1600" dirty="0">
                <a:solidFill>
                  <a:srgbClr val="000000"/>
                </a:solidFill>
                <a:latin typeface="Arial" panose="020B0604020202020204" pitchFamily="34" charset="0"/>
              </a:rPr>
              <a:t>ECSAC has members from US Laboratories, US Universities and International </a:t>
            </a:r>
          </a:p>
          <a:p>
            <a:pPr marL="914400" lvl="2" indent="0">
              <a:spcBef>
                <a:spcPts val="1200"/>
              </a:spcBef>
              <a:buNone/>
            </a:pPr>
            <a:r>
              <a:rPr lang="en-US" sz="1600" dirty="0">
                <a:solidFill>
                  <a:srgbClr val="000000"/>
                </a:solidFill>
                <a:latin typeface="Arial" panose="020B0604020202020204" pitchFamily="34" charset="0"/>
              </a:rPr>
              <a:t>Laboratories (CERN, GSI)</a:t>
            </a:r>
            <a:endParaRPr lang="en-US" sz="1400" dirty="0">
              <a:solidFill>
                <a:srgbClr val="000000"/>
              </a:solidFill>
              <a:latin typeface="Arial" panose="020B0604020202020204" pitchFamily="34" charset="0"/>
            </a:endParaRPr>
          </a:p>
          <a:p>
            <a:pPr lvl="1">
              <a:spcBef>
                <a:spcPts val="1200"/>
              </a:spcBef>
            </a:pPr>
            <a:r>
              <a:rPr lang="en-US" sz="1800" dirty="0">
                <a:solidFill>
                  <a:srgbClr val="000000"/>
                </a:solidFill>
                <a:latin typeface="Arial" panose="020B0604020202020204" pitchFamily="34" charset="0"/>
              </a:rPr>
              <a:t>The first review by ECSAC was held in October 2023, followed by reviews in 2024 and 2025</a:t>
            </a:r>
          </a:p>
          <a:p>
            <a:pPr lvl="1">
              <a:spcBef>
                <a:spcPts val="1200"/>
              </a:spcBef>
            </a:pPr>
            <a:r>
              <a:rPr lang="en-US" sz="1800" dirty="0">
                <a:solidFill>
                  <a:srgbClr val="000000"/>
                </a:solidFill>
                <a:latin typeface="Arial" panose="020B0604020202020204" pitchFamily="34" charset="0"/>
              </a:rPr>
              <a:t>Technical Interchange Meeting was organized in May 2025 to discuss </a:t>
            </a:r>
            <a:r>
              <a:rPr lang="en-US" sz="1800" dirty="0" err="1">
                <a:solidFill>
                  <a:srgbClr val="000000"/>
                </a:solidFill>
                <a:latin typeface="Arial" panose="020B0604020202020204" pitchFamily="34" charset="0"/>
              </a:rPr>
              <a:t>ePIC</a:t>
            </a:r>
            <a:r>
              <a:rPr lang="en-US" sz="1800" dirty="0">
                <a:solidFill>
                  <a:srgbClr val="000000"/>
                </a:solidFill>
                <a:latin typeface="Arial" panose="020B0604020202020204" pitchFamily="34" charset="0"/>
              </a:rPr>
              <a:t> Streaming Model</a:t>
            </a:r>
            <a:endParaRPr lang="en-US" sz="1600" dirty="0">
              <a:solidFill>
                <a:srgbClr val="000000"/>
              </a:solidFill>
              <a:latin typeface="Arial" panose="020B0604020202020204" pitchFamily="34" charset="0"/>
            </a:endParaRPr>
          </a:p>
          <a:p>
            <a:pPr lvl="1">
              <a:spcBef>
                <a:spcPts val="1200"/>
              </a:spcBef>
            </a:pPr>
            <a:endParaRPr lang="en-US" sz="1800" i="1" dirty="0">
              <a:solidFill>
                <a:srgbClr val="000000"/>
              </a:solidFill>
              <a:latin typeface="Arial" panose="020B0604020202020204" pitchFamily="34" charset="0"/>
            </a:endParaRPr>
          </a:p>
          <a:p>
            <a:pPr marL="0" indent="0">
              <a:spcBef>
                <a:spcPts val="1200"/>
              </a:spcBef>
              <a:buNone/>
            </a:pPr>
            <a:endParaRPr lang="en-US" sz="1600" dirty="0">
              <a:solidFill>
                <a:srgbClr val="000000"/>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61132E2-CFFB-2FA0-326E-4B942DF3AF1A}"/>
              </a:ext>
            </a:extLst>
          </p:cNvPr>
          <p:cNvSpPr>
            <a:spLocks noGrp="1"/>
          </p:cNvSpPr>
          <p:nvPr>
            <p:ph type="sldNum" sz="quarter" idx="12"/>
          </p:nvPr>
        </p:nvSpPr>
        <p:spPr/>
        <p:txBody>
          <a:bodyPr/>
          <a:lstStyle/>
          <a:p>
            <a:fld id="{07E1C93C-5050-FC42-8F10-D22D4F119D13}" type="slidenum">
              <a:rPr lang="en-US" smtClean="0"/>
              <a:pPr/>
              <a:t>24</a:t>
            </a:fld>
            <a:endParaRPr lang="en-US"/>
          </a:p>
        </p:txBody>
      </p:sp>
      <p:sp>
        <p:nvSpPr>
          <p:cNvPr id="6" name="TextBox 5">
            <a:extLst>
              <a:ext uri="{FF2B5EF4-FFF2-40B4-BE49-F238E27FC236}">
                <a16:creationId xmlns:a16="http://schemas.microsoft.com/office/drawing/2014/main" id="{F9618706-0A70-E675-86BA-346D2E28BD1D}"/>
              </a:ext>
            </a:extLst>
          </p:cNvPr>
          <p:cNvSpPr txBox="1"/>
          <p:nvPr/>
        </p:nvSpPr>
        <p:spPr>
          <a:xfrm>
            <a:off x="9723864" y="4003288"/>
            <a:ext cx="624468" cy="369332"/>
          </a:xfrm>
          <a:prstGeom prst="rect">
            <a:avLst/>
          </a:prstGeom>
          <a:noFill/>
        </p:spPr>
        <p:txBody>
          <a:bodyPr wrap="square" rtlCol="0">
            <a:spAutoFit/>
          </a:bodyPr>
          <a:lstStyle/>
          <a:p>
            <a:r>
              <a:rPr lang="en-US" dirty="0">
                <a:solidFill>
                  <a:schemeClr val="bg1"/>
                </a:solidFill>
              </a:rPr>
              <a:t>LHC </a:t>
            </a:r>
          </a:p>
        </p:txBody>
      </p:sp>
      <p:sp>
        <p:nvSpPr>
          <p:cNvPr id="7" name="TextBox 6">
            <a:extLst>
              <a:ext uri="{FF2B5EF4-FFF2-40B4-BE49-F238E27FC236}">
                <a16:creationId xmlns:a16="http://schemas.microsoft.com/office/drawing/2014/main" id="{74D3CFD1-E2DE-5185-6FCD-6CBC940DB255}"/>
              </a:ext>
            </a:extLst>
          </p:cNvPr>
          <p:cNvSpPr txBox="1"/>
          <p:nvPr/>
        </p:nvSpPr>
        <p:spPr>
          <a:xfrm>
            <a:off x="8658255" y="1121247"/>
            <a:ext cx="3039474" cy="4619854"/>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dirty="0" err="1">
                <a:effectLst/>
              </a:rPr>
              <a:t>M.Al-Turany</a:t>
            </a:r>
            <a:r>
              <a:rPr lang="en-US" dirty="0">
                <a:effectLst/>
              </a:rPr>
              <a:t> (FAIR, GSI) </a:t>
            </a:r>
          </a:p>
          <a:p>
            <a:pPr>
              <a:lnSpc>
                <a:spcPct val="150000"/>
              </a:lnSpc>
            </a:pPr>
            <a:r>
              <a:rPr lang="en-US" dirty="0" err="1"/>
              <a:t>I.Baldin</a:t>
            </a:r>
            <a:r>
              <a:rPr lang="en-US" dirty="0"/>
              <a:t> (</a:t>
            </a:r>
            <a:r>
              <a:rPr lang="en-US" dirty="0" err="1"/>
              <a:t>JLab</a:t>
            </a:r>
            <a:r>
              <a:rPr lang="en-US" dirty="0"/>
              <a:t>)</a:t>
            </a:r>
          </a:p>
          <a:p>
            <a:pPr>
              <a:lnSpc>
                <a:spcPct val="150000"/>
              </a:lnSpc>
            </a:pPr>
            <a:r>
              <a:rPr lang="en-US" dirty="0" err="1">
                <a:effectLst/>
              </a:rPr>
              <a:t>M.Cromaz</a:t>
            </a:r>
            <a:r>
              <a:rPr lang="en-US" dirty="0">
                <a:effectLst/>
              </a:rPr>
              <a:t> (LBNL)</a:t>
            </a:r>
          </a:p>
          <a:p>
            <a:pPr>
              <a:lnSpc>
                <a:spcPct val="150000"/>
              </a:lnSpc>
            </a:pPr>
            <a:r>
              <a:rPr lang="en-US" dirty="0" err="1">
                <a:effectLst/>
              </a:rPr>
              <a:t>S.Campana</a:t>
            </a:r>
            <a:r>
              <a:rPr lang="en-US" dirty="0">
                <a:effectLst/>
              </a:rPr>
              <a:t> (CERN)  - Chair</a:t>
            </a:r>
          </a:p>
          <a:p>
            <a:pPr>
              <a:lnSpc>
                <a:spcPct val="150000"/>
              </a:lnSpc>
            </a:pPr>
            <a:r>
              <a:rPr lang="en-US" dirty="0" err="1"/>
              <a:t>P.</a:t>
            </a:r>
            <a:r>
              <a:rPr lang="en-US" dirty="0" err="1">
                <a:effectLst/>
              </a:rPr>
              <a:t>Mato</a:t>
            </a:r>
            <a:r>
              <a:rPr lang="en-US" dirty="0">
                <a:effectLst/>
              </a:rPr>
              <a:t> (CERN/PIC) </a:t>
            </a:r>
          </a:p>
          <a:p>
            <a:pPr>
              <a:lnSpc>
                <a:spcPct val="150000"/>
              </a:lnSpc>
            </a:pPr>
            <a:r>
              <a:rPr lang="en-US" dirty="0" err="1"/>
              <a:t>W.Yang</a:t>
            </a:r>
            <a:r>
              <a:rPr lang="en-US" dirty="0"/>
              <a:t> (SLAC)</a:t>
            </a:r>
            <a:endParaRPr lang="en-US" dirty="0">
              <a:effectLst/>
            </a:endParaRPr>
          </a:p>
          <a:p>
            <a:pPr>
              <a:lnSpc>
                <a:spcPct val="150000"/>
              </a:lnSpc>
            </a:pPr>
            <a:r>
              <a:rPr lang="en-US" dirty="0">
                <a:solidFill>
                  <a:schemeClr val="bg1">
                    <a:lumMod val="50000"/>
                  </a:schemeClr>
                </a:solidFill>
              </a:rPr>
              <a:t>Former ECSAC members :</a:t>
            </a:r>
          </a:p>
          <a:p>
            <a:pPr>
              <a:lnSpc>
                <a:spcPct val="150000"/>
              </a:lnSpc>
            </a:pPr>
            <a:r>
              <a:rPr lang="en-US" dirty="0" err="1">
                <a:solidFill>
                  <a:schemeClr val="bg1">
                    <a:lumMod val="50000"/>
                  </a:schemeClr>
                </a:solidFill>
              </a:rPr>
              <a:t>D.Brown</a:t>
            </a:r>
            <a:r>
              <a:rPr lang="en-US" dirty="0">
                <a:solidFill>
                  <a:schemeClr val="bg1">
                    <a:lumMod val="50000"/>
                  </a:schemeClr>
                </a:solidFill>
              </a:rPr>
              <a:t> (LBNL) </a:t>
            </a:r>
          </a:p>
          <a:p>
            <a:pPr>
              <a:lnSpc>
                <a:spcPct val="150000"/>
              </a:lnSpc>
            </a:pPr>
            <a:r>
              <a:rPr lang="en-US" i="1" dirty="0" err="1">
                <a:solidFill>
                  <a:schemeClr val="bg1">
                    <a:lumMod val="50000"/>
                  </a:schemeClr>
                </a:solidFill>
                <a:effectLst/>
              </a:rPr>
              <a:t>C.Paus</a:t>
            </a:r>
            <a:r>
              <a:rPr lang="en-US" i="1" dirty="0">
                <a:solidFill>
                  <a:schemeClr val="bg1">
                    <a:lumMod val="50000"/>
                  </a:schemeClr>
                </a:solidFill>
                <a:effectLst/>
              </a:rPr>
              <a:t> (MIT) </a:t>
            </a:r>
          </a:p>
          <a:p>
            <a:pPr>
              <a:lnSpc>
                <a:spcPct val="150000"/>
              </a:lnSpc>
            </a:pPr>
            <a:r>
              <a:rPr lang="en-US" i="1" dirty="0" err="1">
                <a:solidFill>
                  <a:schemeClr val="bg1">
                    <a:lumMod val="50000"/>
                  </a:schemeClr>
                </a:solidFill>
                <a:effectLst/>
              </a:rPr>
              <a:t>H.Schellman</a:t>
            </a:r>
            <a:r>
              <a:rPr lang="en-US" i="1" dirty="0">
                <a:solidFill>
                  <a:schemeClr val="bg1">
                    <a:lumMod val="50000"/>
                  </a:schemeClr>
                </a:solidFill>
                <a:effectLst/>
              </a:rPr>
              <a:t> (U Oregon) </a:t>
            </a:r>
          </a:p>
          <a:p>
            <a:pPr>
              <a:lnSpc>
                <a:spcPct val="150000"/>
              </a:lnSpc>
            </a:pPr>
            <a:r>
              <a:rPr lang="en-US" i="1" dirty="0" err="1">
                <a:solidFill>
                  <a:schemeClr val="bg1">
                    <a:lumMod val="50000"/>
                  </a:schemeClr>
                </a:solidFill>
                <a:effectLst/>
              </a:rPr>
              <a:t>F.Wuerthwein</a:t>
            </a:r>
            <a:r>
              <a:rPr lang="en-US" i="1" dirty="0">
                <a:solidFill>
                  <a:schemeClr val="bg1">
                    <a:lumMod val="50000"/>
                  </a:schemeClr>
                </a:solidFill>
                <a:effectLst/>
              </a:rPr>
              <a:t> (OSG, UCSD) </a:t>
            </a:r>
            <a:endParaRPr lang="en-US" sz="1100" i="1" dirty="0">
              <a:solidFill>
                <a:schemeClr val="bg1">
                  <a:lumMod val="50000"/>
                </a:schemeClr>
              </a:solidFill>
            </a:endParaRPr>
          </a:p>
        </p:txBody>
      </p:sp>
    </p:spTree>
    <p:extLst>
      <p:ext uri="{BB962C8B-B14F-4D97-AF65-F5344CB8AC3E}">
        <p14:creationId xmlns:p14="http://schemas.microsoft.com/office/powerpoint/2010/main" val="369020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544B-6C3F-1593-9E46-14B2C2EA8350}"/>
              </a:ext>
            </a:extLst>
          </p:cNvPr>
          <p:cNvSpPr>
            <a:spLocks noGrp="1"/>
          </p:cNvSpPr>
          <p:nvPr>
            <p:ph type="title"/>
          </p:nvPr>
        </p:nvSpPr>
        <p:spPr/>
        <p:txBody>
          <a:bodyPr/>
          <a:lstStyle/>
          <a:p>
            <a:r>
              <a:rPr lang="en-US" dirty="0"/>
              <a:t>Major Elements from the EICO Charter</a:t>
            </a:r>
          </a:p>
        </p:txBody>
      </p:sp>
      <p:sp>
        <p:nvSpPr>
          <p:cNvPr id="3" name="Content Placeholder 2">
            <a:extLst>
              <a:ext uri="{FF2B5EF4-FFF2-40B4-BE49-F238E27FC236}">
                <a16:creationId xmlns:a16="http://schemas.microsoft.com/office/drawing/2014/main" id="{CB56344F-7B0A-623B-37ED-15CABA86DC59}"/>
              </a:ext>
            </a:extLst>
          </p:cNvPr>
          <p:cNvSpPr>
            <a:spLocks noGrp="1"/>
          </p:cNvSpPr>
          <p:nvPr>
            <p:ph idx="1"/>
          </p:nvPr>
        </p:nvSpPr>
        <p:spPr/>
        <p:txBody>
          <a:bodyPr/>
          <a:lstStyle/>
          <a:p>
            <a:r>
              <a:rPr lang="en-US" b="1" dirty="0"/>
              <a:t>EIC International Computing Organization</a:t>
            </a:r>
            <a:r>
              <a:rPr lang="en-US" dirty="0"/>
              <a:t> is led by the Institute's co-directors and administered by the ECSJI. This organization exists to provide computing resources, infrastructure, and services related to the EIC. The current focus is on the </a:t>
            </a:r>
            <a:r>
              <a:rPr lang="en-US" dirty="0" err="1"/>
              <a:t>ePIC</a:t>
            </a:r>
            <a:r>
              <a:rPr lang="en-US" dirty="0"/>
              <a:t> experiment. This will be extended to other foci as endorsed by the EIC RRB. Funding agencies will indicate the activities and services they will provide, and this will be approved by RRB. The EICO structure is formally documented in this charter.</a:t>
            </a:r>
          </a:p>
          <a:p>
            <a:r>
              <a:rPr lang="en-US" b="1" dirty="0"/>
              <a:t>EICO Overview Board.</a:t>
            </a:r>
            <a:r>
              <a:rPr lang="en-US" dirty="0"/>
              <a:t> The Overview Board (OB) oversees the functioning of the EICO. It is composed of a representative of each Institution that is a member of the EICO, the ECSJI directors and the Spokesperson(s) of each EIC Experiment with voting rights.  The OB is co-chaired by EIC Computing Council Members (or one of </a:t>
            </a:r>
            <a:r>
              <a:rPr lang="en-US"/>
              <a:t>ECSJI directors), </a:t>
            </a:r>
            <a:r>
              <a:rPr lang="en-US" dirty="0"/>
              <a:t>which include a member of the OB appointed as a co-chair. </a:t>
            </a:r>
          </a:p>
          <a:p>
            <a:pPr lvl="1"/>
            <a:r>
              <a:rPr lang="en-US" dirty="0"/>
              <a:t>OB approves the report that details the accomplishments of the EICO, and the individual site metrics outlined in the cooperation agreement.  </a:t>
            </a:r>
          </a:p>
          <a:p>
            <a:pPr lvl="1"/>
            <a:r>
              <a:rPr lang="en-US" dirty="0"/>
              <a:t>The OB has the responsibility to manage external relationships with partner organizations, such as WLCG  </a:t>
            </a:r>
          </a:p>
          <a:p>
            <a:pPr lvl="1"/>
            <a:r>
              <a:rPr lang="en-US" dirty="0"/>
              <a:t>The OB also provides a resolution path for institutional issues relative to the cooperation agreement   . </a:t>
            </a:r>
          </a:p>
          <a:p>
            <a:endParaRPr lang="en-US" dirty="0"/>
          </a:p>
          <a:p>
            <a:endParaRPr lang="en-US" dirty="0"/>
          </a:p>
        </p:txBody>
      </p:sp>
      <p:sp>
        <p:nvSpPr>
          <p:cNvPr id="4" name="Slide Number Placeholder 3">
            <a:extLst>
              <a:ext uri="{FF2B5EF4-FFF2-40B4-BE49-F238E27FC236}">
                <a16:creationId xmlns:a16="http://schemas.microsoft.com/office/drawing/2014/main" id="{5891E3AD-851F-1D75-3C1F-E621A62E819D}"/>
              </a:ext>
            </a:extLst>
          </p:cNvPr>
          <p:cNvSpPr>
            <a:spLocks noGrp="1"/>
          </p:cNvSpPr>
          <p:nvPr>
            <p:ph type="sldNum" sz="quarter" idx="12"/>
          </p:nvPr>
        </p:nvSpPr>
        <p:spPr/>
        <p:txBody>
          <a:bodyPr/>
          <a:lstStyle/>
          <a:p>
            <a:fld id="{07E1C93C-5050-FC42-8F10-D22D4F119D13}" type="slidenum">
              <a:rPr lang="en-US" smtClean="0"/>
              <a:pPr/>
              <a:t>25</a:t>
            </a:fld>
            <a:endParaRPr lang="en-US"/>
          </a:p>
        </p:txBody>
      </p:sp>
    </p:spTree>
    <p:extLst>
      <p:ext uri="{BB962C8B-B14F-4D97-AF65-F5344CB8AC3E}">
        <p14:creationId xmlns:p14="http://schemas.microsoft.com/office/powerpoint/2010/main" val="1870322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C97C-3A13-010A-08DB-A2FC0269DBF8}"/>
              </a:ext>
            </a:extLst>
          </p:cNvPr>
          <p:cNvSpPr>
            <a:spLocks noGrp="1"/>
          </p:cNvSpPr>
          <p:nvPr>
            <p:ph type="title"/>
          </p:nvPr>
        </p:nvSpPr>
        <p:spPr/>
        <p:txBody>
          <a:bodyPr/>
          <a:lstStyle/>
          <a:p>
            <a:r>
              <a:rPr lang="en-US" dirty="0"/>
              <a:t>Major Elements from the EICO Charter. EICO Management Board</a:t>
            </a:r>
          </a:p>
        </p:txBody>
      </p:sp>
      <p:sp>
        <p:nvSpPr>
          <p:cNvPr id="3" name="Content Placeholder 2">
            <a:extLst>
              <a:ext uri="{FF2B5EF4-FFF2-40B4-BE49-F238E27FC236}">
                <a16:creationId xmlns:a16="http://schemas.microsoft.com/office/drawing/2014/main" id="{358A5B3D-3761-95DB-812C-387E13A28701}"/>
              </a:ext>
            </a:extLst>
          </p:cNvPr>
          <p:cNvSpPr>
            <a:spLocks noGrp="1"/>
          </p:cNvSpPr>
          <p:nvPr>
            <p:ph idx="1"/>
          </p:nvPr>
        </p:nvSpPr>
        <p:spPr/>
        <p:txBody>
          <a:bodyPr/>
          <a:lstStyle/>
          <a:p>
            <a:r>
              <a:rPr lang="en-US" b="1" dirty="0"/>
              <a:t>EICO Management Board : </a:t>
            </a:r>
            <a:r>
              <a:rPr lang="en-US" sz="2000" dirty="0"/>
              <a:t>The Management Board (MB) </a:t>
            </a:r>
            <a:r>
              <a:rPr lang="en-US" sz="2000" dirty="0" err="1"/>
              <a:t>organises</a:t>
            </a:r>
            <a:r>
              <a:rPr lang="en-US" sz="2000" dirty="0"/>
              <a:t> the work of the EIC Computing as a set of formal activities. It maintains the overall </a:t>
            </a:r>
            <a:r>
              <a:rPr lang="en-US" sz="2000" dirty="0" err="1"/>
              <a:t>programme</a:t>
            </a:r>
            <a:r>
              <a:rPr lang="en-US" sz="2000" dirty="0"/>
              <a:t> of work and all other planning data necessary to ensure the smooth execution of the work of the EIC Computing. It provides half-year progress and status reports to the OB. The MB membership includes the ECSJI directors, the Technical Heads of the Echelon 0, Echelon 1 and Echelon 2 </a:t>
            </a:r>
            <a:r>
              <a:rPr lang="en-US" sz="2000" dirty="0" err="1"/>
              <a:t>Centres</a:t>
            </a:r>
            <a:r>
              <a:rPr lang="en-US" sz="2000" dirty="0"/>
              <a:t>, the leaders of the major activities and projects managed by the Board, the Computing Coordinator of each EIC experiment, the Chair of the Technical Forum, a Scientific Secretary and other members as decided from time to time by the Board.   MB meetings are held on a regular basis (usually monthly). MB has several roles, including : </a:t>
            </a:r>
          </a:p>
          <a:p>
            <a:pPr lvl="1"/>
            <a:r>
              <a:rPr lang="en-US" sz="1800" dirty="0"/>
              <a:t>To broker and manage agreements between the resource </a:t>
            </a:r>
            <a:r>
              <a:rPr lang="en-US" sz="1800" dirty="0" err="1"/>
              <a:t>centres</a:t>
            </a:r>
            <a:r>
              <a:rPr lang="en-US" sz="1800" dirty="0"/>
              <a:t> and the experiment(s). In practice, this will require background agreements with other </a:t>
            </a:r>
            <a:r>
              <a:rPr lang="en-US" sz="1800" dirty="0" err="1"/>
              <a:t>organisations</a:t>
            </a:r>
            <a:r>
              <a:rPr lang="en-US" sz="1800" dirty="0"/>
              <a:t> that run various parts of the infrastructure, such as fabrics and storage operations, certificate authorities, network providers, etc.;</a:t>
            </a:r>
          </a:p>
          <a:p>
            <a:pPr lvl="1"/>
            <a:r>
              <a:rPr lang="en-US" sz="1800" dirty="0"/>
              <a:t>to broker and manage agreements between resource </a:t>
            </a:r>
            <a:r>
              <a:rPr lang="en-US" sz="1800" dirty="0" err="1"/>
              <a:t>centres</a:t>
            </a:r>
            <a:r>
              <a:rPr lang="en-US" sz="1800" dirty="0"/>
              <a:t>, and between resource </a:t>
            </a:r>
            <a:r>
              <a:rPr lang="en-US" sz="1800" dirty="0" err="1"/>
              <a:t>centres</a:t>
            </a:r>
            <a:r>
              <a:rPr lang="en-US" sz="1800" dirty="0"/>
              <a:t> and EIC host labs;</a:t>
            </a:r>
          </a:p>
          <a:p>
            <a:pPr lvl="1"/>
            <a:r>
              <a:rPr lang="en-US" sz="1800" dirty="0"/>
              <a:t>to review schedules, service performance, resource </a:t>
            </a:r>
            <a:r>
              <a:rPr lang="en-US" sz="1800" dirty="0" err="1"/>
              <a:t>utilisation</a:t>
            </a:r>
            <a:r>
              <a:rPr lang="en-US" sz="1800" dirty="0"/>
              <a:t>, etc. and decide about tools to be used to assess centers reliability and availability;</a:t>
            </a:r>
          </a:p>
          <a:p>
            <a:pPr lvl="1"/>
            <a:r>
              <a:rPr lang="en-US" sz="1800" dirty="0"/>
              <a:t>to oversee publications, communications, conference submissions, and speakers, where it concerns software and computing activities that are not completely within EIC experiment(s).</a:t>
            </a:r>
          </a:p>
          <a:p>
            <a:endParaRPr lang="en-US" dirty="0"/>
          </a:p>
        </p:txBody>
      </p:sp>
      <p:sp>
        <p:nvSpPr>
          <p:cNvPr id="4" name="Slide Number Placeholder 3">
            <a:extLst>
              <a:ext uri="{FF2B5EF4-FFF2-40B4-BE49-F238E27FC236}">
                <a16:creationId xmlns:a16="http://schemas.microsoft.com/office/drawing/2014/main" id="{4E1B11CC-7ECC-FE01-0BBE-97BDA362E3F5}"/>
              </a:ext>
            </a:extLst>
          </p:cNvPr>
          <p:cNvSpPr>
            <a:spLocks noGrp="1"/>
          </p:cNvSpPr>
          <p:nvPr>
            <p:ph type="sldNum" sz="quarter" idx="12"/>
          </p:nvPr>
        </p:nvSpPr>
        <p:spPr/>
        <p:txBody>
          <a:bodyPr/>
          <a:lstStyle/>
          <a:p>
            <a:fld id="{07E1C93C-5050-FC42-8F10-D22D4F119D13}" type="slidenum">
              <a:rPr lang="en-US" smtClean="0"/>
              <a:pPr/>
              <a:t>26</a:t>
            </a:fld>
            <a:endParaRPr lang="en-US"/>
          </a:p>
        </p:txBody>
      </p:sp>
    </p:spTree>
    <p:extLst>
      <p:ext uri="{BB962C8B-B14F-4D97-AF65-F5344CB8AC3E}">
        <p14:creationId xmlns:p14="http://schemas.microsoft.com/office/powerpoint/2010/main" val="142950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EB5B8-6953-2FB3-6210-C30C211AE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086A5-75B3-93FB-E39E-B880A758CA38}"/>
              </a:ext>
            </a:extLst>
          </p:cNvPr>
          <p:cNvSpPr>
            <a:spLocks noGrp="1"/>
          </p:cNvSpPr>
          <p:nvPr>
            <p:ph type="title"/>
          </p:nvPr>
        </p:nvSpPr>
        <p:spPr/>
        <p:txBody>
          <a:bodyPr/>
          <a:lstStyle/>
          <a:p>
            <a:r>
              <a:rPr lang="en-US" dirty="0"/>
              <a:t>Major Elements from the EICO Charter. EICO Technical Forum</a:t>
            </a:r>
          </a:p>
        </p:txBody>
      </p:sp>
      <p:sp>
        <p:nvSpPr>
          <p:cNvPr id="3" name="Content Placeholder 2">
            <a:extLst>
              <a:ext uri="{FF2B5EF4-FFF2-40B4-BE49-F238E27FC236}">
                <a16:creationId xmlns:a16="http://schemas.microsoft.com/office/drawing/2014/main" id="{1E9BAF31-A6F7-66B4-9415-A6287617097C}"/>
              </a:ext>
            </a:extLst>
          </p:cNvPr>
          <p:cNvSpPr>
            <a:spLocks noGrp="1"/>
          </p:cNvSpPr>
          <p:nvPr>
            <p:ph idx="1"/>
          </p:nvPr>
        </p:nvSpPr>
        <p:spPr/>
        <p:txBody>
          <a:bodyPr/>
          <a:lstStyle/>
          <a:p>
            <a:pPr algn="l" rtl="0">
              <a:buNone/>
            </a:pPr>
            <a:r>
              <a:rPr lang="en-US" b="1" dirty="0"/>
              <a:t>EICO Technical Forum : </a:t>
            </a:r>
            <a:r>
              <a:rPr lang="en-US" sz="2000" b="0" i="0" u="none" strike="noStrike" dirty="0">
                <a:solidFill>
                  <a:srgbClr val="000000"/>
                </a:solidFill>
                <a:effectLst/>
                <a:latin typeface="Arial" panose="020B0604020202020204" pitchFamily="34" charset="0"/>
              </a:rPr>
              <a:t>The Technical Forum (TF) is part of the EICO and represents in particular the computing centers (including Echelon 1 centers). The TF has several roles, including:</a:t>
            </a:r>
            <a:endParaRPr lang="en-US" sz="1800" b="0" i="0" u="none" strike="noStrike" dirty="0">
              <a:solidFill>
                <a:srgbClr val="000000"/>
              </a:solidFill>
              <a:effectLst/>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exchange information;</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act as a forum for technical discussions and planning, including schedules, resources utilization and technical solutions, challenges and requirements;</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organize technical discussions related to production system and middleware, </a:t>
            </a:r>
            <a:r>
              <a:rPr lang="en-US" sz="1600" b="0" i="0" u="none" strike="noStrike" dirty="0" err="1">
                <a:solidFill>
                  <a:srgbClr val="000000"/>
                </a:solidFill>
                <a:effectLst/>
                <a:latin typeface="Arial" panose="020B0604020202020204" pitchFamily="34" charset="0"/>
              </a:rPr>
              <a:t>etc</a:t>
            </a:r>
            <a:r>
              <a:rPr lang="en-US" sz="1600" b="0" i="0" u="none" strike="noStrike" dirty="0">
                <a:solidFill>
                  <a:srgbClr val="000000"/>
                </a:solidFill>
                <a:effectLst/>
                <a:latin typeface="Arial" panose="020B0604020202020204" pitchFamily="34" charset="0"/>
              </a:rPr>
              <a:t> and make proposals to the MB;</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discuss technical roadmap for the evolution of EIC facilities and services;</a:t>
            </a:r>
            <a:endParaRPr lang="en-US" sz="1600" dirty="0">
              <a:solidFill>
                <a:srgbClr val="333333"/>
              </a:solidFill>
              <a:latin typeface="Arial" panose="020B0604020202020204" pitchFamily="34" charset="0"/>
            </a:endParaRPr>
          </a:p>
          <a:p>
            <a:pPr fontAlgn="base"/>
            <a:r>
              <a:rPr lang="en-US" sz="2000" b="0" i="0" u="none" strike="noStrike" dirty="0">
                <a:solidFill>
                  <a:srgbClr val="000000"/>
                </a:solidFill>
                <a:effectLst/>
                <a:latin typeface="Arial" panose="020B0604020202020204" pitchFamily="34" charset="0"/>
              </a:rPr>
              <a:t>The TF meetings are open to all interested members of the EIC computing</a:t>
            </a:r>
            <a:r>
              <a:rPr lang="en-US" sz="2400" b="0" i="0" u="none" strike="noStrike" dirty="0">
                <a:solidFill>
                  <a:srgbClr val="000000"/>
                </a:solidFill>
                <a:effectLst/>
                <a:latin typeface="Arial" panose="020B0604020202020204" pitchFamily="34" charset="0"/>
              </a:rPr>
              <a:t>. </a:t>
            </a:r>
          </a:p>
          <a:p>
            <a:pPr algn="l" rtl="0"/>
            <a:r>
              <a:rPr lang="en-US" sz="2000" b="0" i="0" u="none" strike="noStrike" dirty="0">
                <a:solidFill>
                  <a:srgbClr val="000000"/>
                </a:solidFill>
                <a:effectLst/>
                <a:latin typeface="Arial" panose="020B0604020202020204" pitchFamily="34" charset="0"/>
              </a:rPr>
              <a:t>Other parties may be invited for topical discussions.</a:t>
            </a:r>
          </a:p>
          <a:p>
            <a:pPr algn="l" rtl="0"/>
            <a:r>
              <a:rPr lang="en-US" sz="2000" b="0" i="0" u="none" strike="noStrike" dirty="0">
                <a:solidFill>
                  <a:srgbClr val="000000"/>
                </a:solidFill>
                <a:effectLst/>
                <a:latin typeface="Arial" panose="020B0604020202020204" pitchFamily="34" charset="0"/>
              </a:rPr>
              <a:t>The TF chairperson is appointed by MB for a two-year period. </a:t>
            </a:r>
          </a:p>
          <a:p>
            <a:pPr algn="l" rtl="0"/>
            <a:r>
              <a:rPr lang="en-US" sz="2000" b="0" i="0" u="none" strike="noStrike" dirty="0">
                <a:solidFill>
                  <a:srgbClr val="000000"/>
                </a:solidFill>
                <a:effectLst/>
                <a:latin typeface="Arial" panose="020B0604020202020204" pitchFamily="34" charset="0"/>
              </a:rPr>
              <a:t>Extension is possible with full concurrence of OB. The TF reports to the MB. </a:t>
            </a:r>
          </a:p>
          <a:p>
            <a:pPr algn="l" rtl="0"/>
            <a:r>
              <a:rPr lang="en-US" sz="2000" b="0" i="0" u="none" strike="noStrike" dirty="0">
                <a:solidFill>
                  <a:srgbClr val="000000"/>
                </a:solidFill>
                <a:effectLst/>
                <a:latin typeface="Arial" panose="020B0604020202020204" pitchFamily="34" charset="0"/>
              </a:rPr>
              <a:t>The chair of the TF is an ex officio member of the EICO Management Board. </a:t>
            </a:r>
          </a:p>
          <a:p>
            <a:pPr algn="l" rtl="0"/>
            <a:r>
              <a:rPr lang="en-US" sz="2000" b="0" i="0" u="none" strike="noStrike" dirty="0">
                <a:solidFill>
                  <a:srgbClr val="000000"/>
                </a:solidFill>
                <a:effectLst/>
                <a:latin typeface="Arial" panose="020B0604020202020204" pitchFamily="34" charset="0"/>
              </a:rPr>
              <a:t>The TF may start and stop working groups when needed to address technical issues. </a:t>
            </a:r>
          </a:p>
          <a:p>
            <a:pPr algn="l" rtl="0"/>
            <a:r>
              <a:rPr lang="en-US" sz="2000" b="0" i="0" u="none" strike="noStrike" dirty="0">
                <a:solidFill>
                  <a:srgbClr val="000000"/>
                </a:solidFill>
                <a:effectLst/>
                <a:latin typeface="Arial" panose="020B0604020202020204" pitchFamily="34" charset="0"/>
              </a:rPr>
              <a:t>TF shall provide regular (bi-monthly) updates on its activity to MB. </a:t>
            </a:r>
            <a:br>
              <a:rPr lang="en-US" sz="1800" dirty="0"/>
            </a:br>
            <a:endParaRPr lang="en-US" sz="2400" dirty="0"/>
          </a:p>
        </p:txBody>
      </p:sp>
      <p:sp>
        <p:nvSpPr>
          <p:cNvPr id="4" name="Slide Number Placeholder 3">
            <a:extLst>
              <a:ext uri="{FF2B5EF4-FFF2-40B4-BE49-F238E27FC236}">
                <a16:creationId xmlns:a16="http://schemas.microsoft.com/office/drawing/2014/main" id="{77C2401B-211F-13B0-7745-1009C19D6C5C}"/>
              </a:ext>
            </a:extLst>
          </p:cNvPr>
          <p:cNvSpPr>
            <a:spLocks noGrp="1"/>
          </p:cNvSpPr>
          <p:nvPr>
            <p:ph type="sldNum" sz="quarter" idx="12"/>
          </p:nvPr>
        </p:nvSpPr>
        <p:spPr/>
        <p:txBody>
          <a:bodyPr/>
          <a:lstStyle/>
          <a:p>
            <a:fld id="{07E1C93C-5050-FC42-8F10-D22D4F119D13}" type="slidenum">
              <a:rPr lang="en-US" smtClean="0"/>
              <a:pPr/>
              <a:t>27</a:t>
            </a:fld>
            <a:endParaRPr lang="en-US"/>
          </a:p>
        </p:txBody>
      </p:sp>
    </p:spTree>
    <p:extLst>
      <p:ext uri="{BB962C8B-B14F-4D97-AF65-F5344CB8AC3E}">
        <p14:creationId xmlns:p14="http://schemas.microsoft.com/office/powerpoint/2010/main" val="278950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C51E-965D-7083-EB41-9D47F195649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8CFCF6C4-948D-8212-EE66-F2811DEA667F}"/>
              </a:ext>
            </a:extLst>
          </p:cNvPr>
          <p:cNvSpPr>
            <a:spLocks noGrp="1"/>
          </p:cNvSpPr>
          <p:nvPr>
            <p:ph type="sldNum" sz="quarter" idx="12"/>
          </p:nvPr>
        </p:nvSpPr>
        <p:spPr/>
        <p:txBody>
          <a:bodyPr/>
          <a:lstStyle/>
          <a:p>
            <a:fld id="{07E1C93C-5050-FC42-8F10-D22D4F119D13}" type="slidenum">
              <a:rPr lang="en-US" smtClean="0"/>
              <a:pPr/>
              <a:t>3</a:t>
            </a:fld>
            <a:endParaRPr lang="en-US"/>
          </a:p>
        </p:txBody>
      </p:sp>
      <p:pic>
        <p:nvPicPr>
          <p:cNvPr id="2050" name="Picture 2" descr="A picture containing dark&#10;&#10;AI-generated content may be incorrect.">
            <a:extLst>
              <a:ext uri="{FF2B5EF4-FFF2-40B4-BE49-F238E27FC236}">
                <a16:creationId xmlns:a16="http://schemas.microsoft.com/office/drawing/2014/main" id="{6C7E6581-D306-FDE0-FFEB-14703562CBEA}"/>
              </a:ext>
            </a:extLst>
          </p:cNvPr>
          <p:cNvPicPr>
            <a:picLocks noChangeAspect="1" noChangeArrowheads="1"/>
          </p:cNvPicPr>
          <p:nvPr/>
        </p:nvPicPr>
        <p:blipFill>
          <a:blip r:embed="rId2">
            <a:alphaModFix amt="95000"/>
            <a:extLst>
              <a:ext uri="{BEBA8EAE-BF5A-486C-A8C5-ECC9F3942E4B}">
                <a14:imgProps xmlns:a14="http://schemas.microsoft.com/office/drawing/2010/main">
                  <a14:imgLayer r:embed="rId3">
                    <a14:imgEffect>
                      <a14:brightnessContrast bright="40000" contrast="-58000"/>
                    </a14:imgEffect>
                  </a14:imgLayer>
                </a14:imgProps>
              </a:ext>
              <a:ext uri="{28A0092B-C50C-407E-A947-70E740481C1C}">
                <a14:useLocalDpi xmlns:a14="http://schemas.microsoft.com/office/drawing/2010/main" val="0"/>
              </a:ext>
            </a:extLst>
          </a:blip>
          <a:srcRect/>
          <a:stretch>
            <a:fillRect/>
          </a:stretch>
        </p:blipFill>
        <p:spPr bwMode="auto">
          <a:xfrm>
            <a:off x="7545568" y="1503672"/>
            <a:ext cx="3982816" cy="4057963"/>
          </a:xfrm>
          <a:prstGeom prst="rect">
            <a:avLst/>
          </a:prstGeom>
          <a:noFill/>
          <a:effectLst>
            <a:glow rad="127000">
              <a:schemeClr val="bg1">
                <a:alpha val="99000"/>
              </a:schemeClr>
            </a:glow>
            <a:outerShdw blurRad="739534" dir="10380000" algn="ctr" rotWithShape="0">
              <a:srgbClr val="000000">
                <a:alpha val="85415"/>
              </a:srgbClr>
            </a:outerShdw>
            <a:reflection blurRad="1232843" stA="4500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72AAE3-F76A-347E-F2F4-C2AECBF7D17A}"/>
              </a:ext>
            </a:extLst>
          </p:cNvPr>
          <p:cNvSpPr txBox="1"/>
          <p:nvPr/>
        </p:nvSpPr>
        <p:spPr>
          <a:xfrm>
            <a:off x="752354" y="2500131"/>
            <a:ext cx="6421181" cy="523220"/>
          </a:xfrm>
          <a:prstGeom prst="rect">
            <a:avLst/>
          </a:prstGeom>
          <a:noFill/>
        </p:spPr>
        <p:txBody>
          <a:bodyPr wrap="none" rtlCol="0">
            <a:spAutoFit/>
          </a:bodyPr>
          <a:lstStyle/>
          <a:p>
            <a:r>
              <a:rPr lang="en-US" sz="2800" dirty="0"/>
              <a:t>EIC Computing and Software Joint Institute</a:t>
            </a:r>
          </a:p>
        </p:txBody>
      </p:sp>
    </p:spTree>
    <p:extLst>
      <p:ext uri="{BB962C8B-B14F-4D97-AF65-F5344CB8AC3E}">
        <p14:creationId xmlns:p14="http://schemas.microsoft.com/office/powerpoint/2010/main" val="294146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818D-D6AC-2072-CE6B-F6AEBBCA33E0}"/>
              </a:ext>
            </a:extLst>
          </p:cNvPr>
          <p:cNvSpPr>
            <a:spLocks noGrp="1"/>
          </p:cNvSpPr>
          <p:nvPr>
            <p:ph type="title"/>
          </p:nvPr>
        </p:nvSpPr>
        <p:spPr/>
        <p:txBody>
          <a:bodyPr/>
          <a:lstStyle/>
          <a:p>
            <a:r>
              <a:rPr lang="en-US" dirty="0"/>
              <a:t>EIC Computing and Software Joint Institute. </a:t>
            </a:r>
          </a:p>
        </p:txBody>
      </p:sp>
      <p:sp>
        <p:nvSpPr>
          <p:cNvPr id="3" name="Content Placeholder 2">
            <a:extLst>
              <a:ext uri="{FF2B5EF4-FFF2-40B4-BE49-F238E27FC236}">
                <a16:creationId xmlns:a16="http://schemas.microsoft.com/office/drawing/2014/main" id="{DA9378B2-3E80-666C-272D-626903E68542}"/>
              </a:ext>
            </a:extLst>
          </p:cNvPr>
          <p:cNvSpPr>
            <a:spLocks noGrp="1"/>
          </p:cNvSpPr>
          <p:nvPr>
            <p:ph idx="1"/>
          </p:nvPr>
        </p:nvSpPr>
        <p:spPr>
          <a:xfrm>
            <a:off x="185196" y="966055"/>
            <a:ext cx="11512534" cy="5381694"/>
          </a:xfrm>
        </p:spPr>
        <p:txBody>
          <a:bodyPr/>
          <a:lstStyle/>
          <a:p>
            <a:pPr marL="0" indent="0">
              <a:buNone/>
            </a:pPr>
            <a:r>
              <a:rPr lang="en-US" sz="2400" dirty="0"/>
              <a:t>Brookhaven National Laboratory and Thomas Jefferson National Accelerator Facility, as Electron-Ion Collider host labs, have established a collaborative entity, the </a:t>
            </a:r>
            <a:r>
              <a:rPr lang="en-US" sz="2400" b="1" dirty="0">
                <a:solidFill>
                  <a:srgbClr val="FF0000"/>
                </a:solidFill>
              </a:rPr>
              <a:t>EIC Computing and Software Joint Institute </a:t>
            </a:r>
            <a:r>
              <a:rPr lang="en-US" sz="2400" dirty="0"/>
              <a:t>(</a:t>
            </a:r>
            <a:r>
              <a:rPr lang="en-US" sz="2400" b="1" dirty="0"/>
              <a:t>ECSJI</a:t>
            </a:r>
            <a:r>
              <a:rPr lang="en-US" sz="2400" b="1" baseline="30000" dirty="0"/>
              <a:t>1</a:t>
            </a:r>
            <a:r>
              <a:rPr lang="en-US" sz="2400" dirty="0"/>
              <a:t>). The Institute reports to the host Labs and the host Labs delegate functions to ECSJI (for instance, organize SW&amp;C review)</a:t>
            </a:r>
          </a:p>
          <a:p>
            <a:pPr lvl="1"/>
            <a:r>
              <a:rPr lang="en-US" dirty="0"/>
              <a:t>This joint institute is designed to support the computing and software needs and activities of the EIC.</a:t>
            </a:r>
          </a:p>
          <a:p>
            <a:pPr lvl="1"/>
            <a:r>
              <a:rPr lang="en-US" dirty="0"/>
              <a:t>The Institute  was created about two years ago (fall 2023)</a:t>
            </a:r>
            <a:endParaRPr lang="en-US" sz="2400" dirty="0"/>
          </a:p>
          <a:p>
            <a:r>
              <a:rPr lang="en-US" sz="2400" dirty="0"/>
              <a:t>ECSJI leverages </a:t>
            </a:r>
            <a:r>
              <a:rPr lang="en-US" sz="2400" b="1" dirty="0"/>
              <a:t>complementary expertise at the two labs </a:t>
            </a:r>
            <a:r>
              <a:rPr lang="en-US" sz="2400" dirty="0"/>
              <a:t>and provides needed visibility to the respective lab management and stakeholders. </a:t>
            </a:r>
          </a:p>
          <a:p>
            <a:pPr lvl="1"/>
            <a:r>
              <a:rPr lang="en-US" i="1" dirty="0">
                <a:solidFill>
                  <a:srgbClr val="00B050"/>
                </a:solidFill>
                <a:hlinkClick r:id="rId2" action="ppaction://hlinksldjump"/>
              </a:rPr>
              <a:t>BNL</a:t>
            </a:r>
            <a:r>
              <a:rPr lang="en-US" i="1" dirty="0">
                <a:solidFill>
                  <a:srgbClr val="00B050"/>
                </a:solidFill>
              </a:rPr>
              <a:t> and </a:t>
            </a:r>
            <a:r>
              <a:rPr lang="en-US" i="1" dirty="0" err="1">
                <a:solidFill>
                  <a:srgbClr val="00B050"/>
                </a:solidFill>
                <a:hlinkClick r:id="rId3" action="ppaction://hlinksldjump"/>
              </a:rPr>
              <a:t>JLab</a:t>
            </a:r>
            <a:r>
              <a:rPr lang="en-US" i="1" dirty="0" err="1">
                <a:solidFill>
                  <a:srgbClr val="00B050"/>
                </a:solidFill>
              </a:rPr>
              <a:t>'s</a:t>
            </a:r>
            <a:r>
              <a:rPr lang="en-US" i="1" dirty="0">
                <a:solidFill>
                  <a:srgbClr val="00B050"/>
                </a:solidFill>
              </a:rPr>
              <a:t> expertise in computing and software stems from our long-standing involvement in HEP and NP experiments, as well as supporting other scientific domains such as NSLS, materials science, and </a:t>
            </a:r>
            <a:r>
              <a:rPr lang="en-US" i="1" dirty="0" err="1">
                <a:solidFill>
                  <a:srgbClr val="00B050"/>
                </a:solidFill>
              </a:rPr>
              <a:t>astroparticle</a:t>
            </a:r>
            <a:r>
              <a:rPr lang="en-US" i="1" dirty="0">
                <a:solidFill>
                  <a:srgbClr val="00B050"/>
                </a:solidFill>
              </a:rPr>
              <a:t> physics, both domestically and internationally.</a:t>
            </a:r>
          </a:p>
          <a:p>
            <a:pPr lvl="1"/>
            <a:r>
              <a:rPr lang="en-US" i="1" dirty="0">
                <a:solidFill>
                  <a:srgbClr val="00B050"/>
                </a:solidFill>
              </a:rPr>
              <a:t>The advantages of such a structure also include increased reliability and availability of resources for the </a:t>
            </a:r>
            <a:r>
              <a:rPr lang="en-US" i="1" dirty="0" err="1">
                <a:solidFill>
                  <a:srgbClr val="00B050"/>
                </a:solidFill>
              </a:rPr>
              <a:t>ePIC</a:t>
            </a:r>
            <a:r>
              <a:rPr lang="en-US" i="1" dirty="0">
                <a:solidFill>
                  <a:srgbClr val="00B050"/>
                </a:solidFill>
              </a:rPr>
              <a:t> collaboration and other future collaborations. </a:t>
            </a:r>
            <a:endParaRPr lang="en-US" sz="2400" dirty="0">
              <a:solidFill>
                <a:srgbClr val="00B050"/>
              </a:solidFill>
            </a:endParaRPr>
          </a:p>
          <a:p>
            <a:pPr marL="0" indent="0">
              <a:buNone/>
            </a:pPr>
            <a:endParaRPr lang="en-US" dirty="0"/>
          </a:p>
        </p:txBody>
      </p:sp>
      <p:sp>
        <p:nvSpPr>
          <p:cNvPr id="4" name="Slide Number Placeholder 3">
            <a:extLst>
              <a:ext uri="{FF2B5EF4-FFF2-40B4-BE49-F238E27FC236}">
                <a16:creationId xmlns:a16="http://schemas.microsoft.com/office/drawing/2014/main" id="{DBC2C542-9F2B-1775-9FC4-56AE87F1D96D}"/>
              </a:ext>
            </a:extLst>
          </p:cNvPr>
          <p:cNvSpPr>
            <a:spLocks noGrp="1"/>
          </p:cNvSpPr>
          <p:nvPr>
            <p:ph type="sldNum" sz="quarter" idx="12"/>
          </p:nvPr>
        </p:nvSpPr>
        <p:spPr/>
        <p:txBody>
          <a:bodyPr/>
          <a:lstStyle/>
          <a:p>
            <a:fld id="{07E1C93C-5050-FC42-8F10-D22D4F119D13}" type="slidenum">
              <a:rPr lang="en-US" smtClean="0"/>
              <a:pPr/>
              <a:t>4</a:t>
            </a:fld>
            <a:endParaRPr lang="en-US" dirty="0"/>
          </a:p>
        </p:txBody>
      </p:sp>
      <p:sp>
        <p:nvSpPr>
          <p:cNvPr id="5" name="TextBox 4">
            <a:extLst>
              <a:ext uri="{FF2B5EF4-FFF2-40B4-BE49-F238E27FC236}">
                <a16:creationId xmlns:a16="http://schemas.microsoft.com/office/drawing/2014/main" id="{6779D92E-219C-808F-9EB3-C44FD8D6DB20}"/>
              </a:ext>
            </a:extLst>
          </p:cNvPr>
          <p:cNvSpPr txBox="1"/>
          <p:nvPr/>
        </p:nvSpPr>
        <p:spPr>
          <a:xfrm>
            <a:off x="9092144" y="6099765"/>
            <a:ext cx="2696957" cy="307777"/>
          </a:xfrm>
          <a:prstGeom prst="rect">
            <a:avLst/>
          </a:prstGeom>
          <a:noFill/>
        </p:spPr>
        <p:txBody>
          <a:bodyPr wrap="none" rtlCol="0">
            <a:spAutoFit/>
          </a:bodyPr>
          <a:lstStyle/>
          <a:p>
            <a:r>
              <a:rPr lang="en-US" sz="1400" baseline="30000" dirty="0">
                <a:hlinkClick r:id="rId4" action="ppaction://hlinksldjump"/>
              </a:rPr>
              <a:t>1</a:t>
            </a:r>
            <a:r>
              <a:rPr lang="en-US" sz="1400" dirty="0">
                <a:hlinkClick r:id="rId4" action="ppaction://hlinksldjump"/>
              </a:rPr>
              <a:t>List </a:t>
            </a:r>
            <a:r>
              <a:rPr lang="en-US" sz="1400" dirty="0"/>
              <a:t>of abbreviations and glossary</a:t>
            </a:r>
          </a:p>
        </p:txBody>
      </p:sp>
    </p:spTree>
    <p:extLst>
      <p:ext uri="{BB962C8B-B14F-4D97-AF65-F5344CB8AC3E}">
        <p14:creationId xmlns:p14="http://schemas.microsoft.com/office/powerpoint/2010/main" val="373625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731AD-C3AE-67FC-E884-BE083F7EC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716F2-C8FE-5C39-077C-9AF5DFE0984B}"/>
              </a:ext>
            </a:extLst>
          </p:cNvPr>
          <p:cNvSpPr>
            <a:spLocks noGrp="1"/>
          </p:cNvSpPr>
          <p:nvPr>
            <p:ph type="title"/>
          </p:nvPr>
        </p:nvSpPr>
        <p:spPr/>
        <p:txBody>
          <a:bodyPr/>
          <a:lstStyle/>
          <a:p>
            <a:r>
              <a:rPr lang="en-US" dirty="0"/>
              <a:t>EIC Computing and Software Joint Institute. Cont’d</a:t>
            </a:r>
          </a:p>
        </p:txBody>
      </p:sp>
      <p:sp>
        <p:nvSpPr>
          <p:cNvPr id="3" name="Content Placeholder 2">
            <a:extLst>
              <a:ext uri="{FF2B5EF4-FFF2-40B4-BE49-F238E27FC236}">
                <a16:creationId xmlns:a16="http://schemas.microsoft.com/office/drawing/2014/main" id="{AFC4F56F-FEDC-418D-0558-E491031A7F79}"/>
              </a:ext>
            </a:extLst>
          </p:cNvPr>
          <p:cNvSpPr>
            <a:spLocks noGrp="1"/>
          </p:cNvSpPr>
          <p:nvPr>
            <p:ph idx="1"/>
          </p:nvPr>
        </p:nvSpPr>
        <p:spPr>
          <a:xfrm>
            <a:off x="185196" y="966055"/>
            <a:ext cx="11512534" cy="5381694"/>
          </a:xfrm>
        </p:spPr>
        <p:txBody>
          <a:bodyPr/>
          <a:lstStyle/>
          <a:p>
            <a:pPr marL="0" indent="0">
              <a:buNone/>
            </a:pPr>
            <a:r>
              <a:rPr lang="en-US" sz="2800" dirty="0"/>
              <a:t>EIC Computing and Software Joint Institute</a:t>
            </a:r>
            <a:r>
              <a:rPr lang="en-US" sz="2800" b="1" dirty="0"/>
              <a:t> </a:t>
            </a:r>
            <a:r>
              <a:rPr lang="en-US" sz="2800" dirty="0"/>
              <a:t>provides for EIC computing and software matters:</a:t>
            </a:r>
          </a:p>
          <a:p>
            <a:pPr marL="0" indent="0">
              <a:buNone/>
            </a:pPr>
            <a:r>
              <a:rPr lang="en-US" dirty="0"/>
              <a:t>1) A single entity to interface with the EIC </a:t>
            </a:r>
            <a:r>
              <a:rPr lang="en-US" dirty="0" err="1"/>
              <a:t>programme</a:t>
            </a:r>
            <a:r>
              <a:rPr lang="en-US" dirty="0"/>
              <a:t> and the </a:t>
            </a:r>
            <a:r>
              <a:rPr lang="en-US" dirty="0" err="1"/>
              <a:t>ePIC</a:t>
            </a:r>
            <a:r>
              <a:rPr lang="en-US" dirty="0"/>
              <a:t> collaboration,</a:t>
            </a:r>
          </a:p>
          <a:p>
            <a:pPr marL="0" indent="0">
              <a:buNone/>
            </a:pPr>
            <a:r>
              <a:rPr lang="en-US" dirty="0"/>
              <a:t>2) Maintains Service Level Agreements and statements of work outlining the host labs’ contribution to the </a:t>
            </a:r>
            <a:r>
              <a:rPr lang="en-US" dirty="0" err="1"/>
              <a:t>ePIC</a:t>
            </a:r>
            <a:r>
              <a:rPr lang="en-US" dirty="0"/>
              <a:t> collaboration concerning computing resources, services, and</a:t>
            </a:r>
            <a:br>
              <a:rPr lang="en-US" dirty="0"/>
            </a:br>
            <a:r>
              <a:rPr lang="en-US" dirty="0"/>
              <a:t>personnel assigned to work on </a:t>
            </a:r>
            <a:r>
              <a:rPr lang="en-US" dirty="0" err="1"/>
              <a:t>ePIC</a:t>
            </a:r>
            <a:r>
              <a:rPr lang="en-US" dirty="0"/>
              <a:t> computing and software deliverables,</a:t>
            </a:r>
          </a:p>
          <a:p>
            <a:pPr marL="0" indent="0">
              <a:buNone/>
            </a:pPr>
            <a:r>
              <a:rPr lang="en-US" dirty="0"/>
              <a:t>3) A coordinating body for interacting with international partners providing computing resources as in-kind contributions. This includes assessing resources, managing the agreements of cooperation with the sites delivering resources (including service levels agreements), and facilitating and assessing the delivery against the agreements,</a:t>
            </a:r>
          </a:p>
          <a:p>
            <a:pPr marL="0" indent="0">
              <a:buNone/>
            </a:pPr>
            <a:r>
              <a:rPr lang="en-US" dirty="0"/>
              <a:t>4) Execution of host laboratories responsibilities</a:t>
            </a:r>
          </a:p>
          <a:p>
            <a:pPr lvl="1" fontAlgn="base"/>
            <a:r>
              <a:rPr lang="en-US" dirty="0"/>
              <a:t>Assessing resources.</a:t>
            </a:r>
          </a:p>
          <a:p>
            <a:pPr lvl="1" fontAlgn="base"/>
            <a:r>
              <a:rPr lang="en-US" dirty="0"/>
              <a:t>Managing the agreements with the sites delivering resources (including service levels).</a:t>
            </a:r>
          </a:p>
          <a:p>
            <a:pPr lvl="1" fontAlgn="base"/>
            <a:r>
              <a:rPr lang="en-US" dirty="0"/>
              <a:t>Facilitating and assessing the delivery against the agreements.</a:t>
            </a:r>
          </a:p>
          <a:p>
            <a:endParaRPr lang="en-US" dirty="0"/>
          </a:p>
        </p:txBody>
      </p:sp>
      <p:sp>
        <p:nvSpPr>
          <p:cNvPr id="4" name="Slide Number Placeholder 3">
            <a:extLst>
              <a:ext uri="{FF2B5EF4-FFF2-40B4-BE49-F238E27FC236}">
                <a16:creationId xmlns:a16="http://schemas.microsoft.com/office/drawing/2014/main" id="{3C06C840-E6EC-208E-5198-476E54DE3CFA}"/>
              </a:ext>
            </a:extLst>
          </p:cNvPr>
          <p:cNvSpPr>
            <a:spLocks noGrp="1"/>
          </p:cNvSpPr>
          <p:nvPr>
            <p:ph type="sldNum" sz="quarter" idx="12"/>
          </p:nvPr>
        </p:nvSpPr>
        <p:spPr/>
        <p:txBody>
          <a:bodyPr/>
          <a:lstStyle/>
          <a:p>
            <a:fld id="{07E1C93C-5050-FC42-8F10-D22D4F119D13}" type="slidenum">
              <a:rPr lang="en-US" smtClean="0"/>
              <a:pPr/>
              <a:t>5</a:t>
            </a:fld>
            <a:endParaRPr lang="en-US"/>
          </a:p>
        </p:txBody>
      </p:sp>
      <p:sp>
        <p:nvSpPr>
          <p:cNvPr id="5" name="TextBox 4">
            <a:extLst>
              <a:ext uri="{FF2B5EF4-FFF2-40B4-BE49-F238E27FC236}">
                <a16:creationId xmlns:a16="http://schemas.microsoft.com/office/drawing/2014/main" id="{8BDDB6C4-4AF0-67A5-0C0A-543491B19045}"/>
              </a:ext>
            </a:extLst>
          </p:cNvPr>
          <p:cNvSpPr txBox="1"/>
          <p:nvPr/>
        </p:nvSpPr>
        <p:spPr>
          <a:xfrm>
            <a:off x="1371001" y="6007433"/>
            <a:ext cx="8617616" cy="400110"/>
          </a:xfrm>
          <a:prstGeom prst="rect">
            <a:avLst/>
          </a:prstGeom>
          <a:noFill/>
        </p:spPr>
        <p:txBody>
          <a:bodyPr wrap="none" rtlCol="0">
            <a:spAutoFit/>
          </a:bodyPr>
          <a:lstStyle/>
          <a:p>
            <a:r>
              <a:rPr lang="en-US" sz="2000" i="1" dirty="0">
                <a:solidFill>
                  <a:srgbClr val="FF0000"/>
                </a:solidFill>
              </a:rPr>
              <a:t>The ECSJI scope may evolve over time and the organization of the institute as well</a:t>
            </a:r>
          </a:p>
        </p:txBody>
      </p:sp>
    </p:spTree>
    <p:extLst>
      <p:ext uri="{BB962C8B-B14F-4D97-AF65-F5344CB8AC3E}">
        <p14:creationId xmlns:p14="http://schemas.microsoft.com/office/powerpoint/2010/main" val="384126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A560-8D5C-C9CE-5F11-75F93F31CD0A}"/>
              </a:ext>
            </a:extLst>
          </p:cNvPr>
          <p:cNvSpPr>
            <a:spLocks noGrp="1"/>
          </p:cNvSpPr>
          <p:nvPr>
            <p:ph type="title"/>
          </p:nvPr>
        </p:nvSpPr>
        <p:spPr/>
        <p:txBody>
          <a:bodyPr/>
          <a:lstStyle/>
          <a:p>
            <a:r>
              <a:rPr lang="en-US" dirty="0"/>
              <a:t>The Primary Computing Technical Responsibilities of Host Labs</a:t>
            </a:r>
          </a:p>
        </p:txBody>
      </p:sp>
      <p:sp>
        <p:nvSpPr>
          <p:cNvPr id="4" name="Slide Number Placeholder 3">
            <a:extLst>
              <a:ext uri="{FF2B5EF4-FFF2-40B4-BE49-F238E27FC236}">
                <a16:creationId xmlns:a16="http://schemas.microsoft.com/office/drawing/2014/main" id="{84B722DE-2FBB-A8DC-4129-E699943F2244}"/>
              </a:ext>
            </a:extLst>
          </p:cNvPr>
          <p:cNvSpPr>
            <a:spLocks noGrp="1"/>
          </p:cNvSpPr>
          <p:nvPr>
            <p:ph type="sldNum" sz="quarter" idx="12"/>
          </p:nvPr>
        </p:nvSpPr>
        <p:spPr/>
        <p:txBody>
          <a:bodyPr/>
          <a:lstStyle/>
          <a:p>
            <a:fld id="{07E1C93C-5050-FC42-8F10-D22D4F119D13}" type="slidenum">
              <a:rPr lang="en-US" smtClean="0"/>
              <a:pPr/>
              <a:t>6</a:t>
            </a:fld>
            <a:endParaRPr lang="en-US"/>
          </a:p>
        </p:txBody>
      </p:sp>
      <p:graphicFrame>
        <p:nvGraphicFramePr>
          <p:cNvPr id="5" name="Content Placeholder 2">
            <a:extLst>
              <a:ext uri="{FF2B5EF4-FFF2-40B4-BE49-F238E27FC236}">
                <a16:creationId xmlns:a16="http://schemas.microsoft.com/office/drawing/2014/main" id="{51177DCD-4FF5-BE29-A63D-135A8B48E11D}"/>
              </a:ext>
            </a:extLst>
          </p:cNvPr>
          <p:cNvGraphicFramePr>
            <a:graphicFrameLocks noGrp="1"/>
          </p:cNvGraphicFramePr>
          <p:nvPr>
            <p:ph idx="1"/>
            <p:extLst>
              <p:ext uri="{D42A27DB-BD31-4B8C-83A1-F6EECF244321}">
                <p14:modId xmlns:p14="http://schemas.microsoft.com/office/powerpoint/2010/main" val="999258576"/>
              </p:ext>
            </p:extLst>
          </p:nvPr>
        </p:nvGraphicFramePr>
        <p:xfrm>
          <a:off x="838200" y="142201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52A5C93-FA45-E374-DAE5-3BD99B1913DB}"/>
              </a:ext>
            </a:extLst>
          </p:cNvPr>
          <p:cNvSpPr txBox="1"/>
          <p:nvPr/>
        </p:nvSpPr>
        <p:spPr>
          <a:xfrm>
            <a:off x="9977376" y="6039849"/>
            <a:ext cx="2123915" cy="338554"/>
          </a:xfrm>
          <a:prstGeom prst="rect">
            <a:avLst/>
          </a:prstGeom>
          <a:noFill/>
        </p:spPr>
        <p:txBody>
          <a:bodyPr wrap="none" rtlCol="0">
            <a:spAutoFit/>
          </a:bodyPr>
          <a:lstStyle/>
          <a:p>
            <a:r>
              <a:rPr lang="en-US" sz="1600" i="1" dirty="0"/>
              <a:t>ECSJI charter, Nov 2023</a:t>
            </a:r>
          </a:p>
        </p:txBody>
      </p:sp>
    </p:spTree>
    <p:extLst>
      <p:ext uri="{BB962C8B-B14F-4D97-AF65-F5344CB8AC3E}">
        <p14:creationId xmlns:p14="http://schemas.microsoft.com/office/powerpoint/2010/main" val="164972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EIC Computing, DOE Context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a:p>
        </p:txBody>
      </p:sp>
      <p:sp>
        <p:nvSpPr>
          <p:cNvPr id="7" name="Rounded Rectangle 6">
            <a:extLst>
              <a:ext uri="{FF2B5EF4-FFF2-40B4-BE49-F238E27FC236}">
                <a16:creationId xmlns:a16="http://schemas.microsoft.com/office/drawing/2014/main" id="{A8B42FB5-9B90-A631-9FE2-C3437AF06C25}"/>
              </a:ext>
            </a:extLst>
          </p:cNvPr>
          <p:cNvSpPr/>
          <p:nvPr/>
        </p:nvSpPr>
        <p:spPr>
          <a:xfrm>
            <a:off x="411892" y="2134902"/>
            <a:ext cx="2154620" cy="1051035"/>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EIC Project</a:t>
            </a:r>
          </a:p>
          <a:p>
            <a:pPr algn="ctr"/>
            <a:r>
              <a:rPr lang="en-US" dirty="0">
                <a:ln w="0"/>
                <a:solidFill>
                  <a:schemeClr val="tx1"/>
                </a:solidFill>
                <a:effectLst>
                  <a:outerShdw blurRad="38100" dist="19050" dir="2700000" algn="tl" rotWithShape="0">
                    <a:schemeClr val="dk1">
                      <a:alpha val="40000"/>
                    </a:schemeClr>
                  </a:outerShdw>
                </a:effectLst>
              </a:rPr>
              <a:t>[&amp; EIC Committees]</a:t>
            </a:r>
          </a:p>
        </p:txBody>
      </p:sp>
      <p:sp>
        <p:nvSpPr>
          <p:cNvPr id="10" name="Rectangle 9">
            <a:extLst>
              <a:ext uri="{FF2B5EF4-FFF2-40B4-BE49-F238E27FC236}">
                <a16:creationId xmlns:a16="http://schemas.microsoft.com/office/drawing/2014/main" id="{316556AA-C72D-BA6A-A447-D272DD1B8B3A}"/>
              </a:ext>
            </a:extLst>
          </p:cNvPr>
          <p:cNvSpPr/>
          <p:nvPr/>
        </p:nvSpPr>
        <p:spPr>
          <a:xfrm>
            <a:off x="3698869" y="3099437"/>
            <a:ext cx="4450969" cy="2766834"/>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EIC Computing &amp; Software</a:t>
            </a:r>
          </a:p>
          <a:p>
            <a:pPr algn="ctr"/>
            <a:r>
              <a:rPr lang="en-US" dirty="0">
                <a:solidFill>
                  <a:schemeClr val="tx1"/>
                </a:solidFill>
              </a:rPr>
              <a:t> Joint Institute [ECSJI]</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EA3D5F7E-4C4B-436F-90A7-8A7DFA18BF48}"/>
              </a:ext>
            </a:extLst>
          </p:cNvPr>
          <p:cNvSpPr/>
          <p:nvPr/>
        </p:nvSpPr>
        <p:spPr>
          <a:xfrm>
            <a:off x="3690608" y="2037237"/>
            <a:ext cx="4450969" cy="10510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B170DC34-4698-1AA9-36BF-BCED8BCF52CC}"/>
              </a:ext>
            </a:extLst>
          </p:cNvPr>
          <p:cNvSpPr/>
          <p:nvPr/>
        </p:nvSpPr>
        <p:spPr>
          <a:xfrm>
            <a:off x="668108" y="4351283"/>
            <a:ext cx="1870842" cy="1191884"/>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EIC Computing &amp; Software Advisory Committee</a:t>
            </a:r>
          </a:p>
          <a:p>
            <a:pPr algn="ctr"/>
            <a:r>
              <a:rPr lang="en-US" dirty="0">
                <a:solidFill>
                  <a:schemeClr val="tx1"/>
                </a:solidFill>
              </a:rPr>
              <a:t>[ECSAC]</a:t>
            </a:r>
          </a:p>
        </p:txBody>
      </p:sp>
      <p:sp>
        <p:nvSpPr>
          <p:cNvPr id="17" name="Rectangle 16">
            <a:extLst>
              <a:ext uri="{FF2B5EF4-FFF2-40B4-BE49-F238E27FC236}">
                <a16:creationId xmlns:a16="http://schemas.microsoft.com/office/drawing/2014/main" id="{180C8BE1-2A6F-2517-6C9D-CAA25BC40F78}"/>
              </a:ext>
            </a:extLst>
          </p:cNvPr>
          <p:cNvSpPr/>
          <p:nvPr/>
        </p:nvSpPr>
        <p:spPr>
          <a:xfrm>
            <a:off x="3969923" y="2484594"/>
            <a:ext cx="4005482" cy="5692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BNL NPP ALD, </a:t>
            </a:r>
            <a:r>
              <a:rPr lang="en-US" sz="1600" dirty="0" err="1">
                <a:ln w="0"/>
                <a:solidFill>
                  <a:schemeClr val="tx1"/>
                </a:solidFill>
                <a:effectLst>
                  <a:outerShdw blurRad="38100" dist="19050" dir="2700000" algn="tl" rotWithShape="0">
                    <a:schemeClr val="dk1">
                      <a:alpha val="40000"/>
                    </a:schemeClr>
                  </a:outerShdw>
                </a:effectLst>
              </a:rPr>
              <a:t>JLab</a:t>
            </a:r>
            <a:r>
              <a:rPr lang="en-US" sz="1600" dirty="0">
                <a:ln w="0"/>
                <a:solidFill>
                  <a:schemeClr val="tx1"/>
                </a:solidFill>
                <a:effectLst>
                  <a:outerShdw blurRad="38100" dist="19050" dir="2700000" algn="tl" rotWithShape="0">
                    <a:schemeClr val="dk1">
                      <a:alpha val="40000"/>
                    </a:schemeClr>
                  </a:outerShdw>
                </a:effectLst>
              </a:rPr>
              <a:t> DDST</a:t>
            </a:r>
          </a:p>
          <a:p>
            <a:pPr algn="ctr"/>
            <a:r>
              <a:rPr lang="en-US" sz="1600" dirty="0">
                <a:ln w="0"/>
                <a:solidFill>
                  <a:schemeClr val="tx1"/>
                </a:solidFill>
                <a:effectLst>
                  <a:outerShdw blurRad="38100" dist="19050" dir="2700000" algn="tl" rotWithShape="0">
                    <a:schemeClr val="dk1">
                      <a:alpha val="40000"/>
                    </a:schemeClr>
                  </a:outerShdw>
                </a:effectLst>
              </a:rPr>
              <a:t>[David Dean &amp; Abhay Deshpande]</a:t>
            </a:r>
          </a:p>
        </p:txBody>
      </p:sp>
      <p:sp>
        <p:nvSpPr>
          <p:cNvPr id="19" name="Rectangle 18">
            <a:extLst>
              <a:ext uri="{FF2B5EF4-FFF2-40B4-BE49-F238E27FC236}">
                <a16:creationId xmlns:a16="http://schemas.microsoft.com/office/drawing/2014/main" id="{F6D0A726-6CDA-A716-10B5-6F0EAA2D3B0F}"/>
              </a:ext>
            </a:extLst>
          </p:cNvPr>
          <p:cNvSpPr/>
          <p:nvPr/>
        </p:nvSpPr>
        <p:spPr>
          <a:xfrm>
            <a:off x="3889316" y="4232646"/>
            <a:ext cx="3987026" cy="5833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Two ECSJI co-directors [nominated by ECC]</a:t>
            </a:r>
          </a:p>
          <a:p>
            <a:pPr algn="ctr"/>
            <a:r>
              <a:rPr lang="en-US" sz="1600" dirty="0">
                <a:ln w="0"/>
                <a:solidFill>
                  <a:schemeClr val="tx1"/>
                </a:solidFill>
                <a:effectLst>
                  <a:outerShdw blurRad="38100" dist="19050" dir="2700000" algn="tl" rotWithShape="0">
                    <a:schemeClr val="dk1">
                      <a:alpha val="40000"/>
                    </a:schemeClr>
                  </a:outerShdw>
                </a:effectLst>
              </a:rPr>
              <a:t>[Amber Boehnlein &amp; Alexei Klimentov]</a:t>
            </a:r>
          </a:p>
        </p:txBody>
      </p:sp>
      <p:sp>
        <p:nvSpPr>
          <p:cNvPr id="36" name="Rounded Rectangle 35">
            <a:extLst>
              <a:ext uri="{FF2B5EF4-FFF2-40B4-BE49-F238E27FC236}">
                <a16:creationId xmlns:a16="http://schemas.microsoft.com/office/drawing/2014/main" id="{62C34B60-2F5A-F68C-CCF3-0C2021CA7D20}"/>
              </a:ext>
            </a:extLst>
          </p:cNvPr>
          <p:cNvSpPr/>
          <p:nvPr/>
        </p:nvSpPr>
        <p:spPr>
          <a:xfrm>
            <a:off x="9423554" y="4232646"/>
            <a:ext cx="2009464" cy="118377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SW &amp; Computing</a:t>
            </a:r>
          </a:p>
          <a:p>
            <a:pPr algn="ctr"/>
            <a:r>
              <a:rPr lang="en-US" dirty="0">
                <a:ln w="0"/>
                <a:solidFill>
                  <a:schemeClr val="tx1"/>
                </a:solidFill>
                <a:effectLst>
                  <a:outerShdw blurRad="38100" dist="19050" dir="2700000" algn="tl" rotWithShape="0">
                    <a:schemeClr val="dk1">
                      <a:alpha val="40000"/>
                    </a:schemeClr>
                  </a:outerShdw>
                </a:effectLst>
              </a:rPr>
              <a:t>Coordination</a:t>
            </a:r>
          </a:p>
        </p:txBody>
      </p:sp>
      <p:sp>
        <p:nvSpPr>
          <p:cNvPr id="18" name="TextBox 17">
            <a:extLst>
              <a:ext uri="{FF2B5EF4-FFF2-40B4-BE49-F238E27FC236}">
                <a16:creationId xmlns:a16="http://schemas.microsoft.com/office/drawing/2014/main" id="{64A1035D-547A-3AC3-218B-323AEA1F7741}"/>
              </a:ext>
            </a:extLst>
          </p:cNvPr>
          <p:cNvSpPr txBox="1"/>
          <p:nvPr/>
        </p:nvSpPr>
        <p:spPr>
          <a:xfrm>
            <a:off x="4463363" y="2081832"/>
            <a:ext cx="3265273" cy="369332"/>
          </a:xfrm>
          <a:prstGeom prst="rect">
            <a:avLst/>
          </a:prstGeom>
          <a:noFill/>
        </p:spPr>
        <p:txBody>
          <a:bodyPr wrap="square" rtlCol="0">
            <a:spAutoFit/>
          </a:bodyPr>
          <a:lstStyle/>
          <a:p>
            <a:r>
              <a:rPr lang="en-US" dirty="0"/>
              <a:t>EIC Computing Council [ECC]</a:t>
            </a:r>
          </a:p>
        </p:txBody>
      </p:sp>
      <p:cxnSp>
        <p:nvCxnSpPr>
          <p:cNvPr id="28" name="Straight Arrow Connector 27">
            <a:extLst>
              <a:ext uri="{FF2B5EF4-FFF2-40B4-BE49-F238E27FC236}">
                <a16:creationId xmlns:a16="http://schemas.microsoft.com/office/drawing/2014/main" id="{C0422872-4060-A150-FB7E-DC8B84BF9B6D}"/>
              </a:ext>
            </a:extLst>
          </p:cNvPr>
          <p:cNvCxnSpPr>
            <a:cxnSpLocks/>
          </p:cNvCxnSpPr>
          <p:nvPr/>
        </p:nvCxnSpPr>
        <p:spPr>
          <a:xfrm flipH="1">
            <a:off x="2566512" y="2679300"/>
            <a:ext cx="1124096"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568E157-B621-4316-1AB4-2E7F565614A5}"/>
              </a:ext>
            </a:extLst>
          </p:cNvPr>
          <p:cNvSpPr/>
          <p:nvPr/>
        </p:nvSpPr>
        <p:spPr>
          <a:xfrm>
            <a:off x="3545645" y="901094"/>
            <a:ext cx="4330697" cy="662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601A82-81FE-F6EB-34CD-547FA9790F0F}"/>
              </a:ext>
            </a:extLst>
          </p:cNvPr>
          <p:cNvSpPr txBox="1"/>
          <p:nvPr/>
        </p:nvSpPr>
        <p:spPr>
          <a:xfrm>
            <a:off x="3772123" y="1011183"/>
            <a:ext cx="3727239" cy="400110"/>
          </a:xfrm>
          <a:prstGeom prst="rect">
            <a:avLst/>
          </a:prstGeom>
          <a:noFill/>
        </p:spPr>
        <p:txBody>
          <a:bodyPr wrap="none" rtlCol="0">
            <a:spAutoFit/>
          </a:bodyPr>
          <a:lstStyle/>
          <a:p>
            <a:r>
              <a:rPr lang="en-US" sz="2000" dirty="0"/>
              <a:t>DOE OFFICE OF NUCLEAR PHYSICS</a:t>
            </a:r>
          </a:p>
        </p:txBody>
      </p:sp>
      <p:cxnSp>
        <p:nvCxnSpPr>
          <p:cNvPr id="37" name="Straight Arrow Connector 36">
            <a:extLst>
              <a:ext uri="{FF2B5EF4-FFF2-40B4-BE49-F238E27FC236}">
                <a16:creationId xmlns:a16="http://schemas.microsoft.com/office/drawing/2014/main" id="{358135B1-6CE2-9122-50D7-B98912552141}"/>
              </a:ext>
            </a:extLst>
          </p:cNvPr>
          <p:cNvCxnSpPr>
            <a:cxnSpLocks/>
          </p:cNvCxnSpPr>
          <p:nvPr/>
        </p:nvCxnSpPr>
        <p:spPr>
          <a:xfrm>
            <a:off x="5792359" y="1563703"/>
            <a:ext cx="0" cy="484699"/>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CE963DA-4E58-1CC2-FF82-AFEAD3BA56A9}"/>
              </a:ext>
            </a:extLst>
          </p:cNvPr>
          <p:cNvCxnSpPr>
            <a:cxnSpLocks/>
          </p:cNvCxnSpPr>
          <p:nvPr/>
        </p:nvCxnSpPr>
        <p:spPr>
          <a:xfrm flipH="1">
            <a:off x="8149838" y="4947225"/>
            <a:ext cx="1267307"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a:extLst>
              <a:ext uri="{FF2B5EF4-FFF2-40B4-BE49-F238E27FC236}">
                <a16:creationId xmlns:a16="http://schemas.microsoft.com/office/drawing/2014/main" id="{20661761-F4F9-E9E3-898D-6452906BFCDC}"/>
              </a:ext>
            </a:extLst>
          </p:cNvPr>
          <p:cNvSpPr/>
          <p:nvPr/>
        </p:nvSpPr>
        <p:spPr>
          <a:xfrm>
            <a:off x="9417145" y="2317009"/>
            <a:ext cx="2009464" cy="62015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Spokesperson</a:t>
            </a:r>
          </a:p>
        </p:txBody>
      </p:sp>
      <p:cxnSp>
        <p:nvCxnSpPr>
          <p:cNvPr id="43" name="Straight Connector 42">
            <a:extLst>
              <a:ext uri="{FF2B5EF4-FFF2-40B4-BE49-F238E27FC236}">
                <a16:creationId xmlns:a16="http://schemas.microsoft.com/office/drawing/2014/main" id="{346B04F3-6661-ECF3-D117-A88249A1C2F1}"/>
              </a:ext>
            </a:extLst>
          </p:cNvPr>
          <p:cNvCxnSpPr>
            <a:cxnSpLocks/>
          </p:cNvCxnSpPr>
          <p:nvPr/>
        </p:nvCxnSpPr>
        <p:spPr>
          <a:xfrm>
            <a:off x="10499634" y="2937167"/>
            <a:ext cx="6409" cy="1295479"/>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0A4C92F-C98A-C46D-64EF-272DB186D3B0}"/>
              </a:ext>
            </a:extLst>
          </p:cNvPr>
          <p:cNvCxnSpPr>
            <a:cxnSpLocks/>
          </p:cNvCxnSpPr>
          <p:nvPr/>
        </p:nvCxnSpPr>
        <p:spPr>
          <a:xfrm flipH="1">
            <a:off x="2547154" y="5183499"/>
            <a:ext cx="1143454"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1714F9-B8AF-7308-E715-21D3053F1248}"/>
              </a:ext>
            </a:extLst>
          </p:cNvPr>
          <p:cNvSpPr txBox="1"/>
          <p:nvPr/>
        </p:nvSpPr>
        <p:spPr>
          <a:xfrm>
            <a:off x="668108" y="6119650"/>
            <a:ext cx="1265090" cy="253916"/>
          </a:xfrm>
          <a:prstGeom prst="rect">
            <a:avLst/>
          </a:prstGeom>
          <a:noFill/>
        </p:spPr>
        <p:txBody>
          <a:bodyPr wrap="none" rtlCol="0">
            <a:spAutoFit/>
          </a:bodyPr>
          <a:lstStyle/>
          <a:p>
            <a:r>
              <a:rPr lang="en-US" sz="1050" dirty="0"/>
              <a:t>v0.25 May 27, 2025</a:t>
            </a:r>
          </a:p>
        </p:txBody>
      </p:sp>
      <p:cxnSp>
        <p:nvCxnSpPr>
          <p:cNvPr id="52" name="Straight Arrow Connector 51">
            <a:extLst>
              <a:ext uri="{FF2B5EF4-FFF2-40B4-BE49-F238E27FC236}">
                <a16:creationId xmlns:a16="http://schemas.microsoft.com/office/drawing/2014/main" id="{78B6A193-DA42-18BF-E25A-2FF3D2ECB03C}"/>
              </a:ext>
            </a:extLst>
          </p:cNvPr>
          <p:cNvCxnSpPr/>
          <p:nvPr/>
        </p:nvCxnSpPr>
        <p:spPr>
          <a:xfrm>
            <a:off x="9704376" y="904790"/>
            <a:ext cx="680224" cy="0"/>
          </a:xfrm>
          <a:prstGeom prst="straightConnector1">
            <a:avLst/>
          </a:prstGeom>
          <a:ln w="15875">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593BB3D-D2EA-708B-CC16-6F0F87F3AFA8}"/>
              </a:ext>
            </a:extLst>
          </p:cNvPr>
          <p:cNvCxnSpPr/>
          <p:nvPr/>
        </p:nvCxnSpPr>
        <p:spPr>
          <a:xfrm>
            <a:off x="9704376" y="1104845"/>
            <a:ext cx="680224" cy="0"/>
          </a:xfrm>
          <a:prstGeom prst="straightConnector1">
            <a:avLst/>
          </a:prstGeom>
          <a:ln w="15875">
            <a:solidFill>
              <a:srgbClr val="00B0F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E86575B-4053-0D80-7B14-41D08E1B9CCD}"/>
              </a:ext>
            </a:extLst>
          </p:cNvPr>
          <p:cNvSpPr txBox="1"/>
          <p:nvPr/>
        </p:nvSpPr>
        <p:spPr>
          <a:xfrm>
            <a:off x="10469296" y="775865"/>
            <a:ext cx="957313" cy="230832"/>
          </a:xfrm>
          <a:prstGeom prst="rect">
            <a:avLst/>
          </a:prstGeom>
          <a:noFill/>
        </p:spPr>
        <p:txBody>
          <a:bodyPr wrap="none" rtlCol="0">
            <a:spAutoFit/>
          </a:bodyPr>
          <a:lstStyle/>
          <a:p>
            <a:r>
              <a:rPr lang="en-US" sz="900" dirty="0"/>
              <a:t>Communication</a:t>
            </a:r>
          </a:p>
        </p:txBody>
      </p:sp>
      <p:sp>
        <p:nvSpPr>
          <p:cNvPr id="57" name="TextBox 56">
            <a:extLst>
              <a:ext uri="{FF2B5EF4-FFF2-40B4-BE49-F238E27FC236}">
                <a16:creationId xmlns:a16="http://schemas.microsoft.com/office/drawing/2014/main" id="{879F225C-5BEB-6BF1-E513-293113863B35}"/>
              </a:ext>
            </a:extLst>
          </p:cNvPr>
          <p:cNvSpPr txBox="1"/>
          <p:nvPr/>
        </p:nvSpPr>
        <p:spPr>
          <a:xfrm>
            <a:off x="10354968" y="1000439"/>
            <a:ext cx="647934" cy="230832"/>
          </a:xfrm>
          <a:prstGeom prst="rect">
            <a:avLst/>
          </a:prstGeom>
          <a:noFill/>
        </p:spPr>
        <p:txBody>
          <a:bodyPr wrap="none" rtlCol="0">
            <a:spAutoFit/>
          </a:bodyPr>
          <a:lstStyle/>
          <a:p>
            <a:r>
              <a:rPr lang="en-US" sz="900" dirty="0"/>
              <a:t>Reporting</a:t>
            </a:r>
          </a:p>
        </p:txBody>
      </p:sp>
      <p:sp>
        <p:nvSpPr>
          <p:cNvPr id="60" name="Rounded Rectangle 59">
            <a:extLst>
              <a:ext uri="{FF2B5EF4-FFF2-40B4-BE49-F238E27FC236}">
                <a16:creationId xmlns:a16="http://schemas.microsoft.com/office/drawing/2014/main" id="{65AD8D87-CF0F-C7A3-A3EF-CE5A636925FD}"/>
              </a:ext>
            </a:extLst>
          </p:cNvPr>
          <p:cNvSpPr/>
          <p:nvPr/>
        </p:nvSpPr>
        <p:spPr>
          <a:xfrm>
            <a:off x="9569048" y="1214819"/>
            <a:ext cx="764919" cy="196391"/>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392690AF-9338-00B6-7EDC-54B268487BE0}"/>
              </a:ext>
            </a:extLst>
          </p:cNvPr>
          <p:cNvSpPr/>
          <p:nvPr/>
        </p:nvSpPr>
        <p:spPr>
          <a:xfrm>
            <a:off x="9582457" y="1478780"/>
            <a:ext cx="764919" cy="196391"/>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1DC46BFD-1EE7-5973-691F-5E1F3D7686DE}"/>
              </a:ext>
            </a:extLst>
          </p:cNvPr>
          <p:cNvSpPr/>
          <p:nvPr/>
        </p:nvSpPr>
        <p:spPr>
          <a:xfrm>
            <a:off x="9582456" y="1733644"/>
            <a:ext cx="764919" cy="19639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ADAE7597-3513-3CB5-15AB-387F472F5DBE}"/>
              </a:ext>
            </a:extLst>
          </p:cNvPr>
          <p:cNvSpPr txBox="1"/>
          <p:nvPr/>
        </p:nvSpPr>
        <p:spPr>
          <a:xfrm>
            <a:off x="10376315" y="1214819"/>
            <a:ext cx="688009" cy="230832"/>
          </a:xfrm>
          <a:prstGeom prst="rect">
            <a:avLst/>
          </a:prstGeom>
          <a:noFill/>
        </p:spPr>
        <p:txBody>
          <a:bodyPr wrap="none" rtlCol="0">
            <a:spAutoFit/>
          </a:bodyPr>
          <a:lstStyle/>
          <a:p>
            <a:r>
              <a:rPr lang="en-US" sz="900" dirty="0"/>
              <a:t>EIC Project</a:t>
            </a:r>
          </a:p>
        </p:txBody>
      </p:sp>
      <p:sp>
        <p:nvSpPr>
          <p:cNvPr id="65" name="TextBox 64">
            <a:extLst>
              <a:ext uri="{FF2B5EF4-FFF2-40B4-BE49-F238E27FC236}">
                <a16:creationId xmlns:a16="http://schemas.microsoft.com/office/drawing/2014/main" id="{F3411FF3-2624-202A-AA1D-77E45D2A156F}"/>
              </a:ext>
            </a:extLst>
          </p:cNvPr>
          <p:cNvSpPr txBox="1"/>
          <p:nvPr/>
        </p:nvSpPr>
        <p:spPr>
          <a:xfrm>
            <a:off x="10376314" y="1489467"/>
            <a:ext cx="873957" cy="230832"/>
          </a:xfrm>
          <a:prstGeom prst="rect">
            <a:avLst/>
          </a:prstGeom>
          <a:noFill/>
        </p:spPr>
        <p:txBody>
          <a:bodyPr wrap="none" rtlCol="0">
            <a:spAutoFit/>
          </a:bodyPr>
          <a:lstStyle/>
          <a:p>
            <a:r>
              <a:rPr lang="en-US" sz="900" dirty="0"/>
              <a:t>EIC Computing</a:t>
            </a:r>
          </a:p>
        </p:txBody>
      </p:sp>
      <p:sp>
        <p:nvSpPr>
          <p:cNvPr id="66" name="TextBox 65">
            <a:extLst>
              <a:ext uri="{FF2B5EF4-FFF2-40B4-BE49-F238E27FC236}">
                <a16:creationId xmlns:a16="http://schemas.microsoft.com/office/drawing/2014/main" id="{DF6B406E-821A-CF63-6DF7-5C364644416C}"/>
              </a:ext>
            </a:extLst>
          </p:cNvPr>
          <p:cNvSpPr txBox="1"/>
          <p:nvPr/>
        </p:nvSpPr>
        <p:spPr>
          <a:xfrm>
            <a:off x="10374718" y="1699203"/>
            <a:ext cx="1051891" cy="230832"/>
          </a:xfrm>
          <a:prstGeom prst="rect">
            <a:avLst/>
          </a:prstGeom>
          <a:noFill/>
        </p:spPr>
        <p:txBody>
          <a:bodyPr wrap="none" rtlCol="0">
            <a:spAutoFit/>
          </a:bodyPr>
          <a:lstStyle/>
          <a:p>
            <a:r>
              <a:rPr lang="en-US" sz="900" dirty="0" err="1"/>
              <a:t>ePIC</a:t>
            </a:r>
            <a:r>
              <a:rPr lang="en-US" sz="900" dirty="0"/>
              <a:t> Collaboration</a:t>
            </a:r>
          </a:p>
        </p:txBody>
      </p:sp>
      <p:cxnSp>
        <p:nvCxnSpPr>
          <p:cNvPr id="30" name="Straight Arrow Connector 29">
            <a:extLst>
              <a:ext uri="{FF2B5EF4-FFF2-40B4-BE49-F238E27FC236}">
                <a16:creationId xmlns:a16="http://schemas.microsoft.com/office/drawing/2014/main" id="{3D71D1A3-92DC-C716-B81A-2FE2DED61FEC}"/>
              </a:ext>
            </a:extLst>
          </p:cNvPr>
          <p:cNvCxnSpPr>
            <a:cxnSpLocks/>
          </p:cNvCxnSpPr>
          <p:nvPr/>
        </p:nvCxnSpPr>
        <p:spPr>
          <a:xfrm flipH="1">
            <a:off x="8141577" y="2655609"/>
            <a:ext cx="1267307"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C2A60A9-CDFD-D20E-8FBC-7CB42896F88D}"/>
              </a:ext>
            </a:extLst>
          </p:cNvPr>
          <p:cNvSpPr txBox="1"/>
          <p:nvPr/>
        </p:nvSpPr>
        <p:spPr>
          <a:xfrm>
            <a:off x="2706446" y="6168065"/>
            <a:ext cx="2131353" cy="369332"/>
          </a:xfrm>
          <a:prstGeom prst="rect">
            <a:avLst/>
          </a:prstGeom>
          <a:noFill/>
        </p:spPr>
        <p:txBody>
          <a:bodyPr wrap="none" rtlCol="0">
            <a:spAutoFit/>
          </a:bodyPr>
          <a:lstStyle/>
          <a:p>
            <a:r>
              <a:rPr lang="en-US" i="1" dirty="0"/>
              <a:t>ECC and ECSAC </a:t>
            </a:r>
            <a:r>
              <a:rPr lang="en-US" i="1" dirty="0">
                <a:hlinkClick r:id="rId2" action="ppaction://hlinksldjump"/>
              </a:rPr>
              <a:t>roles</a:t>
            </a:r>
            <a:endParaRPr lang="en-US" i="1" dirty="0"/>
          </a:p>
        </p:txBody>
      </p:sp>
      <p:cxnSp>
        <p:nvCxnSpPr>
          <p:cNvPr id="6" name="Straight Connector 5">
            <a:extLst>
              <a:ext uri="{FF2B5EF4-FFF2-40B4-BE49-F238E27FC236}">
                <a16:creationId xmlns:a16="http://schemas.microsoft.com/office/drawing/2014/main" id="{8230CC60-9E2D-8947-67E0-9826C006F257}"/>
              </a:ext>
            </a:extLst>
          </p:cNvPr>
          <p:cNvCxnSpPr>
            <a:cxnSpLocks/>
          </p:cNvCxnSpPr>
          <p:nvPr/>
        </p:nvCxnSpPr>
        <p:spPr>
          <a:xfrm flipH="1">
            <a:off x="3070628" y="2877571"/>
            <a:ext cx="616666" cy="0"/>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E4FEAC-A004-FE95-B9B1-A8FFF8836B0E}"/>
              </a:ext>
            </a:extLst>
          </p:cNvPr>
          <p:cNvCxnSpPr>
            <a:cxnSpLocks/>
          </p:cNvCxnSpPr>
          <p:nvPr/>
        </p:nvCxnSpPr>
        <p:spPr>
          <a:xfrm>
            <a:off x="3070628" y="2877571"/>
            <a:ext cx="0" cy="1938407"/>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E0863B-36EF-52D8-CB5E-15B691F0219E}"/>
              </a:ext>
            </a:extLst>
          </p:cNvPr>
          <p:cNvCxnSpPr/>
          <p:nvPr/>
        </p:nvCxnSpPr>
        <p:spPr>
          <a:xfrm flipH="1">
            <a:off x="2547154" y="4815978"/>
            <a:ext cx="540576"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25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80FD-161C-CA2B-C37E-538594C76F4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3817593-CE1E-1F5A-7D88-1EB420A8FB28}"/>
              </a:ext>
            </a:extLst>
          </p:cNvPr>
          <p:cNvSpPr>
            <a:spLocks noGrp="1"/>
          </p:cNvSpPr>
          <p:nvPr>
            <p:ph type="sldNum" sz="quarter" idx="12"/>
          </p:nvPr>
        </p:nvSpPr>
        <p:spPr/>
        <p:txBody>
          <a:bodyPr/>
          <a:lstStyle/>
          <a:p>
            <a:fld id="{07E1C93C-5050-FC42-8F10-D22D4F119D13}" type="slidenum">
              <a:rPr lang="en-US" smtClean="0"/>
              <a:pPr/>
              <a:t>8</a:t>
            </a:fld>
            <a:endParaRPr lang="en-US"/>
          </a:p>
        </p:txBody>
      </p:sp>
      <p:sp>
        <p:nvSpPr>
          <p:cNvPr id="5" name="TextBox 4">
            <a:extLst>
              <a:ext uri="{FF2B5EF4-FFF2-40B4-BE49-F238E27FC236}">
                <a16:creationId xmlns:a16="http://schemas.microsoft.com/office/drawing/2014/main" id="{738FF7DE-F2CD-B6CE-9EBC-17A7E047648A}"/>
              </a:ext>
            </a:extLst>
          </p:cNvPr>
          <p:cNvSpPr txBox="1"/>
          <p:nvPr/>
        </p:nvSpPr>
        <p:spPr>
          <a:xfrm>
            <a:off x="219918" y="3336072"/>
            <a:ext cx="6220614" cy="523220"/>
          </a:xfrm>
          <a:prstGeom prst="rect">
            <a:avLst/>
          </a:prstGeom>
          <a:noFill/>
        </p:spPr>
        <p:txBody>
          <a:bodyPr wrap="none" rtlCol="0">
            <a:spAutoFit/>
          </a:bodyPr>
          <a:lstStyle/>
          <a:p>
            <a:r>
              <a:rPr lang="en-US" sz="2800" dirty="0"/>
              <a:t>EIC International Computing Organization</a:t>
            </a:r>
          </a:p>
        </p:txBody>
      </p:sp>
      <p:grpSp>
        <p:nvGrpSpPr>
          <p:cNvPr id="8" name="Group 7">
            <a:extLst>
              <a:ext uri="{FF2B5EF4-FFF2-40B4-BE49-F238E27FC236}">
                <a16:creationId xmlns:a16="http://schemas.microsoft.com/office/drawing/2014/main" id="{7B20ABE4-9D43-7E54-CEC2-1BE2D8CDE255}"/>
              </a:ext>
            </a:extLst>
          </p:cNvPr>
          <p:cNvGrpSpPr/>
          <p:nvPr/>
        </p:nvGrpSpPr>
        <p:grpSpPr>
          <a:xfrm>
            <a:off x="6324208" y="996484"/>
            <a:ext cx="5647874" cy="3936363"/>
            <a:chOff x="369894" y="1227978"/>
            <a:chExt cx="5647874" cy="3936363"/>
          </a:xfrm>
        </p:grpSpPr>
        <p:pic>
          <p:nvPicPr>
            <p:cNvPr id="9" name="Picture 8" descr="Map&#10;&#10;AI-generated content may be incorrect.">
              <a:extLst>
                <a:ext uri="{FF2B5EF4-FFF2-40B4-BE49-F238E27FC236}">
                  <a16:creationId xmlns:a16="http://schemas.microsoft.com/office/drawing/2014/main" id="{3611C06E-1D87-74EC-1E72-927F89341255}"/>
                </a:ext>
              </a:extLst>
            </p:cNvPr>
            <p:cNvPicPr>
              <a:picLocks noChangeAspect="1"/>
            </p:cNvPicPr>
            <p:nvPr/>
          </p:nvPicPr>
          <p:blipFill>
            <a:blip r:embed="rId2">
              <a:extLst>
                <a:ext uri="{28A0092B-C50C-407E-A947-70E740481C1C}">
                  <a14:useLocalDpi xmlns:a14="http://schemas.microsoft.com/office/drawing/2010/main" val="0"/>
                </a:ext>
              </a:extLst>
            </a:blip>
            <a:srcRect l="6822"/>
            <a:stretch>
              <a:fillRect/>
            </a:stretch>
          </p:blipFill>
          <p:spPr>
            <a:xfrm>
              <a:off x="369894" y="1231506"/>
              <a:ext cx="5647874" cy="3932835"/>
            </a:xfrm>
            <a:prstGeom prst="rect">
              <a:avLst/>
            </a:prstGeom>
          </p:spPr>
        </p:pic>
        <p:sp>
          <p:nvSpPr>
            <p:cNvPr id="10" name="TextBox 9">
              <a:extLst>
                <a:ext uri="{FF2B5EF4-FFF2-40B4-BE49-F238E27FC236}">
                  <a16:creationId xmlns:a16="http://schemas.microsoft.com/office/drawing/2014/main" id="{4498C45C-DE0F-06D2-4F54-B4015D5F85D2}"/>
                </a:ext>
              </a:extLst>
            </p:cNvPr>
            <p:cNvSpPr txBox="1"/>
            <p:nvPr/>
          </p:nvSpPr>
          <p:spPr>
            <a:xfrm>
              <a:off x="2151394" y="1227978"/>
              <a:ext cx="3866374" cy="923330"/>
            </a:xfrm>
            <a:prstGeom prst="rect">
              <a:avLst/>
            </a:prstGeom>
            <a:solidFill>
              <a:schemeClr val="bg1"/>
            </a:solidFill>
            <a:ln>
              <a:solidFill>
                <a:schemeClr val="accent1">
                  <a:shade val="1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&gt;1100 collaborators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181 institutions, 25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ePIC</a:t>
              </a:r>
              <a:r>
                <a:rPr lang="en-US" kern="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is a CERN recognized experiment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BB49864B-FDD5-D6BB-8613-39E28A85545D}"/>
              </a:ext>
            </a:extLst>
          </p:cNvPr>
          <p:cNvSpPr txBox="1"/>
          <p:nvPr/>
        </p:nvSpPr>
        <p:spPr>
          <a:xfrm>
            <a:off x="10038895" y="4671237"/>
            <a:ext cx="2249348" cy="261610"/>
          </a:xfrm>
          <a:prstGeom prst="rect">
            <a:avLst/>
          </a:prstGeom>
          <a:noFill/>
        </p:spPr>
        <p:txBody>
          <a:bodyPr wrap="square" rtlCol="0">
            <a:spAutoFit/>
          </a:bodyPr>
          <a:lstStyle/>
          <a:p>
            <a:r>
              <a:rPr lang="en-US" sz="1100" dirty="0" err="1"/>
              <a:t>J.Lajoie</a:t>
            </a:r>
            <a:r>
              <a:rPr lang="en-US" sz="1100" dirty="0"/>
              <a:t> &amp; S. Dalla Torre talk</a:t>
            </a:r>
          </a:p>
        </p:txBody>
      </p:sp>
    </p:spTree>
    <p:extLst>
      <p:ext uri="{BB962C8B-B14F-4D97-AF65-F5344CB8AC3E}">
        <p14:creationId xmlns:p14="http://schemas.microsoft.com/office/powerpoint/2010/main" val="252789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58078-6AB9-5265-19CB-A11E3766B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41CB3-9CD7-F3F2-1700-DEAAF530D504}"/>
              </a:ext>
            </a:extLst>
          </p:cNvPr>
          <p:cNvSpPr>
            <a:spLocks noGrp="1"/>
          </p:cNvSpPr>
          <p:nvPr>
            <p:ph type="title"/>
          </p:nvPr>
        </p:nvSpPr>
        <p:spPr/>
        <p:txBody>
          <a:bodyPr/>
          <a:lstStyle/>
          <a:p>
            <a:r>
              <a:rPr lang="en-US" dirty="0"/>
              <a:t>EIC International Computing Organization</a:t>
            </a:r>
          </a:p>
        </p:txBody>
      </p:sp>
      <p:sp>
        <p:nvSpPr>
          <p:cNvPr id="3" name="Content Placeholder 2">
            <a:extLst>
              <a:ext uri="{FF2B5EF4-FFF2-40B4-BE49-F238E27FC236}">
                <a16:creationId xmlns:a16="http://schemas.microsoft.com/office/drawing/2014/main" id="{82CF6586-6644-7572-BC9F-07B870D2AEBA}"/>
              </a:ext>
            </a:extLst>
          </p:cNvPr>
          <p:cNvSpPr>
            <a:spLocks noGrp="1"/>
          </p:cNvSpPr>
          <p:nvPr>
            <p:ph idx="1"/>
          </p:nvPr>
        </p:nvSpPr>
        <p:spPr>
          <a:xfrm>
            <a:off x="138222" y="906835"/>
            <a:ext cx="11911023" cy="5381694"/>
          </a:xfrm>
        </p:spPr>
        <p:txBody>
          <a:bodyPr/>
          <a:lstStyle/>
          <a:p>
            <a:r>
              <a:rPr lang="en-US" sz="2000" dirty="0"/>
              <a:t>The RRB 2024 meetings discussed international contributions for the EIC's </a:t>
            </a:r>
            <a:r>
              <a:rPr lang="en-US" sz="2000" i="1" dirty="0"/>
              <a:t>extraordinary</a:t>
            </a:r>
            <a:r>
              <a:rPr lang="en-US" sz="2000" dirty="0"/>
              <a:t> computing needs</a:t>
            </a:r>
          </a:p>
          <a:p>
            <a:r>
              <a:rPr lang="en-US" sz="2000" dirty="0"/>
              <a:t>The proposed mechanism for managing the contributions at a technical level is the EIC International Computing Organization (EICO) to include representatives of the funding agencies contributing computing resources</a:t>
            </a:r>
          </a:p>
          <a:p>
            <a:r>
              <a:rPr lang="en-US" sz="2000" dirty="0"/>
              <a:t>EICO kick-off meeting in October 2024. Regular EICO/ECSJI meetings in 2024/26. These meetings are held every two weeks. EICO WG : Representatives of CA, FR, JP, IT, TW, UK, and ECSJI/</a:t>
            </a:r>
            <a:r>
              <a:rPr lang="en-US" sz="2000" dirty="0" err="1"/>
              <a:t>ePIC</a:t>
            </a:r>
            <a:r>
              <a:rPr lang="en-US" sz="2000" dirty="0"/>
              <a:t>.</a:t>
            </a:r>
          </a:p>
          <a:p>
            <a:pPr lvl="1"/>
            <a:r>
              <a:rPr lang="en-US" dirty="0"/>
              <a:t>The following points have  been discussed  in 2025/26:</a:t>
            </a:r>
          </a:p>
          <a:p>
            <a:pPr lvl="2"/>
            <a:r>
              <a:rPr lang="en-US" sz="1700" dirty="0"/>
              <a:t>Organization of funding for Nuclear Physics computing at the national level.</a:t>
            </a:r>
          </a:p>
          <a:p>
            <a:pPr lvl="2"/>
            <a:r>
              <a:rPr lang="en-US" sz="1700" dirty="0"/>
              <a:t>Structure of computing for the EIC and for </a:t>
            </a:r>
            <a:r>
              <a:rPr lang="en-US" sz="1700" dirty="0" err="1"/>
              <a:t>ePIC</a:t>
            </a:r>
            <a:r>
              <a:rPr lang="en-US" sz="1700" dirty="0"/>
              <a:t> within each respective country.</a:t>
            </a:r>
          </a:p>
          <a:p>
            <a:pPr lvl="2"/>
            <a:r>
              <a:rPr lang="en-US" sz="1700" dirty="0"/>
              <a:t>Existing support and commitment for EIC computing.</a:t>
            </a:r>
          </a:p>
          <a:p>
            <a:pPr lvl="2"/>
            <a:r>
              <a:rPr lang="en-US" sz="1700" dirty="0" err="1"/>
              <a:t>ePIC</a:t>
            </a:r>
            <a:r>
              <a:rPr lang="en-US" sz="1700" dirty="0"/>
              <a:t> Streaming Computing Model</a:t>
            </a:r>
          </a:p>
          <a:p>
            <a:pPr lvl="2"/>
            <a:r>
              <a:rPr lang="en-US" sz="1700" dirty="0"/>
              <a:t>EIC Computing in global context (WLCG, OSG, DUNE, Vera </a:t>
            </a:r>
            <a:r>
              <a:rPr lang="en-US" sz="1700" dirty="0" err="1"/>
              <a:t>C.Rubin</a:t>
            </a:r>
            <a:r>
              <a:rPr lang="en-US" sz="1700" dirty="0"/>
              <a:t>, SKA,…)</a:t>
            </a:r>
          </a:p>
          <a:p>
            <a:pPr lvl="2"/>
            <a:r>
              <a:rPr lang="en-US" sz="1700" dirty="0"/>
              <a:t>EICO boards and forums</a:t>
            </a:r>
          </a:p>
          <a:p>
            <a:pPr lvl="3"/>
            <a:r>
              <a:rPr lang="en-US" sz="1500" dirty="0"/>
              <a:t>EICO Overview Board composition </a:t>
            </a:r>
          </a:p>
          <a:p>
            <a:pPr lvl="2"/>
            <a:r>
              <a:rPr lang="en-US" sz="1700" dirty="0"/>
              <a:t>EICO and RRB communication</a:t>
            </a:r>
          </a:p>
          <a:p>
            <a:pPr lvl="2"/>
            <a:r>
              <a:rPr lang="en-US" sz="1700" dirty="0"/>
              <a:t>Intellectual property</a:t>
            </a:r>
          </a:p>
          <a:p>
            <a:endParaRPr lang="en-US" sz="2000" dirty="0"/>
          </a:p>
          <a:p>
            <a:endParaRPr lang="en-US" sz="2000" dirty="0"/>
          </a:p>
          <a:p>
            <a:pPr lvl="2"/>
            <a:endParaRPr lang="en-US" sz="1600" dirty="0"/>
          </a:p>
          <a:p>
            <a:pPr marL="914400" lvl="2" indent="0">
              <a:buNone/>
            </a:pPr>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19642A56-A176-1030-D55B-073994A28831}"/>
              </a:ext>
            </a:extLst>
          </p:cNvPr>
          <p:cNvSpPr>
            <a:spLocks noGrp="1"/>
          </p:cNvSpPr>
          <p:nvPr>
            <p:ph type="sldNum" sz="quarter" idx="12"/>
          </p:nvPr>
        </p:nvSpPr>
        <p:spPr/>
        <p:txBody>
          <a:bodyPr/>
          <a:lstStyle/>
          <a:p>
            <a:fld id="{07E1C93C-5050-FC42-8F10-D22D4F119D13}" type="slidenum">
              <a:rPr lang="en-US" smtClean="0"/>
              <a:pPr/>
              <a:t>9</a:t>
            </a:fld>
            <a:endParaRPr lang="en-US"/>
          </a:p>
        </p:txBody>
      </p:sp>
      <p:sp>
        <p:nvSpPr>
          <p:cNvPr id="5" name="TextBox 4">
            <a:extLst>
              <a:ext uri="{FF2B5EF4-FFF2-40B4-BE49-F238E27FC236}">
                <a16:creationId xmlns:a16="http://schemas.microsoft.com/office/drawing/2014/main" id="{2BB666F6-28C0-F7E5-A893-B9F646F3405F}"/>
              </a:ext>
            </a:extLst>
          </p:cNvPr>
          <p:cNvSpPr txBox="1"/>
          <p:nvPr/>
        </p:nvSpPr>
        <p:spPr>
          <a:xfrm>
            <a:off x="9768215" y="3143348"/>
            <a:ext cx="1548052" cy="3323987"/>
          </a:xfrm>
          <a:prstGeom prst="rect">
            <a:avLst/>
          </a:prstGeom>
          <a:noFill/>
        </p:spPr>
        <p:txBody>
          <a:bodyPr wrap="none" rtlCol="0">
            <a:spAutoFit/>
          </a:bodyPr>
          <a:lstStyle/>
          <a:p>
            <a:r>
              <a:rPr lang="en-US" sz="1400" i="1" dirty="0" err="1"/>
              <a:t>A.Boehnlein</a:t>
            </a:r>
            <a:endParaRPr lang="en-US" sz="1400" i="1" dirty="0"/>
          </a:p>
          <a:p>
            <a:r>
              <a:rPr lang="en-US" sz="1400" i="1" dirty="0" err="1"/>
              <a:t>F.Bossu</a:t>
            </a:r>
            <a:endParaRPr lang="en-US" sz="1400" i="1" dirty="0"/>
          </a:p>
          <a:p>
            <a:r>
              <a:rPr lang="en-US" sz="1400" i="1" dirty="0" err="1"/>
              <a:t>A.Bressan</a:t>
            </a:r>
            <a:endParaRPr lang="en-US" sz="1400" i="1" dirty="0"/>
          </a:p>
          <a:p>
            <a:r>
              <a:rPr lang="en-US" sz="1400" i="1" dirty="0" err="1"/>
              <a:t>W.Deconinck</a:t>
            </a:r>
            <a:endParaRPr lang="en-US" sz="1400" i="1" dirty="0"/>
          </a:p>
          <a:p>
            <a:r>
              <a:rPr lang="en-US" sz="1400" i="1" dirty="0" err="1"/>
              <a:t>M.Diefenthaler</a:t>
            </a:r>
            <a:endParaRPr lang="en-US" sz="1400" i="1" dirty="0"/>
          </a:p>
          <a:p>
            <a:r>
              <a:rPr lang="en-US" sz="1400" i="1" dirty="0" err="1"/>
              <a:t>D.Elia</a:t>
            </a:r>
            <a:endParaRPr lang="en-US" sz="1400" i="1" dirty="0"/>
          </a:p>
          <a:p>
            <a:r>
              <a:rPr lang="en-US" sz="1400" i="1" dirty="0" err="1"/>
              <a:t>T.Gunji</a:t>
            </a:r>
            <a:endParaRPr lang="en-US" sz="1400" i="1" dirty="0"/>
          </a:p>
          <a:p>
            <a:r>
              <a:rPr lang="en-US" sz="1400" i="1" dirty="0" err="1"/>
              <a:t>P.Jones</a:t>
            </a:r>
            <a:endParaRPr lang="en-US" sz="1400" i="1" dirty="0"/>
          </a:p>
          <a:p>
            <a:r>
              <a:rPr lang="en-US" sz="1400" i="1" dirty="0" err="1"/>
              <a:t>R.W.L.Jones</a:t>
            </a:r>
            <a:endParaRPr lang="en-US" sz="1400" i="1" dirty="0"/>
          </a:p>
          <a:p>
            <a:r>
              <a:rPr lang="en-US" sz="1400" i="1" dirty="0" err="1"/>
              <a:t>A.Klimentov</a:t>
            </a:r>
            <a:endParaRPr lang="en-US" sz="1400" i="1" dirty="0"/>
          </a:p>
          <a:p>
            <a:r>
              <a:rPr lang="en-US" sz="1400" i="1" dirty="0" err="1"/>
              <a:t>C.Munoz</a:t>
            </a:r>
            <a:r>
              <a:rPr lang="en-US" sz="1400" i="1" dirty="0"/>
              <a:t> Camacho</a:t>
            </a:r>
          </a:p>
          <a:p>
            <a:r>
              <a:rPr lang="en-US" sz="1400" i="1" dirty="0" err="1"/>
              <a:t>F.Noferini</a:t>
            </a:r>
            <a:endParaRPr lang="en-US" sz="1400" i="1" dirty="0"/>
          </a:p>
          <a:p>
            <a:r>
              <a:rPr lang="en-US" sz="1400" i="1" dirty="0" err="1"/>
              <a:t>B.Sawatzky</a:t>
            </a:r>
            <a:endParaRPr lang="en-US" sz="1400" i="1" dirty="0"/>
          </a:p>
          <a:p>
            <a:r>
              <a:rPr lang="en-US" sz="1400" i="1" dirty="0" err="1"/>
              <a:t>D.Sokhan</a:t>
            </a:r>
            <a:endParaRPr lang="en-US" sz="1400" i="1" dirty="0"/>
          </a:p>
          <a:p>
            <a:r>
              <a:rPr lang="en-US" sz="1400" i="1" dirty="0" err="1"/>
              <a:t>E.Yen</a:t>
            </a:r>
            <a:endParaRPr lang="en-US" i="1" dirty="0"/>
          </a:p>
        </p:txBody>
      </p:sp>
      <p:pic>
        <p:nvPicPr>
          <p:cNvPr id="6" name="Picture 5">
            <a:extLst>
              <a:ext uri="{FF2B5EF4-FFF2-40B4-BE49-F238E27FC236}">
                <a16:creationId xmlns:a16="http://schemas.microsoft.com/office/drawing/2014/main" id="{0440A18F-5B5F-ED4B-7A0B-6B84D003D273}"/>
              </a:ext>
            </a:extLst>
          </p:cNvPr>
          <p:cNvPicPr>
            <a:picLocks noChangeAspect="1"/>
          </p:cNvPicPr>
          <p:nvPr/>
        </p:nvPicPr>
        <p:blipFill>
          <a:blip r:embed="rId3"/>
          <a:stretch>
            <a:fillRect/>
          </a:stretch>
        </p:blipFill>
        <p:spPr>
          <a:xfrm>
            <a:off x="11241071" y="3474370"/>
            <a:ext cx="394041" cy="261643"/>
          </a:xfrm>
          <a:prstGeom prst="rect">
            <a:avLst/>
          </a:prstGeom>
        </p:spPr>
      </p:pic>
      <p:pic>
        <p:nvPicPr>
          <p:cNvPr id="7" name="Picture 6">
            <a:extLst>
              <a:ext uri="{FF2B5EF4-FFF2-40B4-BE49-F238E27FC236}">
                <a16:creationId xmlns:a16="http://schemas.microsoft.com/office/drawing/2014/main" id="{B432E3A5-F0EF-CF89-B046-E209DC573DA4}"/>
              </a:ext>
            </a:extLst>
          </p:cNvPr>
          <p:cNvPicPr>
            <a:picLocks noChangeAspect="1"/>
          </p:cNvPicPr>
          <p:nvPr/>
        </p:nvPicPr>
        <p:blipFill>
          <a:blip r:embed="rId4"/>
          <a:stretch>
            <a:fillRect/>
          </a:stretch>
        </p:blipFill>
        <p:spPr>
          <a:xfrm flipH="1">
            <a:off x="11241071" y="3856303"/>
            <a:ext cx="440752" cy="220376"/>
          </a:xfrm>
          <a:prstGeom prst="rect">
            <a:avLst/>
          </a:prstGeom>
        </p:spPr>
      </p:pic>
      <p:pic>
        <p:nvPicPr>
          <p:cNvPr id="8" name="Picture 7">
            <a:extLst>
              <a:ext uri="{FF2B5EF4-FFF2-40B4-BE49-F238E27FC236}">
                <a16:creationId xmlns:a16="http://schemas.microsoft.com/office/drawing/2014/main" id="{03E571EA-FA60-67C7-76A2-15652D7CD036}"/>
              </a:ext>
            </a:extLst>
          </p:cNvPr>
          <p:cNvPicPr>
            <a:picLocks noChangeAspect="1"/>
          </p:cNvPicPr>
          <p:nvPr/>
        </p:nvPicPr>
        <p:blipFill>
          <a:blip r:embed="rId5"/>
          <a:stretch>
            <a:fillRect/>
          </a:stretch>
        </p:blipFill>
        <p:spPr>
          <a:xfrm>
            <a:off x="11241071" y="4292789"/>
            <a:ext cx="466846" cy="476572"/>
          </a:xfrm>
          <a:prstGeom prst="rect">
            <a:avLst/>
          </a:prstGeom>
        </p:spPr>
      </p:pic>
      <p:pic>
        <p:nvPicPr>
          <p:cNvPr id="9" name="Picture 8">
            <a:extLst>
              <a:ext uri="{FF2B5EF4-FFF2-40B4-BE49-F238E27FC236}">
                <a16:creationId xmlns:a16="http://schemas.microsoft.com/office/drawing/2014/main" id="{7EC6FDD8-55EC-4859-9F0B-60D63D3B51AB}"/>
              </a:ext>
            </a:extLst>
          </p:cNvPr>
          <p:cNvPicPr>
            <a:picLocks noChangeAspect="1"/>
          </p:cNvPicPr>
          <p:nvPr/>
        </p:nvPicPr>
        <p:blipFill>
          <a:blip r:embed="rId6"/>
          <a:stretch>
            <a:fillRect/>
          </a:stretch>
        </p:blipFill>
        <p:spPr>
          <a:xfrm>
            <a:off x="11286246" y="4765780"/>
            <a:ext cx="399406" cy="268215"/>
          </a:xfrm>
          <a:prstGeom prst="rect">
            <a:avLst/>
          </a:prstGeom>
        </p:spPr>
      </p:pic>
      <p:pic>
        <p:nvPicPr>
          <p:cNvPr id="10" name="Picture 9">
            <a:extLst>
              <a:ext uri="{FF2B5EF4-FFF2-40B4-BE49-F238E27FC236}">
                <a16:creationId xmlns:a16="http://schemas.microsoft.com/office/drawing/2014/main" id="{681215EC-71FD-CC6D-F126-93A8FE8F41F8}"/>
              </a:ext>
            </a:extLst>
          </p:cNvPr>
          <p:cNvPicPr>
            <a:picLocks noChangeAspect="1"/>
          </p:cNvPicPr>
          <p:nvPr/>
        </p:nvPicPr>
        <p:blipFill>
          <a:blip r:embed="rId7"/>
          <a:stretch>
            <a:fillRect/>
          </a:stretch>
        </p:blipFill>
        <p:spPr>
          <a:xfrm>
            <a:off x="11324337" y="5326698"/>
            <a:ext cx="403940" cy="268216"/>
          </a:xfrm>
          <a:prstGeom prst="rect">
            <a:avLst/>
          </a:prstGeom>
        </p:spPr>
      </p:pic>
      <p:pic>
        <p:nvPicPr>
          <p:cNvPr id="11" name="Picture 10">
            <a:extLst>
              <a:ext uri="{FF2B5EF4-FFF2-40B4-BE49-F238E27FC236}">
                <a16:creationId xmlns:a16="http://schemas.microsoft.com/office/drawing/2014/main" id="{EB37B6B7-57FC-CAAA-52A0-AEB1889A7EC9}"/>
              </a:ext>
            </a:extLst>
          </p:cNvPr>
          <p:cNvPicPr>
            <a:picLocks noChangeAspect="1"/>
          </p:cNvPicPr>
          <p:nvPr/>
        </p:nvPicPr>
        <p:blipFill>
          <a:blip r:embed="rId8"/>
          <a:stretch>
            <a:fillRect/>
          </a:stretch>
        </p:blipFill>
        <p:spPr>
          <a:xfrm>
            <a:off x="11324337" y="6152252"/>
            <a:ext cx="423974" cy="272555"/>
          </a:xfrm>
          <a:prstGeom prst="rect">
            <a:avLst/>
          </a:prstGeom>
        </p:spPr>
      </p:pic>
      <p:pic>
        <p:nvPicPr>
          <p:cNvPr id="12" name="Picture 11">
            <a:extLst>
              <a:ext uri="{FF2B5EF4-FFF2-40B4-BE49-F238E27FC236}">
                <a16:creationId xmlns:a16="http://schemas.microsoft.com/office/drawing/2014/main" id="{BF424D85-B412-DCBB-2201-8A5F2CD5CFC2}"/>
              </a:ext>
            </a:extLst>
          </p:cNvPr>
          <p:cNvPicPr>
            <a:picLocks noChangeAspect="1"/>
          </p:cNvPicPr>
          <p:nvPr/>
        </p:nvPicPr>
        <p:blipFill>
          <a:blip r:embed="rId9"/>
          <a:stretch>
            <a:fillRect/>
          </a:stretch>
        </p:blipFill>
        <p:spPr>
          <a:xfrm>
            <a:off x="11241070" y="3143349"/>
            <a:ext cx="413572" cy="330858"/>
          </a:xfrm>
          <a:prstGeom prst="rect">
            <a:avLst/>
          </a:prstGeom>
        </p:spPr>
      </p:pic>
    </p:spTree>
    <p:extLst>
      <p:ext uri="{BB962C8B-B14F-4D97-AF65-F5344CB8AC3E}">
        <p14:creationId xmlns:p14="http://schemas.microsoft.com/office/powerpoint/2010/main" val="317865292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_Widescreen" id="{7B6BC214-CE7D-5C48-9BF6-77FBFE1E69EC}" vid="{7428E7A7-0EE4-AE4F-9C3B-0381D78A76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58C6F3143F384AAF8BCD10EB7B8E8F" ma:contentTypeVersion="6" ma:contentTypeDescription="Create a new document." ma:contentTypeScope="" ma:versionID="e5a81fa7cca057ffd6626261e9c2e507">
  <xsd:schema xmlns:xsd="http://www.w3.org/2001/XMLSchema" xmlns:xs="http://www.w3.org/2001/XMLSchema" xmlns:p="http://schemas.microsoft.com/office/2006/metadata/properties" xmlns:ns2="e4ab640d-d1a7-41cb-b248-52d149f1c7d5" xmlns:ns3="12fce16f-a975-4559-8c88-f7bfd7ba4a7c" targetNamespace="http://schemas.microsoft.com/office/2006/metadata/properties" ma:root="true" ma:fieldsID="a5ca428d353a153dddff8f7800a6ed14" ns2:_="" ns3:_="">
    <xsd:import namespace="e4ab640d-d1a7-41cb-b248-52d149f1c7d5"/>
    <xsd:import namespace="12fce16f-a975-4559-8c88-f7bfd7ba4a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b640d-d1a7-41cb-b248-52d149f1c7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fce16f-a975-4559-8c88-f7bfd7ba4a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A4AC21-AE6A-49D0-9897-9B103CAD7D60}">
  <ds:schemaRefs>
    <ds:schemaRef ds:uri="http://schemas.microsoft.com/office/2006/documentManagement/types"/>
    <ds:schemaRef ds:uri="http://purl.org/dc/dcmitype/"/>
    <ds:schemaRef ds:uri="http://www.w3.org/XML/1998/namespace"/>
    <ds:schemaRef ds:uri="http://schemas.microsoft.com/office/2006/metadata/properties"/>
    <ds:schemaRef ds:uri="12fce16f-a975-4559-8c88-f7bfd7ba4a7c"/>
    <ds:schemaRef ds:uri="http://purl.org/dc/elements/1.1/"/>
    <ds:schemaRef ds:uri="http://schemas.microsoft.com/office/infopath/2007/PartnerControls"/>
    <ds:schemaRef ds:uri="http://schemas.openxmlformats.org/package/2006/metadata/core-properties"/>
    <ds:schemaRef ds:uri="e4ab640d-d1a7-41cb-b248-52d149f1c7d5"/>
    <ds:schemaRef ds:uri="http://purl.org/dc/terms/"/>
  </ds:schemaRefs>
</ds:datastoreItem>
</file>

<file path=customXml/itemProps2.xml><?xml version="1.0" encoding="utf-8"?>
<ds:datastoreItem xmlns:ds="http://schemas.openxmlformats.org/officeDocument/2006/customXml" ds:itemID="{89D8B5C4-C067-4CD2-82BF-C850BF945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b640d-d1a7-41cb-b248-52d149f1c7d5"/>
    <ds:schemaRef ds:uri="12fce16f-a975-4559-8c88-f7bfd7ba4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A30ED9-0493-4C4E-A546-E8E87B32EE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JeffersonLab_Widescreen</Template>
  <TotalTime>35548</TotalTime>
  <Words>4677</Words>
  <Application>Microsoft Macintosh PowerPoint</Application>
  <PresentationFormat>Widescreen</PresentationFormat>
  <Paragraphs>432</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.PingFangSC-Regular</vt:lpstr>
      <vt:lpstr>Arial</vt:lpstr>
      <vt:lpstr>Calibri</vt:lpstr>
      <vt:lpstr>Courier New</vt:lpstr>
      <vt:lpstr>Helvetica</vt:lpstr>
      <vt:lpstr>Helvetica Neue</vt:lpstr>
      <vt:lpstr>PingFangSC-Regular</vt:lpstr>
      <vt:lpstr>Wingdings</vt:lpstr>
      <vt:lpstr>Office Theme</vt:lpstr>
      <vt:lpstr>EIC Computing and Software Joint Institute Status Report</vt:lpstr>
      <vt:lpstr>Outline</vt:lpstr>
      <vt:lpstr>PowerPoint Presentation</vt:lpstr>
      <vt:lpstr>EIC Computing and Software Joint Institute. </vt:lpstr>
      <vt:lpstr>EIC Computing and Software Joint Institute. Cont’d</vt:lpstr>
      <vt:lpstr>The Primary Computing Technical Responsibilities of Host Labs</vt:lpstr>
      <vt:lpstr>EIC Computing, DOE Context  </vt:lpstr>
      <vt:lpstr>PowerPoint Presentation</vt:lpstr>
      <vt:lpstr>EIC International Computing Organization</vt:lpstr>
      <vt:lpstr>EIC International Computing Organization. Cont’d</vt:lpstr>
      <vt:lpstr>EIC Computing, International Context </vt:lpstr>
      <vt:lpstr>PowerPoint Presentation</vt:lpstr>
      <vt:lpstr>Estimate of BNL and JLab requirements for the ePIC/EIC computing in 2027-2032.  Motivation</vt:lpstr>
      <vt:lpstr>Estimate of BNL and JLab requirements for the ePIC/EIC computing in 2027-2032.  Inputs and Assumptions</vt:lpstr>
      <vt:lpstr>Estimate of BNL and JLab requirements for the ePIC/EIC computing in 2027-2032.  Risks</vt:lpstr>
      <vt:lpstr>ECSJI Progress and Priorities in 2025 - 2026</vt:lpstr>
      <vt:lpstr>ECSJI Progress and Priorities in 2025 – 2026. Important Dates</vt:lpstr>
      <vt:lpstr>Glossary and Abbreviations</vt:lpstr>
      <vt:lpstr>Acknowledgements</vt:lpstr>
      <vt:lpstr>Back up slides</vt:lpstr>
      <vt:lpstr>Resources and Expertise: BNL Scientific Computing and Data Facilities</vt:lpstr>
      <vt:lpstr>PowerPoint Presentation</vt:lpstr>
      <vt:lpstr>EIC Computing Organization &amp; Governance. </vt:lpstr>
      <vt:lpstr>EIC Computing Organization. Computing and Software Advisory Committee </vt:lpstr>
      <vt:lpstr>Major Elements from the EICO Charter</vt:lpstr>
      <vt:lpstr>Major Elements from the EICO Charter. EICO Management Board</vt:lpstr>
      <vt:lpstr>Major Elements from the EICO Charter. EICO Technical Forum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DeVasher</dc:creator>
  <cp:lastModifiedBy>Klimentov, Alexei</cp:lastModifiedBy>
  <cp:revision>119</cp:revision>
  <cp:lastPrinted>2026-01-18T19:09:32Z</cp:lastPrinted>
  <dcterms:created xsi:type="dcterms:W3CDTF">2023-10-11T15:21:55Z</dcterms:created>
  <dcterms:modified xsi:type="dcterms:W3CDTF">2026-01-20T14:42:08Z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0x0101009758C6F3143F384AAF8BCD10EB7B8E8F</vt:lpwstr>
  </property>
</Properties>
</file>