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1"/>
  </p:notesMasterIdLst>
  <p:sldIdLst>
    <p:sldId id="256" r:id="rId5"/>
    <p:sldId id="2147375418" r:id="rId6"/>
    <p:sldId id="2147469546" r:id="rId7"/>
    <p:sldId id="2147469547" r:id="rId8"/>
    <p:sldId id="2147375428" r:id="rId9"/>
    <p:sldId id="258" r:id="rId10"/>
    <p:sldId id="259" r:id="rId11"/>
    <p:sldId id="2147469545" r:id="rId12"/>
    <p:sldId id="2147469548" r:id="rId13"/>
    <p:sldId id="2147469551" r:id="rId14"/>
    <p:sldId id="2147469550" r:id="rId15"/>
    <p:sldId id="4078" r:id="rId16"/>
    <p:sldId id="4077" r:id="rId17"/>
    <p:sldId id="4076" r:id="rId18"/>
    <p:sldId id="2147469553" r:id="rId19"/>
    <p:sldId id="2147469549" r:id="rId20"/>
    <p:sldId id="260" r:id="rId21"/>
    <p:sldId id="261" r:id="rId22"/>
    <p:sldId id="2147469552" r:id="rId23"/>
    <p:sldId id="257" r:id="rId24"/>
    <p:sldId id="5864" r:id="rId25"/>
    <p:sldId id="5858" r:id="rId26"/>
    <p:sldId id="2147375427" r:id="rId27"/>
    <p:sldId id="3844" r:id="rId28"/>
    <p:sldId id="3850" r:id="rId29"/>
    <p:sldId id="370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0432FF"/>
    <a:srgbClr val="FFFC00"/>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07"/>
    <p:restoredTop sz="95254"/>
  </p:normalViewPr>
  <p:slideViewPr>
    <p:cSldViewPr snapToGrid="0" snapToObjects="1">
      <p:cViewPr varScale="1">
        <p:scale>
          <a:sx n="101" d="100"/>
          <a:sy n="101" d="100"/>
        </p:scale>
        <p:origin x="232" y="59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1/23/26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813175" y="1481540"/>
            <a:ext cx="10334625" cy="1947460"/>
          </a:xfrm>
        </p:spPr>
        <p:txBody>
          <a:bodyPr anchor="t" anchorCtr="0"/>
          <a:lstStyle>
            <a:lvl1pPr algn="l">
              <a:defRPr sz="60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813175" y="4712963"/>
            <a:ext cx="10334625" cy="746185"/>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813175" y="3441178"/>
            <a:ext cx="10334625" cy="1259607"/>
          </a:xfrm>
        </p:spPr>
        <p:txBody>
          <a:bodyPr>
            <a:noAutofit/>
          </a:bodyPr>
          <a:lstStyle>
            <a:lvl1pPr marL="0" indent="0">
              <a:buFontTx/>
              <a:buNone/>
              <a:defRPr sz="2400">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a:t>Click to edit Master text styles</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guide id="9" orient="horz" pos="3888" userDrawn="1">
          <p15:clr>
            <a:srgbClr val="FBAE40"/>
          </p15:clr>
        </p15:guide>
        <p15:guide id="10" pos="360" userDrawn="1">
          <p15:clr>
            <a:srgbClr val="FBAE40"/>
          </p15:clr>
        </p15:guide>
        <p15:guide id="11" pos="7320" userDrawn="1">
          <p15:clr>
            <a:srgbClr val="FBAE40"/>
          </p15:clr>
        </p15:guide>
        <p15:guide id="12" orient="horz" pos="3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bg2"/>
                </a:solidFill>
              </a:defRPr>
            </a:lvl1pPr>
          </a:lstStyle>
          <a:p>
            <a:fld id="{933A556B-7C63-244D-9B7C-B0EA8042B330}" type="slidenum">
              <a:rPr lang="en-US" smtClean="0"/>
              <a:pPr/>
              <a:t>‹#›</a:t>
            </a:fld>
            <a:endParaRPr lang="en-US" dirty="0"/>
          </a:p>
        </p:txBody>
      </p:sp>
      <p:sp>
        <p:nvSpPr>
          <p:cNvPr id="8" name="Title Placeholder 1">
            <a:extLst>
              <a:ext uri="{FF2B5EF4-FFF2-40B4-BE49-F238E27FC236}">
                <a16:creationId xmlns:a16="http://schemas.microsoft.com/office/drawing/2014/main" id="{7E7747BA-6145-3552-2339-5F4BF5DF2FDE}"/>
              </a:ext>
            </a:extLst>
          </p:cNvPr>
          <p:cNvSpPr>
            <a:spLocks noGrp="1"/>
          </p:cNvSpPr>
          <p:nvPr>
            <p:ph type="title"/>
          </p:nvPr>
        </p:nvSpPr>
        <p:spPr>
          <a:xfrm>
            <a:off x="462579" y="1"/>
            <a:ext cx="11499925" cy="490654"/>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a:extLst>
              <a:ext uri="{FF2B5EF4-FFF2-40B4-BE49-F238E27FC236}">
                <a16:creationId xmlns:a16="http://schemas.microsoft.com/office/drawing/2014/main" id="{C65258C7-5BE3-51E9-6313-6F03042F389D}"/>
              </a:ext>
            </a:extLst>
          </p:cNvPr>
          <p:cNvSpPr>
            <a:spLocks noGrp="1"/>
          </p:cNvSpPr>
          <p:nvPr>
            <p:ph idx="1"/>
          </p:nvPr>
        </p:nvSpPr>
        <p:spPr>
          <a:xfrm>
            <a:off x="462579" y="576179"/>
            <a:ext cx="11499925" cy="53791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D91B-7801-B3EC-7CA4-44C5BF1D9486}"/>
              </a:ext>
            </a:extLst>
          </p:cNvPr>
          <p:cNvSpPr>
            <a:spLocks noGrp="1"/>
          </p:cNvSpPr>
          <p:nvPr>
            <p:ph type="title" hasCustomPrompt="1"/>
          </p:nvPr>
        </p:nvSpPr>
        <p:spPr>
          <a:xfrm>
            <a:off x="461963" y="35169"/>
            <a:ext cx="11499234" cy="480349"/>
          </a:xfrm>
        </p:spPr>
        <p:txBody>
          <a:bodyPr/>
          <a:lstStyle>
            <a:lvl1pPr>
              <a:defRPr/>
            </a:lvl1pPr>
          </a:lstStyle>
          <a:p>
            <a:r>
              <a:rPr lang="en-US" dirty="0"/>
              <a:t>Title Only</a:t>
            </a:r>
          </a:p>
        </p:txBody>
      </p:sp>
      <p:sp>
        <p:nvSpPr>
          <p:cNvPr id="3" name="Slide Number Placeholder 5">
            <a:extLst>
              <a:ext uri="{FF2B5EF4-FFF2-40B4-BE49-F238E27FC236}">
                <a16:creationId xmlns:a16="http://schemas.microsoft.com/office/drawing/2014/main" id="{CC7286EC-A822-B758-ACB7-835124A9D75B}"/>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bg2"/>
                </a:solidFill>
              </a:defRPr>
            </a:lvl1pPr>
          </a:lstStyle>
          <a:p>
            <a:fld id="{933A556B-7C63-244D-9B7C-B0EA8042B330}" type="slidenum">
              <a:rPr lang="en-US" smtClean="0"/>
              <a:pPr/>
              <a:t>‹#›</a:t>
            </a:fld>
            <a:endParaRPr lang="en-US" dirty="0"/>
          </a:p>
        </p:txBody>
      </p:sp>
    </p:spTree>
    <p:extLst>
      <p:ext uri="{BB962C8B-B14F-4D97-AF65-F5344CB8AC3E}">
        <p14:creationId xmlns:p14="http://schemas.microsoft.com/office/powerpoint/2010/main" val="2984694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B69E67-D399-4DBB-BAA8-0F33523D2BBF}"/>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bg2"/>
                </a:solidFill>
              </a:defRPr>
            </a:lvl1pPr>
          </a:lstStyle>
          <a:p>
            <a:fld id="{933A556B-7C63-244D-9B7C-B0EA8042B330}" type="slidenum">
              <a:rPr lang="en-US" smtClean="0"/>
              <a:pPr/>
              <a:t>‹#›</a:t>
            </a:fld>
            <a:endParaRPr lang="en-US" dirty="0"/>
          </a:p>
        </p:txBody>
      </p:sp>
      <p:sp>
        <p:nvSpPr>
          <p:cNvPr id="7" name="Text Placeholder 2">
            <a:extLst>
              <a:ext uri="{FF2B5EF4-FFF2-40B4-BE49-F238E27FC236}">
                <a16:creationId xmlns:a16="http://schemas.microsoft.com/office/drawing/2014/main" id="{46D2D2E4-6E67-48B3-BA12-35766E148F54}"/>
              </a:ext>
            </a:extLst>
          </p:cNvPr>
          <p:cNvSpPr>
            <a:spLocks noGrp="1"/>
          </p:cNvSpPr>
          <p:nvPr>
            <p:ph type="body" sz="quarter" idx="10" hasCustomPrompt="1"/>
          </p:nvPr>
        </p:nvSpPr>
        <p:spPr>
          <a:xfrm>
            <a:off x="351421" y="6534374"/>
            <a:ext cx="5414677" cy="294041"/>
          </a:xfrm>
        </p:spPr>
        <p:txBody>
          <a:bodyPr>
            <a:noAutofit/>
          </a:bodyPr>
          <a:lstStyle>
            <a:lvl1pPr marL="0" indent="0" algn="just">
              <a:buNone/>
              <a:defRPr sz="1400"/>
            </a:lvl1pPr>
            <a:lvl2pPr marL="457200" indent="0">
              <a:buNone/>
              <a:defRPr sz="1000"/>
            </a:lvl2pPr>
            <a:lvl3pPr marL="914400" indent="0">
              <a:buNone/>
              <a:defRPr sz="1000"/>
            </a:lvl3pPr>
            <a:lvl4pPr marL="1371600" indent="0">
              <a:buNone/>
              <a:defRPr sz="1000"/>
            </a:lvl4pPr>
            <a:lvl5pPr marL="1828800" indent="0">
              <a:buNone/>
              <a:defRPr sz="1000"/>
            </a:lvl5pPr>
          </a:lstStyle>
          <a:p>
            <a:pPr marL="0" indent="0" algn="just">
              <a:buNone/>
            </a:pPr>
            <a:r>
              <a:rPr lang="en-US" sz="1400" i="0" u="none" strike="noStrike" dirty="0" err="1">
                <a:solidFill>
                  <a:schemeClr val="tx1"/>
                </a:solidFill>
                <a:effectLst/>
              </a:rPr>
              <a:t>ePIC</a:t>
            </a:r>
            <a:r>
              <a:rPr lang="en-US" sz="1400" i="0" u="none" strike="noStrike" dirty="0">
                <a:solidFill>
                  <a:schemeClr val="tx1"/>
                </a:solidFill>
                <a:effectLst/>
              </a:rPr>
              <a:t> Collaboration Meeting, January 2026</a:t>
            </a:r>
          </a:p>
        </p:txBody>
      </p:sp>
      <p:cxnSp>
        <p:nvCxnSpPr>
          <p:cNvPr id="2" name="Straight Connector 1">
            <a:extLst>
              <a:ext uri="{FF2B5EF4-FFF2-40B4-BE49-F238E27FC236}">
                <a16:creationId xmlns:a16="http://schemas.microsoft.com/office/drawing/2014/main" id="{44C62C12-2F08-E318-B35D-ED3DD7238288}"/>
              </a:ext>
            </a:extLst>
          </p:cNvPr>
          <p:cNvCxnSpPr>
            <a:cxnSpLocks/>
          </p:cNvCxnSpPr>
          <p:nvPr userDrawn="1"/>
        </p:nvCxnSpPr>
        <p:spPr>
          <a:xfrm>
            <a:off x="419916" y="6277674"/>
            <a:ext cx="11542588" cy="0"/>
          </a:xfrm>
          <a:prstGeom prst="line">
            <a:avLst/>
          </a:prstGeom>
          <a:ln w="127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62579" y="22308"/>
            <a:ext cx="11499925" cy="440715"/>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62579" y="580215"/>
            <a:ext cx="11499925" cy="54604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510468"/>
            <a:ext cx="11499925" cy="0"/>
          </a:xfrm>
          <a:prstGeom prst="line">
            <a:avLst/>
          </a:prstGeom>
          <a:ln w="508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0B2AFF6D-0928-4D72-853B-80E1EFEDB36D}"/>
              </a:ext>
            </a:extLst>
          </p:cNvPr>
          <p:cNvSpPr>
            <a:spLocks noGrp="1"/>
          </p:cNvSpPr>
          <p:nvPr>
            <p:ph type="sldNum" sz="quarter" idx="4"/>
          </p:nvPr>
        </p:nvSpPr>
        <p:spPr>
          <a:xfrm>
            <a:off x="11451649" y="6533724"/>
            <a:ext cx="432486" cy="294041"/>
          </a:xfrm>
          <a:prstGeom prst="rect">
            <a:avLst/>
          </a:prstGeom>
        </p:spPr>
        <p:txBody>
          <a:bodyPr lIns="0" tIns="0" rIns="0" bIns="0" anchor="ctr"/>
          <a:lstStyle>
            <a:lvl1pPr algn="ctr">
              <a:defRPr sz="1000">
                <a:solidFill>
                  <a:schemeClr val="bg2"/>
                </a:solidFill>
              </a:defRPr>
            </a:lvl1pPr>
          </a:lstStyle>
          <a:p>
            <a:fld id="{933A556B-7C63-244D-9B7C-B0EA8042B330}" type="slidenum">
              <a:rPr lang="en-US" smtClean="0"/>
              <a:pPr/>
              <a:t>‹#›</a:t>
            </a:fld>
            <a:endParaRPr lang="en-US" dirty="0"/>
          </a:p>
        </p:txBody>
      </p:sp>
      <p:sp>
        <p:nvSpPr>
          <p:cNvPr id="8" name="Text Placeholder 2">
            <a:extLst>
              <a:ext uri="{FF2B5EF4-FFF2-40B4-BE49-F238E27FC236}">
                <a16:creationId xmlns:a16="http://schemas.microsoft.com/office/drawing/2014/main" id="{70D1DF75-2FAB-4E03-98EA-F2E16DB3A424}"/>
              </a:ext>
            </a:extLst>
          </p:cNvPr>
          <p:cNvSpPr txBox="1">
            <a:spLocks/>
          </p:cNvSpPr>
          <p:nvPr userDrawn="1"/>
        </p:nvSpPr>
        <p:spPr>
          <a:xfrm>
            <a:off x="351421" y="6534374"/>
            <a:ext cx="5662103" cy="2940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400" i="0" u="none" strike="noStrike" dirty="0" err="1">
                <a:solidFill>
                  <a:schemeClr val="tx1"/>
                </a:solidFill>
                <a:effectLst/>
              </a:rPr>
              <a:t>ePIC</a:t>
            </a:r>
            <a:r>
              <a:rPr lang="en-US" sz="1400" i="0" u="none" strike="noStrike" dirty="0">
                <a:solidFill>
                  <a:schemeClr val="tx1"/>
                </a:solidFill>
                <a:effectLst/>
              </a:rPr>
              <a:t> Collaboration Meeting, January 2026</a:t>
            </a:r>
          </a:p>
        </p:txBody>
      </p:sp>
      <p:cxnSp>
        <p:nvCxnSpPr>
          <p:cNvPr id="4" name="Straight Connector 3">
            <a:extLst>
              <a:ext uri="{FF2B5EF4-FFF2-40B4-BE49-F238E27FC236}">
                <a16:creationId xmlns:a16="http://schemas.microsoft.com/office/drawing/2014/main" id="{EF8BF614-7E7A-93A1-7F04-C59DFC02DF91}"/>
              </a:ext>
            </a:extLst>
          </p:cNvPr>
          <p:cNvCxnSpPr>
            <a:cxnSpLocks/>
          </p:cNvCxnSpPr>
          <p:nvPr userDrawn="1"/>
        </p:nvCxnSpPr>
        <p:spPr>
          <a:xfrm>
            <a:off x="419916" y="6277674"/>
            <a:ext cx="11542588" cy="0"/>
          </a:xfrm>
          <a:prstGeom prst="line">
            <a:avLst/>
          </a:prstGeom>
          <a:ln w="127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7" r:id="rId4"/>
  </p:sldLayoutIdLst>
  <p:hf hdr="0" ftr="0" dt="0"/>
  <p:txStyles>
    <p:titleStyle>
      <a:lvl1pPr algn="l" defTabSz="914400" rtl="0" eaLnBrk="1" latinLnBrk="0" hangingPunct="1">
        <a:lnSpc>
          <a:spcPct val="90000"/>
        </a:lnSpc>
        <a:spcBef>
          <a:spcPct val="0"/>
        </a:spcBef>
        <a:buNone/>
        <a:defRPr sz="32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hyperlink" Target="mailto:https://arxiv.org/pdf/2406.1942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https://jacow.org/hb2023/papers/tua2i1.pdf" TargetMode="External"/><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https://doi.org/10.1016/j.nima.2023.168550" TargetMode="External"/><Relationship Id="rId2" Type="http://schemas.openxmlformats.org/officeDocument/2006/relationships/hyperlink" Target="mailto:https://jacow.org/hb2023/papers/tua2i1.pdf"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a:xfrm>
            <a:off x="606547" y="1461159"/>
            <a:ext cx="11397696" cy="548826"/>
          </a:xfrm>
        </p:spPr>
        <p:txBody>
          <a:bodyPr>
            <a:noAutofit/>
          </a:bodyPr>
          <a:lstStyle/>
          <a:p>
            <a:r>
              <a:rPr lang="en-US" sz="3600" b="0" dirty="0"/>
              <a:t>Urgent </a:t>
            </a:r>
            <a:r>
              <a:rPr lang="en-US" sz="3600" b="0" dirty="0" err="1"/>
              <a:t>ePIC</a:t>
            </a:r>
            <a:r>
              <a:rPr lang="en-US" sz="3600" b="0" dirty="0"/>
              <a:t> Simulation Feedback needed by the EIC </a:t>
            </a:r>
            <a:endParaRPr lang="en-US" sz="3600" dirty="0"/>
          </a:p>
        </p:txBody>
      </p:sp>
      <p:sp>
        <p:nvSpPr>
          <p:cNvPr id="16" name="Text Placeholder 37">
            <a:extLst>
              <a:ext uri="{FF2B5EF4-FFF2-40B4-BE49-F238E27FC236}">
                <a16:creationId xmlns:a16="http://schemas.microsoft.com/office/drawing/2014/main" id="{089BC854-B888-4A23-A414-786CF2F4989B}"/>
              </a:ext>
            </a:extLst>
          </p:cNvPr>
          <p:cNvSpPr txBox="1">
            <a:spLocks/>
          </p:cNvSpPr>
          <p:nvPr/>
        </p:nvSpPr>
        <p:spPr>
          <a:xfrm>
            <a:off x="571500" y="2672895"/>
            <a:ext cx="11049000" cy="1512209"/>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dirty="0">
                <a:solidFill>
                  <a:schemeClr val="bg1"/>
                </a:solidFill>
                <a:cs typeface="Arial" panose="020B0604020202020204" pitchFamily="34" charset="0"/>
              </a:rPr>
              <a:t>Andrii </a:t>
            </a:r>
            <a:r>
              <a:rPr lang="en-US" sz="2800" dirty="0" err="1">
                <a:solidFill>
                  <a:schemeClr val="bg1"/>
                </a:solidFill>
                <a:cs typeface="Arial" panose="020B0604020202020204" pitchFamily="34" charset="0"/>
              </a:rPr>
              <a:t>Natochii</a:t>
            </a:r>
            <a:r>
              <a:rPr lang="en-US" sz="2800" dirty="0">
                <a:solidFill>
                  <a:schemeClr val="bg1"/>
                </a:solidFill>
                <a:cs typeface="Arial" panose="020B0604020202020204" pitchFamily="34" charset="0"/>
              </a:rPr>
              <a:t> (BNL)</a:t>
            </a:r>
          </a:p>
          <a:p>
            <a:pPr marL="0" indent="0">
              <a:buNone/>
            </a:pPr>
            <a:r>
              <a:rPr lang="en-US" sz="2800" dirty="0">
                <a:solidFill>
                  <a:schemeClr val="bg1"/>
                </a:solidFill>
              </a:rPr>
              <a:t>E.C. </a:t>
            </a:r>
            <a:r>
              <a:rPr lang="en-US" sz="2800" dirty="0" err="1">
                <a:solidFill>
                  <a:schemeClr val="bg1"/>
                </a:solidFill>
              </a:rPr>
              <a:t>Aschenauer</a:t>
            </a:r>
            <a:r>
              <a:rPr lang="en-US" sz="2800" dirty="0">
                <a:solidFill>
                  <a:schemeClr val="bg1"/>
                </a:solidFill>
              </a:rPr>
              <a:t> (BNL) </a:t>
            </a:r>
            <a:endParaRPr lang="en-US" sz="2800" dirty="0">
              <a:solidFill>
                <a:schemeClr val="bg1"/>
              </a:solidFill>
              <a:cs typeface="Arial" panose="020B0604020202020204" pitchFamily="34" charset="0"/>
            </a:endParaRPr>
          </a:p>
          <a:p>
            <a:pPr marL="0" indent="0">
              <a:buNone/>
            </a:pPr>
            <a:r>
              <a:rPr lang="en-US" sz="2800" dirty="0">
                <a:solidFill>
                  <a:schemeClr val="bg1"/>
                </a:solidFill>
                <a:cs typeface="Arial" panose="020B0604020202020204" pitchFamily="34" charset="0"/>
              </a:rPr>
              <a:t>and the EIC Accelerator Team</a:t>
            </a:r>
            <a:endParaRPr lang="en-US" sz="2800" dirty="0">
              <a:solidFill>
                <a:schemeClr val="bg1"/>
              </a:solidFill>
            </a:endParaRPr>
          </a:p>
        </p:txBody>
      </p:sp>
      <p:sp>
        <p:nvSpPr>
          <p:cNvPr id="18" name="Text Placeholder 37">
            <a:extLst>
              <a:ext uri="{FF2B5EF4-FFF2-40B4-BE49-F238E27FC236}">
                <a16:creationId xmlns:a16="http://schemas.microsoft.com/office/drawing/2014/main" id="{86BF940C-484A-47DD-A144-785578E150B7}"/>
              </a:ext>
            </a:extLst>
          </p:cNvPr>
          <p:cNvSpPr txBox="1">
            <a:spLocks/>
          </p:cNvSpPr>
          <p:nvPr/>
        </p:nvSpPr>
        <p:spPr>
          <a:xfrm>
            <a:off x="571500" y="4732647"/>
            <a:ext cx="7201470" cy="9745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i="0" u="none" strike="noStrike" dirty="0" err="1">
                <a:solidFill>
                  <a:schemeClr val="bg1"/>
                </a:solidFill>
                <a:effectLst/>
              </a:rPr>
              <a:t>ePIC</a:t>
            </a:r>
            <a:r>
              <a:rPr lang="en-US" sz="2000" i="0" u="none" strike="noStrike" dirty="0">
                <a:solidFill>
                  <a:schemeClr val="bg1"/>
                </a:solidFill>
                <a:effectLst/>
              </a:rPr>
              <a:t> Collaboration Meeting</a:t>
            </a:r>
          </a:p>
          <a:p>
            <a:pPr marL="0" indent="0">
              <a:buNone/>
            </a:pPr>
            <a:r>
              <a:rPr lang="en-US" sz="2000" dirty="0">
                <a:solidFill>
                  <a:schemeClr val="bg1"/>
                </a:solidFill>
              </a:rPr>
              <a:t>January 2026</a:t>
            </a:r>
          </a:p>
        </p:txBody>
      </p:sp>
    </p:spTree>
    <p:extLst>
      <p:ext uri="{BB962C8B-B14F-4D97-AF65-F5344CB8AC3E}">
        <p14:creationId xmlns:p14="http://schemas.microsoft.com/office/powerpoint/2010/main" val="22467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22D17-D0FB-E639-7F5A-F9935A31D95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9C7E8DB-5538-7210-97C3-848D08FF45D0}"/>
              </a:ext>
            </a:extLst>
          </p:cNvPr>
          <p:cNvSpPr>
            <a:spLocks noGrp="1"/>
          </p:cNvSpPr>
          <p:nvPr>
            <p:ph type="sldNum" sz="quarter" idx="4"/>
          </p:nvPr>
        </p:nvSpPr>
        <p:spPr/>
        <p:txBody>
          <a:bodyPr/>
          <a:lstStyle/>
          <a:p>
            <a:fld id="{933A556B-7C63-244D-9B7C-B0EA8042B330}" type="slidenum">
              <a:rPr lang="en-US" smtClean="0"/>
              <a:pPr/>
              <a:t>10</a:t>
            </a:fld>
            <a:endParaRPr lang="en-US" dirty="0"/>
          </a:p>
        </p:txBody>
      </p:sp>
      <p:sp>
        <p:nvSpPr>
          <p:cNvPr id="3" name="Text Placeholder 2">
            <a:extLst>
              <a:ext uri="{FF2B5EF4-FFF2-40B4-BE49-F238E27FC236}">
                <a16:creationId xmlns:a16="http://schemas.microsoft.com/office/drawing/2014/main" id="{5153C7F5-E448-478B-A0D1-51E1ED26B648}"/>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ACCA4328-EE09-A25E-2D74-08E62DBAD53B}"/>
              </a:ext>
            </a:extLst>
          </p:cNvPr>
          <p:cNvSpPr txBox="1"/>
          <p:nvPr/>
        </p:nvSpPr>
        <p:spPr>
          <a:xfrm>
            <a:off x="2823317" y="2264586"/>
            <a:ext cx="6545382" cy="646331"/>
          </a:xfrm>
          <a:prstGeom prst="rect">
            <a:avLst/>
          </a:prstGeom>
        </p:spPr>
        <p:txBody>
          <a:bodyPr wrap="none" rtlCol="0">
            <a:spAutoFit/>
          </a:bodyPr>
          <a:lstStyle/>
          <a:p>
            <a:pPr algn="ctr">
              <a:spcBef>
                <a:spcPts val="0"/>
              </a:spcBef>
              <a:buClr>
                <a:srgbClr val="0096FF"/>
              </a:buClr>
            </a:pPr>
            <a:r>
              <a:rPr lang="en-US" sz="3600" b="1" dirty="0">
                <a:solidFill>
                  <a:schemeClr val="bg2">
                    <a:lumMod val="60000"/>
                    <a:lumOff val="40000"/>
                  </a:schemeClr>
                </a:solidFill>
              </a:rPr>
              <a:t>Examples for Impact on </a:t>
            </a:r>
            <a:r>
              <a:rPr lang="en-US" sz="3600" b="1" dirty="0" err="1">
                <a:solidFill>
                  <a:schemeClr val="bg2">
                    <a:lumMod val="60000"/>
                    <a:lumOff val="40000"/>
                  </a:schemeClr>
                </a:solidFill>
              </a:rPr>
              <a:t>ePIC</a:t>
            </a:r>
            <a:endParaRPr lang="en-US" sz="3600" b="1" dirty="0">
              <a:solidFill>
                <a:schemeClr val="bg2">
                  <a:lumMod val="60000"/>
                  <a:lumOff val="40000"/>
                </a:schemeClr>
              </a:solidFill>
            </a:endParaRPr>
          </a:p>
        </p:txBody>
      </p:sp>
    </p:spTree>
    <p:extLst>
      <p:ext uri="{BB962C8B-B14F-4D97-AF65-F5344CB8AC3E}">
        <p14:creationId xmlns:p14="http://schemas.microsoft.com/office/powerpoint/2010/main" val="3477111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0578-C6CC-936D-7AA5-47339D2F531D}"/>
              </a:ext>
            </a:extLst>
          </p:cNvPr>
          <p:cNvSpPr>
            <a:spLocks noGrp="1"/>
          </p:cNvSpPr>
          <p:nvPr>
            <p:ph type="title"/>
          </p:nvPr>
        </p:nvSpPr>
        <p:spPr/>
        <p:txBody>
          <a:bodyPr/>
          <a:lstStyle/>
          <a:p>
            <a:r>
              <a:rPr lang="en-US" dirty="0"/>
              <a:t>Hit Rate Example: SVT</a:t>
            </a:r>
          </a:p>
        </p:txBody>
      </p:sp>
      <p:sp>
        <p:nvSpPr>
          <p:cNvPr id="3" name="Slide Number Placeholder 2">
            <a:extLst>
              <a:ext uri="{FF2B5EF4-FFF2-40B4-BE49-F238E27FC236}">
                <a16:creationId xmlns:a16="http://schemas.microsoft.com/office/drawing/2014/main" id="{5032DA37-D6DC-50B7-DF2C-DD7E0755B67E}"/>
              </a:ext>
            </a:extLst>
          </p:cNvPr>
          <p:cNvSpPr>
            <a:spLocks noGrp="1"/>
          </p:cNvSpPr>
          <p:nvPr>
            <p:ph type="sldNum" sz="quarter" idx="4"/>
          </p:nvPr>
        </p:nvSpPr>
        <p:spPr/>
        <p:txBody>
          <a:bodyPr/>
          <a:lstStyle/>
          <a:p>
            <a:fld id="{933A556B-7C63-244D-9B7C-B0EA8042B330}" type="slidenum">
              <a:rPr lang="en-US" smtClean="0"/>
              <a:pPr/>
              <a:t>11</a:t>
            </a:fld>
            <a:endParaRPr lang="en-US" dirty="0"/>
          </a:p>
        </p:txBody>
      </p:sp>
      <p:pic>
        <p:nvPicPr>
          <p:cNvPr id="5" name="Picture 4" descr="A graph with a blue circle&#10;&#10;AI-generated content may be incorrect.">
            <a:extLst>
              <a:ext uri="{FF2B5EF4-FFF2-40B4-BE49-F238E27FC236}">
                <a16:creationId xmlns:a16="http://schemas.microsoft.com/office/drawing/2014/main" id="{F4BAD4D2-8569-4B58-6CF8-34AE25966F4E}"/>
              </a:ext>
            </a:extLst>
          </p:cNvPr>
          <p:cNvPicPr>
            <a:picLocks noChangeAspect="1"/>
          </p:cNvPicPr>
          <p:nvPr/>
        </p:nvPicPr>
        <p:blipFill>
          <a:blip r:embed="rId2"/>
          <a:stretch>
            <a:fillRect/>
          </a:stretch>
        </p:blipFill>
        <p:spPr>
          <a:xfrm>
            <a:off x="461963" y="1536192"/>
            <a:ext cx="3580068" cy="3288182"/>
          </a:xfrm>
          <a:prstGeom prst="rect">
            <a:avLst/>
          </a:prstGeom>
        </p:spPr>
      </p:pic>
      <p:pic>
        <p:nvPicPr>
          <p:cNvPr id="7" name="Picture 6" descr="A graph with a blue circle&#10;&#10;AI-generated content may be incorrect.">
            <a:extLst>
              <a:ext uri="{FF2B5EF4-FFF2-40B4-BE49-F238E27FC236}">
                <a16:creationId xmlns:a16="http://schemas.microsoft.com/office/drawing/2014/main" id="{01BD3EFC-37DD-6233-C36B-9F366CD78670}"/>
              </a:ext>
            </a:extLst>
          </p:cNvPr>
          <p:cNvPicPr>
            <a:picLocks noChangeAspect="1"/>
          </p:cNvPicPr>
          <p:nvPr/>
        </p:nvPicPr>
        <p:blipFill>
          <a:blip r:embed="rId3"/>
          <a:stretch>
            <a:fillRect/>
          </a:stretch>
        </p:blipFill>
        <p:spPr>
          <a:xfrm>
            <a:off x="4225161" y="1413819"/>
            <a:ext cx="3389963" cy="3414843"/>
          </a:xfrm>
          <a:prstGeom prst="rect">
            <a:avLst/>
          </a:prstGeom>
        </p:spPr>
      </p:pic>
      <p:sp>
        <p:nvSpPr>
          <p:cNvPr id="8" name="TextBox 7">
            <a:extLst>
              <a:ext uri="{FF2B5EF4-FFF2-40B4-BE49-F238E27FC236}">
                <a16:creationId xmlns:a16="http://schemas.microsoft.com/office/drawing/2014/main" id="{8CAD6CE4-6EF1-ACC2-AE2B-B925802F06F8}"/>
              </a:ext>
            </a:extLst>
          </p:cNvPr>
          <p:cNvSpPr txBox="1"/>
          <p:nvPr/>
        </p:nvSpPr>
        <p:spPr>
          <a:xfrm>
            <a:off x="7739481" y="1720856"/>
            <a:ext cx="4221716" cy="2800767"/>
          </a:xfrm>
          <a:prstGeom prst="rect">
            <a:avLst/>
          </a:prstGeom>
        </p:spPr>
        <p:txBody>
          <a:bodyPr wrap="square" rtlCol="0">
            <a:spAutoFit/>
          </a:bodyPr>
          <a:lstStyle/>
          <a:p>
            <a:r>
              <a:rPr lang="en-US" sz="1600" dirty="0">
                <a:sym typeface="Wingdings" pitchFamily="2" charset="2"/>
              </a:rPr>
              <a:t> </a:t>
            </a:r>
            <a:r>
              <a:rPr lang="en-US" sz="1600" dirty="0"/>
              <a:t>plot digitized hits (</a:t>
            </a:r>
            <a:r>
              <a:rPr lang="en-US" sz="1600" dirty="0" err="1"/>
              <a:t>edep</a:t>
            </a:r>
            <a:r>
              <a:rPr lang="en-US" sz="1600" dirty="0"/>
              <a:t> &gt; 0.54 keV) on each SVT surface</a:t>
            </a:r>
          </a:p>
          <a:p>
            <a:pPr marL="285750" indent="-285750">
              <a:buFont typeface="Wingdings" pitchFamily="2" charset="2"/>
              <a:buChar char="§"/>
            </a:pPr>
            <a:r>
              <a:rPr lang="en-US" sz="1600" dirty="0" err="1"/>
              <a:t>Rphi</a:t>
            </a:r>
            <a:r>
              <a:rPr lang="en-US" sz="1600" dirty="0"/>
              <a:t> </a:t>
            </a:r>
            <a:r>
              <a:rPr lang="en-US" sz="1600" dirty="0" err="1"/>
              <a:t>v.s</a:t>
            </a:r>
            <a:r>
              <a:rPr lang="en-US" sz="1600" dirty="0"/>
              <a:t>. Z on barrels</a:t>
            </a:r>
          </a:p>
          <a:p>
            <a:pPr marL="285750" indent="-285750">
              <a:buFont typeface="Wingdings" pitchFamily="2" charset="2"/>
              <a:buChar char="§"/>
            </a:pPr>
            <a:r>
              <a:rPr lang="en-US" sz="1600" dirty="0"/>
              <a:t>x </a:t>
            </a:r>
            <a:r>
              <a:rPr lang="en-US" sz="1600" dirty="0" err="1"/>
              <a:t>v.s</a:t>
            </a:r>
            <a:r>
              <a:rPr lang="en-US" sz="1600" dirty="0"/>
              <a:t>. y on disks</a:t>
            </a:r>
          </a:p>
          <a:p>
            <a:r>
              <a:rPr lang="en-US" sz="1600" dirty="0">
                <a:sym typeface="Wingdings" pitchFamily="2" charset="2"/>
              </a:rPr>
              <a:t> </a:t>
            </a:r>
            <a:r>
              <a:rPr lang="en-US" sz="1600" dirty="0"/>
              <a:t>accumulate number of hits per</a:t>
            </a:r>
          </a:p>
          <a:p>
            <a:pPr marL="742950" lvl="1" indent="-285750">
              <a:buFont typeface="Wingdings" pitchFamily="2" charset="2"/>
              <a:buChar char="§"/>
            </a:pPr>
            <a:r>
              <a:rPr lang="en-US" sz="1600" dirty="0"/>
              <a:t>2x2cm square (roughly size of one RSU = 12 tiles),</a:t>
            </a:r>
          </a:p>
          <a:p>
            <a:pPr marL="742950" lvl="1" indent="-285750">
              <a:buFont typeface="Wingdings" pitchFamily="2" charset="2"/>
              <a:buChar char="§"/>
            </a:pPr>
            <a:r>
              <a:rPr lang="en-US" sz="1600" dirty="0"/>
              <a:t>or 9.8x3.5mm (tile)</a:t>
            </a:r>
          </a:p>
          <a:p>
            <a:r>
              <a:rPr lang="en-US" sz="1600" dirty="0">
                <a:sym typeface="Wingdings" pitchFamily="2" charset="2"/>
              </a:rPr>
              <a:t> </a:t>
            </a:r>
            <a:r>
              <a:rPr lang="en-US" sz="1600" dirty="0"/>
              <a:t>Show accumulated/averaged counts per</a:t>
            </a:r>
          </a:p>
          <a:p>
            <a:r>
              <a:rPr lang="en-US" sz="1600" dirty="0" err="1"/>
              <a:t>ms</a:t>
            </a:r>
            <a:r>
              <a:rPr lang="en-US" sz="1600" dirty="0"/>
              <a:t> (500 x 2us slices → kHz)</a:t>
            </a:r>
          </a:p>
          <a:p>
            <a:pPr algn="l">
              <a:spcBef>
                <a:spcPts val="0"/>
              </a:spcBef>
              <a:buClr>
                <a:srgbClr val="0096FF"/>
              </a:buClr>
            </a:pPr>
            <a:endParaRPr lang="en-US" sz="1600" dirty="0"/>
          </a:p>
        </p:txBody>
      </p:sp>
      <p:sp>
        <p:nvSpPr>
          <p:cNvPr id="9" name="TextBox 8">
            <a:extLst>
              <a:ext uri="{FF2B5EF4-FFF2-40B4-BE49-F238E27FC236}">
                <a16:creationId xmlns:a16="http://schemas.microsoft.com/office/drawing/2014/main" id="{20282766-E17E-5CA9-D42C-F35053207155}"/>
              </a:ext>
            </a:extLst>
          </p:cNvPr>
          <p:cNvSpPr txBox="1"/>
          <p:nvPr/>
        </p:nvSpPr>
        <p:spPr>
          <a:xfrm>
            <a:off x="9840104" y="136843"/>
            <a:ext cx="2121093" cy="276999"/>
          </a:xfrm>
          <a:prstGeom prst="rect">
            <a:avLst/>
          </a:prstGeom>
        </p:spPr>
        <p:txBody>
          <a:bodyPr wrap="none" rtlCol="0">
            <a:spAutoFit/>
          </a:bodyPr>
          <a:lstStyle/>
          <a:p>
            <a:pPr>
              <a:buClr>
                <a:srgbClr val="0096FF"/>
              </a:buClr>
            </a:pPr>
            <a:r>
              <a:rPr lang="en-US" sz="1200" dirty="0" err="1"/>
              <a:t>Shujie</a:t>
            </a:r>
            <a:r>
              <a:rPr lang="en-US" sz="1200" dirty="0"/>
              <a:t> Li, Ernst </a:t>
            </a:r>
            <a:r>
              <a:rPr lang="en-US" sz="1200" dirty="0" err="1"/>
              <a:t>Sichtermann</a:t>
            </a:r>
            <a:endParaRPr lang="en-US" sz="1200" dirty="0"/>
          </a:p>
        </p:txBody>
      </p:sp>
    </p:spTree>
    <p:extLst>
      <p:ext uri="{BB962C8B-B14F-4D97-AF65-F5344CB8AC3E}">
        <p14:creationId xmlns:p14="http://schemas.microsoft.com/office/powerpoint/2010/main" val="166555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7493D-C60D-6BD2-4E99-6E091727F2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F5F757-4A0A-32CB-253E-128614FF5563}"/>
              </a:ext>
            </a:extLst>
          </p:cNvPr>
          <p:cNvSpPr>
            <a:spLocks noGrp="1"/>
          </p:cNvSpPr>
          <p:nvPr>
            <p:ph type="title"/>
          </p:nvPr>
        </p:nvSpPr>
        <p:spPr/>
        <p:txBody>
          <a:bodyPr/>
          <a:lstStyle/>
          <a:p>
            <a:r>
              <a:rPr lang="en-US" dirty="0"/>
              <a:t>Data Sizes</a:t>
            </a:r>
          </a:p>
        </p:txBody>
      </p:sp>
      <p:graphicFrame>
        <p:nvGraphicFramePr>
          <p:cNvPr id="10" name="Table 9">
            <a:extLst>
              <a:ext uri="{FF2B5EF4-FFF2-40B4-BE49-F238E27FC236}">
                <a16:creationId xmlns:a16="http://schemas.microsoft.com/office/drawing/2014/main" id="{4A4DBD7A-E2FF-4C5F-0AAB-B11F7AC03C48}"/>
              </a:ext>
            </a:extLst>
          </p:cNvPr>
          <p:cNvGraphicFramePr>
            <a:graphicFrameLocks noGrp="1"/>
          </p:cNvGraphicFramePr>
          <p:nvPr/>
        </p:nvGraphicFramePr>
        <p:xfrm>
          <a:off x="461963" y="883554"/>
          <a:ext cx="10410380" cy="3439335"/>
        </p:xfrm>
        <a:graphic>
          <a:graphicData uri="http://schemas.openxmlformats.org/drawingml/2006/table">
            <a:tbl>
              <a:tblPr firstRow="1" bandRow="1">
                <a:tableStyleId>{5C22544A-7EE6-4342-B048-85BDC9FD1C3A}</a:tableStyleId>
              </a:tblPr>
              <a:tblGrid>
                <a:gridCol w="1342007">
                  <a:extLst>
                    <a:ext uri="{9D8B030D-6E8A-4147-A177-3AD203B41FA5}">
                      <a16:colId xmlns:a16="http://schemas.microsoft.com/office/drawing/2014/main" val="80810521"/>
                    </a:ext>
                  </a:extLst>
                </a:gridCol>
                <a:gridCol w="481263">
                  <a:extLst>
                    <a:ext uri="{9D8B030D-6E8A-4147-A177-3AD203B41FA5}">
                      <a16:colId xmlns:a16="http://schemas.microsoft.com/office/drawing/2014/main" val="382882737"/>
                    </a:ext>
                  </a:extLst>
                </a:gridCol>
                <a:gridCol w="666893">
                  <a:extLst>
                    <a:ext uri="{9D8B030D-6E8A-4147-A177-3AD203B41FA5}">
                      <a16:colId xmlns:a16="http://schemas.microsoft.com/office/drawing/2014/main" val="2568535712"/>
                    </a:ext>
                  </a:extLst>
                </a:gridCol>
                <a:gridCol w="2136672">
                  <a:extLst>
                    <a:ext uri="{9D8B030D-6E8A-4147-A177-3AD203B41FA5}">
                      <a16:colId xmlns:a16="http://schemas.microsoft.com/office/drawing/2014/main" val="4206295918"/>
                    </a:ext>
                  </a:extLst>
                </a:gridCol>
                <a:gridCol w="1156709">
                  <a:extLst>
                    <a:ext uri="{9D8B030D-6E8A-4147-A177-3AD203B41FA5}">
                      <a16:colId xmlns:a16="http://schemas.microsoft.com/office/drawing/2014/main" val="224061762"/>
                    </a:ext>
                  </a:extLst>
                </a:gridCol>
                <a:gridCol w="1156709">
                  <a:extLst>
                    <a:ext uri="{9D8B030D-6E8A-4147-A177-3AD203B41FA5}">
                      <a16:colId xmlns:a16="http://schemas.microsoft.com/office/drawing/2014/main" val="1875459607"/>
                    </a:ext>
                  </a:extLst>
                </a:gridCol>
                <a:gridCol w="1156709">
                  <a:extLst>
                    <a:ext uri="{9D8B030D-6E8A-4147-A177-3AD203B41FA5}">
                      <a16:colId xmlns:a16="http://schemas.microsoft.com/office/drawing/2014/main" val="680834751"/>
                    </a:ext>
                  </a:extLst>
                </a:gridCol>
                <a:gridCol w="983836">
                  <a:extLst>
                    <a:ext uri="{9D8B030D-6E8A-4147-A177-3AD203B41FA5}">
                      <a16:colId xmlns:a16="http://schemas.microsoft.com/office/drawing/2014/main" val="3618876592"/>
                    </a:ext>
                  </a:extLst>
                </a:gridCol>
                <a:gridCol w="1329582">
                  <a:extLst>
                    <a:ext uri="{9D8B030D-6E8A-4147-A177-3AD203B41FA5}">
                      <a16:colId xmlns:a16="http://schemas.microsoft.com/office/drawing/2014/main" val="3796966555"/>
                    </a:ext>
                  </a:extLst>
                </a:gridCol>
              </a:tblGrid>
              <a:tr h="787575">
                <a:tc>
                  <a:txBody>
                    <a:bodyPr/>
                    <a:lstStyle/>
                    <a:p>
                      <a:pPr algn="ctr"/>
                      <a:r>
                        <a:rPr lang="en-US" sz="1200" dirty="0"/>
                        <a:t>ASIC</a:t>
                      </a:r>
                    </a:p>
                  </a:txBody>
                  <a:tcPr/>
                </a:tc>
                <a:tc>
                  <a:txBody>
                    <a:bodyPr/>
                    <a:lstStyle/>
                    <a:p>
                      <a:pPr algn="ctr"/>
                      <a:r>
                        <a:rPr lang="en-US" sz="1200" dirty="0"/>
                        <a:t>Charge Share</a:t>
                      </a:r>
                    </a:p>
                  </a:txBody>
                  <a:tcPr vert="vert270"/>
                </a:tc>
                <a:tc>
                  <a:txBody>
                    <a:bodyPr/>
                    <a:lstStyle/>
                    <a:p>
                      <a:pPr algn="ctr"/>
                      <a:r>
                        <a:rPr lang="en-US" sz="1200" dirty="0"/>
                        <a:t>Times Readout</a:t>
                      </a:r>
                    </a:p>
                  </a:txBody>
                  <a:tcPr vert="vert270"/>
                </a:tc>
                <a:tc>
                  <a:txBody>
                    <a:bodyPr/>
                    <a:lstStyle/>
                    <a:p>
                      <a:pPr algn="ctr"/>
                      <a:r>
                        <a:rPr lang="en-US" sz="1200" dirty="0"/>
                        <a:t>Formula</a:t>
                      </a:r>
                    </a:p>
                  </a:txBody>
                  <a:tcPr/>
                </a:tc>
                <a:tc>
                  <a:txBody>
                    <a:bodyPr/>
                    <a:lstStyle/>
                    <a:p>
                      <a:pPr algn="ctr"/>
                      <a:r>
                        <a:rPr lang="en-US" sz="1200" dirty="0"/>
                        <a:t>Bits / Hit FEB</a:t>
                      </a:r>
                    </a:p>
                  </a:txBody>
                  <a:tcPr/>
                </a:tc>
                <a:tc>
                  <a:txBody>
                    <a:bodyPr/>
                    <a:lstStyle/>
                    <a:p>
                      <a:pPr algn="ctr"/>
                      <a:r>
                        <a:rPr lang="en-US" sz="1200" dirty="0"/>
                        <a:t>Old</a:t>
                      </a:r>
                    </a:p>
                    <a:p>
                      <a:pPr algn="ctr"/>
                      <a:r>
                        <a:rPr lang="en-US" sz="1200" dirty="0" err="1"/>
                        <a:t>HitSize</a:t>
                      </a:r>
                      <a:endParaRPr lang="en-US" sz="1200" dirty="0"/>
                    </a:p>
                  </a:txBody>
                  <a:tcPr/>
                </a:tc>
                <a:tc>
                  <a:txBody>
                    <a:bodyPr/>
                    <a:lstStyle/>
                    <a:p>
                      <a:pPr algn="ctr"/>
                      <a:r>
                        <a:rPr lang="en-US" sz="1200" dirty="0"/>
                        <a:t>Bits / Noise</a:t>
                      </a:r>
                    </a:p>
                    <a:p>
                      <a:pPr algn="ctr"/>
                      <a:r>
                        <a:rPr lang="en-US" sz="1200" dirty="0"/>
                        <a:t>FEB</a:t>
                      </a:r>
                    </a:p>
                  </a:txBody>
                  <a:tcPr/>
                </a:tc>
                <a:tc>
                  <a:txBody>
                    <a:bodyPr/>
                    <a:lstStyle/>
                    <a:p>
                      <a:pPr algn="ctr"/>
                      <a:r>
                        <a:rPr lang="en-US" sz="1200" dirty="0"/>
                        <a:t>Bits / DAQ Output</a:t>
                      </a:r>
                    </a:p>
                  </a:txBody>
                  <a:tcPr/>
                </a:tc>
                <a:tc>
                  <a:txBody>
                    <a:bodyPr/>
                    <a:lstStyle/>
                    <a:p>
                      <a:pPr algn="ctr"/>
                      <a:r>
                        <a:rPr lang="en-US" sz="1200" dirty="0"/>
                        <a:t>Max Rate</a:t>
                      </a:r>
                    </a:p>
                  </a:txBody>
                  <a:tcPr/>
                </a:tc>
                <a:extLst>
                  <a:ext uri="{0D108BD9-81ED-4DB2-BD59-A6C34878D82A}">
                    <a16:rowId xmlns:a16="http://schemas.microsoft.com/office/drawing/2014/main" val="3478535463"/>
                  </a:ext>
                </a:extLst>
              </a:tr>
              <a:tr h="0">
                <a:tc>
                  <a:txBody>
                    <a:bodyPr/>
                    <a:lstStyle/>
                    <a:p>
                      <a:r>
                        <a:rPr lang="en-US" sz="1200" dirty="0"/>
                        <a:t>ITS-3</a:t>
                      </a:r>
                    </a:p>
                  </a:txBody>
                  <a:tcPr/>
                </a:tc>
                <a:tc>
                  <a:txBody>
                    <a:bodyPr/>
                    <a:lstStyle/>
                    <a:p>
                      <a:r>
                        <a:rPr lang="en-US" sz="1200" dirty="0"/>
                        <a:t>4</a:t>
                      </a:r>
                    </a:p>
                  </a:txBody>
                  <a:tcPr/>
                </a:tc>
                <a:tc>
                  <a:txBody>
                    <a:bodyPr/>
                    <a:lstStyle/>
                    <a:p>
                      <a:r>
                        <a:rPr lang="en-US" sz="1200" dirty="0"/>
                        <a:t>1</a:t>
                      </a:r>
                    </a:p>
                  </a:txBody>
                  <a:tcPr/>
                </a:tc>
                <a:tc>
                  <a:txBody>
                    <a:bodyPr/>
                    <a:lstStyle/>
                    <a:p>
                      <a:r>
                        <a:rPr lang="en-US" sz="1200" dirty="0"/>
                        <a:t>16 x (C+3)</a:t>
                      </a:r>
                    </a:p>
                  </a:txBody>
                  <a:tcPr/>
                </a:tc>
                <a:tc>
                  <a:txBody>
                    <a:bodyPr/>
                    <a:lstStyle/>
                    <a:p>
                      <a:r>
                        <a:rPr lang="en-US" sz="1200" dirty="0"/>
                        <a:t>112</a:t>
                      </a:r>
                    </a:p>
                  </a:txBody>
                  <a:tcPr/>
                </a:tc>
                <a:tc>
                  <a:txBody>
                    <a:bodyPr/>
                    <a:lstStyle/>
                    <a:p>
                      <a:r>
                        <a:rPr lang="en-US" sz="1200" dirty="0"/>
                        <a:t>128</a:t>
                      </a:r>
                    </a:p>
                  </a:txBody>
                  <a:tcPr/>
                </a:tc>
                <a:tc>
                  <a:txBody>
                    <a:bodyPr/>
                    <a:lstStyle/>
                    <a:p>
                      <a:r>
                        <a:rPr lang="en-US" sz="1200" dirty="0"/>
                        <a:t>64</a:t>
                      </a:r>
                    </a:p>
                  </a:txBody>
                  <a:tcPr/>
                </a:tc>
                <a:tc>
                  <a:txBody>
                    <a:bodyPr/>
                    <a:lstStyle/>
                    <a:p>
                      <a:r>
                        <a:rPr lang="en-US" sz="1200" dirty="0"/>
                        <a:t>128</a:t>
                      </a:r>
                    </a:p>
                  </a:txBody>
                  <a:tcPr/>
                </a:tc>
                <a:tc>
                  <a:txBody>
                    <a:bodyPr/>
                    <a:lstStyle/>
                    <a:p>
                      <a:r>
                        <a:rPr lang="en-US" sz="1200" dirty="0"/>
                        <a:t>Not simple</a:t>
                      </a:r>
                    </a:p>
                  </a:txBody>
                  <a:tcPr/>
                </a:tc>
                <a:extLst>
                  <a:ext uri="{0D108BD9-81ED-4DB2-BD59-A6C34878D82A}">
                    <a16:rowId xmlns:a16="http://schemas.microsoft.com/office/drawing/2014/main" val="2481748609"/>
                  </a:ext>
                </a:extLst>
              </a:tr>
              <a:tr h="0">
                <a:tc>
                  <a:txBody>
                    <a:bodyPr/>
                    <a:lstStyle/>
                    <a:p>
                      <a:r>
                        <a:rPr lang="en-US" sz="1200" dirty="0"/>
                        <a:t>Discrete (FECAL)</a:t>
                      </a:r>
                    </a:p>
                  </a:txBody>
                  <a:tcPr/>
                </a:tc>
                <a:tc>
                  <a:txBody>
                    <a:bodyPr/>
                    <a:lstStyle/>
                    <a:p>
                      <a:r>
                        <a:rPr lang="en-US" sz="1200" dirty="0"/>
                        <a:t>4</a:t>
                      </a:r>
                    </a:p>
                  </a:txBody>
                  <a:tcPr/>
                </a:tc>
                <a:tc>
                  <a:txBody>
                    <a:bodyPr/>
                    <a:lstStyle/>
                    <a:p>
                      <a:r>
                        <a:rPr lang="en-US" sz="1200" dirty="0"/>
                        <a:t>5</a:t>
                      </a:r>
                    </a:p>
                  </a:txBody>
                  <a:tcPr/>
                </a:tc>
                <a:tc>
                  <a:txBody>
                    <a:bodyPr/>
                    <a:lstStyle/>
                    <a:p>
                      <a:r>
                        <a:rPr lang="en-US" sz="1200" dirty="0"/>
                        <a:t>12 x C x (5 x T + 7) </a:t>
                      </a:r>
                    </a:p>
                  </a:txBody>
                  <a:tcPr/>
                </a:tc>
                <a:tc>
                  <a:txBody>
                    <a:bodyPr/>
                    <a:lstStyle/>
                    <a:p>
                      <a:r>
                        <a:rPr lang="en-US" sz="1200" dirty="0"/>
                        <a:t>576</a:t>
                      </a:r>
                    </a:p>
                  </a:txBody>
                  <a:tcPr/>
                </a:tc>
                <a:tc>
                  <a:txBody>
                    <a:bodyPr/>
                    <a:lstStyle/>
                    <a:p>
                      <a:r>
                        <a:rPr lang="en-US" sz="1200" dirty="0"/>
                        <a:t>144</a:t>
                      </a:r>
                    </a:p>
                  </a:txBody>
                  <a:tcPr/>
                </a:tc>
                <a:tc>
                  <a:txBody>
                    <a:bodyPr/>
                    <a:lstStyle/>
                    <a:p>
                      <a:r>
                        <a:rPr lang="en-US" sz="1200" dirty="0"/>
                        <a:t>144</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1149294718"/>
                  </a:ext>
                </a:extLst>
              </a:tr>
              <a:tr h="118074">
                <a:tc>
                  <a:txBody>
                    <a:bodyPr/>
                    <a:lstStyle/>
                    <a:p>
                      <a:r>
                        <a:rPr lang="en-US" sz="1200" dirty="0"/>
                        <a:t>CALOROC</a:t>
                      </a:r>
                    </a:p>
                  </a:txBody>
                  <a:tcPr/>
                </a:tc>
                <a:tc>
                  <a:txBody>
                    <a:bodyPr/>
                    <a:lstStyle/>
                    <a:p>
                      <a:r>
                        <a:rPr lang="en-US" sz="1200" dirty="0"/>
                        <a:t>4</a:t>
                      </a:r>
                    </a:p>
                  </a:txBody>
                  <a:tcPr/>
                </a:tc>
                <a:tc>
                  <a:txBody>
                    <a:bodyPr/>
                    <a:lstStyle/>
                    <a:p>
                      <a:r>
                        <a:rPr lang="en-US" sz="1200" dirty="0"/>
                        <a:t>5</a:t>
                      </a:r>
                    </a:p>
                  </a:txBody>
                  <a:tcPr/>
                </a:tc>
                <a:tc>
                  <a:txBody>
                    <a:bodyPr/>
                    <a:lstStyle/>
                    <a:p>
                      <a:r>
                        <a:rPr lang="en-US" sz="1200" dirty="0"/>
                        <a:t>32 x T x (4 + C)</a:t>
                      </a:r>
                    </a:p>
                  </a:txBody>
                  <a:tcPr/>
                </a:tc>
                <a:tc>
                  <a:txBody>
                    <a:bodyPr/>
                    <a:lstStyle/>
                    <a:p>
                      <a:r>
                        <a:rPr lang="en-US" sz="1200" dirty="0"/>
                        <a:t>1280</a:t>
                      </a:r>
                    </a:p>
                  </a:txBody>
                  <a:tcPr/>
                </a:tc>
                <a:tc>
                  <a:txBody>
                    <a:bodyPr/>
                    <a:lstStyle/>
                    <a:p>
                      <a:r>
                        <a:rPr lang="en-US" sz="1200" dirty="0"/>
                        <a:t>480</a:t>
                      </a:r>
                    </a:p>
                  </a:txBody>
                  <a:tcPr/>
                </a:tc>
                <a:tc>
                  <a:txBody>
                    <a:bodyPr/>
                    <a:lstStyle/>
                    <a:p>
                      <a:r>
                        <a:rPr lang="en-US" sz="1200" dirty="0"/>
                        <a:t>800</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2749082244"/>
                  </a:ext>
                </a:extLst>
              </a:tr>
              <a:tr h="0">
                <a:tc>
                  <a:txBody>
                    <a:bodyPr/>
                    <a:lstStyle/>
                    <a:p>
                      <a:r>
                        <a:rPr lang="en-US" sz="1200" dirty="0" err="1"/>
                        <a:t>EcalBarrelScFi</a:t>
                      </a:r>
                      <a:endParaRPr lang="en-US" sz="1200" dirty="0"/>
                    </a:p>
                  </a:txBody>
                  <a:tcPr/>
                </a:tc>
                <a:tc>
                  <a:txBody>
                    <a:bodyPr/>
                    <a:lstStyle/>
                    <a:p>
                      <a:r>
                        <a:rPr lang="en-US" sz="1200" dirty="0"/>
                        <a:t>4</a:t>
                      </a:r>
                    </a:p>
                  </a:txBody>
                  <a:tcPr/>
                </a:tc>
                <a:tc>
                  <a:txBody>
                    <a:bodyPr/>
                    <a:lstStyle/>
                    <a:p>
                      <a:r>
                        <a:rPr lang="en-US" sz="1200" dirty="0"/>
                        <a:t>5</a:t>
                      </a:r>
                    </a:p>
                  </a:txBody>
                  <a:tcPr/>
                </a:tc>
                <a:tc>
                  <a:txBody>
                    <a:bodyPr/>
                    <a:lstStyle/>
                    <a:p>
                      <a:r>
                        <a:rPr lang="en-US" sz="1200" dirty="0"/>
                        <a:t>2 x ( 32 x T x (4 x C) )</a:t>
                      </a:r>
                    </a:p>
                  </a:txBody>
                  <a:tcPr/>
                </a:tc>
                <a:tc>
                  <a:txBody>
                    <a:bodyPr/>
                    <a:lstStyle/>
                    <a:p>
                      <a:r>
                        <a:rPr lang="en-US" sz="1200" dirty="0"/>
                        <a:t>2560</a:t>
                      </a:r>
                    </a:p>
                  </a:txBody>
                  <a:tcPr/>
                </a:tc>
                <a:tc>
                  <a:txBody>
                    <a:bodyPr/>
                    <a:lstStyle/>
                    <a:p>
                      <a:r>
                        <a:rPr lang="en-US" sz="1200" dirty="0"/>
                        <a:t>960</a:t>
                      </a:r>
                    </a:p>
                  </a:txBody>
                  <a:tcPr/>
                </a:tc>
                <a:tc>
                  <a:txBody>
                    <a:bodyPr/>
                    <a:lstStyle/>
                    <a:p>
                      <a:r>
                        <a:rPr lang="en-US" sz="1200" dirty="0"/>
                        <a:t>800</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680400179"/>
                  </a:ext>
                </a:extLst>
              </a:tr>
              <a:tr h="0">
                <a:tc>
                  <a:txBody>
                    <a:bodyPr/>
                    <a:lstStyle/>
                    <a:p>
                      <a:r>
                        <a:rPr lang="en-US" sz="1200" dirty="0"/>
                        <a:t>EICROC1</a:t>
                      </a:r>
                    </a:p>
                  </a:txBody>
                  <a:tcPr/>
                </a:tc>
                <a:tc>
                  <a:txBody>
                    <a:bodyPr/>
                    <a:lstStyle/>
                    <a:p>
                      <a:r>
                        <a:rPr lang="en-US" sz="1200" dirty="0"/>
                        <a:t>128</a:t>
                      </a:r>
                    </a:p>
                  </a:txBody>
                  <a:tcPr/>
                </a:tc>
                <a:tc>
                  <a:txBody>
                    <a:bodyPr/>
                    <a:lstStyle/>
                    <a:p>
                      <a:r>
                        <a:rPr lang="en-US" sz="1200" dirty="0"/>
                        <a:t>8</a:t>
                      </a:r>
                    </a:p>
                  </a:txBody>
                  <a:tcPr/>
                </a:tc>
                <a:tc>
                  <a:txBody>
                    <a:bodyPr/>
                    <a:lstStyle/>
                    <a:p>
                      <a:r>
                        <a:rPr lang="en-US" sz="1200" dirty="0"/>
                        <a:t>(T x 24 + 8) x C</a:t>
                      </a:r>
                    </a:p>
                  </a:txBody>
                  <a:tcPr/>
                </a:tc>
                <a:tc>
                  <a:txBody>
                    <a:bodyPr/>
                    <a:lstStyle/>
                    <a:p>
                      <a:r>
                        <a:rPr lang="en-US" sz="1200" dirty="0"/>
                        <a:t>25600</a:t>
                      </a:r>
                    </a:p>
                  </a:txBody>
                  <a:tcPr/>
                </a:tc>
                <a:tc>
                  <a:txBody>
                    <a:bodyPr/>
                    <a:lstStyle/>
                    <a:p>
                      <a:r>
                        <a:rPr lang="en-US" sz="1200" dirty="0"/>
                        <a:t>576</a:t>
                      </a:r>
                    </a:p>
                  </a:txBody>
                  <a:tcPr/>
                </a:tc>
                <a:tc>
                  <a:txBody>
                    <a:bodyPr/>
                    <a:lstStyle/>
                    <a:p>
                      <a:endParaRPr lang="en-US" sz="1200" dirty="0"/>
                    </a:p>
                  </a:txBody>
                  <a:tcPr/>
                </a:tc>
                <a:tc>
                  <a:txBody>
                    <a:bodyPr/>
                    <a:lstStyle/>
                    <a:p>
                      <a:endParaRPr lang="en-US" sz="1200" dirty="0"/>
                    </a:p>
                  </a:txBody>
                  <a:tcPr/>
                </a:tc>
                <a:tc>
                  <a:txBody>
                    <a:bodyPr/>
                    <a:lstStyle/>
                    <a:p>
                      <a:r>
                        <a:rPr lang="en-US" sz="1200" dirty="0"/>
                        <a:t>12 </a:t>
                      </a:r>
                      <a:r>
                        <a:rPr lang="en-US" sz="1200" dirty="0" err="1"/>
                        <a:t>hz</a:t>
                      </a:r>
                      <a:r>
                        <a:rPr lang="en-US" sz="1200" dirty="0"/>
                        <a:t> / </a:t>
                      </a:r>
                      <a:r>
                        <a:rPr lang="en-US" sz="1200" dirty="0" err="1"/>
                        <a:t>ch</a:t>
                      </a:r>
                      <a:endParaRPr lang="en-US" sz="1200" dirty="0"/>
                    </a:p>
                  </a:txBody>
                  <a:tcPr/>
                </a:tc>
                <a:extLst>
                  <a:ext uri="{0D108BD9-81ED-4DB2-BD59-A6C34878D82A}">
                    <a16:rowId xmlns:a16="http://schemas.microsoft.com/office/drawing/2014/main" val="3277409537"/>
                  </a:ext>
                </a:extLst>
              </a:tr>
              <a:tr h="0">
                <a:tc>
                  <a:txBody>
                    <a:bodyPr/>
                    <a:lstStyle/>
                    <a:p>
                      <a:r>
                        <a:rPr lang="en-US" sz="1200" dirty="0"/>
                        <a:t>EICROC2</a:t>
                      </a:r>
                    </a:p>
                  </a:txBody>
                  <a:tcPr/>
                </a:tc>
                <a:tc>
                  <a:txBody>
                    <a:bodyPr/>
                    <a:lstStyle/>
                    <a:p>
                      <a:r>
                        <a:rPr lang="en-US" sz="1200" dirty="0"/>
                        <a:t>9</a:t>
                      </a:r>
                    </a:p>
                  </a:txBody>
                  <a:tcPr/>
                </a:tc>
                <a:tc>
                  <a:txBody>
                    <a:bodyPr/>
                    <a:lstStyle/>
                    <a:p>
                      <a:r>
                        <a:rPr lang="en-US" sz="1200" dirty="0"/>
                        <a:t>5</a:t>
                      </a:r>
                    </a:p>
                  </a:txBody>
                  <a:tcPr/>
                </a:tc>
                <a:tc>
                  <a:txBody>
                    <a:bodyPr/>
                    <a:lstStyle/>
                    <a:p>
                      <a:r>
                        <a:rPr lang="en-US" sz="1200" dirty="0"/>
                        <a:t>(60 + T x 8) x C</a:t>
                      </a:r>
                    </a:p>
                  </a:txBody>
                  <a:tcPr/>
                </a:tc>
                <a:tc>
                  <a:txBody>
                    <a:bodyPr/>
                    <a:lstStyle/>
                    <a:p>
                      <a:r>
                        <a:rPr lang="en-US" sz="1200" dirty="0"/>
                        <a:t>900</a:t>
                      </a:r>
                    </a:p>
                  </a:txBody>
                  <a:tcPr/>
                </a:tc>
                <a:tc>
                  <a:txBody>
                    <a:bodyPr/>
                    <a:lstStyle/>
                    <a:p>
                      <a:r>
                        <a:rPr lang="en-US" sz="1200" dirty="0"/>
                        <a:t>576</a:t>
                      </a:r>
                    </a:p>
                  </a:txBody>
                  <a:tcPr/>
                </a:tc>
                <a:tc>
                  <a:txBody>
                    <a:bodyPr/>
                    <a:lstStyle/>
                    <a:p>
                      <a:r>
                        <a:rPr lang="en-US" sz="1200" dirty="0"/>
                        <a:t>900</a:t>
                      </a:r>
                    </a:p>
                  </a:txBody>
                  <a:tcPr/>
                </a:tc>
                <a:tc>
                  <a:txBody>
                    <a:bodyPr/>
                    <a:lstStyle/>
                    <a:p>
                      <a:r>
                        <a:rPr lang="en-US" sz="1200" dirty="0"/>
                        <a:t>128</a:t>
                      </a:r>
                    </a:p>
                  </a:txBody>
                  <a:tcPr/>
                </a:tc>
                <a:tc>
                  <a:txBody>
                    <a:bodyPr/>
                    <a:lstStyle/>
                    <a:p>
                      <a:r>
                        <a:rPr lang="en-US" sz="1200" dirty="0"/>
                        <a:t>350 </a:t>
                      </a:r>
                      <a:r>
                        <a:rPr lang="en-US" sz="1200" dirty="0" err="1"/>
                        <a:t>hz</a:t>
                      </a:r>
                      <a:r>
                        <a:rPr lang="en-US" sz="1200" dirty="0"/>
                        <a:t> / </a:t>
                      </a:r>
                      <a:r>
                        <a:rPr lang="en-US" sz="1200" dirty="0" err="1"/>
                        <a:t>ch</a:t>
                      </a:r>
                      <a:endParaRPr lang="en-US" sz="1200" dirty="0"/>
                    </a:p>
                  </a:txBody>
                  <a:tcPr/>
                </a:tc>
                <a:extLst>
                  <a:ext uri="{0D108BD9-81ED-4DB2-BD59-A6C34878D82A}">
                    <a16:rowId xmlns:a16="http://schemas.microsoft.com/office/drawing/2014/main" val="192106066"/>
                  </a:ext>
                </a:extLst>
              </a:tr>
              <a:tr h="0">
                <a:tc>
                  <a:txBody>
                    <a:bodyPr/>
                    <a:lstStyle/>
                    <a:p>
                      <a:r>
                        <a:rPr lang="en-US" sz="1200" dirty="0"/>
                        <a:t>FCFD</a:t>
                      </a:r>
                    </a:p>
                  </a:txBody>
                  <a:tcPr/>
                </a:tc>
                <a:tc>
                  <a:txBody>
                    <a:bodyPr/>
                    <a:lstStyle/>
                    <a:p>
                      <a:r>
                        <a:rPr lang="en-US" sz="1200" dirty="0"/>
                        <a:t>4 </a:t>
                      </a:r>
                    </a:p>
                  </a:txBody>
                  <a:tcPr/>
                </a:tc>
                <a:tc>
                  <a:txBody>
                    <a:bodyPr/>
                    <a:lstStyle/>
                    <a:p>
                      <a:r>
                        <a:rPr lang="en-US" sz="1200" dirty="0"/>
                        <a:t>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32 x T x (4 + C)</a:t>
                      </a:r>
                    </a:p>
                  </a:txBody>
                  <a:tcPr/>
                </a:tc>
                <a:tc>
                  <a:txBody>
                    <a:bodyPr/>
                    <a:lstStyle/>
                    <a:p>
                      <a:r>
                        <a:rPr lang="en-US" sz="1200" dirty="0"/>
                        <a:t>1280</a:t>
                      </a:r>
                    </a:p>
                  </a:txBody>
                  <a:tcPr/>
                </a:tc>
                <a:tc>
                  <a:txBody>
                    <a:bodyPr/>
                    <a:lstStyle/>
                    <a:p>
                      <a:r>
                        <a:rPr lang="en-US" sz="1200" dirty="0"/>
                        <a:t>192</a:t>
                      </a:r>
                    </a:p>
                  </a:txBody>
                  <a:tcPr/>
                </a:tc>
                <a:tc>
                  <a:txBody>
                    <a:bodyPr/>
                    <a:lstStyle/>
                    <a:p>
                      <a:r>
                        <a:rPr lang="en-US" sz="1200" dirty="0"/>
                        <a:t>800</a:t>
                      </a:r>
                    </a:p>
                  </a:txBody>
                  <a:tcPr/>
                </a:tc>
                <a:tc>
                  <a:txBody>
                    <a:bodyPr/>
                    <a:lstStyle/>
                    <a:p>
                      <a:r>
                        <a:rPr lang="en-US" sz="1200" dirty="0"/>
                        <a:t>128</a:t>
                      </a:r>
                    </a:p>
                  </a:txBody>
                  <a:tcPr/>
                </a:tc>
                <a:tc>
                  <a:txBody>
                    <a:bodyPr/>
                    <a:lstStyle/>
                    <a:p>
                      <a:r>
                        <a:rPr lang="en-US" sz="1200" dirty="0"/>
                        <a:t>50 kHz / </a:t>
                      </a:r>
                      <a:r>
                        <a:rPr lang="en-US" sz="1200" dirty="0" err="1"/>
                        <a:t>ch</a:t>
                      </a:r>
                      <a:endParaRPr lang="en-US" sz="1200" dirty="0"/>
                    </a:p>
                  </a:txBody>
                  <a:tcPr/>
                </a:tc>
                <a:extLst>
                  <a:ext uri="{0D108BD9-81ED-4DB2-BD59-A6C34878D82A}">
                    <a16:rowId xmlns:a16="http://schemas.microsoft.com/office/drawing/2014/main" val="1561427354"/>
                  </a:ext>
                </a:extLst>
              </a:tr>
              <a:tr h="0">
                <a:tc>
                  <a:txBody>
                    <a:bodyPr/>
                    <a:lstStyle/>
                    <a:p>
                      <a:r>
                        <a:rPr lang="en-US" sz="1200" dirty="0"/>
                        <a:t>ALCOR</a:t>
                      </a:r>
                    </a:p>
                  </a:txBody>
                  <a:tcPr/>
                </a:tc>
                <a:tc>
                  <a:txBody>
                    <a:bodyPr/>
                    <a:lstStyle/>
                    <a:p>
                      <a:r>
                        <a:rPr lang="en-US" sz="1200" dirty="0"/>
                        <a:t>1</a:t>
                      </a:r>
                    </a:p>
                  </a:txBody>
                  <a:tcPr/>
                </a:tc>
                <a:tc>
                  <a:txBody>
                    <a:bodyPr/>
                    <a:lstStyle/>
                    <a:p>
                      <a:r>
                        <a:rPr lang="en-US" sz="1200" dirty="0"/>
                        <a:t>1</a:t>
                      </a:r>
                    </a:p>
                  </a:txBody>
                  <a:tcPr/>
                </a:tc>
                <a:tc>
                  <a:txBody>
                    <a:bodyPr/>
                    <a:lstStyle/>
                    <a:p>
                      <a:endParaRPr lang="en-US" sz="1200" dirty="0"/>
                    </a:p>
                  </a:txBody>
                  <a:tcPr/>
                </a:tc>
                <a:tc>
                  <a:txBody>
                    <a:bodyPr/>
                    <a:lstStyle/>
                    <a:p>
                      <a:r>
                        <a:rPr lang="en-US" sz="1200" dirty="0"/>
                        <a:t>64</a:t>
                      </a:r>
                    </a:p>
                  </a:txBody>
                  <a:tcPr/>
                </a:tc>
                <a:tc>
                  <a:txBody>
                    <a:bodyPr/>
                    <a:lstStyle/>
                    <a:p>
                      <a:r>
                        <a:rPr lang="en-US" sz="1200" dirty="0"/>
                        <a:t>64</a:t>
                      </a:r>
                    </a:p>
                  </a:txBody>
                  <a:tcPr/>
                </a:tc>
                <a:tc>
                  <a:txBody>
                    <a:bodyPr/>
                    <a:lstStyle/>
                    <a:p>
                      <a:r>
                        <a:rPr lang="en-US" sz="1200" dirty="0"/>
                        <a:t>64</a:t>
                      </a:r>
                    </a:p>
                  </a:txBody>
                  <a:tcPr/>
                </a:tc>
                <a:tc>
                  <a:txBody>
                    <a:bodyPr/>
                    <a:lstStyle/>
                    <a:p>
                      <a:r>
                        <a:rPr lang="en-US" sz="1200" dirty="0"/>
                        <a:t>64</a:t>
                      </a:r>
                    </a:p>
                  </a:txBody>
                  <a:tcPr/>
                </a:tc>
                <a:tc>
                  <a:txBody>
                    <a:bodyPr/>
                    <a:lstStyle/>
                    <a:p>
                      <a:r>
                        <a:rPr lang="en-US" sz="1200" dirty="0"/>
                        <a:t>300 kHz / </a:t>
                      </a:r>
                      <a:r>
                        <a:rPr lang="en-US" sz="1200" dirty="0" err="1"/>
                        <a:t>ch</a:t>
                      </a:r>
                      <a:endParaRPr lang="en-US" sz="1200" dirty="0"/>
                    </a:p>
                  </a:txBody>
                  <a:tcPr/>
                </a:tc>
                <a:extLst>
                  <a:ext uri="{0D108BD9-81ED-4DB2-BD59-A6C34878D82A}">
                    <a16:rowId xmlns:a16="http://schemas.microsoft.com/office/drawing/2014/main" val="1733134411"/>
                  </a:ext>
                </a:extLst>
              </a:tr>
              <a:tr h="0">
                <a:tc>
                  <a:txBody>
                    <a:bodyPr/>
                    <a:lstStyle/>
                    <a:p>
                      <a:r>
                        <a:rPr lang="en-US" sz="1200" dirty="0"/>
                        <a:t>SALSA</a:t>
                      </a:r>
                    </a:p>
                  </a:txBody>
                  <a:tcPr/>
                </a:tc>
                <a:tc>
                  <a:txBody>
                    <a:bodyPr/>
                    <a:lstStyle/>
                    <a:p>
                      <a:r>
                        <a:rPr lang="en-US" sz="1200" dirty="0"/>
                        <a:t>4</a:t>
                      </a:r>
                    </a:p>
                  </a:txBody>
                  <a:tcPr/>
                </a:tc>
                <a:tc>
                  <a:txBody>
                    <a:bodyPr/>
                    <a:lstStyle/>
                    <a:p>
                      <a:r>
                        <a:rPr lang="en-US" sz="12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 * (T + 4) * 32</a:t>
                      </a:r>
                    </a:p>
                  </a:txBody>
                  <a:tcPr/>
                </a:tc>
                <a:tc>
                  <a:txBody>
                    <a:bodyPr/>
                    <a:lstStyle/>
                    <a:p>
                      <a:r>
                        <a:rPr lang="en-US" sz="1200" dirty="0"/>
                        <a:t>1152</a:t>
                      </a:r>
                    </a:p>
                  </a:txBody>
                  <a:tcPr/>
                </a:tc>
                <a:tc>
                  <a:txBody>
                    <a:bodyPr/>
                    <a:lstStyle/>
                    <a:p>
                      <a:r>
                        <a:rPr lang="en-US" sz="1200" dirty="0"/>
                        <a:t>320</a:t>
                      </a:r>
                    </a:p>
                  </a:txBody>
                  <a:tcPr/>
                </a:tc>
                <a:tc>
                  <a:txBody>
                    <a:bodyPr/>
                    <a:lstStyle/>
                    <a:p>
                      <a:r>
                        <a:rPr lang="en-US" sz="1200" dirty="0"/>
                        <a:t>288</a:t>
                      </a:r>
                    </a:p>
                  </a:txBody>
                  <a:tcPr/>
                </a:tc>
                <a:tc>
                  <a:txBody>
                    <a:bodyPr/>
                    <a:lstStyle/>
                    <a:p>
                      <a:r>
                        <a:rPr lang="en-US" sz="1200" dirty="0"/>
                        <a:t>128</a:t>
                      </a:r>
                    </a:p>
                  </a:txBody>
                  <a:tcPr/>
                </a:tc>
                <a:tc>
                  <a:txBody>
                    <a:bodyPr/>
                    <a:lstStyle/>
                    <a:p>
                      <a:r>
                        <a:rPr lang="en-US" sz="1200" dirty="0"/>
                        <a:t>25 kHz / </a:t>
                      </a:r>
                      <a:r>
                        <a:rPr lang="en-US" sz="1200" dirty="0" err="1"/>
                        <a:t>ch</a:t>
                      </a:r>
                      <a:endParaRPr lang="en-US" sz="1200" dirty="0"/>
                    </a:p>
                  </a:txBody>
                  <a:tcPr/>
                </a:tc>
                <a:extLst>
                  <a:ext uri="{0D108BD9-81ED-4DB2-BD59-A6C34878D82A}">
                    <a16:rowId xmlns:a16="http://schemas.microsoft.com/office/drawing/2014/main" val="1522061572"/>
                  </a:ext>
                </a:extLst>
              </a:tr>
            </a:tbl>
          </a:graphicData>
        </a:graphic>
      </p:graphicFrame>
      <p:sp>
        <p:nvSpPr>
          <p:cNvPr id="5" name="TextBox 4">
            <a:extLst>
              <a:ext uri="{FF2B5EF4-FFF2-40B4-BE49-F238E27FC236}">
                <a16:creationId xmlns:a16="http://schemas.microsoft.com/office/drawing/2014/main" id="{AF216128-4682-6937-94FC-DB95012EC296}"/>
              </a:ext>
            </a:extLst>
          </p:cNvPr>
          <p:cNvSpPr txBox="1"/>
          <p:nvPr/>
        </p:nvSpPr>
        <p:spPr>
          <a:xfrm>
            <a:off x="461963" y="4570271"/>
            <a:ext cx="8769819" cy="1200329"/>
          </a:xfrm>
          <a:prstGeom prst="rect">
            <a:avLst/>
          </a:prstGeom>
          <a:noFill/>
        </p:spPr>
        <p:txBody>
          <a:bodyPr wrap="square">
            <a:spAutoFit/>
          </a:bodyPr>
          <a:lstStyle/>
          <a:p>
            <a:pPr marL="285750" indent="-285750">
              <a:buFont typeface="Arial" panose="020B0604020202020204" pitchFamily="34" charset="0"/>
              <a:buChar char="•"/>
            </a:pPr>
            <a:r>
              <a:rPr lang="en-US" sz="1800" dirty="0"/>
              <a:t>Actual ASIC sizes are typically 2-4 times larger than previous assumption</a:t>
            </a:r>
          </a:p>
          <a:p>
            <a:pPr marL="285750" indent="-285750">
              <a:buFont typeface="Arial" panose="020B0604020202020204" pitchFamily="34" charset="0"/>
              <a:buChar char="•"/>
            </a:pPr>
            <a:r>
              <a:rPr lang="en-US" sz="1800" dirty="0"/>
              <a:t>Maximum supported rates are also lower</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rates are bandwidth limited</a:t>
            </a:r>
          </a:p>
        </p:txBody>
      </p:sp>
      <p:sp>
        <p:nvSpPr>
          <p:cNvPr id="3" name="TextBox 2">
            <a:extLst>
              <a:ext uri="{FF2B5EF4-FFF2-40B4-BE49-F238E27FC236}">
                <a16:creationId xmlns:a16="http://schemas.microsoft.com/office/drawing/2014/main" id="{7F817098-2CE8-4442-6111-37B015376B84}"/>
              </a:ext>
            </a:extLst>
          </p:cNvPr>
          <p:cNvSpPr txBox="1"/>
          <p:nvPr/>
        </p:nvSpPr>
        <p:spPr>
          <a:xfrm>
            <a:off x="10241280" y="77916"/>
            <a:ext cx="1224951" cy="307777"/>
          </a:xfrm>
          <a:prstGeom prst="rect">
            <a:avLst/>
          </a:prstGeom>
        </p:spPr>
        <p:txBody>
          <a:bodyPr wrap="none" rtlCol="0">
            <a:spAutoFit/>
          </a:bodyPr>
          <a:lstStyle/>
          <a:p>
            <a:pPr algn="l">
              <a:spcBef>
                <a:spcPts val="0"/>
              </a:spcBef>
              <a:buClr>
                <a:srgbClr val="0096FF"/>
              </a:buClr>
            </a:pPr>
            <a:r>
              <a:rPr lang="en-US" sz="1400" dirty="0"/>
              <a:t>Jeff Landgraf</a:t>
            </a:r>
          </a:p>
        </p:txBody>
      </p:sp>
    </p:spTree>
    <p:extLst>
      <p:ext uri="{BB962C8B-B14F-4D97-AF65-F5344CB8AC3E}">
        <p14:creationId xmlns:p14="http://schemas.microsoft.com/office/powerpoint/2010/main" val="3559129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DB5E0-DE02-0C7B-A542-E0C38D786BFD}"/>
              </a:ext>
            </a:extLst>
          </p:cNvPr>
          <p:cNvSpPr>
            <a:spLocks noGrp="1"/>
          </p:cNvSpPr>
          <p:nvPr>
            <p:ph type="title"/>
          </p:nvPr>
        </p:nvSpPr>
        <p:spPr/>
        <p:txBody>
          <a:bodyPr/>
          <a:lstStyle/>
          <a:p>
            <a:r>
              <a:rPr lang="en-US" dirty="0"/>
              <a:t>Hit Rates</a:t>
            </a:r>
          </a:p>
        </p:txBody>
      </p:sp>
      <p:pic>
        <p:nvPicPr>
          <p:cNvPr id="4" name="Picture 3">
            <a:extLst>
              <a:ext uri="{FF2B5EF4-FFF2-40B4-BE49-F238E27FC236}">
                <a16:creationId xmlns:a16="http://schemas.microsoft.com/office/drawing/2014/main" id="{92A88069-2334-0113-8631-95C525EBBFB0}"/>
              </a:ext>
            </a:extLst>
          </p:cNvPr>
          <p:cNvPicPr>
            <a:picLocks noChangeAspect="1"/>
          </p:cNvPicPr>
          <p:nvPr/>
        </p:nvPicPr>
        <p:blipFill>
          <a:blip r:embed="rId2"/>
          <a:stretch>
            <a:fillRect/>
          </a:stretch>
        </p:blipFill>
        <p:spPr>
          <a:xfrm>
            <a:off x="569390" y="1173874"/>
            <a:ext cx="5361954" cy="4776348"/>
          </a:xfrm>
          <a:prstGeom prst="rect">
            <a:avLst/>
          </a:prstGeom>
        </p:spPr>
      </p:pic>
      <p:pic>
        <p:nvPicPr>
          <p:cNvPr id="5" name="Picture 4">
            <a:extLst>
              <a:ext uri="{FF2B5EF4-FFF2-40B4-BE49-F238E27FC236}">
                <a16:creationId xmlns:a16="http://schemas.microsoft.com/office/drawing/2014/main" id="{8652A797-E7AD-43B0-4464-F546D959E7BB}"/>
              </a:ext>
            </a:extLst>
          </p:cNvPr>
          <p:cNvPicPr>
            <a:picLocks noChangeAspect="1"/>
          </p:cNvPicPr>
          <p:nvPr/>
        </p:nvPicPr>
        <p:blipFill>
          <a:blip r:embed="rId3"/>
          <a:stretch>
            <a:fillRect/>
          </a:stretch>
        </p:blipFill>
        <p:spPr>
          <a:xfrm>
            <a:off x="6021809" y="1112487"/>
            <a:ext cx="5939388" cy="4776348"/>
          </a:xfrm>
          <a:prstGeom prst="rect">
            <a:avLst/>
          </a:prstGeom>
        </p:spPr>
      </p:pic>
      <p:cxnSp>
        <p:nvCxnSpPr>
          <p:cNvPr id="7" name="Straight Connector 6">
            <a:extLst>
              <a:ext uri="{FF2B5EF4-FFF2-40B4-BE49-F238E27FC236}">
                <a16:creationId xmlns:a16="http://schemas.microsoft.com/office/drawing/2014/main" id="{673FE7B0-8567-A51A-2DDC-C9B0DC1EFDE1}"/>
              </a:ext>
            </a:extLst>
          </p:cNvPr>
          <p:cNvCxnSpPr/>
          <p:nvPr/>
        </p:nvCxnSpPr>
        <p:spPr>
          <a:xfrm>
            <a:off x="8231144" y="2364699"/>
            <a:ext cx="357765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1A9D80-D609-0A77-F5C5-982D820332E6}"/>
              </a:ext>
            </a:extLst>
          </p:cNvPr>
          <p:cNvCxnSpPr>
            <a:cxnSpLocks/>
          </p:cNvCxnSpPr>
          <p:nvPr/>
        </p:nvCxnSpPr>
        <p:spPr>
          <a:xfrm>
            <a:off x="6648432" y="2364699"/>
            <a:ext cx="357266"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FADEB44-4AAC-0C11-5155-ABB2A795A64B}"/>
              </a:ext>
            </a:extLst>
          </p:cNvPr>
          <p:cNvSpPr txBox="1"/>
          <p:nvPr/>
        </p:nvSpPr>
        <p:spPr>
          <a:xfrm>
            <a:off x="8635878" y="2103089"/>
            <a:ext cx="1478290" cy="261610"/>
          </a:xfrm>
          <a:prstGeom prst="rect">
            <a:avLst/>
          </a:prstGeom>
          <a:noFill/>
        </p:spPr>
        <p:txBody>
          <a:bodyPr wrap="none" rtlCol="0">
            <a:spAutoFit/>
          </a:bodyPr>
          <a:lstStyle/>
          <a:p>
            <a:r>
              <a:rPr lang="en-US" sz="1100" b="1" dirty="0">
                <a:solidFill>
                  <a:srgbClr val="002060"/>
                </a:solidFill>
              </a:rPr>
              <a:t>CALOROC (50 kHz)</a:t>
            </a:r>
          </a:p>
        </p:txBody>
      </p:sp>
      <p:cxnSp>
        <p:nvCxnSpPr>
          <p:cNvPr id="11" name="Straight Connector 10">
            <a:extLst>
              <a:ext uri="{FF2B5EF4-FFF2-40B4-BE49-F238E27FC236}">
                <a16:creationId xmlns:a16="http://schemas.microsoft.com/office/drawing/2014/main" id="{B26E82F3-9DCE-925F-1245-26AD313241CF}"/>
              </a:ext>
            </a:extLst>
          </p:cNvPr>
          <p:cNvCxnSpPr/>
          <p:nvPr/>
        </p:nvCxnSpPr>
        <p:spPr>
          <a:xfrm>
            <a:off x="8231144" y="2468381"/>
            <a:ext cx="357765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B5B542-BBD3-38AA-C456-0EE37AFAC2B3}"/>
              </a:ext>
            </a:extLst>
          </p:cNvPr>
          <p:cNvCxnSpPr>
            <a:cxnSpLocks/>
          </p:cNvCxnSpPr>
          <p:nvPr/>
        </p:nvCxnSpPr>
        <p:spPr>
          <a:xfrm>
            <a:off x="6648432" y="2468381"/>
            <a:ext cx="357266"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DB5A335-9433-D747-6343-1CEB9244F937}"/>
              </a:ext>
            </a:extLst>
          </p:cNvPr>
          <p:cNvSpPr txBox="1"/>
          <p:nvPr/>
        </p:nvSpPr>
        <p:spPr>
          <a:xfrm>
            <a:off x="10101365" y="2463373"/>
            <a:ext cx="1244251" cy="261610"/>
          </a:xfrm>
          <a:prstGeom prst="rect">
            <a:avLst/>
          </a:prstGeom>
          <a:noFill/>
          <a:ln>
            <a:noFill/>
          </a:ln>
        </p:spPr>
        <p:txBody>
          <a:bodyPr wrap="none" rtlCol="0">
            <a:spAutoFit/>
          </a:bodyPr>
          <a:lstStyle/>
          <a:p>
            <a:r>
              <a:rPr lang="en-US" sz="1100" b="1" dirty="0">
                <a:solidFill>
                  <a:schemeClr val="bg2"/>
                </a:solidFill>
              </a:rPr>
              <a:t>SALSA (25 kHz)</a:t>
            </a:r>
          </a:p>
        </p:txBody>
      </p:sp>
      <p:cxnSp>
        <p:nvCxnSpPr>
          <p:cNvPr id="14" name="Straight Connector 13">
            <a:extLst>
              <a:ext uri="{FF2B5EF4-FFF2-40B4-BE49-F238E27FC236}">
                <a16:creationId xmlns:a16="http://schemas.microsoft.com/office/drawing/2014/main" id="{DB7AF7A1-7B23-40C4-AAA9-1CC94D356F0C}"/>
              </a:ext>
            </a:extLst>
          </p:cNvPr>
          <p:cNvCxnSpPr>
            <a:cxnSpLocks/>
          </p:cNvCxnSpPr>
          <p:nvPr/>
        </p:nvCxnSpPr>
        <p:spPr>
          <a:xfrm>
            <a:off x="6648432" y="3089224"/>
            <a:ext cx="5160364"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DEBFFE1-DAD1-9E1A-995D-88E686756826}"/>
              </a:ext>
            </a:extLst>
          </p:cNvPr>
          <p:cNvSpPr txBox="1"/>
          <p:nvPr/>
        </p:nvSpPr>
        <p:spPr>
          <a:xfrm>
            <a:off x="10101365" y="3084216"/>
            <a:ext cx="1313180" cy="261610"/>
          </a:xfrm>
          <a:prstGeom prst="rect">
            <a:avLst/>
          </a:prstGeom>
          <a:noFill/>
          <a:ln>
            <a:noFill/>
          </a:ln>
        </p:spPr>
        <p:txBody>
          <a:bodyPr wrap="none" rtlCol="0">
            <a:spAutoFit/>
          </a:bodyPr>
          <a:lstStyle/>
          <a:p>
            <a:r>
              <a:rPr lang="en-US" sz="1100" b="1" dirty="0">
                <a:solidFill>
                  <a:srgbClr val="00B050"/>
                </a:solidFill>
              </a:rPr>
              <a:t>EICROC (350 Hz)</a:t>
            </a:r>
          </a:p>
        </p:txBody>
      </p:sp>
      <p:sp>
        <p:nvSpPr>
          <p:cNvPr id="3" name="TextBox 2">
            <a:extLst>
              <a:ext uri="{FF2B5EF4-FFF2-40B4-BE49-F238E27FC236}">
                <a16:creationId xmlns:a16="http://schemas.microsoft.com/office/drawing/2014/main" id="{33725BFA-E0B8-C8BB-7444-808CA18480F8}"/>
              </a:ext>
            </a:extLst>
          </p:cNvPr>
          <p:cNvSpPr txBox="1"/>
          <p:nvPr/>
        </p:nvSpPr>
        <p:spPr>
          <a:xfrm>
            <a:off x="10241280" y="77916"/>
            <a:ext cx="1224951" cy="307777"/>
          </a:xfrm>
          <a:prstGeom prst="rect">
            <a:avLst/>
          </a:prstGeom>
        </p:spPr>
        <p:txBody>
          <a:bodyPr wrap="none" rtlCol="0">
            <a:spAutoFit/>
          </a:bodyPr>
          <a:lstStyle/>
          <a:p>
            <a:pPr algn="l">
              <a:spcBef>
                <a:spcPts val="0"/>
              </a:spcBef>
              <a:buClr>
                <a:srgbClr val="0096FF"/>
              </a:buClr>
            </a:pPr>
            <a:r>
              <a:rPr lang="en-US" sz="1400" dirty="0"/>
              <a:t>Jeff Landgraf</a:t>
            </a:r>
          </a:p>
        </p:txBody>
      </p:sp>
    </p:spTree>
    <p:extLst>
      <p:ext uri="{BB962C8B-B14F-4D97-AF65-F5344CB8AC3E}">
        <p14:creationId xmlns:p14="http://schemas.microsoft.com/office/powerpoint/2010/main" val="1546043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9177-7443-4C1A-EE20-A2AC92CBE62B}"/>
              </a:ext>
            </a:extLst>
          </p:cNvPr>
          <p:cNvSpPr>
            <a:spLocks noGrp="1"/>
          </p:cNvSpPr>
          <p:nvPr>
            <p:ph type="title"/>
          </p:nvPr>
        </p:nvSpPr>
        <p:spPr/>
        <p:txBody>
          <a:bodyPr/>
          <a:lstStyle/>
          <a:p>
            <a:r>
              <a:rPr lang="en-US" dirty="0"/>
              <a:t>Data Rates for Different Energies (</a:t>
            </a:r>
            <a:r>
              <a:rPr lang="en-US" dirty="0" err="1"/>
              <a:t>eP</a:t>
            </a:r>
            <a:r>
              <a:rPr lang="en-US" dirty="0"/>
              <a:t>)</a:t>
            </a:r>
          </a:p>
        </p:txBody>
      </p:sp>
      <p:pic>
        <p:nvPicPr>
          <p:cNvPr id="4" name="Picture 3">
            <a:extLst>
              <a:ext uri="{FF2B5EF4-FFF2-40B4-BE49-F238E27FC236}">
                <a16:creationId xmlns:a16="http://schemas.microsoft.com/office/drawing/2014/main" id="{E1F7F9B8-29B5-FF40-ECF5-CCD8CF368EEF}"/>
              </a:ext>
            </a:extLst>
          </p:cNvPr>
          <p:cNvPicPr>
            <a:picLocks noChangeAspect="1"/>
          </p:cNvPicPr>
          <p:nvPr/>
        </p:nvPicPr>
        <p:blipFill>
          <a:blip r:embed="rId2"/>
          <a:stretch>
            <a:fillRect/>
          </a:stretch>
        </p:blipFill>
        <p:spPr>
          <a:xfrm>
            <a:off x="658392" y="563645"/>
            <a:ext cx="5104626" cy="4008235"/>
          </a:xfrm>
          <a:prstGeom prst="rect">
            <a:avLst/>
          </a:prstGeom>
        </p:spPr>
      </p:pic>
      <p:pic>
        <p:nvPicPr>
          <p:cNvPr id="6" name="Picture 5">
            <a:extLst>
              <a:ext uri="{FF2B5EF4-FFF2-40B4-BE49-F238E27FC236}">
                <a16:creationId xmlns:a16="http://schemas.microsoft.com/office/drawing/2014/main" id="{E61AE7D9-C699-6017-EC47-F6C2585C3877}"/>
              </a:ext>
            </a:extLst>
          </p:cNvPr>
          <p:cNvPicPr>
            <a:picLocks noChangeAspect="1"/>
          </p:cNvPicPr>
          <p:nvPr/>
        </p:nvPicPr>
        <p:blipFill>
          <a:blip r:embed="rId3"/>
          <a:stretch>
            <a:fillRect/>
          </a:stretch>
        </p:blipFill>
        <p:spPr>
          <a:xfrm>
            <a:off x="6096000" y="611770"/>
            <a:ext cx="5305568" cy="3911983"/>
          </a:xfrm>
          <a:prstGeom prst="rect">
            <a:avLst/>
          </a:prstGeom>
        </p:spPr>
      </p:pic>
      <p:sp>
        <p:nvSpPr>
          <p:cNvPr id="3" name="TextBox 2">
            <a:extLst>
              <a:ext uri="{FF2B5EF4-FFF2-40B4-BE49-F238E27FC236}">
                <a16:creationId xmlns:a16="http://schemas.microsoft.com/office/drawing/2014/main" id="{F0E8CD6D-63D5-EF05-4206-3E1DB6A22AAD}"/>
              </a:ext>
            </a:extLst>
          </p:cNvPr>
          <p:cNvSpPr txBox="1"/>
          <p:nvPr/>
        </p:nvSpPr>
        <p:spPr>
          <a:xfrm>
            <a:off x="461963" y="4523753"/>
            <a:ext cx="11213096" cy="1938992"/>
          </a:xfrm>
          <a:prstGeom prst="rect">
            <a:avLst/>
          </a:prstGeom>
          <a:noFill/>
        </p:spPr>
        <p:txBody>
          <a:bodyPr wrap="square" rtlCol="0">
            <a:spAutoFit/>
          </a:bodyPr>
          <a:lstStyle/>
          <a:p>
            <a:pPr marL="285750" indent="-285750">
              <a:buFont typeface="Arial" panose="020B0604020202020204" pitchFamily="34" charset="0"/>
              <a:buChar char="•"/>
            </a:pPr>
            <a:r>
              <a:rPr lang="en-US" sz="1200" dirty="0"/>
              <a:t>These are well within our capabilities (ignoring for now the SR)</a:t>
            </a:r>
          </a:p>
          <a:p>
            <a:pPr marL="285750" indent="-285750">
              <a:buFont typeface="Arial" panose="020B0604020202020204" pitchFamily="34" charset="0"/>
              <a:buChar char="•"/>
            </a:pPr>
            <a:r>
              <a:rPr lang="en-US" sz="1200" dirty="0"/>
              <a:t>The goal of not touching the data at all in DAQ is not likely to be possible at moderate luminosities, however the ASIC formats are not very compressed, we can likely get to 100 </a:t>
            </a:r>
            <a:r>
              <a:rPr lang="en-US" sz="1200" dirty="0" err="1"/>
              <a:t>gbps</a:t>
            </a:r>
            <a:r>
              <a:rPr lang="en-US" sz="1200" dirty="0"/>
              <a:t> target via lossless repacking and/or simple analysis such as clustering</a:t>
            </a:r>
          </a:p>
          <a:p>
            <a:pPr marL="285750" indent="-285750">
              <a:buFont typeface="Arial" panose="020B0604020202020204" pitchFamily="34" charset="0"/>
              <a:buChar char="•"/>
            </a:pPr>
            <a:r>
              <a:rPr lang="en-US" sz="1200" dirty="0"/>
              <a:t>We need to evaluate the maximum rate regions of each detector to ensure the ASICs can keep up with the data volume.</a:t>
            </a:r>
          </a:p>
          <a:p>
            <a:r>
              <a:rPr lang="en-US" sz="1200" dirty="0"/>
              <a:t>The most recent numbers for the Synchrotron Radiation in the SVT (with 10mm Gold coating) are:</a:t>
            </a:r>
          </a:p>
          <a:p>
            <a:r>
              <a:rPr lang="en-US" sz="1200" dirty="0"/>
              <a:t>254 Gbps for 10x275</a:t>
            </a:r>
          </a:p>
          <a:p>
            <a:r>
              <a:rPr lang="en-US" sz="1200" dirty="0"/>
              <a:t>76 Gbps for 18x275</a:t>
            </a:r>
          </a:p>
          <a:p>
            <a:r>
              <a:rPr lang="en-US" sz="1200" dirty="0"/>
              <a:t>The 76 Gbps fits (approximately) into projected maximum data rates.     </a:t>
            </a:r>
          </a:p>
          <a:p>
            <a:r>
              <a:rPr lang="en-US" sz="1200" dirty="0"/>
              <a:t>254 Gbps doesn't fit the </a:t>
            </a:r>
            <a:r>
              <a:rPr lang="en-US" sz="1200" dirty="0" err="1"/>
              <a:t>ePIC</a:t>
            </a:r>
            <a:r>
              <a:rPr lang="en-US" sz="1200" dirty="0"/>
              <a:t> projected rates - we'd need more resources for analysis, but is technically feasible for DAQ as designed without much headroom.</a:t>
            </a:r>
          </a:p>
          <a:p>
            <a:pPr marL="285750" indent="-285750">
              <a:buFont typeface="Arial" panose="020B0604020202020204" pitchFamily="34" charset="0"/>
              <a:buChar char="•"/>
            </a:pPr>
            <a:endParaRPr lang="en-US" sz="1200" dirty="0"/>
          </a:p>
        </p:txBody>
      </p:sp>
      <p:sp>
        <p:nvSpPr>
          <p:cNvPr id="5" name="TextBox 4">
            <a:extLst>
              <a:ext uri="{FF2B5EF4-FFF2-40B4-BE49-F238E27FC236}">
                <a16:creationId xmlns:a16="http://schemas.microsoft.com/office/drawing/2014/main" id="{53BAA7EE-519D-3FE5-15FE-3BC92FEF40B3}"/>
              </a:ext>
            </a:extLst>
          </p:cNvPr>
          <p:cNvSpPr txBox="1"/>
          <p:nvPr/>
        </p:nvSpPr>
        <p:spPr>
          <a:xfrm>
            <a:off x="10241280" y="77916"/>
            <a:ext cx="1224951" cy="307777"/>
          </a:xfrm>
          <a:prstGeom prst="rect">
            <a:avLst/>
          </a:prstGeom>
        </p:spPr>
        <p:txBody>
          <a:bodyPr wrap="none" rtlCol="0">
            <a:spAutoFit/>
          </a:bodyPr>
          <a:lstStyle/>
          <a:p>
            <a:pPr algn="l">
              <a:spcBef>
                <a:spcPts val="0"/>
              </a:spcBef>
              <a:buClr>
                <a:srgbClr val="0096FF"/>
              </a:buClr>
            </a:pPr>
            <a:r>
              <a:rPr lang="en-US" sz="1400" dirty="0"/>
              <a:t>Jeff Landgraf</a:t>
            </a:r>
          </a:p>
        </p:txBody>
      </p:sp>
      <p:sp>
        <p:nvSpPr>
          <p:cNvPr id="7" name="TextBox 6">
            <a:extLst>
              <a:ext uri="{FF2B5EF4-FFF2-40B4-BE49-F238E27FC236}">
                <a16:creationId xmlns:a16="http://schemas.microsoft.com/office/drawing/2014/main" id="{10BE49B6-C143-4C10-764E-A5B8FD98871A}"/>
              </a:ext>
            </a:extLst>
          </p:cNvPr>
          <p:cNvSpPr txBox="1"/>
          <p:nvPr/>
        </p:nvSpPr>
        <p:spPr>
          <a:xfrm>
            <a:off x="2070354" y="2011081"/>
            <a:ext cx="9135834" cy="646331"/>
          </a:xfrm>
          <a:prstGeom prst="rect">
            <a:avLst/>
          </a:prstGeom>
        </p:spPr>
        <p:txBody>
          <a:bodyPr wrap="none" rtlCol="0">
            <a:spAutoFit/>
          </a:bodyPr>
          <a:lstStyle/>
          <a:p>
            <a:pPr algn="l">
              <a:spcBef>
                <a:spcPts val="0"/>
              </a:spcBef>
              <a:buClr>
                <a:srgbClr val="0096FF"/>
              </a:buClr>
            </a:pPr>
            <a:r>
              <a:rPr lang="en-US" sz="3600" dirty="0"/>
              <a:t>Needs update with the newest backgrounds</a:t>
            </a:r>
          </a:p>
        </p:txBody>
      </p:sp>
    </p:spTree>
    <p:extLst>
      <p:ext uri="{BB962C8B-B14F-4D97-AF65-F5344CB8AC3E}">
        <p14:creationId xmlns:p14="http://schemas.microsoft.com/office/powerpoint/2010/main" val="1342833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C22847-B227-E06A-51D1-84E7E95D3784}"/>
              </a:ext>
            </a:extLst>
          </p:cNvPr>
          <p:cNvSpPr>
            <a:spLocks noGrp="1"/>
          </p:cNvSpPr>
          <p:nvPr>
            <p:ph type="sldNum" sz="quarter" idx="4"/>
          </p:nvPr>
        </p:nvSpPr>
        <p:spPr/>
        <p:txBody>
          <a:bodyPr/>
          <a:lstStyle/>
          <a:p>
            <a:fld id="{933A556B-7C63-244D-9B7C-B0EA8042B330}" type="slidenum">
              <a:rPr lang="en-US" smtClean="0"/>
              <a:pPr/>
              <a:t>15</a:t>
            </a:fld>
            <a:endParaRPr lang="en-US" dirty="0"/>
          </a:p>
        </p:txBody>
      </p:sp>
      <p:sp>
        <p:nvSpPr>
          <p:cNvPr id="2" name="Title 1">
            <a:extLst>
              <a:ext uri="{FF2B5EF4-FFF2-40B4-BE49-F238E27FC236}">
                <a16:creationId xmlns:a16="http://schemas.microsoft.com/office/drawing/2014/main" id="{43620478-71B3-0496-1721-30E17CE9D02F}"/>
              </a:ext>
            </a:extLst>
          </p:cNvPr>
          <p:cNvSpPr>
            <a:spLocks noGrp="1"/>
          </p:cNvSpPr>
          <p:nvPr>
            <p:ph type="title"/>
          </p:nvPr>
        </p:nvSpPr>
        <p:spPr/>
        <p:txBody>
          <a:bodyPr/>
          <a:lstStyle/>
          <a:p>
            <a:r>
              <a:rPr lang="en-US" dirty="0"/>
              <a:t>Recent Review Recommendations</a:t>
            </a:r>
          </a:p>
        </p:txBody>
      </p:sp>
      <p:sp>
        <p:nvSpPr>
          <p:cNvPr id="4" name="Content Placeholder 3">
            <a:extLst>
              <a:ext uri="{FF2B5EF4-FFF2-40B4-BE49-F238E27FC236}">
                <a16:creationId xmlns:a16="http://schemas.microsoft.com/office/drawing/2014/main" id="{FD3866AC-89AB-0D97-6C8C-8C9C883399F2}"/>
              </a:ext>
            </a:extLst>
          </p:cNvPr>
          <p:cNvSpPr>
            <a:spLocks noGrp="1"/>
          </p:cNvSpPr>
          <p:nvPr>
            <p:ph idx="1"/>
          </p:nvPr>
        </p:nvSpPr>
        <p:spPr/>
        <p:txBody>
          <a:bodyPr/>
          <a:lstStyle/>
          <a:p>
            <a:pPr marL="0" indent="0">
              <a:buNone/>
            </a:pPr>
            <a:r>
              <a:rPr lang="en-US" sz="2000" b="1" dirty="0"/>
              <a:t>MPGD PDR:</a:t>
            </a:r>
          </a:p>
          <a:p>
            <a:pPr lvl="1"/>
            <a:r>
              <a:rPr lang="en-US" sz="1800" b="1" dirty="0"/>
              <a:t>Recommendation 2:</a:t>
            </a:r>
            <a:r>
              <a:rPr lang="en-US" sz="1800" dirty="0"/>
              <a:t>  </a:t>
            </a:r>
            <a:r>
              <a:rPr lang="en-US" sz="1800" dirty="0">
                <a:solidFill>
                  <a:srgbClr val="0432FF"/>
                </a:solidFill>
              </a:rPr>
              <a:t>Comprehensive simulations, including realistic background conditions and beam-energy dependence, are needed prior to baselining to validate the technical approach. </a:t>
            </a:r>
            <a:r>
              <a:rPr lang="en-US" sz="1800" dirty="0"/>
              <a:t>Completing this work at an early stage reflects systems-engineering practice and effective risk management, as it helps reduce the likelihood of post-baseline design changes that could introduce complications across mechanical, electrical, and integration interfaces.</a:t>
            </a:r>
          </a:p>
          <a:p>
            <a:pPr marL="0" indent="0">
              <a:buNone/>
            </a:pPr>
            <a:r>
              <a:rPr lang="en-US" sz="2000" b="1" dirty="0"/>
              <a:t>DAC Technical Baseline Review: </a:t>
            </a:r>
          </a:p>
          <a:p>
            <a:pPr lvl="1"/>
            <a:r>
              <a:rPr lang="en-US" sz="1800" dirty="0">
                <a:latin typeface="Arial" panose="020B0604020202020204" pitchFamily="34" charset="0"/>
                <a:cs typeface="Arial" panose="020B0604020202020204" pitchFamily="34" charset="0"/>
              </a:rPr>
              <a:t>Charge Question #2: </a:t>
            </a:r>
            <a:r>
              <a:rPr lang="en-US" sz="1800" dirty="0">
                <a:solidFill>
                  <a:srgbClr val="000000"/>
                </a:solidFill>
                <a:latin typeface="Arial" panose="020B0604020202020204" pitchFamily="34" charset="0"/>
                <a:cs typeface="Arial" panose="020B0604020202020204" pitchFamily="34" charset="0"/>
              </a:rPr>
              <a:t>Are the remaining work and technical, cost and schedule risks adequately understood?</a:t>
            </a:r>
            <a:r>
              <a:rPr lang="en-US" sz="1800" dirty="0">
                <a:solidFill>
                  <a:prstClr val="white"/>
                </a:solidFill>
                <a:latin typeface="Arial" panose="020B0604020202020204" pitchFamily="34" charset="0"/>
                <a:cs typeface="Arial" panose="020B0604020202020204" pitchFamily="34" charset="0"/>
              </a:rPr>
              <a:t> </a:t>
            </a:r>
            <a:r>
              <a:rPr lang="en-US" sz="1800" dirty="0">
                <a:solidFill>
                  <a:srgbClr val="000000"/>
                </a:solidFill>
                <a:latin typeface="Arial" panose="020B0604020202020204" pitchFamily="34" charset="0"/>
                <a:cs typeface="Arial" panose="020B0604020202020204" pitchFamily="34" charset="0"/>
              </a:rPr>
              <a:t>Are there opportunities?</a:t>
            </a:r>
          </a:p>
          <a:p>
            <a:pPr marL="457200" lvl="1" indent="0">
              <a:buNone/>
            </a:pPr>
            <a:r>
              <a:rPr lang="en-US" sz="1400" dirty="0">
                <a:latin typeface="Arial" panose="020B0604020202020204" pitchFamily="34" charset="0"/>
                <a:cs typeface="Arial" panose="020B0604020202020204" pitchFamily="34" charset="0"/>
              </a:rPr>
              <a:t>For the PID there was a recent 60% design review with a positive outcome  and all systems remain at an appropriate design stage and are progressing well. Nevertheless, it will be reassuring if the test results on the second box of quartz bars from SLAC are comparable to those from the first box. </a:t>
            </a:r>
            <a:r>
              <a:rPr lang="en-US" sz="1400" b="1" dirty="0">
                <a:latin typeface="Arial" panose="020B0604020202020204" pitchFamily="34" charset="0"/>
                <a:cs typeface="Arial" panose="020B0604020202020204" pitchFamily="34" charset="0"/>
              </a:rPr>
              <a:t>Additionally, simulations using the </a:t>
            </a:r>
            <a:r>
              <a:rPr lang="en-US" sz="1400" b="1" dirty="0" err="1">
                <a:latin typeface="Arial" panose="020B0604020202020204" pitchFamily="34" charset="0"/>
                <a:cs typeface="Arial" panose="020B0604020202020204" pitchFamily="34" charset="0"/>
              </a:rPr>
              <a:t>ePIC</a:t>
            </a:r>
            <a:r>
              <a:rPr lang="en-US" sz="1400" b="1" dirty="0">
                <a:latin typeface="Arial" panose="020B0604020202020204" pitchFamily="34" charset="0"/>
                <a:cs typeface="Arial" panose="020B0604020202020204" pitchFamily="34" charset="0"/>
              </a:rPr>
              <a:t> framework should be carried out for PID that includes all sources of backgrounds – from the machine and materials.</a:t>
            </a:r>
          </a:p>
          <a:p>
            <a:pPr lvl="1"/>
            <a:endParaRPr lang="en-US" sz="1600" b="1" dirty="0"/>
          </a:p>
        </p:txBody>
      </p:sp>
    </p:spTree>
    <p:extLst>
      <p:ext uri="{BB962C8B-B14F-4D97-AF65-F5344CB8AC3E}">
        <p14:creationId xmlns:p14="http://schemas.microsoft.com/office/powerpoint/2010/main" val="2077168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A86DB-17A6-DC9B-223A-5026378BDE9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6CA900-464A-AAFB-9099-7ED5F7ED4A0D}"/>
              </a:ext>
            </a:extLst>
          </p:cNvPr>
          <p:cNvSpPr>
            <a:spLocks noGrp="1"/>
          </p:cNvSpPr>
          <p:nvPr>
            <p:ph type="sldNum" sz="quarter" idx="4"/>
          </p:nvPr>
        </p:nvSpPr>
        <p:spPr/>
        <p:txBody>
          <a:bodyPr/>
          <a:lstStyle/>
          <a:p>
            <a:fld id="{933A556B-7C63-244D-9B7C-B0EA8042B330}" type="slidenum">
              <a:rPr lang="en-US" smtClean="0"/>
              <a:pPr/>
              <a:t>16</a:t>
            </a:fld>
            <a:endParaRPr lang="en-US" dirty="0"/>
          </a:p>
        </p:txBody>
      </p:sp>
      <p:sp>
        <p:nvSpPr>
          <p:cNvPr id="3" name="Text Placeholder 2">
            <a:extLst>
              <a:ext uri="{FF2B5EF4-FFF2-40B4-BE49-F238E27FC236}">
                <a16:creationId xmlns:a16="http://schemas.microsoft.com/office/drawing/2014/main" id="{2050B52A-197D-A1D6-E8BE-B676BFEA13BD}"/>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ACDAC3F6-C16D-2DB5-95EB-0035D55382C7}"/>
              </a:ext>
            </a:extLst>
          </p:cNvPr>
          <p:cNvSpPr txBox="1"/>
          <p:nvPr/>
        </p:nvSpPr>
        <p:spPr>
          <a:xfrm>
            <a:off x="3772295" y="2264586"/>
            <a:ext cx="4647427" cy="646331"/>
          </a:xfrm>
          <a:prstGeom prst="rect">
            <a:avLst/>
          </a:prstGeom>
        </p:spPr>
        <p:txBody>
          <a:bodyPr wrap="none" rtlCol="0">
            <a:spAutoFit/>
          </a:bodyPr>
          <a:lstStyle/>
          <a:p>
            <a:pPr algn="ctr">
              <a:spcBef>
                <a:spcPts val="0"/>
              </a:spcBef>
              <a:buClr>
                <a:srgbClr val="0096FF"/>
              </a:buClr>
            </a:pPr>
            <a:r>
              <a:rPr lang="en-US" sz="3600" b="1" dirty="0">
                <a:solidFill>
                  <a:schemeClr val="bg2">
                    <a:lumMod val="60000"/>
                    <a:lumOff val="40000"/>
                  </a:schemeClr>
                </a:solidFill>
              </a:rPr>
              <a:t>Possible Mitigations</a:t>
            </a:r>
          </a:p>
        </p:txBody>
      </p:sp>
    </p:spTree>
    <p:extLst>
      <p:ext uri="{BB962C8B-B14F-4D97-AF65-F5344CB8AC3E}">
        <p14:creationId xmlns:p14="http://schemas.microsoft.com/office/powerpoint/2010/main" val="67879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video game&#10;&#10;AI-generated content may be incorrect.">
            <a:extLst>
              <a:ext uri="{FF2B5EF4-FFF2-40B4-BE49-F238E27FC236}">
                <a16:creationId xmlns:a16="http://schemas.microsoft.com/office/drawing/2014/main" id="{E5A5A4F3-E1B7-4F44-C938-419BBDA1C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0389" y="2568694"/>
            <a:ext cx="9591611" cy="1918324"/>
          </a:xfrm>
          <a:prstGeom prst="rect">
            <a:avLst/>
          </a:prstGeom>
        </p:spPr>
      </p:pic>
      <p:grpSp>
        <p:nvGrpSpPr>
          <p:cNvPr id="7" name="Group 6">
            <a:extLst>
              <a:ext uri="{FF2B5EF4-FFF2-40B4-BE49-F238E27FC236}">
                <a16:creationId xmlns:a16="http://schemas.microsoft.com/office/drawing/2014/main" id="{014B1158-CC91-6665-0C26-FEE7EBF6DE1F}"/>
              </a:ext>
            </a:extLst>
          </p:cNvPr>
          <p:cNvGrpSpPr/>
          <p:nvPr/>
        </p:nvGrpSpPr>
        <p:grpSpPr>
          <a:xfrm>
            <a:off x="0" y="4540302"/>
            <a:ext cx="12221416" cy="2206487"/>
            <a:chOff x="-2856344" y="2145870"/>
            <a:chExt cx="20034003" cy="3616992"/>
          </a:xfrm>
        </p:grpSpPr>
        <p:pic>
          <p:nvPicPr>
            <p:cNvPr id="4" name="Picture 3" descr="A screenshot of a video game&#10;&#10;AI-generated content may be incorrect.">
              <a:extLst>
                <a:ext uri="{FF2B5EF4-FFF2-40B4-BE49-F238E27FC236}">
                  <a16:creationId xmlns:a16="http://schemas.microsoft.com/office/drawing/2014/main" id="{D423AD3C-5766-C1AA-6BC8-E3CF3691627B}"/>
                </a:ext>
              </a:extLst>
            </p:cNvPr>
            <p:cNvPicPr>
              <a:picLocks noChangeAspect="1"/>
            </p:cNvPicPr>
            <p:nvPr/>
          </p:nvPicPr>
          <p:blipFill>
            <a:blip r:embed="rId3"/>
            <a:srcRect r="14627"/>
            <a:stretch>
              <a:fillRect/>
            </a:stretch>
          </p:blipFill>
          <p:spPr>
            <a:xfrm>
              <a:off x="-2856344" y="2480579"/>
              <a:ext cx="8146801" cy="3282283"/>
            </a:xfrm>
            <a:prstGeom prst="rect">
              <a:avLst/>
            </a:prstGeom>
          </p:spPr>
        </p:pic>
        <p:pic>
          <p:nvPicPr>
            <p:cNvPr id="6" name="Picture 5" descr="Graphical user interface&#10;&#10;AI-generated content may be incorrect.">
              <a:extLst>
                <a:ext uri="{FF2B5EF4-FFF2-40B4-BE49-F238E27FC236}">
                  <a16:creationId xmlns:a16="http://schemas.microsoft.com/office/drawing/2014/main" id="{9415AA86-D23D-A733-672C-BBD7F22C8893}"/>
                </a:ext>
              </a:extLst>
            </p:cNvPr>
            <p:cNvPicPr>
              <a:picLocks noChangeAspect="1"/>
            </p:cNvPicPr>
            <p:nvPr/>
          </p:nvPicPr>
          <p:blipFill>
            <a:blip r:embed="rId4"/>
            <a:srcRect l="978" t="2761"/>
            <a:stretch>
              <a:fillRect/>
            </a:stretch>
          </p:blipFill>
          <p:spPr>
            <a:xfrm>
              <a:off x="4695555" y="2145870"/>
              <a:ext cx="12482104" cy="3282282"/>
            </a:xfrm>
            <a:prstGeom prst="rect">
              <a:avLst/>
            </a:prstGeom>
          </p:spPr>
        </p:pic>
      </p:grpSp>
      <p:sp>
        <p:nvSpPr>
          <p:cNvPr id="9" name="Oval 8">
            <a:extLst>
              <a:ext uri="{FF2B5EF4-FFF2-40B4-BE49-F238E27FC236}">
                <a16:creationId xmlns:a16="http://schemas.microsoft.com/office/drawing/2014/main" id="{91208576-766E-CB08-CBCF-FDED64B0493D}"/>
              </a:ext>
            </a:extLst>
          </p:cNvPr>
          <p:cNvSpPr/>
          <p:nvPr/>
        </p:nvSpPr>
        <p:spPr>
          <a:xfrm>
            <a:off x="3027405" y="3311613"/>
            <a:ext cx="1112109" cy="333632"/>
          </a:xfrm>
          <a:prstGeom prst="ellipse">
            <a:avLst/>
          </a:prstGeom>
          <a:noFill/>
          <a:ln w="38100">
            <a:solidFill>
              <a:schemeClr val="tx1"/>
            </a:solidFill>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FED8D9D-051C-AF9F-FF48-D0774979165C}"/>
              </a:ext>
            </a:extLst>
          </p:cNvPr>
          <p:cNvSpPr txBox="1"/>
          <p:nvPr/>
        </p:nvSpPr>
        <p:spPr>
          <a:xfrm>
            <a:off x="280855" y="2215320"/>
            <a:ext cx="2421813" cy="1631216"/>
          </a:xfrm>
          <a:prstGeom prst="rect">
            <a:avLst/>
          </a:prstGeom>
          <a:noFill/>
        </p:spPr>
        <p:txBody>
          <a:bodyPr wrap="square" rtlCol="0">
            <a:spAutoFit/>
          </a:bodyPr>
          <a:lstStyle/>
          <a:p>
            <a:r>
              <a:rPr lang="en-US" sz="1600" b="1" dirty="0"/>
              <a:t>Promising location</a:t>
            </a:r>
          </a:p>
          <a:p>
            <a:pPr marL="11113" lvl="1"/>
            <a:r>
              <a:rPr lang="en-US" sz="1400" b="1" dirty="0"/>
              <a:t>cons</a:t>
            </a:r>
            <a:r>
              <a:rPr lang="en-US" sz="1400" dirty="0"/>
              <a:t>: high SR, close to IP6 - tip-scattering</a:t>
            </a:r>
          </a:p>
          <a:p>
            <a:pPr marL="11113" lvl="1"/>
            <a:r>
              <a:rPr lang="en-US" sz="1400" b="1" dirty="0"/>
              <a:t>pros</a:t>
            </a:r>
            <a:r>
              <a:rPr lang="en-US" sz="1400" dirty="0"/>
              <a:t>: in phase with the FWD cryostat &amp; </a:t>
            </a:r>
            <a:r>
              <a:rPr lang="en-US" sz="1400" dirty="0" err="1"/>
              <a:t>ePIC</a:t>
            </a:r>
            <a:r>
              <a:rPr lang="en-US" sz="1400" dirty="0"/>
              <a:t>, upstream of the cryostat and downstream of Sector-5</a:t>
            </a:r>
          </a:p>
        </p:txBody>
      </p:sp>
      <p:cxnSp>
        <p:nvCxnSpPr>
          <p:cNvPr id="12" name="Straight Arrow Connector 11">
            <a:extLst>
              <a:ext uri="{FF2B5EF4-FFF2-40B4-BE49-F238E27FC236}">
                <a16:creationId xmlns:a16="http://schemas.microsoft.com/office/drawing/2014/main" id="{7A2A6D5D-9562-9A9A-B59C-37F9AA34D8E0}"/>
              </a:ext>
            </a:extLst>
          </p:cNvPr>
          <p:cNvCxnSpPr>
            <a:cxnSpLocks/>
            <a:endCxn id="9" idx="1"/>
          </p:cNvCxnSpPr>
          <p:nvPr/>
        </p:nvCxnSpPr>
        <p:spPr>
          <a:xfrm>
            <a:off x="2275027" y="2795841"/>
            <a:ext cx="915243" cy="564631"/>
          </a:xfrm>
          <a:prstGeom prst="straightConnector1">
            <a:avLst/>
          </a:prstGeom>
          <a:ln w="38100">
            <a:solidFill>
              <a:schemeClr val="tx1"/>
            </a:solidFill>
            <a:tailEnd type="triangle"/>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1CEC9D7-2C10-89CB-81DA-2AD117EA2869}"/>
              </a:ext>
            </a:extLst>
          </p:cNvPr>
          <p:cNvSpPr txBox="1"/>
          <p:nvPr/>
        </p:nvSpPr>
        <p:spPr>
          <a:xfrm>
            <a:off x="3066882" y="4001569"/>
            <a:ext cx="1668598" cy="369332"/>
          </a:xfrm>
          <a:prstGeom prst="rect">
            <a:avLst/>
          </a:prstGeom>
          <a:noFill/>
        </p:spPr>
        <p:txBody>
          <a:bodyPr wrap="none" rtlCol="0">
            <a:spAutoFit/>
          </a:bodyPr>
          <a:lstStyle/>
          <a:p>
            <a:r>
              <a:rPr lang="en-US" dirty="0"/>
              <a:t>FWD IR6 CRYO</a:t>
            </a:r>
          </a:p>
        </p:txBody>
      </p:sp>
      <p:cxnSp>
        <p:nvCxnSpPr>
          <p:cNvPr id="14" name="Straight Arrow Connector 13">
            <a:extLst>
              <a:ext uri="{FF2B5EF4-FFF2-40B4-BE49-F238E27FC236}">
                <a16:creationId xmlns:a16="http://schemas.microsoft.com/office/drawing/2014/main" id="{DA5B6C67-7B61-2858-2EE1-D6FDDAD1DF2E}"/>
              </a:ext>
            </a:extLst>
          </p:cNvPr>
          <p:cNvCxnSpPr>
            <a:cxnSpLocks/>
            <a:stCxn id="13" idx="0"/>
          </p:cNvCxnSpPr>
          <p:nvPr/>
        </p:nvCxnSpPr>
        <p:spPr>
          <a:xfrm flipH="1" flipV="1">
            <a:off x="3027405" y="3821783"/>
            <a:ext cx="873776" cy="179786"/>
          </a:xfrm>
          <a:prstGeom prst="straightConnector1">
            <a:avLst/>
          </a:prstGeom>
          <a:ln w="38100">
            <a:solidFill>
              <a:schemeClr val="tx1"/>
            </a:solidFill>
            <a:tailEnd type="triangle"/>
          </a:ln>
          <a:effectLst>
            <a:glow rad="101600">
              <a:schemeClr val="accent6">
                <a:satMod val="175000"/>
                <a:alpha val="40000"/>
              </a:schemeClr>
            </a:glow>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8" name="Picture 17" descr="Chart, line chart&#10;&#10;AI-generated content may be incorrect.">
            <a:extLst>
              <a:ext uri="{FF2B5EF4-FFF2-40B4-BE49-F238E27FC236}">
                <a16:creationId xmlns:a16="http://schemas.microsoft.com/office/drawing/2014/main" id="{0F211D8D-3783-9682-DD76-F2F9684E827A}"/>
              </a:ext>
            </a:extLst>
          </p:cNvPr>
          <p:cNvPicPr>
            <a:picLocks noChangeAspect="1"/>
          </p:cNvPicPr>
          <p:nvPr/>
        </p:nvPicPr>
        <p:blipFill>
          <a:blip r:embed="rId5"/>
          <a:stretch>
            <a:fillRect/>
          </a:stretch>
        </p:blipFill>
        <p:spPr>
          <a:xfrm>
            <a:off x="9591611" y="53284"/>
            <a:ext cx="2600389" cy="2530736"/>
          </a:xfrm>
          <a:prstGeom prst="rect">
            <a:avLst/>
          </a:prstGeom>
        </p:spPr>
      </p:pic>
      <p:pic>
        <p:nvPicPr>
          <p:cNvPr id="22" name="Picture 21" descr="Chart, line chart&#10;&#10;AI-generated content may be incorrect.">
            <a:extLst>
              <a:ext uri="{FF2B5EF4-FFF2-40B4-BE49-F238E27FC236}">
                <a16:creationId xmlns:a16="http://schemas.microsoft.com/office/drawing/2014/main" id="{A3950B9C-0E4E-D5BC-E948-FEC7EAD99C59}"/>
              </a:ext>
            </a:extLst>
          </p:cNvPr>
          <p:cNvPicPr>
            <a:picLocks noChangeAspect="1"/>
          </p:cNvPicPr>
          <p:nvPr/>
        </p:nvPicPr>
        <p:blipFill>
          <a:blip r:embed="rId6"/>
          <a:stretch>
            <a:fillRect/>
          </a:stretch>
        </p:blipFill>
        <p:spPr>
          <a:xfrm>
            <a:off x="6991222" y="53284"/>
            <a:ext cx="2600389" cy="2530736"/>
          </a:xfrm>
          <a:prstGeom prst="rect">
            <a:avLst/>
          </a:prstGeom>
        </p:spPr>
      </p:pic>
      <p:sp>
        <p:nvSpPr>
          <p:cNvPr id="31" name="TextBox 30">
            <a:extLst>
              <a:ext uri="{FF2B5EF4-FFF2-40B4-BE49-F238E27FC236}">
                <a16:creationId xmlns:a16="http://schemas.microsoft.com/office/drawing/2014/main" id="{64989614-CD2B-CACE-E0D4-E0429C78B8EF}"/>
              </a:ext>
            </a:extLst>
          </p:cNvPr>
          <p:cNvSpPr txBox="1"/>
          <p:nvPr/>
        </p:nvSpPr>
        <p:spPr>
          <a:xfrm>
            <a:off x="209517" y="613262"/>
            <a:ext cx="6756919" cy="1633781"/>
          </a:xfrm>
          <a:prstGeom prst="rect">
            <a:avLst/>
          </a:prstGeom>
          <a:noFill/>
        </p:spPr>
        <p:txBody>
          <a:bodyPr wrap="square">
            <a:spAutoFit/>
          </a:bodyPr>
          <a:lstStyle/>
          <a:p>
            <a:pPr marL="285750" indent="-285750" algn="just">
              <a:spcBef>
                <a:spcPts val="500"/>
              </a:spcBef>
              <a:buFont typeface="Arial" panose="020B0604020202020204" pitchFamily="34" charset="0"/>
              <a:buChar char="•"/>
            </a:pPr>
            <a:r>
              <a:rPr lang="en-US" sz="1600" dirty="0"/>
              <a:t>The </a:t>
            </a:r>
            <a:r>
              <a:rPr lang="en-US" sz="1600" b="1" dirty="0"/>
              <a:t>arc and Sector-5 are fully occupied </a:t>
            </a:r>
            <a:r>
              <a:rPr lang="en-US" sz="1600" dirty="0"/>
              <a:t>by magnets, crab cavities, and detectors (polarimeter) </a:t>
            </a:r>
            <a:r>
              <a:rPr lang="en-US" sz="1600" i="1" dirty="0"/>
              <a:t>→ no space for the collimator</a:t>
            </a:r>
            <a:endParaRPr lang="en-US" sz="1600" dirty="0"/>
          </a:p>
          <a:p>
            <a:pPr marL="285750" indent="-285750" algn="just">
              <a:spcBef>
                <a:spcPts val="500"/>
              </a:spcBef>
              <a:buFont typeface="Arial" panose="020B0604020202020204" pitchFamily="34" charset="0"/>
              <a:buChar char="•"/>
            </a:pPr>
            <a:r>
              <a:rPr lang="en-US" sz="1600" dirty="0"/>
              <a:t>A collimator installed in front of the cryostat can potentially </a:t>
            </a:r>
            <a:r>
              <a:rPr lang="en-US" sz="1600" b="1" dirty="0"/>
              <a:t>reduce </a:t>
            </a:r>
            <a:r>
              <a:rPr lang="en-US" sz="1600" b="1" dirty="0" err="1"/>
              <a:t>ePIC</a:t>
            </a:r>
            <a:r>
              <a:rPr lang="en-US" sz="1600" b="1" dirty="0"/>
              <a:t> region beam losses by a factor of a few</a:t>
            </a:r>
            <a:r>
              <a:rPr lang="en-US" sz="1600" dirty="0"/>
              <a:t> without affecting the beam lifetime (&gt; 10σ) </a:t>
            </a:r>
            <a:r>
              <a:rPr lang="en-US" sz="1600" i="1" dirty="0"/>
              <a:t>→ close to detectors; extra shielding might be needed</a:t>
            </a:r>
          </a:p>
        </p:txBody>
      </p:sp>
      <p:sp>
        <p:nvSpPr>
          <p:cNvPr id="2" name="Title 1">
            <a:extLst>
              <a:ext uri="{FF2B5EF4-FFF2-40B4-BE49-F238E27FC236}">
                <a16:creationId xmlns:a16="http://schemas.microsoft.com/office/drawing/2014/main" id="{94A719EA-3005-E8AB-039F-9E5F43505598}"/>
              </a:ext>
            </a:extLst>
          </p:cNvPr>
          <p:cNvSpPr>
            <a:spLocks noGrp="1"/>
          </p:cNvSpPr>
          <p:nvPr>
            <p:ph type="title"/>
          </p:nvPr>
        </p:nvSpPr>
        <p:spPr/>
        <p:txBody>
          <a:bodyPr/>
          <a:lstStyle/>
          <a:p>
            <a:r>
              <a:rPr lang="en-US" dirty="0"/>
              <a:t>Sector-5 Collimator</a:t>
            </a:r>
          </a:p>
        </p:txBody>
      </p:sp>
    </p:spTree>
    <p:extLst>
      <p:ext uri="{BB962C8B-B14F-4D97-AF65-F5344CB8AC3E}">
        <p14:creationId xmlns:p14="http://schemas.microsoft.com/office/powerpoint/2010/main" val="210531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926F55-665A-A7C9-5059-465F172254E5}"/>
              </a:ext>
            </a:extLst>
          </p:cNvPr>
          <p:cNvSpPr txBox="1"/>
          <p:nvPr/>
        </p:nvSpPr>
        <p:spPr>
          <a:xfrm>
            <a:off x="461963" y="1080921"/>
            <a:ext cx="7231224" cy="4696157"/>
          </a:xfrm>
          <a:prstGeom prst="rect">
            <a:avLst/>
          </a:prstGeom>
          <a:noFill/>
        </p:spPr>
        <p:txBody>
          <a:bodyPr wrap="square" rtlCol="0">
            <a:spAutoFit/>
          </a:bodyPr>
          <a:lstStyle/>
          <a:p>
            <a:pPr algn="just">
              <a:spcBef>
                <a:spcPts val="500"/>
              </a:spcBef>
            </a:pPr>
            <a:r>
              <a:rPr lang="en-US" dirty="0"/>
              <a:t>Before finalizing the ESR </a:t>
            </a:r>
            <a:r>
              <a:rPr lang="en-US" b="1" dirty="0"/>
              <a:t>collimation system and radiation shielding </a:t>
            </a:r>
            <a:r>
              <a:rPr lang="en-US" dirty="0"/>
              <a:t>designs, we need answers to the following questions:</a:t>
            </a:r>
          </a:p>
          <a:p>
            <a:pPr algn="just">
              <a:spcBef>
                <a:spcPts val="500"/>
              </a:spcBef>
            </a:pPr>
            <a:endParaRPr lang="en-US" sz="800" dirty="0"/>
          </a:p>
          <a:p>
            <a:pPr marL="342900" indent="-342900" algn="just">
              <a:spcBef>
                <a:spcPts val="500"/>
              </a:spcBef>
              <a:buFont typeface="+mj-lt"/>
              <a:buAutoNum type="arabicPeriod"/>
            </a:pPr>
            <a:r>
              <a:rPr lang="en-US" dirty="0">
                <a:solidFill>
                  <a:srgbClr val="0432FF"/>
                </a:solidFill>
              </a:rPr>
              <a:t>What is the level of detector performance (e.g., tracking reconstruction, </a:t>
            </a:r>
            <a:r>
              <a:rPr lang="en-US" dirty="0" err="1">
                <a:solidFill>
                  <a:srgbClr val="0432FF"/>
                </a:solidFill>
              </a:rPr>
              <a:t>dE</a:t>
            </a:r>
            <a:r>
              <a:rPr lang="en-US" dirty="0">
                <a:solidFill>
                  <a:srgbClr val="0432FF"/>
                </a:solidFill>
              </a:rPr>
              <a:t>/dx) degradation due to beam-induced backgrounds?</a:t>
            </a:r>
          </a:p>
          <a:p>
            <a:pPr marL="342900" indent="-342900" algn="just">
              <a:spcBef>
                <a:spcPts val="500"/>
              </a:spcBef>
              <a:buFont typeface="+mj-lt"/>
              <a:buAutoNum type="arabicPeriod"/>
            </a:pPr>
            <a:r>
              <a:rPr lang="en-US" dirty="0">
                <a:solidFill>
                  <a:srgbClr val="0432FF"/>
                </a:solidFill>
              </a:rPr>
              <a:t>What is the associated detector limit of background hit rates at each energy? </a:t>
            </a:r>
            <a:r>
              <a:rPr lang="en-US" i="1" dirty="0"/>
              <a:t>→</a:t>
            </a:r>
            <a:r>
              <a:rPr lang="en-US" i="1" dirty="0">
                <a:sym typeface="Wingdings" pitchFamily="2" charset="2"/>
              </a:rPr>
              <a:t> This will allow us to define safety limits and optimize background countermeasures (see the top fig.)</a:t>
            </a:r>
            <a:endParaRPr lang="en-US" i="1" dirty="0"/>
          </a:p>
          <a:p>
            <a:pPr marL="342900" indent="-342900" algn="just">
              <a:spcBef>
                <a:spcPts val="500"/>
              </a:spcBef>
              <a:buFont typeface="+mj-lt"/>
              <a:buAutoNum type="arabicPeriod"/>
            </a:pPr>
            <a:r>
              <a:rPr lang="en-US" dirty="0">
                <a:solidFill>
                  <a:srgbClr val="0432FF"/>
                </a:solidFill>
              </a:rPr>
              <a:t>What is the radiation damage limit for sensitive equipment? </a:t>
            </a:r>
          </a:p>
          <a:p>
            <a:pPr marL="800100" lvl="1" indent="-342900" algn="just">
              <a:spcBef>
                <a:spcPts val="500"/>
              </a:spcBef>
              <a:buFont typeface="+mj-lt"/>
              <a:buAutoNum type="alphaLcPeriod"/>
            </a:pPr>
            <a:r>
              <a:rPr lang="en-US" dirty="0">
                <a:solidFill>
                  <a:srgbClr val="0432FF"/>
                </a:solidFill>
              </a:rPr>
              <a:t>How long we can operate at the current level of radiation before the damage element replacement (e.g., QE degradation on PMTs; see bottom fig.)?</a:t>
            </a:r>
          </a:p>
          <a:p>
            <a:pPr marL="800100" lvl="1" indent="-342900" algn="just">
              <a:spcBef>
                <a:spcPts val="500"/>
              </a:spcBef>
              <a:buFont typeface="+mj-lt"/>
              <a:buAutoNum type="alphaLcPeriod"/>
            </a:pPr>
            <a:r>
              <a:rPr lang="en-US" dirty="0">
                <a:solidFill>
                  <a:srgbClr val="0432FF"/>
                </a:solidFill>
                <a:sym typeface="Wingdings" pitchFamily="2" charset="2"/>
              </a:rPr>
              <a:t>At what radiation limit we can avoid frequent replacement?</a:t>
            </a:r>
          </a:p>
          <a:p>
            <a:pPr marL="342900" indent="-342900" algn="just">
              <a:spcBef>
                <a:spcPts val="500"/>
              </a:spcBef>
              <a:buFont typeface="+mj-lt"/>
              <a:buAutoNum type="arabicPeriod"/>
            </a:pPr>
            <a:r>
              <a:rPr lang="en-US" dirty="0">
                <a:solidFill>
                  <a:srgbClr val="0432FF"/>
                </a:solidFill>
                <a:sym typeface="Wingdings" pitchFamily="2" charset="2"/>
              </a:rPr>
              <a:t>Are there any thermal heat limits (especially for the inner tracker)?</a:t>
            </a:r>
            <a:endParaRPr lang="en-US" dirty="0">
              <a:solidFill>
                <a:srgbClr val="0432FF"/>
              </a:solidFill>
            </a:endParaRPr>
          </a:p>
        </p:txBody>
      </p:sp>
      <p:pic>
        <p:nvPicPr>
          <p:cNvPr id="6" name="Picture 5">
            <a:extLst>
              <a:ext uri="{FF2B5EF4-FFF2-40B4-BE49-F238E27FC236}">
                <a16:creationId xmlns:a16="http://schemas.microsoft.com/office/drawing/2014/main" id="{1B3F8E42-9199-2CFF-BE1F-0E55539880B2}"/>
              </a:ext>
            </a:extLst>
          </p:cNvPr>
          <p:cNvPicPr>
            <a:picLocks noChangeAspect="1"/>
          </p:cNvPicPr>
          <p:nvPr/>
        </p:nvPicPr>
        <p:blipFill>
          <a:blip r:embed="rId2"/>
          <a:stretch>
            <a:fillRect/>
          </a:stretch>
        </p:blipFill>
        <p:spPr>
          <a:xfrm>
            <a:off x="8054035" y="545848"/>
            <a:ext cx="3977789" cy="3011318"/>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descr="A picture containing graphical user interface&#10;&#10;AI-generated content may be incorrect.">
            <a:extLst>
              <a:ext uri="{FF2B5EF4-FFF2-40B4-BE49-F238E27FC236}">
                <a16:creationId xmlns:a16="http://schemas.microsoft.com/office/drawing/2014/main" id="{76549D8B-D58E-7D48-2F87-149655D65440}"/>
              </a:ext>
            </a:extLst>
          </p:cNvPr>
          <p:cNvPicPr>
            <a:picLocks noChangeAspect="1"/>
          </p:cNvPicPr>
          <p:nvPr/>
        </p:nvPicPr>
        <p:blipFill>
          <a:blip r:embed="rId3"/>
          <a:stretch>
            <a:fillRect/>
          </a:stretch>
        </p:blipFill>
        <p:spPr>
          <a:xfrm>
            <a:off x="8076228" y="3682000"/>
            <a:ext cx="4115772" cy="2668984"/>
          </a:xfrm>
          <a:prstGeom prst="rect">
            <a:avLst/>
          </a:prstGeom>
          <a:ln>
            <a:solidFill>
              <a:schemeClr val="tx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7176F157-C831-555B-F91C-44F933F6BCF7}"/>
              </a:ext>
            </a:extLst>
          </p:cNvPr>
          <p:cNvSpPr txBox="1"/>
          <p:nvPr/>
        </p:nvSpPr>
        <p:spPr>
          <a:xfrm>
            <a:off x="8054035" y="2123155"/>
            <a:ext cx="1385316" cy="369332"/>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a:highlight>
                  <a:srgbClr val="FFFF00"/>
                </a:highlight>
              </a:rPr>
              <a:t>Belle II [</a:t>
            </a:r>
            <a:r>
              <a:rPr lang="en-US" dirty="0">
                <a:highlight>
                  <a:srgbClr val="FFFF00"/>
                </a:highlight>
                <a:hlinkClick r:id="rId4"/>
              </a:rPr>
              <a:t>link</a:t>
            </a:r>
            <a:r>
              <a:rPr lang="en-US" dirty="0">
                <a:highlight>
                  <a:srgbClr val="FFFF00"/>
                </a:highlight>
              </a:rPr>
              <a:t>]</a:t>
            </a:r>
          </a:p>
        </p:txBody>
      </p:sp>
      <p:sp>
        <p:nvSpPr>
          <p:cNvPr id="11" name="TextBox 10">
            <a:extLst>
              <a:ext uri="{FF2B5EF4-FFF2-40B4-BE49-F238E27FC236}">
                <a16:creationId xmlns:a16="http://schemas.microsoft.com/office/drawing/2014/main" id="{9355B865-B8CE-689B-4075-950E990E5C97}"/>
              </a:ext>
            </a:extLst>
          </p:cNvPr>
          <p:cNvSpPr txBox="1"/>
          <p:nvPr/>
        </p:nvSpPr>
        <p:spPr>
          <a:xfrm>
            <a:off x="11180309" y="4563921"/>
            <a:ext cx="851515" cy="64633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dirty="0">
                <a:highlight>
                  <a:srgbClr val="FFFF00"/>
                </a:highlight>
              </a:rPr>
              <a:t>Belle II</a:t>
            </a:r>
          </a:p>
          <a:p>
            <a:pPr algn="ctr"/>
            <a:r>
              <a:rPr lang="en-US" dirty="0">
                <a:highlight>
                  <a:srgbClr val="FFFF00"/>
                </a:highlight>
              </a:rPr>
              <a:t>[</a:t>
            </a:r>
            <a:r>
              <a:rPr lang="en-US" dirty="0">
                <a:highlight>
                  <a:srgbClr val="FFFF00"/>
                </a:highlight>
                <a:hlinkClick r:id="rId4"/>
              </a:rPr>
              <a:t>link</a:t>
            </a:r>
            <a:r>
              <a:rPr lang="en-US" dirty="0">
                <a:highlight>
                  <a:srgbClr val="FFFF00"/>
                </a:highlight>
              </a:rPr>
              <a:t>]</a:t>
            </a:r>
          </a:p>
        </p:txBody>
      </p:sp>
      <p:sp>
        <p:nvSpPr>
          <p:cNvPr id="2" name="Title 1">
            <a:extLst>
              <a:ext uri="{FF2B5EF4-FFF2-40B4-BE49-F238E27FC236}">
                <a16:creationId xmlns:a16="http://schemas.microsoft.com/office/drawing/2014/main" id="{C8EA6B18-2DCA-5994-5A28-A65C70AFF52A}"/>
              </a:ext>
            </a:extLst>
          </p:cNvPr>
          <p:cNvSpPr>
            <a:spLocks noGrp="1"/>
          </p:cNvSpPr>
          <p:nvPr>
            <p:ph type="title"/>
          </p:nvPr>
        </p:nvSpPr>
        <p:spPr/>
        <p:txBody>
          <a:bodyPr/>
          <a:lstStyle/>
          <a:p>
            <a:r>
              <a:rPr lang="en-US" dirty="0"/>
              <a:t>Required Info from </a:t>
            </a:r>
            <a:r>
              <a:rPr lang="en-US" dirty="0" err="1"/>
              <a:t>ePIC</a:t>
            </a:r>
            <a:endParaRPr lang="en-US" dirty="0"/>
          </a:p>
        </p:txBody>
      </p:sp>
    </p:spTree>
    <p:extLst>
      <p:ext uri="{BB962C8B-B14F-4D97-AF65-F5344CB8AC3E}">
        <p14:creationId xmlns:p14="http://schemas.microsoft.com/office/powerpoint/2010/main" val="17789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7758EF-0BE1-FB34-0424-6E07D3AE5C7C}"/>
              </a:ext>
            </a:extLst>
          </p:cNvPr>
          <p:cNvSpPr>
            <a:spLocks noGrp="1"/>
          </p:cNvSpPr>
          <p:nvPr>
            <p:ph type="sldNum" sz="quarter" idx="4"/>
          </p:nvPr>
        </p:nvSpPr>
        <p:spPr/>
        <p:txBody>
          <a:bodyPr/>
          <a:lstStyle/>
          <a:p>
            <a:fld id="{933A556B-7C63-244D-9B7C-B0EA8042B330}" type="slidenum">
              <a:rPr lang="en-US" smtClean="0"/>
              <a:pPr/>
              <a:t>19</a:t>
            </a:fld>
            <a:endParaRPr lang="en-US" dirty="0"/>
          </a:p>
        </p:txBody>
      </p:sp>
      <p:sp>
        <p:nvSpPr>
          <p:cNvPr id="2" name="Title 1">
            <a:extLst>
              <a:ext uri="{FF2B5EF4-FFF2-40B4-BE49-F238E27FC236}">
                <a16:creationId xmlns:a16="http://schemas.microsoft.com/office/drawing/2014/main" id="{78B099C3-B830-61E6-55A7-36485C51C072}"/>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31235D9D-6C43-8E61-A780-F95113163343}"/>
              </a:ext>
            </a:extLst>
          </p:cNvPr>
          <p:cNvSpPr>
            <a:spLocks noGrp="1"/>
          </p:cNvSpPr>
          <p:nvPr>
            <p:ph idx="1"/>
          </p:nvPr>
        </p:nvSpPr>
        <p:spPr>
          <a:xfrm>
            <a:off x="505443" y="833354"/>
            <a:ext cx="11499925" cy="4920321"/>
          </a:xfrm>
        </p:spPr>
        <p:txBody>
          <a:bodyPr>
            <a:spAutoFit/>
          </a:bodyPr>
          <a:lstStyle/>
          <a:p>
            <a:pPr marL="0" indent="0">
              <a:buNone/>
            </a:pPr>
            <a:r>
              <a:rPr lang="en-US" sz="2000" dirty="0"/>
              <a:t>Further Synchrotron Radiation Mitigation:</a:t>
            </a:r>
          </a:p>
          <a:p>
            <a:r>
              <a:rPr lang="en-US" sz="2000" dirty="0"/>
              <a:t>adopt 10 </a:t>
            </a:r>
            <a:r>
              <a:rPr lang="en-US" sz="2000" dirty="0">
                <a:latin typeface="Symbol" pitchFamily="2" charset="2"/>
              </a:rPr>
              <a:t>m</a:t>
            </a:r>
            <a:r>
              <a:rPr lang="en-US" sz="2000" dirty="0"/>
              <a:t>m Au layer </a:t>
            </a:r>
          </a:p>
          <a:p>
            <a:r>
              <a:rPr lang="en-US" sz="2000" dirty="0"/>
              <a:t>further optimize the beam pipe </a:t>
            </a:r>
            <a:r>
              <a:rPr lang="en-US" sz="2000" dirty="0">
                <a:sym typeface="Wingdings" pitchFamily="2" charset="2"/>
              </a:rPr>
              <a:t> Andrii and Vacuum group are already working on it</a:t>
            </a:r>
          </a:p>
          <a:p>
            <a:endParaRPr lang="en-US" dirty="0">
              <a:sym typeface="Wingdings" pitchFamily="2" charset="2"/>
            </a:endParaRPr>
          </a:p>
          <a:p>
            <a:pPr marL="0" indent="0" algn="ctr">
              <a:buNone/>
            </a:pPr>
            <a:r>
              <a:rPr lang="en-US" sz="2000" dirty="0">
                <a:solidFill>
                  <a:srgbClr val="0432FF"/>
                </a:solidFill>
                <a:sym typeface="Wingdings" pitchFamily="2" charset="2"/>
              </a:rPr>
              <a:t>We are freezing the lattice of the ASR for the CD2/3 review need feedback please asap, because integration of a collimator in sector 5 is extremely tricky</a:t>
            </a:r>
          </a:p>
          <a:p>
            <a:pPr marL="0" indent="0" algn="ctr">
              <a:buNone/>
            </a:pPr>
            <a:endParaRPr lang="en-US" sz="2000" dirty="0">
              <a:solidFill>
                <a:srgbClr val="0432FF"/>
              </a:solidFill>
              <a:sym typeface="Wingdings" pitchFamily="2" charset="2"/>
            </a:endParaRPr>
          </a:p>
          <a:p>
            <a:pPr marL="0" indent="0" algn="ctr">
              <a:buNone/>
            </a:pPr>
            <a:r>
              <a:rPr lang="en-US" sz="2000" dirty="0">
                <a:solidFill>
                  <a:srgbClr val="0432FF"/>
                </a:solidFill>
              </a:rPr>
              <a:t>Need the information to resolve review recommendations and pass upcoming reviews</a:t>
            </a:r>
          </a:p>
          <a:p>
            <a:pPr marL="0" indent="0" algn="ctr">
              <a:buNone/>
            </a:pPr>
            <a:endParaRPr lang="en-US" sz="800" dirty="0">
              <a:solidFill>
                <a:srgbClr val="0432FF"/>
              </a:solidFill>
            </a:endParaRPr>
          </a:p>
          <a:p>
            <a:pPr marL="0" indent="0" algn="ctr">
              <a:buNone/>
            </a:pPr>
            <a:r>
              <a:rPr lang="en-US" sz="2000" dirty="0">
                <a:solidFill>
                  <a:srgbClr val="0432FF"/>
                </a:solidFill>
              </a:rPr>
              <a:t>If baseline is established can start to develop a commissioning scenario for the ESR</a:t>
            </a:r>
          </a:p>
          <a:p>
            <a:pPr marL="0" indent="0" algn="ctr">
              <a:buNone/>
            </a:pPr>
            <a:endParaRPr lang="en-US" sz="800" dirty="0">
              <a:solidFill>
                <a:srgbClr val="0432FF"/>
              </a:solidFill>
            </a:endParaRPr>
          </a:p>
          <a:p>
            <a:pPr marL="0" indent="0" algn="ctr">
              <a:buNone/>
            </a:pPr>
            <a:r>
              <a:rPr lang="en-US" sz="2800" dirty="0">
                <a:solidFill>
                  <a:srgbClr val="FF40FF"/>
                </a:solidFill>
              </a:rPr>
              <a:t>Beam Background Mantra design with safety factors as it always comes worth then predicted</a:t>
            </a:r>
          </a:p>
        </p:txBody>
      </p:sp>
    </p:spTree>
    <p:extLst>
      <p:ext uri="{BB962C8B-B14F-4D97-AF65-F5344CB8AC3E}">
        <p14:creationId xmlns:p14="http://schemas.microsoft.com/office/powerpoint/2010/main" val="1861045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8322F-76DD-95B8-5891-4BD72D55A1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0F65DE-A463-6AA1-1032-B88EC13524A8}"/>
              </a:ext>
            </a:extLst>
          </p:cNvPr>
          <p:cNvSpPr>
            <a:spLocks noGrp="1"/>
          </p:cNvSpPr>
          <p:nvPr>
            <p:ph type="sldNum" sz="quarter" idx="4"/>
          </p:nvPr>
        </p:nvSpPr>
        <p:spPr/>
        <p:txBody>
          <a:bodyPr/>
          <a:lstStyle/>
          <a:p>
            <a:fld id="{933A556B-7C63-244D-9B7C-B0EA8042B330}" type="slidenum">
              <a:rPr lang="en-US" smtClean="0"/>
              <a:pPr/>
              <a:t>2</a:t>
            </a:fld>
            <a:endParaRPr lang="en-US" dirty="0"/>
          </a:p>
        </p:txBody>
      </p:sp>
      <p:sp>
        <p:nvSpPr>
          <p:cNvPr id="3" name="Text Placeholder 2">
            <a:extLst>
              <a:ext uri="{FF2B5EF4-FFF2-40B4-BE49-F238E27FC236}">
                <a16:creationId xmlns:a16="http://schemas.microsoft.com/office/drawing/2014/main" id="{62981F70-093A-2F4B-7D52-626AE7F0CD6C}"/>
              </a:ext>
            </a:extLst>
          </p:cNvPr>
          <p:cNvSpPr>
            <a:spLocks noGrp="1"/>
          </p:cNvSpPr>
          <p:nvPr>
            <p:ph type="body" sz="quarter" idx="10"/>
          </p:nvPr>
        </p:nvSpPr>
        <p:spPr/>
        <p:txBody>
          <a:bodyPr/>
          <a:lstStyle/>
          <a:p>
            <a:endParaRPr lang="en-US"/>
          </a:p>
        </p:txBody>
      </p:sp>
      <p:sp>
        <p:nvSpPr>
          <p:cNvPr id="4" name="TextBox 3">
            <a:extLst>
              <a:ext uri="{FF2B5EF4-FFF2-40B4-BE49-F238E27FC236}">
                <a16:creationId xmlns:a16="http://schemas.microsoft.com/office/drawing/2014/main" id="{58E202E5-C5EC-EE84-BEC5-36F57B8E422F}"/>
              </a:ext>
            </a:extLst>
          </p:cNvPr>
          <p:cNvSpPr txBox="1"/>
          <p:nvPr/>
        </p:nvSpPr>
        <p:spPr>
          <a:xfrm>
            <a:off x="2592477" y="2264586"/>
            <a:ext cx="7007046" cy="1200329"/>
          </a:xfrm>
          <a:prstGeom prst="rect">
            <a:avLst/>
          </a:prstGeom>
        </p:spPr>
        <p:txBody>
          <a:bodyPr wrap="none" rtlCol="0">
            <a:spAutoFit/>
          </a:bodyPr>
          <a:lstStyle/>
          <a:p>
            <a:pPr algn="ctr">
              <a:spcBef>
                <a:spcPts val="0"/>
              </a:spcBef>
              <a:buClr>
                <a:srgbClr val="0096FF"/>
              </a:buClr>
            </a:pPr>
            <a:r>
              <a:rPr lang="en-US" sz="3600" b="1" dirty="0">
                <a:solidFill>
                  <a:schemeClr val="bg2">
                    <a:lumMod val="60000"/>
                    <a:lumOff val="40000"/>
                  </a:schemeClr>
                </a:solidFill>
              </a:rPr>
              <a:t>What Backgrounds do we have</a:t>
            </a:r>
          </a:p>
          <a:p>
            <a:pPr algn="ctr">
              <a:spcBef>
                <a:spcPts val="0"/>
              </a:spcBef>
              <a:buClr>
                <a:srgbClr val="0096FF"/>
              </a:buClr>
            </a:pPr>
            <a:r>
              <a:rPr lang="en-US" sz="3600" b="1" dirty="0">
                <a:solidFill>
                  <a:schemeClr val="bg2">
                    <a:lumMod val="60000"/>
                    <a:lumOff val="40000"/>
                  </a:schemeClr>
                </a:solidFill>
              </a:rPr>
              <a:t>and where do we stand</a:t>
            </a:r>
          </a:p>
        </p:txBody>
      </p:sp>
    </p:spTree>
    <p:extLst>
      <p:ext uri="{BB962C8B-B14F-4D97-AF65-F5344CB8AC3E}">
        <p14:creationId xmlns:p14="http://schemas.microsoft.com/office/powerpoint/2010/main" val="2028322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A9EF050-A7A1-5D09-5FE3-57EB02FA8AFE}"/>
                  </a:ext>
                </a:extLst>
              </p:cNvPr>
              <p:cNvSpPr/>
              <p:nvPr/>
            </p:nvSpPr>
            <p:spPr>
              <a:xfrm>
                <a:off x="4298351" y="588870"/>
                <a:ext cx="2677886" cy="1686505"/>
              </a:xfrm>
              <a:prstGeom prst="rect">
                <a:avLst/>
              </a:prstGeom>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200" dirty="0"/>
                  <a:t>Beam Currents:</a:t>
                </a:r>
              </a:p>
              <a:p>
                <a:pPr algn="ctr"/>
                <a14:m>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𝐼</m:t>
                        </m:r>
                      </m:e>
                      <m:sup>
                        <m:r>
                          <m:rPr>
                            <m:sty m:val="p"/>
                          </m:rPr>
                          <a:rPr lang="en-US" sz="1200" b="0" i="0" smtClean="0">
                            <a:latin typeface="Cambria Math" panose="02040503050406030204" pitchFamily="18" charset="0"/>
                          </a:rPr>
                          <m:t>ESR</m:t>
                        </m:r>
                      </m:sup>
                    </m:sSup>
                    <m:r>
                      <a:rPr lang="en-US" sz="1200" b="0" i="1" smtClean="0">
                        <a:latin typeface="Cambria Math" panose="02040503050406030204" pitchFamily="18" charset="0"/>
                      </a:rPr>
                      <m:t>=100 </m:t>
                    </m:r>
                    <m:r>
                      <m:rPr>
                        <m:sty m:val="p"/>
                      </m:rPr>
                      <a:rPr lang="en-US" sz="1200" b="0" i="0" smtClean="0">
                        <a:latin typeface="Cambria Math" panose="02040503050406030204" pitchFamily="18" charset="0"/>
                      </a:rPr>
                      <m:t>mA</m:t>
                    </m:r>
                  </m:oMath>
                </a14:m>
                <a:r>
                  <a:rPr lang="en-US" sz="1200" b="0" dirty="0"/>
                  <a:t>, </a:t>
                </a:r>
                <a14:m>
                  <m:oMath xmlns:m="http://schemas.openxmlformats.org/officeDocument/2006/math">
                    <m:f>
                      <m:fPr>
                        <m:ctrlPr>
                          <a:rPr lang="en-US" sz="1200" b="0" i="1" smtClean="0">
                            <a:latin typeface="Cambria Math" panose="02040503050406030204" pitchFamily="18" charset="0"/>
                          </a:rPr>
                        </m:ctrlPr>
                      </m:fPr>
                      <m:num>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𝐼</m:t>
                            </m:r>
                          </m:e>
                          <m:sup>
                            <m:r>
                              <m:rPr>
                                <m:sty m:val="p"/>
                              </m:rPr>
                              <a:rPr lang="en-US" sz="1200" b="0" i="0" smtClean="0">
                                <a:latin typeface="Cambria Math" panose="02040503050406030204" pitchFamily="18" charset="0"/>
                              </a:rPr>
                              <m:t>ESR</m:t>
                            </m:r>
                          </m:sup>
                        </m:sSup>
                      </m:num>
                      <m:den>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𝐼</m:t>
                            </m:r>
                          </m:e>
                          <m:sup>
                            <m:r>
                              <m:rPr>
                                <m:sty m:val="p"/>
                              </m:rPr>
                              <a:rPr lang="en-US" sz="1200" b="0" i="0" smtClean="0">
                                <a:latin typeface="Cambria Math" panose="02040503050406030204" pitchFamily="18" charset="0"/>
                              </a:rPr>
                              <m:t>HSR</m:t>
                            </m:r>
                          </m:sup>
                        </m:sSup>
                      </m:den>
                    </m:f>
                    <m:r>
                      <a:rPr lang="en-US" sz="1200" b="0" i="1" smtClean="0">
                        <a:latin typeface="Cambria Math" panose="02040503050406030204" pitchFamily="18" charset="0"/>
                      </a:rPr>
                      <m:t>~</m:t>
                    </m:r>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5</m:t>
                        </m:r>
                      </m:num>
                      <m:den>
                        <m:r>
                          <a:rPr lang="en-US" sz="1200" b="0" i="1" smtClean="0">
                            <a:latin typeface="Cambria Math" panose="02040503050406030204" pitchFamily="18" charset="0"/>
                          </a:rPr>
                          <m:t>2</m:t>
                        </m:r>
                      </m:den>
                    </m:f>
                  </m:oMath>
                </a14:m>
                <a:endParaRPr lang="en-US" sz="1200" b="0" dirty="0"/>
              </a:p>
              <a:p>
                <a:pPr marL="285750" indent="-285750">
                  <a:buFont typeface="Arial" panose="020B0604020202020204" pitchFamily="34" charset="0"/>
                  <a:buChar char="•"/>
                </a:pPr>
                <a:r>
                  <a:rPr lang="en-US" sz="1200" dirty="0"/>
                  <a:t>Beam Dose:</a:t>
                </a:r>
              </a:p>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𝐵𝐷</m:t>
                      </m:r>
                      <m:r>
                        <a:rPr lang="en-US" sz="1200" b="0" i="1" smtClean="0">
                          <a:latin typeface="Cambria Math" panose="02040503050406030204" pitchFamily="18" charset="0"/>
                        </a:rPr>
                        <m:t>=100 </m:t>
                      </m:r>
                      <m:r>
                        <m:rPr>
                          <m:sty m:val="p"/>
                        </m:rPr>
                        <a:rPr lang="en-US" sz="1200" b="0" i="0" smtClean="0">
                          <a:latin typeface="Cambria Math" panose="02040503050406030204" pitchFamily="18" charset="0"/>
                        </a:rPr>
                        <m:t>Ah</m:t>
                      </m:r>
                    </m:oMath>
                  </m:oMathPara>
                </a14:m>
                <a:endParaRPr lang="en-US" sz="1200" b="0" dirty="0"/>
              </a:p>
              <a:p>
                <a:pPr marL="285750" indent="-285750">
                  <a:buFont typeface="Arial" panose="020B0604020202020204" pitchFamily="34" charset="0"/>
                  <a:buChar char="•"/>
                </a:pPr>
                <a:r>
                  <a:rPr lang="en-US" sz="1200" b="0" dirty="0"/>
                  <a:t>Detector Limit:</a:t>
                </a:r>
              </a:p>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𝐷𝐿</m:t>
                      </m:r>
                      <m:r>
                        <a:rPr lang="en-US" sz="1200" b="0" i="1" smtClean="0">
                          <a:latin typeface="Cambria Math" panose="02040503050406030204" pitchFamily="18" charset="0"/>
                        </a:rPr>
                        <m:t>=1 </m:t>
                      </m:r>
                      <m:r>
                        <m:rPr>
                          <m:sty m:val="p"/>
                        </m:rPr>
                        <a:rPr lang="en-US" sz="1200" b="0" i="0" smtClean="0">
                          <a:latin typeface="Cambria Math" panose="02040503050406030204" pitchFamily="18" charset="0"/>
                        </a:rPr>
                        <m:t>MHz</m:t>
                      </m:r>
                    </m:oMath>
                  </m:oMathPara>
                </a14:m>
                <a:endParaRPr lang="en-US" sz="1200" b="0" dirty="0"/>
              </a:p>
              <a:p>
                <a:pPr marL="285750" indent="-285750">
                  <a:buFont typeface="Arial" panose="020B0604020202020204" pitchFamily="34" charset="0"/>
                  <a:buChar char="•"/>
                </a:pPr>
                <a:r>
                  <a:rPr lang="en-US" sz="1200" dirty="0"/>
                  <a:t>Acceptable Beam Lifetimes:</a:t>
                </a:r>
              </a:p>
              <a:p>
                <a:pPr algn="ctr"/>
                <a14:m>
                  <m:oMath xmlns:m="http://schemas.openxmlformats.org/officeDocument/2006/math">
                    <m:sSubSup>
                      <m:sSubSupPr>
                        <m:ctrlPr>
                          <a:rPr lang="en-US" sz="1200" b="0" i="1" smtClean="0">
                            <a:latin typeface="Cambria Math" panose="02040503050406030204" pitchFamily="18" charset="0"/>
                          </a:rPr>
                        </m:ctrlPr>
                      </m:sSubSupPr>
                      <m:e>
                        <m:r>
                          <a:rPr lang="en-US" sz="1200" b="0" i="1" smtClean="0">
                            <a:latin typeface="Cambria Math" panose="02040503050406030204" pitchFamily="18" charset="0"/>
                            <a:ea typeface="Cambria Math" panose="02040503050406030204" pitchFamily="18" charset="0"/>
                          </a:rPr>
                          <m:t>𝜏</m:t>
                        </m:r>
                      </m:e>
                      <m:sub>
                        <m:r>
                          <m:rPr>
                            <m:sty m:val="p"/>
                          </m:rPr>
                          <a:rPr lang="en-US" sz="1200" b="0" i="0" smtClean="0">
                            <a:latin typeface="Cambria Math" panose="02040503050406030204" pitchFamily="18" charset="0"/>
                          </a:rPr>
                          <m:t>acc</m:t>
                        </m:r>
                      </m:sub>
                      <m:sup>
                        <m:r>
                          <m:rPr>
                            <m:sty m:val="p"/>
                          </m:rPr>
                          <a:rPr lang="en-US" sz="1200" b="0" i="0" smtClean="0">
                            <a:latin typeface="Cambria Math" panose="02040503050406030204" pitchFamily="18" charset="0"/>
                          </a:rPr>
                          <m:t>ESR</m:t>
                        </m:r>
                      </m:sup>
                    </m:sSubSup>
                    <m:r>
                      <a:rPr lang="en-US" sz="1200" b="0" i="0" smtClean="0">
                        <a:latin typeface="Cambria Math" panose="02040503050406030204" pitchFamily="18" charset="0"/>
                      </a:rPr>
                      <m:t>~10 </m:t>
                    </m:r>
                    <m:r>
                      <m:rPr>
                        <m:sty m:val="p"/>
                      </m:rPr>
                      <a:rPr lang="en-US" sz="1200" b="0" i="0" smtClean="0">
                        <a:latin typeface="Cambria Math" panose="02040503050406030204" pitchFamily="18" charset="0"/>
                      </a:rPr>
                      <m:t>hr</m:t>
                    </m:r>
                  </m:oMath>
                </a14:m>
                <a:r>
                  <a:rPr lang="en-US" sz="1200" b="0" dirty="0"/>
                  <a:t>, </a:t>
                </a:r>
                <a14:m>
                  <m:oMath xmlns:m="http://schemas.openxmlformats.org/officeDocument/2006/math">
                    <m:sSubSup>
                      <m:sSubSupPr>
                        <m:ctrlPr>
                          <a:rPr lang="en-US" sz="1200" b="0" i="1" smtClean="0">
                            <a:latin typeface="Cambria Math" panose="02040503050406030204" pitchFamily="18" charset="0"/>
                          </a:rPr>
                        </m:ctrlPr>
                      </m:sSubSupPr>
                      <m:e>
                        <m:r>
                          <a:rPr lang="en-US" sz="1200" i="1">
                            <a:latin typeface="Cambria Math" panose="02040503050406030204" pitchFamily="18" charset="0"/>
                            <a:ea typeface="Cambria Math" panose="02040503050406030204" pitchFamily="18" charset="0"/>
                          </a:rPr>
                          <m:t>𝜏</m:t>
                        </m:r>
                      </m:e>
                      <m:sub>
                        <m:r>
                          <m:rPr>
                            <m:sty m:val="p"/>
                          </m:rPr>
                          <a:rPr lang="en-US" sz="1200" b="0" i="0" smtClean="0">
                            <a:latin typeface="Cambria Math" panose="02040503050406030204" pitchFamily="18" charset="0"/>
                          </a:rPr>
                          <m:t>acc</m:t>
                        </m:r>
                      </m:sub>
                      <m:sup>
                        <m:r>
                          <m:rPr>
                            <m:sty m:val="p"/>
                          </m:rPr>
                          <a:rPr lang="en-US" sz="1200" b="0" i="0" smtClean="0">
                            <a:latin typeface="Cambria Math" panose="02040503050406030204" pitchFamily="18" charset="0"/>
                          </a:rPr>
                          <m:t>HSR</m:t>
                        </m:r>
                      </m:sup>
                    </m:sSubSup>
                    <m:r>
                      <a:rPr lang="en-US" sz="1200" b="0" i="0" smtClean="0">
                        <a:latin typeface="Cambria Math" panose="02040503050406030204" pitchFamily="18" charset="0"/>
                      </a:rPr>
                      <m:t>~3 </m:t>
                    </m:r>
                    <m:r>
                      <m:rPr>
                        <m:sty m:val="p"/>
                      </m:rPr>
                      <a:rPr lang="en-US" sz="1200" b="0" i="0" smtClean="0">
                        <a:latin typeface="Cambria Math" panose="02040503050406030204" pitchFamily="18" charset="0"/>
                      </a:rPr>
                      <m:t>hr</m:t>
                    </m:r>
                  </m:oMath>
                </a14:m>
                <a:endParaRPr lang="en-US" sz="1200" b="0" dirty="0"/>
              </a:p>
            </p:txBody>
          </p:sp>
        </mc:Choice>
        <mc:Fallback xmlns="">
          <p:sp>
            <p:nvSpPr>
              <p:cNvPr id="4" name="Rectangle 3">
                <a:extLst>
                  <a:ext uri="{FF2B5EF4-FFF2-40B4-BE49-F238E27FC236}">
                    <a16:creationId xmlns:a16="http://schemas.microsoft.com/office/drawing/2014/main" id="{BA9EF050-A7A1-5D09-5FE3-57EB02FA8AFE}"/>
                  </a:ext>
                </a:extLst>
              </p:cNvPr>
              <p:cNvSpPr>
                <a:spLocks noRot="1" noChangeAspect="1" noMove="1" noResize="1" noEditPoints="1" noAdjustHandles="1" noChangeArrowheads="1" noChangeShapeType="1" noTextEdit="1"/>
              </p:cNvSpPr>
              <p:nvPr/>
            </p:nvSpPr>
            <p:spPr>
              <a:xfrm>
                <a:off x="4298351" y="588870"/>
                <a:ext cx="2677886" cy="1686505"/>
              </a:xfrm>
              <a:prstGeom prst="rect">
                <a:avLst/>
              </a:prstGeom>
              <a:blipFill>
                <a:blip r:embed="rId2"/>
                <a:stretch>
                  <a:fillRect/>
                </a:stretch>
              </a:blipFill>
              <a:ln>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
        <p:nvSpPr>
          <p:cNvPr id="5" name="TextBox 4">
            <a:extLst>
              <a:ext uri="{FF2B5EF4-FFF2-40B4-BE49-F238E27FC236}">
                <a16:creationId xmlns:a16="http://schemas.microsoft.com/office/drawing/2014/main" id="{B37AFBB1-D9A9-EBD7-2E6B-6AD70FDF2AB1}"/>
              </a:ext>
            </a:extLst>
          </p:cNvPr>
          <p:cNvSpPr txBox="1"/>
          <p:nvPr/>
        </p:nvSpPr>
        <p:spPr>
          <a:xfrm>
            <a:off x="1936150" y="1119339"/>
            <a:ext cx="2013201" cy="646331"/>
          </a:xfrm>
          <a:prstGeom prst="rect">
            <a:avLst/>
          </a:prstGeom>
          <a:noFill/>
          <a:effectLst/>
        </p:spPr>
        <p:txBody>
          <a:bodyPr wrap="square" rtlCol="0">
            <a:spAutoFit/>
          </a:bodyPr>
          <a:lstStyle/>
          <a:p>
            <a:r>
              <a:rPr lang="en-US" dirty="0"/>
              <a:t>Initial Parameters @ 10x275 GeV</a:t>
            </a:r>
          </a:p>
        </p:txBody>
      </p:sp>
      <mc:AlternateContent xmlns:mc="http://schemas.openxmlformats.org/markup-compatibility/2006" xmlns:a14="http://schemas.microsoft.com/office/drawing/2010/main">
        <mc:Choice Requires="a14">
          <p:sp>
            <p:nvSpPr>
              <p:cNvPr id="6" name="Diamond 5">
                <a:extLst>
                  <a:ext uri="{FF2B5EF4-FFF2-40B4-BE49-F238E27FC236}">
                    <a16:creationId xmlns:a16="http://schemas.microsoft.com/office/drawing/2014/main" id="{1B0B2EE7-BF31-3D29-FFE7-159071BFFACF}"/>
                  </a:ext>
                </a:extLst>
              </p:cNvPr>
              <p:cNvSpPr/>
              <p:nvPr/>
            </p:nvSpPr>
            <p:spPr>
              <a:xfrm>
                <a:off x="4020766" y="3608481"/>
                <a:ext cx="3233056" cy="1524000"/>
              </a:xfrm>
              <a:prstGeom prst="diamond">
                <a:avLst/>
              </a:prstGeom>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US" sz="1200" i="1" smtClean="0">
                              <a:latin typeface="Cambria Math" panose="02040503050406030204" pitchFamily="18" charset="0"/>
                            </a:rPr>
                          </m:ctrlPr>
                        </m:naryPr>
                        <m:sub/>
                        <m:sup/>
                        <m:e>
                          <m:r>
                            <a:rPr lang="en-US" sz="1200" b="0" i="1" smtClean="0">
                              <a:latin typeface="Cambria Math" panose="02040503050406030204" pitchFamily="18" charset="0"/>
                            </a:rPr>
                            <m:t>𝐵𝐺</m:t>
                          </m:r>
                          <m:r>
                            <a:rPr lang="en-US" sz="1200" b="0" i="1" smtClean="0">
                              <a:latin typeface="Cambria Math" panose="02040503050406030204" pitchFamily="18" charset="0"/>
                            </a:rPr>
                            <m:t>~</m:t>
                          </m:r>
                          <m:r>
                            <a:rPr lang="en-US" sz="1200" b="0" i="1" smtClean="0">
                              <a:latin typeface="Cambria Math" panose="02040503050406030204" pitchFamily="18" charset="0"/>
                            </a:rPr>
                            <m:t>𝐷𝐿</m:t>
                          </m:r>
                        </m:e>
                      </m:nary>
                    </m:oMath>
                  </m:oMathPara>
                </a14:m>
                <a:endParaRPr lang="en-US" sz="1200" dirty="0"/>
              </a:p>
              <a:p>
                <a:pPr algn="ctr"/>
                <a:r>
                  <a:rPr lang="en-US" sz="1200" b="1" dirty="0"/>
                  <a:t>AND</a:t>
                </a:r>
              </a:p>
              <a:p>
                <a:pPr algn="ctr"/>
                <a14:m>
                  <m:oMathPara xmlns:m="http://schemas.openxmlformats.org/officeDocument/2006/math">
                    <m:oMathParaPr>
                      <m:jc m:val="centerGroup"/>
                    </m:oMathParaPr>
                    <m:oMath xmlns:m="http://schemas.openxmlformats.org/officeDocument/2006/math">
                      <m:nary>
                        <m:naryPr>
                          <m:chr m:val="∑"/>
                          <m:subHide m:val="on"/>
                          <m:supHide m:val="on"/>
                          <m:ctrlPr>
                            <a:rPr lang="en-US" sz="1200" i="1" smtClean="0">
                              <a:latin typeface="Cambria Math" panose="02040503050406030204" pitchFamily="18" charset="0"/>
                            </a:rPr>
                          </m:ctrlPr>
                        </m:naryPr>
                        <m:sub/>
                        <m:sup/>
                        <m:e>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sSup>
                                <m:sSupPr>
                                  <m:ctrlPr>
                                    <a:rPr lang="en-US" sz="1200" i="1" smtClean="0">
                                      <a:latin typeface="Cambria Math" panose="02040503050406030204" pitchFamily="18" charset="0"/>
                                    </a:rPr>
                                  </m:ctrlPr>
                                </m:sSupPr>
                                <m:e>
                                  <m:r>
                                    <a:rPr lang="en-US" sz="1200" i="1" smtClean="0">
                                      <a:latin typeface="Cambria Math" panose="02040503050406030204" pitchFamily="18" charset="0"/>
                                      <a:ea typeface="Cambria Math" panose="02040503050406030204" pitchFamily="18" charset="0"/>
                                    </a:rPr>
                                    <m:t>𝜏</m:t>
                                  </m:r>
                                </m:e>
                                <m:sup>
                                  <m:r>
                                    <m:rPr>
                                      <m:sty m:val="p"/>
                                    </m:rPr>
                                    <a:rPr lang="en-US" sz="1200" b="0" i="0" smtClean="0">
                                      <a:latin typeface="Cambria Math" panose="02040503050406030204" pitchFamily="18" charset="0"/>
                                    </a:rPr>
                                    <m:t>ESR</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HSR</m:t>
                                  </m:r>
                                </m:sup>
                              </m:sSup>
                            </m:den>
                          </m:f>
                          <m:r>
                            <a:rPr lang="en-US" sz="1200" i="1">
                              <a:latin typeface="Cambria Math" panose="02040503050406030204" pitchFamily="18" charset="0"/>
                              <a:ea typeface="Cambria Math" panose="02040503050406030204" pitchFamily="18" charset="0"/>
                            </a:rPr>
                            <m:t>≲</m:t>
                          </m:r>
                        </m:e>
                      </m:nary>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sSubSup>
                            <m:sSubSupPr>
                              <m:ctrlPr>
                                <a:rPr lang="en-US" sz="1200" i="1" smtClean="0">
                                  <a:latin typeface="Cambria Math" panose="02040503050406030204" pitchFamily="18" charset="0"/>
                                </a:rPr>
                              </m:ctrlPr>
                            </m:sSubSupPr>
                            <m:e>
                              <m:r>
                                <a:rPr lang="en-US" sz="1200" i="1" smtClean="0">
                                  <a:latin typeface="Cambria Math" panose="02040503050406030204" pitchFamily="18" charset="0"/>
                                  <a:ea typeface="Cambria Math" panose="02040503050406030204" pitchFamily="18" charset="0"/>
                                </a:rPr>
                                <m:t>𝜏</m:t>
                              </m:r>
                            </m:e>
                            <m:sub>
                              <m:r>
                                <m:rPr>
                                  <m:sty m:val="p"/>
                                </m:rPr>
                                <a:rPr lang="en-US" sz="1200" b="0" i="0" smtClean="0">
                                  <a:latin typeface="Cambria Math" panose="02040503050406030204" pitchFamily="18" charset="0"/>
                                </a:rPr>
                                <m:t>acc</m:t>
                              </m:r>
                            </m:sub>
                            <m:sup>
                              <m:r>
                                <m:rPr>
                                  <m:sty m:val="p"/>
                                </m:rPr>
                                <a:rPr lang="en-US" sz="1200" b="0" i="0" smtClean="0">
                                  <a:latin typeface="Cambria Math" panose="02040503050406030204" pitchFamily="18" charset="0"/>
                                </a:rPr>
                                <m:t>ESR</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HSR</m:t>
                              </m:r>
                            </m:sup>
                          </m:sSubSup>
                        </m:den>
                      </m:f>
                    </m:oMath>
                  </m:oMathPara>
                </a14:m>
                <a:endParaRPr lang="en-US" sz="1200" dirty="0"/>
              </a:p>
            </p:txBody>
          </p:sp>
        </mc:Choice>
        <mc:Fallback xmlns="">
          <p:sp>
            <p:nvSpPr>
              <p:cNvPr id="6" name="Diamond 5">
                <a:extLst>
                  <a:ext uri="{FF2B5EF4-FFF2-40B4-BE49-F238E27FC236}">
                    <a16:creationId xmlns:a16="http://schemas.microsoft.com/office/drawing/2014/main" id="{1B0B2EE7-BF31-3D29-FFE7-159071BFFACF}"/>
                  </a:ext>
                </a:extLst>
              </p:cNvPr>
              <p:cNvSpPr>
                <a:spLocks noRot="1" noChangeAspect="1" noMove="1" noResize="1" noEditPoints="1" noAdjustHandles="1" noChangeArrowheads="1" noChangeShapeType="1" noTextEdit="1"/>
              </p:cNvSpPr>
              <p:nvPr/>
            </p:nvSpPr>
            <p:spPr>
              <a:xfrm>
                <a:off x="4020766" y="3608481"/>
                <a:ext cx="3233056" cy="1524000"/>
              </a:xfrm>
              <a:prstGeom prst="diamond">
                <a:avLst/>
              </a:prstGeom>
              <a:blipFill>
                <a:blip r:embed="rId3"/>
                <a:stretch>
                  <a:fillRect/>
                </a:stretch>
              </a:blipFill>
              <a:ln>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37922D87-CB05-0C8D-6F6D-52CD81BC4D12}"/>
                  </a:ext>
                </a:extLst>
              </p:cNvPr>
              <p:cNvSpPr/>
              <p:nvPr/>
            </p:nvSpPr>
            <p:spPr>
              <a:xfrm>
                <a:off x="1936150" y="2517188"/>
                <a:ext cx="7402286" cy="859973"/>
              </a:xfrm>
              <a:prstGeom prst="roundRect">
                <a:avLst/>
              </a:prstGeom>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Estimate Gas Pressure:</a:t>
                </a:r>
              </a:p>
              <a:p>
                <a:pPr algn="ctr"/>
                <a14:m>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𝑃</m:t>
                        </m:r>
                      </m:e>
                      <m:sup>
                        <m:r>
                          <m:rPr>
                            <m:sty m:val="p"/>
                          </m:rPr>
                          <a:rPr lang="en-US" sz="1200" b="0" i="0" smtClean="0">
                            <a:latin typeface="Cambria Math" panose="02040503050406030204" pitchFamily="18" charset="0"/>
                          </a:rPr>
                          <m:t>ESR</m:t>
                        </m:r>
                      </m:sup>
                    </m:sSup>
                  </m:oMath>
                </a14:m>
                <a:r>
                  <a:rPr lang="en-US" sz="1200" dirty="0"/>
                  <a:t>,</a:t>
                </a:r>
                <a14:m>
                  <m:oMath xmlns:m="http://schemas.openxmlformats.org/officeDocument/2006/math">
                    <m:sSup>
                      <m:sSupPr>
                        <m:ctrlPr>
                          <a:rPr lang="en-US" sz="1200" i="1" dirty="0" smtClean="0">
                            <a:latin typeface="Cambria Math" panose="02040503050406030204" pitchFamily="18" charset="0"/>
                          </a:rPr>
                        </m:ctrlPr>
                      </m:sSupPr>
                      <m:e>
                        <m:r>
                          <a:rPr lang="en-US" sz="1200" b="0" i="1" dirty="0" smtClean="0">
                            <a:latin typeface="Cambria Math" panose="02040503050406030204" pitchFamily="18" charset="0"/>
                          </a:rPr>
                          <m:t>𝑃</m:t>
                        </m:r>
                      </m:e>
                      <m:sup>
                        <m:r>
                          <m:rPr>
                            <m:sty m:val="p"/>
                          </m:rPr>
                          <a:rPr lang="en-US" sz="1200" b="0" i="0" dirty="0" smtClean="0">
                            <a:latin typeface="Cambria Math" panose="02040503050406030204" pitchFamily="18" charset="0"/>
                          </a:rPr>
                          <m:t>HSR</m:t>
                        </m:r>
                      </m:sup>
                    </m:sSup>
                  </m:oMath>
                </a14:m>
                <a:endParaRPr lang="en-US" sz="1200" dirty="0"/>
              </a:p>
              <a:p>
                <a:pPr algn="ctr"/>
                <a:r>
                  <a:rPr lang="en-US" sz="1200" dirty="0"/>
                  <a:t>Calculate Detector Backgrounds and Beam Lifetimes (Beam-gas, </a:t>
                </a:r>
                <a:r>
                  <a:rPr lang="en-US" sz="1200" dirty="0" err="1"/>
                  <a:t>Touschek</a:t>
                </a:r>
                <a:r>
                  <a:rPr lang="en-US" sz="1200" dirty="0"/>
                  <a:t>, SR, Collision, IBS, etc.):</a:t>
                </a:r>
              </a:p>
              <a:p>
                <a:pPr algn="ctr"/>
                <a14:m>
                  <m:oMath xmlns:m="http://schemas.openxmlformats.org/officeDocument/2006/math">
                    <m:sSubSup>
                      <m:sSubSupPr>
                        <m:ctrlPr>
                          <a:rPr lang="en-US" sz="1200" i="1" smtClean="0">
                            <a:latin typeface="Cambria Math" panose="02040503050406030204" pitchFamily="18" charset="0"/>
                          </a:rPr>
                        </m:ctrlPr>
                      </m:sSubSupPr>
                      <m:e>
                        <m:r>
                          <a:rPr lang="en-US" sz="1200" b="0" i="1" smtClean="0">
                            <a:latin typeface="Cambria Math" panose="02040503050406030204" pitchFamily="18" charset="0"/>
                          </a:rPr>
                          <m:t>𝐵𝐺</m:t>
                        </m:r>
                      </m:e>
                      <m:sub>
                        <m:r>
                          <a:rPr lang="en-US" sz="1200" b="0" i="1" smtClean="0">
                            <a:latin typeface="Cambria Math" panose="02040503050406030204" pitchFamily="18" charset="0"/>
                          </a:rPr>
                          <m:t>𝑖</m:t>
                        </m:r>
                      </m:sub>
                      <m:sup>
                        <m:r>
                          <m:rPr>
                            <m:sty m:val="p"/>
                          </m:rPr>
                          <a:rPr lang="en-US" sz="1200" b="0" i="0" smtClean="0">
                            <a:latin typeface="Cambria Math" panose="02040503050406030204" pitchFamily="18" charset="0"/>
                          </a:rPr>
                          <m:t>ESR</m:t>
                        </m:r>
                      </m:sup>
                    </m:sSubSup>
                  </m:oMath>
                </a14:m>
                <a:r>
                  <a:rPr lang="en-US" sz="1200" dirty="0"/>
                  <a:t>,</a:t>
                </a:r>
                <a14:m>
                  <m:oMath xmlns:m="http://schemas.openxmlformats.org/officeDocument/2006/math">
                    <m:sSubSup>
                      <m:sSubSupPr>
                        <m:ctrlPr>
                          <a:rPr lang="en-US" sz="1200" i="1" dirty="0" smtClean="0">
                            <a:latin typeface="Cambria Math" panose="02040503050406030204" pitchFamily="18" charset="0"/>
                          </a:rPr>
                        </m:ctrlPr>
                      </m:sSubSupPr>
                      <m:e>
                        <m:r>
                          <a:rPr lang="en-US" sz="1200" b="0" i="1" dirty="0" smtClean="0">
                            <a:latin typeface="Cambria Math" panose="02040503050406030204" pitchFamily="18" charset="0"/>
                          </a:rPr>
                          <m:t>𝐵𝐺</m:t>
                        </m:r>
                      </m:e>
                      <m:sub>
                        <m:r>
                          <a:rPr lang="en-US" sz="1200" b="0" i="1" dirty="0" smtClean="0">
                            <a:latin typeface="Cambria Math" panose="02040503050406030204" pitchFamily="18" charset="0"/>
                          </a:rPr>
                          <m:t>𝑗</m:t>
                        </m:r>
                      </m:sub>
                      <m:sup>
                        <m:r>
                          <m:rPr>
                            <m:sty m:val="p"/>
                          </m:rPr>
                          <a:rPr lang="en-US" sz="1200" b="0" i="0" dirty="0" smtClean="0">
                            <a:latin typeface="Cambria Math" panose="02040503050406030204" pitchFamily="18" charset="0"/>
                          </a:rPr>
                          <m:t>HSR</m:t>
                        </m:r>
                      </m:sup>
                    </m:sSubSup>
                  </m:oMath>
                </a14:m>
                <a:r>
                  <a:rPr lang="en-US" sz="1200" dirty="0"/>
                  <a:t>,</a:t>
                </a:r>
                <a14:m>
                  <m:oMath xmlns:m="http://schemas.openxmlformats.org/officeDocument/2006/math">
                    <m:sSup>
                      <m:sSupPr>
                        <m:ctrlPr>
                          <a:rPr lang="en-US" sz="1200" i="1" dirty="0" smtClean="0">
                            <a:latin typeface="Cambria Math" panose="02040503050406030204" pitchFamily="18" charset="0"/>
                          </a:rPr>
                        </m:ctrlPr>
                      </m:sSupPr>
                      <m:e>
                        <m:r>
                          <a:rPr lang="en-US" sz="1200" b="0" i="1" dirty="0" smtClean="0">
                            <a:latin typeface="Cambria Math" panose="02040503050406030204" pitchFamily="18" charset="0"/>
                          </a:rPr>
                          <m:t>𝐵𝐺</m:t>
                        </m:r>
                      </m:e>
                      <m:sup>
                        <m:r>
                          <m:rPr>
                            <m:sty m:val="p"/>
                          </m:rPr>
                          <a:rPr lang="en-US" sz="1200" b="0" i="0" dirty="0" smtClean="0">
                            <a:latin typeface="Cambria Math" panose="02040503050406030204" pitchFamily="18" charset="0"/>
                          </a:rPr>
                          <m:t>COL</m:t>
                        </m:r>
                      </m:sup>
                    </m:sSup>
                  </m:oMath>
                </a14:m>
                <a:r>
                  <a:rPr lang="en-US" sz="1200" dirty="0"/>
                  <a:t>, </a:t>
                </a:r>
                <a14:m>
                  <m:oMath xmlns:m="http://schemas.openxmlformats.org/officeDocument/2006/math">
                    <m:sSubSup>
                      <m:sSubSupPr>
                        <m:ctrlPr>
                          <a:rPr lang="en-US" sz="1200" i="1" smtClean="0">
                            <a:latin typeface="Cambria Math" panose="02040503050406030204" pitchFamily="18" charset="0"/>
                          </a:rPr>
                        </m:ctrlPr>
                      </m:sSubSupPr>
                      <m:e>
                        <m:r>
                          <a:rPr lang="en-US" sz="1200" i="1" smtClean="0">
                            <a:latin typeface="Cambria Math" panose="02040503050406030204" pitchFamily="18" charset="0"/>
                            <a:ea typeface="Cambria Math" panose="02040503050406030204" pitchFamily="18" charset="0"/>
                          </a:rPr>
                          <m:t>𝜏</m:t>
                        </m:r>
                      </m:e>
                      <m:sub>
                        <m:r>
                          <a:rPr lang="en-US" sz="1200" b="0" i="1" smtClean="0">
                            <a:latin typeface="Cambria Math" panose="02040503050406030204" pitchFamily="18" charset="0"/>
                          </a:rPr>
                          <m:t>𝑖</m:t>
                        </m:r>
                      </m:sub>
                      <m:sup>
                        <m:r>
                          <m:rPr>
                            <m:sty m:val="p"/>
                          </m:rPr>
                          <a:rPr lang="en-US" sz="1200" b="0" i="0" smtClean="0">
                            <a:latin typeface="Cambria Math" panose="02040503050406030204" pitchFamily="18" charset="0"/>
                          </a:rPr>
                          <m:t>ESR</m:t>
                        </m:r>
                      </m:sup>
                    </m:sSubSup>
                  </m:oMath>
                </a14:m>
                <a:r>
                  <a:rPr lang="en-US" sz="1200" dirty="0"/>
                  <a:t>,</a:t>
                </a:r>
                <a14:m>
                  <m:oMath xmlns:m="http://schemas.openxmlformats.org/officeDocument/2006/math">
                    <m:sSubSup>
                      <m:sSubSupPr>
                        <m:ctrlPr>
                          <a:rPr lang="en-US" sz="1200" i="1" dirty="0" smtClean="0">
                            <a:latin typeface="Cambria Math" panose="02040503050406030204" pitchFamily="18" charset="0"/>
                          </a:rPr>
                        </m:ctrlPr>
                      </m:sSubSupPr>
                      <m:e>
                        <m:r>
                          <a:rPr lang="en-US" sz="1200" i="1" dirty="0" smtClean="0">
                            <a:latin typeface="Cambria Math" panose="02040503050406030204" pitchFamily="18" charset="0"/>
                            <a:ea typeface="Cambria Math" panose="02040503050406030204" pitchFamily="18" charset="0"/>
                          </a:rPr>
                          <m:t>𝜏</m:t>
                        </m:r>
                      </m:e>
                      <m:sub>
                        <m:r>
                          <a:rPr lang="en-US" sz="1200" b="0" i="1" dirty="0" smtClean="0">
                            <a:latin typeface="Cambria Math" panose="02040503050406030204" pitchFamily="18" charset="0"/>
                          </a:rPr>
                          <m:t>𝑗</m:t>
                        </m:r>
                      </m:sub>
                      <m:sup>
                        <m:r>
                          <m:rPr>
                            <m:sty m:val="p"/>
                          </m:rPr>
                          <a:rPr lang="en-US" sz="1200" b="0" i="0" dirty="0" smtClean="0">
                            <a:latin typeface="Cambria Math" panose="02040503050406030204" pitchFamily="18" charset="0"/>
                          </a:rPr>
                          <m:t>HSR</m:t>
                        </m:r>
                      </m:sup>
                    </m:sSubSup>
                  </m:oMath>
                </a14:m>
                <a:endParaRPr lang="en-US" sz="1200" dirty="0"/>
              </a:p>
            </p:txBody>
          </p:sp>
        </mc:Choice>
        <mc:Fallback xmlns="">
          <p:sp>
            <p:nvSpPr>
              <p:cNvPr id="8" name="Rounded Rectangle 7">
                <a:extLst>
                  <a:ext uri="{FF2B5EF4-FFF2-40B4-BE49-F238E27FC236}">
                    <a16:creationId xmlns:a16="http://schemas.microsoft.com/office/drawing/2014/main" id="{37922D87-CB05-0C8D-6F6D-52CD81BC4D12}"/>
                  </a:ext>
                </a:extLst>
              </p:cNvPr>
              <p:cNvSpPr>
                <a:spLocks noRot="1" noChangeAspect="1" noMove="1" noResize="1" noEditPoints="1" noAdjustHandles="1" noChangeArrowheads="1" noChangeShapeType="1" noTextEdit="1"/>
              </p:cNvSpPr>
              <p:nvPr/>
            </p:nvSpPr>
            <p:spPr>
              <a:xfrm>
                <a:off x="1936150" y="2517188"/>
                <a:ext cx="7402286" cy="859973"/>
              </a:xfrm>
              <a:prstGeom prst="roundRect">
                <a:avLst/>
              </a:prstGeom>
              <a:blipFill>
                <a:blip r:embed="rId4"/>
                <a:stretch>
                  <a:fillRect/>
                </a:stretch>
              </a:blipFill>
              <a:ln>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ounded Rectangle 9">
                <a:extLst>
                  <a:ext uri="{FF2B5EF4-FFF2-40B4-BE49-F238E27FC236}">
                    <a16:creationId xmlns:a16="http://schemas.microsoft.com/office/drawing/2014/main" id="{DE366B47-4152-5A9E-36FF-78FC5795071B}"/>
                  </a:ext>
                </a:extLst>
              </p:cNvPr>
              <p:cNvSpPr/>
              <p:nvPr/>
            </p:nvSpPr>
            <p:spPr>
              <a:xfrm>
                <a:off x="7929720" y="4141881"/>
                <a:ext cx="3108960" cy="457200"/>
              </a:xfrm>
              <a:prstGeom prst="roundRect">
                <a:avLst/>
              </a:prstGeom>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Increase Beam Dose:</a:t>
                </a:r>
              </a:p>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𝐵𝐷</m:t>
                      </m:r>
                      <m:r>
                        <a:rPr lang="en-US" sz="1200" b="0" i="1" smtClean="0">
                          <a:latin typeface="Cambria Math" panose="02040503050406030204" pitchFamily="18" charset="0"/>
                        </a:rPr>
                        <m:t>+=</m:t>
                      </m:r>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𝐼</m:t>
                          </m:r>
                        </m:e>
                        <m:sup>
                          <m:r>
                            <m:rPr>
                              <m:sty m:val="p"/>
                            </m:rPr>
                            <a:rPr lang="en-US" sz="1200" b="0" i="0" smtClean="0">
                              <a:latin typeface="Cambria Math" panose="02040503050406030204" pitchFamily="18" charset="0"/>
                            </a:rPr>
                            <m:t>ESR</m:t>
                          </m:r>
                        </m:sup>
                      </m:sSup>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𝑡</m:t>
                      </m:r>
                      <m:r>
                        <a:rPr lang="en-US" sz="1200" b="0" i="1" smtClean="0">
                          <a:latin typeface="Cambria Math" panose="02040503050406030204" pitchFamily="18" charset="0"/>
                          <a:ea typeface="Cambria Math" panose="02040503050406030204" pitchFamily="18" charset="0"/>
                        </a:rPr>
                        <m:t>(</m:t>
                      </m:r>
                      <m:r>
                        <a:rPr lang="en-US" sz="1200" b="0" i="0" smtClean="0">
                          <a:latin typeface="Cambria Math" panose="02040503050406030204" pitchFamily="18" charset="0"/>
                          <a:ea typeface="Cambria Math" panose="02040503050406030204" pitchFamily="18" charset="0"/>
                        </a:rPr>
                        <m:t>1 </m:t>
                      </m:r>
                      <m:r>
                        <m:rPr>
                          <m:sty m:val="p"/>
                        </m:rPr>
                        <a:rPr lang="en-US" sz="1200" b="0" i="0" smtClean="0">
                          <a:latin typeface="Cambria Math" panose="02040503050406030204" pitchFamily="18" charset="0"/>
                          <a:ea typeface="Cambria Math" panose="02040503050406030204" pitchFamily="18" charset="0"/>
                        </a:rPr>
                        <m:t>day</m:t>
                      </m:r>
                      <m:r>
                        <a:rPr lang="en-US" sz="1200" b="0" i="0" smtClean="0">
                          <a:latin typeface="Cambria Math" panose="02040503050406030204" pitchFamily="18" charset="0"/>
                          <a:ea typeface="Cambria Math" panose="02040503050406030204" pitchFamily="18" charset="0"/>
                        </a:rPr>
                        <m:t> </m:t>
                      </m:r>
                      <m:r>
                        <m:rPr>
                          <m:sty m:val="p"/>
                        </m:rPr>
                        <a:rPr lang="en-US" sz="1200" b="0" i="0" smtClean="0">
                          <a:latin typeface="Cambria Math" panose="02040503050406030204" pitchFamily="18" charset="0"/>
                          <a:ea typeface="Cambria Math" panose="02040503050406030204" pitchFamily="18" charset="0"/>
                        </a:rPr>
                        <m:t>or</m:t>
                      </m:r>
                      <m:r>
                        <a:rPr lang="en-US" sz="1200" b="0" i="0" smtClean="0">
                          <a:latin typeface="Cambria Math" panose="02040503050406030204" pitchFamily="18" charset="0"/>
                          <a:ea typeface="Cambria Math" panose="02040503050406030204" pitchFamily="18" charset="0"/>
                        </a:rPr>
                        <m:t> 1 </m:t>
                      </m:r>
                      <m:r>
                        <m:rPr>
                          <m:sty m:val="p"/>
                        </m:rPr>
                        <a:rPr lang="en-US" sz="1200" b="0" i="0" smtClean="0">
                          <a:latin typeface="Cambria Math" panose="02040503050406030204" pitchFamily="18" charset="0"/>
                          <a:ea typeface="Cambria Math" panose="02040503050406030204" pitchFamily="18" charset="0"/>
                        </a:rPr>
                        <m:t>week</m:t>
                      </m:r>
                      <m:r>
                        <a:rPr lang="en-US" sz="1200" b="0" i="1" smtClean="0">
                          <a:latin typeface="Cambria Math" panose="02040503050406030204" pitchFamily="18" charset="0"/>
                          <a:ea typeface="Cambria Math" panose="02040503050406030204" pitchFamily="18" charset="0"/>
                        </a:rPr>
                        <m:t>)</m:t>
                      </m:r>
                    </m:oMath>
                  </m:oMathPara>
                </a14:m>
                <a:endParaRPr lang="en-US" sz="1200" dirty="0"/>
              </a:p>
            </p:txBody>
          </p:sp>
        </mc:Choice>
        <mc:Fallback xmlns="">
          <p:sp>
            <p:nvSpPr>
              <p:cNvPr id="10" name="Rounded Rectangle 9">
                <a:extLst>
                  <a:ext uri="{FF2B5EF4-FFF2-40B4-BE49-F238E27FC236}">
                    <a16:creationId xmlns:a16="http://schemas.microsoft.com/office/drawing/2014/main" id="{DE366B47-4152-5A9E-36FF-78FC5795071B}"/>
                  </a:ext>
                </a:extLst>
              </p:cNvPr>
              <p:cNvSpPr>
                <a:spLocks noRot="1" noChangeAspect="1" noMove="1" noResize="1" noEditPoints="1" noAdjustHandles="1" noChangeArrowheads="1" noChangeShapeType="1" noTextEdit="1"/>
              </p:cNvSpPr>
              <p:nvPr/>
            </p:nvSpPr>
            <p:spPr>
              <a:xfrm>
                <a:off x="7929720" y="4141881"/>
                <a:ext cx="3108960" cy="457200"/>
              </a:xfrm>
              <a:prstGeom prst="roundRect">
                <a:avLst/>
              </a:prstGeom>
              <a:blipFill>
                <a:blip r:embed="rId5"/>
                <a:stretch>
                  <a:fillRect/>
                </a:stretch>
              </a:blipFill>
              <a:ln>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Diamond 10">
                <a:extLst>
                  <a:ext uri="{FF2B5EF4-FFF2-40B4-BE49-F238E27FC236}">
                    <a16:creationId xmlns:a16="http://schemas.microsoft.com/office/drawing/2014/main" id="{FD87295A-FF00-65CE-4C5A-108609A712E2}"/>
                  </a:ext>
                </a:extLst>
              </p:cNvPr>
              <p:cNvSpPr/>
              <p:nvPr/>
            </p:nvSpPr>
            <p:spPr>
              <a:xfrm>
                <a:off x="1478952" y="4936147"/>
                <a:ext cx="3233056" cy="1524000"/>
              </a:xfrm>
              <a:prstGeom prst="diamond">
                <a:avLst/>
              </a:prstGeom>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nary>
                        <m:naryPr>
                          <m:chr m:val="∑"/>
                          <m:subHide m:val="on"/>
                          <m:supHide m:val="on"/>
                          <m:ctrlPr>
                            <a:rPr lang="en-US" sz="1200" i="1" smtClean="0">
                              <a:latin typeface="Cambria Math" panose="02040503050406030204" pitchFamily="18" charset="0"/>
                            </a:rPr>
                          </m:ctrlPr>
                        </m:naryPr>
                        <m:sub/>
                        <m:sup/>
                        <m:e>
                          <m:r>
                            <a:rPr lang="en-US" sz="1200" b="0" i="1" smtClean="0">
                              <a:latin typeface="Cambria Math" panose="02040503050406030204" pitchFamily="18" charset="0"/>
                            </a:rPr>
                            <m:t>𝐵𝐺</m:t>
                          </m:r>
                          <m:r>
                            <a:rPr lang="en-US" sz="1200" b="0" i="1" smtClean="0">
                              <a:latin typeface="Cambria Math" panose="02040503050406030204" pitchFamily="18" charset="0"/>
                            </a:rPr>
                            <m:t>&gt;</m:t>
                          </m:r>
                          <m:r>
                            <a:rPr lang="en-US" sz="1200" b="0" i="1" smtClean="0">
                              <a:latin typeface="Cambria Math" panose="02040503050406030204" pitchFamily="18" charset="0"/>
                            </a:rPr>
                            <m:t>𝐷𝐿</m:t>
                          </m:r>
                        </m:e>
                      </m:nary>
                    </m:oMath>
                  </m:oMathPara>
                </a14:m>
                <a:endParaRPr lang="en-US" sz="1200" dirty="0"/>
              </a:p>
              <a:p>
                <a:pPr algn="ctr"/>
                <a:r>
                  <a:rPr lang="en-US" sz="1200" b="1" dirty="0"/>
                  <a:t>OR</a:t>
                </a:r>
              </a:p>
              <a:p>
                <a:pPr algn="ctr"/>
                <a14:m>
                  <m:oMathPara xmlns:m="http://schemas.openxmlformats.org/officeDocument/2006/math">
                    <m:oMathParaPr>
                      <m:jc m:val="centerGroup"/>
                    </m:oMathParaPr>
                    <m:oMath xmlns:m="http://schemas.openxmlformats.org/officeDocument/2006/math">
                      <m:nary>
                        <m:naryPr>
                          <m:chr m:val="∑"/>
                          <m:subHide m:val="on"/>
                          <m:supHide m:val="on"/>
                          <m:ctrlPr>
                            <a:rPr lang="en-US" sz="1200" i="1" smtClean="0">
                              <a:latin typeface="Cambria Math" panose="02040503050406030204" pitchFamily="18" charset="0"/>
                            </a:rPr>
                          </m:ctrlPr>
                        </m:naryPr>
                        <m:sub/>
                        <m:sup/>
                        <m:e>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sSup>
                                <m:sSupPr>
                                  <m:ctrlPr>
                                    <a:rPr lang="en-US" sz="1200" i="1" smtClean="0">
                                      <a:latin typeface="Cambria Math" panose="02040503050406030204" pitchFamily="18" charset="0"/>
                                    </a:rPr>
                                  </m:ctrlPr>
                                </m:sSupPr>
                                <m:e>
                                  <m:r>
                                    <a:rPr lang="en-US" sz="1200" i="1" smtClean="0">
                                      <a:latin typeface="Cambria Math" panose="02040503050406030204" pitchFamily="18" charset="0"/>
                                      <a:ea typeface="Cambria Math" panose="02040503050406030204" pitchFamily="18" charset="0"/>
                                    </a:rPr>
                                    <m:t>𝜏</m:t>
                                  </m:r>
                                </m:e>
                                <m:sup>
                                  <m:r>
                                    <m:rPr>
                                      <m:sty m:val="p"/>
                                    </m:rPr>
                                    <a:rPr lang="en-US" sz="1200" b="0" i="0" smtClean="0">
                                      <a:latin typeface="Cambria Math" panose="02040503050406030204" pitchFamily="18" charset="0"/>
                                    </a:rPr>
                                    <m:t>ESR</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HSR</m:t>
                                  </m:r>
                                </m:sup>
                              </m:sSup>
                            </m:den>
                          </m:f>
                          <m:r>
                            <a:rPr lang="en-US" sz="1200" b="0" i="1" smtClean="0">
                              <a:latin typeface="Cambria Math" panose="02040503050406030204" pitchFamily="18" charset="0"/>
                            </a:rPr>
                            <m:t>&gt;</m:t>
                          </m:r>
                        </m:e>
                      </m:nary>
                      <m:f>
                        <m:fPr>
                          <m:ctrlPr>
                            <a:rPr lang="en-US" sz="1200" i="1" smtClean="0">
                              <a:latin typeface="Cambria Math" panose="02040503050406030204" pitchFamily="18" charset="0"/>
                            </a:rPr>
                          </m:ctrlPr>
                        </m:fPr>
                        <m:num>
                          <m:r>
                            <a:rPr lang="en-US" sz="1200" b="0" i="1" smtClean="0">
                              <a:latin typeface="Cambria Math" panose="02040503050406030204" pitchFamily="18" charset="0"/>
                            </a:rPr>
                            <m:t>1</m:t>
                          </m:r>
                        </m:num>
                        <m:den>
                          <m:sSubSup>
                            <m:sSubSupPr>
                              <m:ctrlPr>
                                <a:rPr lang="en-US" sz="1200" i="1" smtClean="0">
                                  <a:latin typeface="Cambria Math" panose="02040503050406030204" pitchFamily="18" charset="0"/>
                                </a:rPr>
                              </m:ctrlPr>
                            </m:sSubSupPr>
                            <m:e>
                              <m:r>
                                <a:rPr lang="en-US" sz="1200" i="1" smtClean="0">
                                  <a:latin typeface="Cambria Math" panose="02040503050406030204" pitchFamily="18" charset="0"/>
                                  <a:ea typeface="Cambria Math" panose="02040503050406030204" pitchFamily="18" charset="0"/>
                                </a:rPr>
                                <m:t>𝜏</m:t>
                              </m:r>
                            </m:e>
                            <m:sub>
                              <m:r>
                                <m:rPr>
                                  <m:sty m:val="p"/>
                                </m:rPr>
                                <a:rPr lang="en-US" sz="1200" b="0" i="0" smtClean="0">
                                  <a:latin typeface="Cambria Math" panose="02040503050406030204" pitchFamily="18" charset="0"/>
                                </a:rPr>
                                <m:t>acc</m:t>
                              </m:r>
                            </m:sub>
                            <m:sup>
                              <m:r>
                                <m:rPr>
                                  <m:sty m:val="p"/>
                                </m:rPr>
                                <a:rPr lang="en-US" sz="1200" b="0" i="0" smtClean="0">
                                  <a:latin typeface="Cambria Math" panose="02040503050406030204" pitchFamily="18" charset="0"/>
                                </a:rPr>
                                <m:t>ESR</m:t>
                              </m:r>
                              <m:r>
                                <a:rPr lang="en-US" sz="1200" b="0" i="0" smtClean="0">
                                  <a:latin typeface="Cambria Math" panose="02040503050406030204" pitchFamily="18" charset="0"/>
                                </a:rPr>
                                <m:t>/</m:t>
                              </m:r>
                              <m:r>
                                <m:rPr>
                                  <m:sty m:val="p"/>
                                </m:rPr>
                                <a:rPr lang="en-US" sz="1200" b="0" i="0" smtClean="0">
                                  <a:latin typeface="Cambria Math" panose="02040503050406030204" pitchFamily="18" charset="0"/>
                                </a:rPr>
                                <m:t>HSR</m:t>
                              </m:r>
                            </m:sup>
                          </m:sSubSup>
                        </m:den>
                      </m:f>
                    </m:oMath>
                  </m:oMathPara>
                </a14:m>
                <a:endParaRPr lang="en-US" sz="1200" dirty="0"/>
              </a:p>
            </p:txBody>
          </p:sp>
        </mc:Choice>
        <mc:Fallback xmlns="">
          <p:sp>
            <p:nvSpPr>
              <p:cNvPr id="11" name="Diamond 10">
                <a:extLst>
                  <a:ext uri="{FF2B5EF4-FFF2-40B4-BE49-F238E27FC236}">
                    <a16:creationId xmlns:a16="http://schemas.microsoft.com/office/drawing/2014/main" id="{FD87295A-FF00-65CE-4C5A-108609A712E2}"/>
                  </a:ext>
                </a:extLst>
              </p:cNvPr>
              <p:cNvSpPr>
                <a:spLocks noRot="1" noChangeAspect="1" noMove="1" noResize="1" noEditPoints="1" noAdjustHandles="1" noChangeArrowheads="1" noChangeShapeType="1" noTextEdit="1"/>
              </p:cNvSpPr>
              <p:nvPr/>
            </p:nvSpPr>
            <p:spPr>
              <a:xfrm>
                <a:off x="1478952" y="4936147"/>
                <a:ext cx="3233056" cy="1524000"/>
              </a:xfrm>
              <a:prstGeom prst="diamond">
                <a:avLst/>
              </a:prstGeom>
              <a:blipFill>
                <a:blip r:embed="rId6"/>
                <a:stretch>
                  <a:fillRect/>
                </a:stretch>
              </a:blipFill>
              <a:ln>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ounded Rectangle 11">
                <a:extLst>
                  <a:ext uri="{FF2B5EF4-FFF2-40B4-BE49-F238E27FC236}">
                    <a16:creationId xmlns:a16="http://schemas.microsoft.com/office/drawing/2014/main" id="{DAC95007-F87B-E103-C921-6C455B22D3D1}"/>
                  </a:ext>
                </a:extLst>
              </p:cNvPr>
              <p:cNvSpPr/>
              <p:nvPr/>
            </p:nvSpPr>
            <p:spPr>
              <a:xfrm>
                <a:off x="7929720" y="5469547"/>
                <a:ext cx="3108960" cy="457200"/>
              </a:xfrm>
              <a:prstGeom prst="roundRect">
                <a:avLst/>
              </a:prstGeom>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Reduce Beam Current:</a:t>
                </a:r>
              </a:p>
              <a:p>
                <a:pPr algn="ct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𝐼</m:t>
                          </m:r>
                        </m:e>
                        <m:sup>
                          <m:r>
                            <m:rPr>
                              <m:sty m:val="p"/>
                            </m:rPr>
                            <a:rPr lang="en-US" sz="1200" b="0" i="0" smtClean="0">
                              <a:latin typeface="Cambria Math" panose="02040503050406030204" pitchFamily="18" charset="0"/>
                            </a:rPr>
                            <m:t>ESR</m:t>
                          </m:r>
                        </m:sup>
                      </m:sSup>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𝐼</m:t>
                      </m:r>
                      <m:r>
                        <a:rPr lang="en-US" sz="1200" b="0" i="1" smtClean="0">
                          <a:latin typeface="Cambria Math" panose="02040503050406030204" pitchFamily="18" charset="0"/>
                          <a:ea typeface="Cambria Math" panose="02040503050406030204" pitchFamily="18" charset="0"/>
                        </a:rPr>
                        <m:t>(10 </m:t>
                      </m:r>
                      <m:r>
                        <m:rPr>
                          <m:sty m:val="p"/>
                        </m:rPr>
                        <a:rPr lang="en-US" sz="1200" b="0" i="0" smtClean="0">
                          <a:latin typeface="Cambria Math" panose="02040503050406030204" pitchFamily="18" charset="0"/>
                        </a:rPr>
                        <m:t>mA</m:t>
                      </m:r>
                      <m:r>
                        <a:rPr lang="en-US" sz="1200" b="0" i="0" smtClean="0">
                          <a:latin typeface="Cambria Math" panose="02040503050406030204" pitchFamily="18" charset="0"/>
                        </a:rPr>
                        <m:t>)</m:t>
                      </m:r>
                    </m:oMath>
                  </m:oMathPara>
                </a14:m>
                <a:endParaRPr lang="en-US" sz="1200" dirty="0"/>
              </a:p>
            </p:txBody>
          </p:sp>
        </mc:Choice>
        <mc:Fallback xmlns="">
          <p:sp>
            <p:nvSpPr>
              <p:cNvPr id="12" name="Rounded Rectangle 11">
                <a:extLst>
                  <a:ext uri="{FF2B5EF4-FFF2-40B4-BE49-F238E27FC236}">
                    <a16:creationId xmlns:a16="http://schemas.microsoft.com/office/drawing/2014/main" id="{DAC95007-F87B-E103-C921-6C455B22D3D1}"/>
                  </a:ext>
                </a:extLst>
              </p:cNvPr>
              <p:cNvSpPr>
                <a:spLocks noRot="1" noChangeAspect="1" noMove="1" noResize="1" noEditPoints="1" noAdjustHandles="1" noChangeArrowheads="1" noChangeShapeType="1" noTextEdit="1"/>
              </p:cNvSpPr>
              <p:nvPr/>
            </p:nvSpPr>
            <p:spPr>
              <a:xfrm>
                <a:off x="7929720" y="5469547"/>
                <a:ext cx="3108960" cy="457200"/>
              </a:xfrm>
              <a:prstGeom prst="roundRect">
                <a:avLst/>
              </a:prstGeom>
              <a:blipFill>
                <a:blip r:embed="rId7"/>
                <a:stretch>
                  <a:fillRect/>
                </a:stretch>
              </a:blipFill>
              <a:ln>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ounded Rectangle 12">
                <a:extLst>
                  <a:ext uri="{FF2B5EF4-FFF2-40B4-BE49-F238E27FC236}">
                    <a16:creationId xmlns:a16="http://schemas.microsoft.com/office/drawing/2014/main" id="{9E914E48-92EF-9DE8-0C84-E8349707B605}"/>
                  </a:ext>
                </a:extLst>
              </p:cNvPr>
              <p:cNvSpPr/>
              <p:nvPr/>
            </p:nvSpPr>
            <p:spPr>
              <a:xfrm>
                <a:off x="7929720" y="6329519"/>
                <a:ext cx="3108960" cy="457200"/>
              </a:xfrm>
              <a:prstGeom prst="roundRect">
                <a:avLst/>
              </a:prstGeom>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Increase Beam Current:</a:t>
                </a:r>
              </a:p>
              <a:p>
                <a:pPr algn="ctr"/>
                <a14:m>
                  <m:oMathPara xmlns:m="http://schemas.openxmlformats.org/officeDocument/2006/math">
                    <m:oMathParaPr>
                      <m:jc m:val="centerGroup"/>
                    </m:oMathParaPr>
                    <m:oMath xmlns:m="http://schemas.openxmlformats.org/officeDocument/2006/math">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𝐼</m:t>
                          </m:r>
                        </m:e>
                        <m:sup>
                          <m:r>
                            <m:rPr>
                              <m:sty m:val="p"/>
                            </m:rPr>
                            <a:rPr lang="en-US" sz="1200" b="0" i="0" smtClean="0">
                              <a:latin typeface="Cambria Math" panose="02040503050406030204" pitchFamily="18" charset="0"/>
                            </a:rPr>
                            <m:t>ESR</m:t>
                          </m:r>
                        </m:sup>
                      </m:sSup>
                      <m:r>
                        <a:rPr lang="en-US" sz="1200" b="0" i="1" smtClean="0">
                          <a:latin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𝐼</m:t>
                      </m:r>
                      <m:r>
                        <a:rPr lang="en-US" sz="1200" b="0" i="1" smtClean="0">
                          <a:latin typeface="Cambria Math" panose="02040503050406030204" pitchFamily="18" charset="0"/>
                          <a:ea typeface="Cambria Math" panose="02040503050406030204" pitchFamily="18" charset="0"/>
                        </a:rPr>
                        <m:t>(10 </m:t>
                      </m:r>
                      <m:r>
                        <m:rPr>
                          <m:sty m:val="p"/>
                        </m:rPr>
                        <a:rPr lang="en-US" sz="1200" b="0" i="0" smtClean="0">
                          <a:latin typeface="Cambria Math" panose="02040503050406030204" pitchFamily="18" charset="0"/>
                        </a:rPr>
                        <m:t>mA</m:t>
                      </m:r>
                      <m:r>
                        <a:rPr lang="en-US" sz="1200" b="0" i="0" smtClean="0">
                          <a:latin typeface="Cambria Math" panose="02040503050406030204" pitchFamily="18" charset="0"/>
                        </a:rPr>
                        <m:t>)</m:t>
                      </m:r>
                    </m:oMath>
                  </m:oMathPara>
                </a14:m>
                <a:endParaRPr lang="en-US" sz="1200" dirty="0"/>
              </a:p>
            </p:txBody>
          </p:sp>
        </mc:Choice>
        <mc:Fallback xmlns="">
          <p:sp>
            <p:nvSpPr>
              <p:cNvPr id="13" name="Rounded Rectangle 12">
                <a:extLst>
                  <a:ext uri="{FF2B5EF4-FFF2-40B4-BE49-F238E27FC236}">
                    <a16:creationId xmlns:a16="http://schemas.microsoft.com/office/drawing/2014/main" id="{9E914E48-92EF-9DE8-0C84-E8349707B605}"/>
                  </a:ext>
                </a:extLst>
              </p:cNvPr>
              <p:cNvSpPr>
                <a:spLocks noRot="1" noChangeAspect="1" noMove="1" noResize="1" noEditPoints="1" noAdjustHandles="1" noChangeArrowheads="1" noChangeShapeType="1" noTextEdit="1"/>
              </p:cNvSpPr>
              <p:nvPr/>
            </p:nvSpPr>
            <p:spPr>
              <a:xfrm>
                <a:off x="7929720" y="6329519"/>
                <a:ext cx="3108960" cy="457200"/>
              </a:xfrm>
              <a:prstGeom prst="roundRect">
                <a:avLst/>
              </a:prstGeom>
              <a:blipFill>
                <a:blip r:embed="rId8"/>
                <a:stretch>
                  <a:fillRect/>
                </a:stretch>
              </a:blipFill>
              <a:ln>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918CC55-01FE-D641-0716-92C547327162}"/>
              </a:ext>
            </a:extLst>
          </p:cNvPr>
          <p:cNvCxnSpPr>
            <a:cxnSpLocks/>
            <a:stCxn id="4" idx="2"/>
            <a:endCxn id="8" idx="0"/>
          </p:cNvCxnSpPr>
          <p:nvPr/>
        </p:nvCxnSpPr>
        <p:spPr>
          <a:xfrm flipH="1">
            <a:off x="5637293" y="2275375"/>
            <a:ext cx="1" cy="241813"/>
          </a:xfrm>
          <a:prstGeom prst="straightConnector1">
            <a:avLst/>
          </a:prstGeom>
          <a:ln>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61404A47-9A35-CCC6-31A3-511A9C0DCB7A}"/>
              </a:ext>
            </a:extLst>
          </p:cNvPr>
          <p:cNvCxnSpPr>
            <a:cxnSpLocks/>
            <a:stCxn id="8" idx="2"/>
            <a:endCxn id="6" idx="0"/>
          </p:cNvCxnSpPr>
          <p:nvPr/>
        </p:nvCxnSpPr>
        <p:spPr>
          <a:xfrm>
            <a:off x="5637293" y="3377161"/>
            <a:ext cx="1" cy="231320"/>
          </a:xfrm>
          <a:prstGeom prst="straightConnector1">
            <a:avLst/>
          </a:prstGeom>
          <a:ln>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B418FF43-5A1B-1250-171D-B7F0E7D9C692}"/>
              </a:ext>
            </a:extLst>
          </p:cNvPr>
          <p:cNvCxnSpPr>
            <a:cxnSpLocks/>
            <a:stCxn id="6" idx="3"/>
            <a:endCxn id="10" idx="1"/>
          </p:cNvCxnSpPr>
          <p:nvPr/>
        </p:nvCxnSpPr>
        <p:spPr>
          <a:xfrm>
            <a:off x="7253822" y="4370481"/>
            <a:ext cx="675898" cy="0"/>
          </a:xfrm>
          <a:prstGeom prst="straightConnector1">
            <a:avLst/>
          </a:prstGeom>
          <a:ln>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1" name="Elbow Connector 20">
            <a:extLst>
              <a:ext uri="{FF2B5EF4-FFF2-40B4-BE49-F238E27FC236}">
                <a16:creationId xmlns:a16="http://schemas.microsoft.com/office/drawing/2014/main" id="{F28E95C0-1F70-10BD-2353-92544C04B047}"/>
              </a:ext>
            </a:extLst>
          </p:cNvPr>
          <p:cNvCxnSpPr>
            <a:cxnSpLocks/>
            <a:stCxn id="6" idx="1"/>
            <a:endCxn id="11" idx="0"/>
          </p:cNvCxnSpPr>
          <p:nvPr/>
        </p:nvCxnSpPr>
        <p:spPr>
          <a:xfrm rot="10800000" flipV="1">
            <a:off x="3095480" y="4370481"/>
            <a:ext cx="925286" cy="565666"/>
          </a:xfrm>
          <a:prstGeom prst="bentConnector2">
            <a:avLst/>
          </a:prstGeom>
          <a:ln>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3" name="Elbow Connector 22">
            <a:extLst>
              <a:ext uri="{FF2B5EF4-FFF2-40B4-BE49-F238E27FC236}">
                <a16:creationId xmlns:a16="http://schemas.microsoft.com/office/drawing/2014/main" id="{25C66FC8-A43A-B79D-4E22-9FA96FC312DA}"/>
              </a:ext>
            </a:extLst>
          </p:cNvPr>
          <p:cNvCxnSpPr>
            <a:cxnSpLocks/>
            <a:stCxn id="11" idx="1"/>
            <a:endCxn id="13" idx="1"/>
          </p:cNvCxnSpPr>
          <p:nvPr/>
        </p:nvCxnSpPr>
        <p:spPr>
          <a:xfrm rot="10800000" flipH="1" flipV="1">
            <a:off x="1478952" y="5698147"/>
            <a:ext cx="6450768" cy="859972"/>
          </a:xfrm>
          <a:prstGeom prst="bentConnector3">
            <a:avLst>
              <a:gd name="adj1" fmla="val -3544"/>
            </a:avLst>
          </a:prstGeom>
          <a:ln>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5A74961-293B-E967-4023-24B586C493E0}"/>
              </a:ext>
            </a:extLst>
          </p:cNvPr>
          <p:cNvCxnSpPr>
            <a:cxnSpLocks/>
            <a:stCxn id="11" idx="3"/>
            <a:endCxn id="12" idx="1"/>
          </p:cNvCxnSpPr>
          <p:nvPr/>
        </p:nvCxnSpPr>
        <p:spPr>
          <a:xfrm>
            <a:off x="4712008" y="5698147"/>
            <a:ext cx="3217712" cy="0"/>
          </a:xfrm>
          <a:prstGeom prst="straightConnector1">
            <a:avLst/>
          </a:prstGeom>
          <a:ln>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7" name="Elbow Connector 26">
            <a:extLst>
              <a:ext uri="{FF2B5EF4-FFF2-40B4-BE49-F238E27FC236}">
                <a16:creationId xmlns:a16="http://schemas.microsoft.com/office/drawing/2014/main" id="{7B2EF871-5F00-6B77-CAEC-3B2E9B270B58}"/>
              </a:ext>
            </a:extLst>
          </p:cNvPr>
          <p:cNvCxnSpPr>
            <a:cxnSpLocks/>
            <a:stCxn id="10" idx="3"/>
            <a:endCxn id="4" idx="3"/>
          </p:cNvCxnSpPr>
          <p:nvPr/>
        </p:nvCxnSpPr>
        <p:spPr>
          <a:xfrm flipH="1" flipV="1">
            <a:off x="6976237" y="1432123"/>
            <a:ext cx="4062443" cy="2938358"/>
          </a:xfrm>
          <a:prstGeom prst="bentConnector3">
            <a:avLst>
              <a:gd name="adj1" fmla="val -5627"/>
            </a:avLst>
          </a:prstGeom>
          <a:ln>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29" name="Elbow Connector 28">
            <a:extLst>
              <a:ext uri="{FF2B5EF4-FFF2-40B4-BE49-F238E27FC236}">
                <a16:creationId xmlns:a16="http://schemas.microsoft.com/office/drawing/2014/main" id="{458C01AB-BC8C-FEE7-585E-F34EDC60C085}"/>
              </a:ext>
            </a:extLst>
          </p:cNvPr>
          <p:cNvCxnSpPr>
            <a:cxnSpLocks/>
            <a:stCxn id="12" idx="3"/>
            <a:endCxn id="4" idx="3"/>
          </p:cNvCxnSpPr>
          <p:nvPr/>
        </p:nvCxnSpPr>
        <p:spPr>
          <a:xfrm flipH="1" flipV="1">
            <a:off x="6976237" y="1432123"/>
            <a:ext cx="4062443" cy="4266024"/>
          </a:xfrm>
          <a:prstGeom prst="bentConnector3">
            <a:avLst>
              <a:gd name="adj1" fmla="val -13398"/>
            </a:avLst>
          </a:prstGeom>
          <a:ln>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cxnSp>
        <p:nvCxnSpPr>
          <p:cNvPr id="32" name="Elbow Connector 31">
            <a:extLst>
              <a:ext uri="{FF2B5EF4-FFF2-40B4-BE49-F238E27FC236}">
                <a16:creationId xmlns:a16="http://schemas.microsoft.com/office/drawing/2014/main" id="{E61CC210-5B48-7D1C-63E8-8117387435F5}"/>
              </a:ext>
            </a:extLst>
          </p:cNvPr>
          <p:cNvCxnSpPr>
            <a:cxnSpLocks/>
            <a:stCxn id="13" idx="3"/>
            <a:endCxn id="4" idx="3"/>
          </p:cNvCxnSpPr>
          <p:nvPr/>
        </p:nvCxnSpPr>
        <p:spPr>
          <a:xfrm flipH="1" flipV="1">
            <a:off x="6976237" y="1432123"/>
            <a:ext cx="4062443" cy="5125996"/>
          </a:xfrm>
          <a:prstGeom prst="bentConnector3">
            <a:avLst>
              <a:gd name="adj1" fmla="val -21705"/>
            </a:avLst>
          </a:prstGeom>
          <a:ln>
            <a:solidFill>
              <a:schemeClr val="tx1"/>
            </a:solidFill>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1706DD1B-1B88-7B7A-C713-4101568B0D5C}"/>
              </a:ext>
            </a:extLst>
          </p:cNvPr>
          <p:cNvSpPr txBox="1"/>
          <p:nvPr/>
        </p:nvSpPr>
        <p:spPr>
          <a:xfrm>
            <a:off x="3316208" y="4011642"/>
            <a:ext cx="516488" cy="369332"/>
          </a:xfrm>
          <a:prstGeom prst="rect">
            <a:avLst/>
          </a:prstGeom>
          <a:noFill/>
          <a:effectLst/>
        </p:spPr>
        <p:txBody>
          <a:bodyPr wrap="none" rtlCol="0">
            <a:spAutoFit/>
          </a:bodyPr>
          <a:lstStyle/>
          <a:p>
            <a:r>
              <a:rPr lang="en-US" b="1" dirty="0"/>
              <a:t>NO</a:t>
            </a:r>
          </a:p>
        </p:txBody>
      </p:sp>
      <p:sp>
        <p:nvSpPr>
          <p:cNvPr id="35" name="TextBox 34">
            <a:extLst>
              <a:ext uri="{FF2B5EF4-FFF2-40B4-BE49-F238E27FC236}">
                <a16:creationId xmlns:a16="http://schemas.microsoft.com/office/drawing/2014/main" id="{058FD258-4B88-E7D0-4BCD-B73330DFC730}"/>
              </a:ext>
            </a:extLst>
          </p:cNvPr>
          <p:cNvSpPr txBox="1"/>
          <p:nvPr/>
        </p:nvSpPr>
        <p:spPr>
          <a:xfrm>
            <a:off x="883252" y="5328815"/>
            <a:ext cx="516488" cy="369332"/>
          </a:xfrm>
          <a:prstGeom prst="rect">
            <a:avLst/>
          </a:prstGeom>
          <a:noFill/>
          <a:effectLst/>
        </p:spPr>
        <p:txBody>
          <a:bodyPr wrap="none" rtlCol="0">
            <a:spAutoFit/>
          </a:bodyPr>
          <a:lstStyle/>
          <a:p>
            <a:r>
              <a:rPr lang="en-US" b="1" dirty="0"/>
              <a:t>NO</a:t>
            </a:r>
          </a:p>
        </p:txBody>
      </p:sp>
      <p:sp>
        <p:nvSpPr>
          <p:cNvPr id="36" name="TextBox 35">
            <a:extLst>
              <a:ext uri="{FF2B5EF4-FFF2-40B4-BE49-F238E27FC236}">
                <a16:creationId xmlns:a16="http://schemas.microsoft.com/office/drawing/2014/main" id="{3443AEEC-521F-A895-0038-4A7130B8BE98}"/>
              </a:ext>
            </a:extLst>
          </p:cNvPr>
          <p:cNvSpPr txBox="1"/>
          <p:nvPr/>
        </p:nvSpPr>
        <p:spPr>
          <a:xfrm>
            <a:off x="7284753" y="4011642"/>
            <a:ext cx="590226" cy="369332"/>
          </a:xfrm>
          <a:prstGeom prst="rect">
            <a:avLst/>
          </a:prstGeom>
          <a:noFill/>
          <a:effectLst/>
        </p:spPr>
        <p:txBody>
          <a:bodyPr wrap="none" rtlCol="0">
            <a:spAutoFit/>
          </a:bodyPr>
          <a:lstStyle/>
          <a:p>
            <a:r>
              <a:rPr lang="en-US" b="1" dirty="0"/>
              <a:t>YES</a:t>
            </a:r>
          </a:p>
        </p:txBody>
      </p:sp>
      <p:sp>
        <p:nvSpPr>
          <p:cNvPr id="37" name="TextBox 36">
            <a:extLst>
              <a:ext uri="{FF2B5EF4-FFF2-40B4-BE49-F238E27FC236}">
                <a16:creationId xmlns:a16="http://schemas.microsoft.com/office/drawing/2014/main" id="{17169DE5-0EED-FBC8-38C2-34E87031A0A1}"/>
              </a:ext>
            </a:extLst>
          </p:cNvPr>
          <p:cNvSpPr txBox="1"/>
          <p:nvPr/>
        </p:nvSpPr>
        <p:spPr>
          <a:xfrm>
            <a:off x="4712007" y="5328814"/>
            <a:ext cx="590226" cy="369332"/>
          </a:xfrm>
          <a:prstGeom prst="rect">
            <a:avLst/>
          </a:prstGeom>
          <a:noFill/>
          <a:effectLst/>
        </p:spPr>
        <p:txBody>
          <a:bodyPr wrap="none" rtlCol="0">
            <a:spAutoFit/>
          </a:bodyPr>
          <a:lstStyle/>
          <a:p>
            <a:r>
              <a:rPr lang="en-US" b="1" dirty="0"/>
              <a:t>YES</a:t>
            </a: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640DF46F-EF5B-1C15-CFED-8C26B2654192}"/>
                  </a:ext>
                </a:extLst>
              </p:cNvPr>
              <p:cNvSpPr txBox="1"/>
              <p:nvPr/>
            </p:nvSpPr>
            <p:spPr>
              <a:xfrm>
                <a:off x="7509635" y="907248"/>
                <a:ext cx="3799113" cy="396968"/>
              </a:xfrm>
              <a:prstGeom prst="rect">
                <a:avLst/>
              </a:prstGeom>
              <a:noFill/>
              <a:effectLst/>
            </p:spPr>
            <p:txBody>
              <a:bodyPr wrap="square" rtlCol="0">
                <a:spAutoFit/>
              </a:bodyPr>
              <a:lstStyle/>
              <a:p>
                <a:r>
                  <a:rPr lang="en-US" dirty="0"/>
                  <a:t>Loop Until: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𝐼</m:t>
                        </m:r>
                      </m:e>
                      <m:sup>
                        <m:r>
                          <m:rPr>
                            <m:sty m:val="p"/>
                          </m:rPr>
                          <a:rPr lang="en-US" b="0" i="0" smtClean="0">
                            <a:latin typeface="Cambria Math" panose="02040503050406030204" pitchFamily="18" charset="0"/>
                          </a:rPr>
                          <m:t>ESR</m:t>
                        </m:r>
                      </m:sup>
                    </m:sSup>
                    <m:r>
                      <a:rPr lang="en-US" b="0" i="1" smtClean="0">
                        <a:latin typeface="Cambria Math" panose="02040503050406030204" pitchFamily="18" charset="0"/>
                      </a:rPr>
                      <m:t>&lt;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𝐼</m:t>
                        </m:r>
                      </m:e>
                      <m:sub>
                        <m:r>
                          <m:rPr>
                            <m:sty m:val="p"/>
                          </m:rPr>
                          <a:rPr lang="en-US" b="0" i="0" smtClean="0">
                            <a:latin typeface="Cambria Math" panose="02040503050406030204" pitchFamily="18" charset="0"/>
                          </a:rPr>
                          <m:t>nominal</m:t>
                        </m:r>
                      </m:sub>
                      <m:sup>
                        <m:r>
                          <m:rPr>
                            <m:sty m:val="p"/>
                          </m:rPr>
                          <a:rPr lang="en-US" b="0" i="0" smtClean="0">
                            <a:latin typeface="Cambria Math" panose="02040503050406030204" pitchFamily="18" charset="0"/>
                          </a:rPr>
                          <m:t>ESR</m:t>
                        </m:r>
                      </m:sup>
                    </m:sSubSup>
                    <m:r>
                      <a:rPr lang="en-US" b="0" i="1" smtClean="0">
                        <a:latin typeface="Cambria Math" panose="02040503050406030204" pitchFamily="18" charset="0"/>
                      </a:rPr>
                      <m:t>(2.5 </m:t>
                    </m:r>
                    <m:r>
                      <m:rPr>
                        <m:sty m:val="p"/>
                      </m:rPr>
                      <a:rPr lang="en-US" b="0" i="0" smtClean="0">
                        <a:latin typeface="Cambria Math" panose="02040503050406030204" pitchFamily="18" charset="0"/>
                      </a:rPr>
                      <m:t>A</m:t>
                    </m:r>
                    <m:r>
                      <a:rPr lang="en-US" b="0" i="1" smtClean="0">
                        <a:latin typeface="Cambria Math" panose="02040503050406030204" pitchFamily="18" charset="0"/>
                      </a:rPr>
                      <m:t>)</m:t>
                    </m:r>
                  </m:oMath>
                </a14:m>
                <a:endParaRPr lang="en-US" dirty="0"/>
              </a:p>
            </p:txBody>
          </p:sp>
        </mc:Choice>
        <mc:Fallback xmlns="">
          <p:sp>
            <p:nvSpPr>
              <p:cNvPr id="64" name="TextBox 63">
                <a:extLst>
                  <a:ext uri="{FF2B5EF4-FFF2-40B4-BE49-F238E27FC236}">
                    <a16:creationId xmlns:a16="http://schemas.microsoft.com/office/drawing/2014/main" id="{640DF46F-EF5B-1C15-CFED-8C26B2654192}"/>
                  </a:ext>
                </a:extLst>
              </p:cNvPr>
              <p:cNvSpPr txBox="1">
                <a:spLocks noRot="1" noChangeAspect="1" noMove="1" noResize="1" noEditPoints="1" noAdjustHandles="1" noChangeArrowheads="1" noChangeShapeType="1" noTextEdit="1"/>
              </p:cNvSpPr>
              <p:nvPr/>
            </p:nvSpPr>
            <p:spPr>
              <a:xfrm>
                <a:off x="7509635" y="907248"/>
                <a:ext cx="3799113" cy="396968"/>
              </a:xfrm>
              <a:prstGeom prst="rect">
                <a:avLst/>
              </a:prstGeom>
              <a:blipFill>
                <a:blip r:embed="rId9"/>
                <a:stretch>
                  <a:fillRect l="-1333" t="-3125" b="-21875"/>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Rounded Rectangle 64">
                <a:extLst>
                  <a:ext uri="{FF2B5EF4-FFF2-40B4-BE49-F238E27FC236}">
                    <a16:creationId xmlns:a16="http://schemas.microsoft.com/office/drawing/2014/main" id="{28F8CD6A-8C5D-6E65-B97A-AF90DAABAA3D}"/>
                  </a:ext>
                </a:extLst>
              </p:cNvPr>
              <p:cNvSpPr/>
              <p:nvPr/>
            </p:nvSpPr>
            <p:spPr>
              <a:xfrm>
                <a:off x="7929720" y="4898144"/>
                <a:ext cx="3108960" cy="282833"/>
              </a:xfrm>
              <a:prstGeom prst="roundRect">
                <a:avLst/>
              </a:prstGeom>
              <a:solidFill>
                <a:schemeClr val="accent3">
                  <a:lumMod val="75000"/>
                </a:schemeClr>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Log:  </a:t>
                </a:r>
                <a14:m>
                  <m:oMath xmlns:m="http://schemas.openxmlformats.org/officeDocument/2006/math">
                    <m:sSup>
                      <m:sSupPr>
                        <m:ctrlPr>
                          <a:rPr lang="en-US" sz="1200" i="1" smtClean="0">
                            <a:latin typeface="Cambria Math" panose="02040503050406030204" pitchFamily="18" charset="0"/>
                          </a:rPr>
                        </m:ctrlPr>
                      </m:sSupPr>
                      <m:e>
                        <m:r>
                          <a:rPr lang="en-US" sz="1200" b="0" i="1" smtClean="0">
                            <a:latin typeface="Cambria Math" panose="02040503050406030204" pitchFamily="18" charset="0"/>
                          </a:rPr>
                          <m:t>𝐼</m:t>
                        </m:r>
                      </m:e>
                      <m:sup>
                        <m:r>
                          <m:rPr>
                            <m:sty m:val="p"/>
                          </m:rPr>
                          <a:rPr lang="en-US" sz="1200" b="0" i="0" smtClean="0">
                            <a:latin typeface="Cambria Math" panose="02040503050406030204" pitchFamily="18" charset="0"/>
                          </a:rPr>
                          <m:t>ESR</m:t>
                        </m:r>
                      </m:sup>
                    </m:sSup>
                    <m:r>
                      <a:rPr lang="en-US" sz="1200" b="0" i="1" smtClean="0">
                        <a:latin typeface="Cambria Math" panose="02040503050406030204" pitchFamily="18" charset="0"/>
                      </a:rPr>
                      <m:t>=</m:t>
                    </m:r>
                    <m:r>
                      <a:rPr lang="en-US" sz="1200" b="0" i="1" smtClean="0">
                        <a:latin typeface="Cambria Math" panose="02040503050406030204" pitchFamily="18" charset="0"/>
                      </a:rPr>
                      <m:t>𝑓</m:t>
                    </m:r>
                    <m:r>
                      <a:rPr lang="en-US" sz="1200" b="0" i="1" smtClean="0">
                        <a:latin typeface="Cambria Math" panose="02040503050406030204" pitchFamily="18" charset="0"/>
                      </a:rPr>
                      <m:t>(</m:t>
                    </m:r>
                    <m:nary>
                      <m:naryPr>
                        <m:chr m:val="∑"/>
                        <m:subHide m:val="on"/>
                        <m:supHide m:val="on"/>
                        <m:ctrlPr>
                          <a:rPr lang="en-US" sz="1200" b="0" i="1" smtClean="0">
                            <a:latin typeface="Cambria Math" panose="02040503050406030204" pitchFamily="18" charset="0"/>
                          </a:rPr>
                        </m:ctrlPr>
                      </m:naryPr>
                      <m:sub/>
                      <m:sup/>
                      <m:e>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𝑡</m:t>
                        </m:r>
                      </m:e>
                    </m:nary>
                    <m:r>
                      <a:rPr lang="en-US" sz="1200" b="0" i="1" smtClean="0">
                        <a:latin typeface="Cambria Math" panose="02040503050406030204" pitchFamily="18" charset="0"/>
                      </a:rPr>
                      <m:t>)</m:t>
                    </m:r>
                  </m:oMath>
                </a14:m>
                <a:r>
                  <a:rPr lang="en-US" sz="1200" dirty="0"/>
                  <a:t>, </a:t>
                </a:r>
                <a14:m>
                  <m:oMath xmlns:m="http://schemas.openxmlformats.org/officeDocument/2006/math">
                    <m:sSub>
                      <m:sSubPr>
                        <m:ctrlPr>
                          <a:rPr lang="en-US" sz="1200" b="0" i="1" dirty="0" smtClean="0">
                            <a:latin typeface="Cambria Math" panose="02040503050406030204" pitchFamily="18" charset="0"/>
                          </a:rPr>
                        </m:ctrlPr>
                      </m:sSubPr>
                      <m:e>
                        <m:r>
                          <a:rPr lang="en-US" sz="1200" b="0" i="1" dirty="0" smtClean="0">
                            <a:latin typeface="Cambria Math" panose="02040503050406030204" pitchFamily="18" charset="0"/>
                          </a:rPr>
                          <m:t>𝐿</m:t>
                        </m:r>
                      </m:e>
                      <m:sub>
                        <m:r>
                          <m:rPr>
                            <m:sty m:val="p"/>
                          </m:rPr>
                          <a:rPr lang="en-US" sz="1200" b="0" i="0" dirty="0" smtClean="0">
                            <a:latin typeface="Cambria Math" panose="02040503050406030204" pitchFamily="18" charset="0"/>
                          </a:rPr>
                          <m:t>peak</m:t>
                        </m:r>
                      </m:sub>
                    </m:sSub>
                    <m:r>
                      <a:rPr lang="en-US" sz="1200" b="0" i="1" dirty="0" smtClean="0">
                        <a:latin typeface="Cambria Math" panose="02040503050406030204" pitchFamily="18" charset="0"/>
                      </a:rPr>
                      <m:t>=</m:t>
                    </m:r>
                    <m:r>
                      <a:rPr lang="en-US" sz="1200" b="0" i="1" dirty="0" smtClean="0">
                        <a:latin typeface="Cambria Math" panose="02040503050406030204" pitchFamily="18" charset="0"/>
                      </a:rPr>
                      <m:t>𝑔</m:t>
                    </m:r>
                    <m:d>
                      <m:dPr>
                        <m:ctrlPr>
                          <a:rPr lang="en-US" sz="1200" b="0" i="1" dirty="0" smtClean="0">
                            <a:latin typeface="Cambria Math" panose="02040503050406030204" pitchFamily="18" charset="0"/>
                          </a:rPr>
                        </m:ctrlPr>
                      </m:dPr>
                      <m:e>
                        <m:nary>
                          <m:naryPr>
                            <m:chr m:val="∑"/>
                            <m:subHide m:val="on"/>
                            <m:supHide m:val="on"/>
                            <m:ctrlPr>
                              <a:rPr lang="en-US" sz="1200" b="0" i="1" smtClean="0">
                                <a:latin typeface="Cambria Math" panose="02040503050406030204" pitchFamily="18" charset="0"/>
                              </a:rPr>
                            </m:ctrlPr>
                          </m:naryPr>
                          <m:sub/>
                          <m:sup/>
                          <m:e>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𝑡</m:t>
                            </m:r>
                          </m:e>
                        </m:nary>
                      </m:e>
                    </m:d>
                  </m:oMath>
                </a14:m>
                <a:r>
                  <a:rPr lang="en-US" sz="1200" dirty="0"/>
                  <a:t>, etc.</a:t>
                </a:r>
              </a:p>
            </p:txBody>
          </p:sp>
        </mc:Choice>
        <mc:Fallback xmlns="">
          <p:sp>
            <p:nvSpPr>
              <p:cNvPr id="65" name="Rounded Rectangle 64">
                <a:extLst>
                  <a:ext uri="{FF2B5EF4-FFF2-40B4-BE49-F238E27FC236}">
                    <a16:creationId xmlns:a16="http://schemas.microsoft.com/office/drawing/2014/main" id="{28F8CD6A-8C5D-6E65-B97A-AF90DAABAA3D}"/>
                  </a:ext>
                </a:extLst>
              </p:cNvPr>
              <p:cNvSpPr>
                <a:spLocks noRot="1" noChangeAspect="1" noMove="1" noResize="1" noEditPoints="1" noAdjustHandles="1" noChangeArrowheads="1" noChangeShapeType="1" noTextEdit="1"/>
              </p:cNvSpPr>
              <p:nvPr/>
            </p:nvSpPr>
            <p:spPr>
              <a:xfrm>
                <a:off x="7929720" y="4898144"/>
                <a:ext cx="3108960" cy="282833"/>
              </a:xfrm>
              <a:prstGeom prst="roundRect">
                <a:avLst/>
              </a:prstGeom>
              <a:blipFill>
                <a:blip r:embed="rId10"/>
                <a:stretch>
                  <a:fillRect/>
                </a:stretch>
              </a:blipFill>
              <a:ln>
                <a:solidFill>
                  <a:schemeClr val="tx1"/>
                </a:solidFill>
              </a:ln>
              <a:effectLst>
                <a:outerShdw blurRad="50800" dist="38100" dir="2700000" algn="tl" rotWithShape="0">
                  <a:prstClr val="black">
                    <a:alpha val="40000"/>
                  </a:prstClr>
                </a:outerShdw>
              </a:effectLst>
            </p:spPr>
            <p:txBody>
              <a:bodyPr/>
              <a:lstStyle/>
              <a:p>
                <a:r>
                  <a:rPr lang="en-US">
                    <a:noFill/>
                  </a:rPr>
                  <a:t> </a:t>
                </a:r>
              </a:p>
            </p:txBody>
          </p:sp>
        </mc:Fallback>
      </mc:AlternateContent>
      <p:cxnSp>
        <p:nvCxnSpPr>
          <p:cNvPr id="67" name="Elbow Connector 66">
            <a:extLst>
              <a:ext uri="{FF2B5EF4-FFF2-40B4-BE49-F238E27FC236}">
                <a16:creationId xmlns:a16="http://schemas.microsoft.com/office/drawing/2014/main" id="{DC1961B8-6FBA-211A-08AD-127E2840230A}"/>
              </a:ext>
            </a:extLst>
          </p:cNvPr>
          <p:cNvCxnSpPr>
            <a:cxnSpLocks/>
            <a:stCxn id="6" idx="3"/>
            <a:endCxn id="65" idx="1"/>
          </p:cNvCxnSpPr>
          <p:nvPr/>
        </p:nvCxnSpPr>
        <p:spPr>
          <a:xfrm>
            <a:off x="7253822" y="4370481"/>
            <a:ext cx="675898" cy="669080"/>
          </a:xfrm>
          <a:prstGeom prst="bentConnector3">
            <a:avLst>
              <a:gd name="adj1" fmla="val -1538"/>
            </a:avLst>
          </a:prstGeom>
          <a:ln w="9525">
            <a:solidFill>
              <a:schemeClr val="accent3">
                <a:lumMod val="75000"/>
              </a:schemeClr>
            </a:solidFill>
            <a:prstDash val="dash"/>
            <a:tailEnd type="triangle"/>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2" name="Left Brace 71">
            <a:extLst>
              <a:ext uri="{FF2B5EF4-FFF2-40B4-BE49-F238E27FC236}">
                <a16:creationId xmlns:a16="http://schemas.microsoft.com/office/drawing/2014/main" id="{17B085C3-6D54-DFA5-A750-D9A279052114}"/>
              </a:ext>
            </a:extLst>
          </p:cNvPr>
          <p:cNvSpPr/>
          <p:nvPr/>
        </p:nvSpPr>
        <p:spPr>
          <a:xfrm>
            <a:off x="3881973" y="599363"/>
            <a:ext cx="277585" cy="1686505"/>
          </a:xfrm>
          <a:prstGeom prst="leftBrace">
            <a:avLst>
              <a:gd name="adj1" fmla="val 63235"/>
              <a:gd name="adj2" fmla="val 50000"/>
            </a:avLst>
          </a:prstGeom>
          <a:ln>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75C5AAC9-386F-6867-67B4-8B9C63E5275E}"/>
              </a:ext>
            </a:extLst>
          </p:cNvPr>
          <p:cNvSpPr>
            <a:spLocks noGrp="1"/>
          </p:cNvSpPr>
          <p:nvPr>
            <p:ph type="title"/>
          </p:nvPr>
        </p:nvSpPr>
        <p:spPr/>
        <p:txBody>
          <a:bodyPr/>
          <a:lstStyle/>
          <a:p>
            <a:r>
              <a:rPr lang="en-US" dirty="0"/>
              <a:t>Finding Correlation between Vacuum and Beam Current</a:t>
            </a:r>
          </a:p>
        </p:txBody>
      </p:sp>
    </p:spTree>
    <p:extLst>
      <p:ext uri="{BB962C8B-B14F-4D97-AF65-F5344CB8AC3E}">
        <p14:creationId xmlns:p14="http://schemas.microsoft.com/office/powerpoint/2010/main" val="1888914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E210E534-57C2-164E-A621-4930B171B8BA}"/>
              </a:ext>
            </a:extLst>
          </p:cNvPr>
          <p:cNvPicPr>
            <a:picLocks noChangeAspect="1"/>
          </p:cNvPicPr>
          <p:nvPr/>
        </p:nvPicPr>
        <p:blipFill>
          <a:blip r:embed="rId2"/>
          <a:stretch>
            <a:fillRect/>
          </a:stretch>
        </p:blipFill>
        <p:spPr>
          <a:xfrm>
            <a:off x="1044001" y="1233889"/>
            <a:ext cx="10508521" cy="3929273"/>
          </a:xfrm>
          <a:prstGeom prst="rect">
            <a:avLst/>
          </a:prstGeom>
        </p:spPr>
      </p:pic>
      <p:sp>
        <p:nvSpPr>
          <p:cNvPr id="7" name="Slide Number Placeholder 5">
            <a:extLst>
              <a:ext uri="{FF2B5EF4-FFF2-40B4-BE49-F238E27FC236}">
                <a16:creationId xmlns:a16="http://schemas.microsoft.com/office/drawing/2014/main" id="{011355EC-4B56-CCD8-54DC-EA2530BA196F}"/>
              </a:ext>
            </a:extLst>
          </p:cNvPr>
          <p:cNvSpPr>
            <a:spLocks noGrp="1"/>
          </p:cNvSpPr>
          <p:nvPr>
            <p:ph type="sldNum" sz="quarter" idx="4"/>
          </p:nvPr>
        </p:nvSpPr>
        <p:spPr>
          <a:prstGeom prst="rect">
            <a:avLst/>
          </a:prstGeom>
        </p:spPr>
        <p:txBody>
          <a:bodyPr lIns="0" tIns="0" rIns="0" bIns="0" anchor="ctr"/>
          <a:lstStyle>
            <a:lvl1pPr algn="ctr">
              <a:defRPr sz="1000">
                <a:solidFill>
                  <a:schemeClr val="bg2"/>
                </a:solidFill>
              </a:defRPr>
            </a:lvl1pPr>
          </a:lstStyle>
          <a:p>
            <a:fld id="{933A556B-7C63-244D-9B7C-B0EA8042B330}" type="slidenum">
              <a:rPr lang="en-US" smtClean="0"/>
              <a:pPr/>
              <a:t>21</a:t>
            </a:fld>
            <a:endParaRPr lang="en-US" dirty="0"/>
          </a:p>
        </p:txBody>
      </p:sp>
      <p:sp>
        <p:nvSpPr>
          <p:cNvPr id="2" name="Text Placeholder 1">
            <a:extLst>
              <a:ext uri="{FF2B5EF4-FFF2-40B4-BE49-F238E27FC236}">
                <a16:creationId xmlns:a16="http://schemas.microsoft.com/office/drawing/2014/main" id="{E394368E-3909-EF6E-6B5E-69B1F5183716}"/>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47954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194911-5073-8841-BAF8-E1E38EDC05C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924" y="3258507"/>
            <a:ext cx="9052560" cy="26373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lide Number Placeholder 5">
            <a:extLst>
              <a:ext uri="{FF2B5EF4-FFF2-40B4-BE49-F238E27FC236}">
                <a16:creationId xmlns:a16="http://schemas.microsoft.com/office/drawing/2014/main" id="{2F5C9F9B-1F2F-8A22-5642-E0AADFBBF5AE}"/>
              </a:ext>
            </a:extLst>
          </p:cNvPr>
          <p:cNvSpPr>
            <a:spLocks noGrp="1"/>
          </p:cNvSpPr>
          <p:nvPr>
            <p:ph type="sldNum" sz="quarter" idx="4"/>
          </p:nvPr>
        </p:nvSpPr>
        <p:spPr>
          <a:prstGeom prst="rect">
            <a:avLst/>
          </a:prstGeom>
        </p:spPr>
        <p:txBody>
          <a:bodyPr lIns="0" tIns="0" rIns="0" bIns="0" anchor="ctr"/>
          <a:lstStyle>
            <a:lvl1pPr algn="ctr">
              <a:defRPr sz="1000">
                <a:solidFill>
                  <a:schemeClr val="bg2"/>
                </a:solidFill>
              </a:defRPr>
            </a:lvl1pPr>
          </a:lstStyle>
          <a:p>
            <a:fld id="{933A556B-7C63-244D-9B7C-B0EA8042B330}" type="slidenum">
              <a:rPr lang="en-US" smtClean="0"/>
              <a:pPr/>
              <a:t>22</a:t>
            </a:fld>
            <a:endParaRPr lang="en-US" dirty="0"/>
          </a:p>
        </p:txBody>
      </p:sp>
      <p:sp>
        <p:nvSpPr>
          <p:cNvPr id="3" name="Text Placeholder 2">
            <a:extLst>
              <a:ext uri="{FF2B5EF4-FFF2-40B4-BE49-F238E27FC236}">
                <a16:creationId xmlns:a16="http://schemas.microsoft.com/office/drawing/2014/main" id="{F53ED10A-4659-6BBD-CCEF-17F78961090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92644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3FC3-6278-67B3-5F03-797D39947D1F}"/>
              </a:ext>
            </a:extLst>
          </p:cNvPr>
          <p:cNvSpPr>
            <a:spLocks noGrp="1"/>
          </p:cNvSpPr>
          <p:nvPr>
            <p:ph type="title"/>
          </p:nvPr>
        </p:nvSpPr>
        <p:spPr/>
        <p:txBody>
          <a:bodyPr/>
          <a:lstStyle/>
          <a:p>
            <a:r>
              <a:rPr lang="en-US" dirty="0"/>
              <a:t>What Studies with Background are needed</a:t>
            </a:r>
          </a:p>
        </p:txBody>
      </p:sp>
      <p:sp>
        <p:nvSpPr>
          <p:cNvPr id="3" name="Slide Number Placeholder 2">
            <a:extLst>
              <a:ext uri="{FF2B5EF4-FFF2-40B4-BE49-F238E27FC236}">
                <a16:creationId xmlns:a16="http://schemas.microsoft.com/office/drawing/2014/main" id="{C1B2F165-11AD-86DE-7B79-ED8D66FFA4B1}"/>
              </a:ext>
            </a:extLst>
          </p:cNvPr>
          <p:cNvSpPr>
            <a:spLocks noGrp="1"/>
          </p:cNvSpPr>
          <p:nvPr>
            <p:ph type="sldNum" sz="quarter" idx="4"/>
          </p:nvPr>
        </p:nvSpPr>
        <p:spPr/>
        <p:txBody>
          <a:bodyPr/>
          <a:lstStyle/>
          <a:p>
            <a:fld id="{933A556B-7C63-244D-9B7C-B0EA8042B330}" type="slidenum">
              <a:rPr lang="en-US" smtClean="0"/>
              <a:pPr/>
              <a:t>23</a:t>
            </a:fld>
            <a:endParaRPr lang="en-US" dirty="0"/>
          </a:p>
        </p:txBody>
      </p:sp>
      <p:sp>
        <p:nvSpPr>
          <p:cNvPr id="4" name="TextBox 3">
            <a:extLst>
              <a:ext uri="{FF2B5EF4-FFF2-40B4-BE49-F238E27FC236}">
                <a16:creationId xmlns:a16="http://schemas.microsoft.com/office/drawing/2014/main" id="{FA0573B7-B9B0-5ED1-21C1-F95D27499950}"/>
              </a:ext>
            </a:extLst>
          </p:cNvPr>
          <p:cNvSpPr txBox="1"/>
          <p:nvPr/>
        </p:nvSpPr>
        <p:spPr>
          <a:xfrm>
            <a:off x="669470" y="718457"/>
            <a:ext cx="10951029" cy="4832092"/>
          </a:xfrm>
          <a:prstGeom prst="rect">
            <a:avLst/>
          </a:prstGeom>
        </p:spPr>
        <p:txBody>
          <a:bodyPr wrap="square" rtlCol="0">
            <a:spAutoFit/>
          </a:bodyPr>
          <a:lstStyle/>
          <a:p>
            <a:r>
              <a:rPr lang="en-US" dirty="0"/>
              <a:t> </a:t>
            </a:r>
            <a:r>
              <a:rPr lang="en-US" b="1" dirty="0"/>
              <a:t>Three “core” combinations to study:</a:t>
            </a:r>
            <a:endParaRPr lang="en-US" dirty="0"/>
          </a:p>
          <a:p>
            <a:pPr marL="285750" indent="-285750">
              <a:buClr>
                <a:schemeClr val="bg2"/>
              </a:buClr>
              <a:buFont typeface="Wingdings" pitchFamily="2" charset="2"/>
              <a:buChar char="§"/>
            </a:pPr>
            <a:r>
              <a:rPr lang="en-US" dirty="0"/>
              <a:t>Separating DIS events from background when both are present in the detector simultaneously.</a:t>
            </a:r>
          </a:p>
          <a:p>
            <a:pPr lvl="1">
              <a:buClr>
                <a:schemeClr val="bg2"/>
              </a:buClr>
            </a:pPr>
            <a:r>
              <a:rPr lang="en-US" dirty="0">
                <a:solidFill>
                  <a:schemeClr val="bg2"/>
                </a:solidFill>
                <a:sym typeface="Wingdings" pitchFamily="2" charset="2"/>
              </a:rPr>
              <a:t> </a:t>
            </a:r>
            <a:r>
              <a:rPr lang="en-US" dirty="0">
                <a:sym typeface="Wingdings" pitchFamily="2" charset="2"/>
              </a:rPr>
              <a:t>study impact of background on subsystem performance, tracking, track – cluster matching, energy </a:t>
            </a:r>
          </a:p>
          <a:p>
            <a:pPr lvl="1">
              <a:buClr>
                <a:schemeClr val="bg2"/>
              </a:buClr>
            </a:pPr>
            <a:r>
              <a:rPr lang="en-US" dirty="0">
                <a:sym typeface="Wingdings" pitchFamily="2" charset="2"/>
              </a:rPr>
              <a:t>     reconstruction in calorimeters, ….</a:t>
            </a:r>
          </a:p>
          <a:p>
            <a:pPr lvl="1">
              <a:buClr>
                <a:schemeClr val="bg2"/>
              </a:buClr>
            </a:pPr>
            <a:r>
              <a:rPr lang="en-US" dirty="0">
                <a:solidFill>
                  <a:schemeClr val="bg2"/>
                </a:solidFill>
                <a:sym typeface="Wingdings" pitchFamily="2" charset="2"/>
              </a:rPr>
              <a:t> </a:t>
            </a:r>
            <a:r>
              <a:rPr lang="en-US" dirty="0">
                <a:sym typeface="Wingdings" pitchFamily="2" charset="2"/>
              </a:rPr>
              <a:t>study as function of Q</a:t>
            </a:r>
            <a:r>
              <a:rPr lang="en-US" baseline="30000" dirty="0">
                <a:sym typeface="Wingdings" pitchFamily="2" charset="2"/>
              </a:rPr>
              <a:t>2</a:t>
            </a:r>
            <a:r>
              <a:rPr lang="en-US" dirty="0">
                <a:sym typeface="Wingdings" pitchFamily="2" charset="2"/>
              </a:rPr>
              <a:t> of DIS event</a:t>
            </a:r>
          </a:p>
          <a:p>
            <a:pPr lvl="1">
              <a:buClr>
                <a:schemeClr val="bg2"/>
              </a:buClr>
            </a:pPr>
            <a:r>
              <a:rPr lang="en-US" dirty="0">
                <a:solidFill>
                  <a:schemeClr val="bg2"/>
                </a:solidFill>
                <a:sym typeface="Wingdings" pitchFamily="2" charset="2"/>
              </a:rPr>
              <a:t> </a:t>
            </a:r>
            <a:r>
              <a:rPr lang="en-US" dirty="0">
                <a:sym typeface="Wingdings" pitchFamily="2" charset="2"/>
              </a:rPr>
              <a:t>determine rates for DAQ (low Q</a:t>
            </a:r>
            <a:r>
              <a:rPr lang="en-US" baseline="30000" dirty="0">
                <a:sym typeface="Wingdings" pitchFamily="2" charset="2"/>
              </a:rPr>
              <a:t>2</a:t>
            </a:r>
            <a:r>
              <a:rPr lang="en-US" dirty="0">
                <a:sym typeface="Wingdings" pitchFamily="2" charset="2"/>
              </a:rPr>
              <a:t> (~ 10</a:t>
            </a:r>
            <a:r>
              <a:rPr lang="en-US" baseline="30000" dirty="0">
                <a:sym typeface="Wingdings" pitchFamily="2" charset="2"/>
              </a:rPr>
              <a:t>-9</a:t>
            </a:r>
            <a:r>
              <a:rPr lang="en-US" dirty="0">
                <a:sym typeface="Wingdings" pitchFamily="2" charset="2"/>
              </a:rPr>
              <a:t>) DIS + background</a:t>
            </a:r>
          </a:p>
          <a:p>
            <a:pPr lvl="1">
              <a:buClr>
                <a:schemeClr val="bg2"/>
              </a:buClr>
            </a:pPr>
            <a:r>
              <a:rPr lang="en-US" dirty="0">
                <a:solidFill>
                  <a:schemeClr val="bg2"/>
                </a:solidFill>
                <a:sym typeface="Wingdings" pitchFamily="2" charset="2"/>
              </a:rPr>
              <a:t></a:t>
            </a:r>
            <a:r>
              <a:rPr lang="en-US" dirty="0">
                <a:sym typeface="Wingdings" pitchFamily="2" charset="2"/>
              </a:rPr>
              <a:t> what does the background do to to </a:t>
            </a:r>
            <a:r>
              <a:rPr lang="en-US" dirty="0" err="1">
                <a:sym typeface="Wingdings" pitchFamily="2" charset="2"/>
              </a:rPr>
              <a:t>ePIC</a:t>
            </a:r>
            <a:r>
              <a:rPr lang="en-US" dirty="0">
                <a:sym typeface="Wingdings" pitchFamily="2" charset="2"/>
              </a:rPr>
              <a:t> detection efficiency for rare events, e.g. DVCS, TCS, …</a:t>
            </a:r>
          </a:p>
          <a:p>
            <a:pPr lvl="1">
              <a:buClr>
                <a:schemeClr val="bg2"/>
              </a:buClr>
            </a:pPr>
            <a:r>
              <a:rPr lang="en-US" dirty="0">
                <a:solidFill>
                  <a:schemeClr val="bg2"/>
                </a:solidFill>
                <a:sym typeface="Wingdings" pitchFamily="2" charset="2"/>
              </a:rPr>
              <a:t>Mix:</a:t>
            </a:r>
            <a:r>
              <a:rPr lang="en-US" dirty="0">
                <a:sym typeface="Wingdings" pitchFamily="2" charset="2"/>
              </a:rPr>
              <a:t> DIS events with full Q</a:t>
            </a:r>
            <a:r>
              <a:rPr lang="en-US" baseline="30000" dirty="0">
                <a:sym typeface="Wingdings" pitchFamily="2" charset="2"/>
              </a:rPr>
              <a:t>2</a:t>
            </a:r>
            <a:r>
              <a:rPr lang="en-US" dirty="0">
                <a:sym typeface="Wingdings" pitchFamily="2" charset="2"/>
              </a:rPr>
              <a:t> range with all hadron and electron beam backgrounds</a:t>
            </a:r>
          </a:p>
          <a:p>
            <a:pPr lvl="1">
              <a:buClr>
                <a:schemeClr val="bg2"/>
              </a:buClr>
            </a:pPr>
            <a:endParaRPr lang="en-US" dirty="0">
              <a:sym typeface="Wingdings" pitchFamily="2" charset="2"/>
            </a:endParaRPr>
          </a:p>
          <a:p>
            <a:pPr marL="285750" indent="-285750">
              <a:buClr>
                <a:schemeClr val="bg2"/>
              </a:buClr>
              <a:buFont typeface="Wingdings" pitchFamily="2" charset="2"/>
              <a:buChar char="§"/>
            </a:pPr>
            <a:r>
              <a:rPr lang="en-US" dirty="0"/>
              <a:t>Identifying events where a “real” low-Q2 event is present (electron misses </a:t>
            </a:r>
            <a:r>
              <a:rPr lang="en-US" dirty="0" err="1"/>
              <a:t>ePIC</a:t>
            </a:r>
            <a:r>
              <a:rPr lang="en-US" dirty="0"/>
              <a:t>), but electron </a:t>
            </a:r>
            <a:r>
              <a:rPr lang="en-US" dirty="0" err="1"/>
              <a:t>beam+gas</a:t>
            </a:r>
            <a:r>
              <a:rPr lang="en-US" dirty="0"/>
              <a:t> background ”tricks” you into thinking you have a higer-Q2 event (</a:t>
            </a:r>
            <a:r>
              <a:rPr lang="en-US" dirty="0" err="1"/>
              <a:t>beam+gas</a:t>
            </a:r>
            <a:r>
              <a:rPr lang="en-US" dirty="0"/>
              <a:t> scattered electron hits </a:t>
            </a:r>
            <a:r>
              <a:rPr lang="en-US" dirty="0" err="1"/>
              <a:t>ePIC</a:t>
            </a:r>
            <a:r>
              <a:rPr lang="en-US" dirty="0"/>
              <a:t> in region where your electron finder ”thinks” a moderate Q2 electron would be)</a:t>
            </a:r>
          </a:p>
          <a:p>
            <a:pPr lvl="1">
              <a:buClr>
                <a:schemeClr val="bg2"/>
              </a:buClr>
            </a:pPr>
            <a:r>
              <a:rPr lang="en-US" dirty="0">
                <a:solidFill>
                  <a:schemeClr val="bg2"/>
                </a:solidFill>
                <a:sym typeface="Wingdings" pitchFamily="2" charset="2"/>
              </a:rPr>
              <a:t>Mix:</a:t>
            </a:r>
            <a:r>
              <a:rPr lang="en-US" dirty="0">
                <a:sym typeface="Wingdings" pitchFamily="2" charset="2"/>
              </a:rPr>
              <a:t> DIS events with Q</a:t>
            </a:r>
            <a:r>
              <a:rPr lang="en-US" baseline="30000" dirty="0">
                <a:sym typeface="Wingdings" pitchFamily="2" charset="2"/>
              </a:rPr>
              <a:t>2</a:t>
            </a:r>
            <a:r>
              <a:rPr lang="en-US" dirty="0">
                <a:sym typeface="Wingdings" pitchFamily="2" charset="2"/>
              </a:rPr>
              <a:t> &lt;1 with all hadron and electron beam backgrounds</a:t>
            </a:r>
          </a:p>
          <a:p>
            <a:pPr>
              <a:buClr>
                <a:schemeClr val="bg2"/>
              </a:buClr>
            </a:pPr>
            <a:endParaRPr lang="en-US" dirty="0"/>
          </a:p>
          <a:p>
            <a:pPr marL="285750" indent="-285750">
              <a:buClr>
                <a:schemeClr val="bg2"/>
              </a:buClr>
              <a:buFont typeface="Wingdings" pitchFamily="2" charset="2"/>
              <a:buChar char="§"/>
            </a:pPr>
            <a:r>
              <a:rPr lang="en-US" dirty="0"/>
              <a:t>How often do we mistake “pure” background for a DIS event, when NO DIS event is present?</a:t>
            </a:r>
          </a:p>
          <a:p>
            <a:pPr lvl="1">
              <a:buClr>
                <a:schemeClr val="bg2"/>
              </a:buClr>
            </a:pPr>
            <a:r>
              <a:rPr lang="en-US" dirty="0">
                <a:solidFill>
                  <a:schemeClr val="bg2"/>
                </a:solidFill>
                <a:sym typeface="Wingdings" pitchFamily="2" charset="2"/>
              </a:rPr>
              <a:t>Mix:</a:t>
            </a:r>
            <a:r>
              <a:rPr lang="en-US" dirty="0">
                <a:sym typeface="Wingdings" pitchFamily="2" charset="2"/>
              </a:rPr>
              <a:t> all hadron and electron beam backgrounds no DIS events needed</a:t>
            </a:r>
            <a:endParaRPr lang="en-US" dirty="0"/>
          </a:p>
          <a:p>
            <a:pPr algn="l">
              <a:spcBef>
                <a:spcPts val="0"/>
              </a:spcBef>
              <a:buClr>
                <a:srgbClr val="0096FF"/>
              </a:buClr>
            </a:pPr>
            <a:endParaRPr lang="en-US" sz="2000" dirty="0"/>
          </a:p>
        </p:txBody>
      </p:sp>
    </p:spTree>
    <p:extLst>
      <p:ext uri="{BB962C8B-B14F-4D97-AF65-F5344CB8AC3E}">
        <p14:creationId xmlns:p14="http://schemas.microsoft.com/office/powerpoint/2010/main" val="1735848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E3C63-0C67-0A46-8425-8C55970835BC}"/>
              </a:ext>
            </a:extLst>
          </p:cNvPr>
          <p:cNvSpPr>
            <a:spLocks noGrp="1"/>
          </p:cNvSpPr>
          <p:nvPr>
            <p:ph type="dt" sz="half" idx="10"/>
          </p:nvPr>
        </p:nvSpPr>
        <p:spPr>
          <a:xfrm>
            <a:off x="7071923" y="658022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Arial" panose="020B0604020202020204" pitchFamily="34" charset="0"/>
                <a:ea typeface="Arial"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 Aschenauer</a:t>
            </a:r>
            <a:endParaRPr lang="en-US" dirty="0"/>
          </a:p>
        </p:txBody>
      </p:sp>
      <p:sp>
        <p:nvSpPr>
          <p:cNvPr id="3" name="Slide Number Placeholder 2">
            <a:extLst>
              <a:ext uri="{FF2B5EF4-FFF2-40B4-BE49-F238E27FC236}">
                <a16:creationId xmlns:a16="http://schemas.microsoft.com/office/drawing/2014/main" id="{86DF125A-51E0-CB4C-9094-D598CEBC0E57}"/>
              </a:ext>
            </a:extLst>
          </p:cNvPr>
          <p:cNvSpPr>
            <a:spLocks noGrp="1"/>
          </p:cNvSpPr>
          <p:nvPr>
            <p:ph type="sldNum" sz="quarter" idx="12"/>
          </p:nvPr>
        </p:nvSpPr>
        <p:spPr>
          <a:xfrm>
            <a:off x="0" y="658868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panose="020B0604020202020204" pitchFamily="34" charset="0"/>
                <a:ea typeface="Arial"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24</a:t>
            </a:fld>
            <a:endParaRPr lang="en-US"/>
          </a:p>
        </p:txBody>
      </p:sp>
      <p:sp>
        <p:nvSpPr>
          <p:cNvPr id="4" name="Title 3">
            <a:extLst>
              <a:ext uri="{FF2B5EF4-FFF2-40B4-BE49-F238E27FC236}">
                <a16:creationId xmlns:a16="http://schemas.microsoft.com/office/drawing/2014/main" id="{B85F0826-2302-8148-A3F9-EC3226721BA8}"/>
              </a:ext>
            </a:extLst>
          </p:cNvPr>
          <p:cNvSpPr>
            <a:spLocks noGrp="1"/>
          </p:cNvSpPr>
          <p:nvPr>
            <p:ph type="title"/>
          </p:nvPr>
        </p:nvSpPr>
        <p:spPr/>
        <p:txBody>
          <a:bodyPr/>
          <a:lstStyle/>
          <a:p>
            <a:r>
              <a:rPr lang="en-US" dirty="0"/>
              <a:t>EIC Beam Parameters</a:t>
            </a:r>
          </a:p>
        </p:txBody>
      </p:sp>
      <p:pic>
        <p:nvPicPr>
          <p:cNvPr id="6" name="Picture 5">
            <a:extLst>
              <a:ext uri="{FF2B5EF4-FFF2-40B4-BE49-F238E27FC236}">
                <a16:creationId xmlns:a16="http://schemas.microsoft.com/office/drawing/2014/main" id="{B405F186-5848-A547-B8DA-3DDF5B58E41A}"/>
              </a:ext>
            </a:extLst>
          </p:cNvPr>
          <p:cNvPicPr>
            <a:picLocks noChangeAspect="1"/>
          </p:cNvPicPr>
          <p:nvPr/>
        </p:nvPicPr>
        <p:blipFill>
          <a:blip r:embed="rId2"/>
          <a:stretch>
            <a:fillRect/>
          </a:stretch>
        </p:blipFill>
        <p:spPr>
          <a:xfrm>
            <a:off x="2054843" y="519572"/>
            <a:ext cx="8082314" cy="4741842"/>
          </a:xfrm>
          <a:prstGeom prst="rect">
            <a:avLst/>
          </a:prstGeom>
        </p:spPr>
      </p:pic>
      <p:sp>
        <p:nvSpPr>
          <p:cNvPr id="7" name="TextBox 6">
            <a:extLst>
              <a:ext uri="{FF2B5EF4-FFF2-40B4-BE49-F238E27FC236}">
                <a16:creationId xmlns:a16="http://schemas.microsoft.com/office/drawing/2014/main" id="{0A2682F1-B45D-2C41-956E-A3193A04ECA1}"/>
              </a:ext>
            </a:extLst>
          </p:cNvPr>
          <p:cNvSpPr txBox="1"/>
          <p:nvPr/>
        </p:nvSpPr>
        <p:spPr>
          <a:xfrm>
            <a:off x="1524001" y="5290020"/>
            <a:ext cx="9786256" cy="1077218"/>
          </a:xfrm>
          <a:prstGeom prst="rect">
            <a:avLst/>
          </a:prstGeom>
          <a:noFill/>
        </p:spPr>
        <p:txBody>
          <a:bodyPr wrap="square" rtlCol="0">
            <a:spAutoFit/>
          </a:bodyPr>
          <a:lstStyle/>
          <a:p>
            <a:pPr marL="285750" indent="-285750">
              <a:buClr>
                <a:srgbClr val="0000FF"/>
              </a:buClr>
              <a:buFont typeface="Wingdings" pitchFamily="2" charset="2"/>
              <a:buChar char="§"/>
            </a:pPr>
            <a:r>
              <a:rPr lang="en-US" sz="1600" dirty="0">
                <a:latin typeface="Arial" panose="020B0604020202020204" pitchFamily="34" charset="0"/>
                <a:cs typeface="Arial" panose="020B0604020202020204" pitchFamily="34" charset="0"/>
              </a:rPr>
              <a:t>electron beam current and energy impact electron beam gas background and synchrotron radiation</a:t>
            </a:r>
          </a:p>
          <a:p>
            <a:pPr>
              <a:buClr>
                <a:srgbClr val="0000FF"/>
              </a:buClr>
            </a:pPr>
            <a:r>
              <a:rPr lang="en-US" sz="1600" dirty="0">
                <a:solidFill>
                  <a:srgbClr val="0000FF"/>
                </a:solidFill>
                <a:latin typeface="Arial" panose="020B0604020202020204" pitchFamily="34" charset="0"/>
                <a:cs typeface="Arial" panose="020B0604020202020204" pitchFamily="34" charset="0"/>
                <a:sym typeface="Wingdings" pitchFamily="2" charset="2"/>
              </a:rPr>
              <a:t>     </a:t>
            </a:r>
            <a:r>
              <a:rPr lang="en-US" sz="1600" dirty="0">
                <a:latin typeface="Arial" panose="020B0604020202020204" pitchFamily="34" charset="0"/>
                <a:cs typeface="Arial" panose="020B0604020202020204" pitchFamily="34" charset="0"/>
                <a:sym typeface="Wingdings" pitchFamily="2" charset="2"/>
              </a:rPr>
              <a:t> </a:t>
            </a:r>
            <a:r>
              <a:rPr lang="en-US" sz="1400" dirty="0">
                <a:latin typeface="Arial" panose="020B0604020202020204" pitchFamily="34" charset="0"/>
                <a:cs typeface="Arial" panose="020B0604020202020204" pitchFamily="34" charset="0"/>
              </a:rPr>
              <a:t>Radiated SR power: P(kW)=88.46 E</a:t>
            </a:r>
            <a:r>
              <a:rPr lang="en-US" sz="1400" baseline="-25000" dirty="0">
                <a:latin typeface="Arial" panose="020B0604020202020204" pitchFamily="34" charset="0"/>
                <a:cs typeface="Arial" panose="020B0604020202020204" pitchFamily="34" charset="0"/>
              </a:rPr>
              <a:t>B</a:t>
            </a:r>
            <a:r>
              <a:rPr lang="en-US" sz="1400" dirty="0">
                <a:latin typeface="Arial" panose="020B0604020202020204" pitchFamily="34" charset="0"/>
                <a:cs typeface="Arial" panose="020B0604020202020204" pitchFamily="34" charset="0"/>
              </a:rPr>
              <a:t>(GeV)</a:t>
            </a:r>
            <a:r>
              <a:rPr lang="en-US" sz="1400" baseline="30000" dirty="0">
                <a:latin typeface="Arial" panose="020B0604020202020204" pitchFamily="34" charset="0"/>
                <a:cs typeface="Arial" panose="020B0604020202020204" pitchFamily="34" charset="0"/>
              </a:rPr>
              <a:t>4 </a:t>
            </a:r>
            <a:r>
              <a:rPr lang="en-US" sz="1400" dirty="0">
                <a:latin typeface="Arial" panose="020B0604020202020204" pitchFamily="34" charset="0"/>
                <a:cs typeface="Arial" panose="020B0604020202020204" pitchFamily="34" charset="0"/>
              </a:rPr>
              <a:t>/ r(m)</a:t>
            </a:r>
            <a:r>
              <a:rPr lang="en-US" sz="1400" baseline="30000" dirty="0">
                <a:latin typeface="Arial" panose="020B0604020202020204" pitchFamily="34" charset="0"/>
                <a:cs typeface="Arial" panose="020B0604020202020204" pitchFamily="34" charset="0"/>
              </a:rPr>
              <a:t>2</a:t>
            </a:r>
            <a:r>
              <a:rPr lang="en-US" sz="1400" dirty="0">
                <a:latin typeface="Arial" panose="020B0604020202020204" pitchFamily="34" charset="0"/>
                <a:cs typeface="Arial" panose="020B0604020202020204" pitchFamily="34" charset="0"/>
              </a:rPr>
              <a:t> I (A)</a:t>
            </a:r>
            <a:endParaRPr lang="en-US" sz="1400" baseline="30000" dirty="0">
              <a:latin typeface="Arial" panose="020B0604020202020204" pitchFamily="34" charset="0"/>
              <a:cs typeface="Arial" panose="020B0604020202020204" pitchFamily="34" charset="0"/>
            </a:endParaRPr>
          </a:p>
          <a:p>
            <a:pPr marL="285750" indent="-285750">
              <a:buClr>
                <a:srgbClr val="0000FF"/>
              </a:buClr>
              <a:buFont typeface="Wingdings" pitchFamily="2" charset="2"/>
              <a:buChar char="§"/>
            </a:pPr>
            <a:r>
              <a:rPr lang="en-US" sz="1600" dirty="0">
                <a:latin typeface="Arial" panose="020B0604020202020204" pitchFamily="34" charset="0"/>
                <a:cs typeface="Arial" panose="020B0604020202020204" pitchFamily="34" charset="0"/>
              </a:rPr>
              <a:t>hadron beam current impacts hadron beam gas </a:t>
            </a:r>
          </a:p>
          <a:p>
            <a:pPr marL="285750" indent="-285750">
              <a:buClr>
                <a:srgbClr val="0000FF"/>
              </a:buClr>
              <a:buFont typeface="Wingdings" pitchFamily="2" charset="2"/>
              <a:buChar char="§"/>
            </a:pPr>
            <a:r>
              <a:rPr lang="en-US" sz="1600" dirty="0">
                <a:latin typeface="Arial" panose="020B0604020202020204" pitchFamily="34" charset="0"/>
                <a:cs typeface="Arial" panose="020B0604020202020204" pitchFamily="34" charset="0"/>
              </a:rPr>
              <a:t>beam energies and luminosity impact the radiation and neutron fluence</a:t>
            </a:r>
          </a:p>
        </p:txBody>
      </p:sp>
      <p:sp>
        <p:nvSpPr>
          <p:cNvPr id="5" name="Rectangle 4">
            <a:extLst>
              <a:ext uri="{FF2B5EF4-FFF2-40B4-BE49-F238E27FC236}">
                <a16:creationId xmlns:a16="http://schemas.microsoft.com/office/drawing/2014/main" id="{5C707991-8018-3748-ABF1-B3B8E5B8445B}"/>
              </a:ext>
            </a:extLst>
          </p:cNvPr>
          <p:cNvSpPr/>
          <p:nvPr/>
        </p:nvSpPr>
        <p:spPr>
          <a:xfrm>
            <a:off x="2199342" y="1709271"/>
            <a:ext cx="7631953" cy="209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C7EF151-84EF-A34A-B0E1-993D7952B2A3}"/>
              </a:ext>
            </a:extLst>
          </p:cNvPr>
          <p:cNvSpPr/>
          <p:nvPr/>
        </p:nvSpPr>
        <p:spPr>
          <a:xfrm>
            <a:off x="2199342" y="850763"/>
            <a:ext cx="7631953" cy="209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9965195-8E39-F543-A8C1-FEF179464CF2}"/>
              </a:ext>
            </a:extLst>
          </p:cNvPr>
          <p:cNvSpPr/>
          <p:nvPr/>
        </p:nvSpPr>
        <p:spPr>
          <a:xfrm>
            <a:off x="2199341" y="4926105"/>
            <a:ext cx="7631953" cy="209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595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from HERA II upgrade</a:t>
            </a:r>
          </a:p>
        </p:txBody>
      </p:sp>
      <p:sp>
        <p:nvSpPr>
          <p:cNvPr id="5" name="Slide Number Placeholder 4"/>
          <p:cNvSpPr>
            <a:spLocks noGrp="1"/>
          </p:cNvSpPr>
          <p:nvPr>
            <p:ph type="sldNum" sz="quarter" idx="12"/>
          </p:nvPr>
        </p:nvSpPr>
        <p:spPr>
          <a:xfrm>
            <a:off x="0" y="658868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panose="020B0604020202020204" pitchFamily="34" charset="0"/>
                <a:ea typeface="Arial"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25</a:t>
            </a:fld>
            <a:endParaRPr lang="en-US"/>
          </a:p>
        </p:txBody>
      </p:sp>
      <p:sp>
        <p:nvSpPr>
          <p:cNvPr id="3" name="Content Placeholder 2"/>
          <p:cNvSpPr>
            <a:spLocks noGrp="1"/>
          </p:cNvSpPr>
          <p:nvPr>
            <p:ph idx="4294967295"/>
          </p:nvPr>
        </p:nvSpPr>
        <p:spPr>
          <a:xfrm>
            <a:off x="571500" y="813285"/>
            <a:ext cx="11049000" cy="4575933"/>
          </a:xfrm>
        </p:spPr>
        <p:txBody>
          <a:bodyPr>
            <a:noAutofit/>
          </a:bodyPr>
          <a:lstStyle/>
          <a:p>
            <a:pPr>
              <a:buClr>
                <a:srgbClr val="0432FF"/>
              </a:buClr>
              <a:buFont typeface="Wingdings" pitchFamily="2" charset="2"/>
              <a:buChar char="q"/>
            </a:pPr>
            <a:r>
              <a:rPr lang="en-US" sz="2000" dirty="0"/>
              <a:t> HERA performed an upgrade to increase luminosity by a factor of 5</a:t>
            </a:r>
          </a:p>
          <a:p>
            <a:pPr lvl="1">
              <a:buClr>
                <a:srgbClr val="0432FF"/>
              </a:buClr>
              <a:buFont typeface="Wingdings" pitchFamily="2" charset="2"/>
              <a:buChar char="q"/>
            </a:pPr>
            <a:r>
              <a:rPr lang="en-US" sz="1800" dirty="0"/>
              <a:t>Mainly by squeezing the beam more at the IP by redesign of the IR</a:t>
            </a:r>
          </a:p>
          <a:p>
            <a:pPr>
              <a:buClr>
                <a:srgbClr val="0432FF"/>
              </a:buClr>
              <a:buFont typeface="Wingdings" pitchFamily="2" charset="2"/>
              <a:buChar char="q"/>
            </a:pPr>
            <a:r>
              <a:rPr lang="en-US" sz="2000" dirty="0"/>
              <a:t> The upgrade increased backgrounds dramatically </a:t>
            </a:r>
            <a:r>
              <a:rPr lang="en-US" sz="2000" dirty="0">
                <a:solidFill>
                  <a:srgbClr val="0000FF"/>
                </a:solidFill>
                <a:sym typeface="Wingdings"/>
              </a:rPr>
              <a:t></a:t>
            </a:r>
            <a:r>
              <a:rPr lang="en-US" sz="2000" dirty="0">
                <a:sym typeface="Wingdings"/>
              </a:rPr>
              <a:t> </a:t>
            </a:r>
            <a:r>
              <a:rPr lang="en-US" sz="2000" dirty="0"/>
              <a:t>Several month shutdown to implement improvements</a:t>
            </a:r>
          </a:p>
          <a:p>
            <a:pPr>
              <a:buClr>
                <a:srgbClr val="0432FF"/>
              </a:buClr>
              <a:buFont typeface="Wingdings" pitchFamily="2" charset="2"/>
              <a:buChar char="q"/>
            </a:pPr>
            <a:r>
              <a:rPr lang="en-US" sz="2000" dirty="0"/>
              <a:t> Electron beam polarization never reached HERA-I levels, H1 and Zeus solenoids (~1T) not well compensated </a:t>
            </a:r>
          </a:p>
          <a:p>
            <a:pPr>
              <a:buClr>
                <a:srgbClr val="0432FF"/>
              </a:buClr>
              <a:buFont typeface="Wingdings" pitchFamily="2" charset="2"/>
              <a:buChar char="q"/>
            </a:pPr>
            <a:r>
              <a:rPr lang="en-US" sz="2000" dirty="0"/>
              <a:t> Main culprits:</a:t>
            </a:r>
          </a:p>
          <a:p>
            <a:pPr lvl="1">
              <a:buClr>
                <a:srgbClr val="0432FF"/>
              </a:buClr>
              <a:buFont typeface="Wingdings" pitchFamily="2" charset="2"/>
              <a:buChar char="q"/>
            </a:pPr>
            <a:r>
              <a:rPr lang="en-US" sz="1800" dirty="0"/>
              <a:t> no careful simulations prior to the upgrade</a:t>
            </a:r>
          </a:p>
          <a:p>
            <a:pPr lvl="1">
              <a:buClr>
                <a:srgbClr val="0432FF"/>
              </a:buClr>
              <a:buFont typeface="Wingdings" pitchFamily="2" charset="2"/>
              <a:buChar char="q"/>
            </a:pPr>
            <a:r>
              <a:rPr lang="en-US" sz="1800" dirty="0"/>
              <a:t> Proton beam-gas interactions most severe background</a:t>
            </a:r>
          </a:p>
          <a:p>
            <a:pPr lvl="2">
              <a:buClr>
                <a:srgbClr val="0432FF"/>
              </a:buClr>
              <a:buFont typeface="Wingdings" pitchFamily="2" charset="2"/>
              <a:buChar char="q"/>
            </a:pPr>
            <a:r>
              <a:rPr lang="en-US" sz="1600" dirty="0"/>
              <a:t>Needed an extremely good vacuum to mitigate this</a:t>
            </a:r>
          </a:p>
          <a:p>
            <a:pPr lvl="1">
              <a:buClr>
                <a:srgbClr val="0432FF"/>
              </a:buClr>
              <a:buFont typeface="Wingdings" pitchFamily="2" charset="2"/>
              <a:buChar char="q"/>
            </a:pPr>
            <a:r>
              <a:rPr lang="en-US" sz="1800" dirty="0"/>
              <a:t> Synchrotron radiation background</a:t>
            </a:r>
          </a:p>
          <a:p>
            <a:pPr lvl="2">
              <a:buClr>
                <a:srgbClr val="0432FF"/>
              </a:buClr>
              <a:buFont typeface="Wingdings" pitchFamily="2" charset="2"/>
              <a:buChar char="q"/>
            </a:pPr>
            <a:r>
              <a:rPr lang="en-US" sz="1600" dirty="0"/>
              <a:t>Background to detectors</a:t>
            </a:r>
          </a:p>
          <a:p>
            <a:pPr lvl="2">
              <a:buClr>
                <a:srgbClr val="0432FF"/>
              </a:buClr>
              <a:buFont typeface="Wingdings" pitchFamily="2" charset="2"/>
              <a:buChar char="q"/>
            </a:pPr>
            <a:r>
              <a:rPr lang="en-US" sz="1600" dirty="0"/>
              <a:t>Excess heating of beam pipe</a:t>
            </a:r>
          </a:p>
          <a:p>
            <a:pPr lvl="3">
              <a:buClr>
                <a:srgbClr val="0432FF"/>
              </a:buClr>
              <a:buFont typeface="Wingdings" pitchFamily="2" charset="2"/>
              <a:buChar char="q"/>
            </a:pPr>
            <a:r>
              <a:rPr lang="en-US" sz="1400" dirty="0"/>
              <a:t>Can damage flanges, etc.</a:t>
            </a:r>
          </a:p>
          <a:p>
            <a:pPr lvl="3">
              <a:buClr>
                <a:srgbClr val="0432FF"/>
              </a:buClr>
              <a:buFont typeface="Wingdings" pitchFamily="2" charset="2"/>
              <a:buChar char="q"/>
            </a:pPr>
            <a:r>
              <a:rPr lang="en-US" sz="1400" dirty="0"/>
              <a:t>Can heat beam pipe, decreasing vacuum</a:t>
            </a:r>
          </a:p>
          <a:p>
            <a:pPr lvl="1">
              <a:buClr>
                <a:srgbClr val="0432FF"/>
              </a:buClr>
              <a:buFont typeface="Wingdings" pitchFamily="2" charset="2"/>
              <a:buChar char="q"/>
            </a:pPr>
            <a:r>
              <a:rPr lang="en-US" sz="1800" dirty="0"/>
              <a:t> Electron beam-gas</a:t>
            </a:r>
          </a:p>
        </p:txBody>
      </p:sp>
      <p:sp>
        <p:nvSpPr>
          <p:cNvPr id="4" name="Date Placeholder 3">
            <a:extLst>
              <a:ext uri="{FF2B5EF4-FFF2-40B4-BE49-F238E27FC236}">
                <a16:creationId xmlns:a16="http://schemas.microsoft.com/office/drawing/2014/main" id="{F4AFD9C9-552F-794C-B3B7-3132BCE0C4E6}"/>
              </a:ext>
            </a:extLst>
          </p:cNvPr>
          <p:cNvSpPr>
            <a:spLocks noGrp="1"/>
          </p:cNvSpPr>
          <p:nvPr>
            <p:ph type="dt" sz="half" idx="10"/>
          </p:nvPr>
        </p:nvSpPr>
        <p:spPr>
          <a:xfrm>
            <a:off x="7071923" y="658022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Arial" panose="020B0604020202020204" pitchFamily="34" charset="0"/>
                <a:ea typeface="Arial"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 Aschenauer</a:t>
            </a:r>
            <a:endParaRPr lang="en-US" dirty="0"/>
          </a:p>
        </p:txBody>
      </p:sp>
    </p:spTree>
    <p:extLst>
      <p:ext uri="{BB962C8B-B14F-4D97-AF65-F5344CB8AC3E}">
        <p14:creationId xmlns:p14="http://schemas.microsoft.com/office/powerpoint/2010/main" val="55829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from HERA II upgrade</a:t>
            </a:r>
          </a:p>
        </p:txBody>
      </p:sp>
      <p:sp>
        <p:nvSpPr>
          <p:cNvPr id="5" name="Slide Number Placeholder 4"/>
          <p:cNvSpPr>
            <a:spLocks noGrp="1"/>
          </p:cNvSpPr>
          <p:nvPr>
            <p:ph type="sldNum" sz="quarter" idx="12"/>
          </p:nvPr>
        </p:nvSpPr>
        <p:spPr>
          <a:xfrm>
            <a:off x="0" y="6588683"/>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panose="020B0604020202020204" pitchFamily="34" charset="0"/>
                <a:ea typeface="Arial"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pPr/>
              <a:t>26</a:t>
            </a:fld>
            <a:endParaRPr lang="en-US"/>
          </a:p>
        </p:txBody>
      </p:sp>
      <p:pic>
        <p:nvPicPr>
          <p:cNvPr id="6" name="Picture 5"/>
          <p:cNvPicPr>
            <a:picLocks noChangeAspect="1"/>
          </p:cNvPicPr>
          <p:nvPr/>
        </p:nvPicPr>
        <p:blipFill>
          <a:blip r:embed="rId2"/>
          <a:stretch>
            <a:fillRect/>
          </a:stretch>
        </p:blipFill>
        <p:spPr>
          <a:xfrm>
            <a:off x="1557129" y="971269"/>
            <a:ext cx="4406900" cy="3009900"/>
          </a:xfrm>
          <a:prstGeom prst="rect">
            <a:avLst/>
          </a:prstGeom>
        </p:spPr>
      </p:pic>
      <p:sp>
        <p:nvSpPr>
          <p:cNvPr id="7" name="TextBox 6"/>
          <p:cNvSpPr txBox="1"/>
          <p:nvPr/>
        </p:nvSpPr>
        <p:spPr>
          <a:xfrm>
            <a:off x="2038276" y="493748"/>
            <a:ext cx="3493264" cy="646331"/>
          </a:xfrm>
          <a:prstGeom prst="rect">
            <a:avLst/>
          </a:prstGeom>
          <a:noFill/>
        </p:spPr>
        <p:txBody>
          <a:bodyPr wrap="none" rtlCol="0">
            <a:spAutoFit/>
          </a:bodyPr>
          <a:lstStyle/>
          <a:p>
            <a:r>
              <a:rPr lang="en-US" dirty="0">
                <a:solidFill>
                  <a:srgbClr val="0000FF"/>
                </a:solidFill>
                <a:cs typeface="Times New Roman" panose="02020603050405020304" pitchFamily="18" charset="0"/>
              </a:rPr>
              <a:t>Dynamic pressure increase due </a:t>
            </a:r>
          </a:p>
          <a:p>
            <a:r>
              <a:rPr lang="en-US" dirty="0">
                <a:solidFill>
                  <a:srgbClr val="0000FF"/>
                </a:solidFill>
                <a:cs typeface="Times New Roman" panose="02020603050405020304" pitchFamily="18" charset="0"/>
              </a:rPr>
              <a:t>to thermal and photo desorption</a:t>
            </a:r>
          </a:p>
        </p:txBody>
      </p:sp>
      <p:pic>
        <p:nvPicPr>
          <p:cNvPr id="8" name="Picture 7"/>
          <p:cNvPicPr>
            <a:picLocks noChangeAspect="1"/>
          </p:cNvPicPr>
          <p:nvPr/>
        </p:nvPicPr>
        <p:blipFill>
          <a:blip r:embed="rId3"/>
          <a:stretch>
            <a:fillRect/>
          </a:stretch>
        </p:blipFill>
        <p:spPr>
          <a:xfrm>
            <a:off x="6248400" y="1047499"/>
            <a:ext cx="4419600" cy="2933700"/>
          </a:xfrm>
          <a:prstGeom prst="rect">
            <a:avLst/>
          </a:prstGeom>
        </p:spPr>
      </p:pic>
      <p:sp>
        <p:nvSpPr>
          <p:cNvPr id="9" name="TextBox 8"/>
          <p:cNvSpPr txBox="1"/>
          <p:nvPr/>
        </p:nvSpPr>
        <p:spPr>
          <a:xfrm>
            <a:off x="6683803" y="519065"/>
            <a:ext cx="3506088" cy="646331"/>
          </a:xfrm>
          <a:prstGeom prst="rect">
            <a:avLst/>
          </a:prstGeom>
          <a:noFill/>
        </p:spPr>
        <p:txBody>
          <a:bodyPr wrap="none" rtlCol="0">
            <a:spAutoFit/>
          </a:bodyPr>
          <a:lstStyle/>
          <a:p>
            <a:pPr algn="ctr"/>
            <a:r>
              <a:rPr lang="en-US" dirty="0">
                <a:solidFill>
                  <a:srgbClr val="0000FF"/>
                </a:solidFill>
                <a:cs typeface="Times New Roman" panose="02020603050405020304" pitchFamily="18" charset="0"/>
              </a:rPr>
              <a:t>Pressure vs. integrated electron </a:t>
            </a:r>
          </a:p>
          <a:p>
            <a:pPr algn="ctr"/>
            <a:r>
              <a:rPr lang="en-US" dirty="0">
                <a:solidFill>
                  <a:srgbClr val="0000FF"/>
                </a:solidFill>
                <a:cs typeface="Times New Roman" panose="02020603050405020304" pitchFamily="18" charset="0"/>
              </a:rPr>
              <a:t>current 2002 - 03</a:t>
            </a:r>
          </a:p>
        </p:txBody>
      </p:sp>
      <p:pic>
        <p:nvPicPr>
          <p:cNvPr id="11" name="Picture 10"/>
          <p:cNvPicPr>
            <a:picLocks noChangeAspect="1"/>
          </p:cNvPicPr>
          <p:nvPr/>
        </p:nvPicPr>
        <p:blipFill>
          <a:blip r:embed="rId4"/>
          <a:stretch>
            <a:fillRect/>
          </a:stretch>
        </p:blipFill>
        <p:spPr>
          <a:xfrm>
            <a:off x="5543550" y="4006850"/>
            <a:ext cx="5124450" cy="2851150"/>
          </a:xfrm>
          <a:prstGeom prst="rect">
            <a:avLst/>
          </a:prstGeom>
        </p:spPr>
      </p:pic>
      <p:sp>
        <p:nvSpPr>
          <p:cNvPr id="12" name="TextBox 11"/>
          <p:cNvSpPr txBox="1"/>
          <p:nvPr/>
        </p:nvSpPr>
        <p:spPr>
          <a:xfrm>
            <a:off x="1524000" y="4428436"/>
            <a:ext cx="4063933" cy="1646605"/>
          </a:xfrm>
          <a:prstGeom prst="rect">
            <a:avLst/>
          </a:prstGeom>
          <a:noFill/>
        </p:spPr>
        <p:txBody>
          <a:bodyPr wrap="none" rtlCol="0">
            <a:spAutoFit/>
          </a:bodyPr>
          <a:lstStyle/>
          <a:p>
            <a:r>
              <a:rPr lang="en-US" sz="2000" dirty="0">
                <a:solidFill>
                  <a:srgbClr val="0000FF"/>
                </a:solidFill>
                <a:cs typeface="Times New Roman" panose="02020603050405020304" pitchFamily="18" charset="0"/>
              </a:rPr>
              <a:t>Proton Beam Gas Background</a:t>
            </a:r>
          </a:p>
          <a:p>
            <a:endParaRPr lang="en-US" sz="900" dirty="0">
              <a:cs typeface="Times New Roman" panose="02020603050405020304" pitchFamily="18" charset="0"/>
            </a:endParaRPr>
          </a:p>
          <a:p>
            <a:r>
              <a:rPr lang="en-US" dirty="0">
                <a:cs typeface="Times New Roman" panose="02020603050405020304" pitchFamily="18" charset="0"/>
              </a:rPr>
              <a:t>Two time constants for vacuum </a:t>
            </a:r>
          </a:p>
          <a:p>
            <a:r>
              <a:rPr lang="en-US" dirty="0">
                <a:cs typeface="Times New Roman" panose="02020603050405020304" pitchFamily="18" charset="0"/>
              </a:rPr>
              <a:t>conditioning</a:t>
            </a:r>
          </a:p>
          <a:p>
            <a:pPr marL="285750" indent="-285750">
              <a:buClr>
                <a:srgbClr val="0000FF"/>
              </a:buClr>
              <a:buFont typeface="Wingdings" charset="2"/>
              <a:buChar char="Ø"/>
            </a:pPr>
            <a:r>
              <a:rPr lang="en-US" dirty="0">
                <a:cs typeface="Times New Roman" panose="02020603050405020304" pitchFamily="18" charset="0"/>
              </a:rPr>
              <a:t>Short term after leaks 20 – 30 days</a:t>
            </a:r>
          </a:p>
          <a:p>
            <a:pPr marL="285750" indent="-285750">
              <a:buClr>
                <a:srgbClr val="0000FF"/>
              </a:buClr>
              <a:buFont typeface="Wingdings" charset="2"/>
              <a:buChar char="Ø"/>
            </a:pPr>
            <a:r>
              <a:rPr lang="en-US" dirty="0">
                <a:cs typeface="Times New Roman" panose="02020603050405020304" pitchFamily="18" charset="0"/>
              </a:rPr>
              <a:t>Long term 600 days</a:t>
            </a:r>
          </a:p>
        </p:txBody>
      </p:sp>
      <p:sp>
        <p:nvSpPr>
          <p:cNvPr id="3" name="Date Placeholder 2">
            <a:extLst>
              <a:ext uri="{FF2B5EF4-FFF2-40B4-BE49-F238E27FC236}">
                <a16:creationId xmlns:a16="http://schemas.microsoft.com/office/drawing/2014/main" id="{F55B2D57-4F64-9846-A3B4-637283D09BE3}"/>
              </a:ext>
            </a:extLst>
          </p:cNvPr>
          <p:cNvSpPr>
            <a:spLocks noGrp="1"/>
          </p:cNvSpPr>
          <p:nvPr>
            <p:ph type="dt" sz="half" idx="10"/>
          </p:nvPr>
        </p:nvSpPr>
        <p:spPr>
          <a:xfrm>
            <a:off x="7071923" y="658022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Arial" panose="020B0604020202020204" pitchFamily="34" charset="0"/>
                <a:ea typeface="Arial"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 Aschenauer</a:t>
            </a:r>
            <a:endParaRPr lang="en-US" dirty="0"/>
          </a:p>
        </p:txBody>
      </p:sp>
    </p:spTree>
    <p:extLst>
      <p:ext uri="{BB962C8B-B14F-4D97-AF65-F5344CB8AC3E}">
        <p14:creationId xmlns:p14="http://schemas.microsoft.com/office/powerpoint/2010/main" val="76889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1D8B8-279C-39A4-3C68-F8F188FF9DEE}"/>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C4656B8-7416-AED9-7A23-249791501D79}"/>
              </a:ext>
            </a:extLst>
          </p:cNvPr>
          <p:cNvSpPr/>
          <p:nvPr/>
        </p:nvSpPr>
        <p:spPr>
          <a:xfrm>
            <a:off x="461963" y="515518"/>
            <a:ext cx="11389697" cy="5293757"/>
          </a:xfrm>
          <a:prstGeom prst="rect">
            <a:avLst/>
          </a:prstGeom>
        </p:spPr>
        <p:txBody>
          <a:bodyPr wrap="square">
            <a:spAutoFit/>
          </a:bodyPr>
          <a:lstStyle/>
          <a:p>
            <a:pPr>
              <a:buClr>
                <a:schemeClr val="bg2">
                  <a:lumMod val="60000"/>
                  <a:lumOff val="40000"/>
                </a:schemeClr>
              </a:buClr>
            </a:pPr>
            <a:r>
              <a:rPr lang="en-US" dirty="0">
                <a:solidFill>
                  <a:srgbClr val="0432FF"/>
                </a:solidFill>
                <a:latin typeface="Arial" panose="020B0604020202020204" pitchFamily="34" charset="0"/>
                <a:cs typeface="Arial" panose="020B0604020202020204" pitchFamily="34" charset="0"/>
              </a:rPr>
              <a:t>Background/radiation sources : </a:t>
            </a:r>
            <a:r>
              <a:rPr lang="en-US" sz="1600" dirty="0">
                <a:latin typeface="Arial" panose="020B0604020202020204" pitchFamily="34" charset="0"/>
                <a:cs typeface="Arial" panose="020B0604020202020204" pitchFamily="34" charset="0"/>
              </a:rPr>
              <a:t>Different to hadron-hadron colliders beam related background cross-sections are larger than signal cross-section</a:t>
            </a:r>
          </a:p>
          <a:p>
            <a:pPr>
              <a:buClr>
                <a:schemeClr val="bg2">
                  <a:lumMod val="60000"/>
                  <a:lumOff val="40000"/>
                </a:schemeClr>
              </a:buClr>
            </a:pPr>
            <a:r>
              <a:rPr lang="en-US" sz="1600" dirty="0">
                <a:solidFill>
                  <a:srgbClr val="0432FF"/>
                </a:solidFill>
                <a:latin typeface="Arial" panose="020B0604020202020204" pitchFamily="34" charset="0"/>
                <a:cs typeface="Arial" panose="020B0604020202020204" pitchFamily="34" charset="0"/>
              </a:rPr>
              <a:t>Note:</a:t>
            </a:r>
          </a:p>
          <a:p>
            <a:pPr marL="285750" indent="-285750">
              <a:buClr>
                <a:schemeClr val="bg2"/>
              </a:buClr>
              <a:buFont typeface="Wingdings" pitchFamily="2" charset="2"/>
              <a:buChar char="Ø"/>
            </a:pPr>
            <a:r>
              <a:rPr lang="en-US" sz="1600" dirty="0">
                <a:latin typeface="Arial" panose="020B0604020202020204" pitchFamily="34" charset="0"/>
                <a:cs typeface="Arial" panose="020B0604020202020204" pitchFamily="34" charset="0"/>
              </a:rPr>
              <a:t>a good vacuum is critical for all beam gas related backgrounds </a:t>
            </a:r>
            <a:r>
              <a:rPr lang="en-US" sz="1600" dirty="0">
                <a:latin typeface="Arial" panose="020B0604020202020204" pitchFamily="34" charset="0"/>
                <a:cs typeface="Arial" panose="020B0604020202020204" pitchFamily="34" charset="0"/>
                <a:sym typeface="Wingdings" pitchFamily="2" charset="2"/>
              </a:rPr>
              <a:t> need to limit how often we</a:t>
            </a:r>
          </a:p>
          <a:p>
            <a:pPr>
              <a:buClr>
                <a:schemeClr val="bg2"/>
              </a:buClr>
            </a:pPr>
            <a:r>
              <a:rPr lang="en-US" sz="1600" dirty="0">
                <a:latin typeface="Arial" panose="020B0604020202020204" pitchFamily="34" charset="0"/>
                <a:cs typeface="Arial" panose="020B0604020202020204" pitchFamily="34" charset="0"/>
                <a:sym typeface="Wingdings" pitchFamily="2" charset="2"/>
              </a:rPr>
              <a:t>    break vacuum </a:t>
            </a:r>
          </a:p>
          <a:p>
            <a:pPr>
              <a:buClr>
                <a:schemeClr val="bg2"/>
              </a:buClr>
            </a:pPr>
            <a:endParaRPr lang="en-US" sz="1600" dirty="0">
              <a:latin typeface="Arial" panose="020B0604020202020204" pitchFamily="34" charset="0"/>
              <a:cs typeface="Arial" panose="020B0604020202020204" pitchFamily="34" charset="0"/>
              <a:sym typeface="Wingdings" pitchFamily="2" charset="2"/>
            </a:endParaRPr>
          </a:p>
          <a:p>
            <a:pPr>
              <a:buClr>
                <a:schemeClr val="bg2"/>
              </a:buClr>
            </a:pPr>
            <a:endParaRPr lang="en-US" sz="1600" dirty="0">
              <a:latin typeface="Arial" panose="020B0604020202020204" pitchFamily="34" charset="0"/>
              <a:cs typeface="Arial" panose="020B0604020202020204" pitchFamily="34" charset="0"/>
              <a:sym typeface="Wingdings" pitchFamily="2" charset="2"/>
            </a:endParaRPr>
          </a:p>
          <a:p>
            <a:pPr>
              <a:buClr>
                <a:schemeClr val="bg2"/>
              </a:buClr>
            </a:pPr>
            <a:endParaRPr lang="en-US" sz="1600" dirty="0">
              <a:latin typeface="Arial" panose="020B0604020202020204" pitchFamily="34" charset="0"/>
              <a:cs typeface="Arial" panose="020B0604020202020204" pitchFamily="34" charset="0"/>
              <a:sym typeface="Wingdings" pitchFamily="2" charset="2"/>
            </a:endParaRPr>
          </a:p>
          <a:p>
            <a:pPr>
              <a:buClr>
                <a:schemeClr val="bg2"/>
              </a:buClr>
            </a:pPr>
            <a:endParaRPr lang="en-US" sz="1600" dirty="0">
              <a:latin typeface="Arial" panose="020B0604020202020204" pitchFamily="34" charset="0"/>
              <a:cs typeface="Arial" panose="020B0604020202020204" pitchFamily="34" charset="0"/>
              <a:sym typeface="Wingdings" pitchFamily="2" charset="2"/>
            </a:endParaRPr>
          </a:p>
          <a:p>
            <a:pPr>
              <a:buClr>
                <a:schemeClr val="bg2"/>
              </a:buClr>
            </a:pPr>
            <a:endParaRPr lang="en-US" sz="1600" dirty="0">
              <a:latin typeface="Arial" panose="020B0604020202020204" pitchFamily="34" charset="0"/>
              <a:cs typeface="Arial" panose="020B0604020202020204" pitchFamily="34" charset="0"/>
              <a:sym typeface="Wingdings" pitchFamily="2" charset="2"/>
            </a:endParaRPr>
          </a:p>
          <a:p>
            <a:pPr>
              <a:buClr>
                <a:schemeClr val="bg2"/>
              </a:buClr>
            </a:pPr>
            <a:endParaRPr lang="en-US" sz="1600" dirty="0">
              <a:latin typeface="Arial" panose="020B0604020202020204" pitchFamily="34" charset="0"/>
              <a:cs typeface="Arial" panose="020B0604020202020204" pitchFamily="34" charset="0"/>
            </a:endParaRPr>
          </a:p>
          <a:p>
            <a:pPr marL="285750" indent="-285750">
              <a:buClr>
                <a:schemeClr val="bg2"/>
              </a:buClr>
              <a:buFont typeface="Wingdings" pitchFamily="2" charset="2"/>
              <a:buChar char="Ø"/>
            </a:pPr>
            <a:r>
              <a:rPr lang="en-US" sz="1600" dirty="0">
                <a:latin typeface="Arial" panose="020B0604020202020204" pitchFamily="34" charset="0"/>
                <a:cs typeface="Arial" panose="020B0604020202020204" pitchFamily="34" charset="0"/>
              </a:rPr>
              <a:t>collimation systems will minimize backgrounds, but not if the background is generated in IP-6</a:t>
            </a:r>
          </a:p>
          <a:p>
            <a:pPr>
              <a:buClr>
                <a:schemeClr val="bg2">
                  <a:lumMod val="60000"/>
                  <a:lumOff val="40000"/>
                </a:schemeClr>
              </a:buClr>
            </a:pPr>
            <a:endParaRPr lang="en-US" sz="1600" dirty="0">
              <a:latin typeface="Arial" panose="020B0604020202020204" pitchFamily="34" charset="0"/>
              <a:cs typeface="Arial" panose="020B0604020202020204" pitchFamily="34" charset="0"/>
            </a:endParaRPr>
          </a:p>
          <a:p>
            <a:pPr marL="285750" indent="-285750">
              <a:buClr>
                <a:schemeClr val="bg2">
                  <a:lumMod val="60000"/>
                  <a:lumOff val="40000"/>
                </a:schemeClr>
              </a:buClr>
              <a:buFont typeface="Wingdings" pitchFamily="2" charset="2"/>
              <a:buChar char="§"/>
            </a:pPr>
            <a:r>
              <a:rPr lang="en-US" sz="1600" dirty="0">
                <a:latin typeface="Arial" panose="020B0604020202020204" pitchFamily="34" charset="0"/>
                <a:cs typeface="Arial" panose="020B0604020202020204" pitchFamily="34" charset="0"/>
              </a:rPr>
              <a:t>Hadron Beam</a:t>
            </a:r>
          </a:p>
          <a:p>
            <a:pPr marL="742950" lvl="1" indent="-285750">
              <a:buClr>
                <a:schemeClr val="bg2">
                  <a:lumMod val="60000"/>
                  <a:lumOff val="40000"/>
                </a:schemeClr>
              </a:buClr>
              <a:buFont typeface="Wingdings" pitchFamily="2" charset="2"/>
              <a:buChar char="ü"/>
            </a:pPr>
            <a:r>
              <a:rPr lang="en-US" sz="1400" dirty="0">
                <a:cs typeface="Comic Sans MS"/>
              </a:rPr>
              <a:t>Low beam lifetime during injection and ramping</a:t>
            </a:r>
          </a:p>
          <a:p>
            <a:pPr lvl="1">
              <a:buClr>
                <a:schemeClr val="bg2">
                  <a:lumMod val="60000"/>
                  <a:lumOff val="40000"/>
                </a:schemeClr>
              </a:buClr>
            </a:pPr>
            <a:r>
              <a:rPr lang="en-US" sz="1400" dirty="0">
                <a:cs typeface="Comic Sans MS"/>
              </a:rPr>
              <a:t>      </a:t>
            </a:r>
            <a:r>
              <a:rPr lang="en-US" sz="1400" dirty="0">
                <a:solidFill>
                  <a:schemeClr val="bg2">
                    <a:lumMod val="60000"/>
                    <a:lumOff val="40000"/>
                  </a:schemeClr>
                </a:solidFill>
                <a:cs typeface="Comic Sans MS"/>
                <a:sym typeface="Wingdings" pitchFamily="2" charset="2"/>
              </a:rPr>
              <a:t></a:t>
            </a:r>
            <a:r>
              <a:rPr lang="en-US" sz="1400" dirty="0">
                <a:cs typeface="Comic Sans MS"/>
                <a:sym typeface="Wingdings" pitchFamily="2" charset="2"/>
              </a:rPr>
              <a:t> </a:t>
            </a:r>
            <a:r>
              <a:rPr lang="en-US" sz="1400" dirty="0">
                <a:cs typeface="Comic Sans MS"/>
              </a:rPr>
              <a:t>can be mitigated by collimation system </a:t>
            </a:r>
            <a:r>
              <a:rPr lang="en-US" sz="1400" dirty="0">
                <a:solidFill>
                  <a:schemeClr val="bg2">
                    <a:lumMod val="60000"/>
                    <a:lumOff val="40000"/>
                  </a:schemeClr>
                </a:solidFill>
                <a:cs typeface="Comic Sans MS"/>
                <a:sym typeface="Wingdings" pitchFamily="2" charset="2"/>
              </a:rPr>
              <a:t></a:t>
            </a:r>
            <a:r>
              <a:rPr lang="en-US" sz="1400" dirty="0">
                <a:cs typeface="Comic Sans MS"/>
                <a:sym typeface="Wingdings" pitchFamily="2" charset="2"/>
              </a:rPr>
              <a:t> no impact on data taking</a:t>
            </a:r>
            <a:endParaRPr lang="en-US" sz="1400" dirty="0">
              <a:cs typeface="Comic Sans MS"/>
            </a:endParaRPr>
          </a:p>
          <a:p>
            <a:pPr marL="742950" lvl="1" indent="-285750">
              <a:buClr>
                <a:schemeClr val="bg2">
                  <a:lumMod val="60000"/>
                  <a:lumOff val="40000"/>
                </a:schemeClr>
              </a:buClr>
              <a:buFont typeface="Wingdings" pitchFamily="2" charset="2"/>
              <a:buChar char="ü"/>
            </a:pPr>
            <a:r>
              <a:rPr lang="en-US" sz="1400" dirty="0"/>
              <a:t>Beam-gas scattering through Coulomb process.</a:t>
            </a:r>
          </a:p>
          <a:p>
            <a:pPr lvl="1">
              <a:buClr>
                <a:schemeClr val="bg2">
                  <a:lumMod val="60000"/>
                  <a:lumOff val="40000"/>
                </a:schemeClr>
              </a:buClr>
            </a:pPr>
            <a:r>
              <a:rPr lang="en-US" sz="1400" dirty="0">
                <a:cs typeface="Comic Sans MS"/>
              </a:rPr>
              <a:t>       </a:t>
            </a:r>
            <a:r>
              <a:rPr lang="en-US" sz="1400" dirty="0">
                <a:solidFill>
                  <a:schemeClr val="bg2">
                    <a:lumMod val="60000"/>
                    <a:lumOff val="40000"/>
                  </a:schemeClr>
                </a:solidFill>
                <a:cs typeface="Comic Sans MS"/>
                <a:sym typeface="Wingdings" pitchFamily="2" charset="2"/>
              </a:rPr>
              <a:t></a:t>
            </a:r>
            <a:r>
              <a:rPr lang="en-US" sz="1400" dirty="0">
                <a:cs typeface="Comic Sans MS"/>
                <a:sym typeface="Wingdings" pitchFamily="2" charset="2"/>
              </a:rPr>
              <a:t> </a:t>
            </a:r>
            <a:r>
              <a:rPr lang="en-US" sz="1400" dirty="0">
                <a:cs typeface="Comic Sans MS"/>
              </a:rPr>
              <a:t>can be mitigated by collimation system</a:t>
            </a:r>
          </a:p>
          <a:p>
            <a:pPr marL="742950" lvl="1" indent="-285750">
              <a:buClr>
                <a:schemeClr val="bg2">
                  <a:lumMod val="60000"/>
                  <a:lumOff val="40000"/>
                </a:schemeClr>
              </a:buClr>
              <a:buFont typeface="Wingdings" pitchFamily="2" charset="2"/>
              <a:buChar char="ü"/>
            </a:pPr>
            <a:r>
              <a:rPr lang="en-US" sz="1400" dirty="0"/>
              <a:t>Inelastic beam-gas interaction (producing showers of secondaries in the IR).</a:t>
            </a:r>
          </a:p>
          <a:p>
            <a:pPr lvl="1">
              <a:buClr>
                <a:schemeClr val="bg2">
                  <a:lumMod val="60000"/>
                  <a:lumOff val="40000"/>
                </a:schemeClr>
              </a:buClr>
            </a:pPr>
            <a:r>
              <a:rPr lang="en-US" sz="1400" dirty="0">
                <a:latin typeface="Arial" panose="020B0604020202020204" pitchFamily="34" charset="0"/>
                <a:cs typeface="Arial" panose="020B0604020202020204" pitchFamily="34" charset="0"/>
              </a:rPr>
              <a:t>We just finished particle tracking for protons</a:t>
            </a:r>
          </a:p>
          <a:p>
            <a:pPr lvl="1">
              <a:buClr>
                <a:schemeClr val="bg2">
                  <a:lumMod val="60000"/>
                  <a:lumOff val="40000"/>
                </a:schemeClr>
              </a:buClr>
            </a:pPr>
            <a:r>
              <a:rPr lang="en-US" sz="1400" dirty="0">
                <a:latin typeface="Arial" panose="020B0604020202020204" pitchFamily="34" charset="0"/>
                <a:cs typeface="Arial" panose="020B0604020202020204" pitchFamily="34" charset="0"/>
                <a:sym typeface="Wingdings" pitchFamily="2" charset="2"/>
              </a:rPr>
              <a:t></a:t>
            </a:r>
            <a:r>
              <a:rPr lang="en-US" sz="1400" dirty="0">
                <a:latin typeface="Arial" panose="020B0604020202020204" pitchFamily="34" charset="0"/>
                <a:cs typeface="Arial" panose="020B0604020202020204" pitchFamily="34" charset="0"/>
              </a:rPr>
              <a:t> actively working on </a:t>
            </a:r>
            <a:r>
              <a:rPr lang="en-US" sz="1400" dirty="0">
                <a:latin typeface="Arial" panose="020B0604020202020204" pitchFamily="34" charset="0"/>
                <a:cs typeface="Arial" panose="020B0604020202020204" pitchFamily="34" charset="0"/>
                <a:sym typeface="Wingdings" pitchFamily="2" charset="2"/>
              </a:rPr>
              <a:t>heavy ions </a:t>
            </a:r>
          </a:p>
          <a:p>
            <a:pPr lvl="1">
              <a:buClr>
                <a:schemeClr val="bg2">
                  <a:lumMod val="60000"/>
                  <a:lumOff val="40000"/>
                </a:schemeClr>
              </a:buClr>
            </a:pPr>
            <a:r>
              <a:rPr lang="en-US" sz="1400" dirty="0">
                <a:latin typeface="Arial" panose="020B0604020202020204" pitchFamily="34" charset="0"/>
                <a:cs typeface="Arial" panose="020B0604020202020204" pitchFamily="34" charset="0"/>
                <a:sym typeface="Wingdings" pitchFamily="2" charset="2"/>
              </a:rPr>
              <a:t>     especially difficult – LHC recently finished full particle tracking for ions </a:t>
            </a:r>
            <a:endParaRPr lang="en-US" sz="14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5278257-2EC2-862C-02FD-B5964D04C47C}"/>
              </a:ext>
            </a:extLst>
          </p:cNvPr>
          <p:cNvSpPr>
            <a:spLocks noGrp="1"/>
          </p:cNvSpPr>
          <p:nvPr>
            <p:ph type="title"/>
          </p:nvPr>
        </p:nvSpPr>
        <p:spPr/>
        <p:txBody>
          <a:bodyPr/>
          <a:lstStyle/>
          <a:p>
            <a:r>
              <a:rPr lang="en-US" dirty="0"/>
              <a:t>Beam Background Sources</a:t>
            </a:r>
          </a:p>
        </p:txBody>
      </p:sp>
      <p:sp>
        <p:nvSpPr>
          <p:cNvPr id="4" name="TextBox 3">
            <a:extLst>
              <a:ext uri="{FF2B5EF4-FFF2-40B4-BE49-F238E27FC236}">
                <a16:creationId xmlns:a16="http://schemas.microsoft.com/office/drawing/2014/main" id="{515B3EB0-91FF-EA79-020C-6B84B451A420}"/>
              </a:ext>
            </a:extLst>
          </p:cNvPr>
          <p:cNvSpPr txBox="1"/>
          <p:nvPr/>
        </p:nvSpPr>
        <p:spPr>
          <a:xfrm>
            <a:off x="6021385" y="2018995"/>
            <a:ext cx="4572000" cy="584775"/>
          </a:xfrm>
          <a:prstGeom prst="rect">
            <a:avLst/>
          </a:prstGeom>
        </p:spPr>
        <p:txBody>
          <a:bodyPr wrap="square" rtlCol="0">
            <a:spAutoFit/>
          </a:bodyPr>
          <a:lstStyle/>
          <a:p>
            <a:pPr algn="l">
              <a:spcBef>
                <a:spcPts val="0"/>
              </a:spcBef>
              <a:buClr>
                <a:srgbClr val="0096FF"/>
              </a:buClr>
            </a:pPr>
            <a:r>
              <a:rPr lang="en-US" sz="1600" dirty="0"/>
              <a:t>Pressure reduces with integrated current </a:t>
            </a:r>
          </a:p>
          <a:p>
            <a:pPr algn="l">
              <a:spcBef>
                <a:spcPts val="0"/>
              </a:spcBef>
              <a:buClr>
                <a:srgbClr val="0096FF"/>
              </a:buClr>
            </a:pPr>
            <a:r>
              <a:rPr lang="en-US" sz="1600" dirty="0"/>
              <a:t>during running</a:t>
            </a:r>
          </a:p>
        </p:txBody>
      </p:sp>
      <p:pic>
        <p:nvPicPr>
          <p:cNvPr id="8" name="Picture 7" descr="A graph of a graph&#10;&#10;AI-generated content may be incorrect.">
            <a:extLst>
              <a:ext uri="{FF2B5EF4-FFF2-40B4-BE49-F238E27FC236}">
                <a16:creationId xmlns:a16="http://schemas.microsoft.com/office/drawing/2014/main" id="{7781C094-AA3C-EE5D-FD97-C507648B677F}"/>
              </a:ext>
            </a:extLst>
          </p:cNvPr>
          <p:cNvPicPr>
            <a:picLocks noChangeAspect="1"/>
          </p:cNvPicPr>
          <p:nvPr/>
        </p:nvPicPr>
        <p:blipFill>
          <a:blip r:embed="rId2"/>
          <a:stretch>
            <a:fillRect/>
          </a:stretch>
        </p:blipFill>
        <p:spPr>
          <a:xfrm>
            <a:off x="3165198" y="1624496"/>
            <a:ext cx="2746650" cy="1581120"/>
          </a:xfrm>
          <a:prstGeom prst="rect">
            <a:avLst/>
          </a:prstGeom>
        </p:spPr>
      </p:pic>
    </p:spTree>
    <p:extLst>
      <p:ext uri="{BB962C8B-B14F-4D97-AF65-F5344CB8AC3E}">
        <p14:creationId xmlns:p14="http://schemas.microsoft.com/office/powerpoint/2010/main" val="1090214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DF3E1FD-642B-1F95-4E6A-E4D806B59965}"/>
                  </a:ext>
                </a:extLst>
              </p:cNvPr>
              <p:cNvSpPr txBox="1"/>
              <p:nvPr/>
            </p:nvSpPr>
            <p:spPr>
              <a:xfrm>
                <a:off x="45685" y="3611026"/>
                <a:ext cx="12188934" cy="2700098"/>
              </a:xfrm>
              <a:prstGeom prst="rect">
                <a:avLst/>
              </a:prstGeom>
              <a:noFill/>
            </p:spPr>
            <p:txBody>
              <a:bodyPr wrap="square">
                <a:spAutoFit/>
              </a:bodyPr>
              <a:lstStyle/>
              <a:p>
                <a:pPr marL="285750" indent="-285750">
                  <a:spcBef>
                    <a:spcPts val="500"/>
                  </a:spcBef>
                  <a:buFont typeface="Arial" panose="020B0604020202020204" pitchFamily="34" charset="0"/>
                  <a:buChar char="•"/>
                </a:pPr>
                <a:r>
                  <a:rPr lang="en-US" dirty="0">
                    <a:solidFill>
                      <a:srgbClr val="0000FF"/>
                    </a:solidFill>
                    <a:sym typeface="Wingdings" pitchFamily="2" charset="2"/>
                  </a:rPr>
                  <a:t>Preliminary results</a:t>
                </a:r>
                <a:r>
                  <a:rPr lang="en-US" dirty="0">
                    <a:sym typeface="Wingdings" pitchFamily="2" charset="2"/>
                  </a:rPr>
                  <a:t>: </a:t>
                </a:r>
              </a:p>
              <a:p>
                <a:pPr marL="742950" lvl="1" indent="-285750">
                  <a:spcBef>
                    <a:spcPts val="500"/>
                  </a:spcBef>
                  <a:buFont typeface="Courier New" panose="02070309020205020404" pitchFamily="49" charset="0"/>
                  <a:buChar char="o"/>
                </a:pPr>
                <a:r>
                  <a:rPr lang="en-US" b="1" dirty="0">
                    <a:sym typeface="Wingdings" pitchFamily="2" charset="2"/>
                  </a:rPr>
                  <a:t>Collimation inefficiency ≲ 10</a:t>
                </a:r>
                <a:r>
                  <a:rPr lang="en-US" b="1" baseline="30000" dirty="0">
                    <a:sym typeface="Wingdings" pitchFamily="2" charset="2"/>
                  </a:rPr>
                  <a:t>−5</a:t>
                </a:r>
                <a:r>
                  <a:rPr lang="en-US" b="1" dirty="0">
                    <a:sym typeface="Wingdings" pitchFamily="2" charset="2"/>
                  </a:rPr>
                  <a:t> [m</a:t>
                </a:r>
                <a:r>
                  <a:rPr lang="en-US" b="1" baseline="30000" dirty="0">
                    <a:sym typeface="Wingdings" pitchFamily="2" charset="2"/>
                  </a:rPr>
                  <a:t>−1</a:t>
                </a:r>
                <a:r>
                  <a:rPr lang="en-US" b="1" dirty="0">
                    <a:sym typeface="Wingdings" pitchFamily="2" charset="2"/>
                  </a:rPr>
                  <a:t>] </a:t>
                </a:r>
                <a:r>
                  <a:rPr lang="en-US" dirty="0">
                    <a:sym typeface="Wingdings" pitchFamily="2" charset="2"/>
                  </a:rPr>
                  <a:t>(≈LHC-level)</a:t>
                </a:r>
                <a:r>
                  <a:rPr lang="en-US" b="1" dirty="0">
                    <a:sym typeface="Wingdings" pitchFamily="2" charset="2"/>
                  </a:rPr>
                  <a:t> </a:t>
                </a:r>
                <a:r>
                  <a:rPr lang="en-US" i="1" dirty="0"/>
                  <a:t>→ beam losses </a:t>
                </a:r>
                <a:r>
                  <a:rPr lang="en-US" i="1" dirty="0">
                    <a:sym typeface="Wingdings" pitchFamily="2" charset="2"/>
                  </a:rPr>
                  <a:t>escaped collimators and reached IR6</a:t>
                </a:r>
              </a:p>
              <a:p>
                <a:pPr marL="742950" lvl="1" indent="-285750">
                  <a:spcBef>
                    <a:spcPts val="500"/>
                  </a:spcBef>
                  <a:buFont typeface="Courier New" panose="02070309020205020404" pitchFamily="49" charset="0"/>
                  <a:buChar char="o"/>
                </a:pPr>
                <a:r>
                  <a:rPr lang="en-US" b="1" dirty="0">
                    <a:sym typeface="Wingdings" pitchFamily="2" charset="2"/>
                  </a:rPr>
                  <a:t>Beam lifetime</a:t>
                </a:r>
                <a:r>
                  <a:rPr lang="en-US" dirty="0">
                    <a:sym typeface="Wingdings" pitchFamily="2" charset="2"/>
                  </a:rPr>
                  <a:t> (IBS, beam-beam, </a:t>
                </a:r>
                <a:r>
                  <a:rPr lang="en-US" dirty="0" err="1">
                    <a:sym typeface="Wingdings" pitchFamily="2" charset="2"/>
                  </a:rPr>
                  <a:t>Touschek</a:t>
                </a:r>
                <a:r>
                  <a:rPr lang="en-US" dirty="0">
                    <a:sym typeface="Wingdings" pitchFamily="2" charset="2"/>
                  </a:rPr>
                  <a:t>) at 6σ aperture is </a:t>
                </a:r>
                <a:r>
                  <a:rPr lang="en-US" b="1" dirty="0">
                    <a:sym typeface="Wingdings" pitchFamily="2" charset="2"/>
                  </a:rPr>
                  <a:t>&gt; 7 hours </a:t>
                </a:r>
                <a:r>
                  <a:rPr lang="en-US" i="1" dirty="0"/>
                  <a:t>→ 60 pb</a:t>
                </a:r>
                <a:r>
                  <a:rPr lang="en-US" i="1" baseline="30000" dirty="0"/>
                  <a:t>−1</a:t>
                </a:r>
                <a:r>
                  <a:rPr lang="en-US" i="1" dirty="0"/>
                  <a:t> per 10 hrs. fill</a:t>
                </a:r>
              </a:p>
              <a:p>
                <a:pPr marL="742950" lvl="1" indent="-285750">
                  <a:spcBef>
                    <a:spcPts val="500"/>
                  </a:spcBef>
                  <a:buFont typeface="Courier New" panose="02070309020205020404" pitchFamily="49" charset="0"/>
                  <a:buChar char="o"/>
                </a:pPr>
                <a:r>
                  <a:rPr lang="en-US" b="1" dirty="0"/>
                  <a:t>The heat load in cold sections is below the limit </a:t>
                </a:r>
                <a:r>
                  <a:rPr lang="en-US" dirty="0"/>
                  <a:t>(</a:t>
                </a:r>
                <a:r>
                  <a:rPr lang="en-US" dirty="0">
                    <a:solidFill>
                      <a:srgbClr val="FF40FF"/>
                    </a:solidFill>
                  </a:rPr>
                  <a:t>~0.5 </a:t>
                </a:r>
                <a:r>
                  <a:rPr lang="en-US" dirty="0" err="1">
                    <a:solidFill>
                      <a:srgbClr val="FF40FF"/>
                    </a:solidFill>
                  </a:rPr>
                  <a:t>mW</a:t>
                </a:r>
                <a:r>
                  <a:rPr lang="en-US" dirty="0">
                    <a:solidFill>
                      <a:srgbClr val="FF40FF"/>
                    </a:solidFill>
                  </a:rPr>
                  <a:t>/m</a:t>
                </a:r>
                <a:r>
                  <a:rPr lang="en-US" dirty="0"/>
                  <a:t>)</a:t>
                </a:r>
              </a:p>
              <a:p>
                <a:pPr marL="1200150" lvl="2" indent="-285750">
                  <a:spcBef>
                    <a:spcPts val="500"/>
                  </a:spcBef>
                  <a:buFont typeface="Wingdings" pitchFamily="2" charset="2"/>
                  <a:buChar char="§"/>
                </a:pPr>
                <a:r>
                  <a:rPr lang="en-US" dirty="0"/>
                  <a:t>Additional shielding/absorbers may be needed for radiation hot spots</a:t>
                </a:r>
              </a:p>
              <a:p>
                <a:pPr marL="742950" lvl="1" indent="-285750">
                  <a:spcBef>
                    <a:spcPts val="500"/>
                  </a:spcBef>
                  <a:buFont typeface="Courier New" panose="02070309020205020404" pitchFamily="49" charset="0"/>
                  <a:buChar char="o"/>
                </a:pPr>
                <a:r>
                  <a:rPr lang="en-US" b="1" dirty="0"/>
                  <a:t>No losses in the </a:t>
                </a:r>
                <a:r>
                  <a:rPr lang="en-US" b="1" dirty="0" err="1"/>
                  <a:t>ePIC</a:t>
                </a:r>
                <a:r>
                  <a:rPr lang="en-US" b="1" dirty="0"/>
                  <a:t> region </a:t>
                </a:r>
                <a:r>
                  <a:rPr lang="en-US" dirty="0"/>
                  <a:t>(±5 from the IP)</a:t>
                </a:r>
              </a:p>
              <a:p>
                <a:pPr marL="742950" lvl="1" indent="-285750">
                  <a:spcBef>
                    <a:spcPts val="500"/>
                  </a:spcBef>
                  <a:buFont typeface="Courier New" panose="02070309020205020404" pitchFamily="49" charset="0"/>
                  <a:buChar char="o"/>
                </a:pPr>
                <a:r>
                  <a:rPr lang="en-US" b="1" dirty="0"/>
                  <a:t>Setup simulations for Bound-free pair production (BFPP) gold ions (</a:t>
                </a:r>
                <a14:m>
                  <m:oMath xmlns:m="http://schemas.openxmlformats.org/officeDocument/2006/math">
                    <m:sSubSup>
                      <m:sSubSupPr>
                        <m:ctrlPr>
                          <a:rPr lang="en-US" i="1">
                            <a:latin typeface="Cambria Math" panose="02040503050406030204" pitchFamily="18" charset="0"/>
                          </a:rPr>
                        </m:ctrlPr>
                      </m:sSubSupPr>
                      <m:e>
                        <m:r>
                          <m:rPr>
                            <m:sty m:val="p"/>
                          </m:rPr>
                          <a:rPr lang="en-US">
                            <a:latin typeface="Cambria Math" panose="02040503050406030204" pitchFamily="18" charset="0"/>
                          </a:rPr>
                          <m:t>Au</m:t>
                        </m:r>
                      </m:e>
                      <m:sub>
                        <m:r>
                          <a:rPr lang="en-US" i="1">
                            <a:latin typeface="Cambria Math" panose="02040503050406030204" pitchFamily="18" charset="0"/>
                          </a:rPr>
                          <m:t>197</m:t>
                        </m:r>
                      </m:sub>
                      <m:sup>
                        <m:r>
                          <a:rPr lang="en-US" i="1">
                            <a:latin typeface="Cambria Math" panose="02040503050406030204" pitchFamily="18" charset="0"/>
                          </a:rPr>
                          <m:t>+78</m:t>
                        </m:r>
                      </m:sup>
                    </m:sSubSup>
                  </m:oMath>
                </a14:m>
                <a:r>
                  <a:rPr lang="en-US" b="1" dirty="0"/>
                  <a:t>) – safe for </a:t>
                </a:r>
                <a:r>
                  <a:rPr lang="en-US" b="1" dirty="0" err="1"/>
                  <a:t>ePIC</a:t>
                </a:r>
                <a:r>
                  <a:rPr lang="en-US" b="1" dirty="0"/>
                  <a:t> </a:t>
                </a:r>
                <a:r>
                  <a:rPr lang="en-US" dirty="0"/>
                  <a:t>at the current level of the HSR lattice detail description</a:t>
                </a:r>
                <a:r>
                  <a:rPr lang="en-US" b="1" dirty="0"/>
                  <a:t> </a:t>
                </a:r>
                <a:r>
                  <a:rPr lang="en-US" i="1" dirty="0"/>
                  <a:t>→ one of the major damage sources at LHC experiments</a:t>
                </a:r>
              </a:p>
            </p:txBody>
          </p:sp>
        </mc:Choice>
        <mc:Fallback xmlns="">
          <p:sp>
            <p:nvSpPr>
              <p:cNvPr id="4" name="TextBox 3">
                <a:extLst>
                  <a:ext uri="{FF2B5EF4-FFF2-40B4-BE49-F238E27FC236}">
                    <a16:creationId xmlns:a16="http://schemas.microsoft.com/office/drawing/2014/main" id="{4DF3E1FD-642B-1F95-4E6A-E4D806B59965}"/>
                  </a:ext>
                </a:extLst>
              </p:cNvPr>
              <p:cNvSpPr txBox="1">
                <a:spLocks noRot="1" noChangeAspect="1" noMove="1" noResize="1" noEditPoints="1" noAdjustHandles="1" noChangeArrowheads="1" noChangeShapeType="1" noTextEdit="1"/>
              </p:cNvSpPr>
              <p:nvPr/>
            </p:nvSpPr>
            <p:spPr>
              <a:xfrm>
                <a:off x="45685" y="3611026"/>
                <a:ext cx="12188934" cy="2700098"/>
              </a:xfrm>
              <a:prstGeom prst="rect">
                <a:avLst/>
              </a:prstGeom>
              <a:blipFill>
                <a:blip r:embed="rId2"/>
                <a:stretch>
                  <a:fillRect l="-312" t="-939" b="-281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E5D808C-2E57-3398-C617-6744FD98D76F}"/>
              </a:ext>
            </a:extLst>
          </p:cNvPr>
          <p:cNvSpPr txBox="1"/>
          <p:nvPr/>
        </p:nvSpPr>
        <p:spPr>
          <a:xfrm>
            <a:off x="176393" y="556821"/>
            <a:ext cx="5120004" cy="2841804"/>
          </a:xfrm>
          <a:prstGeom prst="rect">
            <a:avLst/>
          </a:prstGeom>
          <a:noFill/>
        </p:spPr>
        <p:txBody>
          <a:bodyPr wrap="square" rtlCol="0">
            <a:spAutoFit/>
          </a:bodyPr>
          <a:lstStyle/>
          <a:p>
            <a:pPr marL="285750" indent="-285750">
              <a:spcBef>
                <a:spcPts val="500"/>
              </a:spcBef>
              <a:buFont typeface="Arial" panose="020B0604020202020204" pitchFamily="34" charset="0"/>
              <a:buChar char="•"/>
            </a:pPr>
            <a:r>
              <a:rPr lang="en-US" dirty="0">
                <a:solidFill>
                  <a:srgbClr val="0000FF"/>
                </a:solidFill>
              </a:rPr>
              <a:t>Tool</a:t>
            </a:r>
            <a:r>
              <a:rPr lang="en-US" dirty="0"/>
              <a:t>: </a:t>
            </a:r>
            <a:r>
              <a:rPr lang="en-US" b="1" dirty="0">
                <a:hlinkClick r:id="rId3"/>
              </a:rPr>
              <a:t>Xsuite</a:t>
            </a:r>
            <a:r>
              <a:rPr lang="en-US" b="1" dirty="0"/>
              <a:t> </a:t>
            </a:r>
            <a:r>
              <a:rPr lang="en-US" dirty="0"/>
              <a:t>(CERN) with accurate beam-matter interaction for collimators</a:t>
            </a:r>
          </a:p>
          <a:p>
            <a:pPr marL="285750" indent="-285750">
              <a:spcBef>
                <a:spcPts val="500"/>
              </a:spcBef>
              <a:buFont typeface="Arial" panose="020B0604020202020204" pitchFamily="34" charset="0"/>
              <a:buChar char="•"/>
            </a:pPr>
            <a:r>
              <a:rPr lang="en-US" dirty="0">
                <a:solidFill>
                  <a:srgbClr val="0000FF"/>
                </a:solidFill>
              </a:rPr>
              <a:t>Method</a:t>
            </a:r>
            <a:r>
              <a:rPr lang="en-US" dirty="0"/>
              <a:t>: Annular halo for </a:t>
            </a:r>
            <a:r>
              <a:rPr lang="en-US" dirty="0" err="1"/>
              <a:t>betatron</a:t>
            </a:r>
            <a:r>
              <a:rPr lang="en-US" dirty="0"/>
              <a:t> and RF sweep for momentum collimation (CERN-like)</a:t>
            </a:r>
          </a:p>
          <a:p>
            <a:pPr marL="285750" indent="-285750">
              <a:spcBef>
                <a:spcPts val="500"/>
              </a:spcBef>
              <a:buFont typeface="Arial" panose="020B0604020202020204" pitchFamily="34" charset="0"/>
              <a:buChar char="•"/>
            </a:pPr>
            <a:r>
              <a:rPr lang="en-US" dirty="0">
                <a:solidFill>
                  <a:srgbClr val="0000FF"/>
                </a:solidFill>
              </a:rPr>
              <a:t>Setup</a:t>
            </a:r>
            <a:r>
              <a:rPr lang="en-US" dirty="0"/>
              <a:t>: One primary with two secondary </a:t>
            </a:r>
            <a:r>
              <a:rPr lang="en-US" dirty="0" err="1"/>
              <a:t>betatron</a:t>
            </a:r>
            <a:r>
              <a:rPr lang="en-US" dirty="0"/>
              <a:t> per plane + one primary with two secondary momentum </a:t>
            </a:r>
          </a:p>
          <a:p>
            <a:pPr lvl="1">
              <a:spcBef>
                <a:spcPts val="500"/>
              </a:spcBef>
            </a:pPr>
            <a:r>
              <a:rPr lang="en-US" i="1" dirty="0"/>
              <a:t>→</a:t>
            </a:r>
            <a:r>
              <a:rPr lang="en-US" i="1" dirty="0">
                <a:sym typeface="Wingdings" pitchFamily="2" charset="2"/>
              </a:rPr>
              <a:t> </a:t>
            </a:r>
            <a:r>
              <a:rPr lang="en-US" b="1" i="1" dirty="0">
                <a:sym typeface="Wingdings" pitchFamily="2" charset="2"/>
              </a:rPr>
              <a:t>9 collimators in IR12</a:t>
            </a:r>
          </a:p>
          <a:p>
            <a:pPr lvl="1">
              <a:spcBef>
                <a:spcPts val="500"/>
              </a:spcBef>
            </a:pPr>
            <a:r>
              <a:rPr lang="en-US" b="1" dirty="0"/>
              <a:t>+ 2 vertical tertiary collimators in IR8</a:t>
            </a:r>
            <a:r>
              <a:rPr lang="en-US" b="1" i="1" dirty="0">
                <a:sym typeface="Wingdings" pitchFamily="2" charset="2"/>
              </a:rPr>
              <a:t> </a:t>
            </a:r>
          </a:p>
        </p:txBody>
      </p:sp>
      <p:grpSp>
        <p:nvGrpSpPr>
          <p:cNvPr id="6" name="Group 5">
            <a:extLst>
              <a:ext uri="{FF2B5EF4-FFF2-40B4-BE49-F238E27FC236}">
                <a16:creationId xmlns:a16="http://schemas.microsoft.com/office/drawing/2014/main" id="{A4862097-8DE1-FAB7-2944-5E6B7F7895A9}"/>
              </a:ext>
            </a:extLst>
          </p:cNvPr>
          <p:cNvGrpSpPr/>
          <p:nvPr/>
        </p:nvGrpSpPr>
        <p:grpSpPr>
          <a:xfrm>
            <a:off x="5078292" y="345834"/>
            <a:ext cx="7128478" cy="3684742"/>
            <a:chOff x="5078292" y="887558"/>
            <a:chExt cx="7128478" cy="3684742"/>
          </a:xfrm>
        </p:grpSpPr>
        <p:pic>
          <p:nvPicPr>
            <p:cNvPr id="7" name="Picture 6">
              <a:extLst>
                <a:ext uri="{FF2B5EF4-FFF2-40B4-BE49-F238E27FC236}">
                  <a16:creationId xmlns:a16="http://schemas.microsoft.com/office/drawing/2014/main" id="{E7F47203-9831-081F-BED8-AA7EB5B7D107}"/>
                </a:ext>
              </a:extLst>
            </p:cNvPr>
            <p:cNvPicPr>
              <a:picLocks noChangeAspect="1"/>
            </p:cNvPicPr>
            <p:nvPr/>
          </p:nvPicPr>
          <p:blipFill>
            <a:blip r:embed="rId4"/>
            <a:srcRect l="11677" b="11883"/>
            <a:stretch>
              <a:fillRect/>
            </a:stretch>
          </p:blipFill>
          <p:spPr>
            <a:xfrm>
              <a:off x="5727939" y="1125778"/>
              <a:ext cx="6460995" cy="1514569"/>
            </a:xfrm>
            <a:prstGeom prst="rect">
              <a:avLst/>
            </a:prstGeom>
          </p:spPr>
        </p:pic>
        <p:pic>
          <p:nvPicPr>
            <p:cNvPr id="8" name="Picture 7">
              <a:extLst>
                <a:ext uri="{FF2B5EF4-FFF2-40B4-BE49-F238E27FC236}">
                  <a16:creationId xmlns:a16="http://schemas.microsoft.com/office/drawing/2014/main" id="{711EB5C0-3EB3-80DE-F019-5AF7E1E48F30}"/>
                </a:ext>
              </a:extLst>
            </p:cNvPr>
            <p:cNvPicPr>
              <a:picLocks noChangeAspect="1"/>
            </p:cNvPicPr>
            <p:nvPr/>
          </p:nvPicPr>
          <p:blipFill>
            <a:blip r:embed="rId5"/>
            <a:srcRect l="11677" b="10569"/>
            <a:stretch>
              <a:fillRect/>
            </a:stretch>
          </p:blipFill>
          <p:spPr>
            <a:xfrm>
              <a:off x="5727939" y="2727371"/>
              <a:ext cx="6460996" cy="1537152"/>
            </a:xfrm>
            <a:prstGeom prst="rect">
              <a:avLst/>
            </a:prstGeom>
          </p:spPr>
        </p:pic>
        <p:sp>
          <p:nvSpPr>
            <p:cNvPr id="9" name="TextBox 8">
              <a:extLst>
                <a:ext uri="{FF2B5EF4-FFF2-40B4-BE49-F238E27FC236}">
                  <a16:creationId xmlns:a16="http://schemas.microsoft.com/office/drawing/2014/main" id="{21D07B10-C32F-0B23-19B1-3AB4E7191A17}"/>
                </a:ext>
              </a:extLst>
            </p:cNvPr>
            <p:cNvSpPr txBox="1"/>
            <p:nvPr/>
          </p:nvSpPr>
          <p:spPr>
            <a:xfrm>
              <a:off x="5616347" y="887558"/>
              <a:ext cx="798617" cy="276999"/>
            </a:xfrm>
            <a:prstGeom prst="rect">
              <a:avLst/>
            </a:prstGeom>
            <a:noFill/>
            <a:effectLst>
              <a:outerShdw blurRad="50800" dist="38100" dir="2700000" algn="tl" rotWithShape="0">
                <a:prstClr val="black">
                  <a:alpha val="40000"/>
                </a:prstClr>
              </a:outerShdw>
            </a:effectLst>
          </p:spPr>
          <p:txBody>
            <a:bodyPr wrap="none" rtlCol="0" anchor="ctr">
              <a:spAutoFit/>
            </a:bodyPr>
            <a:lstStyle/>
            <a:p>
              <a:pPr algn="ctr"/>
              <a:r>
                <a:rPr lang="en-US" sz="1200" b="1" dirty="0">
                  <a:highlight>
                    <a:srgbClr val="FFFF00"/>
                  </a:highlight>
                </a:rPr>
                <a:t>IR6-FWD</a:t>
              </a:r>
            </a:p>
          </p:txBody>
        </p:sp>
        <p:sp>
          <p:nvSpPr>
            <p:cNvPr id="10" name="TextBox 9">
              <a:extLst>
                <a:ext uri="{FF2B5EF4-FFF2-40B4-BE49-F238E27FC236}">
                  <a16:creationId xmlns:a16="http://schemas.microsoft.com/office/drawing/2014/main" id="{6A90979C-361B-96BE-34FB-9DCD57FDA230}"/>
                </a:ext>
              </a:extLst>
            </p:cNvPr>
            <p:cNvSpPr txBox="1"/>
            <p:nvPr/>
          </p:nvSpPr>
          <p:spPr>
            <a:xfrm>
              <a:off x="6855092" y="887558"/>
              <a:ext cx="409087" cy="276999"/>
            </a:xfrm>
            <a:prstGeom prst="rect">
              <a:avLst/>
            </a:prstGeom>
            <a:noFill/>
            <a:effectLst>
              <a:outerShdw blurRad="50800" dist="38100" dir="2700000" algn="tl" rotWithShape="0">
                <a:prstClr val="black">
                  <a:alpha val="40000"/>
                </a:prstClr>
              </a:outerShdw>
            </a:effectLst>
          </p:spPr>
          <p:txBody>
            <a:bodyPr wrap="none" rtlCol="0" anchor="ctr">
              <a:spAutoFit/>
            </a:bodyPr>
            <a:lstStyle/>
            <a:p>
              <a:pPr algn="ctr"/>
              <a:r>
                <a:rPr lang="en-US" sz="1200" b="1" dirty="0">
                  <a:highlight>
                    <a:srgbClr val="FFFF00"/>
                  </a:highlight>
                </a:rPr>
                <a:t>IR4</a:t>
              </a:r>
            </a:p>
          </p:txBody>
        </p:sp>
        <p:sp>
          <p:nvSpPr>
            <p:cNvPr id="11" name="TextBox 10">
              <a:extLst>
                <a:ext uri="{FF2B5EF4-FFF2-40B4-BE49-F238E27FC236}">
                  <a16:creationId xmlns:a16="http://schemas.microsoft.com/office/drawing/2014/main" id="{7099E450-11F0-7E5D-F3D9-C9874EB52835}"/>
                </a:ext>
              </a:extLst>
            </p:cNvPr>
            <p:cNvSpPr txBox="1"/>
            <p:nvPr/>
          </p:nvSpPr>
          <p:spPr>
            <a:xfrm>
              <a:off x="7704307" y="887558"/>
              <a:ext cx="409087" cy="276999"/>
            </a:xfrm>
            <a:prstGeom prst="rect">
              <a:avLst/>
            </a:prstGeom>
            <a:noFill/>
            <a:effectLst>
              <a:outerShdw blurRad="50800" dist="38100" dir="2700000" algn="tl" rotWithShape="0">
                <a:prstClr val="black">
                  <a:alpha val="40000"/>
                </a:prstClr>
              </a:outerShdw>
            </a:effectLst>
          </p:spPr>
          <p:txBody>
            <a:bodyPr wrap="none" rtlCol="0" anchor="ctr">
              <a:spAutoFit/>
            </a:bodyPr>
            <a:lstStyle/>
            <a:p>
              <a:pPr algn="ctr"/>
              <a:r>
                <a:rPr lang="en-US" sz="1200" b="1" dirty="0">
                  <a:highlight>
                    <a:srgbClr val="FFFF00"/>
                  </a:highlight>
                </a:rPr>
                <a:t>IR2</a:t>
              </a:r>
            </a:p>
          </p:txBody>
        </p:sp>
        <p:sp>
          <p:nvSpPr>
            <p:cNvPr id="12" name="TextBox 11">
              <a:extLst>
                <a:ext uri="{FF2B5EF4-FFF2-40B4-BE49-F238E27FC236}">
                  <a16:creationId xmlns:a16="http://schemas.microsoft.com/office/drawing/2014/main" id="{8E9D3D09-28C3-714B-6D0C-8F6E07E6D9F5}"/>
                </a:ext>
              </a:extLst>
            </p:cNvPr>
            <p:cNvSpPr txBox="1"/>
            <p:nvPr/>
          </p:nvSpPr>
          <p:spPr>
            <a:xfrm>
              <a:off x="8553522" y="887558"/>
              <a:ext cx="490840" cy="276999"/>
            </a:xfrm>
            <a:prstGeom prst="rect">
              <a:avLst/>
            </a:prstGeom>
            <a:noFill/>
            <a:effectLst>
              <a:outerShdw blurRad="50800" dist="38100" dir="2700000" algn="tl" rotWithShape="0">
                <a:prstClr val="black">
                  <a:alpha val="40000"/>
                </a:prstClr>
              </a:outerShdw>
            </a:effectLst>
          </p:spPr>
          <p:txBody>
            <a:bodyPr wrap="none" rtlCol="0" anchor="ctr">
              <a:spAutoFit/>
            </a:bodyPr>
            <a:lstStyle/>
            <a:p>
              <a:pPr algn="ctr"/>
              <a:r>
                <a:rPr lang="en-US" sz="1200" b="1" dirty="0">
                  <a:highlight>
                    <a:srgbClr val="FFFF00"/>
                  </a:highlight>
                </a:rPr>
                <a:t>IR12</a:t>
              </a:r>
            </a:p>
          </p:txBody>
        </p:sp>
        <p:sp>
          <p:nvSpPr>
            <p:cNvPr id="13" name="TextBox 12">
              <a:extLst>
                <a:ext uri="{FF2B5EF4-FFF2-40B4-BE49-F238E27FC236}">
                  <a16:creationId xmlns:a16="http://schemas.microsoft.com/office/drawing/2014/main" id="{7B31B79A-DD9A-82BC-81E0-A87A12F610AB}"/>
                </a:ext>
              </a:extLst>
            </p:cNvPr>
            <p:cNvSpPr txBox="1"/>
            <p:nvPr/>
          </p:nvSpPr>
          <p:spPr>
            <a:xfrm>
              <a:off x="9484490" y="887558"/>
              <a:ext cx="490840" cy="276999"/>
            </a:xfrm>
            <a:prstGeom prst="rect">
              <a:avLst/>
            </a:prstGeom>
            <a:noFill/>
            <a:effectLst>
              <a:outerShdw blurRad="50800" dist="38100" dir="2700000" algn="tl" rotWithShape="0">
                <a:prstClr val="black">
                  <a:alpha val="40000"/>
                </a:prstClr>
              </a:outerShdw>
            </a:effectLst>
          </p:spPr>
          <p:txBody>
            <a:bodyPr wrap="none" rtlCol="0" anchor="ctr">
              <a:spAutoFit/>
            </a:bodyPr>
            <a:lstStyle/>
            <a:p>
              <a:pPr algn="ctr"/>
              <a:r>
                <a:rPr lang="en-US" sz="1200" b="1" dirty="0">
                  <a:highlight>
                    <a:srgbClr val="FFFF00"/>
                  </a:highlight>
                </a:rPr>
                <a:t>IR10</a:t>
              </a:r>
            </a:p>
          </p:txBody>
        </p:sp>
        <p:sp>
          <p:nvSpPr>
            <p:cNvPr id="14" name="TextBox 13">
              <a:extLst>
                <a:ext uri="{FF2B5EF4-FFF2-40B4-BE49-F238E27FC236}">
                  <a16:creationId xmlns:a16="http://schemas.microsoft.com/office/drawing/2014/main" id="{93FED44C-C61D-C7B9-BB06-CF34A75CCD00}"/>
                </a:ext>
              </a:extLst>
            </p:cNvPr>
            <p:cNvSpPr txBox="1"/>
            <p:nvPr/>
          </p:nvSpPr>
          <p:spPr>
            <a:xfrm>
              <a:off x="10415458" y="887558"/>
              <a:ext cx="409087" cy="276999"/>
            </a:xfrm>
            <a:prstGeom prst="rect">
              <a:avLst/>
            </a:prstGeom>
            <a:noFill/>
            <a:effectLst>
              <a:outerShdw blurRad="50800" dist="38100" dir="2700000" algn="tl" rotWithShape="0">
                <a:prstClr val="black">
                  <a:alpha val="40000"/>
                </a:prstClr>
              </a:outerShdw>
            </a:effectLst>
          </p:spPr>
          <p:txBody>
            <a:bodyPr wrap="none" rtlCol="0" anchor="ctr">
              <a:spAutoFit/>
            </a:bodyPr>
            <a:lstStyle/>
            <a:p>
              <a:pPr algn="ctr"/>
              <a:r>
                <a:rPr lang="en-US" sz="1200" b="1" dirty="0">
                  <a:highlight>
                    <a:srgbClr val="FFFF00"/>
                  </a:highlight>
                </a:rPr>
                <a:t>IR8</a:t>
              </a:r>
            </a:p>
          </p:txBody>
        </p:sp>
        <p:sp>
          <p:nvSpPr>
            <p:cNvPr id="15" name="TextBox 14">
              <a:extLst>
                <a:ext uri="{FF2B5EF4-FFF2-40B4-BE49-F238E27FC236}">
                  <a16:creationId xmlns:a16="http://schemas.microsoft.com/office/drawing/2014/main" id="{0F86BF5D-DF1E-2B2A-A6EC-D2FFA77A7111}"/>
                </a:ext>
              </a:extLst>
            </p:cNvPr>
            <p:cNvSpPr txBox="1"/>
            <p:nvPr/>
          </p:nvSpPr>
          <p:spPr>
            <a:xfrm>
              <a:off x="11264672" y="887558"/>
              <a:ext cx="806439" cy="276999"/>
            </a:xfrm>
            <a:prstGeom prst="rect">
              <a:avLst/>
            </a:prstGeom>
            <a:noFill/>
            <a:effectLst>
              <a:outerShdw blurRad="50800" dist="38100" dir="2700000" algn="tl" rotWithShape="0">
                <a:prstClr val="black">
                  <a:alpha val="40000"/>
                </a:prstClr>
              </a:outerShdw>
            </a:effectLst>
          </p:spPr>
          <p:txBody>
            <a:bodyPr wrap="none" rtlCol="0" anchor="ctr">
              <a:spAutoFit/>
            </a:bodyPr>
            <a:lstStyle/>
            <a:p>
              <a:pPr algn="ctr"/>
              <a:r>
                <a:rPr lang="en-US" sz="1200" b="1" dirty="0">
                  <a:highlight>
                    <a:srgbClr val="FFFF00"/>
                  </a:highlight>
                </a:rPr>
                <a:t>IR6-BWD</a:t>
              </a:r>
            </a:p>
          </p:txBody>
        </p:sp>
        <p:grpSp>
          <p:nvGrpSpPr>
            <p:cNvPr id="16" name="Group 15">
              <a:extLst>
                <a:ext uri="{FF2B5EF4-FFF2-40B4-BE49-F238E27FC236}">
                  <a16:creationId xmlns:a16="http://schemas.microsoft.com/office/drawing/2014/main" id="{01581499-212C-EB62-06F4-81595AAC4444}"/>
                </a:ext>
              </a:extLst>
            </p:cNvPr>
            <p:cNvGrpSpPr/>
            <p:nvPr/>
          </p:nvGrpSpPr>
          <p:grpSpPr>
            <a:xfrm>
              <a:off x="5078292" y="1175970"/>
              <a:ext cx="739402" cy="1636095"/>
              <a:chOff x="5092166" y="1096458"/>
              <a:chExt cx="739402" cy="1636095"/>
            </a:xfrm>
          </p:grpSpPr>
          <p:sp>
            <p:nvSpPr>
              <p:cNvPr id="36" name="TextBox 35">
                <a:extLst>
                  <a:ext uri="{FF2B5EF4-FFF2-40B4-BE49-F238E27FC236}">
                    <a16:creationId xmlns:a16="http://schemas.microsoft.com/office/drawing/2014/main" id="{F66DC434-C179-5390-615A-5BA514369A29}"/>
                  </a:ext>
                </a:extLst>
              </p:cNvPr>
              <p:cNvSpPr txBox="1"/>
              <p:nvPr/>
            </p:nvSpPr>
            <p:spPr>
              <a:xfrm rot="16200000">
                <a:off x="4640761" y="1675302"/>
                <a:ext cx="1210588" cy="307777"/>
              </a:xfrm>
              <a:prstGeom prst="rect">
                <a:avLst/>
              </a:prstGeom>
              <a:noFill/>
            </p:spPr>
            <p:txBody>
              <a:bodyPr wrap="none" rtlCol="0">
                <a:spAutoFit/>
              </a:bodyPr>
              <a:lstStyle/>
              <a:p>
                <a:pPr algn="ctr"/>
                <a:r>
                  <a:rPr lang="en-US" sz="1400" dirty="0"/>
                  <a:t>Power [W/m]</a:t>
                </a:r>
              </a:p>
            </p:txBody>
          </p:sp>
          <p:sp>
            <p:nvSpPr>
              <p:cNvPr id="37" name="TextBox 36">
                <a:extLst>
                  <a:ext uri="{FF2B5EF4-FFF2-40B4-BE49-F238E27FC236}">
                    <a16:creationId xmlns:a16="http://schemas.microsoft.com/office/drawing/2014/main" id="{5EF2470E-2A60-618B-2EDD-5C247D24B64A}"/>
                  </a:ext>
                </a:extLst>
              </p:cNvPr>
              <p:cNvSpPr txBox="1"/>
              <p:nvPr/>
            </p:nvSpPr>
            <p:spPr>
              <a:xfrm>
                <a:off x="5380804" y="1096458"/>
                <a:ext cx="450764" cy="307777"/>
              </a:xfrm>
              <a:prstGeom prst="rect">
                <a:avLst/>
              </a:prstGeom>
              <a:noFill/>
            </p:spPr>
            <p:txBody>
              <a:bodyPr wrap="none" rtlCol="0">
                <a:spAutoFit/>
              </a:bodyPr>
              <a:lstStyle/>
              <a:p>
                <a:r>
                  <a:rPr lang="en-US" sz="1400" dirty="0"/>
                  <a:t>10</a:t>
                </a:r>
                <a:r>
                  <a:rPr lang="en-US" sz="1400" baseline="30000" dirty="0"/>
                  <a:t>4</a:t>
                </a:r>
              </a:p>
            </p:txBody>
          </p:sp>
          <p:sp>
            <p:nvSpPr>
              <p:cNvPr id="38" name="TextBox 37">
                <a:extLst>
                  <a:ext uri="{FF2B5EF4-FFF2-40B4-BE49-F238E27FC236}">
                    <a16:creationId xmlns:a16="http://schemas.microsoft.com/office/drawing/2014/main" id="{4A748B82-03B1-CD30-D329-54165DDD2622}"/>
                  </a:ext>
                </a:extLst>
              </p:cNvPr>
              <p:cNvSpPr txBox="1"/>
              <p:nvPr/>
            </p:nvSpPr>
            <p:spPr>
              <a:xfrm>
                <a:off x="5380804" y="1362122"/>
                <a:ext cx="450764" cy="307777"/>
              </a:xfrm>
              <a:prstGeom prst="rect">
                <a:avLst/>
              </a:prstGeom>
              <a:noFill/>
            </p:spPr>
            <p:txBody>
              <a:bodyPr wrap="none" rtlCol="0">
                <a:spAutoFit/>
              </a:bodyPr>
              <a:lstStyle/>
              <a:p>
                <a:r>
                  <a:rPr lang="en-US" sz="1400" dirty="0"/>
                  <a:t>10</a:t>
                </a:r>
                <a:r>
                  <a:rPr lang="en-US" sz="1400" baseline="30000" dirty="0"/>
                  <a:t>2</a:t>
                </a:r>
              </a:p>
            </p:txBody>
          </p:sp>
          <p:sp>
            <p:nvSpPr>
              <p:cNvPr id="39" name="TextBox 38">
                <a:extLst>
                  <a:ext uri="{FF2B5EF4-FFF2-40B4-BE49-F238E27FC236}">
                    <a16:creationId xmlns:a16="http://schemas.microsoft.com/office/drawing/2014/main" id="{C62F01C8-89ED-DBDE-8E8A-31B62C75AA16}"/>
                  </a:ext>
                </a:extLst>
              </p:cNvPr>
              <p:cNvSpPr txBox="1"/>
              <p:nvPr/>
            </p:nvSpPr>
            <p:spPr>
              <a:xfrm>
                <a:off x="5310271" y="2424776"/>
                <a:ext cx="521297" cy="307777"/>
              </a:xfrm>
              <a:prstGeom prst="rect">
                <a:avLst/>
              </a:prstGeom>
              <a:noFill/>
            </p:spPr>
            <p:txBody>
              <a:bodyPr wrap="none" rtlCol="0">
                <a:spAutoFit/>
              </a:bodyPr>
              <a:lstStyle/>
              <a:p>
                <a:r>
                  <a:rPr lang="en-US" sz="1400" dirty="0"/>
                  <a:t>10</a:t>
                </a:r>
                <a:r>
                  <a:rPr lang="en-US" sz="1400" baseline="30000" dirty="0"/>
                  <a:t>−6</a:t>
                </a:r>
              </a:p>
            </p:txBody>
          </p:sp>
          <p:sp>
            <p:nvSpPr>
              <p:cNvPr id="40" name="TextBox 39">
                <a:extLst>
                  <a:ext uri="{FF2B5EF4-FFF2-40B4-BE49-F238E27FC236}">
                    <a16:creationId xmlns:a16="http://schemas.microsoft.com/office/drawing/2014/main" id="{060E223E-75FB-39A7-416E-02979CB8F894}"/>
                  </a:ext>
                </a:extLst>
              </p:cNvPr>
              <p:cNvSpPr txBox="1"/>
              <p:nvPr/>
            </p:nvSpPr>
            <p:spPr>
              <a:xfrm>
                <a:off x="5310271" y="2159114"/>
                <a:ext cx="521297" cy="307777"/>
              </a:xfrm>
              <a:prstGeom prst="rect">
                <a:avLst/>
              </a:prstGeom>
              <a:noFill/>
            </p:spPr>
            <p:txBody>
              <a:bodyPr wrap="none" rtlCol="0">
                <a:spAutoFit/>
              </a:bodyPr>
              <a:lstStyle/>
              <a:p>
                <a:r>
                  <a:rPr lang="en-US" sz="1400" dirty="0"/>
                  <a:t>10</a:t>
                </a:r>
                <a:r>
                  <a:rPr lang="en-US" sz="1400" baseline="30000" dirty="0"/>
                  <a:t>−4</a:t>
                </a:r>
              </a:p>
            </p:txBody>
          </p:sp>
          <p:sp>
            <p:nvSpPr>
              <p:cNvPr id="41" name="TextBox 40">
                <a:extLst>
                  <a:ext uri="{FF2B5EF4-FFF2-40B4-BE49-F238E27FC236}">
                    <a16:creationId xmlns:a16="http://schemas.microsoft.com/office/drawing/2014/main" id="{3735AF8F-E1F6-E4A7-72A7-9CBC7342A1CD}"/>
                  </a:ext>
                </a:extLst>
              </p:cNvPr>
              <p:cNvSpPr txBox="1"/>
              <p:nvPr/>
            </p:nvSpPr>
            <p:spPr>
              <a:xfrm>
                <a:off x="5310271" y="1893450"/>
                <a:ext cx="521297" cy="307777"/>
              </a:xfrm>
              <a:prstGeom prst="rect">
                <a:avLst/>
              </a:prstGeom>
              <a:noFill/>
            </p:spPr>
            <p:txBody>
              <a:bodyPr wrap="none" rtlCol="0">
                <a:spAutoFit/>
              </a:bodyPr>
              <a:lstStyle/>
              <a:p>
                <a:r>
                  <a:rPr lang="en-US" sz="1400" dirty="0"/>
                  <a:t>10</a:t>
                </a:r>
                <a:r>
                  <a:rPr lang="en-US" sz="1400" baseline="30000" dirty="0"/>
                  <a:t>−2</a:t>
                </a:r>
              </a:p>
            </p:txBody>
          </p:sp>
          <p:sp>
            <p:nvSpPr>
              <p:cNvPr id="42" name="TextBox 41">
                <a:extLst>
                  <a:ext uri="{FF2B5EF4-FFF2-40B4-BE49-F238E27FC236}">
                    <a16:creationId xmlns:a16="http://schemas.microsoft.com/office/drawing/2014/main" id="{C8121B22-1CA5-0B43-B47F-1844266EB7B5}"/>
                  </a:ext>
                </a:extLst>
              </p:cNvPr>
              <p:cNvSpPr txBox="1"/>
              <p:nvPr/>
            </p:nvSpPr>
            <p:spPr>
              <a:xfrm>
                <a:off x="5547516" y="1627786"/>
                <a:ext cx="284052" cy="307777"/>
              </a:xfrm>
              <a:prstGeom prst="rect">
                <a:avLst/>
              </a:prstGeom>
              <a:noFill/>
            </p:spPr>
            <p:txBody>
              <a:bodyPr wrap="none" rtlCol="0">
                <a:spAutoFit/>
              </a:bodyPr>
              <a:lstStyle/>
              <a:p>
                <a:r>
                  <a:rPr lang="en-US" sz="1400" dirty="0"/>
                  <a:t>1</a:t>
                </a:r>
                <a:endParaRPr lang="en-US" sz="1400" baseline="30000" dirty="0"/>
              </a:p>
            </p:txBody>
          </p:sp>
        </p:grpSp>
        <p:grpSp>
          <p:nvGrpSpPr>
            <p:cNvPr id="17" name="Group 16">
              <a:extLst>
                <a:ext uri="{FF2B5EF4-FFF2-40B4-BE49-F238E27FC236}">
                  <a16:creationId xmlns:a16="http://schemas.microsoft.com/office/drawing/2014/main" id="{4D0EA74F-EFC9-46DC-7750-C8700631FC9B}"/>
                </a:ext>
              </a:extLst>
            </p:cNvPr>
            <p:cNvGrpSpPr/>
            <p:nvPr/>
          </p:nvGrpSpPr>
          <p:grpSpPr>
            <a:xfrm>
              <a:off x="5078292" y="2782317"/>
              <a:ext cx="739402" cy="1636095"/>
              <a:chOff x="5092166" y="1096458"/>
              <a:chExt cx="739402" cy="1636095"/>
            </a:xfrm>
          </p:grpSpPr>
          <p:sp>
            <p:nvSpPr>
              <p:cNvPr id="29" name="TextBox 28">
                <a:extLst>
                  <a:ext uri="{FF2B5EF4-FFF2-40B4-BE49-F238E27FC236}">
                    <a16:creationId xmlns:a16="http://schemas.microsoft.com/office/drawing/2014/main" id="{A7EC8ABA-C729-BB4F-43DB-811B79A1B1E6}"/>
                  </a:ext>
                </a:extLst>
              </p:cNvPr>
              <p:cNvSpPr txBox="1"/>
              <p:nvPr/>
            </p:nvSpPr>
            <p:spPr>
              <a:xfrm rot="16200000">
                <a:off x="4640761" y="1675302"/>
                <a:ext cx="1210588" cy="307777"/>
              </a:xfrm>
              <a:prstGeom prst="rect">
                <a:avLst/>
              </a:prstGeom>
              <a:noFill/>
            </p:spPr>
            <p:txBody>
              <a:bodyPr wrap="none" rtlCol="0">
                <a:spAutoFit/>
              </a:bodyPr>
              <a:lstStyle/>
              <a:p>
                <a:pPr algn="ctr"/>
                <a:r>
                  <a:rPr lang="en-US" sz="1400" dirty="0"/>
                  <a:t>Power [W/m]</a:t>
                </a:r>
              </a:p>
            </p:txBody>
          </p:sp>
          <p:sp>
            <p:nvSpPr>
              <p:cNvPr id="30" name="TextBox 29">
                <a:extLst>
                  <a:ext uri="{FF2B5EF4-FFF2-40B4-BE49-F238E27FC236}">
                    <a16:creationId xmlns:a16="http://schemas.microsoft.com/office/drawing/2014/main" id="{84734548-A8B7-F1F8-742F-96EE88982B55}"/>
                  </a:ext>
                </a:extLst>
              </p:cNvPr>
              <p:cNvSpPr txBox="1"/>
              <p:nvPr/>
            </p:nvSpPr>
            <p:spPr>
              <a:xfrm>
                <a:off x="5380804" y="1096458"/>
                <a:ext cx="450764" cy="307777"/>
              </a:xfrm>
              <a:prstGeom prst="rect">
                <a:avLst/>
              </a:prstGeom>
              <a:noFill/>
            </p:spPr>
            <p:txBody>
              <a:bodyPr wrap="none" rtlCol="0">
                <a:spAutoFit/>
              </a:bodyPr>
              <a:lstStyle/>
              <a:p>
                <a:r>
                  <a:rPr lang="en-US" sz="1400" dirty="0"/>
                  <a:t>10</a:t>
                </a:r>
                <a:r>
                  <a:rPr lang="en-US" sz="1400" baseline="30000" dirty="0"/>
                  <a:t>4</a:t>
                </a:r>
              </a:p>
            </p:txBody>
          </p:sp>
          <p:sp>
            <p:nvSpPr>
              <p:cNvPr id="31" name="TextBox 30">
                <a:extLst>
                  <a:ext uri="{FF2B5EF4-FFF2-40B4-BE49-F238E27FC236}">
                    <a16:creationId xmlns:a16="http://schemas.microsoft.com/office/drawing/2014/main" id="{1768DF35-B324-FE2C-C80A-6AF1AD248E2A}"/>
                  </a:ext>
                </a:extLst>
              </p:cNvPr>
              <p:cNvSpPr txBox="1"/>
              <p:nvPr/>
            </p:nvSpPr>
            <p:spPr>
              <a:xfrm>
                <a:off x="5380804" y="1362122"/>
                <a:ext cx="450764" cy="307777"/>
              </a:xfrm>
              <a:prstGeom prst="rect">
                <a:avLst/>
              </a:prstGeom>
              <a:noFill/>
            </p:spPr>
            <p:txBody>
              <a:bodyPr wrap="none" rtlCol="0">
                <a:spAutoFit/>
              </a:bodyPr>
              <a:lstStyle/>
              <a:p>
                <a:r>
                  <a:rPr lang="en-US" sz="1400" dirty="0"/>
                  <a:t>10</a:t>
                </a:r>
                <a:r>
                  <a:rPr lang="en-US" sz="1400" baseline="30000" dirty="0"/>
                  <a:t>2</a:t>
                </a:r>
              </a:p>
            </p:txBody>
          </p:sp>
          <p:sp>
            <p:nvSpPr>
              <p:cNvPr id="32" name="TextBox 31">
                <a:extLst>
                  <a:ext uri="{FF2B5EF4-FFF2-40B4-BE49-F238E27FC236}">
                    <a16:creationId xmlns:a16="http://schemas.microsoft.com/office/drawing/2014/main" id="{A6C2BB8A-F635-040A-E008-B5205E98700E}"/>
                  </a:ext>
                </a:extLst>
              </p:cNvPr>
              <p:cNvSpPr txBox="1"/>
              <p:nvPr/>
            </p:nvSpPr>
            <p:spPr>
              <a:xfrm>
                <a:off x="5310271" y="2424776"/>
                <a:ext cx="521297" cy="307777"/>
              </a:xfrm>
              <a:prstGeom prst="rect">
                <a:avLst/>
              </a:prstGeom>
              <a:noFill/>
            </p:spPr>
            <p:txBody>
              <a:bodyPr wrap="none" rtlCol="0">
                <a:spAutoFit/>
              </a:bodyPr>
              <a:lstStyle/>
              <a:p>
                <a:r>
                  <a:rPr lang="en-US" sz="1400" dirty="0"/>
                  <a:t>10</a:t>
                </a:r>
                <a:r>
                  <a:rPr lang="en-US" sz="1400" baseline="30000" dirty="0"/>
                  <a:t>−6</a:t>
                </a:r>
              </a:p>
            </p:txBody>
          </p:sp>
          <p:sp>
            <p:nvSpPr>
              <p:cNvPr id="33" name="TextBox 32">
                <a:extLst>
                  <a:ext uri="{FF2B5EF4-FFF2-40B4-BE49-F238E27FC236}">
                    <a16:creationId xmlns:a16="http://schemas.microsoft.com/office/drawing/2014/main" id="{2455E639-17FD-355D-DCE6-D1DF866C8BCE}"/>
                  </a:ext>
                </a:extLst>
              </p:cNvPr>
              <p:cNvSpPr txBox="1"/>
              <p:nvPr/>
            </p:nvSpPr>
            <p:spPr>
              <a:xfrm>
                <a:off x="5310271" y="2159114"/>
                <a:ext cx="521297" cy="307777"/>
              </a:xfrm>
              <a:prstGeom prst="rect">
                <a:avLst/>
              </a:prstGeom>
              <a:noFill/>
            </p:spPr>
            <p:txBody>
              <a:bodyPr wrap="none" rtlCol="0">
                <a:spAutoFit/>
              </a:bodyPr>
              <a:lstStyle/>
              <a:p>
                <a:r>
                  <a:rPr lang="en-US" sz="1400" dirty="0"/>
                  <a:t>10</a:t>
                </a:r>
                <a:r>
                  <a:rPr lang="en-US" sz="1400" baseline="30000" dirty="0"/>
                  <a:t>−4</a:t>
                </a:r>
              </a:p>
            </p:txBody>
          </p:sp>
          <p:sp>
            <p:nvSpPr>
              <p:cNvPr id="34" name="TextBox 33">
                <a:extLst>
                  <a:ext uri="{FF2B5EF4-FFF2-40B4-BE49-F238E27FC236}">
                    <a16:creationId xmlns:a16="http://schemas.microsoft.com/office/drawing/2014/main" id="{CC385ED9-BDAE-4CBF-327F-ACCF4CB64CB7}"/>
                  </a:ext>
                </a:extLst>
              </p:cNvPr>
              <p:cNvSpPr txBox="1"/>
              <p:nvPr/>
            </p:nvSpPr>
            <p:spPr>
              <a:xfrm>
                <a:off x="5310271" y="1893450"/>
                <a:ext cx="521297" cy="307777"/>
              </a:xfrm>
              <a:prstGeom prst="rect">
                <a:avLst/>
              </a:prstGeom>
              <a:noFill/>
            </p:spPr>
            <p:txBody>
              <a:bodyPr wrap="none" rtlCol="0">
                <a:spAutoFit/>
              </a:bodyPr>
              <a:lstStyle/>
              <a:p>
                <a:r>
                  <a:rPr lang="en-US" sz="1400" dirty="0"/>
                  <a:t>10</a:t>
                </a:r>
                <a:r>
                  <a:rPr lang="en-US" sz="1400" baseline="30000" dirty="0"/>
                  <a:t>−2</a:t>
                </a:r>
              </a:p>
            </p:txBody>
          </p:sp>
          <p:sp>
            <p:nvSpPr>
              <p:cNvPr id="35" name="TextBox 34">
                <a:extLst>
                  <a:ext uri="{FF2B5EF4-FFF2-40B4-BE49-F238E27FC236}">
                    <a16:creationId xmlns:a16="http://schemas.microsoft.com/office/drawing/2014/main" id="{89278775-BE8F-F4E9-59CE-7D214AA6A7A0}"/>
                  </a:ext>
                </a:extLst>
              </p:cNvPr>
              <p:cNvSpPr txBox="1"/>
              <p:nvPr/>
            </p:nvSpPr>
            <p:spPr>
              <a:xfrm>
                <a:off x="5547516" y="1627786"/>
                <a:ext cx="284052" cy="307777"/>
              </a:xfrm>
              <a:prstGeom prst="rect">
                <a:avLst/>
              </a:prstGeom>
              <a:noFill/>
            </p:spPr>
            <p:txBody>
              <a:bodyPr wrap="none" rtlCol="0">
                <a:spAutoFit/>
              </a:bodyPr>
              <a:lstStyle/>
              <a:p>
                <a:r>
                  <a:rPr lang="en-US" sz="1400" dirty="0"/>
                  <a:t>1</a:t>
                </a:r>
                <a:endParaRPr lang="en-US" sz="1400" baseline="30000" dirty="0"/>
              </a:p>
            </p:txBody>
          </p:sp>
        </p:grpSp>
        <p:grpSp>
          <p:nvGrpSpPr>
            <p:cNvPr id="18" name="Group 17">
              <a:extLst>
                <a:ext uri="{FF2B5EF4-FFF2-40B4-BE49-F238E27FC236}">
                  <a16:creationId xmlns:a16="http://schemas.microsoft.com/office/drawing/2014/main" id="{2879AC25-C5A4-3351-7C7C-BB8A6479C31C}"/>
                </a:ext>
              </a:extLst>
            </p:cNvPr>
            <p:cNvGrpSpPr/>
            <p:nvPr/>
          </p:nvGrpSpPr>
          <p:grpSpPr>
            <a:xfrm>
              <a:off x="5901287" y="4170322"/>
              <a:ext cx="6305483" cy="401978"/>
              <a:chOff x="5901287" y="4090810"/>
              <a:chExt cx="6305483" cy="401978"/>
            </a:xfrm>
          </p:grpSpPr>
          <p:sp>
            <p:nvSpPr>
              <p:cNvPr id="23" name="TextBox 22">
                <a:extLst>
                  <a:ext uri="{FF2B5EF4-FFF2-40B4-BE49-F238E27FC236}">
                    <a16:creationId xmlns:a16="http://schemas.microsoft.com/office/drawing/2014/main" id="{3883F9F2-0FAB-DD99-5341-345FF79C2CC0}"/>
                  </a:ext>
                </a:extLst>
              </p:cNvPr>
              <p:cNvSpPr txBox="1"/>
              <p:nvPr/>
            </p:nvSpPr>
            <p:spPr>
              <a:xfrm>
                <a:off x="5901287" y="4090810"/>
                <a:ext cx="284052" cy="307777"/>
              </a:xfrm>
              <a:prstGeom prst="rect">
                <a:avLst/>
              </a:prstGeom>
              <a:noFill/>
            </p:spPr>
            <p:txBody>
              <a:bodyPr wrap="none" rtlCol="0">
                <a:spAutoFit/>
              </a:bodyPr>
              <a:lstStyle/>
              <a:p>
                <a:r>
                  <a:rPr lang="en-US" sz="1400" dirty="0"/>
                  <a:t>0</a:t>
                </a:r>
              </a:p>
            </p:txBody>
          </p:sp>
          <p:sp>
            <p:nvSpPr>
              <p:cNvPr id="24" name="TextBox 23">
                <a:extLst>
                  <a:ext uri="{FF2B5EF4-FFF2-40B4-BE49-F238E27FC236}">
                    <a16:creationId xmlns:a16="http://schemas.microsoft.com/office/drawing/2014/main" id="{60B7A2E9-6F12-E169-9433-B78822CBE8AB}"/>
                  </a:ext>
                </a:extLst>
              </p:cNvPr>
              <p:cNvSpPr txBox="1"/>
              <p:nvPr/>
            </p:nvSpPr>
            <p:spPr>
              <a:xfrm>
                <a:off x="7212891" y="4090810"/>
                <a:ext cx="582211" cy="307777"/>
              </a:xfrm>
              <a:prstGeom prst="rect">
                <a:avLst/>
              </a:prstGeom>
              <a:noFill/>
            </p:spPr>
            <p:txBody>
              <a:bodyPr wrap="none" rtlCol="0">
                <a:spAutoFit/>
              </a:bodyPr>
              <a:lstStyle/>
              <a:p>
                <a:r>
                  <a:rPr lang="en-US" sz="1400" dirty="0"/>
                  <a:t>1000</a:t>
                </a:r>
              </a:p>
            </p:txBody>
          </p:sp>
          <p:sp>
            <p:nvSpPr>
              <p:cNvPr id="25" name="TextBox 24">
                <a:extLst>
                  <a:ext uri="{FF2B5EF4-FFF2-40B4-BE49-F238E27FC236}">
                    <a16:creationId xmlns:a16="http://schemas.microsoft.com/office/drawing/2014/main" id="{87E7BB88-BAC1-CED0-5D6F-FE76615ED9AC}"/>
                  </a:ext>
                </a:extLst>
              </p:cNvPr>
              <p:cNvSpPr txBox="1"/>
              <p:nvPr/>
            </p:nvSpPr>
            <p:spPr>
              <a:xfrm>
                <a:off x="8701713" y="4090810"/>
                <a:ext cx="582211" cy="307777"/>
              </a:xfrm>
              <a:prstGeom prst="rect">
                <a:avLst/>
              </a:prstGeom>
              <a:noFill/>
            </p:spPr>
            <p:txBody>
              <a:bodyPr wrap="none" rtlCol="0">
                <a:spAutoFit/>
              </a:bodyPr>
              <a:lstStyle/>
              <a:p>
                <a:r>
                  <a:rPr lang="en-US" sz="1400" dirty="0"/>
                  <a:t>2000</a:t>
                </a:r>
              </a:p>
            </p:txBody>
          </p:sp>
          <p:sp>
            <p:nvSpPr>
              <p:cNvPr id="26" name="TextBox 25">
                <a:extLst>
                  <a:ext uri="{FF2B5EF4-FFF2-40B4-BE49-F238E27FC236}">
                    <a16:creationId xmlns:a16="http://schemas.microsoft.com/office/drawing/2014/main" id="{10276E49-A2E0-8430-B8D3-42C12FE58D64}"/>
                  </a:ext>
                </a:extLst>
              </p:cNvPr>
              <p:cNvSpPr txBox="1"/>
              <p:nvPr/>
            </p:nvSpPr>
            <p:spPr>
              <a:xfrm>
                <a:off x="10154218" y="4090810"/>
                <a:ext cx="582211" cy="307777"/>
              </a:xfrm>
              <a:prstGeom prst="rect">
                <a:avLst/>
              </a:prstGeom>
              <a:noFill/>
            </p:spPr>
            <p:txBody>
              <a:bodyPr wrap="none" rtlCol="0">
                <a:spAutoFit/>
              </a:bodyPr>
              <a:lstStyle/>
              <a:p>
                <a:r>
                  <a:rPr lang="en-US" sz="1400" dirty="0"/>
                  <a:t>3000</a:t>
                </a:r>
              </a:p>
            </p:txBody>
          </p:sp>
          <p:sp>
            <p:nvSpPr>
              <p:cNvPr id="27" name="TextBox 26">
                <a:extLst>
                  <a:ext uri="{FF2B5EF4-FFF2-40B4-BE49-F238E27FC236}">
                    <a16:creationId xmlns:a16="http://schemas.microsoft.com/office/drawing/2014/main" id="{F9F28A03-2A4A-3E36-153F-1E7CA16021DD}"/>
                  </a:ext>
                </a:extLst>
              </p:cNvPr>
              <p:cNvSpPr txBox="1"/>
              <p:nvPr/>
            </p:nvSpPr>
            <p:spPr>
              <a:xfrm>
                <a:off x="11624559" y="4090810"/>
                <a:ext cx="582211" cy="307777"/>
              </a:xfrm>
              <a:prstGeom prst="rect">
                <a:avLst/>
              </a:prstGeom>
              <a:noFill/>
            </p:spPr>
            <p:txBody>
              <a:bodyPr wrap="none" rtlCol="0">
                <a:spAutoFit/>
              </a:bodyPr>
              <a:lstStyle/>
              <a:p>
                <a:r>
                  <a:rPr lang="en-US" sz="1400" dirty="0"/>
                  <a:t>4000</a:t>
                </a:r>
              </a:p>
            </p:txBody>
          </p:sp>
          <p:sp>
            <p:nvSpPr>
              <p:cNvPr id="28" name="TextBox 27">
                <a:extLst>
                  <a:ext uri="{FF2B5EF4-FFF2-40B4-BE49-F238E27FC236}">
                    <a16:creationId xmlns:a16="http://schemas.microsoft.com/office/drawing/2014/main" id="{3A6462E4-A4C6-D727-820F-28064A99DDAD}"/>
                  </a:ext>
                </a:extLst>
              </p:cNvPr>
              <p:cNvSpPr txBox="1"/>
              <p:nvPr/>
            </p:nvSpPr>
            <p:spPr>
              <a:xfrm>
                <a:off x="10955389" y="4185011"/>
                <a:ext cx="603050" cy="307777"/>
              </a:xfrm>
              <a:prstGeom prst="rect">
                <a:avLst/>
              </a:prstGeom>
              <a:noFill/>
            </p:spPr>
            <p:txBody>
              <a:bodyPr wrap="none" rtlCol="0">
                <a:spAutoFit/>
              </a:bodyPr>
              <a:lstStyle/>
              <a:p>
                <a:r>
                  <a:rPr lang="en-US" sz="1400" dirty="0"/>
                  <a:t>S [m]</a:t>
                </a:r>
              </a:p>
            </p:txBody>
          </p:sp>
        </p:grpSp>
        <p:sp>
          <p:nvSpPr>
            <p:cNvPr id="19" name="TextBox 18">
              <a:extLst>
                <a:ext uri="{FF2B5EF4-FFF2-40B4-BE49-F238E27FC236}">
                  <a16:creationId xmlns:a16="http://schemas.microsoft.com/office/drawing/2014/main" id="{DF869545-0C3E-FD73-D0EF-84517C0E5CF6}"/>
                </a:ext>
              </a:extLst>
            </p:cNvPr>
            <p:cNvSpPr txBox="1"/>
            <p:nvPr/>
          </p:nvSpPr>
          <p:spPr>
            <a:xfrm>
              <a:off x="6159563" y="1349469"/>
              <a:ext cx="1838965" cy="369332"/>
            </a:xfrm>
            <a:prstGeom prst="rect">
              <a:avLst/>
            </a:prstGeom>
            <a:noFill/>
          </p:spPr>
          <p:txBody>
            <a:bodyPr wrap="none" rtlCol="0">
              <a:spAutoFit/>
            </a:bodyPr>
            <a:lstStyle/>
            <a:p>
              <a:r>
                <a:rPr lang="en-US" dirty="0"/>
                <a:t>Proton 275 GeV</a:t>
              </a:r>
            </a:p>
          </p:txBody>
        </p:sp>
        <p:sp>
          <p:nvSpPr>
            <p:cNvPr id="20" name="TextBox 19">
              <a:extLst>
                <a:ext uri="{FF2B5EF4-FFF2-40B4-BE49-F238E27FC236}">
                  <a16:creationId xmlns:a16="http://schemas.microsoft.com/office/drawing/2014/main" id="{B7B181E0-BA6A-EF3E-16C0-909479AE849D}"/>
                </a:ext>
              </a:extLst>
            </p:cNvPr>
            <p:cNvSpPr txBox="1"/>
            <p:nvPr/>
          </p:nvSpPr>
          <p:spPr>
            <a:xfrm>
              <a:off x="6140152" y="2994718"/>
              <a:ext cx="2052741" cy="369332"/>
            </a:xfrm>
            <a:prstGeom prst="rect">
              <a:avLst/>
            </a:prstGeom>
            <a:noFill/>
          </p:spPr>
          <p:txBody>
            <a:bodyPr wrap="none" rtlCol="0">
              <a:spAutoFit/>
            </a:bodyPr>
            <a:lstStyle/>
            <a:p>
              <a:r>
                <a:rPr lang="en-US" dirty="0"/>
                <a:t>Au ions 110 </a:t>
              </a:r>
              <a:r>
                <a:rPr lang="en-US" dirty="0" err="1"/>
                <a:t>AGeV</a:t>
              </a:r>
              <a:endParaRPr lang="en-US" dirty="0"/>
            </a:p>
          </p:txBody>
        </p:sp>
        <p:cxnSp>
          <p:nvCxnSpPr>
            <p:cNvPr id="21" name="Straight Connector 20">
              <a:extLst>
                <a:ext uri="{FF2B5EF4-FFF2-40B4-BE49-F238E27FC236}">
                  <a16:creationId xmlns:a16="http://schemas.microsoft.com/office/drawing/2014/main" id="{2047BC5F-F788-CF9A-2B99-0E3CF073972E}"/>
                </a:ext>
              </a:extLst>
            </p:cNvPr>
            <p:cNvCxnSpPr>
              <a:cxnSpLocks/>
            </p:cNvCxnSpPr>
            <p:nvPr/>
          </p:nvCxnSpPr>
          <p:spPr>
            <a:xfrm>
              <a:off x="5764957" y="3463957"/>
              <a:ext cx="6126480" cy="0"/>
            </a:xfrm>
            <a:prstGeom prst="line">
              <a:avLst/>
            </a:prstGeom>
            <a:ln w="38100">
              <a:solidFill>
                <a:srgbClr val="FF40FF"/>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3777DF0-B9AB-EF52-7533-0E758DD6AD64}"/>
                </a:ext>
              </a:extLst>
            </p:cNvPr>
            <p:cNvCxnSpPr>
              <a:cxnSpLocks/>
            </p:cNvCxnSpPr>
            <p:nvPr/>
          </p:nvCxnSpPr>
          <p:spPr>
            <a:xfrm>
              <a:off x="5764957" y="1881794"/>
              <a:ext cx="6126480" cy="0"/>
            </a:xfrm>
            <a:prstGeom prst="line">
              <a:avLst/>
            </a:prstGeom>
            <a:ln w="38100">
              <a:solidFill>
                <a:srgbClr val="FF40FF"/>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43" name="Right Arrow 42">
            <a:extLst>
              <a:ext uri="{FF2B5EF4-FFF2-40B4-BE49-F238E27FC236}">
                <a16:creationId xmlns:a16="http://schemas.microsoft.com/office/drawing/2014/main" id="{02922AF0-6F75-C76E-3F96-68BC1B745D21}"/>
              </a:ext>
            </a:extLst>
          </p:cNvPr>
          <p:cNvSpPr/>
          <p:nvPr/>
        </p:nvSpPr>
        <p:spPr>
          <a:xfrm>
            <a:off x="6275714" y="2056529"/>
            <a:ext cx="669753" cy="348954"/>
          </a:xfrm>
          <a:prstGeom prst="rightArrow">
            <a:avLst/>
          </a:prstGeom>
          <a:solidFill>
            <a:srgbClr val="0070C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HSR</a:t>
            </a:r>
          </a:p>
        </p:txBody>
      </p:sp>
      <p:sp>
        <p:nvSpPr>
          <p:cNvPr id="2" name="Title 1">
            <a:extLst>
              <a:ext uri="{FF2B5EF4-FFF2-40B4-BE49-F238E27FC236}">
                <a16:creationId xmlns:a16="http://schemas.microsoft.com/office/drawing/2014/main" id="{26B993C2-EEBE-F6BF-EAEC-BD7B4C7F6A70}"/>
              </a:ext>
            </a:extLst>
          </p:cNvPr>
          <p:cNvSpPr>
            <a:spLocks noGrp="1"/>
          </p:cNvSpPr>
          <p:nvPr>
            <p:ph type="title"/>
          </p:nvPr>
        </p:nvSpPr>
        <p:spPr/>
        <p:txBody>
          <a:bodyPr/>
          <a:lstStyle/>
          <a:p>
            <a:r>
              <a:rPr lang="en-US" dirty="0"/>
              <a:t>HSR Collimation</a:t>
            </a:r>
          </a:p>
        </p:txBody>
      </p:sp>
    </p:spTree>
    <p:extLst>
      <p:ext uri="{BB962C8B-B14F-4D97-AF65-F5344CB8AC3E}">
        <p14:creationId xmlns:p14="http://schemas.microsoft.com/office/powerpoint/2010/main" val="260538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68BF4BF-AD2E-D145-B2AB-3DDC8ADAADC8}"/>
              </a:ext>
            </a:extLst>
          </p:cNvPr>
          <p:cNvSpPr/>
          <p:nvPr/>
        </p:nvSpPr>
        <p:spPr>
          <a:xfrm>
            <a:off x="321126" y="649249"/>
            <a:ext cx="11389697" cy="2154436"/>
          </a:xfrm>
          <a:prstGeom prst="rect">
            <a:avLst/>
          </a:prstGeom>
        </p:spPr>
        <p:txBody>
          <a:bodyPr wrap="square">
            <a:spAutoFit/>
          </a:bodyPr>
          <a:lstStyle/>
          <a:p>
            <a:pPr>
              <a:buClr>
                <a:schemeClr val="bg2">
                  <a:lumMod val="60000"/>
                  <a:lumOff val="40000"/>
                </a:schemeClr>
              </a:buClr>
            </a:pPr>
            <a:r>
              <a:rPr lang="en-US" dirty="0">
                <a:solidFill>
                  <a:srgbClr val="0432FF"/>
                </a:solidFill>
                <a:latin typeface="Arial" panose="020B0604020202020204" pitchFamily="34" charset="0"/>
                <a:cs typeface="Arial" panose="020B0604020202020204" pitchFamily="34" charset="0"/>
              </a:rPr>
              <a:t>Background/radiation sources : </a:t>
            </a:r>
            <a:r>
              <a:rPr lang="en-US" sz="1600" dirty="0">
                <a:latin typeface="Arial" panose="020B0604020202020204" pitchFamily="34" charset="0"/>
                <a:cs typeface="Arial" panose="020B0604020202020204" pitchFamily="34" charset="0"/>
              </a:rPr>
              <a:t>Different to hadron-hadron colliders beam related background cross-sections are larger than signal cross-section</a:t>
            </a:r>
          </a:p>
          <a:p>
            <a:pPr marL="285750" indent="-285750">
              <a:buClr>
                <a:schemeClr val="bg2">
                  <a:lumMod val="60000"/>
                  <a:lumOff val="40000"/>
                </a:schemeClr>
              </a:buClr>
              <a:buFont typeface="Wingdings" pitchFamily="2" charset="2"/>
              <a:buChar char="§"/>
            </a:pPr>
            <a:r>
              <a:rPr lang="en-US" sz="1600" dirty="0">
                <a:latin typeface="Arial" panose="020B0604020202020204" pitchFamily="34" charset="0"/>
                <a:cs typeface="Arial" panose="020B0604020202020204" pitchFamily="34" charset="0"/>
              </a:rPr>
              <a:t>Electron Beam</a:t>
            </a:r>
          </a:p>
          <a:p>
            <a:pPr marL="742950" lvl="1" indent="-285750">
              <a:buClr>
                <a:schemeClr val="bg2">
                  <a:lumMod val="60000"/>
                  <a:lumOff val="40000"/>
                </a:schemeClr>
              </a:buClr>
              <a:buFont typeface="Wingdings" pitchFamily="2" charset="2"/>
              <a:buChar char="ü"/>
            </a:pPr>
            <a:r>
              <a:rPr lang="en-US" sz="1400" dirty="0">
                <a:latin typeface="Arial" panose="020B0604020202020204" pitchFamily="34" charset="0"/>
                <a:cs typeface="Arial" panose="020B0604020202020204" pitchFamily="34" charset="0"/>
              </a:rPr>
              <a:t>background due to de-excitation of beam if bunches are replaced (replace bunches with 1Hz)</a:t>
            </a:r>
          </a:p>
          <a:p>
            <a:pPr lvl="1">
              <a:buClr>
                <a:schemeClr val="bg2">
                  <a:lumMod val="60000"/>
                  <a:lumOff val="40000"/>
                </a:schemeClr>
              </a:buClr>
            </a:pPr>
            <a:r>
              <a:rPr lang="en-US" sz="1400" dirty="0">
                <a:latin typeface="Arial" panose="020B0604020202020204" pitchFamily="34" charset="0"/>
                <a:cs typeface="Arial" panose="020B0604020202020204" pitchFamily="34" charset="0"/>
              </a:rPr>
              <a:t>      </a:t>
            </a:r>
            <a:r>
              <a:rPr lang="en-US" sz="1400" dirty="0">
                <a:solidFill>
                  <a:schemeClr val="bg2">
                    <a:lumMod val="60000"/>
                    <a:lumOff val="40000"/>
                  </a:schemeClr>
                </a:solidFill>
                <a:latin typeface="Arial" panose="020B0604020202020204" pitchFamily="34" charset="0"/>
                <a:cs typeface="Arial" panose="020B0604020202020204" pitchFamily="34" charset="0"/>
                <a:sym typeface="Wingdings" pitchFamily="2" charset="2"/>
              </a:rPr>
              <a:t></a:t>
            </a:r>
            <a:r>
              <a:rPr lang="en-US" sz="1400" dirty="0">
                <a:latin typeface="Arial" panose="020B0604020202020204" pitchFamily="34" charset="0"/>
                <a:cs typeface="Arial" panose="020B0604020202020204" pitchFamily="34" charset="0"/>
                <a:sym typeface="Wingdings" pitchFamily="2" charset="2"/>
              </a:rPr>
              <a:t> can be mitigated by collimation system</a:t>
            </a:r>
            <a:endParaRPr lang="en-US" sz="1400" dirty="0">
              <a:latin typeface="Arial" panose="020B0604020202020204" pitchFamily="34" charset="0"/>
              <a:cs typeface="Arial" panose="020B0604020202020204" pitchFamily="34" charset="0"/>
            </a:endParaRPr>
          </a:p>
          <a:p>
            <a:pPr marL="742950" lvl="1" indent="-285750">
              <a:buClr>
                <a:schemeClr val="bg2"/>
              </a:buClr>
              <a:buFont typeface="Wingdings" pitchFamily="2" charset="2"/>
              <a:buChar char="ü"/>
            </a:pPr>
            <a:r>
              <a:rPr lang="en-US" sz="1400" b="1" dirty="0"/>
              <a:t>Beam-gas scattering </a:t>
            </a:r>
            <a:r>
              <a:rPr lang="en-US" sz="1400" dirty="0"/>
              <a:t>through Coulomb and Bremsstrahlung (Bethe-Heitler) processes:</a:t>
            </a:r>
          </a:p>
          <a:p>
            <a:pPr lvl="1">
              <a:buClr>
                <a:schemeClr val="bg2"/>
              </a:buClr>
            </a:pPr>
            <a:r>
              <a:rPr lang="en-US" sz="1400" dirty="0"/>
              <a:t>      </a:t>
            </a:r>
            <a:r>
              <a:rPr lang="en-US" sz="1400" dirty="0">
                <a:solidFill>
                  <a:schemeClr val="bg2">
                    <a:lumMod val="60000"/>
                    <a:lumOff val="40000"/>
                  </a:schemeClr>
                </a:solidFill>
                <a:sym typeface="Wingdings" pitchFamily="2" charset="2"/>
              </a:rPr>
              <a:t></a:t>
            </a:r>
            <a:r>
              <a:rPr lang="en-US" sz="1400" dirty="0">
                <a:sym typeface="Wingdings" pitchFamily="2" charset="2"/>
              </a:rPr>
              <a:t> </a:t>
            </a:r>
            <a:r>
              <a:rPr lang="en-US" sz="1400" dirty="0"/>
              <a:t>Elastic and inelastic beam particle scatterings on residual gas molecules and a hadron beam.</a:t>
            </a:r>
          </a:p>
          <a:p>
            <a:pPr marL="742950" lvl="1" indent="-285750">
              <a:buClr>
                <a:schemeClr val="bg2"/>
              </a:buClr>
              <a:buFont typeface="Wingdings" pitchFamily="2" charset="2"/>
              <a:buChar char="ü"/>
            </a:pPr>
            <a:r>
              <a:rPr lang="en-US" sz="1400" b="1" dirty="0" err="1"/>
              <a:t>Touschek</a:t>
            </a:r>
            <a:r>
              <a:rPr lang="en-US" sz="1400" b="1" dirty="0"/>
              <a:t> effect</a:t>
            </a:r>
            <a:r>
              <a:rPr lang="en-US" sz="1400" dirty="0"/>
              <a:t>:</a:t>
            </a:r>
          </a:p>
          <a:p>
            <a:pPr lvl="1">
              <a:buClr>
                <a:schemeClr val="bg2"/>
              </a:buClr>
            </a:pPr>
            <a:r>
              <a:rPr lang="en-US" sz="1400" dirty="0"/>
              <a:t>      </a:t>
            </a:r>
            <a:r>
              <a:rPr lang="en-US" sz="1400" dirty="0">
                <a:solidFill>
                  <a:schemeClr val="bg2">
                    <a:lumMod val="60000"/>
                    <a:lumOff val="40000"/>
                  </a:schemeClr>
                </a:solidFill>
                <a:sym typeface="Wingdings" pitchFamily="2" charset="2"/>
              </a:rPr>
              <a:t></a:t>
            </a:r>
            <a:r>
              <a:rPr lang="en-US" sz="1400" dirty="0">
                <a:sym typeface="Wingdings" pitchFamily="2" charset="2"/>
              </a:rPr>
              <a:t> </a:t>
            </a:r>
            <a:r>
              <a:rPr lang="en-US" sz="1400" dirty="0"/>
              <a:t>Incoherent scattering of the particles in the same beam bunch.</a:t>
            </a:r>
          </a:p>
        </p:txBody>
      </p:sp>
      <p:sp>
        <p:nvSpPr>
          <p:cNvPr id="2" name="Title 1">
            <a:extLst>
              <a:ext uri="{FF2B5EF4-FFF2-40B4-BE49-F238E27FC236}">
                <a16:creationId xmlns:a16="http://schemas.microsoft.com/office/drawing/2014/main" id="{B7225944-3238-9B48-B7E2-A0318C058DCF}"/>
              </a:ext>
            </a:extLst>
          </p:cNvPr>
          <p:cNvSpPr>
            <a:spLocks noGrp="1"/>
          </p:cNvSpPr>
          <p:nvPr>
            <p:ph type="title"/>
          </p:nvPr>
        </p:nvSpPr>
        <p:spPr/>
        <p:txBody>
          <a:bodyPr/>
          <a:lstStyle/>
          <a:p>
            <a:r>
              <a:rPr lang="en-US" dirty="0"/>
              <a:t>Beam Background Sources</a:t>
            </a:r>
          </a:p>
        </p:txBody>
      </p:sp>
      <p:pic>
        <p:nvPicPr>
          <p:cNvPr id="13" name="Picture 12" descr="A screenshot of a diagram&#10;&#10;AI-generated content may be incorrect.">
            <a:extLst>
              <a:ext uri="{FF2B5EF4-FFF2-40B4-BE49-F238E27FC236}">
                <a16:creationId xmlns:a16="http://schemas.microsoft.com/office/drawing/2014/main" id="{EAA1BACA-A369-C31C-7AAE-81DB50E6304E}"/>
              </a:ext>
            </a:extLst>
          </p:cNvPr>
          <p:cNvPicPr>
            <a:picLocks noChangeAspect="1"/>
          </p:cNvPicPr>
          <p:nvPr/>
        </p:nvPicPr>
        <p:blipFill>
          <a:blip r:embed="rId2"/>
          <a:stretch>
            <a:fillRect/>
          </a:stretch>
        </p:blipFill>
        <p:spPr>
          <a:xfrm>
            <a:off x="10164072" y="1052512"/>
            <a:ext cx="1546751" cy="1840593"/>
          </a:xfrm>
          <a:prstGeom prst="rect">
            <a:avLst/>
          </a:prstGeom>
        </p:spPr>
      </p:pic>
      <p:pic>
        <p:nvPicPr>
          <p:cNvPr id="16" name="Picture 15" descr="A diagram of a schematic effect&#10;&#10;AI-generated content may be incorrect.">
            <a:extLst>
              <a:ext uri="{FF2B5EF4-FFF2-40B4-BE49-F238E27FC236}">
                <a16:creationId xmlns:a16="http://schemas.microsoft.com/office/drawing/2014/main" id="{1652C6B3-8298-BE2C-05BF-0464B6D22480}"/>
              </a:ext>
            </a:extLst>
          </p:cNvPr>
          <p:cNvPicPr>
            <a:picLocks noChangeAspect="1"/>
          </p:cNvPicPr>
          <p:nvPr/>
        </p:nvPicPr>
        <p:blipFill>
          <a:blip r:embed="rId3"/>
          <a:stretch>
            <a:fillRect/>
          </a:stretch>
        </p:blipFill>
        <p:spPr>
          <a:xfrm>
            <a:off x="10164072" y="2959971"/>
            <a:ext cx="1546751" cy="938057"/>
          </a:xfrm>
          <a:prstGeom prst="rect">
            <a:avLst/>
          </a:prstGeom>
        </p:spPr>
      </p:pic>
    </p:spTree>
    <p:extLst>
      <p:ext uri="{BB962C8B-B14F-4D97-AF65-F5344CB8AC3E}">
        <p14:creationId xmlns:p14="http://schemas.microsoft.com/office/powerpoint/2010/main" val="317019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52896E-A09C-7C64-56D1-3AB59571DD7A}"/>
              </a:ext>
            </a:extLst>
          </p:cNvPr>
          <p:cNvSpPr txBox="1"/>
          <p:nvPr/>
        </p:nvSpPr>
        <p:spPr>
          <a:xfrm>
            <a:off x="299923" y="2598453"/>
            <a:ext cx="11892077" cy="3652282"/>
          </a:xfrm>
          <a:prstGeom prst="rect">
            <a:avLst/>
          </a:prstGeom>
          <a:noFill/>
        </p:spPr>
        <p:txBody>
          <a:bodyPr wrap="square" rtlCol="0">
            <a:spAutoFit/>
          </a:bodyPr>
          <a:lstStyle/>
          <a:p>
            <a:pPr>
              <a:spcBef>
                <a:spcPts val="500"/>
              </a:spcBef>
            </a:pPr>
            <a:r>
              <a:rPr lang="en-US" dirty="0">
                <a:solidFill>
                  <a:srgbClr val="0000FF"/>
                </a:solidFill>
              </a:rPr>
              <a:t>Preliminary results</a:t>
            </a:r>
            <a:r>
              <a:rPr lang="en-US" dirty="0"/>
              <a:t>:</a:t>
            </a:r>
          </a:p>
          <a:p>
            <a:pPr marL="285750" indent="-285750">
              <a:spcBef>
                <a:spcPts val="500"/>
              </a:spcBef>
              <a:buFont typeface="Courier New" panose="02070309020205020404" pitchFamily="49" charset="0"/>
              <a:buChar char="o"/>
            </a:pPr>
            <a:r>
              <a:rPr lang="en-US" b="1" dirty="0"/>
              <a:t>Single-turn nature of losses </a:t>
            </a:r>
            <a:r>
              <a:rPr lang="en-US" i="1" dirty="0"/>
              <a:t>→ collimators are placed upstream of IR6 as close as possible to </a:t>
            </a:r>
            <a:r>
              <a:rPr lang="en-US" i="1" dirty="0" err="1"/>
              <a:t>ePIC</a:t>
            </a:r>
            <a:r>
              <a:rPr lang="en-US" i="1" dirty="0"/>
              <a:t>, but far enough to avoid tip-scatterings</a:t>
            </a:r>
          </a:p>
          <a:p>
            <a:pPr marL="285750" indent="-285750">
              <a:spcBef>
                <a:spcPts val="500"/>
              </a:spcBef>
              <a:buFont typeface="Courier New" panose="02070309020205020404" pitchFamily="49" charset="0"/>
              <a:buChar char="o"/>
            </a:pPr>
            <a:r>
              <a:rPr lang="en-US" b="1" dirty="0"/>
              <a:t>Beam lifetime is about 3, 9, and 14 hrs.</a:t>
            </a:r>
            <a:r>
              <a:rPr lang="en-US" dirty="0"/>
              <a:t> for 5GeV@2.5A, 10GeV@2.5A, and 18GeV@0.2A, respectively, assuming a </a:t>
            </a:r>
            <a:r>
              <a:rPr lang="en-US" b="1" dirty="0"/>
              <a:t>realistic IR6 gas pressure profile </a:t>
            </a:r>
            <a:r>
              <a:rPr lang="en-US" dirty="0"/>
              <a:t>corresponding to </a:t>
            </a:r>
            <a:r>
              <a:rPr lang="en-US" b="1" dirty="0"/>
              <a:t>10 </a:t>
            </a:r>
            <a:r>
              <a:rPr lang="en-US" b="1" dirty="0" err="1"/>
              <a:t>kAh</a:t>
            </a:r>
            <a:r>
              <a:rPr lang="en-US" dirty="0"/>
              <a:t> of the beam dose</a:t>
            </a:r>
          </a:p>
          <a:p>
            <a:pPr marL="742950" lvl="1" indent="-285750">
              <a:spcBef>
                <a:spcPts val="500"/>
              </a:spcBef>
              <a:buFont typeface="Wingdings" pitchFamily="2" charset="2"/>
              <a:buChar char="§"/>
            </a:pPr>
            <a:r>
              <a:rPr lang="en-US" dirty="0"/>
              <a:t>Not critical for luminosity (swap-out at ~1 Hz) </a:t>
            </a:r>
          </a:p>
          <a:p>
            <a:pPr marL="742950" lvl="1" indent="-285750">
              <a:spcBef>
                <a:spcPts val="500"/>
              </a:spcBef>
              <a:buFont typeface="Wingdings" pitchFamily="2" charset="2"/>
              <a:buChar char="§"/>
            </a:pPr>
            <a:r>
              <a:rPr lang="en-US" dirty="0"/>
              <a:t>Crucial for beam losses </a:t>
            </a:r>
            <a:r>
              <a:rPr lang="en-US" i="1" dirty="0"/>
              <a:t>→</a:t>
            </a:r>
            <a:r>
              <a:rPr lang="en-US" i="1" dirty="0">
                <a:sym typeface="Wingdings" pitchFamily="2" charset="2"/>
              </a:rPr>
              <a:t> detector backgrounds</a:t>
            </a:r>
            <a:endParaRPr lang="en-US" i="1" dirty="0"/>
          </a:p>
          <a:p>
            <a:pPr marL="285750" indent="-285750">
              <a:spcBef>
                <a:spcPts val="500"/>
              </a:spcBef>
              <a:buFont typeface="Courier New" panose="02070309020205020404" pitchFamily="49" charset="0"/>
              <a:buChar char="o"/>
            </a:pPr>
            <a:r>
              <a:rPr lang="en-US" b="1" dirty="0"/>
              <a:t>Prepared Monte Carlo samples </a:t>
            </a:r>
            <a:r>
              <a:rPr lang="en-US" dirty="0"/>
              <a:t>of beam losses in IR6 </a:t>
            </a:r>
            <a:r>
              <a:rPr lang="en-US" i="1" dirty="0"/>
              <a:t>→ used for </a:t>
            </a:r>
            <a:r>
              <a:rPr lang="en-US" i="1" dirty="0" err="1"/>
              <a:t>ePIC</a:t>
            </a:r>
            <a:r>
              <a:rPr lang="en-US" i="1" dirty="0"/>
              <a:t> performance and damage studies</a:t>
            </a:r>
          </a:p>
          <a:p>
            <a:pPr marL="285750" indent="-285750">
              <a:spcBef>
                <a:spcPts val="500"/>
              </a:spcBef>
              <a:buFont typeface="Courier New" panose="02070309020205020404" pitchFamily="49" charset="0"/>
              <a:buChar char="o"/>
            </a:pPr>
            <a:r>
              <a:rPr lang="en-US" dirty="0"/>
              <a:t>Momentum collimators are not necessary</a:t>
            </a:r>
          </a:p>
          <a:p>
            <a:pPr marL="742950" lvl="1" indent="-285750">
              <a:spcBef>
                <a:spcPts val="500"/>
              </a:spcBef>
              <a:buFont typeface="Wingdings" pitchFamily="2" charset="2"/>
              <a:buChar char="§"/>
            </a:pPr>
            <a:r>
              <a:rPr lang="en-US" dirty="0"/>
              <a:t>However </a:t>
            </a:r>
            <a:r>
              <a:rPr lang="en-US" b="1" dirty="0"/>
              <a:t>additional collimators might be needed </a:t>
            </a:r>
            <a:r>
              <a:rPr lang="en-US" dirty="0"/>
              <a:t>for better </a:t>
            </a:r>
            <a:r>
              <a:rPr lang="en-US" dirty="0" err="1"/>
              <a:t>ePIC</a:t>
            </a:r>
            <a:r>
              <a:rPr lang="en-US" dirty="0"/>
              <a:t> background control and in failure modes </a:t>
            </a:r>
            <a:r>
              <a:rPr lang="en-US" b="1" dirty="0">
                <a:solidFill>
                  <a:srgbClr val="FF0000"/>
                </a:solidFill>
                <a:sym typeface="Wingdings" pitchFamily="2" charset="2"/>
              </a:rPr>
              <a:t> </a:t>
            </a:r>
            <a:r>
              <a:rPr lang="en-US" b="1" dirty="0">
                <a:solidFill>
                  <a:srgbClr val="FF0000"/>
                </a:solidFill>
              </a:rPr>
              <a:t>Where can we place them? </a:t>
            </a:r>
            <a:r>
              <a:rPr lang="en-US" dirty="0"/>
              <a:t>(see the next slide)</a:t>
            </a:r>
          </a:p>
        </p:txBody>
      </p:sp>
      <p:sp>
        <p:nvSpPr>
          <p:cNvPr id="5" name="TextBox 4">
            <a:extLst>
              <a:ext uri="{FF2B5EF4-FFF2-40B4-BE49-F238E27FC236}">
                <a16:creationId xmlns:a16="http://schemas.microsoft.com/office/drawing/2014/main" id="{7080BC1E-BEF3-A586-C74E-A1C200AD0E59}"/>
              </a:ext>
            </a:extLst>
          </p:cNvPr>
          <p:cNvSpPr txBox="1"/>
          <p:nvPr/>
        </p:nvSpPr>
        <p:spPr>
          <a:xfrm>
            <a:off x="241401" y="556835"/>
            <a:ext cx="5126755" cy="1605568"/>
          </a:xfrm>
          <a:prstGeom prst="rect">
            <a:avLst/>
          </a:prstGeom>
          <a:noFill/>
        </p:spPr>
        <p:txBody>
          <a:bodyPr wrap="square">
            <a:spAutoFit/>
          </a:bodyPr>
          <a:lstStyle/>
          <a:p>
            <a:pPr marL="285750" indent="-285750">
              <a:spcBef>
                <a:spcPts val="500"/>
              </a:spcBef>
              <a:buFont typeface="Arial" panose="020B0604020202020204" pitchFamily="34" charset="0"/>
              <a:buChar char="•"/>
            </a:pPr>
            <a:r>
              <a:rPr lang="en-US" dirty="0">
                <a:solidFill>
                  <a:srgbClr val="0000FF"/>
                </a:solidFill>
              </a:rPr>
              <a:t>Tool</a:t>
            </a:r>
            <a:r>
              <a:rPr lang="en-US" dirty="0"/>
              <a:t>: </a:t>
            </a:r>
            <a:r>
              <a:rPr lang="en-US" b="1" dirty="0">
                <a:hlinkClick r:id="rId2"/>
              </a:rPr>
              <a:t>Xsuite</a:t>
            </a:r>
            <a:r>
              <a:rPr lang="en-US" dirty="0"/>
              <a:t> + </a:t>
            </a:r>
            <a:r>
              <a:rPr lang="en-US" b="1" dirty="0">
                <a:hlinkClick r:id="rId3"/>
              </a:rPr>
              <a:t>SuperKEKB beam loss physics</a:t>
            </a:r>
            <a:r>
              <a:rPr lang="en-US" dirty="0"/>
              <a:t> model for beam-gas and </a:t>
            </a:r>
            <a:r>
              <a:rPr lang="en-US" dirty="0" err="1"/>
              <a:t>Touschek</a:t>
            </a:r>
            <a:r>
              <a:rPr lang="en-US" dirty="0"/>
              <a:t> scatterings</a:t>
            </a:r>
            <a:endParaRPr lang="en-US" sz="1600" b="1" dirty="0"/>
          </a:p>
          <a:p>
            <a:pPr marL="285750" indent="-285750">
              <a:spcBef>
                <a:spcPts val="500"/>
              </a:spcBef>
              <a:buFont typeface="Arial" panose="020B0604020202020204" pitchFamily="34" charset="0"/>
              <a:buChar char="•"/>
            </a:pPr>
            <a:r>
              <a:rPr lang="en-US" dirty="0">
                <a:solidFill>
                  <a:srgbClr val="0000FF"/>
                </a:solidFill>
              </a:rPr>
              <a:t>Method</a:t>
            </a:r>
            <a:r>
              <a:rPr lang="en-US" dirty="0"/>
              <a:t>: Scattered particle tracking</a:t>
            </a:r>
          </a:p>
          <a:p>
            <a:pPr marL="285750" indent="-285750">
              <a:spcBef>
                <a:spcPts val="500"/>
              </a:spcBef>
              <a:buFont typeface="Arial" panose="020B0604020202020204" pitchFamily="34" charset="0"/>
              <a:buChar char="•"/>
            </a:pPr>
            <a:r>
              <a:rPr lang="en-US" dirty="0">
                <a:solidFill>
                  <a:srgbClr val="0000FF"/>
                </a:solidFill>
              </a:rPr>
              <a:t>Setup</a:t>
            </a:r>
            <a:r>
              <a:rPr lang="en-US" dirty="0"/>
              <a:t>: One primary </a:t>
            </a:r>
            <a:r>
              <a:rPr lang="en-US" dirty="0" err="1"/>
              <a:t>betatron</a:t>
            </a:r>
            <a:r>
              <a:rPr lang="en-US" dirty="0"/>
              <a:t> collimator per plane per energy </a:t>
            </a:r>
            <a:r>
              <a:rPr lang="en-US" b="1" i="1" dirty="0"/>
              <a:t>→ 6 collimators in IR4</a:t>
            </a:r>
            <a:endParaRPr lang="en-US" dirty="0">
              <a:solidFill>
                <a:srgbClr val="0000FF"/>
              </a:solidFill>
            </a:endParaRPr>
          </a:p>
        </p:txBody>
      </p:sp>
      <p:grpSp>
        <p:nvGrpSpPr>
          <p:cNvPr id="11" name="Group 10">
            <a:extLst>
              <a:ext uri="{FF2B5EF4-FFF2-40B4-BE49-F238E27FC236}">
                <a16:creationId xmlns:a16="http://schemas.microsoft.com/office/drawing/2014/main" id="{F7157789-36A6-91C6-B6F9-FA6993846958}"/>
              </a:ext>
            </a:extLst>
          </p:cNvPr>
          <p:cNvGrpSpPr/>
          <p:nvPr/>
        </p:nvGrpSpPr>
        <p:grpSpPr>
          <a:xfrm>
            <a:off x="5000124" y="664030"/>
            <a:ext cx="7191876" cy="2424204"/>
            <a:chOff x="5576348" y="858260"/>
            <a:chExt cx="6615652" cy="2229973"/>
          </a:xfrm>
        </p:grpSpPr>
        <p:pic>
          <p:nvPicPr>
            <p:cNvPr id="6" name="Picture 5">
              <a:extLst>
                <a:ext uri="{FF2B5EF4-FFF2-40B4-BE49-F238E27FC236}">
                  <a16:creationId xmlns:a16="http://schemas.microsoft.com/office/drawing/2014/main" id="{6978D06F-80D0-9311-99FA-E8089AB9CC18}"/>
                </a:ext>
              </a:extLst>
            </p:cNvPr>
            <p:cNvPicPr>
              <a:picLocks noChangeAspect="1"/>
            </p:cNvPicPr>
            <p:nvPr/>
          </p:nvPicPr>
          <p:blipFill>
            <a:blip r:embed="rId4"/>
            <a:srcRect t="34409" b="33203"/>
            <a:stretch>
              <a:fillRect/>
            </a:stretch>
          </p:blipFill>
          <p:spPr>
            <a:xfrm>
              <a:off x="5692833" y="858260"/>
              <a:ext cx="6382683" cy="1809872"/>
            </a:xfrm>
            <a:prstGeom prst="rect">
              <a:avLst/>
            </a:prstGeom>
            <a:ln>
              <a:solidFill>
                <a:schemeClr val="tx1"/>
              </a:solidFill>
            </a:ln>
          </p:spPr>
        </p:pic>
        <p:sp>
          <p:nvSpPr>
            <p:cNvPr id="7" name="TextBox 6">
              <a:extLst>
                <a:ext uri="{FF2B5EF4-FFF2-40B4-BE49-F238E27FC236}">
                  <a16:creationId xmlns:a16="http://schemas.microsoft.com/office/drawing/2014/main" id="{E76E0A0F-67C9-22A8-6161-FDA789C2BE77}"/>
                </a:ext>
              </a:extLst>
            </p:cNvPr>
            <p:cNvSpPr txBox="1"/>
            <p:nvPr/>
          </p:nvSpPr>
          <p:spPr>
            <a:xfrm>
              <a:off x="9510718" y="2375864"/>
              <a:ext cx="453970" cy="307777"/>
            </a:xfrm>
            <a:prstGeom prst="rect">
              <a:avLst/>
            </a:prstGeom>
            <a:noFill/>
          </p:spPr>
          <p:txBody>
            <a:bodyPr wrap="none" rtlCol="0">
              <a:spAutoFit/>
            </a:bodyPr>
            <a:lstStyle/>
            <a:p>
              <a:pPr algn="ctr"/>
              <a:r>
                <a:rPr lang="en-US" sz="1400" b="1" dirty="0"/>
                <a:t>IP6</a:t>
              </a:r>
            </a:p>
          </p:txBody>
        </p:sp>
        <p:sp>
          <p:nvSpPr>
            <p:cNvPr id="8" name="Left Arrow 7">
              <a:extLst>
                <a:ext uri="{FF2B5EF4-FFF2-40B4-BE49-F238E27FC236}">
                  <a16:creationId xmlns:a16="http://schemas.microsoft.com/office/drawing/2014/main" id="{50FAEF6B-53AE-6E07-D798-0509D40F9C46}"/>
                </a:ext>
              </a:extLst>
            </p:cNvPr>
            <p:cNvSpPr/>
            <p:nvPr/>
          </p:nvSpPr>
          <p:spPr>
            <a:xfrm>
              <a:off x="9374287" y="1116960"/>
              <a:ext cx="726831" cy="307777"/>
            </a:xfrm>
            <a:prstGeom prst="leftArrow">
              <a:avLst/>
            </a:prstGeom>
            <a:solidFill>
              <a:srgbClr val="C000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ESR</a:t>
              </a:r>
            </a:p>
          </p:txBody>
        </p:sp>
        <p:sp>
          <p:nvSpPr>
            <p:cNvPr id="10" name="TextBox 9">
              <a:extLst>
                <a:ext uri="{FF2B5EF4-FFF2-40B4-BE49-F238E27FC236}">
                  <a16:creationId xmlns:a16="http://schemas.microsoft.com/office/drawing/2014/main" id="{D7DC00B2-5066-1E9F-BFA9-6DE819D0421D}"/>
                </a:ext>
              </a:extLst>
            </p:cNvPr>
            <p:cNvSpPr txBox="1"/>
            <p:nvPr/>
          </p:nvSpPr>
          <p:spPr>
            <a:xfrm>
              <a:off x="5576348" y="2626568"/>
              <a:ext cx="6615652" cy="461665"/>
            </a:xfrm>
            <a:prstGeom prst="rect">
              <a:avLst/>
            </a:prstGeom>
            <a:noFill/>
          </p:spPr>
          <p:txBody>
            <a:bodyPr wrap="square" rtlCol="0">
              <a:spAutoFit/>
            </a:bodyPr>
            <a:lstStyle/>
            <a:p>
              <a:pPr algn="ctr"/>
              <a:r>
                <a:rPr lang="en-US" sz="1200" i="1" dirty="0"/>
                <a:t>Simulation results of the IR6 ESR beam losses at 10 GeV due to beam-gas (</a:t>
              </a:r>
              <a:r>
                <a:rPr lang="en-US" sz="1200" i="1" dirty="0" err="1"/>
                <a:t>BGas</a:t>
              </a:r>
              <a:r>
                <a:rPr lang="en-US" sz="1200" i="1" dirty="0"/>
                <a:t>), </a:t>
              </a:r>
              <a:r>
                <a:rPr lang="en-US" sz="1200" i="1" dirty="0" err="1"/>
                <a:t>Touschek</a:t>
              </a:r>
              <a:r>
                <a:rPr lang="en-US" sz="1200" i="1" dirty="0"/>
                <a:t> (T.), Bethe-Heitler (B.-H.), and thermal radiation (Th. Rad.) scatterings with collimators in place.</a:t>
              </a:r>
            </a:p>
          </p:txBody>
        </p:sp>
      </p:grpSp>
      <p:sp>
        <p:nvSpPr>
          <p:cNvPr id="2" name="Title 1">
            <a:extLst>
              <a:ext uri="{FF2B5EF4-FFF2-40B4-BE49-F238E27FC236}">
                <a16:creationId xmlns:a16="http://schemas.microsoft.com/office/drawing/2014/main" id="{0A09FAFA-AC6D-0296-5370-102FC9A150D6}"/>
              </a:ext>
            </a:extLst>
          </p:cNvPr>
          <p:cNvSpPr>
            <a:spLocks noGrp="1"/>
          </p:cNvSpPr>
          <p:nvPr>
            <p:ph type="title"/>
          </p:nvPr>
        </p:nvSpPr>
        <p:spPr/>
        <p:txBody>
          <a:bodyPr/>
          <a:lstStyle/>
          <a:p>
            <a:r>
              <a:rPr lang="en-US" dirty="0"/>
              <a:t>ESR Collimation</a:t>
            </a:r>
          </a:p>
        </p:txBody>
      </p:sp>
    </p:spTree>
    <p:extLst>
      <p:ext uri="{BB962C8B-B14F-4D97-AF65-F5344CB8AC3E}">
        <p14:creationId xmlns:p14="http://schemas.microsoft.com/office/powerpoint/2010/main" val="3693354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53E3AF6-E7C2-4D6E-1FFE-26D38DF6DA71}"/>
              </a:ext>
            </a:extLst>
          </p:cNvPr>
          <p:cNvSpPr txBox="1"/>
          <p:nvPr/>
        </p:nvSpPr>
        <p:spPr>
          <a:xfrm>
            <a:off x="224258" y="678781"/>
            <a:ext cx="11743483" cy="2564805"/>
          </a:xfrm>
          <a:prstGeom prst="rect">
            <a:avLst/>
          </a:prstGeom>
          <a:noFill/>
        </p:spPr>
        <p:txBody>
          <a:bodyPr wrap="square" rtlCol="0">
            <a:spAutoFit/>
          </a:bodyPr>
          <a:lstStyle/>
          <a:p>
            <a:pPr marL="285750" indent="-285750" algn="just">
              <a:spcBef>
                <a:spcPts val="500"/>
              </a:spcBef>
              <a:buFont typeface="Arial" panose="020B0604020202020204" pitchFamily="34" charset="0"/>
              <a:buChar char="•"/>
            </a:pPr>
            <a:r>
              <a:rPr lang="en-US" sz="1600" dirty="0"/>
              <a:t>We have </a:t>
            </a:r>
            <a:r>
              <a:rPr lang="en-US" sz="1600" b="1" dirty="0"/>
              <a:t>installed pairs of primary collimators </a:t>
            </a:r>
            <a:r>
              <a:rPr lang="en-US" sz="1600" dirty="0"/>
              <a:t>(vertical and horizontal) in IR4 at 5, 10, and 18 GeV in phase with final focusing quads </a:t>
            </a:r>
            <a:r>
              <a:rPr lang="en-US" sz="1600" i="1" dirty="0"/>
              <a:t>→ minimal impact on beam lifetime; maximum loss rate reduction; minimal impedance contribution</a:t>
            </a:r>
          </a:p>
          <a:p>
            <a:pPr marL="285750" indent="-285750" algn="just">
              <a:spcBef>
                <a:spcPts val="500"/>
              </a:spcBef>
              <a:buFont typeface="Arial" panose="020B0604020202020204" pitchFamily="34" charset="0"/>
              <a:buChar char="•"/>
            </a:pPr>
            <a:r>
              <a:rPr lang="en-US" sz="1600" dirty="0"/>
              <a:t>The collimators </a:t>
            </a:r>
            <a:r>
              <a:rPr lang="en-US" sz="1600" b="1" dirty="0"/>
              <a:t>can reduce local losses at the quads</a:t>
            </a:r>
            <a:r>
              <a:rPr lang="en-US" sz="1600" dirty="0"/>
              <a:t> by a few orders of magnitude keeping the integrated cryostat heat load on the cold mass below the limit</a:t>
            </a:r>
          </a:p>
          <a:p>
            <a:pPr marL="285750" indent="-285750" algn="just">
              <a:spcBef>
                <a:spcPts val="500"/>
              </a:spcBef>
              <a:buFont typeface="Arial" panose="020B0604020202020204" pitchFamily="34" charset="0"/>
              <a:buChar char="•"/>
            </a:pPr>
            <a:r>
              <a:rPr lang="en-US" sz="1600" dirty="0"/>
              <a:t>Unfortunately, the collimators </a:t>
            </a:r>
            <a:r>
              <a:rPr lang="en-US" sz="1600" b="1" dirty="0"/>
              <a:t>cannot mitigate detector background</a:t>
            </a:r>
            <a:r>
              <a:rPr lang="en-US" sz="1600" dirty="0"/>
              <a:t> rates </a:t>
            </a:r>
            <a:r>
              <a:rPr lang="en-US" sz="1600" i="1" dirty="0"/>
              <a:t>→ wide variation of the </a:t>
            </a:r>
            <a:r>
              <a:rPr lang="en-US" sz="1600" i="1" dirty="0" err="1"/>
              <a:t>betatron</a:t>
            </a:r>
            <a:r>
              <a:rPr lang="en-US" sz="1600" i="1" dirty="0"/>
              <a:t> phase around IP6</a:t>
            </a:r>
          </a:p>
          <a:p>
            <a:pPr marL="285750" indent="-285750" algn="just">
              <a:spcBef>
                <a:spcPts val="500"/>
              </a:spcBef>
              <a:buFont typeface="Arial" panose="020B0604020202020204" pitchFamily="34" charset="0"/>
              <a:buChar char="•"/>
            </a:pPr>
            <a:r>
              <a:rPr lang="en-US" sz="1600" b="1" dirty="0" err="1"/>
              <a:t>ePIC</a:t>
            </a:r>
            <a:r>
              <a:rPr lang="en-US" sz="1600" b="1" dirty="0"/>
              <a:t> losses originate mainly from the regions downstream the IR4 primary collimators </a:t>
            </a:r>
            <a:r>
              <a:rPr lang="en-US" sz="1600" dirty="0"/>
              <a:t>(between IR6 and Sector-5)</a:t>
            </a:r>
          </a:p>
          <a:p>
            <a:pPr marL="285750" indent="-285750" algn="just">
              <a:spcBef>
                <a:spcPts val="500"/>
              </a:spcBef>
              <a:buFont typeface="Arial" panose="020B0604020202020204" pitchFamily="34" charset="0"/>
              <a:buChar char="•"/>
            </a:pPr>
            <a:r>
              <a:rPr lang="en-US" sz="1600" b="1" dirty="0"/>
              <a:t>IF</a:t>
            </a:r>
            <a:r>
              <a:rPr lang="en-US" sz="1600" dirty="0"/>
              <a:t> the </a:t>
            </a:r>
            <a:r>
              <a:rPr lang="en-US" sz="1600" dirty="0" err="1"/>
              <a:t>ePIC</a:t>
            </a:r>
            <a:r>
              <a:rPr lang="en-US" sz="1600" dirty="0"/>
              <a:t> beam-induced background (Beam-gas and </a:t>
            </a:r>
            <a:r>
              <a:rPr lang="en-US" sz="1600" dirty="0" err="1"/>
              <a:t>Touschek</a:t>
            </a:r>
            <a:r>
              <a:rPr lang="en-US" sz="1600" dirty="0"/>
              <a:t> multi-turn losses) is unacceptable we must install an </a:t>
            </a:r>
            <a:r>
              <a:rPr lang="en-US" sz="1600" b="1" dirty="0"/>
              <a:t>additional collimator</a:t>
            </a:r>
            <a:r>
              <a:rPr lang="en-US" sz="1600" dirty="0"/>
              <a:t>(s) upstream of IR6 (</a:t>
            </a:r>
            <a:r>
              <a:rPr lang="en-US" sz="1600" b="1" dirty="0"/>
              <a:t>30m &lt; S &lt; 100m</a:t>
            </a:r>
            <a:r>
              <a:rPr lang="en-US" sz="1600" dirty="0"/>
              <a:t>) to mitigate the beam losses in the detector region</a:t>
            </a:r>
          </a:p>
        </p:txBody>
      </p:sp>
      <p:pic>
        <p:nvPicPr>
          <p:cNvPr id="12" name="Picture 11">
            <a:extLst>
              <a:ext uri="{FF2B5EF4-FFF2-40B4-BE49-F238E27FC236}">
                <a16:creationId xmlns:a16="http://schemas.microsoft.com/office/drawing/2014/main" id="{0A2F80F9-4A64-E485-7D7F-F2C2D9B37042}"/>
              </a:ext>
            </a:extLst>
          </p:cNvPr>
          <p:cNvPicPr>
            <a:picLocks noChangeAspect="1"/>
          </p:cNvPicPr>
          <p:nvPr/>
        </p:nvPicPr>
        <p:blipFill>
          <a:blip r:embed="rId2"/>
          <a:srcRect/>
          <a:stretch/>
        </p:blipFill>
        <p:spPr>
          <a:xfrm>
            <a:off x="122617" y="3349183"/>
            <a:ext cx="9879725" cy="3146547"/>
          </a:xfrm>
          <a:prstGeom prst="rect">
            <a:avLst/>
          </a:prstGeom>
        </p:spPr>
      </p:pic>
      <p:sp>
        <p:nvSpPr>
          <p:cNvPr id="13" name="Left Arrow 12">
            <a:extLst>
              <a:ext uri="{FF2B5EF4-FFF2-40B4-BE49-F238E27FC236}">
                <a16:creationId xmlns:a16="http://schemas.microsoft.com/office/drawing/2014/main" id="{E17B8DA5-2C9A-8433-4AFE-03D490A25C36}"/>
              </a:ext>
            </a:extLst>
          </p:cNvPr>
          <p:cNvSpPr/>
          <p:nvPr/>
        </p:nvSpPr>
        <p:spPr>
          <a:xfrm>
            <a:off x="6521249" y="4708826"/>
            <a:ext cx="1008995" cy="427259"/>
          </a:xfrm>
          <a:prstGeom prst="leftArrow">
            <a:avLst/>
          </a:prstGeom>
          <a:solidFill>
            <a:srgbClr val="C00000"/>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ESR</a:t>
            </a:r>
          </a:p>
        </p:txBody>
      </p:sp>
      <p:sp>
        <p:nvSpPr>
          <p:cNvPr id="15" name="TextBox 14">
            <a:extLst>
              <a:ext uri="{FF2B5EF4-FFF2-40B4-BE49-F238E27FC236}">
                <a16:creationId xmlns:a16="http://schemas.microsoft.com/office/drawing/2014/main" id="{5351D7A0-70A3-3FDD-17D4-37BC95C06F6D}"/>
              </a:ext>
            </a:extLst>
          </p:cNvPr>
          <p:cNvSpPr txBox="1"/>
          <p:nvPr/>
        </p:nvSpPr>
        <p:spPr>
          <a:xfrm>
            <a:off x="1418484" y="4976396"/>
            <a:ext cx="522398" cy="310422"/>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r>
              <a:rPr lang="en-US" sz="1200" b="1" dirty="0">
                <a:highlight>
                  <a:srgbClr val="FFFF00"/>
                </a:highlight>
              </a:rPr>
              <a:t>IR6</a:t>
            </a:r>
          </a:p>
        </p:txBody>
      </p:sp>
      <p:sp>
        <p:nvSpPr>
          <p:cNvPr id="16" name="TextBox 15">
            <a:extLst>
              <a:ext uri="{FF2B5EF4-FFF2-40B4-BE49-F238E27FC236}">
                <a16:creationId xmlns:a16="http://schemas.microsoft.com/office/drawing/2014/main" id="{1FA22E5B-38F0-6F32-AB16-850899F6F234}"/>
              </a:ext>
            </a:extLst>
          </p:cNvPr>
          <p:cNvSpPr txBox="1"/>
          <p:nvPr/>
        </p:nvSpPr>
        <p:spPr>
          <a:xfrm>
            <a:off x="8558912" y="5013163"/>
            <a:ext cx="1137075" cy="310422"/>
          </a:xfrm>
          <a:prstGeom prst="rect">
            <a:avLst/>
          </a:prstGeom>
          <a:noFill/>
          <a:effectLst>
            <a:outerShdw blurRad="50800" dist="38100" dir="2700000" algn="tl" rotWithShape="0">
              <a:prstClr val="black">
                <a:alpha val="40000"/>
              </a:prstClr>
            </a:outerShdw>
          </a:effectLst>
        </p:spPr>
        <p:txBody>
          <a:bodyPr wrap="square" rtlCol="0" anchor="ctr">
            <a:spAutoFit/>
          </a:bodyPr>
          <a:lstStyle/>
          <a:p>
            <a:pPr algn="ctr"/>
            <a:r>
              <a:rPr lang="en-US" sz="1200" b="1" dirty="0">
                <a:highlight>
                  <a:srgbClr val="FFFF00"/>
                </a:highlight>
              </a:rPr>
              <a:t>SECTOR-5</a:t>
            </a:r>
          </a:p>
        </p:txBody>
      </p:sp>
      <p:sp>
        <p:nvSpPr>
          <p:cNvPr id="17" name="TextBox 16">
            <a:extLst>
              <a:ext uri="{FF2B5EF4-FFF2-40B4-BE49-F238E27FC236}">
                <a16:creationId xmlns:a16="http://schemas.microsoft.com/office/drawing/2014/main" id="{185310DB-F63E-3B4B-F361-42071E282BDA}"/>
              </a:ext>
            </a:extLst>
          </p:cNvPr>
          <p:cNvSpPr txBox="1"/>
          <p:nvPr/>
        </p:nvSpPr>
        <p:spPr>
          <a:xfrm>
            <a:off x="8626607" y="3243586"/>
            <a:ext cx="1137076" cy="369332"/>
          </a:xfrm>
          <a:prstGeom prst="rect">
            <a:avLst/>
          </a:prstGeom>
          <a:noFill/>
        </p:spPr>
        <p:txBody>
          <a:bodyPr wrap="square" rtlCol="0">
            <a:spAutoFit/>
          </a:bodyPr>
          <a:lstStyle/>
          <a:p>
            <a:pPr algn="ctr"/>
            <a:r>
              <a:rPr lang="en-US" dirty="0"/>
              <a:t>10 GeV</a:t>
            </a:r>
          </a:p>
        </p:txBody>
      </p:sp>
      <p:sp>
        <p:nvSpPr>
          <p:cNvPr id="14" name="TextBox 13">
            <a:extLst>
              <a:ext uri="{FF2B5EF4-FFF2-40B4-BE49-F238E27FC236}">
                <a16:creationId xmlns:a16="http://schemas.microsoft.com/office/drawing/2014/main" id="{A8D306F1-106C-DE67-414B-EFEF968E4795}"/>
              </a:ext>
            </a:extLst>
          </p:cNvPr>
          <p:cNvSpPr txBox="1"/>
          <p:nvPr/>
        </p:nvSpPr>
        <p:spPr>
          <a:xfrm>
            <a:off x="9763683" y="5298964"/>
            <a:ext cx="2333220" cy="646331"/>
          </a:xfrm>
          <a:prstGeom prst="rect">
            <a:avLst/>
          </a:prstGeom>
          <a:noFill/>
        </p:spPr>
        <p:txBody>
          <a:bodyPr wrap="square" rtlCol="0" anchor="ctr">
            <a:spAutoFit/>
          </a:bodyPr>
          <a:lstStyle/>
          <a:p>
            <a:r>
              <a:rPr lang="en-US" b="1" i="1" dirty="0"/>
              <a:t>Initial scattering locations</a:t>
            </a:r>
          </a:p>
        </p:txBody>
      </p:sp>
      <p:sp>
        <p:nvSpPr>
          <p:cNvPr id="21" name="TextBox 20">
            <a:extLst>
              <a:ext uri="{FF2B5EF4-FFF2-40B4-BE49-F238E27FC236}">
                <a16:creationId xmlns:a16="http://schemas.microsoft.com/office/drawing/2014/main" id="{2BD031F6-3BF5-FC3C-ECFD-567162DBC224}"/>
              </a:ext>
            </a:extLst>
          </p:cNvPr>
          <p:cNvSpPr txBox="1"/>
          <p:nvPr/>
        </p:nvSpPr>
        <p:spPr>
          <a:xfrm>
            <a:off x="9763683" y="3818653"/>
            <a:ext cx="2333220" cy="646331"/>
          </a:xfrm>
          <a:prstGeom prst="rect">
            <a:avLst/>
          </a:prstGeom>
          <a:noFill/>
        </p:spPr>
        <p:txBody>
          <a:bodyPr wrap="square" anchor="ctr">
            <a:spAutoFit/>
          </a:bodyPr>
          <a:lstStyle/>
          <a:p>
            <a:r>
              <a:rPr lang="en-US" b="1" i="1" dirty="0"/>
              <a:t>IR6 ESR beam losses </a:t>
            </a:r>
          </a:p>
        </p:txBody>
      </p:sp>
      <p:sp>
        <p:nvSpPr>
          <p:cNvPr id="2" name="Title 1">
            <a:extLst>
              <a:ext uri="{FF2B5EF4-FFF2-40B4-BE49-F238E27FC236}">
                <a16:creationId xmlns:a16="http://schemas.microsoft.com/office/drawing/2014/main" id="{E73F1739-63A6-976A-7EB9-FF9C92F5AB6B}"/>
              </a:ext>
            </a:extLst>
          </p:cNvPr>
          <p:cNvSpPr>
            <a:spLocks noGrp="1"/>
          </p:cNvSpPr>
          <p:nvPr>
            <p:ph type="title"/>
          </p:nvPr>
        </p:nvSpPr>
        <p:spPr/>
        <p:txBody>
          <a:bodyPr/>
          <a:lstStyle/>
          <a:p>
            <a:r>
              <a:rPr lang="en-US" dirty="0" err="1"/>
              <a:t>ePIC</a:t>
            </a:r>
            <a:r>
              <a:rPr lang="en-US" dirty="0"/>
              <a:t> Background Reduction – ESR Collimation</a:t>
            </a:r>
          </a:p>
        </p:txBody>
      </p:sp>
    </p:spTree>
    <p:extLst>
      <p:ext uri="{BB962C8B-B14F-4D97-AF65-F5344CB8AC3E}">
        <p14:creationId xmlns:p14="http://schemas.microsoft.com/office/powerpoint/2010/main" val="109463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06AFD-2534-FB5A-5B77-014DE911E6C0}"/>
              </a:ext>
            </a:extLst>
          </p:cNvPr>
          <p:cNvSpPr>
            <a:spLocks noGrp="1"/>
          </p:cNvSpPr>
          <p:nvPr>
            <p:ph type="title"/>
          </p:nvPr>
        </p:nvSpPr>
        <p:spPr/>
        <p:txBody>
          <a:bodyPr/>
          <a:lstStyle/>
          <a:p>
            <a:r>
              <a:rPr lang="en-US" dirty="0"/>
              <a:t>Beam Background Sources</a:t>
            </a:r>
          </a:p>
        </p:txBody>
      </p:sp>
      <p:sp>
        <p:nvSpPr>
          <p:cNvPr id="4" name="TextBox 3">
            <a:extLst>
              <a:ext uri="{FF2B5EF4-FFF2-40B4-BE49-F238E27FC236}">
                <a16:creationId xmlns:a16="http://schemas.microsoft.com/office/drawing/2014/main" id="{CACAA670-4CDA-E687-8C0F-0B1DBA528792}"/>
              </a:ext>
            </a:extLst>
          </p:cNvPr>
          <p:cNvSpPr txBox="1"/>
          <p:nvPr/>
        </p:nvSpPr>
        <p:spPr>
          <a:xfrm>
            <a:off x="446902" y="546149"/>
            <a:ext cx="6898042" cy="2616101"/>
          </a:xfrm>
          <a:prstGeom prst="rect">
            <a:avLst/>
          </a:prstGeom>
          <a:noFill/>
        </p:spPr>
        <p:txBody>
          <a:bodyPr wrap="none" rtlCol="0">
            <a:spAutoFit/>
          </a:bodyPr>
          <a:lstStyle/>
          <a:p>
            <a:pPr marL="342900" indent="-342900">
              <a:buClr>
                <a:schemeClr val="bg2"/>
              </a:buClr>
              <a:buFont typeface="Wingdings" pitchFamily="2" charset="2"/>
              <a:buChar char="§"/>
            </a:pPr>
            <a:r>
              <a:rPr lang="en-US" dirty="0"/>
              <a:t>Electron Beam</a:t>
            </a:r>
          </a:p>
          <a:p>
            <a:pPr marL="800100" lvl="1" indent="-342900">
              <a:buClr>
                <a:schemeClr val="bg2"/>
              </a:buClr>
              <a:buFont typeface="Wingdings" pitchFamily="2" charset="2"/>
              <a:buChar char="ü"/>
            </a:pPr>
            <a:r>
              <a:rPr lang="en-US" sz="1600" dirty="0"/>
              <a:t>Synchrotron Radiation</a:t>
            </a:r>
          </a:p>
          <a:p>
            <a:pPr lvl="1">
              <a:buClr>
                <a:schemeClr val="bg2"/>
              </a:buClr>
            </a:pPr>
            <a:r>
              <a:rPr lang="en-US" sz="1600" dirty="0">
                <a:latin typeface="Arial" panose="020B0604020202020204" pitchFamily="34" charset="0"/>
                <a:cs typeface="Arial" panose="020B0604020202020204" pitchFamily="34" charset="0"/>
              </a:rPr>
              <a:t>      </a:t>
            </a:r>
            <a:r>
              <a:rPr lang="en-US" sz="1600" dirty="0">
                <a:solidFill>
                  <a:schemeClr val="bg2">
                    <a:lumMod val="60000"/>
                    <a:lumOff val="40000"/>
                  </a:schemeClr>
                </a:solidFill>
                <a:latin typeface="Arial" panose="020B0604020202020204" pitchFamily="34" charset="0"/>
                <a:cs typeface="Arial" panose="020B0604020202020204" pitchFamily="34" charset="0"/>
                <a:sym typeface="Wingdings" pitchFamily="2" charset="2"/>
              </a:rPr>
              <a:t></a:t>
            </a:r>
            <a:r>
              <a:rPr lang="en-US" sz="1600" dirty="0">
                <a:latin typeface="Arial" panose="020B0604020202020204" pitchFamily="34" charset="0"/>
                <a:cs typeface="Arial" panose="020B0604020202020204" pitchFamily="34" charset="0"/>
                <a:sym typeface="Wingdings" pitchFamily="2" charset="2"/>
              </a:rPr>
              <a:t> </a:t>
            </a:r>
            <a:r>
              <a:rPr lang="en-US" sz="1600" dirty="0">
                <a:latin typeface="Arial" panose="020B0604020202020204" pitchFamily="34" charset="0"/>
                <a:cs typeface="Arial" panose="020B0604020202020204" pitchFamily="34" charset="0"/>
              </a:rPr>
              <a:t> It is critical to keep the dipole strength closes to the IP low</a:t>
            </a:r>
          </a:p>
          <a:p>
            <a:pPr lvl="1">
              <a:buClr>
                <a:schemeClr val="bg2"/>
              </a:buClr>
            </a:pPr>
            <a:r>
              <a:rPr lang="en-US" sz="1600" dirty="0">
                <a:latin typeface="Arial" panose="020B0604020202020204" pitchFamily="34" charset="0"/>
                <a:cs typeface="Arial" panose="020B0604020202020204" pitchFamily="34" charset="0"/>
              </a:rPr>
              <a:t>      </a:t>
            </a:r>
            <a:r>
              <a:rPr lang="en-US" sz="1600" dirty="0">
                <a:solidFill>
                  <a:schemeClr val="bg2">
                    <a:lumMod val="60000"/>
                    <a:lumOff val="40000"/>
                  </a:schemeClr>
                </a:solidFill>
                <a:latin typeface="Arial" panose="020B0604020202020204" pitchFamily="34" charset="0"/>
                <a:cs typeface="Arial" panose="020B0604020202020204" pitchFamily="34" charset="0"/>
                <a:sym typeface="Wingdings" pitchFamily="2" charset="2"/>
              </a:rPr>
              <a:t></a:t>
            </a:r>
            <a:r>
              <a:rPr lang="en-US" sz="1600" dirty="0">
                <a:latin typeface="Arial" panose="020B0604020202020204" pitchFamily="34" charset="0"/>
                <a:cs typeface="Arial" panose="020B0604020202020204" pitchFamily="34" charset="0"/>
                <a:sym typeface="Wingdings" pitchFamily="2" charset="2"/>
              </a:rPr>
              <a:t>  SR photon energy largest at highest beam energy</a:t>
            </a:r>
          </a:p>
          <a:p>
            <a:pPr lvl="1">
              <a:buClr>
                <a:schemeClr val="bg2"/>
              </a:buClr>
            </a:pPr>
            <a:r>
              <a:rPr lang="en-US" sz="1600" dirty="0">
                <a:latin typeface="Arial" panose="020B0604020202020204" pitchFamily="34" charset="0"/>
                <a:cs typeface="Arial" panose="020B0604020202020204" pitchFamily="34" charset="0"/>
                <a:sym typeface="Wingdings" pitchFamily="2" charset="2"/>
              </a:rPr>
              <a:t>      </a:t>
            </a:r>
            <a:r>
              <a:rPr lang="en-US" sz="1600" dirty="0">
                <a:solidFill>
                  <a:schemeClr val="bg2"/>
                </a:solidFill>
                <a:latin typeface="Arial" panose="020B0604020202020204" pitchFamily="34" charset="0"/>
                <a:cs typeface="Arial" panose="020B0604020202020204" pitchFamily="34" charset="0"/>
                <a:sym typeface="Wingdings" pitchFamily="2" charset="2"/>
              </a:rPr>
              <a:t></a:t>
            </a:r>
            <a:r>
              <a:rPr lang="en-US" sz="1600" dirty="0">
                <a:latin typeface="Arial" panose="020B0604020202020204" pitchFamily="34" charset="0"/>
                <a:cs typeface="Arial" panose="020B0604020202020204" pitchFamily="34" charset="0"/>
                <a:sym typeface="Wingdings" pitchFamily="2" charset="2"/>
              </a:rPr>
              <a:t> Photon intensity directly proportional to electron beam current </a:t>
            </a:r>
          </a:p>
          <a:p>
            <a:pPr lvl="1">
              <a:buClr>
                <a:schemeClr val="bg2"/>
              </a:buClr>
            </a:pPr>
            <a:r>
              <a:rPr lang="en-US" sz="1600" dirty="0">
                <a:latin typeface="Arial" panose="020B0604020202020204" pitchFamily="34" charset="0"/>
                <a:cs typeface="Arial" panose="020B0604020202020204" pitchFamily="34" charset="0"/>
                <a:sym typeface="Wingdings" pitchFamily="2" charset="2"/>
              </a:rPr>
              <a:t>           5, 10 GeV – 2.5 A, 18 GeV 0.2 A</a:t>
            </a:r>
          </a:p>
          <a:p>
            <a:pPr lvl="1">
              <a:buClr>
                <a:schemeClr val="bg2"/>
              </a:buClr>
            </a:pPr>
            <a:r>
              <a:rPr lang="en-US" sz="1600" dirty="0">
                <a:latin typeface="Arial" panose="020B0604020202020204" pitchFamily="34" charset="0"/>
                <a:cs typeface="Arial" panose="020B0604020202020204" pitchFamily="34" charset="0"/>
                <a:sym typeface="Wingdings" pitchFamily="2" charset="2"/>
              </a:rPr>
              <a:t>Mitigation: Photon – masks integrated in beam pipe</a:t>
            </a:r>
          </a:p>
          <a:p>
            <a:pPr lvl="1">
              <a:buClr>
                <a:schemeClr val="bg2"/>
              </a:buClr>
            </a:pPr>
            <a:r>
              <a:rPr lang="en-US" sz="1600" dirty="0">
                <a:latin typeface="Arial" panose="020B0604020202020204" pitchFamily="34" charset="0"/>
                <a:cs typeface="Arial" panose="020B0604020202020204" pitchFamily="34" charset="0"/>
                <a:sym typeface="Wingdings" pitchFamily="2" charset="2"/>
              </a:rPr>
              <a:t>                 gold coating of Be-beam pipe section 5 </a:t>
            </a:r>
            <a:r>
              <a:rPr lang="en-US" sz="1600" dirty="0">
                <a:latin typeface="Symbol" pitchFamily="2" charset="2"/>
                <a:cs typeface="Arial" panose="020B0604020202020204" pitchFamily="34" charset="0"/>
                <a:sym typeface="Wingdings" pitchFamily="2" charset="2"/>
              </a:rPr>
              <a:t>m</a:t>
            </a:r>
            <a:r>
              <a:rPr lang="en-US" sz="1600" dirty="0">
                <a:latin typeface="Arial" panose="020B0604020202020204" pitchFamily="34" charset="0"/>
                <a:cs typeface="Arial" panose="020B0604020202020204" pitchFamily="34" charset="0"/>
                <a:sym typeface="Wingdings" pitchFamily="2" charset="2"/>
              </a:rPr>
              <a:t>m vs. 10 </a:t>
            </a:r>
            <a:r>
              <a:rPr lang="en-US" sz="1600" dirty="0">
                <a:latin typeface="Symbol" pitchFamily="2" charset="2"/>
                <a:cs typeface="Arial" panose="020B0604020202020204" pitchFamily="34" charset="0"/>
                <a:sym typeface="Wingdings" pitchFamily="2" charset="2"/>
              </a:rPr>
              <a:t>m</a:t>
            </a:r>
            <a:r>
              <a:rPr lang="en-US" sz="1600" dirty="0">
                <a:latin typeface="Arial" panose="020B0604020202020204" pitchFamily="34" charset="0"/>
                <a:cs typeface="Arial" panose="020B0604020202020204" pitchFamily="34" charset="0"/>
                <a:sym typeface="Wingdings" pitchFamily="2" charset="2"/>
              </a:rPr>
              <a:t>m</a:t>
            </a:r>
          </a:p>
          <a:p>
            <a:pPr lvl="1">
              <a:buClr>
                <a:srgbClr val="0096FF"/>
              </a:buClr>
            </a:pPr>
            <a:r>
              <a:rPr lang="en-US" sz="1600" dirty="0">
                <a:latin typeface="Arial" panose="020B0604020202020204" pitchFamily="34" charset="0"/>
                <a:cs typeface="Arial" panose="020B0604020202020204" pitchFamily="34" charset="0"/>
                <a:sym typeface="Wingdings" pitchFamily="2" charset="2"/>
              </a:rPr>
              <a:t> </a:t>
            </a:r>
            <a:endParaRPr lang="en-US" sz="1600" dirty="0">
              <a:latin typeface="Arial" panose="020B0604020202020204" pitchFamily="34" charset="0"/>
              <a:cs typeface="Arial" panose="020B0604020202020204" pitchFamily="34" charset="0"/>
            </a:endParaRPr>
          </a:p>
          <a:p>
            <a:endParaRPr lang="en-US" dirty="0"/>
          </a:p>
        </p:txBody>
      </p:sp>
      <p:grpSp>
        <p:nvGrpSpPr>
          <p:cNvPr id="8" name="Group 7">
            <a:extLst>
              <a:ext uri="{FF2B5EF4-FFF2-40B4-BE49-F238E27FC236}">
                <a16:creationId xmlns:a16="http://schemas.microsoft.com/office/drawing/2014/main" id="{C32AF1FE-C265-C737-3122-D759F55C28F4}"/>
              </a:ext>
            </a:extLst>
          </p:cNvPr>
          <p:cNvGrpSpPr/>
          <p:nvPr/>
        </p:nvGrpSpPr>
        <p:grpSpPr>
          <a:xfrm>
            <a:off x="7632970" y="772219"/>
            <a:ext cx="4280170" cy="2194479"/>
            <a:chOff x="7632970" y="582025"/>
            <a:chExt cx="4280170" cy="2194479"/>
          </a:xfrm>
        </p:grpSpPr>
        <p:pic>
          <p:nvPicPr>
            <p:cNvPr id="6" name="Picture 5" descr="A diagram of a graph&#10;&#10;AI-generated content may be incorrect.">
              <a:extLst>
                <a:ext uri="{FF2B5EF4-FFF2-40B4-BE49-F238E27FC236}">
                  <a16:creationId xmlns:a16="http://schemas.microsoft.com/office/drawing/2014/main" id="{22D545B8-17DC-7FA9-B758-6A09E87ED289}"/>
                </a:ext>
              </a:extLst>
            </p:cNvPr>
            <p:cNvPicPr>
              <a:picLocks noChangeAspect="1"/>
            </p:cNvPicPr>
            <p:nvPr/>
          </p:nvPicPr>
          <p:blipFill>
            <a:blip r:embed="rId2"/>
            <a:stretch>
              <a:fillRect/>
            </a:stretch>
          </p:blipFill>
          <p:spPr>
            <a:xfrm>
              <a:off x="7632970" y="582025"/>
              <a:ext cx="4163438" cy="2194479"/>
            </a:xfrm>
            <a:prstGeom prst="rect">
              <a:avLst/>
            </a:prstGeom>
          </p:spPr>
        </p:pic>
        <p:sp>
          <p:nvSpPr>
            <p:cNvPr id="7" name="Rectangle 6">
              <a:extLst>
                <a:ext uri="{FF2B5EF4-FFF2-40B4-BE49-F238E27FC236}">
                  <a16:creationId xmlns:a16="http://schemas.microsoft.com/office/drawing/2014/main" id="{707C9216-D249-A40B-350D-EA8FDBF3A975}"/>
                </a:ext>
              </a:extLst>
            </p:cNvPr>
            <p:cNvSpPr/>
            <p:nvPr/>
          </p:nvSpPr>
          <p:spPr>
            <a:xfrm>
              <a:off x="11627796" y="1329447"/>
              <a:ext cx="285344" cy="110895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graph of a graph&#10;&#10;AI-generated content may be incorrect.">
            <a:extLst>
              <a:ext uri="{FF2B5EF4-FFF2-40B4-BE49-F238E27FC236}">
                <a16:creationId xmlns:a16="http://schemas.microsoft.com/office/drawing/2014/main" id="{5094AF03-9355-3AA7-6917-62F7B90DE783}"/>
              </a:ext>
            </a:extLst>
          </p:cNvPr>
          <p:cNvPicPr>
            <a:picLocks noChangeAspect="1"/>
          </p:cNvPicPr>
          <p:nvPr/>
        </p:nvPicPr>
        <p:blipFill>
          <a:blip r:embed="rId3"/>
          <a:stretch>
            <a:fillRect/>
          </a:stretch>
        </p:blipFill>
        <p:spPr>
          <a:xfrm>
            <a:off x="903629" y="2799559"/>
            <a:ext cx="4320837" cy="2100340"/>
          </a:xfrm>
          <a:prstGeom prst="rect">
            <a:avLst/>
          </a:prstGeom>
        </p:spPr>
      </p:pic>
      <p:pic>
        <p:nvPicPr>
          <p:cNvPr id="12" name="Picture 11" descr="A graph with red and blue lines&#10;&#10;AI-generated content may be incorrect.">
            <a:extLst>
              <a:ext uri="{FF2B5EF4-FFF2-40B4-BE49-F238E27FC236}">
                <a16:creationId xmlns:a16="http://schemas.microsoft.com/office/drawing/2014/main" id="{409070D9-BE48-87EF-F75C-F222E5A4DCBF}"/>
              </a:ext>
            </a:extLst>
          </p:cNvPr>
          <p:cNvPicPr>
            <a:picLocks noChangeAspect="1"/>
          </p:cNvPicPr>
          <p:nvPr/>
        </p:nvPicPr>
        <p:blipFill>
          <a:blip r:embed="rId4"/>
          <a:srcRect r="9447" b="3780"/>
          <a:stretch>
            <a:fillRect/>
          </a:stretch>
        </p:blipFill>
        <p:spPr>
          <a:xfrm>
            <a:off x="5063685" y="2927857"/>
            <a:ext cx="7038137" cy="1763596"/>
          </a:xfrm>
          <a:prstGeom prst="rect">
            <a:avLst/>
          </a:prstGeom>
        </p:spPr>
      </p:pic>
    </p:spTree>
    <p:extLst>
      <p:ext uri="{BB962C8B-B14F-4D97-AF65-F5344CB8AC3E}">
        <p14:creationId xmlns:p14="http://schemas.microsoft.com/office/powerpoint/2010/main" val="2564968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CCCC5E-1B1D-3250-DB4E-D1CA3D39A084}"/>
              </a:ext>
            </a:extLst>
          </p:cNvPr>
          <p:cNvSpPr>
            <a:spLocks noGrp="1"/>
          </p:cNvSpPr>
          <p:nvPr>
            <p:ph type="title"/>
          </p:nvPr>
        </p:nvSpPr>
        <p:spPr/>
        <p:txBody>
          <a:bodyPr/>
          <a:lstStyle/>
          <a:p>
            <a:r>
              <a:rPr lang="en-US" dirty="0"/>
              <a:t>Current Results</a:t>
            </a:r>
          </a:p>
        </p:txBody>
      </p:sp>
      <p:sp>
        <p:nvSpPr>
          <p:cNvPr id="2" name="Slide Number Placeholder 1">
            <a:extLst>
              <a:ext uri="{FF2B5EF4-FFF2-40B4-BE49-F238E27FC236}">
                <a16:creationId xmlns:a16="http://schemas.microsoft.com/office/drawing/2014/main" id="{692272A4-C3BE-FDF4-11DB-677A34FB17A9}"/>
              </a:ext>
            </a:extLst>
          </p:cNvPr>
          <p:cNvSpPr>
            <a:spLocks noGrp="1"/>
          </p:cNvSpPr>
          <p:nvPr>
            <p:ph type="sldNum" sz="quarter" idx="4"/>
          </p:nvPr>
        </p:nvSpPr>
        <p:spPr/>
        <p:txBody>
          <a:bodyPr/>
          <a:lstStyle/>
          <a:p>
            <a:fld id="{933A556B-7C63-244D-9B7C-B0EA8042B330}" type="slidenum">
              <a:rPr lang="en-US" smtClean="0"/>
              <a:pPr/>
              <a:t>9</a:t>
            </a:fld>
            <a:endParaRPr lang="en-US" dirty="0"/>
          </a:p>
        </p:txBody>
      </p:sp>
      <p:graphicFrame>
        <p:nvGraphicFramePr>
          <p:cNvPr id="4" name="Table 3">
            <a:extLst>
              <a:ext uri="{FF2B5EF4-FFF2-40B4-BE49-F238E27FC236}">
                <a16:creationId xmlns:a16="http://schemas.microsoft.com/office/drawing/2014/main" id="{DD27664D-7F5A-1848-4FAD-6327A4E2C398}"/>
              </a:ext>
            </a:extLst>
          </p:cNvPr>
          <p:cNvGraphicFramePr>
            <a:graphicFrameLocks noGrp="1"/>
          </p:cNvGraphicFramePr>
          <p:nvPr>
            <p:extLst>
              <p:ext uri="{D42A27DB-BD31-4B8C-83A1-F6EECF244321}">
                <p14:modId xmlns:p14="http://schemas.microsoft.com/office/powerpoint/2010/main" val="2303915054"/>
              </p:ext>
            </p:extLst>
          </p:nvPr>
        </p:nvGraphicFramePr>
        <p:xfrm>
          <a:off x="1317973" y="3918178"/>
          <a:ext cx="9787214" cy="2939822"/>
        </p:xfrm>
        <a:graphic>
          <a:graphicData uri="http://schemas.openxmlformats.org/drawingml/2006/table">
            <a:tbl>
              <a:tblPr firstRow="1" bandRow="1">
                <a:tableStyleId>{5C22544A-7EE6-4342-B048-85BDC9FD1C3A}</a:tableStyleId>
              </a:tblPr>
              <a:tblGrid>
                <a:gridCol w="1503818">
                  <a:extLst>
                    <a:ext uri="{9D8B030D-6E8A-4147-A177-3AD203B41FA5}">
                      <a16:colId xmlns:a16="http://schemas.microsoft.com/office/drawing/2014/main" val="3968335862"/>
                    </a:ext>
                  </a:extLst>
                </a:gridCol>
                <a:gridCol w="1394784">
                  <a:extLst>
                    <a:ext uri="{9D8B030D-6E8A-4147-A177-3AD203B41FA5}">
                      <a16:colId xmlns:a16="http://schemas.microsoft.com/office/drawing/2014/main" val="600588552"/>
                    </a:ext>
                  </a:extLst>
                </a:gridCol>
                <a:gridCol w="1577340">
                  <a:extLst>
                    <a:ext uri="{9D8B030D-6E8A-4147-A177-3AD203B41FA5}">
                      <a16:colId xmlns:a16="http://schemas.microsoft.com/office/drawing/2014/main" val="2551542909"/>
                    </a:ext>
                  </a:extLst>
                </a:gridCol>
                <a:gridCol w="1722120">
                  <a:extLst>
                    <a:ext uri="{9D8B030D-6E8A-4147-A177-3AD203B41FA5}">
                      <a16:colId xmlns:a16="http://schemas.microsoft.com/office/drawing/2014/main" val="1320681210"/>
                    </a:ext>
                  </a:extLst>
                </a:gridCol>
                <a:gridCol w="1798320">
                  <a:extLst>
                    <a:ext uri="{9D8B030D-6E8A-4147-A177-3AD203B41FA5}">
                      <a16:colId xmlns:a16="http://schemas.microsoft.com/office/drawing/2014/main" val="746032540"/>
                    </a:ext>
                  </a:extLst>
                </a:gridCol>
                <a:gridCol w="1790832">
                  <a:extLst>
                    <a:ext uri="{9D8B030D-6E8A-4147-A177-3AD203B41FA5}">
                      <a16:colId xmlns:a16="http://schemas.microsoft.com/office/drawing/2014/main" val="1359133413"/>
                    </a:ext>
                  </a:extLst>
                </a:gridCol>
              </a:tblGrid>
              <a:tr h="384799">
                <a:tc>
                  <a:txBody>
                    <a:bodyPr/>
                    <a:lstStyle/>
                    <a:p>
                      <a:pPr algn="ctr"/>
                      <a:r>
                        <a:rPr lang="en-US" sz="1200" dirty="0"/>
                        <a:t>Process</a:t>
                      </a:r>
                    </a:p>
                  </a:txBody>
                  <a:tcPr anchor="ctr"/>
                </a:tc>
                <a:tc>
                  <a:txBody>
                    <a:bodyPr/>
                    <a:lstStyle/>
                    <a:p>
                      <a:pPr algn="ctr"/>
                      <a:r>
                        <a:rPr lang="en-US" sz="1200" dirty="0"/>
                        <a:t> 5 GeV x 41 GeV</a:t>
                      </a:r>
                    </a:p>
                  </a:txBody>
                  <a:tcPr anchor="ctr"/>
                </a:tc>
                <a:tc>
                  <a:txBody>
                    <a:bodyPr/>
                    <a:lstStyle/>
                    <a:p>
                      <a:pPr algn="ctr"/>
                      <a:r>
                        <a:rPr lang="en-US" sz="1200" dirty="0"/>
                        <a:t>5 GeV x 100 GeV</a:t>
                      </a:r>
                    </a:p>
                  </a:txBody>
                  <a:tcPr anchor="ctr"/>
                </a:tc>
                <a:tc>
                  <a:txBody>
                    <a:bodyPr/>
                    <a:lstStyle/>
                    <a:p>
                      <a:pPr algn="ctr"/>
                      <a:r>
                        <a:rPr lang="en-US" sz="1200" dirty="0"/>
                        <a:t>10 GeV x 100 GeV</a:t>
                      </a:r>
                    </a:p>
                  </a:txBody>
                  <a:tcPr anchor="ctr"/>
                </a:tc>
                <a:tc>
                  <a:txBody>
                    <a:bodyPr/>
                    <a:lstStyle/>
                    <a:p>
                      <a:pPr algn="ctr"/>
                      <a:r>
                        <a:rPr lang="en-US" sz="1200" dirty="0"/>
                        <a:t>10 GeV x 275 GeV</a:t>
                      </a:r>
                    </a:p>
                  </a:txBody>
                  <a:tcPr anchor="ctr"/>
                </a:tc>
                <a:tc>
                  <a:txBody>
                    <a:bodyPr/>
                    <a:lstStyle/>
                    <a:p>
                      <a:pPr algn="ctr"/>
                      <a:r>
                        <a:rPr lang="en-US" sz="1200" dirty="0"/>
                        <a:t>18 GeV x 275 GeV</a:t>
                      </a:r>
                    </a:p>
                  </a:txBody>
                  <a:tcPr anchor="ctr"/>
                </a:tc>
                <a:extLst>
                  <a:ext uri="{0D108BD9-81ED-4DB2-BD59-A6C34878D82A}">
                    <a16:rowId xmlns:a16="http://schemas.microsoft.com/office/drawing/2014/main" val="539566883"/>
                  </a:ext>
                </a:extLst>
              </a:tr>
              <a:tr h="419100">
                <a:tc>
                  <a:txBody>
                    <a:bodyPr/>
                    <a:lstStyle/>
                    <a:p>
                      <a:r>
                        <a:rPr lang="en-US" sz="1200" dirty="0"/>
                        <a:t>Total ep</a:t>
                      </a:r>
                    </a:p>
                  </a:txBody>
                  <a:tcPr anchor="ctr"/>
                </a:tc>
                <a:tc>
                  <a:txBody>
                    <a:bodyPr/>
                    <a:lstStyle/>
                    <a:p>
                      <a:pPr algn="ctr"/>
                      <a:r>
                        <a:rPr lang="en-US" sz="1400" dirty="0"/>
                        <a:t>12.5 kHz</a:t>
                      </a:r>
                    </a:p>
                  </a:txBody>
                  <a:tcPr anchor="ctr"/>
                </a:tc>
                <a:tc>
                  <a:txBody>
                    <a:bodyPr/>
                    <a:lstStyle/>
                    <a:p>
                      <a:pPr algn="ctr"/>
                      <a:r>
                        <a:rPr lang="en-US" sz="1400" dirty="0"/>
                        <a:t>129 kHz</a:t>
                      </a:r>
                    </a:p>
                  </a:txBody>
                  <a:tcPr anchor="ctr"/>
                </a:tc>
                <a:tc>
                  <a:txBody>
                    <a:bodyPr/>
                    <a:lstStyle/>
                    <a:p>
                      <a:pPr algn="ctr"/>
                      <a:r>
                        <a:rPr lang="en-US" sz="1400" dirty="0"/>
                        <a:t>184 kHz</a:t>
                      </a:r>
                    </a:p>
                  </a:txBody>
                  <a:tcPr anchor="ctr"/>
                </a:tc>
                <a:tc>
                  <a:txBody>
                    <a:bodyPr/>
                    <a:lstStyle/>
                    <a:p>
                      <a:pPr algn="ctr"/>
                      <a:r>
                        <a:rPr lang="en-US" sz="1400" dirty="0"/>
                        <a:t>500 kHz</a:t>
                      </a:r>
                    </a:p>
                  </a:txBody>
                  <a:tcPr anchor="ctr"/>
                </a:tc>
                <a:tc>
                  <a:txBody>
                    <a:bodyPr/>
                    <a:lstStyle/>
                    <a:p>
                      <a:pPr algn="ctr"/>
                      <a:r>
                        <a:rPr lang="en-US" sz="1400" dirty="0"/>
                        <a:t>83 kHz</a:t>
                      </a:r>
                    </a:p>
                  </a:txBody>
                  <a:tcPr anchor="ctr"/>
                </a:tc>
                <a:extLst>
                  <a:ext uri="{0D108BD9-81ED-4DB2-BD59-A6C34878D82A}">
                    <a16:rowId xmlns:a16="http://schemas.microsoft.com/office/drawing/2014/main" val="846401948"/>
                  </a:ext>
                </a:extLst>
              </a:tr>
              <a:tr h="419100">
                <a:tc>
                  <a:txBody>
                    <a:bodyPr/>
                    <a:lstStyle/>
                    <a:p>
                      <a:r>
                        <a:rPr lang="en-US" sz="1200" dirty="0"/>
                        <a:t>Hadron beam gas</a:t>
                      </a:r>
                    </a:p>
                  </a:txBody>
                  <a:tcPr anchor="ctr"/>
                </a:tc>
                <a:tc>
                  <a:txBody>
                    <a:bodyPr/>
                    <a:lstStyle/>
                    <a:p>
                      <a:pPr algn="ctr"/>
                      <a:r>
                        <a:rPr lang="en-US" sz="1400" dirty="0"/>
                        <a:t>12. 2 kHz</a:t>
                      </a:r>
                    </a:p>
                  </a:txBody>
                  <a:tcPr anchor="ctr"/>
                </a:tc>
                <a:tc>
                  <a:txBody>
                    <a:bodyPr/>
                    <a:lstStyle/>
                    <a:p>
                      <a:pPr algn="ctr"/>
                      <a:r>
                        <a:rPr lang="en-US" sz="1400" dirty="0"/>
                        <a:t>22.0 kHz</a:t>
                      </a:r>
                    </a:p>
                  </a:txBody>
                  <a:tcPr anchor="ctr"/>
                </a:tc>
                <a:tc>
                  <a:txBody>
                    <a:bodyPr/>
                    <a:lstStyle/>
                    <a:p>
                      <a:pPr algn="ctr"/>
                      <a:r>
                        <a:rPr lang="en-US" sz="1400" dirty="0"/>
                        <a:t>31.9 kHz</a:t>
                      </a:r>
                    </a:p>
                  </a:txBody>
                  <a:tcPr anchor="ctr"/>
                </a:tc>
                <a:tc>
                  <a:txBody>
                    <a:bodyPr/>
                    <a:lstStyle/>
                    <a:p>
                      <a:pPr algn="ctr"/>
                      <a:r>
                        <a:rPr lang="en-US" sz="1400" dirty="0"/>
                        <a:t>32.6 kHz</a:t>
                      </a:r>
                    </a:p>
                  </a:txBody>
                  <a:tcPr anchor="ctr"/>
                </a:tc>
                <a:tc>
                  <a:txBody>
                    <a:bodyPr/>
                    <a:lstStyle/>
                    <a:p>
                      <a:pPr algn="ctr"/>
                      <a:r>
                        <a:rPr lang="en-US" sz="1400" dirty="0"/>
                        <a:t>22.5 kHz</a:t>
                      </a:r>
                    </a:p>
                  </a:txBody>
                  <a:tcPr anchor="ctr"/>
                </a:tc>
                <a:extLst>
                  <a:ext uri="{0D108BD9-81ED-4DB2-BD59-A6C34878D82A}">
                    <a16:rowId xmlns:a16="http://schemas.microsoft.com/office/drawing/2014/main" val="1048846177"/>
                  </a:ext>
                </a:extLst>
              </a:tr>
              <a:tr h="209863">
                <a:tc>
                  <a:txBody>
                    <a:bodyPr/>
                    <a:lstStyle/>
                    <a:p>
                      <a:r>
                        <a:rPr lang="en-US" sz="1200" dirty="0"/>
                        <a:t>Electron beam gas Bremsstrahlung</a:t>
                      </a:r>
                    </a:p>
                  </a:txBody>
                  <a:tcPr anchor="ctr"/>
                </a:tc>
                <a:tc>
                  <a:txBody>
                    <a:bodyPr/>
                    <a:lstStyle/>
                    <a:p>
                      <a:pPr algn="ctr"/>
                      <a:r>
                        <a:rPr lang="en-US" sz="1400" dirty="0"/>
                        <a:t>2182 kHz</a:t>
                      </a:r>
                    </a:p>
                  </a:txBody>
                  <a:tcPr anchor="ctr"/>
                </a:tc>
                <a:tc>
                  <a:txBody>
                    <a:bodyPr/>
                    <a:lstStyle/>
                    <a:p>
                      <a:pPr algn="ctr"/>
                      <a:r>
                        <a:rPr lang="en-US" sz="1400" dirty="0"/>
                        <a:t>2826 kHz</a:t>
                      </a:r>
                    </a:p>
                  </a:txBody>
                  <a:tcPr anchor="ctr"/>
                </a:tc>
                <a:tc>
                  <a:txBody>
                    <a:bodyPr/>
                    <a:lstStyle/>
                    <a:p>
                      <a:pPr algn="ctr"/>
                      <a:r>
                        <a:rPr lang="en-US" sz="1400" dirty="0"/>
                        <a:t>3177 kHz</a:t>
                      </a:r>
                    </a:p>
                  </a:txBody>
                  <a:tcPr anchor="ctr"/>
                </a:tc>
                <a:tc>
                  <a:txBody>
                    <a:bodyPr/>
                    <a:lstStyle/>
                    <a:p>
                      <a:pPr algn="ctr"/>
                      <a:r>
                        <a:rPr lang="en-US" sz="1400" dirty="0"/>
                        <a:t>3177 kHz</a:t>
                      </a:r>
                    </a:p>
                  </a:txBody>
                  <a:tcPr anchor="ctr"/>
                </a:tc>
                <a:tc>
                  <a:txBody>
                    <a:bodyPr/>
                    <a:lstStyle/>
                    <a:p>
                      <a:pPr algn="ctr"/>
                      <a:r>
                        <a:rPr lang="en-US" sz="1400" dirty="0"/>
                        <a:t>317 kHz</a:t>
                      </a:r>
                    </a:p>
                  </a:txBody>
                  <a:tcPr anchor="ctr"/>
                </a:tc>
                <a:extLst>
                  <a:ext uri="{0D108BD9-81ED-4DB2-BD59-A6C34878D82A}">
                    <a16:rowId xmlns:a16="http://schemas.microsoft.com/office/drawing/2014/main" val="2847629805"/>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Electron beam gas Coulomb</a:t>
                      </a:r>
                    </a:p>
                  </a:txBody>
                  <a:tcPr anchor="ctr"/>
                </a:tc>
                <a:tc>
                  <a:txBody>
                    <a:bodyPr/>
                    <a:lstStyle/>
                    <a:p>
                      <a:pPr algn="ctr"/>
                      <a:endParaRPr lang="en-US" sz="1400" dirty="0"/>
                    </a:p>
                  </a:txBody>
                  <a:tcPr anchor="ctr"/>
                </a:tc>
                <a:tc>
                  <a:txBody>
                    <a:bodyPr/>
                    <a:lstStyle/>
                    <a:p>
                      <a:pPr algn="ctr"/>
                      <a:r>
                        <a:rPr lang="en-US" sz="1400" dirty="0"/>
                        <a:t>117 kHz</a:t>
                      </a:r>
                    </a:p>
                  </a:txBody>
                  <a:tcPr anchor="ctr"/>
                </a:tc>
                <a:tc>
                  <a:txBody>
                    <a:bodyPr/>
                    <a:lstStyle/>
                    <a:p>
                      <a:pPr algn="ctr"/>
                      <a:endParaRPr lang="en-US" sz="1400" dirty="0"/>
                    </a:p>
                  </a:txBody>
                  <a:tcPr anchor="ctr"/>
                </a:tc>
                <a:tc>
                  <a:txBody>
                    <a:bodyPr/>
                    <a:lstStyle/>
                    <a:p>
                      <a:pPr algn="ctr"/>
                      <a:r>
                        <a:rPr lang="en-US" sz="1400" dirty="0"/>
                        <a:t>30 kHz</a:t>
                      </a:r>
                    </a:p>
                  </a:txBody>
                  <a:tcPr anchor="ctr"/>
                </a:tc>
                <a:tc>
                  <a:txBody>
                    <a:bodyPr/>
                    <a:lstStyle/>
                    <a:p>
                      <a:pPr algn="ctr"/>
                      <a:r>
                        <a:rPr lang="en-US" sz="1400" dirty="0"/>
                        <a:t>0.86 kHz</a:t>
                      </a:r>
                    </a:p>
                  </a:txBody>
                  <a:tcPr anchor="ctr"/>
                </a:tc>
                <a:extLst>
                  <a:ext uri="{0D108BD9-81ED-4DB2-BD59-A6C34878D82A}">
                    <a16:rowId xmlns:a16="http://schemas.microsoft.com/office/drawing/2014/main" val="944395014"/>
                  </a:ext>
                </a:extLst>
              </a:tr>
              <a:tr h="426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Electron beam gas </a:t>
                      </a:r>
                      <a:r>
                        <a:rPr lang="en-US" sz="1200" dirty="0" err="1"/>
                        <a:t>Touschek</a:t>
                      </a:r>
                      <a:endParaRPr lang="en-US" sz="1200" dirty="0"/>
                    </a:p>
                  </a:txBody>
                  <a:tcPr anchor="ctr"/>
                </a:tc>
                <a:tc>
                  <a:txBody>
                    <a:bodyPr/>
                    <a:lstStyle/>
                    <a:p>
                      <a:pPr algn="ctr"/>
                      <a:endParaRPr lang="en-US" sz="1400" dirty="0"/>
                    </a:p>
                  </a:txBody>
                  <a:tcPr anchor="ctr"/>
                </a:tc>
                <a:tc>
                  <a:txBody>
                    <a:bodyPr/>
                    <a:lstStyle/>
                    <a:p>
                      <a:pPr algn="ctr"/>
                      <a:r>
                        <a:rPr lang="en-US" sz="1400" dirty="0"/>
                        <a:t>1112 kHz</a:t>
                      </a:r>
                    </a:p>
                  </a:txBody>
                  <a:tcPr anchor="ctr"/>
                </a:tc>
                <a:tc>
                  <a:txBody>
                    <a:bodyPr/>
                    <a:lstStyle/>
                    <a:p>
                      <a:pPr algn="ctr"/>
                      <a:endParaRPr lang="en-US" sz="1400" dirty="0"/>
                    </a:p>
                  </a:txBody>
                  <a:tcPr anchor="ctr"/>
                </a:tc>
                <a:tc>
                  <a:txBody>
                    <a:bodyPr/>
                    <a:lstStyle/>
                    <a:p>
                      <a:pPr algn="ctr"/>
                      <a:r>
                        <a:rPr lang="en-US" sz="1400" dirty="0"/>
                        <a:t>233 kHz</a:t>
                      </a:r>
                    </a:p>
                  </a:txBody>
                  <a:tcPr anchor="ctr"/>
                </a:tc>
                <a:tc>
                  <a:txBody>
                    <a:bodyPr/>
                    <a:lstStyle/>
                    <a:p>
                      <a:pPr algn="ctr"/>
                      <a:r>
                        <a:rPr lang="en-US" sz="1400" dirty="0"/>
                        <a:t>0.55 kHz</a:t>
                      </a:r>
                    </a:p>
                  </a:txBody>
                  <a:tcPr anchor="ctr"/>
                </a:tc>
                <a:extLst>
                  <a:ext uri="{0D108BD9-81ED-4DB2-BD59-A6C34878D82A}">
                    <a16:rowId xmlns:a16="http://schemas.microsoft.com/office/drawing/2014/main" val="1820030582"/>
                  </a:ext>
                </a:extLst>
              </a:tr>
              <a:tr h="345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Electron SR</a:t>
                      </a:r>
                    </a:p>
                  </a:txBody>
                  <a:tcPr anchor="ctr"/>
                </a:tc>
                <a:tc>
                  <a:txBody>
                    <a:bodyPr/>
                    <a:lstStyle/>
                    <a:p>
                      <a:pPr algn="ctr"/>
                      <a:endParaRPr lang="en-US" sz="1400" dirty="0"/>
                    </a:p>
                  </a:txBody>
                  <a:tcPr anchor="ctr"/>
                </a:tc>
                <a:tc>
                  <a:txBody>
                    <a:bodyPr/>
                    <a:lstStyle/>
                    <a:p>
                      <a:pPr algn="ctr"/>
                      <a:r>
                        <a:rPr lang="en-US" sz="1400" b="0" i="0" u="none" strike="noStrike" kern="1200" dirty="0">
                          <a:solidFill>
                            <a:schemeClr val="dk1"/>
                          </a:solidFill>
                          <a:effectLst/>
                          <a:latin typeface="+mn-lt"/>
                          <a:ea typeface="+mn-ea"/>
                          <a:cs typeface="+mn-cs"/>
                        </a:rPr>
                        <a:t>36608 MHz</a:t>
                      </a:r>
                      <a:endParaRPr lang="en-US" sz="1400" dirty="0"/>
                    </a:p>
                  </a:txBody>
                  <a:tcPr anchor="ctr"/>
                </a:tc>
                <a:tc>
                  <a:txBody>
                    <a:bodyPr/>
                    <a:lstStyle/>
                    <a:p>
                      <a:pPr algn="ctr"/>
                      <a:endParaRPr lang="en-US" sz="1400" dirty="0"/>
                    </a:p>
                  </a:txBody>
                  <a:tcPr anchor="ctr"/>
                </a:tc>
                <a:tc>
                  <a:txBody>
                    <a:bodyPr/>
                    <a:lstStyle/>
                    <a:p>
                      <a:pPr algn="ctr"/>
                      <a:r>
                        <a:rPr lang="en-US" sz="1400" b="0" i="0" u="none" strike="noStrike" kern="1200" dirty="0">
                          <a:solidFill>
                            <a:schemeClr val="dk1"/>
                          </a:solidFill>
                          <a:effectLst/>
                          <a:latin typeface="+mn-lt"/>
                          <a:ea typeface="+mn-ea"/>
                          <a:cs typeface="+mn-cs"/>
                        </a:rPr>
                        <a:t>36608 MHz</a:t>
                      </a:r>
                      <a:endParaRPr lang="en-US" sz="1400" dirty="0"/>
                    </a:p>
                  </a:txBody>
                  <a:tcPr anchor="ctr"/>
                </a:tc>
                <a:tc>
                  <a:txBody>
                    <a:bodyPr/>
                    <a:lstStyle/>
                    <a:p>
                      <a:pPr algn="ctr"/>
                      <a:r>
                        <a:rPr lang="en-US" sz="1400" dirty="0"/>
                        <a:t>3324 MHz</a:t>
                      </a:r>
                    </a:p>
                  </a:txBody>
                  <a:tcPr anchor="ctr"/>
                </a:tc>
                <a:extLst>
                  <a:ext uri="{0D108BD9-81ED-4DB2-BD59-A6C34878D82A}">
                    <a16:rowId xmlns:a16="http://schemas.microsoft.com/office/drawing/2014/main" val="3988286358"/>
                  </a:ext>
                </a:extLst>
              </a:tr>
            </a:tbl>
          </a:graphicData>
        </a:graphic>
      </p:graphicFrame>
      <p:pic>
        <p:nvPicPr>
          <p:cNvPr id="5" name="Picture 4" descr="A graph of gas prices&#10;&#10;AI-generated content may be incorrect.">
            <a:extLst>
              <a:ext uri="{FF2B5EF4-FFF2-40B4-BE49-F238E27FC236}">
                <a16:creationId xmlns:a16="http://schemas.microsoft.com/office/drawing/2014/main" id="{038DA16B-A4BE-07F5-2297-3D7D87DCC279}"/>
              </a:ext>
            </a:extLst>
          </p:cNvPr>
          <p:cNvPicPr>
            <a:picLocks noChangeAspect="1"/>
          </p:cNvPicPr>
          <p:nvPr/>
        </p:nvPicPr>
        <p:blipFill>
          <a:blip r:embed="rId2"/>
          <a:stretch>
            <a:fillRect/>
          </a:stretch>
        </p:blipFill>
        <p:spPr>
          <a:xfrm>
            <a:off x="4370257" y="642047"/>
            <a:ext cx="3682646" cy="3227195"/>
          </a:xfrm>
          <a:prstGeom prst="rect">
            <a:avLst/>
          </a:prstGeom>
        </p:spPr>
      </p:pic>
      <p:pic>
        <p:nvPicPr>
          <p:cNvPr id="6" name="Picture 5" descr="A graph of different colored lines&#10;&#10;AI-generated content may be incorrect.">
            <a:extLst>
              <a:ext uri="{FF2B5EF4-FFF2-40B4-BE49-F238E27FC236}">
                <a16:creationId xmlns:a16="http://schemas.microsoft.com/office/drawing/2014/main" id="{F34C1AD8-D39C-626D-91FB-5C4E930DCEC7}"/>
              </a:ext>
            </a:extLst>
          </p:cNvPr>
          <p:cNvPicPr>
            <a:picLocks noChangeAspect="1"/>
          </p:cNvPicPr>
          <p:nvPr/>
        </p:nvPicPr>
        <p:blipFill>
          <a:blip r:embed="rId3"/>
          <a:stretch>
            <a:fillRect/>
          </a:stretch>
        </p:blipFill>
        <p:spPr>
          <a:xfrm>
            <a:off x="8201489" y="603251"/>
            <a:ext cx="3682646" cy="3227194"/>
          </a:xfrm>
          <a:prstGeom prst="rect">
            <a:avLst/>
          </a:prstGeom>
        </p:spPr>
      </p:pic>
      <p:pic>
        <p:nvPicPr>
          <p:cNvPr id="10" name="Picture 9" descr="A graph of gas prices&#10;&#10;AI-generated content may be incorrect.">
            <a:extLst>
              <a:ext uri="{FF2B5EF4-FFF2-40B4-BE49-F238E27FC236}">
                <a16:creationId xmlns:a16="http://schemas.microsoft.com/office/drawing/2014/main" id="{E0C13622-A8BD-F562-878E-B5E3A7851F89}"/>
              </a:ext>
            </a:extLst>
          </p:cNvPr>
          <p:cNvPicPr>
            <a:picLocks noChangeAspect="1"/>
          </p:cNvPicPr>
          <p:nvPr/>
        </p:nvPicPr>
        <p:blipFill>
          <a:blip r:embed="rId4"/>
          <a:stretch>
            <a:fillRect/>
          </a:stretch>
        </p:blipFill>
        <p:spPr>
          <a:xfrm>
            <a:off x="607162" y="662959"/>
            <a:ext cx="3614509" cy="3167485"/>
          </a:xfrm>
          <a:prstGeom prst="rect">
            <a:avLst/>
          </a:prstGeom>
        </p:spPr>
      </p:pic>
    </p:spTree>
    <p:extLst>
      <p:ext uri="{BB962C8B-B14F-4D97-AF65-F5344CB8AC3E}">
        <p14:creationId xmlns:p14="http://schemas.microsoft.com/office/powerpoint/2010/main" val="394241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spAutoFit/>
      </a:bodyPr>
      <a:lstStyle>
        <a:defPPr algn="l">
          <a:spcBef>
            <a:spcPts val="0"/>
          </a:spcBef>
          <a:buClr>
            <a:srgbClr val="0096FF"/>
          </a:buClr>
          <a:defRPr sz="2000" dirty="0" smtClean="0"/>
        </a:defPPr>
      </a:lstStyle>
    </a:txDef>
  </a:objectDefaults>
  <a:extraClrSchemeLst/>
  <a:extLst>
    <a:ext uri="{05A4C25C-085E-4340-85A3-A5531E510DB2}">
      <thm15:themeFamily xmlns:thm15="http://schemas.microsoft.com/office/thememl/2012/main" name="CD-3B EIC_PPT_Outline_Template_Widescreen_0224.potx" id="{E6C5CCA8-604B-4BF3-AD52-0CCDA95A2BA6}" vid="{8057B053-B9B7-4C41-ADDD-67BAEC9A00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C34C91B90C1548A4C3AA992774E13A" ma:contentTypeVersion="7" ma:contentTypeDescription="Create a new document." ma:contentTypeScope="" ma:versionID="7a61f8cd703a7205ecb4e678dec18d87">
  <xsd:schema xmlns:xsd="http://www.w3.org/2001/XMLSchema" xmlns:xs="http://www.w3.org/2001/XMLSchema" xmlns:p="http://schemas.microsoft.com/office/2006/metadata/properties" xmlns:ns2="3b6a705c-5149-41b7-ae9a-732190ba5a52" targetNamespace="http://schemas.microsoft.com/office/2006/metadata/properties" ma:root="true" ma:fieldsID="c225db4bd17ba7aa7935a5a4ed95403e" ns2:_="">
    <xsd:import namespace="3b6a705c-5149-41b7-ae9a-732190ba5a52"/>
    <xsd:element name="properties">
      <xsd:complexType>
        <xsd:sequence>
          <xsd:element name="documentManagement">
            <xsd:complexType>
              <xsd:all>
                <xsd:element ref="ns2:Day" minOccurs="0"/>
                <xsd:element ref="ns2:Status" minOccurs="0"/>
                <xsd:element ref="ns2:Sequence" minOccurs="0"/>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6a705c-5149-41b7-ae9a-732190ba5a52" elementFormDefault="qualified">
    <xsd:import namespace="http://schemas.microsoft.com/office/2006/documentManagement/types"/>
    <xsd:import namespace="http://schemas.microsoft.com/office/infopath/2007/PartnerControls"/>
    <xsd:element name="Day" ma:index="8" nillable="true" ma:displayName="Day" ma:format="DateOnly" ma:internalName="Day">
      <xsd:simpleType>
        <xsd:restriction base="dms:DateTime"/>
      </xsd:simpleType>
    </xsd:element>
    <xsd:element name="Status" ma:index="9" nillable="true" ma:displayName="Status" ma:format="Dropdown" ma:internalName="Status">
      <xsd:simpleType>
        <xsd:restriction base="dms:Choice">
          <xsd:enumeration value="Draft in Progress"/>
          <xsd:enumeration value="Read for Page Turns"/>
          <xsd:enumeration value="Ready For Dry Run"/>
          <xsd:enumeration value="Final Changes Complete"/>
          <xsd:enumeration value="Ready to Post"/>
          <xsd:enumeration value="Posted"/>
        </xsd:restriction>
      </xsd:simpleType>
    </xsd:element>
    <xsd:element name="Sequence" ma:index="10" nillable="true" ma:displayName="Sequence" ma:format="Dropdown" ma:internalName="Sequence">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quence xmlns="3b6a705c-5149-41b7-ae9a-732190ba5a52">01</Sequence>
    <Status xmlns="3b6a705c-5149-41b7-ae9a-732190ba5a52">Final Changes Complete</Status>
    <Day xmlns="3b6a705c-5149-41b7-ae9a-732190ba5a52">2025-01-07T05:00:00+00:00</Day>
  </documentManagement>
</p:properties>
</file>

<file path=customXml/itemProps1.xml><?xml version="1.0" encoding="utf-8"?>
<ds:datastoreItem xmlns:ds="http://schemas.openxmlformats.org/officeDocument/2006/customXml" ds:itemID="{2CE82E08-C36A-4352-A2D1-2ECF9A8A3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6a705c-5149-41b7-ae9a-732190ba5a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22D85F-60BA-4A51-A1DF-FC43A3B6C642}">
  <ds:schemaRefs>
    <ds:schemaRef ds:uri="http://schemas.microsoft.com/sharepoint/v3/contenttype/forms"/>
  </ds:schemaRefs>
</ds:datastoreItem>
</file>

<file path=customXml/itemProps3.xml><?xml version="1.0" encoding="utf-8"?>
<ds:datastoreItem xmlns:ds="http://schemas.openxmlformats.org/officeDocument/2006/customXml" ds:itemID="{B9E88647-562A-460A-88A0-13D05ABABF01}">
  <ds:schemaRefs>
    <ds:schemaRef ds:uri="http://purl.org/dc/elements/1.1/"/>
    <ds:schemaRef ds:uri="http://schemas.microsoft.com/office/2006/documentManagement/types"/>
    <ds:schemaRef ds:uri="http://schemas.microsoft.com/office/2006/metadata/properties"/>
    <ds:schemaRef ds:uri="3b6a705c-5149-41b7-ae9a-732190ba5a52"/>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BNL</Template>
  <TotalTime>13695</TotalTime>
  <Words>2734</Words>
  <Application>Microsoft Macintosh PowerPoint</Application>
  <PresentationFormat>Widescreen</PresentationFormat>
  <Paragraphs>412</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Cambria Math</vt:lpstr>
      <vt:lpstr>Comic Sans MS</vt:lpstr>
      <vt:lpstr>Courier New</vt:lpstr>
      <vt:lpstr>Symbol</vt:lpstr>
      <vt:lpstr>Times New Roman</vt:lpstr>
      <vt:lpstr>Wingdings</vt:lpstr>
      <vt:lpstr>BNL</vt:lpstr>
      <vt:lpstr>Urgent ePIC Simulation Feedback needed by the EIC </vt:lpstr>
      <vt:lpstr>PowerPoint Presentation</vt:lpstr>
      <vt:lpstr>Beam Background Sources</vt:lpstr>
      <vt:lpstr>HSR Collimation</vt:lpstr>
      <vt:lpstr>Beam Background Sources</vt:lpstr>
      <vt:lpstr>ESR Collimation</vt:lpstr>
      <vt:lpstr>ePIC Background Reduction – ESR Collimation</vt:lpstr>
      <vt:lpstr>Beam Background Sources</vt:lpstr>
      <vt:lpstr>Current Results</vt:lpstr>
      <vt:lpstr>PowerPoint Presentation</vt:lpstr>
      <vt:lpstr>Hit Rate Example: SVT</vt:lpstr>
      <vt:lpstr>Data Sizes</vt:lpstr>
      <vt:lpstr>Hit Rates</vt:lpstr>
      <vt:lpstr>Data Rates for Different Energies (eP)</vt:lpstr>
      <vt:lpstr>Recent Review Recommendations</vt:lpstr>
      <vt:lpstr>PowerPoint Presentation</vt:lpstr>
      <vt:lpstr>Sector-5 Collimator</vt:lpstr>
      <vt:lpstr>Required Info from ePIC</vt:lpstr>
      <vt:lpstr>Summary</vt:lpstr>
      <vt:lpstr>Finding Correlation between Vacuum and Beam Current</vt:lpstr>
      <vt:lpstr>PowerPoint Presentation</vt:lpstr>
      <vt:lpstr>PowerPoint Presentation</vt:lpstr>
      <vt:lpstr>What Studies with Background are needed</vt:lpstr>
      <vt:lpstr>EIC Beam Parameters</vt:lpstr>
      <vt:lpstr>Lessons from HERA II upgrade</vt:lpstr>
      <vt:lpstr>Lessons from HERA II upgrade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Detector and ePIC Overview</dc:title>
  <dc:subject/>
  <dc:creator>Elke-Caroline Aschenauer</dc:creator>
  <cp:keywords/>
  <dc:description/>
  <cp:lastModifiedBy>Elke-Caroline Aschenauer</cp:lastModifiedBy>
  <cp:revision>113</cp:revision>
  <dcterms:created xsi:type="dcterms:W3CDTF">2024-09-19T01:46:49Z</dcterms:created>
  <dcterms:modified xsi:type="dcterms:W3CDTF">2026-01-23T15:23:23Z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0x010100B8C34C91B90C1548A4C3AA992774E13A</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Comments">
    <vt:lpwstr>Names added to footer.  Fixed tag colors throughout. Slide 10 covered footer for visual. Slide 12 corrected spelling "Forward". Minor formatting.</vt:lpwstr>
  </property>
  <property fmtid="{D5CDD505-2E9C-101B-9397-08002B2CF9AE}" pid="12" name="xd_Signature">
    <vt:lpwstr/>
  </property>
  <property fmtid="{D5CDD505-2E9C-101B-9397-08002B2CF9AE}" pid="13" name="Status">
    <vt:lpwstr>Ready To Post</vt:lpwstr>
  </property>
</Properties>
</file>