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  <p:sldMasterId id="2147483708" r:id="rId3"/>
  </p:sldMasterIdLst>
  <p:notesMasterIdLst>
    <p:notesMasterId r:id="rId27"/>
  </p:notesMasterIdLst>
  <p:sldIdLst>
    <p:sldId id="4729" r:id="rId4"/>
    <p:sldId id="2147375436" r:id="rId5"/>
    <p:sldId id="2147375435" r:id="rId6"/>
    <p:sldId id="2147469621" r:id="rId7"/>
    <p:sldId id="2147469623" r:id="rId8"/>
    <p:sldId id="2147469630" r:id="rId9"/>
    <p:sldId id="2147469622" r:id="rId10"/>
    <p:sldId id="2147469631" r:id="rId11"/>
    <p:sldId id="2147469629" r:id="rId12"/>
    <p:sldId id="2147469633" r:id="rId13"/>
    <p:sldId id="2147469620" r:id="rId14"/>
    <p:sldId id="2147469632" r:id="rId15"/>
    <p:sldId id="2147469634" r:id="rId16"/>
    <p:sldId id="4770" r:id="rId17"/>
    <p:sldId id="2147469624" r:id="rId18"/>
    <p:sldId id="2147469625" r:id="rId19"/>
    <p:sldId id="2147469626" r:id="rId20"/>
    <p:sldId id="2147469628" r:id="rId21"/>
    <p:sldId id="2147469627" r:id="rId22"/>
    <p:sldId id="274" r:id="rId23"/>
    <p:sldId id="5821" r:id="rId24"/>
    <p:sldId id="5759" r:id="rId25"/>
    <p:sldId id="2147375434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418" autoAdjust="0"/>
    <p:restoredTop sz="94632" autoAdjust="0"/>
  </p:normalViewPr>
  <p:slideViewPr>
    <p:cSldViewPr snapToGrid="0">
      <p:cViewPr varScale="1">
        <p:scale>
          <a:sx n="91" d="100"/>
          <a:sy n="91" d="100"/>
        </p:scale>
        <p:origin x="21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8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57B3B-ED67-469A-B307-86F7A39C9689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06A0A4-0EE3-4D82-BAB3-ED3AA258C5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9340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27E3DE-8F3D-4442-9E56-0EDB4E26FAF2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93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92a3cf2344_0_16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6" name="Google Shape;396;g392a3cf2344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alphaModFix amt="30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B845-9551-8488-0E95-7AF95F7281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D57D4D-66DD-A196-D0A8-8805CE5058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40ADDD-5152-73DD-11CC-AFBE08298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59CBD8-7511-A28A-2586-7ABB5F707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0AD182-9F01-4238-3E61-32F245760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2288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8EAA9-FD5C-FB10-5E29-583D9563D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2E0C21-CAF2-8240-D002-C94BB8AD4A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D8ADFB-0727-ACB3-0B41-39AEC1F32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1AE20-ACDE-5B8A-6842-D0FD18AA2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6B906-77A9-191C-0750-487D682D1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116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70B496-BCD1-C439-2F1B-3F41C2831F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ECC6F7-725F-20A8-3417-6C523576E0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0F375-C9CC-DEF1-A546-790055B0B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3C2972-7336-1AFA-EC13-399387419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788EB3-F852-190D-3BEB-C3CCF3CC0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78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1" y="1174478"/>
            <a:ext cx="10962105" cy="1240412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L2Ms Monthly Reporting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1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342900" indent="0">
              <a:buFontTx/>
              <a:buNone/>
              <a:defRPr sz="1500"/>
            </a:lvl2pPr>
            <a:lvl3pPr marL="685800" indent="0">
              <a:buFontTx/>
              <a:buNone/>
              <a:defRPr sz="1500"/>
            </a:lvl3pPr>
            <a:lvl4pPr marL="1028700" indent="0">
              <a:buFontTx/>
              <a:buNone/>
              <a:defRPr sz="1500"/>
            </a:lvl4pPr>
            <a:lvl5pPr marL="1371600" indent="0">
              <a:buFontTx/>
              <a:buNone/>
              <a:defRPr sz="1500"/>
            </a:lvl5pPr>
          </a:lstStyle>
          <a:p>
            <a:pPr lvl="0"/>
            <a:r>
              <a:rPr lang="en-US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5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6" y="472833"/>
            <a:ext cx="1825604" cy="457200"/>
          </a:xfrm>
          <a:prstGeom prst="rect">
            <a:avLst/>
          </a:prstGeo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1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1500">
                <a:solidFill>
                  <a:schemeClr val="bg1"/>
                </a:solidFill>
              </a:defRPr>
            </a:lvl2pPr>
            <a:lvl3pPr>
              <a:defRPr sz="1500">
                <a:solidFill>
                  <a:schemeClr val="bg1"/>
                </a:solidFill>
              </a:defRPr>
            </a:lvl3pPr>
            <a:lvl4pPr>
              <a:defRPr sz="1500">
                <a:solidFill>
                  <a:schemeClr val="bg1"/>
                </a:solidFill>
              </a:defRPr>
            </a:lvl4pPr>
            <a:lvl5pPr>
              <a:defRPr sz="15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Date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1" y="3738425"/>
            <a:ext cx="10962105" cy="4778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Subtitle (If Needed)</a:t>
            </a:r>
          </a:p>
        </p:txBody>
      </p:sp>
    </p:spTree>
    <p:extLst>
      <p:ext uri="{BB962C8B-B14F-4D97-AF65-F5344CB8AC3E}">
        <p14:creationId xmlns:p14="http://schemas.microsoft.com/office/powerpoint/2010/main" val="8758103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512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480">
          <p15:clr>
            <a:srgbClr val="FBAE40"/>
          </p15:clr>
        </p15:guide>
        <p15:guide id="11" pos="976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Outline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 sz="15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Level 1 – Arial 20</a:t>
            </a:r>
          </a:p>
          <a:p>
            <a:pPr lvl="1"/>
            <a:r>
              <a:rPr lang="en-US"/>
              <a:t>Level 2 – Arial 16</a:t>
            </a:r>
          </a:p>
          <a:p>
            <a:pPr lvl="2"/>
            <a:r>
              <a:rPr lang="en-US"/>
              <a:t>Level 3 – Arial 16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922610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Slide Title [Layout: Content 1 – Bulleted]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/>
          <a:lstStyle>
            <a:lvl1pPr>
              <a:defRPr/>
            </a:lvl1pPr>
            <a:lvl2pPr marL="386954" indent="-171450">
              <a:defRPr/>
            </a:lvl2pPr>
            <a:lvl3pPr marL="558404" indent="-127397">
              <a:defRPr/>
            </a:lvl3pPr>
            <a:lvl4pPr marL="729854" indent="-127397">
              <a:defRPr/>
            </a:lvl4pPr>
            <a:lvl5pPr marL="901304" indent="-127397">
              <a:defRPr/>
            </a:lvl5pPr>
          </a:lstStyle>
          <a:p>
            <a:pPr lvl="0"/>
            <a:r>
              <a:rPr lang="en-US"/>
              <a:t>Level 1 – Arial 24</a:t>
            </a:r>
          </a:p>
          <a:p>
            <a:pPr lvl="1"/>
            <a:r>
              <a:rPr lang="en-US"/>
              <a:t>Level 2 – Arial 20</a:t>
            </a:r>
          </a:p>
          <a:p>
            <a:pPr lvl="2"/>
            <a:r>
              <a:rPr lang="en-US"/>
              <a:t>Level 3 – Arial 18</a:t>
            </a:r>
          </a:p>
          <a:p>
            <a:pPr lvl="3"/>
            <a:r>
              <a:rPr lang="en-US"/>
              <a:t>Level 4 – Arial 16</a:t>
            </a:r>
          </a:p>
          <a:p>
            <a:pPr lvl="4"/>
            <a:r>
              <a:rPr lang="en-US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20590506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5" cy="5234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2919804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00421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epara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61963" y="930274"/>
            <a:ext cx="11521440" cy="521208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270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Section Separator – Title Line 1</a:t>
            </a:r>
          </a:p>
          <a:p>
            <a:pPr lvl="0"/>
            <a:r>
              <a:rPr lang="en-US"/>
              <a:t>Section Separator – Title Line 2</a:t>
            </a:r>
          </a:p>
          <a:p>
            <a:pPr lvl="0"/>
            <a:r>
              <a:rPr lang="en-US"/>
              <a:t>Section Separator – Title Line 3</a:t>
            </a:r>
          </a:p>
        </p:txBody>
      </p:sp>
    </p:spTree>
    <p:extLst>
      <p:ext uri="{BB962C8B-B14F-4D97-AF65-F5344CB8AC3E}">
        <p14:creationId xmlns:p14="http://schemas.microsoft.com/office/powerpoint/2010/main" val="27708707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55AB34-511A-FD0A-45FB-B3D367E76A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947CD7-C734-21F6-81DC-8290AD7215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45552A-C9A1-3B8D-7A2D-F5441EEA6A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07893C-2C1F-EBE1-FB9B-B608C684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856ED7-D41B-2D16-06CA-A7C673BE3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18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EBA92-7908-1273-E767-7B2A32132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4B9B4-47EF-CC1D-C064-45CA347A2E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C63157-7AFE-02D8-18E0-37EED5965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DEC48-4944-1100-0E64-1C1DB3CCD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0AB3E-0CF0-B66D-CA0A-3C4AA0A73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960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BE01F-402B-896B-075E-8B52C03B8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5BD732-D622-D697-7848-0C60AE57E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CEBB6-0851-0996-41E2-CD4C20193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2124-1FF5-0D00-9D1D-75F1B6E5EF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0A1524-79FD-873B-B8AB-264A11B39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1896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E69262-B510-C432-D04D-8499F967DC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4D96B-5635-2E89-C26B-ACC811BE1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62199A-CBEA-7765-2943-D1FF7675E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8D99E3-67B5-E122-9252-424B616A7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2C15FD-16DF-FC3D-4F1B-9BFF1310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6720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D5E06-5C5A-4089-57EC-176D40AC4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F8A1A-0A38-BD51-B130-3E61C224E7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8B401-440A-2CFD-4FAD-13FC6AC691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FB9E2-BA7B-0D56-B8F3-60E2AB38D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B24088-5AEC-4DA0-5C47-F543B1B48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1F257F-693C-3229-7620-D94FA6D81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242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14561-025E-004B-C7A8-4739232C9A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AC9AB3-9AAD-BAA5-E760-92E2508A3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52426-AE55-6BE5-ADC7-2590154B6F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49B071D-0BA2-447D-120F-23A5BE6F9A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DFD439-6179-397E-53A2-0C9D40C57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62BBDD-4F03-E7A6-7A03-86CB71834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437E2B5-E85C-FFB5-7CB4-227258449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7ED8C27-580B-ECD0-7760-DB9DF74B0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4356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681C7B-176A-7987-56DF-4FB1FF98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DB5906-75B8-CA47-90FF-B40E10E463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BF0E031-C721-04CB-329B-5C3D894CC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F6CBF7-6901-0C83-6C7C-815088464A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8505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0E1C9B-B735-78AF-127B-A74A000FB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608120-3DBA-5C15-1F08-AAD72542C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305029-1627-473B-0BAB-1C2F32714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1341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A2A3A-ED7F-C1A1-3087-72B30DE6F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4F622D-E5C4-97C5-3E1F-B8EA3C713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26DACA-02F4-D01D-3321-F37E2906D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0041F7-FB4D-016B-36A3-3AAEAF741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469B2C-598D-7489-04C4-53A0E599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DFCB9C-A0FF-8B09-B7F6-0AE1B6242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580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3AD-A53C-9FD4-318C-1F4BA8DA0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E6B677-3CCB-AAD5-582C-4375F193A3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9CB5C-76BD-9AED-2315-60B5A0F1F3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73BD1-9B5C-105B-746B-AB71A89897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9F82F6-6F88-C36E-4EA2-B88F37AF87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082276-A3E9-F29D-EF5F-FBAE65D27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4900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E58DC-EC7D-1AAE-FC0C-EFA2DBBA9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119D6F-A165-85EA-8148-8317F9EDFE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650DB6-7CEF-B406-D3D9-151521C94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E2322C-6410-55F0-D892-B131B6997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8312EE-FC0C-F3A3-E0D7-778686D8C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9709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F399AC2-BF2C-3B86-904C-346D92D26B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EC373F-E4F1-6A11-3C23-AEBA271E78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A73865-0919-6864-3097-95B6E797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A333B7-AA9C-C8D3-A171-FE697565E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917D7-4F3D-F06C-89C8-B22ED90660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9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397D3-26E5-3B41-5D7F-5E9416CBC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84A382-22CC-D083-9CD5-3AB354029F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3C9DF4-3875-85D0-B28E-94494689C5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3D6A2-64B4-C0E6-A47B-5E668C463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B46D-86E4-4FA0-0887-108854F98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223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991E8-7E58-9C8E-1D32-516EC26D88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82D4AF-133D-18E9-CF22-2098E9C07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F322A9-3784-C2C4-38FB-C81DBCD29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25AEC-0412-98AB-FD28-7EFA7752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D1176-F8FD-2CB4-4AD9-9C103A665B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CB3C3D-1318-EFDB-C2F7-549844E5C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5339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D2FC24-176B-5708-56AB-20547320A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75511F-C5BC-D4A0-5CDB-7008E780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A67D202-A3AD-C87E-E899-06F554BA2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DDCB123-703D-2800-97F4-A2467204A5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8AFE6E-4586-3040-72DD-058A028F8F7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855D26-1F68-200C-91E8-DD30A7C8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CEC0213-F391-E86F-E0D7-F9080ACDB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01F6C0-C02E-41F7-7624-1F211EE10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004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C3C1-03E4-626B-6509-5FCF893713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54602D-309E-D848-B30A-670F020C3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0CDDC2-FA23-DA00-4444-2D07EAF24D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6360-FD7F-85A3-F579-AA3338FEC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039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4B827B-B882-EF08-B94B-BC4EC3D6F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9B48-3C65-1306-B9D4-327B80F52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6D6E66-4D34-308B-F928-8D840B0E3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442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FB975-3C76-A5B6-03AA-7AC63BB7B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908828-AC71-580F-80EF-6A433FFFF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97CEB2-9E6E-C5BF-873F-165920CCA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534356-4E42-BF9D-CB81-6773A644B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E8D09-8B4B-D8F3-D8D7-4F1FCA329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522E60-46A7-473C-0F1F-79037FEDC2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049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0046-A409-B36B-0483-B5070C3D9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34E26B-AE0F-8A59-618E-10CEDDB264E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306652A-0F6C-C445-0475-70FA071341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3A17E3-2E60-0D8A-A502-DE4F23B45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AC12B-5593-0FAE-01CA-06B9DBCE89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03083A-0444-8F96-5D17-8A51D0FF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34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EC1EDF-F53A-8614-E2FA-B871C3053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505D3D-7C3F-7375-EC7E-52A2761C92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25882-7DBE-EFFF-5353-4511D27DB6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290A07-1EA6-5554-A455-D032D0D07E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6ABC7-A4A4-DA95-22A1-6A8E3308C4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949A8-7CCD-4D90-AA9A-1451BFC6FB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4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6274" y="535093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9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EIC L2Ms Monthly Reporting, February 25,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501" y="6517123"/>
            <a:ext cx="513209" cy="253916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E7E6BA-9547-40BA-BC84-EED48D8D50C1}" type="slidenum">
              <a:rPr kumimoji="0" lang="en-US" sz="105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61963" y="6260638"/>
            <a:ext cx="11499235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5" cy="5044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8" y="908852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519203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6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345281" indent="-175022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515541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56060" indent="-170260" algn="l" defTabSz="6858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>
          <p15:clr>
            <a:srgbClr val="F26B43"/>
          </p15:clr>
        </p15:guide>
        <p15:guide id="8" pos="5120">
          <p15:clr>
            <a:srgbClr val="F26B43"/>
          </p15:clr>
        </p15:guide>
        <p15:guide id="9" pos="480">
          <p15:clr>
            <a:srgbClr val="F26B43"/>
          </p15:clr>
        </p15:guide>
        <p15:guide id="10" orient="horz" pos="3888">
          <p15:clr>
            <a:srgbClr val="F26B43"/>
          </p15:clr>
        </p15:guide>
        <p15:guide id="11" pos="9760">
          <p15:clr>
            <a:srgbClr val="F26B43"/>
          </p15:clr>
        </p15:guide>
        <p15:guide id="12" orient="horz" pos="412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EBB4CE-BDD6-0140-7004-520D4D62A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65F9E5-1D88-D574-889C-49955B5818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39A1C8-C595-E3AC-0813-004238830A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E72998-AA47-DCE8-6929-79E93B170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8CAE8-F96F-3E9F-7C41-E6C6FBAE85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A14187-AF44-4271-AA62-1C5C376B8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989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eic.github.io/documentation/tutorials.html" TargetMode="External"/><Relationship Id="rId3" Type="http://schemas.openxmlformats.org/officeDocument/2006/relationships/hyperlink" Target="https://lists.bnl.gov/mailman/listinfo" TargetMode="External"/><Relationship Id="rId7" Type="http://schemas.openxmlformats.org/officeDocument/2006/relationships/hyperlink" Target="https://eic.github.io/documentation/landingpage.html" TargetMode="External"/><Relationship Id="rId2" Type="http://schemas.openxmlformats.org/officeDocument/2006/relationships/hyperlink" Target="https://www.bnl.gov/eic/epic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iki.bnl.gov/EPIC/index.php?title=Early-Career_Election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indico.bnl.gov/category/435/" TargetMode="External"/><Relationship Id="rId10" Type="http://schemas.openxmlformats.org/officeDocument/2006/relationships/hyperlink" Target="https://zenodo.org/communities/epic" TargetMode="External"/><Relationship Id="rId4" Type="http://schemas.openxmlformats.org/officeDocument/2006/relationships/hyperlink" Target="https://indico.bnl.gov/category/402/" TargetMode="External"/><Relationship Id="rId9" Type="http://schemas.openxmlformats.org/officeDocument/2006/relationships/hyperlink" Target="https://chat.epic-eic.org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icug.org/content/join.html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reybook.cern.ch/experiment/recognized" TargetMode="External"/><Relationship Id="rId7" Type="http://schemas.openxmlformats.org/officeDocument/2006/relationships/image" Target="../media/image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Users.Office@cern.ch" TargetMode="External"/><Relationship Id="rId5" Type="http://schemas.openxmlformats.org/officeDocument/2006/relationships/hyperlink" Target="https://usersoffice.web.cern.ch/team-leaders-corner" TargetMode="External"/><Relationship Id="rId4" Type="http://schemas.openxmlformats.org/officeDocument/2006/relationships/hyperlink" Target="https://usersoffice.web.cern.ch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6D571-64DA-59D8-BC2D-1823DE1E19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3012" y="2158757"/>
            <a:ext cx="5429865" cy="14622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b="1">
                <a:solidFill>
                  <a:schemeClr val="accent1"/>
                </a:solidFill>
                <a:latin typeface="+mn-lt"/>
              </a:rPr>
              <a:t>2026 Goals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1727CA-4AC4-2EC8-0469-970BF3E2EB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5570" y="4390141"/>
            <a:ext cx="4804747" cy="1302572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John Lajoie</a:t>
            </a:r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Silvia Dalla Torre</a:t>
            </a:r>
          </a:p>
          <a:p>
            <a:r>
              <a:rPr lang="en-US" i="1" dirty="0">
                <a:solidFill>
                  <a:schemeClr val="bg2">
                    <a:lumMod val="75000"/>
                  </a:schemeClr>
                </a:solidFill>
              </a:rPr>
              <a:t>January 23, 2026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7C64AE8-6DD8-3DB7-CF47-F3E3DC98D2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0505" y="902330"/>
            <a:ext cx="2314876" cy="16663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86F358B-1178-214A-1EA0-9636B2BE9C1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621953" y="793618"/>
            <a:ext cx="6067035" cy="501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37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CA7A39-9E35-E498-3FE1-561B03B65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72FA74F-7BA4-DADE-3CDB-813C995CE2CF}"/>
              </a:ext>
            </a:extLst>
          </p:cNvPr>
          <p:cNvCxnSpPr/>
          <p:nvPr/>
        </p:nvCxnSpPr>
        <p:spPr>
          <a:xfrm>
            <a:off x="7782853" y="2435550"/>
            <a:ext cx="0" cy="401919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F22E394-39A2-88D9-3D72-E59CEB553042}"/>
              </a:ext>
            </a:extLst>
          </p:cNvPr>
          <p:cNvCxnSpPr/>
          <p:nvPr/>
        </p:nvCxnSpPr>
        <p:spPr>
          <a:xfrm>
            <a:off x="3756953" y="2435550"/>
            <a:ext cx="0" cy="401919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00BAF-B0B3-016B-4DAB-2032F4892F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7E8E4-33DE-5082-A065-0EE5C2831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10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EB335BF-F895-5031-FED8-10D00B2BA72C}"/>
              </a:ext>
            </a:extLst>
          </p:cNvPr>
          <p:cNvSpPr/>
          <p:nvPr/>
        </p:nvSpPr>
        <p:spPr>
          <a:xfrm>
            <a:off x="1608084" y="598143"/>
            <a:ext cx="8586951" cy="8215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Software and Computing Multi-Year Plan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02D8F35-3FD3-B10C-E70E-66BFEB3487FF}"/>
              </a:ext>
            </a:extLst>
          </p:cNvPr>
          <p:cNvSpPr/>
          <p:nvPr/>
        </p:nvSpPr>
        <p:spPr>
          <a:xfrm>
            <a:off x="467653" y="1825295"/>
            <a:ext cx="3111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Technical Coordination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7EADB6C-3AF5-B0F0-58A8-948500801044}"/>
              </a:ext>
            </a:extLst>
          </p:cNvPr>
          <p:cNvSpPr/>
          <p:nvPr/>
        </p:nvSpPr>
        <p:spPr>
          <a:xfrm>
            <a:off x="3953803" y="1825294"/>
            <a:ext cx="3619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Software and Computing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313CC58-F545-9B8F-4B51-2C5504ECB31E}"/>
              </a:ext>
            </a:extLst>
          </p:cNvPr>
          <p:cNvSpPr/>
          <p:nvPr/>
        </p:nvSpPr>
        <p:spPr>
          <a:xfrm>
            <a:off x="7947953" y="1825293"/>
            <a:ext cx="3619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Physics Analysis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CE3D9E-486F-BDF8-6878-2DE7477F46CF}"/>
              </a:ext>
            </a:extLst>
          </p:cNvPr>
          <p:cNvSpPr txBox="1"/>
          <p:nvPr/>
        </p:nvSpPr>
        <p:spPr>
          <a:xfrm>
            <a:off x="4060833" y="3244334"/>
            <a:ext cx="351247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Multi-year plan for S&amp;C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003E91-A318-9755-A58D-AA97AC3C4823}"/>
              </a:ext>
            </a:extLst>
          </p:cNvPr>
          <p:cNvSpPr txBox="1"/>
          <p:nvPr/>
        </p:nvSpPr>
        <p:spPr>
          <a:xfrm>
            <a:off x="1117130" y="4075816"/>
            <a:ext cx="9330147" cy="369332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Data management and lifecycle plan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D8359F-4ECD-1A12-3523-179CF4EB6475}"/>
              </a:ext>
            </a:extLst>
          </p:cNvPr>
          <p:cNvSpPr txBox="1"/>
          <p:nvPr/>
        </p:nvSpPr>
        <p:spPr>
          <a:xfrm>
            <a:off x="1117131" y="5070409"/>
            <a:ext cx="933015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Streaming orchestration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/>
              <a:t>Demonstrators and testbed commissioning plan</a:t>
            </a:r>
          </a:p>
        </p:txBody>
      </p:sp>
    </p:spTree>
    <p:extLst>
      <p:ext uri="{BB962C8B-B14F-4D97-AF65-F5344CB8AC3E}">
        <p14:creationId xmlns:p14="http://schemas.microsoft.com/office/powerpoint/2010/main" val="19334154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D85358-FD13-C8FD-87A2-BD25F2F6B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326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NIMA Special Issue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920B1E-4D84-5A76-DD0E-E994BD3C70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08386"/>
            <a:ext cx="10515600" cy="4947964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NIMA Special will open March 2026</a:t>
            </a:r>
          </a:p>
          <a:p>
            <a:pPr lvl="1"/>
            <a:r>
              <a:rPr lang="en-US" dirty="0"/>
              <a:t>Open through October 2026</a:t>
            </a:r>
          </a:p>
          <a:p>
            <a:pPr lvl="1"/>
            <a:r>
              <a:rPr lang="en-US" dirty="0"/>
              <a:t>Coordinators to act as Guest Editors</a:t>
            </a:r>
          </a:p>
          <a:p>
            <a:pPr lvl="1"/>
            <a:r>
              <a:rPr lang="en-US" dirty="0"/>
              <a:t>Goal of the issue is a comprehensive overview of </a:t>
            </a:r>
            <a:r>
              <a:rPr lang="en-US" dirty="0" err="1"/>
              <a:t>ePIC</a:t>
            </a:r>
            <a:endParaRPr lang="en-US" dirty="0"/>
          </a:p>
          <a:p>
            <a:pPr lvl="1"/>
            <a:r>
              <a:rPr lang="en-US" dirty="0"/>
              <a:t>Contributions will undergo peer review</a:t>
            </a:r>
          </a:p>
          <a:p>
            <a:pPr lvl="1"/>
            <a:endParaRPr lang="en-US" dirty="0"/>
          </a:p>
          <a:p>
            <a:r>
              <a:rPr lang="en-US" dirty="0"/>
              <a:t>Plan to publish a super-set of the material prepared for the </a:t>
            </a:r>
            <a:r>
              <a:rPr lang="en-US" dirty="0" err="1"/>
              <a:t>pTDR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Subsystem technical papers derived from </a:t>
            </a:r>
            <a:r>
              <a:rPr lang="en-US" dirty="0" err="1"/>
              <a:t>pTDR</a:t>
            </a:r>
            <a:endParaRPr lang="en-US" dirty="0"/>
          </a:p>
          <a:p>
            <a:pPr lvl="1"/>
            <a:r>
              <a:rPr lang="en-US" dirty="0"/>
              <a:t>Physics performance paper spin-off from </a:t>
            </a:r>
            <a:r>
              <a:rPr lang="en-US" dirty="0" err="1"/>
              <a:t>pTDR</a:t>
            </a:r>
            <a:r>
              <a:rPr lang="en-US" dirty="0"/>
              <a:t>*</a:t>
            </a:r>
          </a:p>
          <a:p>
            <a:pPr lvl="1"/>
            <a:r>
              <a:rPr lang="en-US" dirty="0"/>
              <a:t>Early Science whitepaper*</a:t>
            </a:r>
          </a:p>
          <a:p>
            <a:pPr lvl="1"/>
            <a:r>
              <a:rPr lang="en-US" dirty="0"/>
              <a:t>Exclusive, Diffraction and Tagging paper(s)</a:t>
            </a:r>
          </a:p>
          <a:p>
            <a:pPr lvl="1"/>
            <a:r>
              <a:rPr lang="en-US" dirty="0"/>
              <a:t>Streaming Computing Model*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Planning for publications to be Open Access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E74DD5-9B35-B6FC-6ADC-A048720A6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/>
              <a:t>1/20/2026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1F5B96-ED45-D90C-9E0C-526C7769A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ePIC</a:t>
            </a:r>
            <a:r>
              <a:rPr lang="en-US" dirty="0"/>
              <a:t>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DF0F7-3470-FE7C-6FB1-CC7D9316E0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76DA98-CADB-A5A5-4895-36452903D3BF}"/>
              </a:ext>
            </a:extLst>
          </p:cNvPr>
          <p:cNvSpPr txBox="1"/>
          <p:nvPr/>
        </p:nvSpPr>
        <p:spPr>
          <a:xfrm>
            <a:off x="7575885" y="6123543"/>
            <a:ext cx="3445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Full collaboration author list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D3BCEB-06F0-1E52-AC7C-A96C0C810DC7}"/>
              </a:ext>
            </a:extLst>
          </p:cNvPr>
          <p:cNvSpPr txBox="1"/>
          <p:nvPr/>
        </p:nvSpPr>
        <p:spPr>
          <a:xfrm>
            <a:off x="8153400" y="669722"/>
            <a:ext cx="339424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This Special Issue will be an important tool to communicate to the NP community the depth, breadth and excitement for EIC science. </a:t>
            </a:r>
          </a:p>
        </p:txBody>
      </p:sp>
    </p:spTree>
    <p:extLst>
      <p:ext uri="{BB962C8B-B14F-4D97-AF65-F5344CB8AC3E}">
        <p14:creationId xmlns:p14="http://schemas.microsoft.com/office/powerpoint/2010/main" val="3017773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C54DB-08A9-2FC3-C12D-459B7F7AF8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F9B71A9-C38E-8E6E-C4F2-9FF2AB50118E}"/>
              </a:ext>
            </a:extLst>
          </p:cNvPr>
          <p:cNvCxnSpPr/>
          <p:nvPr/>
        </p:nvCxnSpPr>
        <p:spPr>
          <a:xfrm>
            <a:off x="7782853" y="2197508"/>
            <a:ext cx="0" cy="401919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E1E06AA-CF8E-253F-5AA7-A9EB6DFA38EE}"/>
              </a:ext>
            </a:extLst>
          </p:cNvPr>
          <p:cNvCxnSpPr/>
          <p:nvPr/>
        </p:nvCxnSpPr>
        <p:spPr>
          <a:xfrm>
            <a:off x="3756953" y="2197508"/>
            <a:ext cx="0" cy="401919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0A8FC9-9374-6176-B056-021A675B8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8F53C-C94D-73F3-CB21-398243DC6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12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345EA8-CA03-8BED-5C52-9A0CE0FEFF37}"/>
              </a:ext>
            </a:extLst>
          </p:cNvPr>
          <p:cNvSpPr/>
          <p:nvPr/>
        </p:nvSpPr>
        <p:spPr>
          <a:xfrm>
            <a:off x="1608083" y="321144"/>
            <a:ext cx="8586951" cy="8116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NIMA Special Issue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E18FD36-BC7B-2797-4085-DEC06058A196}"/>
              </a:ext>
            </a:extLst>
          </p:cNvPr>
          <p:cNvSpPr/>
          <p:nvPr/>
        </p:nvSpPr>
        <p:spPr>
          <a:xfrm>
            <a:off x="467653" y="1587253"/>
            <a:ext cx="3111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Technical Coordination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8921C9-FA71-93AE-0AF0-97AA27F968B7}"/>
              </a:ext>
            </a:extLst>
          </p:cNvPr>
          <p:cNvSpPr/>
          <p:nvPr/>
        </p:nvSpPr>
        <p:spPr>
          <a:xfrm>
            <a:off x="3953803" y="1587252"/>
            <a:ext cx="3619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Software and Computing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CA08151-4828-0858-8BA3-9E273B8D3645}"/>
              </a:ext>
            </a:extLst>
          </p:cNvPr>
          <p:cNvSpPr/>
          <p:nvPr/>
        </p:nvSpPr>
        <p:spPr>
          <a:xfrm>
            <a:off x="7947953" y="1587251"/>
            <a:ext cx="3619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Physics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4109A6-C22C-8A1A-C401-56C19712F756}"/>
              </a:ext>
            </a:extLst>
          </p:cNvPr>
          <p:cNvSpPr txBox="1"/>
          <p:nvPr/>
        </p:nvSpPr>
        <p:spPr>
          <a:xfrm>
            <a:off x="2061503" y="2642422"/>
            <a:ext cx="39941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Validate </a:t>
            </a:r>
            <a:r>
              <a:rPr lang="en-US" dirty="0" err="1"/>
              <a:t>ePIC</a:t>
            </a:r>
            <a:r>
              <a:rPr lang="en-US" dirty="0"/>
              <a:t> simulation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optimization studies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CD2D53-03E3-0891-C246-A013196AA63D}"/>
              </a:ext>
            </a:extLst>
          </p:cNvPr>
          <p:cNvSpPr txBox="1"/>
          <p:nvPr/>
        </p:nvSpPr>
        <p:spPr>
          <a:xfrm>
            <a:off x="4245902" y="3780830"/>
            <a:ext cx="3117847" cy="1200329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Organize the Streaming Computing Model contribution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Additional contributions?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2FF5D8A-233D-C141-AF46-1C09933D44B9}"/>
              </a:ext>
            </a:extLst>
          </p:cNvPr>
          <p:cNvSpPr txBox="1"/>
          <p:nvPr/>
        </p:nvSpPr>
        <p:spPr>
          <a:xfrm>
            <a:off x="6611279" y="2642422"/>
            <a:ext cx="421350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Reconstruction (PID/PF) and Analysis tools and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Holistic reconstruction (electron finder)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BA7EEE-D985-BA45-7F7D-48DEFEA81820}"/>
              </a:ext>
            </a:extLst>
          </p:cNvPr>
          <p:cNvSpPr txBox="1"/>
          <p:nvPr/>
        </p:nvSpPr>
        <p:spPr>
          <a:xfrm>
            <a:off x="467649" y="3780830"/>
            <a:ext cx="2870200" cy="92333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Organize contributions from DSC’s based on </a:t>
            </a:r>
            <a:r>
              <a:rPr lang="en-US" dirty="0" err="1"/>
              <a:t>pTDR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7554A-A34C-9A75-1A53-AAB817D3F565}"/>
              </a:ext>
            </a:extLst>
          </p:cNvPr>
          <p:cNvSpPr txBox="1"/>
          <p:nvPr/>
        </p:nvSpPr>
        <p:spPr>
          <a:xfrm>
            <a:off x="8201958" y="3780830"/>
            <a:ext cx="3117847" cy="1754326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Organize the </a:t>
            </a:r>
            <a:r>
              <a:rPr lang="en-US" dirty="0" err="1"/>
              <a:t>ePIC</a:t>
            </a:r>
            <a:r>
              <a:rPr lang="en-US" dirty="0"/>
              <a:t> Performance contribution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Organize the Early Science contribution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Organize the PWG contributions</a:t>
            </a:r>
          </a:p>
        </p:txBody>
      </p:sp>
    </p:spTree>
    <p:extLst>
      <p:ext uri="{BB962C8B-B14F-4D97-AF65-F5344CB8AC3E}">
        <p14:creationId xmlns:p14="http://schemas.microsoft.com/office/powerpoint/2010/main" val="17068597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C555B4F-3107-E9E7-77CA-ACF43570A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Other Aspects of the Collaboration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2C4F6B-C8E8-E1AB-AA23-051A256EE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2469"/>
            <a:ext cx="10515600" cy="468449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There is always a need to improve communication</a:t>
            </a:r>
          </a:p>
          <a:p>
            <a:endParaRPr lang="en-US" dirty="0"/>
          </a:p>
          <a:p>
            <a:r>
              <a:rPr lang="en-US" dirty="0"/>
              <a:t>We need to continue to work on early-career engagement</a:t>
            </a:r>
          </a:p>
          <a:p>
            <a:pPr lvl="1"/>
            <a:r>
              <a:rPr lang="en-US" dirty="0"/>
              <a:t>Need to foster an environment where early career individuals can easily contribute to </a:t>
            </a:r>
            <a:r>
              <a:rPr lang="en-US" dirty="0" err="1"/>
              <a:t>ePIC</a:t>
            </a:r>
            <a:r>
              <a:rPr lang="en-US" dirty="0"/>
              <a:t> and get recognized </a:t>
            </a:r>
            <a:r>
              <a:rPr lang="en-US" i="1" dirty="0"/>
              <a:t>as a part-time activity</a:t>
            </a:r>
          </a:p>
          <a:p>
            <a:pPr lvl="1"/>
            <a:endParaRPr lang="en-US" i="1" dirty="0"/>
          </a:p>
          <a:p>
            <a:r>
              <a:rPr lang="en-US" dirty="0"/>
              <a:t>Research support for groups working on EIC science</a:t>
            </a:r>
          </a:p>
          <a:p>
            <a:endParaRPr lang="en-US" dirty="0"/>
          </a:p>
          <a:p>
            <a:r>
              <a:rPr lang="en-US" dirty="0"/>
              <a:t>Communicate the importance of EIC science to the broader scientific community</a:t>
            </a:r>
          </a:p>
          <a:p>
            <a:endParaRPr lang="en-US" dirty="0"/>
          </a:p>
          <a:p>
            <a:r>
              <a:rPr lang="en-US" dirty="0"/>
              <a:t>Make use of and improve the collaboration statements </a:t>
            </a:r>
            <a:r>
              <a:rPr lang="en-US"/>
              <a:t>of service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B46E67E-4AFF-13B5-2CD9-E94E51C4EA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EBE732F-2FA3-59D0-12D7-79850D05D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EF34E0-1EE0-0A1C-2A8B-ED8B8867B0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269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t&#10;&#10;Description automatically generated with medium confidence">
            <a:extLst>
              <a:ext uri="{FF2B5EF4-FFF2-40B4-BE49-F238E27FC236}">
                <a16:creationId xmlns:a16="http://schemas.microsoft.com/office/drawing/2014/main" id="{435FE5CE-15BE-8B4A-54CC-D52C7DCC0F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9327" y="2112150"/>
            <a:ext cx="9053345" cy="2633700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BC7A3F4-3753-8E74-B80F-E4A0CDA88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FBD81DA-5D9A-F679-21B5-3F001B09C4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0BE84E-7880-E27B-720E-10DA6AD7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306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603D73-C2BE-6EDA-64BB-5E3A0BB51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AC61A4-77F1-BBBB-4F56-212072B8F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506A18-7916-4202-F38A-8D7E36B88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33DDD811-5064-CCF2-1798-C048E6491E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6686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57356-E8CD-BE63-B0B7-CE528E8E4E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588A6A-5A3A-2954-03CA-A026B0D8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568552-397E-D7AB-9BD3-A3D585BA9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5B44B8-DE1B-C48A-2F1F-9A90AC559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16</a:t>
            </a:fld>
            <a:endParaRPr lang="en-US"/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4886A62E-74D7-64DD-3F71-1C9D1A41C3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12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8B3C7-7503-0C79-6117-3AF99E350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6E8D818-1AB2-282E-11FA-3960285C42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C83068-A24D-CEC5-C15F-DAC8CD2A9D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236B15-B3C5-661A-BB43-4E3E8FB59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4F0711C-4F65-49A2-F60A-9CCFB3170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13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2ADC63-A52C-4EFC-46AF-15A7F052A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197BC0-60AD-7201-8A95-05CD8A879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EDDE2E-E432-7F64-77CE-361C24F4DD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0B0037-64A1-242B-E08A-16C206E03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BF38EF0B-DF82-B390-2284-F3B7DF849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0120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AE02F-90E4-E321-EE58-B0FA1D093E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01AC68-CF3F-BFFC-B2F3-F8C219150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945D0E4-88C1-14FE-F066-5D9BF80D5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1D508-9854-500F-3A0C-910DC5C6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 descr="Graphical user interface, text, application&#10;&#10;AI-generated content may be incorrect.">
            <a:extLst>
              <a:ext uri="{FF2B5EF4-FFF2-40B4-BE49-F238E27FC236}">
                <a16:creationId xmlns:a16="http://schemas.microsoft.com/office/drawing/2014/main" id="{43771C16-0714-BA7E-C22B-64B1A97E5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" y="283"/>
            <a:ext cx="12190992" cy="685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8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0BCC2-3EA7-9B2B-B230-0532C85A8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Recap of 2025, Looking forward to 2026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F47871-1438-CB89-2A3E-D39505AB63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4131"/>
            <a:ext cx="10515600" cy="458283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For 2025 see additional material posted for this talk</a:t>
            </a:r>
          </a:p>
          <a:p>
            <a:pPr lvl="1"/>
            <a:r>
              <a:rPr lang="en-US" dirty="0"/>
              <a:t>Summary of priorities arising from Frascati collaboration meeting</a:t>
            </a:r>
          </a:p>
          <a:p>
            <a:pPr lvl="1"/>
            <a:endParaRPr lang="en-US" dirty="0"/>
          </a:p>
          <a:p>
            <a:r>
              <a:rPr lang="en-US" dirty="0"/>
              <a:t>Our previous effort at priorities had a lot of information: </a:t>
            </a:r>
          </a:p>
          <a:p>
            <a:pPr lvl="1"/>
            <a:r>
              <a:rPr lang="en-US" dirty="0"/>
              <a:t>Not always clear what the main effort of the collaboration was or how it was supported by the efforts in the coordination offices.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Coordinators discussed their 2026 priorities in Tuesday presentations</a:t>
            </a:r>
          </a:p>
          <a:p>
            <a:pPr lvl="1"/>
            <a:r>
              <a:rPr lang="en-US" dirty="0"/>
              <a:t>In this talk I want to connect these to what I see as the broader goals of the collaboration</a:t>
            </a:r>
          </a:p>
          <a:p>
            <a:pPr lvl="1"/>
            <a:r>
              <a:rPr lang="en-US" dirty="0"/>
              <a:t>Things are moving quickly – focus on goals to accomplish between now and the next collaboration meeting in July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FD6DB9-3FFD-BD66-9403-74D0B597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6890E3-7A1B-CD6F-05F1-F6201CAC5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01D2C-D406-33FB-558C-06BF1CCBB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231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944" y="10203"/>
            <a:ext cx="945797" cy="6809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3"/>
          <p:cNvSpPr/>
          <p:nvPr/>
        </p:nvSpPr>
        <p:spPr>
          <a:xfrm>
            <a:off x="10686361" y="6147411"/>
            <a:ext cx="374400" cy="23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endParaRPr sz="1867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400;p4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2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33" tIns="45700" rIns="91433" bIns="45700" rtlCol="0" anchor="ctr" anchorCtr="0">
            <a:noAutofit/>
          </a:bodyPr>
          <a:lstStyle/>
          <a:p>
            <a:fld id="{00000000-1234-1234-1234-123412341234}" type="slidenum">
              <a:rPr lang="it"/>
              <a:pPr/>
              <a:t>20</a:t>
            </a:fld>
            <a:endParaRPr/>
          </a:p>
        </p:txBody>
      </p:sp>
      <p:sp>
        <p:nvSpPr>
          <p:cNvPr id="401" name="Google Shape;401;p43"/>
          <p:cNvSpPr txBox="1"/>
          <p:nvPr/>
        </p:nvSpPr>
        <p:spPr>
          <a:xfrm>
            <a:off x="1256867" y="62467"/>
            <a:ext cx="10425200" cy="648800"/>
          </a:xfrm>
          <a:prstGeom prst="rect">
            <a:avLst/>
          </a:prstGeom>
          <a:gradFill>
            <a:gsLst>
              <a:gs pos="0">
                <a:srgbClr val="00B0F0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91433" tIns="45700" rIns="91433" bIns="45700" anchor="ctr" anchorCtr="0">
            <a:noAutofit/>
          </a:bodyPr>
          <a:lstStyle/>
          <a:p>
            <a:pPr algn="ctr"/>
            <a:r>
              <a:rPr lang="it" sz="3600" b="1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2026 Reconstruction Priorities</a:t>
            </a:r>
            <a:endParaRPr sz="3200" b="1">
              <a:solidFill>
                <a:srgbClr val="C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402;p43"/>
          <p:cNvSpPr txBox="1"/>
          <p:nvPr/>
        </p:nvSpPr>
        <p:spPr>
          <a:xfrm>
            <a:off x="33547" y="638612"/>
            <a:ext cx="11865200" cy="6186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338658" indent="-338658">
              <a:spcBef>
                <a:spcPts val="800"/>
              </a:spcBef>
              <a:buClr>
                <a:srgbClr val="0563C2"/>
              </a:buClr>
              <a:buSzPts val="1800"/>
              <a:buFont typeface="Noto Sans Symbols"/>
              <a:buChar char="●"/>
            </a:pPr>
            <a:r>
              <a:rPr lang="it" sz="2400" dirty="0">
                <a:solidFill>
                  <a:srgbClr val="0563C2"/>
                </a:solidFill>
              </a:rPr>
              <a:t>Will keep pursuing 2025 priorities for 2026 as well! </a:t>
            </a:r>
            <a:endParaRPr sz="2400" dirty="0">
              <a:solidFill>
                <a:srgbClr val="0563C2"/>
              </a:solidFill>
            </a:endParaRPr>
          </a:p>
          <a:p>
            <a:pPr marL="338658" indent="-338658">
              <a:spcBef>
                <a:spcPts val="800"/>
              </a:spcBef>
              <a:buClr>
                <a:srgbClr val="0563C2"/>
              </a:buClr>
              <a:buSzPts val="1800"/>
              <a:buFont typeface="Noto Sans Symbols"/>
              <a:buChar char="●"/>
            </a:pPr>
            <a:r>
              <a:rPr lang="it" sz="2400" dirty="0">
                <a:solidFill>
                  <a:srgbClr val="0563C2"/>
                </a:solidFill>
              </a:rPr>
              <a:t>Holistic reconstruction </a:t>
            </a:r>
            <a:endParaRPr sz="2400" dirty="0">
              <a:solidFill>
                <a:srgbClr val="0563C2"/>
              </a:solidFill>
            </a:endParaRPr>
          </a:p>
          <a:p>
            <a:pPr marL="1219170" lvl="1" indent="-457189">
              <a:spcBef>
                <a:spcPts val="800"/>
              </a:spcBef>
              <a:buClr>
                <a:srgbClr val="0563C2"/>
              </a:buClr>
              <a:buSzPts val="1800"/>
              <a:buFont typeface="Noto Sans Symbols"/>
              <a:buChar char="○"/>
            </a:pPr>
            <a:r>
              <a:rPr lang="it" sz="2400" dirty="0">
                <a:solidFill>
                  <a:schemeClr val="dk1"/>
                </a:solidFill>
              </a:rPr>
              <a:t>There has been a tremendous progress with our reconstruction software, which has enabled many physics performance studies over the past year!</a:t>
            </a:r>
            <a:endParaRPr sz="2400" dirty="0">
              <a:solidFill>
                <a:schemeClr val="dk1"/>
              </a:solidFill>
            </a:endParaRPr>
          </a:p>
          <a:p>
            <a:pPr marL="1219170" lvl="1" indent="-457189">
              <a:spcBef>
                <a:spcPts val="800"/>
              </a:spcBef>
              <a:buClr>
                <a:schemeClr val="dk1"/>
              </a:buClr>
              <a:buSzPts val="1800"/>
              <a:buChar char="○"/>
            </a:pPr>
            <a:r>
              <a:rPr lang="it" sz="2400" dirty="0">
                <a:solidFill>
                  <a:schemeClr val="dk1"/>
                </a:solidFill>
              </a:rPr>
              <a:t>Nevertheless, further development of a more realistic holistic treatment of information from different components is crucial</a:t>
            </a:r>
            <a:endParaRPr sz="2400" dirty="0">
              <a:solidFill>
                <a:schemeClr val="dk1"/>
              </a:solidFill>
            </a:endParaRPr>
          </a:p>
          <a:p>
            <a:pPr marL="1219170" lvl="1" indent="-457189">
              <a:spcBef>
                <a:spcPts val="800"/>
              </a:spcBef>
              <a:buClr>
                <a:schemeClr val="dk1"/>
              </a:buClr>
              <a:buSzPts val="1800"/>
              <a:buChar char="○"/>
            </a:pPr>
            <a:r>
              <a:rPr lang="it" sz="2400" b="1" dirty="0">
                <a:solidFill>
                  <a:schemeClr val="dk1"/>
                </a:solidFill>
              </a:rPr>
              <a:t>Starting with 2026:</a:t>
            </a:r>
            <a:r>
              <a:rPr lang="it" sz="2400" dirty="0">
                <a:solidFill>
                  <a:schemeClr val="dk1"/>
                </a:solidFill>
              </a:rPr>
              <a:t> working together with S&amp;C, we prioritize:</a:t>
            </a:r>
            <a:endParaRPr sz="2400" dirty="0">
              <a:solidFill>
                <a:schemeClr val="dk1"/>
              </a:solidFill>
            </a:endParaRPr>
          </a:p>
          <a:p>
            <a:pPr marL="1828754" lvl="2" indent="-457189">
              <a:spcBef>
                <a:spcPts val="800"/>
              </a:spcBef>
              <a:buClr>
                <a:schemeClr val="dk1"/>
              </a:buClr>
              <a:buSzPts val="1800"/>
              <a:buChar char="■"/>
            </a:pPr>
            <a:r>
              <a:rPr lang="it" sz="2400" dirty="0">
                <a:solidFill>
                  <a:schemeClr val="dk1"/>
                </a:solidFill>
              </a:rPr>
              <a:t>Development of our </a:t>
            </a:r>
            <a:r>
              <a:rPr lang="it" sz="2400" b="1" dirty="0">
                <a:solidFill>
                  <a:schemeClr val="dk1"/>
                </a:solidFill>
              </a:rPr>
              <a:t>electron finder</a:t>
            </a:r>
            <a:r>
              <a:rPr lang="it" sz="2400" dirty="0">
                <a:solidFill>
                  <a:schemeClr val="dk1"/>
                </a:solidFill>
              </a:rPr>
              <a:t> into a more complex tool, capable of identifying all electrons candidates and assigning to them a probability, via combining informations from calorimeters, trackers and PID systems</a:t>
            </a:r>
            <a:endParaRPr sz="2400" dirty="0">
              <a:solidFill>
                <a:schemeClr val="dk1"/>
              </a:solidFill>
            </a:endParaRPr>
          </a:p>
          <a:p>
            <a:pPr marL="1828754" lvl="2" indent="-457189">
              <a:spcBef>
                <a:spcPts val="800"/>
              </a:spcBef>
              <a:buClr>
                <a:schemeClr val="dk1"/>
              </a:buClr>
              <a:buSzPts val="1800"/>
              <a:buChar char="■"/>
            </a:pPr>
            <a:r>
              <a:rPr lang="it" sz="2400" dirty="0">
                <a:solidFill>
                  <a:schemeClr val="dk1"/>
                </a:solidFill>
              </a:rPr>
              <a:t>Complete the development of a </a:t>
            </a:r>
            <a:r>
              <a:rPr lang="it" sz="2400" b="1" dirty="0">
                <a:solidFill>
                  <a:schemeClr val="dk1"/>
                </a:solidFill>
              </a:rPr>
              <a:t>particle flow</a:t>
            </a:r>
            <a:r>
              <a:rPr lang="it" sz="2400" dirty="0">
                <a:solidFill>
                  <a:schemeClr val="dk1"/>
                </a:solidFill>
              </a:rPr>
              <a:t> algorithm</a:t>
            </a:r>
            <a:endParaRPr sz="2400" dirty="0">
              <a:solidFill>
                <a:schemeClr val="dk1"/>
              </a:solidFill>
            </a:endParaRPr>
          </a:p>
          <a:p>
            <a:pPr marL="1828754" lvl="2" indent="-457189">
              <a:spcBef>
                <a:spcPts val="800"/>
              </a:spcBef>
              <a:buClr>
                <a:schemeClr val="dk1"/>
              </a:buClr>
              <a:buSzPts val="1800"/>
              <a:buChar char="■"/>
            </a:pPr>
            <a:r>
              <a:rPr lang="it" sz="2400" dirty="0">
                <a:solidFill>
                  <a:schemeClr val="dk1"/>
                </a:solidFill>
              </a:rPr>
              <a:t>Development of a </a:t>
            </a:r>
            <a:r>
              <a:rPr lang="it" sz="2400" b="1" dirty="0">
                <a:solidFill>
                  <a:schemeClr val="dk1"/>
                </a:solidFill>
              </a:rPr>
              <a:t>true PID reconstruction</a:t>
            </a:r>
            <a:r>
              <a:rPr lang="it" sz="2400" dirty="0">
                <a:solidFill>
                  <a:schemeClr val="dk1"/>
                </a:solidFill>
              </a:rPr>
              <a:t>, using the information from all PID subsystems (we are currently using look-up tables)</a:t>
            </a:r>
            <a:endParaRPr sz="2400" dirty="0">
              <a:solidFill>
                <a:schemeClr val="dk1"/>
              </a:solidFill>
            </a:endParaRPr>
          </a:p>
          <a:p>
            <a:pPr marL="1828754" lvl="2" indent="-457189">
              <a:spcBef>
                <a:spcPts val="800"/>
              </a:spcBef>
              <a:buClr>
                <a:schemeClr val="dk1"/>
              </a:buClr>
              <a:buSzPts val="1800"/>
              <a:buChar char="■"/>
            </a:pPr>
            <a:r>
              <a:rPr lang="it" sz="2400" dirty="0">
                <a:solidFill>
                  <a:schemeClr val="dk1"/>
                </a:solidFill>
              </a:rPr>
              <a:t>Development of a </a:t>
            </a:r>
            <a:r>
              <a:rPr lang="it" sz="2400" b="1" dirty="0">
                <a:solidFill>
                  <a:schemeClr val="dk1"/>
                </a:solidFill>
              </a:rPr>
              <a:t>muon finder</a:t>
            </a:r>
            <a:r>
              <a:rPr lang="it" sz="2400" dirty="0">
                <a:solidFill>
                  <a:schemeClr val="dk1"/>
                </a:solidFill>
              </a:rPr>
              <a:t>, using tracker and veto from HCAL</a:t>
            </a: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B380FF-8559-07BE-9E4B-F52B57D2E9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Resources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6AA10-4DDA-80D2-7247-44004DAC3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EB6EB9-D306-E817-1A32-A2FC3A44F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1542820"/>
            <a:ext cx="10515600" cy="473618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Public Website - </a:t>
            </a:r>
            <a:r>
              <a:rPr lang="en-US" dirty="0">
                <a:hlinkClick r:id="rId2"/>
              </a:rPr>
              <a:t>https://www.bnl.gov/eic/epic.php</a:t>
            </a:r>
            <a:endParaRPr lang="en-US" dirty="0"/>
          </a:p>
          <a:p>
            <a:r>
              <a:rPr lang="en-US" dirty="0"/>
              <a:t>Mailing Lists – </a:t>
            </a:r>
            <a:r>
              <a:rPr lang="en-US" dirty="0">
                <a:hlinkClick r:id="rId3"/>
              </a:rPr>
              <a:t>https://lists.bnl.gov/mailman/listinfo</a:t>
            </a:r>
            <a:endParaRPr lang="en-US" dirty="0"/>
          </a:p>
          <a:p>
            <a:r>
              <a:rPr lang="en-US" dirty="0"/>
              <a:t>Indico Agenda - </a:t>
            </a:r>
            <a:r>
              <a:rPr lang="en-US" dirty="0">
                <a:hlinkClick r:id="rId4"/>
              </a:rPr>
              <a:t>https://indico.bnl.gov/category/402/</a:t>
            </a:r>
            <a:endParaRPr lang="en-US" dirty="0"/>
          </a:p>
          <a:p>
            <a:pPr lvl="1"/>
            <a:r>
              <a:rPr lang="en-US" dirty="0" err="1"/>
              <a:t>ePIC</a:t>
            </a:r>
            <a:r>
              <a:rPr lang="en-US" dirty="0"/>
              <a:t> Software and Computing: </a:t>
            </a:r>
            <a:r>
              <a:rPr lang="en-US" dirty="0">
                <a:hlinkClick r:id="rId5"/>
              </a:rPr>
              <a:t>https://indico.bnl.gov/category/435/</a:t>
            </a:r>
            <a:endParaRPr lang="en-US" dirty="0"/>
          </a:p>
          <a:p>
            <a:r>
              <a:rPr lang="en-US" dirty="0"/>
              <a:t>Wiki - </a:t>
            </a:r>
            <a:r>
              <a:rPr lang="en-US" dirty="0">
                <a:hlinkClick r:id="rId6"/>
              </a:rPr>
              <a:t>https://wiki.bnl.gov/EPIC</a:t>
            </a:r>
            <a:endParaRPr lang="en-US" dirty="0"/>
          </a:p>
          <a:p>
            <a:r>
              <a:rPr lang="en-US" dirty="0"/>
              <a:t>ePIC Software Training: </a:t>
            </a:r>
          </a:p>
          <a:p>
            <a:pPr lvl="1"/>
            <a:r>
              <a:rPr lang="en-US" dirty="0"/>
              <a:t>Landing Page: </a:t>
            </a:r>
            <a:r>
              <a:rPr lang="en-US" dirty="0">
                <a:hlinkClick r:id="rId7"/>
              </a:rPr>
              <a:t>https://eic.github.io/documentation/landingpage.html</a:t>
            </a:r>
            <a:endParaRPr lang="en-US" sz="2800" dirty="0"/>
          </a:p>
          <a:p>
            <a:pPr lvl="1"/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Tutorials: </a:t>
            </a:r>
            <a:r>
              <a:rPr lang="en-US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https://eic.github.io/documentation/tutorials.html</a:t>
            </a:r>
            <a:r>
              <a:rPr lang="en-US" dirty="0">
                <a:effectLst/>
                <a:latin typeface="Calibri" panose="020F0502020204030204" pitchFamily="34" charset="0"/>
                <a:ea typeface="Times New Roman" panose="02020603050405020304" pitchFamily="18" charset="0"/>
                <a:hlinkClick r:id="rId8"/>
              </a:rPr>
              <a:t> </a:t>
            </a:r>
            <a:endParaRPr lang="en-US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Mattermost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 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9"/>
              </a:rPr>
              <a:t>https://</a:t>
            </a:r>
            <a:r>
              <a:rPr lang="en-US" dirty="0">
                <a:hlinkClick r:id="rId9"/>
              </a:rPr>
              <a:t>chat.epic-eic.org</a:t>
            </a:r>
            <a:endParaRPr lang="en-US" dirty="0"/>
          </a:p>
          <a:p>
            <a:pPr marL="0">
              <a:spcBef>
                <a:spcPts val="0"/>
              </a:spcBef>
            </a:pP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ePIC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Zenodo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Community: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hlinkClick r:id="rId10"/>
              </a:rPr>
              <a:t>https://zenodo.org/communities/epic</a:t>
            </a:r>
            <a:endParaRPr lang="en-US" dirty="0"/>
          </a:p>
        </p:txBody>
      </p: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77754AE-841A-0ABD-B108-FCBDDA48D8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70437" y="314334"/>
            <a:ext cx="1804597" cy="1299014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FE3D9-B3F2-39F4-1B72-AF0B64A5B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21E5CE-7769-1D19-8A5E-C459C423AC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2753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black circle with an arrow and waves&#10;&#10;Description automatically generated">
            <a:extLst>
              <a:ext uri="{FF2B5EF4-FFF2-40B4-BE49-F238E27FC236}">
                <a16:creationId xmlns:a16="http://schemas.microsoft.com/office/drawing/2014/main" id="{45E19F64-D7CC-3A46-AE5A-90461E1CC6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495" y="2707363"/>
            <a:ext cx="3480044" cy="30426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BFA4F9-5649-0168-6C84-176E3B20F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7331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EICUG 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5F0A71-F146-499F-F3E2-55D9C6D02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4752"/>
            <a:ext cx="5080462" cy="473221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EICUG is a vital organization to promote the interests of the EIC community! </a:t>
            </a:r>
          </a:p>
          <a:p>
            <a:pPr lvl="1"/>
            <a:r>
              <a:rPr lang="en-US" dirty="0"/>
              <a:t>Without the EICUG we would never have gotten far enough to form ePIC!</a:t>
            </a:r>
          </a:p>
          <a:p>
            <a:endParaRPr lang="en-US" dirty="0"/>
          </a:p>
          <a:p>
            <a:r>
              <a:rPr lang="en-US" dirty="0"/>
              <a:t>Please register your institution!</a:t>
            </a:r>
          </a:p>
          <a:p>
            <a:r>
              <a:rPr lang="en-US" dirty="0"/>
              <a:t>Check with your EICUG IB representative to get registered as a member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sz="2000" dirty="0">
                <a:hlinkClick r:id="rId3"/>
              </a:rPr>
              <a:t>https://www.eicug.org/content/join.html</a:t>
            </a:r>
            <a:endParaRPr lang="en-US" sz="2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FBAFB3-EA53-8EC0-5C8F-7BE1EEA28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66A896-3E41-F7FC-CBB1-3F0CDF77CD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918" y="1807178"/>
            <a:ext cx="4899513" cy="90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78FDB4-5DAA-99C8-8AF5-3846F8727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200877-07F0-72A7-F1A2-7E638CCB8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241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713AB-3FC1-AC48-9BAD-0F030B4E5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525" y="189844"/>
            <a:ext cx="10515600" cy="108267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CERN Recognized Experiment Status: RE47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FD5E6-F695-80EB-79FB-C0043746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9085BF-507D-C246-20D1-6BF53EBD5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pic>
        <p:nvPicPr>
          <p:cNvPr id="6" name="Picture 5" descr="Graphical user interface, text, application, email&#10;&#10;AI-generated content may be incorrect.">
            <a:extLst>
              <a:ext uri="{FF2B5EF4-FFF2-40B4-BE49-F238E27FC236}">
                <a16:creationId xmlns:a16="http://schemas.microsoft.com/office/drawing/2014/main" id="{2E223C0D-3C01-2D5B-2207-B45B550A0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397220"/>
            <a:ext cx="8077884" cy="495913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015A7798-45A8-F236-06F9-E7FED6B04756}"/>
              </a:ext>
            </a:extLst>
          </p:cNvPr>
          <p:cNvSpPr/>
          <p:nvPr/>
        </p:nvSpPr>
        <p:spPr>
          <a:xfrm>
            <a:off x="3712684" y="5096085"/>
            <a:ext cx="325916" cy="264405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3592C0-F801-03FD-5DD3-3019CDD3C85D}"/>
              </a:ext>
            </a:extLst>
          </p:cNvPr>
          <p:cNvSpPr txBox="1"/>
          <p:nvPr/>
        </p:nvSpPr>
        <p:spPr>
          <a:xfrm>
            <a:off x="173974" y="1175625"/>
            <a:ext cx="3701668" cy="504753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err="1"/>
              <a:t>ePIC</a:t>
            </a:r>
            <a:r>
              <a:rPr lang="en-US" dirty="0"/>
              <a:t> now appears in the CERN Grey Book database as RE47:</a:t>
            </a:r>
            <a:br>
              <a:rPr lang="en-US" dirty="0"/>
            </a:br>
            <a:r>
              <a:rPr lang="en-US" sz="1600" dirty="0">
                <a:hlinkClick r:id="rId3"/>
              </a:rPr>
              <a:t>https://greybook.cern.ch/experiment/recognized </a:t>
            </a:r>
            <a:endParaRPr lang="en-US" sz="1600" dirty="0"/>
          </a:p>
          <a:p>
            <a:endParaRPr lang="en-US" dirty="0"/>
          </a:p>
          <a:p>
            <a:r>
              <a:rPr lang="en-US" dirty="0"/>
              <a:t>Two steps to get </a:t>
            </a:r>
            <a:r>
              <a:rPr lang="en-US" dirty="0" err="1"/>
              <a:t>ePIC</a:t>
            </a:r>
            <a:r>
              <a:rPr lang="en-US" dirty="0"/>
              <a:t> Collaborators registered at CERN: 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Representative needs to register as team leader with </a:t>
            </a:r>
            <a:br>
              <a:rPr lang="en-US" dirty="0"/>
            </a:br>
            <a:r>
              <a:rPr lang="en-US" dirty="0"/>
              <a:t>CERN Users Office: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4"/>
              </a:rPr>
              <a:t>https://usersoffice.web.cern.ch/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u="sng" dirty="0">
                <a:solidFill>
                  <a:srgbClr val="467886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https://usersoffice.web.cern.ch/team-leaders-corner</a:t>
            </a:r>
            <a:endParaRPr lang="en-US" sz="1400" u="sng" dirty="0">
              <a:solidFill>
                <a:srgbClr val="467886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Users.Office@cern.ch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CC member can then certify registrations of team members</a:t>
            </a:r>
          </a:p>
          <a:p>
            <a:endParaRPr lang="en-US" dirty="0"/>
          </a:p>
          <a:p>
            <a:r>
              <a:rPr lang="en-US" dirty="0"/>
              <a:t>Contact us if you run into problems!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923976D-15CA-C0C2-AE17-A792A2A7F4F1}"/>
              </a:ext>
            </a:extLst>
          </p:cNvPr>
          <p:cNvSpPr/>
          <p:nvPr/>
        </p:nvSpPr>
        <p:spPr>
          <a:xfrm>
            <a:off x="4038600" y="5096085"/>
            <a:ext cx="8077884" cy="264405"/>
          </a:xfrm>
          <a:prstGeom prst="rect">
            <a:avLst/>
          </a:prstGeom>
          <a:noFill/>
          <a:ln w="158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3244513-4E8E-496C-C146-62570D8B80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1781" y="65143"/>
            <a:ext cx="1542688" cy="1110482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9C5689-B658-4A27-D39B-8AFC46F63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24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2B1B84D-088A-6BE5-E487-09D557F7C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5325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Proposed Goals for the first half of 2026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E598D3A-BA4E-8E4B-192A-23935D5C0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EB9A5D-F06C-7619-4B98-C384D294B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1211E4-F2D3-BEB0-67A2-86D1587D7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3</a:t>
            </a:fld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554DC72-DE95-B7FD-F0B5-2028EA3C3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6700"/>
            <a:ext cx="10515600" cy="46402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Support the EIC project and </a:t>
            </a:r>
            <a:r>
              <a:rPr lang="en-US" dirty="0" err="1"/>
              <a:t>ePIC</a:t>
            </a:r>
            <a:r>
              <a:rPr lang="en-US" dirty="0"/>
              <a:t> Technical Design:</a:t>
            </a:r>
          </a:p>
          <a:p>
            <a:pPr lvl="1"/>
            <a:r>
              <a:rPr lang="en-US" dirty="0"/>
              <a:t>Close the design loop with </a:t>
            </a:r>
            <a:r>
              <a:rPr lang="en-US" dirty="0" err="1"/>
              <a:t>ePIC</a:t>
            </a:r>
            <a:r>
              <a:rPr lang="en-US" dirty="0"/>
              <a:t> simulations</a:t>
            </a:r>
          </a:p>
          <a:p>
            <a:pPr lvl="1"/>
            <a:r>
              <a:rPr lang="en-US" dirty="0"/>
              <a:t>Advance the </a:t>
            </a:r>
            <a:r>
              <a:rPr lang="en-US" dirty="0" err="1"/>
              <a:t>pTDR</a:t>
            </a:r>
            <a:r>
              <a:rPr lang="en-US" dirty="0"/>
              <a:t> in preparation for CD-2</a:t>
            </a:r>
          </a:p>
          <a:p>
            <a:pPr lvl="2"/>
            <a:r>
              <a:rPr lang="en-US" dirty="0"/>
              <a:t>Respond to review recommendations</a:t>
            </a:r>
          </a:p>
          <a:p>
            <a:pPr lvl="1"/>
            <a:endParaRPr lang="en-US" dirty="0"/>
          </a:p>
          <a:p>
            <a:r>
              <a:rPr lang="en-US" dirty="0"/>
              <a:t>Complete the Early Science whitepaper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Progress in developing a multi-year plan for </a:t>
            </a:r>
            <a:r>
              <a:rPr lang="en-US" dirty="0" err="1"/>
              <a:t>ePIC</a:t>
            </a:r>
            <a:r>
              <a:rPr lang="en-US" dirty="0"/>
              <a:t> Software and Computing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Begin submissions to the NIMA Special Issue</a:t>
            </a:r>
          </a:p>
        </p:txBody>
      </p:sp>
    </p:spTree>
    <p:extLst>
      <p:ext uri="{BB962C8B-B14F-4D97-AF65-F5344CB8AC3E}">
        <p14:creationId xmlns:p14="http://schemas.microsoft.com/office/powerpoint/2010/main" val="12540099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5B31C-7866-0666-E646-05DF1C862E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Close the Design Loop with </a:t>
            </a:r>
            <a:r>
              <a:rPr lang="en-US" b="1" dirty="0" err="1">
                <a:solidFill>
                  <a:schemeClr val="accent1"/>
                </a:solidFill>
              </a:rPr>
              <a:t>ePIC</a:t>
            </a:r>
            <a:r>
              <a:rPr lang="en-US" b="1" dirty="0">
                <a:solidFill>
                  <a:schemeClr val="accent1"/>
                </a:solidFill>
              </a:rPr>
              <a:t> Simulations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F8FCC-86CB-CEE6-B8E5-170B114606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1763"/>
            <a:ext cx="10515600" cy="4615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Review changes to the </a:t>
            </a:r>
            <a:r>
              <a:rPr lang="en-US" dirty="0" err="1"/>
              <a:t>ePIC</a:t>
            </a:r>
            <a:r>
              <a:rPr lang="en-US" dirty="0"/>
              <a:t> baseline</a:t>
            </a:r>
          </a:p>
          <a:p>
            <a:pPr lvl="1"/>
            <a:r>
              <a:rPr lang="en-US" dirty="0"/>
              <a:t>Both design and scope</a:t>
            </a:r>
          </a:p>
          <a:p>
            <a:r>
              <a:rPr lang="en-US" dirty="0"/>
              <a:t>Synchronize simulation geometry with mechanical design</a:t>
            </a:r>
          </a:p>
          <a:p>
            <a:r>
              <a:rPr lang="en-US" dirty="0"/>
              <a:t>Regular incorporation of full backgrounds in simulation samples</a:t>
            </a:r>
          </a:p>
          <a:p>
            <a:pPr lvl="1"/>
            <a:r>
              <a:rPr lang="en-US" dirty="0"/>
              <a:t>Almost there with recent advances arising from the October campaign</a:t>
            </a:r>
          </a:p>
          <a:p>
            <a:pPr lvl="1"/>
            <a:r>
              <a:rPr lang="en-US" dirty="0"/>
              <a:t>New methods for incorporating backgrounds in simulations</a:t>
            </a:r>
          </a:p>
          <a:p>
            <a:r>
              <a:rPr lang="en-US" dirty="0"/>
              <a:t>Realistic detector response</a:t>
            </a:r>
          </a:p>
          <a:p>
            <a:pPr lvl="1"/>
            <a:r>
              <a:rPr lang="en-US" dirty="0"/>
              <a:t>Several ongoing activities to incorporate noise, realistic digitization</a:t>
            </a:r>
          </a:p>
          <a:p>
            <a:r>
              <a:rPr lang="en-US" dirty="0"/>
              <a:t>All levels – detector level through physics analysis </a:t>
            </a:r>
          </a:p>
          <a:p>
            <a:r>
              <a:rPr lang="en-US" dirty="0"/>
              <a:t>Establish a feedback loop with project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See following talk by Elke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BA59-8098-6E74-A4CC-C9DD7F753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21E2B2-0BEA-24AE-CFC5-C63C02D9B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1BA34B-197F-9556-B5FD-2EBDD9A71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6425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EC71-8DE5-3659-E75E-DB09762CE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Complete the </a:t>
            </a:r>
            <a:r>
              <a:rPr lang="en-US" b="1" dirty="0" err="1">
                <a:solidFill>
                  <a:schemeClr val="accent1"/>
                </a:solidFill>
              </a:rPr>
              <a:t>pTDR</a:t>
            </a:r>
            <a:r>
              <a:rPr lang="en-US" b="1" dirty="0">
                <a:solidFill>
                  <a:schemeClr val="accent1"/>
                </a:solidFill>
              </a:rPr>
              <a:t> for CD-2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59C0D-DA89-0F3A-23A4-FE75E2DE22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See Silvia/John Hagerty’s talk at the start of this session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pTDR</a:t>
            </a:r>
            <a:r>
              <a:rPr lang="en-US" dirty="0"/>
              <a:t> has advanced a great deal, but there is still work to do</a:t>
            </a:r>
          </a:p>
          <a:p>
            <a:pPr lvl="1"/>
            <a:r>
              <a:rPr lang="en-US" dirty="0"/>
              <a:t>Continue to develop the connection between requirements and performance</a:t>
            </a:r>
          </a:p>
          <a:p>
            <a:pPr lvl="1"/>
            <a:r>
              <a:rPr lang="en-US" dirty="0"/>
              <a:t>Incorporate advances from test beams, integration, backgrounds, PED, etc.</a:t>
            </a:r>
          </a:p>
          <a:p>
            <a:pPr lvl="1"/>
            <a:r>
              <a:rPr lang="en-US" dirty="0"/>
              <a:t>Editorial and review process to polish the document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Reduced focus on deadlines, increased focus on documenting </a:t>
            </a:r>
            <a:r>
              <a:rPr lang="en-US" dirty="0" err="1"/>
              <a:t>ePIC</a:t>
            </a:r>
            <a:r>
              <a:rPr lang="en-US" dirty="0"/>
              <a:t> performance and how it addresses the detector requirements.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50D2E-20D9-C055-2D92-189B6A96D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59955-E2BB-3259-C03A-0967B192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3AE383-4883-0601-341D-884D8CF4E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4788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DD5DA52-73B7-8599-49F4-D7F7FDCFABF7}"/>
              </a:ext>
            </a:extLst>
          </p:cNvPr>
          <p:cNvCxnSpPr/>
          <p:nvPr/>
        </p:nvCxnSpPr>
        <p:spPr>
          <a:xfrm>
            <a:off x="7744753" y="2654625"/>
            <a:ext cx="0" cy="401919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7C18AA8-AA24-A4C0-FD9D-F70138586737}"/>
              </a:ext>
            </a:extLst>
          </p:cNvPr>
          <p:cNvCxnSpPr/>
          <p:nvPr/>
        </p:nvCxnSpPr>
        <p:spPr>
          <a:xfrm>
            <a:off x="3718853" y="2654625"/>
            <a:ext cx="0" cy="401919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032A84-6D6F-9FB0-BF0B-09099ABF5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2A8D2A-7984-31D7-447E-2FA699B12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6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AA6C676-D5A7-6CD6-6A02-59E94923A525}"/>
              </a:ext>
            </a:extLst>
          </p:cNvPr>
          <p:cNvSpPr/>
          <p:nvPr/>
        </p:nvSpPr>
        <p:spPr>
          <a:xfrm>
            <a:off x="1608083" y="321144"/>
            <a:ext cx="8586951" cy="127831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Close the Design Loop with </a:t>
            </a:r>
            <a:r>
              <a:rPr lang="en-US" sz="3600" dirty="0" err="1">
                <a:solidFill>
                  <a:schemeClr val="accent1"/>
                </a:solidFill>
              </a:rPr>
              <a:t>ePIC</a:t>
            </a:r>
            <a:r>
              <a:rPr lang="en-US" sz="3600" dirty="0">
                <a:solidFill>
                  <a:schemeClr val="accent1"/>
                </a:solidFill>
              </a:rPr>
              <a:t> Simulations</a:t>
            </a:r>
          </a:p>
          <a:p>
            <a:pPr algn="ctr"/>
            <a:r>
              <a:rPr lang="en-US" sz="3600" dirty="0">
                <a:solidFill>
                  <a:schemeClr val="accent1"/>
                </a:solidFill>
              </a:rPr>
              <a:t>Complete the </a:t>
            </a:r>
            <a:r>
              <a:rPr lang="en-US" sz="3600" dirty="0" err="1">
                <a:solidFill>
                  <a:schemeClr val="accent1"/>
                </a:solidFill>
              </a:rPr>
              <a:t>pTDR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  <a:r>
              <a:rPr lang="en-US" sz="3600">
                <a:solidFill>
                  <a:schemeClr val="accent1"/>
                </a:solidFill>
              </a:rPr>
              <a:t>for CD-2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1D1602-50F6-76F3-8EBC-A432CE68B698}"/>
              </a:ext>
            </a:extLst>
          </p:cNvPr>
          <p:cNvSpPr/>
          <p:nvPr/>
        </p:nvSpPr>
        <p:spPr>
          <a:xfrm>
            <a:off x="429553" y="2044370"/>
            <a:ext cx="3111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Technical Coordination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3617BEB-9F79-F57E-B7E3-1F5E05E33324}"/>
              </a:ext>
            </a:extLst>
          </p:cNvPr>
          <p:cNvSpPr/>
          <p:nvPr/>
        </p:nvSpPr>
        <p:spPr>
          <a:xfrm>
            <a:off x="3915703" y="2044369"/>
            <a:ext cx="3619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Software and Computing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9BF7795-27E0-A0D5-1B2E-DF12B0C0D1F6}"/>
              </a:ext>
            </a:extLst>
          </p:cNvPr>
          <p:cNvSpPr/>
          <p:nvPr/>
        </p:nvSpPr>
        <p:spPr>
          <a:xfrm>
            <a:off x="7909853" y="2044368"/>
            <a:ext cx="3619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Physics 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6CAAA4-A508-9209-8900-B4B511E07DE3}"/>
              </a:ext>
            </a:extLst>
          </p:cNvPr>
          <p:cNvSpPr txBox="1"/>
          <p:nvPr/>
        </p:nvSpPr>
        <p:spPr>
          <a:xfrm>
            <a:off x="2023403" y="3099539"/>
            <a:ext cx="3994150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Validate </a:t>
            </a:r>
            <a:r>
              <a:rPr lang="en-US" dirty="0" err="1"/>
              <a:t>ePIC</a:t>
            </a:r>
            <a:r>
              <a:rPr lang="en-US" dirty="0"/>
              <a:t> simulation geometry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Design optimization studies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7A67DA-8AC3-E1E6-1FA0-C4FF458C79FC}"/>
              </a:ext>
            </a:extLst>
          </p:cNvPr>
          <p:cNvSpPr txBox="1"/>
          <p:nvPr/>
        </p:nvSpPr>
        <p:spPr>
          <a:xfrm>
            <a:off x="4207802" y="4237947"/>
            <a:ext cx="3117847" cy="147732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Simulation campaigns with backgrounds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Rucio</a:t>
            </a:r>
            <a:r>
              <a:rPr lang="en-US" dirty="0"/>
              <a:t> (data) and </a:t>
            </a:r>
            <a:r>
              <a:rPr lang="en-US" dirty="0" err="1"/>
              <a:t>PanDA</a:t>
            </a:r>
            <a:r>
              <a:rPr lang="en-US" dirty="0"/>
              <a:t> (workflow)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AI at scale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BF467D-B96C-8DBD-2E3E-F114ADF7FBA5}"/>
              </a:ext>
            </a:extLst>
          </p:cNvPr>
          <p:cNvSpPr txBox="1"/>
          <p:nvPr/>
        </p:nvSpPr>
        <p:spPr>
          <a:xfrm>
            <a:off x="6573179" y="3099539"/>
            <a:ext cx="421350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Reconstruction (PID/PF) and Analysis tools and workflows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Holistic reconstruction (electron finder)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2E6923-38EF-9C4F-F761-8205F8951E7A}"/>
              </a:ext>
            </a:extLst>
          </p:cNvPr>
          <p:cNvSpPr txBox="1"/>
          <p:nvPr/>
        </p:nvSpPr>
        <p:spPr>
          <a:xfrm>
            <a:off x="429549" y="4237947"/>
            <a:ext cx="2870200" cy="147732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baseline changes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pTDR</a:t>
            </a:r>
            <a:r>
              <a:rPr lang="en-US" dirty="0"/>
              <a:t> editorial process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Verify subsystem performance by simulation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40A2AA-BD0C-6A2F-249A-6BA4136BD95B}"/>
              </a:ext>
            </a:extLst>
          </p:cNvPr>
          <p:cNvSpPr txBox="1"/>
          <p:nvPr/>
        </p:nvSpPr>
        <p:spPr>
          <a:xfrm>
            <a:off x="2326052" y="5989646"/>
            <a:ext cx="6881345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Targeted simulation studies at all levels:  detector -&gt; </a:t>
            </a:r>
            <a:r>
              <a:rPr lang="en-US" dirty="0" err="1"/>
              <a:t>reco</a:t>
            </a:r>
            <a:r>
              <a:rPr lang="en-US" dirty="0"/>
              <a:t> -&gt; physics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7B7D6F-5162-14FD-A5EB-965D2720BE1F}"/>
              </a:ext>
            </a:extLst>
          </p:cNvPr>
          <p:cNvSpPr txBox="1"/>
          <p:nvPr/>
        </p:nvSpPr>
        <p:spPr>
          <a:xfrm>
            <a:off x="8163858" y="4237947"/>
            <a:ext cx="3117847" cy="147732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Apply to physics performance the electron finder, particle flow, PID reconstruction, muon reconstruction</a:t>
            </a:r>
          </a:p>
        </p:txBody>
      </p:sp>
    </p:spTree>
    <p:extLst>
      <p:ext uri="{BB962C8B-B14F-4D97-AF65-F5344CB8AC3E}">
        <p14:creationId xmlns:p14="http://schemas.microsoft.com/office/powerpoint/2010/main" val="3518175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0559-5745-2814-9137-1C323E87C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Complete the Early Science Whitepaper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E0F99-41BD-8F5C-1EE8-6B693785CE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2100"/>
            <a:ext cx="10515600" cy="461486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The Early Science whitepaper is critically important to communicate to stakeholders in the EIC community as well as the broader NP community the exciting start of EIC science.</a:t>
            </a:r>
          </a:p>
          <a:p>
            <a:pPr lvl="1"/>
            <a:r>
              <a:rPr lang="en-US" dirty="0"/>
              <a:t>Document must be accessible to multiple audiences</a:t>
            </a:r>
          </a:p>
          <a:p>
            <a:endParaRPr lang="en-US" dirty="0"/>
          </a:p>
          <a:p>
            <a:r>
              <a:rPr lang="en-US" dirty="0"/>
              <a:t>“Benchmark” simulation campaign in March</a:t>
            </a:r>
          </a:p>
          <a:p>
            <a:pPr lvl="1"/>
            <a:r>
              <a:rPr lang="en-US" dirty="0"/>
              <a:t>Need to define “must have” simulation and reconstruction changes</a:t>
            </a:r>
          </a:p>
          <a:p>
            <a:pPr lvl="1"/>
            <a:r>
              <a:rPr lang="en-US" dirty="0"/>
              <a:t>Define required event samples</a:t>
            </a:r>
          </a:p>
          <a:p>
            <a:pPr lvl="1"/>
            <a:endParaRPr lang="en-US" dirty="0"/>
          </a:p>
          <a:p>
            <a:r>
              <a:rPr lang="en-US" dirty="0"/>
              <a:t>Important to be efficient with workforce</a:t>
            </a:r>
          </a:p>
          <a:p>
            <a:pPr lvl="1"/>
            <a:r>
              <a:rPr lang="en-US" dirty="0"/>
              <a:t>Timescale is short, and we need workforce on other priorities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BFC3F7-FB07-DE1A-40B6-1BA91D608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89AB7F-4B99-CD9F-E356-3F6EBA855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F94D4-ADE3-EE4A-1BA0-243E0966B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845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B274F-12D5-7979-3FBD-6A0ADC23D6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C75FBC-D17F-CBB7-C7B5-1221FB41DC9E}"/>
              </a:ext>
            </a:extLst>
          </p:cNvPr>
          <p:cNvCxnSpPr/>
          <p:nvPr/>
        </p:nvCxnSpPr>
        <p:spPr>
          <a:xfrm>
            <a:off x="7782853" y="2435550"/>
            <a:ext cx="0" cy="401919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219B625-59E2-2F96-5A32-333C6411939C}"/>
              </a:ext>
            </a:extLst>
          </p:cNvPr>
          <p:cNvCxnSpPr/>
          <p:nvPr/>
        </p:nvCxnSpPr>
        <p:spPr>
          <a:xfrm>
            <a:off x="3756953" y="2435550"/>
            <a:ext cx="0" cy="4019197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30813-8076-8ABE-FC92-49C3E0705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C8F079-2C4F-AB0A-ACEE-B353798C2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8</a:t>
            </a:fld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31BBA8-AAA0-156F-1C5C-2C2A3FCA83AF}"/>
              </a:ext>
            </a:extLst>
          </p:cNvPr>
          <p:cNvSpPr/>
          <p:nvPr/>
        </p:nvSpPr>
        <p:spPr>
          <a:xfrm>
            <a:off x="1608084" y="598143"/>
            <a:ext cx="8586951" cy="82158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accent1"/>
                </a:solidFill>
              </a:rPr>
              <a:t>Complete the Early Science whitepaper 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7E0753-29AB-13AF-D29F-170139989E21}"/>
              </a:ext>
            </a:extLst>
          </p:cNvPr>
          <p:cNvSpPr/>
          <p:nvPr/>
        </p:nvSpPr>
        <p:spPr>
          <a:xfrm>
            <a:off x="467653" y="1825295"/>
            <a:ext cx="3111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Technical Coordination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235AA776-32BD-C904-4E78-A236AF1E0AD7}"/>
              </a:ext>
            </a:extLst>
          </p:cNvPr>
          <p:cNvSpPr/>
          <p:nvPr/>
        </p:nvSpPr>
        <p:spPr>
          <a:xfrm>
            <a:off x="3953803" y="1825294"/>
            <a:ext cx="3619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Software and Computing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345855F-F253-9073-DA28-116D2A4FF479}"/>
              </a:ext>
            </a:extLst>
          </p:cNvPr>
          <p:cNvSpPr/>
          <p:nvPr/>
        </p:nvSpPr>
        <p:spPr>
          <a:xfrm>
            <a:off x="7947953" y="1825293"/>
            <a:ext cx="3619500" cy="610257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Physics Analysis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0D0401-2208-8355-0EEA-3D5ABE88F653}"/>
              </a:ext>
            </a:extLst>
          </p:cNvPr>
          <p:cNvSpPr txBox="1"/>
          <p:nvPr/>
        </p:nvSpPr>
        <p:spPr>
          <a:xfrm>
            <a:off x="4245902" y="4018872"/>
            <a:ext cx="3117847" cy="646331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March benchmark simulation campaign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C6E8FE1-50DC-E7EB-3F59-0784A66491E0}"/>
              </a:ext>
            </a:extLst>
          </p:cNvPr>
          <p:cNvSpPr txBox="1"/>
          <p:nvPr/>
        </p:nvSpPr>
        <p:spPr>
          <a:xfrm>
            <a:off x="6611279" y="2880464"/>
            <a:ext cx="421350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Reconstruction and Analysis tools and workflows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46288-1644-47F1-8DA1-D2DCE669303F}"/>
              </a:ext>
            </a:extLst>
          </p:cNvPr>
          <p:cNvSpPr txBox="1"/>
          <p:nvPr/>
        </p:nvSpPr>
        <p:spPr>
          <a:xfrm>
            <a:off x="467649" y="4018872"/>
            <a:ext cx="2870200" cy="923330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Verify subsystem performance by simulation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3243A2-5C0E-4BC6-C877-530E3891DC17}"/>
              </a:ext>
            </a:extLst>
          </p:cNvPr>
          <p:cNvSpPr txBox="1"/>
          <p:nvPr/>
        </p:nvSpPr>
        <p:spPr>
          <a:xfrm>
            <a:off x="2754678" y="5748240"/>
            <a:ext cx="5760672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Review Early Science document, collaboration review.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10F40A-445C-7CBB-258E-49148C2DAECA}"/>
              </a:ext>
            </a:extLst>
          </p:cNvPr>
          <p:cNvSpPr txBox="1"/>
          <p:nvPr/>
        </p:nvSpPr>
        <p:spPr>
          <a:xfrm>
            <a:off x="8201958" y="4032135"/>
            <a:ext cx="3117847" cy="1477328"/>
          </a:xfrm>
          <a:prstGeom prst="rect">
            <a:avLst/>
          </a:prstGeom>
          <a:noFill/>
          <a:ln>
            <a:solidFill>
              <a:schemeClr val="accent1">
                <a:shade val="15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Performance for targeted Early Science physics measurements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Author the Early Science document</a:t>
            </a:r>
          </a:p>
        </p:txBody>
      </p:sp>
    </p:spTree>
    <p:extLst>
      <p:ext uri="{BB962C8B-B14F-4D97-AF65-F5344CB8AC3E}">
        <p14:creationId xmlns:p14="http://schemas.microsoft.com/office/powerpoint/2010/main" val="40060026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D9802A-6478-C40C-87C6-45B309C63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Software and Computing Multi-Year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EC879-2F4C-915B-E441-3BEBA5B9AC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0675"/>
            <a:ext cx="10515600" cy="4586288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ECSAC Recommendations: </a:t>
            </a:r>
            <a:endParaRPr lang="en-US" dirty="0"/>
          </a:p>
          <a:p>
            <a:pPr lvl="1"/>
            <a:r>
              <a:rPr lang="en-US" dirty="0"/>
              <a:t>We </a:t>
            </a:r>
            <a:r>
              <a:rPr lang="en-US" b="1" dirty="0"/>
              <a:t>recommend </a:t>
            </a:r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collaboration to establish a multi-year plan for SW&amp;C, focusing on the deliverables for the next three years. Such a plan should be presented at the next ECSAC meeting in Fall 2026. 	</a:t>
            </a:r>
          </a:p>
          <a:p>
            <a:pPr lvl="1"/>
            <a:r>
              <a:rPr lang="en-US" dirty="0"/>
              <a:t>We </a:t>
            </a:r>
            <a:r>
              <a:rPr lang="en-US" b="1" dirty="0"/>
              <a:t>recommend </a:t>
            </a:r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collaboration and the host labs to start developing a data management and lifecycle plan, agreed with the Funding Agencies. </a:t>
            </a:r>
          </a:p>
          <a:p>
            <a:pPr lvl="1"/>
            <a:r>
              <a:rPr lang="en-US" dirty="0"/>
              <a:t>We </a:t>
            </a:r>
            <a:r>
              <a:rPr lang="en-US" b="1" dirty="0"/>
              <a:t>recommend </a:t>
            </a:r>
            <a:r>
              <a:rPr lang="en-US" dirty="0"/>
              <a:t>the </a:t>
            </a:r>
            <a:r>
              <a:rPr lang="en-US" dirty="0" err="1"/>
              <a:t>ePIC</a:t>
            </a:r>
            <a:r>
              <a:rPr lang="en-US" dirty="0"/>
              <a:t> collaboration to continue with the ongoing demonstrators and testbeds the commissioning plan, which should include assessing the E0-E1 interfaces and workflows </a:t>
            </a:r>
          </a:p>
          <a:p>
            <a:pPr lvl="1"/>
            <a:endParaRPr lang="en-US" dirty="0"/>
          </a:p>
          <a:p>
            <a:r>
              <a:rPr lang="en-US" dirty="0"/>
              <a:t>A well-developed plan is </a:t>
            </a:r>
            <a:r>
              <a:rPr lang="en-US" u="sng" dirty="0"/>
              <a:t>key</a:t>
            </a:r>
            <a:r>
              <a:rPr lang="en-US" dirty="0"/>
              <a:t> to the long-term effort to communicate the compute resources and workforce that will be required to implement the </a:t>
            </a:r>
            <a:r>
              <a:rPr lang="en-US" dirty="0" err="1"/>
              <a:t>ePIC</a:t>
            </a:r>
            <a:r>
              <a:rPr lang="en-US" dirty="0"/>
              <a:t> Streaming Computing Model. </a:t>
            </a:r>
          </a:p>
          <a:p>
            <a:pPr lvl="1"/>
            <a:r>
              <a:rPr lang="en-US" dirty="0"/>
              <a:t>This is a long-term effort that the collaboration needs to start now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AA5B97-4B81-8064-729F-B1A21B1B5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1/23/2026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EF019E-7ED6-07BD-A346-0CAEAD5A3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ePIC Collaboration Meeting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4118F3-85B4-541E-2E09-1E95C2300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949A8-7CCD-4D90-AA9A-1451BFC6FB3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6038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BNL">
  <a:themeElements>
    <a:clrScheme name="Custom 3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B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01-Project Overview-J.Yeck  -  Read-Only" id="{D4A49460-A030-40E0-A942-078CDC808C92}" vid="{CAA149F5-F453-43A6-BD36-7417340123D3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8459</TotalTime>
  <Words>1512</Words>
  <Application>Microsoft Office PowerPoint</Application>
  <PresentationFormat>Widescreen</PresentationFormat>
  <Paragraphs>244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Aptos</vt:lpstr>
      <vt:lpstr>Arial</vt:lpstr>
      <vt:lpstr>Calibri</vt:lpstr>
      <vt:lpstr>Calibri Light</vt:lpstr>
      <vt:lpstr>Noto Sans Symbols</vt:lpstr>
      <vt:lpstr>Office Theme</vt:lpstr>
      <vt:lpstr>1_BNL</vt:lpstr>
      <vt:lpstr>2_Office Theme</vt:lpstr>
      <vt:lpstr>2026 Goals</vt:lpstr>
      <vt:lpstr>Recap of 2025, Looking forward to 2026</vt:lpstr>
      <vt:lpstr>Proposed Goals for the first half of 2026 </vt:lpstr>
      <vt:lpstr>Close the Design Loop with ePIC Simulations </vt:lpstr>
      <vt:lpstr>Complete the pTDR for CD-2</vt:lpstr>
      <vt:lpstr>PowerPoint Presentation</vt:lpstr>
      <vt:lpstr>Complete the Early Science Whitepaper</vt:lpstr>
      <vt:lpstr>PowerPoint Presentation</vt:lpstr>
      <vt:lpstr>Software and Computing Multi-Year Plan</vt:lpstr>
      <vt:lpstr>PowerPoint Presentation</vt:lpstr>
      <vt:lpstr>NIMA Special Issue</vt:lpstr>
      <vt:lpstr>PowerPoint Presentation</vt:lpstr>
      <vt:lpstr>Other Aspects of the Collaboration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ePIC Resources</vt:lpstr>
      <vt:lpstr>EICUG Membership</vt:lpstr>
      <vt:lpstr>CERN Recognized Experiment Status: RE47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ePIC Collaboration Status</dc:title>
  <dc:creator>Lajoie, John G [PHYSA]</dc:creator>
  <cp:lastModifiedBy>Lajoie, John</cp:lastModifiedBy>
  <cp:revision>2797</cp:revision>
  <dcterms:created xsi:type="dcterms:W3CDTF">2023-04-13T13:35:08Z</dcterms:created>
  <dcterms:modified xsi:type="dcterms:W3CDTF">2026-01-23T12:23:22Z</dcterms:modified>
</cp:coreProperties>
</file>