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147375370" r:id="rId2"/>
    <p:sldId id="2147375367" r:id="rId3"/>
    <p:sldId id="2147375369" r:id="rId4"/>
    <p:sldId id="2147375388" r:id="rId5"/>
    <p:sldId id="2147375364" r:id="rId6"/>
    <p:sldId id="2147375389" r:id="rId7"/>
    <p:sldId id="2147375373" r:id="rId8"/>
    <p:sldId id="2147375374" r:id="rId9"/>
    <p:sldId id="2147375375" r:id="rId10"/>
    <p:sldId id="2147375376" r:id="rId11"/>
    <p:sldId id="2147375377" r:id="rId12"/>
    <p:sldId id="2147375390" r:id="rId13"/>
    <p:sldId id="2147375378" r:id="rId14"/>
    <p:sldId id="2147375379" r:id="rId15"/>
    <p:sldId id="2147375386" r:id="rId16"/>
    <p:sldId id="2147375387" r:id="rId17"/>
    <p:sldId id="2147375391" r:id="rId18"/>
    <p:sldId id="2147375380" r:id="rId19"/>
    <p:sldId id="2147375381" r:id="rId20"/>
    <p:sldId id="2147375382" r:id="rId21"/>
    <p:sldId id="2147375383" r:id="rId22"/>
    <p:sldId id="2147375384" r:id="rId23"/>
    <p:sldId id="214737538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94660"/>
  </p:normalViewPr>
  <p:slideViewPr>
    <p:cSldViewPr snapToGrid="0">
      <p:cViewPr varScale="1">
        <p:scale>
          <a:sx n="104" d="100"/>
          <a:sy n="104" d="100"/>
        </p:scale>
        <p:origin x="88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D5BE9B-CEEF-4520-BF6F-2F8E286C590C}" type="datetimeFigureOut">
              <a:rPr lang="en-US" smtClean="0"/>
              <a:t>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27E11B-0687-4A07-A0C1-D218A976A1A5}" type="slidenum">
              <a:rPr lang="en-US" smtClean="0"/>
              <a:t>‹#›</a:t>
            </a:fld>
            <a:endParaRPr lang="en-US"/>
          </a:p>
        </p:txBody>
      </p:sp>
    </p:spTree>
    <p:extLst>
      <p:ext uri="{BB962C8B-B14F-4D97-AF65-F5344CB8AC3E}">
        <p14:creationId xmlns:p14="http://schemas.microsoft.com/office/powerpoint/2010/main" val="4207096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the primary role of the spokesperson’s office is to support the execution of collaboration priorities.  These are the things we think we need to do to best position the collaboration to be successful in executing its priorities. </a:t>
            </a:r>
            <a:br>
              <a:rPr lang="en-US" dirty="0"/>
            </a:br>
            <a:br>
              <a:rPr lang="en-US" dirty="0"/>
            </a:br>
            <a:r>
              <a:rPr lang="en-US" dirty="0"/>
              <a:t>(Is these all too honest? It’s pretty direct….especially the </a:t>
            </a:r>
            <a:r>
              <a:rPr lang="en-US" dirty="0" err="1"/>
              <a:t>Jlab</a:t>
            </a:r>
            <a:r>
              <a:rPr lang="en-US" dirty="0"/>
              <a:t> comment?)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06A0A4-0EE3-4D82-BAB3-ED3AA258C5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52139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30000"/>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6B845-9551-8488-0E95-7AF95F7281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D57D4D-66DD-A196-D0A8-8805CE5058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40ADDD-5152-73DD-11CC-AFBE08298D13}"/>
              </a:ext>
            </a:extLst>
          </p:cNvPr>
          <p:cNvSpPr>
            <a:spLocks noGrp="1"/>
          </p:cNvSpPr>
          <p:nvPr>
            <p:ph type="dt" sz="half" idx="10"/>
          </p:nvPr>
        </p:nvSpPr>
        <p:spPr/>
        <p:txBody>
          <a:bodyPr/>
          <a:lstStyle/>
          <a:p>
            <a:fld id="{2E566CB3-9B89-4742-A5F6-90C9C3DD8BB3}" type="datetime1">
              <a:rPr lang="en-US" smtClean="0"/>
              <a:t>2/17/2025</a:t>
            </a:fld>
            <a:endParaRPr lang="en-US"/>
          </a:p>
        </p:txBody>
      </p:sp>
      <p:sp>
        <p:nvSpPr>
          <p:cNvPr id="5" name="Footer Placeholder 4">
            <a:extLst>
              <a:ext uri="{FF2B5EF4-FFF2-40B4-BE49-F238E27FC236}">
                <a16:creationId xmlns:a16="http://schemas.microsoft.com/office/drawing/2014/main" id="{5959CBD8-7511-A28A-2586-7ABB5F707AC2}"/>
              </a:ext>
            </a:extLst>
          </p:cNvPr>
          <p:cNvSpPr>
            <a:spLocks noGrp="1"/>
          </p:cNvSpPr>
          <p:nvPr>
            <p:ph type="ftr" sz="quarter" idx="11"/>
          </p:nvPr>
        </p:nvSpPr>
        <p:spPr/>
        <p:txBody>
          <a:bodyPr/>
          <a:lstStyle/>
          <a:p>
            <a:r>
              <a:rPr lang="en-US"/>
              <a:t>ePIC Jan 2025 Collaboration Meeting </a:t>
            </a:r>
          </a:p>
        </p:txBody>
      </p:sp>
      <p:sp>
        <p:nvSpPr>
          <p:cNvPr id="6" name="Slide Number Placeholder 5">
            <a:extLst>
              <a:ext uri="{FF2B5EF4-FFF2-40B4-BE49-F238E27FC236}">
                <a16:creationId xmlns:a16="http://schemas.microsoft.com/office/drawing/2014/main" id="{9B0AD182-9F01-4238-3E61-32F245760C60}"/>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3462398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8EAA9-FD5C-FB10-5E29-583D9563D9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2E0C21-CAF2-8240-D002-C94BB8AD4A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D8ADFB-0727-ACB3-0B41-39AEC1F32A2C}"/>
              </a:ext>
            </a:extLst>
          </p:cNvPr>
          <p:cNvSpPr>
            <a:spLocks noGrp="1"/>
          </p:cNvSpPr>
          <p:nvPr>
            <p:ph type="dt" sz="half" idx="10"/>
          </p:nvPr>
        </p:nvSpPr>
        <p:spPr/>
        <p:txBody>
          <a:bodyPr/>
          <a:lstStyle/>
          <a:p>
            <a:fld id="{C5D261F7-E56F-4C55-8016-1A0C6E8ADF67}" type="datetime1">
              <a:rPr lang="en-US" smtClean="0"/>
              <a:t>2/17/2025</a:t>
            </a:fld>
            <a:endParaRPr lang="en-US"/>
          </a:p>
        </p:txBody>
      </p:sp>
      <p:sp>
        <p:nvSpPr>
          <p:cNvPr id="5" name="Footer Placeholder 4">
            <a:extLst>
              <a:ext uri="{FF2B5EF4-FFF2-40B4-BE49-F238E27FC236}">
                <a16:creationId xmlns:a16="http://schemas.microsoft.com/office/drawing/2014/main" id="{A141AE20-ACDE-5B8A-6842-D0FD18AA2E81}"/>
              </a:ext>
            </a:extLst>
          </p:cNvPr>
          <p:cNvSpPr>
            <a:spLocks noGrp="1"/>
          </p:cNvSpPr>
          <p:nvPr>
            <p:ph type="ftr" sz="quarter" idx="11"/>
          </p:nvPr>
        </p:nvSpPr>
        <p:spPr/>
        <p:txBody>
          <a:bodyPr/>
          <a:lstStyle/>
          <a:p>
            <a:r>
              <a:rPr lang="en-US"/>
              <a:t>ePIC Jan 2025 Collaboration Meeting </a:t>
            </a:r>
          </a:p>
        </p:txBody>
      </p:sp>
      <p:sp>
        <p:nvSpPr>
          <p:cNvPr id="6" name="Slide Number Placeholder 5">
            <a:extLst>
              <a:ext uri="{FF2B5EF4-FFF2-40B4-BE49-F238E27FC236}">
                <a16:creationId xmlns:a16="http://schemas.microsoft.com/office/drawing/2014/main" id="{14C6B906-77A9-191C-0750-487D682D13E5}"/>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544628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70B496-BCD1-C439-2F1B-3F41C2831F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ECC6F7-725F-20A8-3417-6C523576E0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0F375-C9CC-DEF1-A546-790055B0BE66}"/>
              </a:ext>
            </a:extLst>
          </p:cNvPr>
          <p:cNvSpPr>
            <a:spLocks noGrp="1"/>
          </p:cNvSpPr>
          <p:nvPr>
            <p:ph type="dt" sz="half" idx="10"/>
          </p:nvPr>
        </p:nvSpPr>
        <p:spPr/>
        <p:txBody>
          <a:bodyPr/>
          <a:lstStyle/>
          <a:p>
            <a:fld id="{0D8FF69E-D1F6-46B8-8A7C-BAD94C61BE37}" type="datetime1">
              <a:rPr lang="en-US" smtClean="0"/>
              <a:t>2/17/2025</a:t>
            </a:fld>
            <a:endParaRPr lang="en-US"/>
          </a:p>
        </p:txBody>
      </p:sp>
      <p:sp>
        <p:nvSpPr>
          <p:cNvPr id="5" name="Footer Placeholder 4">
            <a:extLst>
              <a:ext uri="{FF2B5EF4-FFF2-40B4-BE49-F238E27FC236}">
                <a16:creationId xmlns:a16="http://schemas.microsoft.com/office/drawing/2014/main" id="{133C2972-7336-1AFA-EC13-3993874190C5}"/>
              </a:ext>
            </a:extLst>
          </p:cNvPr>
          <p:cNvSpPr>
            <a:spLocks noGrp="1"/>
          </p:cNvSpPr>
          <p:nvPr>
            <p:ph type="ftr" sz="quarter" idx="11"/>
          </p:nvPr>
        </p:nvSpPr>
        <p:spPr/>
        <p:txBody>
          <a:bodyPr/>
          <a:lstStyle/>
          <a:p>
            <a:r>
              <a:rPr lang="en-US"/>
              <a:t>ePIC Jan 2025 Collaboration Meeting </a:t>
            </a:r>
          </a:p>
        </p:txBody>
      </p:sp>
      <p:sp>
        <p:nvSpPr>
          <p:cNvPr id="6" name="Slide Number Placeholder 5">
            <a:extLst>
              <a:ext uri="{FF2B5EF4-FFF2-40B4-BE49-F238E27FC236}">
                <a16:creationId xmlns:a16="http://schemas.microsoft.com/office/drawing/2014/main" id="{B3788EB3-F852-190D-3BEB-C3CCF3CC042A}"/>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276797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BE01F-402B-896B-075E-8B52C03B85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5BD732-D622-D697-7848-0C60AE57E0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0CEBB6-0851-0996-41E2-CD4C20193D3F}"/>
              </a:ext>
            </a:extLst>
          </p:cNvPr>
          <p:cNvSpPr>
            <a:spLocks noGrp="1"/>
          </p:cNvSpPr>
          <p:nvPr>
            <p:ph type="dt" sz="half" idx="10"/>
          </p:nvPr>
        </p:nvSpPr>
        <p:spPr/>
        <p:txBody>
          <a:bodyPr/>
          <a:lstStyle/>
          <a:p>
            <a:fld id="{A330A1EA-EA78-4118-A34A-24CC5FEC32EA}" type="datetime1">
              <a:rPr lang="en-US" smtClean="0"/>
              <a:t>2/17/2025</a:t>
            </a:fld>
            <a:endParaRPr lang="en-US"/>
          </a:p>
        </p:txBody>
      </p:sp>
      <p:sp>
        <p:nvSpPr>
          <p:cNvPr id="5" name="Footer Placeholder 4">
            <a:extLst>
              <a:ext uri="{FF2B5EF4-FFF2-40B4-BE49-F238E27FC236}">
                <a16:creationId xmlns:a16="http://schemas.microsoft.com/office/drawing/2014/main" id="{094A2124-1FF5-0D00-9D1D-75F1B6E5EFDA}"/>
              </a:ext>
            </a:extLst>
          </p:cNvPr>
          <p:cNvSpPr>
            <a:spLocks noGrp="1"/>
          </p:cNvSpPr>
          <p:nvPr>
            <p:ph type="ftr" sz="quarter" idx="11"/>
          </p:nvPr>
        </p:nvSpPr>
        <p:spPr/>
        <p:txBody>
          <a:bodyPr/>
          <a:lstStyle/>
          <a:p>
            <a:r>
              <a:rPr lang="en-US"/>
              <a:t>ePIC Jan 2025 Collaboration Meeting </a:t>
            </a:r>
          </a:p>
        </p:txBody>
      </p:sp>
      <p:sp>
        <p:nvSpPr>
          <p:cNvPr id="6" name="Slide Number Placeholder 5">
            <a:extLst>
              <a:ext uri="{FF2B5EF4-FFF2-40B4-BE49-F238E27FC236}">
                <a16:creationId xmlns:a16="http://schemas.microsoft.com/office/drawing/2014/main" id="{3F0A1524-79FD-873B-B8AB-264A11B39137}"/>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064495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397D3-26E5-3B41-5D7F-5E9416CBCE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84A382-22CC-D083-9CD5-3AB354029F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3C9DF4-3875-85D0-B28E-94494689C565}"/>
              </a:ext>
            </a:extLst>
          </p:cNvPr>
          <p:cNvSpPr>
            <a:spLocks noGrp="1"/>
          </p:cNvSpPr>
          <p:nvPr>
            <p:ph type="dt" sz="half" idx="10"/>
          </p:nvPr>
        </p:nvSpPr>
        <p:spPr/>
        <p:txBody>
          <a:bodyPr/>
          <a:lstStyle/>
          <a:p>
            <a:fld id="{38B15F37-DDEF-45DB-9953-422CF440D34B}" type="datetime1">
              <a:rPr lang="en-US" smtClean="0"/>
              <a:t>2/17/2025</a:t>
            </a:fld>
            <a:endParaRPr lang="en-US"/>
          </a:p>
        </p:txBody>
      </p:sp>
      <p:sp>
        <p:nvSpPr>
          <p:cNvPr id="5" name="Footer Placeholder 4">
            <a:extLst>
              <a:ext uri="{FF2B5EF4-FFF2-40B4-BE49-F238E27FC236}">
                <a16:creationId xmlns:a16="http://schemas.microsoft.com/office/drawing/2014/main" id="{BBD3D6A2-64B4-C0E6-A47B-5E668C46346E}"/>
              </a:ext>
            </a:extLst>
          </p:cNvPr>
          <p:cNvSpPr>
            <a:spLocks noGrp="1"/>
          </p:cNvSpPr>
          <p:nvPr>
            <p:ph type="ftr" sz="quarter" idx="11"/>
          </p:nvPr>
        </p:nvSpPr>
        <p:spPr/>
        <p:txBody>
          <a:bodyPr/>
          <a:lstStyle/>
          <a:p>
            <a:r>
              <a:rPr lang="en-US"/>
              <a:t>ePIC Jan 2025 Collaboration Meeting </a:t>
            </a:r>
          </a:p>
        </p:txBody>
      </p:sp>
      <p:sp>
        <p:nvSpPr>
          <p:cNvPr id="6" name="Slide Number Placeholder 5">
            <a:extLst>
              <a:ext uri="{FF2B5EF4-FFF2-40B4-BE49-F238E27FC236}">
                <a16:creationId xmlns:a16="http://schemas.microsoft.com/office/drawing/2014/main" id="{B14AB46D-86E4-4FA0-0887-108854F98E0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878636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991E8-7E58-9C8E-1D32-516EC26D88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82D4AF-133D-18E9-CF22-2098E9C07D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F322A9-3784-C2C4-38FB-C81DBCD294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B25AEC-0412-98AB-FD28-7EFA77527145}"/>
              </a:ext>
            </a:extLst>
          </p:cNvPr>
          <p:cNvSpPr>
            <a:spLocks noGrp="1"/>
          </p:cNvSpPr>
          <p:nvPr>
            <p:ph type="dt" sz="half" idx="10"/>
          </p:nvPr>
        </p:nvSpPr>
        <p:spPr/>
        <p:txBody>
          <a:bodyPr/>
          <a:lstStyle/>
          <a:p>
            <a:fld id="{7B28CCE0-AE06-4322-832D-A1EF57F9C9D4}" type="datetime1">
              <a:rPr lang="en-US" smtClean="0"/>
              <a:t>2/17/2025</a:t>
            </a:fld>
            <a:endParaRPr lang="en-US"/>
          </a:p>
        </p:txBody>
      </p:sp>
      <p:sp>
        <p:nvSpPr>
          <p:cNvPr id="6" name="Footer Placeholder 5">
            <a:extLst>
              <a:ext uri="{FF2B5EF4-FFF2-40B4-BE49-F238E27FC236}">
                <a16:creationId xmlns:a16="http://schemas.microsoft.com/office/drawing/2014/main" id="{01CD1176-F8FD-2CB4-4AD9-9C103A665B43}"/>
              </a:ext>
            </a:extLst>
          </p:cNvPr>
          <p:cNvSpPr>
            <a:spLocks noGrp="1"/>
          </p:cNvSpPr>
          <p:nvPr>
            <p:ph type="ftr" sz="quarter" idx="11"/>
          </p:nvPr>
        </p:nvSpPr>
        <p:spPr/>
        <p:txBody>
          <a:bodyPr/>
          <a:lstStyle/>
          <a:p>
            <a:r>
              <a:rPr lang="en-US"/>
              <a:t>ePIC Jan 2025 Collaboration Meeting </a:t>
            </a:r>
          </a:p>
        </p:txBody>
      </p:sp>
      <p:sp>
        <p:nvSpPr>
          <p:cNvPr id="7" name="Slide Number Placeholder 6">
            <a:extLst>
              <a:ext uri="{FF2B5EF4-FFF2-40B4-BE49-F238E27FC236}">
                <a16:creationId xmlns:a16="http://schemas.microsoft.com/office/drawing/2014/main" id="{2FCB3C3D-1318-EFDB-C2F7-549844E5CDD9}"/>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3442378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2FC24-176B-5708-56AB-20547320AA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75511F-C5BC-D4A0-5CDB-7008E780CC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67D202-A3AD-C87E-E899-06F554BA29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DCB123-703D-2800-97F4-A2467204A5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8AFE6E-4586-3040-72DD-058A028F8F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855D26-1F68-200C-91E8-DD30A7C85020}"/>
              </a:ext>
            </a:extLst>
          </p:cNvPr>
          <p:cNvSpPr>
            <a:spLocks noGrp="1"/>
          </p:cNvSpPr>
          <p:nvPr>
            <p:ph type="dt" sz="half" idx="10"/>
          </p:nvPr>
        </p:nvSpPr>
        <p:spPr/>
        <p:txBody>
          <a:bodyPr/>
          <a:lstStyle/>
          <a:p>
            <a:fld id="{C5E24882-5580-4E6A-89D6-910E5F2516D8}" type="datetime1">
              <a:rPr lang="en-US" smtClean="0"/>
              <a:t>2/17/2025</a:t>
            </a:fld>
            <a:endParaRPr lang="en-US"/>
          </a:p>
        </p:txBody>
      </p:sp>
      <p:sp>
        <p:nvSpPr>
          <p:cNvPr id="8" name="Footer Placeholder 7">
            <a:extLst>
              <a:ext uri="{FF2B5EF4-FFF2-40B4-BE49-F238E27FC236}">
                <a16:creationId xmlns:a16="http://schemas.microsoft.com/office/drawing/2014/main" id="{4CEC0213-F391-E86F-E0D7-F9080ACDBF0D}"/>
              </a:ext>
            </a:extLst>
          </p:cNvPr>
          <p:cNvSpPr>
            <a:spLocks noGrp="1"/>
          </p:cNvSpPr>
          <p:nvPr>
            <p:ph type="ftr" sz="quarter" idx="11"/>
          </p:nvPr>
        </p:nvSpPr>
        <p:spPr/>
        <p:txBody>
          <a:bodyPr/>
          <a:lstStyle/>
          <a:p>
            <a:r>
              <a:rPr lang="en-US"/>
              <a:t>ePIC Jan 2025 Collaboration Meeting </a:t>
            </a:r>
          </a:p>
        </p:txBody>
      </p:sp>
      <p:sp>
        <p:nvSpPr>
          <p:cNvPr id="9" name="Slide Number Placeholder 8">
            <a:extLst>
              <a:ext uri="{FF2B5EF4-FFF2-40B4-BE49-F238E27FC236}">
                <a16:creationId xmlns:a16="http://schemas.microsoft.com/office/drawing/2014/main" id="{EF01F6C0-C02E-41F7-7624-1F211EE10637}"/>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89259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CC3C1-03E4-626B-6509-5FCF893713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54602D-309E-D848-B30A-670F020C34ED}"/>
              </a:ext>
            </a:extLst>
          </p:cNvPr>
          <p:cNvSpPr>
            <a:spLocks noGrp="1"/>
          </p:cNvSpPr>
          <p:nvPr>
            <p:ph type="dt" sz="half" idx="10"/>
          </p:nvPr>
        </p:nvSpPr>
        <p:spPr/>
        <p:txBody>
          <a:bodyPr/>
          <a:lstStyle/>
          <a:p>
            <a:fld id="{ACFD59B0-8F58-435E-A093-50D82925ADA0}" type="datetime1">
              <a:rPr lang="en-US" smtClean="0"/>
              <a:t>2/17/2025</a:t>
            </a:fld>
            <a:endParaRPr lang="en-US"/>
          </a:p>
        </p:txBody>
      </p:sp>
      <p:sp>
        <p:nvSpPr>
          <p:cNvPr id="4" name="Footer Placeholder 3">
            <a:extLst>
              <a:ext uri="{FF2B5EF4-FFF2-40B4-BE49-F238E27FC236}">
                <a16:creationId xmlns:a16="http://schemas.microsoft.com/office/drawing/2014/main" id="{B50CDDC2-FA23-DA00-4444-2D07EAF24DEF}"/>
              </a:ext>
            </a:extLst>
          </p:cNvPr>
          <p:cNvSpPr>
            <a:spLocks noGrp="1"/>
          </p:cNvSpPr>
          <p:nvPr>
            <p:ph type="ftr" sz="quarter" idx="11"/>
          </p:nvPr>
        </p:nvSpPr>
        <p:spPr/>
        <p:txBody>
          <a:bodyPr/>
          <a:lstStyle/>
          <a:p>
            <a:r>
              <a:rPr lang="en-US"/>
              <a:t>ePIC Jan 2025 Collaboration Meeting </a:t>
            </a:r>
          </a:p>
        </p:txBody>
      </p:sp>
      <p:sp>
        <p:nvSpPr>
          <p:cNvPr id="5" name="Slide Number Placeholder 4">
            <a:extLst>
              <a:ext uri="{FF2B5EF4-FFF2-40B4-BE49-F238E27FC236}">
                <a16:creationId xmlns:a16="http://schemas.microsoft.com/office/drawing/2014/main" id="{68966360-FD7F-85A3-F579-AA3338FEC7D8}"/>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472387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4B827B-B882-EF08-B94B-BC4EC3D6F535}"/>
              </a:ext>
            </a:extLst>
          </p:cNvPr>
          <p:cNvSpPr>
            <a:spLocks noGrp="1"/>
          </p:cNvSpPr>
          <p:nvPr>
            <p:ph type="dt" sz="half" idx="10"/>
          </p:nvPr>
        </p:nvSpPr>
        <p:spPr/>
        <p:txBody>
          <a:bodyPr/>
          <a:lstStyle/>
          <a:p>
            <a:fld id="{6A5544C0-102D-422A-97C0-0A24D6CA4169}" type="datetime1">
              <a:rPr lang="en-US" smtClean="0"/>
              <a:t>2/17/2025</a:t>
            </a:fld>
            <a:endParaRPr lang="en-US"/>
          </a:p>
        </p:txBody>
      </p:sp>
      <p:sp>
        <p:nvSpPr>
          <p:cNvPr id="3" name="Footer Placeholder 2">
            <a:extLst>
              <a:ext uri="{FF2B5EF4-FFF2-40B4-BE49-F238E27FC236}">
                <a16:creationId xmlns:a16="http://schemas.microsoft.com/office/drawing/2014/main" id="{51B89B48-3C65-1306-B9D4-327B80F52A77}"/>
              </a:ext>
            </a:extLst>
          </p:cNvPr>
          <p:cNvSpPr>
            <a:spLocks noGrp="1"/>
          </p:cNvSpPr>
          <p:nvPr>
            <p:ph type="ftr" sz="quarter" idx="11"/>
          </p:nvPr>
        </p:nvSpPr>
        <p:spPr/>
        <p:txBody>
          <a:bodyPr/>
          <a:lstStyle/>
          <a:p>
            <a:r>
              <a:rPr lang="en-US"/>
              <a:t>ePIC Jan 2025 Collaboration Meeting </a:t>
            </a:r>
          </a:p>
        </p:txBody>
      </p:sp>
      <p:sp>
        <p:nvSpPr>
          <p:cNvPr id="4" name="Slide Number Placeholder 3">
            <a:extLst>
              <a:ext uri="{FF2B5EF4-FFF2-40B4-BE49-F238E27FC236}">
                <a16:creationId xmlns:a16="http://schemas.microsoft.com/office/drawing/2014/main" id="{EB6D6E66-4D34-308B-F928-8D840B0E3B4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719723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FB975-3C76-A5B6-03AA-7AC63BB7BD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908828-AC71-580F-80EF-6A433FFFFA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97CEB2-9E6E-C5BF-873F-165920CCA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534356-4E42-BF9D-CB81-6773A644B92D}"/>
              </a:ext>
            </a:extLst>
          </p:cNvPr>
          <p:cNvSpPr>
            <a:spLocks noGrp="1"/>
          </p:cNvSpPr>
          <p:nvPr>
            <p:ph type="dt" sz="half" idx="10"/>
          </p:nvPr>
        </p:nvSpPr>
        <p:spPr/>
        <p:txBody>
          <a:bodyPr/>
          <a:lstStyle/>
          <a:p>
            <a:fld id="{4089A5ED-020B-4C37-B963-44E5FA0F4351}" type="datetime1">
              <a:rPr lang="en-US" smtClean="0"/>
              <a:t>2/17/2025</a:t>
            </a:fld>
            <a:endParaRPr lang="en-US"/>
          </a:p>
        </p:txBody>
      </p:sp>
      <p:sp>
        <p:nvSpPr>
          <p:cNvPr id="6" name="Footer Placeholder 5">
            <a:extLst>
              <a:ext uri="{FF2B5EF4-FFF2-40B4-BE49-F238E27FC236}">
                <a16:creationId xmlns:a16="http://schemas.microsoft.com/office/drawing/2014/main" id="{F32E8D09-8B4B-D8F3-D8D7-4F1FCA32981B}"/>
              </a:ext>
            </a:extLst>
          </p:cNvPr>
          <p:cNvSpPr>
            <a:spLocks noGrp="1"/>
          </p:cNvSpPr>
          <p:nvPr>
            <p:ph type="ftr" sz="quarter" idx="11"/>
          </p:nvPr>
        </p:nvSpPr>
        <p:spPr/>
        <p:txBody>
          <a:bodyPr/>
          <a:lstStyle/>
          <a:p>
            <a:r>
              <a:rPr lang="en-US"/>
              <a:t>ePIC Jan 2025 Collaboration Meeting </a:t>
            </a:r>
          </a:p>
        </p:txBody>
      </p:sp>
      <p:sp>
        <p:nvSpPr>
          <p:cNvPr id="7" name="Slide Number Placeholder 6">
            <a:extLst>
              <a:ext uri="{FF2B5EF4-FFF2-40B4-BE49-F238E27FC236}">
                <a16:creationId xmlns:a16="http://schemas.microsoft.com/office/drawing/2014/main" id="{8F522E60-46A7-473C-0F1F-79037FEDC2D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530627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90046-A409-B36B-0483-B5070C3D93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34E26B-AE0F-8A59-618E-10CEDDB264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06652A-0F6C-C445-0475-70FA071341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3A17E3-2E60-0D8A-A502-DE4F23B4509C}"/>
              </a:ext>
            </a:extLst>
          </p:cNvPr>
          <p:cNvSpPr>
            <a:spLocks noGrp="1"/>
          </p:cNvSpPr>
          <p:nvPr>
            <p:ph type="dt" sz="half" idx="10"/>
          </p:nvPr>
        </p:nvSpPr>
        <p:spPr/>
        <p:txBody>
          <a:bodyPr/>
          <a:lstStyle/>
          <a:p>
            <a:fld id="{C837D821-CFC7-4964-9FF5-A9208E30C069}" type="datetime1">
              <a:rPr lang="en-US" smtClean="0"/>
              <a:t>2/17/2025</a:t>
            </a:fld>
            <a:endParaRPr lang="en-US"/>
          </a:p>
        </p:txBody>
      </p:sp>
      <p:sp>
        <p:nvSpPr>
          <p:cNvPr id="6" name="Footer Placeholder 5">
            <a:extLst>
              <a:ext uri="{FF2B5EF4-FFF2-40B4-BE49-F238E27FC236}">
                <a16:creationId xmlns:a16="http://schemas.microsoft.com/office/drawing/2014/main" id="{24EAC12B-5593-0FAE-01CA-06B9DBCE890F}"/>
              </a:ext>
            </a:extLst>
          </p:cNvPr>
          <p:cNvSpPr>
            <a:spLocks noGrp="1"/>
          </p:cNvSpPr>
          <p:nvPr>
            <p:ph type="ftr" sz="quarter" idx="11"/>
          </p:nvPr>
        </p:nvSpPr>
        <p:spPr/>
        <p:txBody>
          <a:bodyPr/>
          <a:lstStyle/>
          <a:p>
            <a:r>
              <a:rPr lang="en-US"/>
              <a:t>ePIC Jan 2025 Collaboration Meeting </a:t>
            </a:r>
          </a:p>
        </p:txBody>
      </p:sp>
      <p:sp>
        <p:nvSpPr>
          <p:cNvPr id="7" name="Slide Number Placeholder 6">
            <a:extLst>
              <a:ext uri="{FF2B5EF4-FFF2-40B4-BE49-F238E27FC236}">
                <a16:creationId xmlns:a16="http://schemas.microsoft.com/office/drawing/2014/main" id="{BC03083A-0444-8F96-5D17-8A51D0FF249B}"/>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3125596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EC1EDF-F53A-8614-E2FA-B871C30536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505D3D-7C3F-7375-EC7E-52A2761C92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C25882-7DBE-EFFF-5353-4511D27DB6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D9724-F969-4B47-95B6-E4EBC382BF56}" type="datetime1">
              <a:rPr lang="en-US" smtClean="0"/>
              <a:t>2/17/2025</a:t>
            </a:fld>
            <a:endParaRPr lang="en-US"/>
          </a:p>
        </p:txBody>
      </p:sp>
      <p:sp>
        <p:nvSpPr>
          <p:cNvPr id="5" name="Footer Placeholder 4">
            <a:extLst>
              <a:ext uri="{FF2B5EF4-FFF2-40B4-BE49-F238E27FC236}">
                <a16:creationId xmlns:a16="http://schemas.microsoft.com/office/drawing/2014/main" id="{88290A07-1EA6-5554-A455-D032D0D07E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ePIC Jan 2025 Collaboration Meeting </a:t>
            </a:r>
          </a:p>
        </p:txBody>
      </p:sp>
      <p:sp>
        <p:nvSpPr>
          <p:cNvPr id="6" name="Slide Number Placeholder 5">
            <a:extLst>
              <a:ext uri="{FF2B5EF4-FFF2-40B4-BE49-F238E27FC236}">
                <a16:creationId xmlns:a16="http://schemas.microsoft.com/office/drawing/2014/main" id="{4676ABC7-A4A4-DA95-22A1-6A8E3308C4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949A8-7CCD-4D90-AA9A-1451BFC6FB3A}" type="slidenum">
              <a:rPr lang="en-US" smtClean="0"/>
              <a:t>‹#›</a:t>
            </a:fld>
            <a:endParaRPr lang="en-US"/>
          </a:p>
        </p:txBody>
      </p:sp>
    </p:spTree>
    <p:extLst>
      <p:ext uri="{BB962C8B-B14F-4D97-AF65-F5344CB8AC3E}">
        <p14:creationId xmlns:p14="http://schemas.microsoft.com/office/powerpoint/2010/main" val="396435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6286B17-FBAB-9041-6ABB-EA1E4A504517}"/>
              </a:ext>
            </a:extLst>
          </p:cNvPr>
          <p:cNvSpPr>
            <a:spLocks noGrp="1"/>
          </p:cNvSpPr>
          <p:nvPr>
            <p:ph type="ctrTitle"/>
          </p:nvPr>
        </p:nvSpPr>
        <p:spPr/>
        <p:txBody>
          <a:bodyPr/>
          <a:lstStyle/>
          <a:p>
            <a:r>
              <a:rPr lang="en-US" dirty="0" err="1">
                <a:solidFill>
                  <a:schemeClr val="accent1"/>
                </a:solidFill>
              </a:rPr>
              <a:t>ePIC</a:t>
            </a:r>
            <a:r>
              <a:rPr lang="en-US" dirty="0">
                <a:solidFill>
                  <a:schemeClr val="accent1"/>
                </a:solidFill>
              </a:rPr>
              <a:t> 2025 Priorities</a:t>
            </a:r>
          </a:p>
        </p:txBody>
      </p:sp>
      <p:sp>
        <p:nvSpPr>
          <p:cNvPr id="10" name="Subtitle 9">
            <a:extLst>
              <a:ext uri="{FF2B5EF4-FFF2-40B4-BE49-F238E27FC236}">
                <a16:creationId xmlns:a16="http://schemas.microsoft.com/office/drawing/2014/main" id="{EA2B94BC-BC95-28E8-9AF2-AB1E807B3D38}"/>
              </a:ext>
            </a:extLst>
          </p:cNvPr>
          <p:cNvSpPr>
            <a:spLocks noGrp="1"/>
          </p:cNvSpPr>
          <p:nvPr>
            <p:ph type="subTitle" idx="1"/>
          </p:nvPr>
        </p:nvSpPr>
        <p:spPr/>
        <p:txBody>
          <a:bodyPr/>
          <a:lstStyle/>
          <a:p>
            <a:r>
              <a:rPr lang="en-US" dirty="0"/>
              <a:t>Collected from presentations at the Jan. 2025</a:t>
            </a:r>
            <a:br>
              <a:rPr lang="en-US" dirty="0"/>
            </a:br>
            <a:r>
              <a:rPr lang="en-US" dirty="0" err="1"/>
              <a:t>ePIC</a:t>
            </a:r>
            <a:r>
              <a:rPr lang="en-US" dirty="0"/>
              <a:t> Collaboration Meeting in Frascati, Italy</a:t>
            </a:r>
          </a:p>
          <a:p>
            <a:r>
              <a:rPr lang="en-US" dirty="0"/>
              <a:t>2/17/2025</a:t>
            </a:r>
          </a:p>
        </p:txBody>
      </p:sp>
      <p:sp>
        <p:nvSpPr>
          <p:cNvPr id="4" name="Date Placeholder 3">
            <a:extLst>
              <a:ext uri="{FF2B5EF4-FFF2-40B4-BE49-F238E27FC236}">
                <a16:creationId xmlns:a16="http://schemas.microsoft.com/office/drawing/2014/main" id="{088DDA01-9DE7-9FC7-A2EF-7983C8BC92A3}"/>
              </a:ext>
            </a:extLst>
          </p:cNvPr>
          <p:cNvSpPr>
            <a:spLocks noGrp="1"/>
          </p:cNvSpPr>
          <p:nvPr>
            <p:ph type="dt" sz="half" idx="10"/>
          </p:nvPr>
        </p:nvSpPr>
        <p:spPr/>
        <p:txBody>
          <a:bodyPr/>
          <a:lstStyle/>
          <a:p>
            <a:fld id="{34AEEA24-57B0-4E87-B895-CC7DC6AE7AC1}" type="datetime1">
              <a:rPr lang="en-US" smtClean="0"/>
              <a:t>2/17/2025</a:t>
            </a:fld>
            <a:endParaRPr lang="en-US"/>
          </a:p>
        </p:txBody>
      </p:sp>
      <p:sp>
        <p:nvSpPr>
          <p:cNvPr id="6" name="Slide Number Placeholder 5">
            <a:extLst>
              <a:ext uri="{FF2B5EF4-FFF2-40B4-BE49-F238E27FC236}">
                <a16:creationId xmlns:a16="http://schemas.microsoft.com/office/drawing/2014/main" id="{EEF951CC-DB5F-4874-5F50-420BBD1ADCC9}"/>
              </a:ext>
            </a:extLst>
          </p:cNvPr>
          <p:cNvSpPr>
            <a:spLocks noGrp="1"/>
          </p:cNvSpPr>
          <p:nvPr>
            <p:ph type="sldNum" sz="quarter" idx="12"/>
          </p:nvPr>
        </p:nvSpPr>
        <p:spPr/>
        <p:txBody>
          <a:bodyPr/>
          <a:lstStyle/>
          <a:p>
            <a:fld id="{588949A8-7CCD-4D90-AA9A-1451BFC6FB3A}" type="slidenum">
              <a:rPr lang="en-US" smtClean="0"/>
              <a:t>1</a:t>
            </a:fld>
            <a:endParaRPr lang="en-US"/>
          </a:p>
        </p:txBody>
      </p:sp>
    </p:spTree>
    <p:extLst>
      <p:ext uri="{BB962C8B-B14F-4D97-AF65-F5344CB8AC3E}">
        <p14:creationId xmlns:p14="http://schemas.microsoft.com/office/powerpoint/2010/main" val="1357327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F91CCF-6E71-FA49-545F-86AA15466EDD}"/>
              </a:ext>
            </a:extLst>
          </p:cNvPr>
          <p:cNvSpPr>
            <a:spLocks noGrp="1"/>
          </p:cNvSpPr>
          <p:nvPr>
            <p:ph type="dt" sz="half" idx="10"/>
          </p:nvPr>
        </p:nvSpPr>
        <p:spPr/>
        <p:txBody>
          <a:bodyPr/>
          <a:lstStyle/>
          <a:p>
            <a:fld id="{66C792F6-3445-42AB-AAA9-6CA603CFDDCE}" type="datetime1">
              <a:rPr lang="en-US" smtClean="0"/>
              <a:t>2/17/2025</a:t>
            </a:fld>
            <a:endParaRPr lang="en-US"/>
          </a:p>
        </p:txBody>
      </p:sp>
      <p:sp>
        <p:nvSpPr>
          <p:cNvPr id="4" name="Slide Number Placeholder 3">
            <a:extLst>
              <a:ext uri="{FF2B5EF4-FFF2-40B4-BE49-F238E27FC236}">
                <a16:creationId xmlns:a16="http://schemas.microsoft.com/office/drawing/2014/main" id="{66A7D3C0-3197-A9DB-8422-D7B151D1F606}"/>
              </a:ext>
            </a:extLst>
          </p:cNvPr>
          <p:cNvSpPr>
            <a:spLocks noGrp="1"/>
          </p:cNvSpPr>
          <p:nvPr>
            <p:ph type="sldNum" sz="quarter" idx="12"/>
          </p:nvPr>
        </p:nvSpPr>
        <p:spPr/>
        <p:txBody>
          <a:bodyPr/>
          <a:lstStyle/>
          <a:p>
            <a:fld id="{588949A8-7CCD-4D90-AA9A-1451BFC6FB3A}" type="slidenum">
              <a:rPr lang="en-US" smtClean="0"/>
              <a:t>10</a:t>
            </a:fld>
            <a:endParaRPr lang="en-US"/>
          </a:p>
        </p:txBody>
      </p:sp>
      <p:pic>
        <p:nvPicPr>
          <p:cNvPr id="6" name="Picture 5" descr="Graphical user interface, text, application, email&#10;&#10;AI-generated content may be incorrect.">
            <a:extLst>
              <a:ext uri="{FF2B5EF4-FFF2-40B4-BE49-F238E27FC236}">
                <a16:creationId xmlns:a16="http://schemas.microsoft.com/office/drawing/2014/main" id="{C77423B9-4CE0-AEB8-4F5B-6DDAF19E83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 y="283"/>
            <a:ext cx="12190992" cy="6857433"/>
          </a:xfrm>
          <a:prstGeom prst="rect">
            <a:avLst/>
          </a:prstGeom>
        </p:spPr>
      </p:pic>
    </p:spTree>
    <p:extLst>
      <p:ext uri="{BB962C8B-B14F-4D97-AF65-F5344CB8AC3E}">
        <p14:creationId xmlns:p14="http://schemas.microsoft.com/office/powerpoint/2010/main" val="2677033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AE163D-A412-A80B-DF6B-D5D8AECC601A}"/>
              </a:ext>
            </a:extLst>
          </p:cNvPr>
          <p:cNvSpPr>
            <a:spLocks noGrp="1"/>
          </p:cNvSpPr>
          <p:nvPr>
            <p:ph type="dt" sz="half" idx="10"/>
          </p:nvPr>
        </p:nvSpPr>
        <p:spPr/>
        <p:txBody>
          <a:bodyPr/>
          <a:lstStyle/>
          <a:p>
            <a:fld id="{81076C5B-ADCC-4785-B0A4-8F40A7700F65}" type="datetime1">
              <a:rPr lang="en-US" smtClean="0"/>
              <a:t>2/17/2025</a:t>
            </a:fld>
            <a:endParaRPr lang="en-US"/>
          </a:p>
        </p:txBody>
      </p:sp>
      <p:sp>
        <p:nvSpPr>
          <p:cNvPr id="4" name="Slide Number Placeholder 3">
            <a:extLst>
              <a:ext uri="{FF2B5EF4-FFF2-40B4-BE49-F238E27FC236}">
                <a16:creationId xmlns:a16="http://schemas.microsoft.com/office/drawing/2014/main" id="{DC108331-0A73-5092-9EDD-B79B3875129B}"/>
              </a:ext>
            </a:extLst>
          </p:cNvPr>
          <p:cNvSpPr>
            <a:spLocks noGrp="1"/>
          </p:cNvSpPr>
          <p:nvPr>
            <p:ph type="sldNum" sz="quarter" idx="12"/>
          </p:nvPr>
        </p:nvSpPr>
        <p:spPr/>
        <p:txBody>
          <a:bodyPr/>
          <a:lstStyle/>
          <a:p>
            <a:fld id="{588949A8-7CCD-4D90-AA9A-1451BFC6FB3A}" type="slidenum">
              <a:rPr lang="en-US" smtClean="0"/>
              <a:t>11</a:t>
            </a:fld>
            <a:endParaRPr lang="en-US"/>
          </a:p>
        </p:txBody>
      </p:sp>
      <p:pic>
        <p:nvPicPr>
          <p:cNvPr id="6" name="Picture 5" descr="Graphical user interface, text, application, email&#10;&#10;AI-generated content may be incorrect.">
            <a:extLst>
              <a:ext uri="{FF2B5EF4-FFF2-40B4-BE49-F238E27FC236}">
                <a16:creationId xmlns:a16="http://schemas.microsoft.com/office/drawing/2014/main" id="{E93D2C7C-2F17-CDB1-CCC8-D6F9CBB242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 y="283"/>
            <a:ext cx="12190992" cy="6857433"/>
          </a:xfrm>
          <a:prstGeom prst="rect">
            <a:avLst/>
          </a:prstGeom>
        </p:spPr>
      </p:pic>
    </p:spTree>
    <p:extLst>
      <p:ext uri="{BB962C8B-B14F-4D97-AF65-F5344CB8AC3E}">
        <p14:creationId xmlns:p14="http://schemas.microsoft.com/office/powerpoint/2010/main" val="3347234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CB4293-5F64-55E2-3C9A-8A8858AF2060}"/>
              </a:ext>
            </a:extLst>
          </p:cNvPr>
          <p:cNvSpPr>
            <a:spLocks noGrp="1"/>
          </p:cNvSpPr>
          <p:nvPr>
            <p:ph type="title"/>
          </p:nvPr>
        </p:nvSpPr>
        <p:spPr/>
        <p:txBody>
          <a:bodyPr/>
          <a:lstStyle/>
          <a:p>
            <a:r>
              <a:rPr lang="en-US" dirty="0"/>
              <a:t>Software and Computing Coordination</a:t>
            </a:r>
          </a:p>
        </p:txBody>
      </p:sp>
      <p:sp>
        <p:nvSpPr>
          <p:cNvPr id="6" name="Text Placeholder 5">
            <a:extLst>
              <a:ext uri="{FF2B5EF4-FFF2-40B4-BE49-F238E27FC236}">
                <a16:creationId xmlns:a16="http://schemas.microsoft.com/office/drawing/2014/main" id="{A8351D45-6DBC-BEFE-CCA1-ABEAE9429AE2}"/>
              </a:ext>
            </a:extLst>
          </p:cNvPr>
          <p:cNvSpPr>
            <a:spLocks noGrp="1"/>
          </p:cNvSpPr>
          <p:nvPr>
            <p:ph type="body" idx="1"/>
          </p:nvPr>
        </p:nvSpPr>
        <p:spPr/>
        <p:txBody>
          <a:bodyPr/>
          <a:lstStyle/>
          <a:p>
            <a:endParaRPr lang="en-US"/>
          </a:p>
        </p:txBody>
      </p:sp>
      <p:sp>
        <p:nvSpPr>
          <p:cNvPr id="2" name="Date Placeholder 1">
            <a:extLst>
              <a:ext uri="{FF2B5EF4-FFF2-40B4-BE49-F238E27FC236}">
                <a16:creationId xmlns:a16="http://schemas.microsoft.com/office/drawing/2014/main" id="{1DF844DE-5745-0D8D-172F-4251EF92396E}"/>
              </a:ext>
            </a:extLst>
          </p:cNvPr>
          <p:cNvSpPr>
            <a:spLocks noGrp="1"/>
          </p:cNvSpPr>
          <p:nvPr>
            <p:ph type="dt" sz="half" idx="10"/>
          </p:nvPr>
        </p:nvSpPr>
        <p:spPr/>
        <p:txBody>
          <a:bodyPr/>
          <a:lstStyle/>
          <a:p>
            <a:fld id="{46B5B30C-8636-4F77-A4B9-70069E55A276}" type="datetime1">
              <a:rPr lang="en-US" smtClean="0"/>
              <a:t>2/17/2025</a:t>
            </a:fld>
            <a:endParaRPr lang="en-US"/>
          </a:p>
        </p:txBody>
      </p:sp>
      <p:sp>
        <p:nvSpPr>
          <p:cNvPr id="4" name="Slide Number Placeholder 3">
            <a:extLst>
              <a:ext uri="{FF2B5EF4-FFF2-40B4-BE49-F238E27FC236}">
                <a16:creationId xmlns:a16="http://schemas.microsoft.com/office/drawing/2014/main" id="{BA0FD2D2-92CC-3E6A-24D3-5564710234E8}"/>
              </a:ext>
            </a:extLst>
          </p:cNvPr>
          <p:cNvSpPr>
            <a:spLocks noGrp="1"/>
          </p:cNvSpPr>
          <p:nvPr>
            <p:ph type="sldNum" sz="quarter" idx="12"/>
          </p:nvPr>
        </p:nvSpPr>
        <p:spPr/>
        <p:txBody>
          <a:bodyPr/>
          <a:lstStyle/>
          <a:p>
            <a:fld id="{588949A8-7CCD-4D90-AA9A-1451BFC6FB3A}" type="slidenum">
              <a:rPr lang="en-US" smtClean="0"/>
              <a:t>12</a:t>
            </a:fld>
            <a:endParaRPr lang="en-US"/>
          </a:p>
        </p:txBody>
      </p:sp>
    </p:spTree>
    <p:extLst>
      <p:ext uri="{BB962C8B-B14F-4D97-AF65-F5344CB8AC3E}">
        <p14:creationId xmlns:p14="http://schemas.microsoft.com/office/powerpoint/2010/main" val="3896417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D6D31F-77A9-A03D-918A-51DB1B31B2AF}"/>
              </a:ext>
            </a:extLst>
          </p:cNvPr>
          <p:cNvSpPr>
            <a:spLocks noGrp="1"/>
          </p:cNvSpPr>
          <p:nvPr>
            <p:ph type="dt" sz="half" idx="10"/>
          </p:nvPr>
        </p:nvSpPr>
        <p:spPr/>
        <p:txBody>
          <a:bodyPr/>
          <a:lstStyle/>
          <a:p>
            <a:fld id="{FE5FFCB0-1E18-4ED8-8C37-A93AAD92ED9D}" type="datetime1">
              <a:rPr lang="en-US" smtClean="0"/>
              <a:t>2/17/2025</a:t>
            </a:fld>
            <a:endParaRPr lang="en-US"/>
          </a:p>
        </p:txBody>
      </p:sp>
      <p:sp>
        <p:nvSpPr>
          <p:cNvPr id="4" name="Slide Number Placeholder 3">
            <a:extLst>
              <a:ext uri="{FF2B5EF4-FFF2-40B4-BE49-F238E27FC236}">
                <a16:creationId xmlns:a16="http://schemas.microsoft.com/office/drawing/2014/main" id="{CB578F37-2E58-57AC-30B0-FC866C6D6ADB}"/>
              </a:ext>
            </a:extLst>
          </p:cNvPr>
          <p:cNvSpPr>
            <a:spLocks noGrp="1"/>
          </p:cNvSpPr>
          <p:nvPr>
            <p:ph type="sldNum" sz="quarter" idx="12"/>
          </p:nvPr>
        </p:nvSpPr>
        <p:spPr/>
        <p:txBody>
          <a:bodyPr/>
          <a:lstStyle/>
          <a:p>
            <a:fld id="{588949A8-7CCD-4D90-AA9A-1451BFC6FB3A}" type="slidenum">
              <a:rPr lang="en-US" smtClean="0"/>
              <a:t>13</a:t>
            </a:fld>
            <a:endParaRPr lang="en-US"/>
          </a:p>
        </p:txBody>
      </p:sp>
      <p:pic>
        <p:nvPicPr>
          <p:cNvPr id="10" name="Picture 9" descr="Graphical user interface, text, application, email&#10;&#10;AI-generated content may be incorrect.">
            <a:extLst>
              <a:ext uri="{FF2B5EF4-FFF2-40B4-BE49-F238E27FC236}">
                <a16:creationId xmlns:a16="http://schemas.microsoft.com/office/drawing/2014/main" id="{F65A05A4-0A95-8965-DDB1-C7012D907C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 y="283"/>
            <a:ext cx="12190992" cy="6857433"/>
          </a:xfrm>
          <a:prstGeom prst="rect">
            <a:avLst/>
          </a:prstGeom>
        </p:spPr>
      </p:pic>
    </p:spTree>
    <p:extLst>
      <p:ext uri="{BB962C8B-B14F-4D97-AF65-F5344CB8AC3E}">
        <p14:creationId xmlns:p14="http://schemas.microsoft.com/office/powerpoint/2010/main" val="124165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DA558D-358D-1C2C-0078-40F729FA9A10}"/>
              </a:ext>
            </a:extLst>
          </p:cNvPr>
          <p:cNvSpPr>
            <a:spLocks noGrp="1"/>
          </p:cNvSpPr>
          <p:nvPr>
            <p:ph type="dt" sz="half" idx="10"/>
          </p:nvPr>
        </p:nvSpPr>
        <p:spPr/>
        <p:txBody>
          <a:bodyPr/>
          <a:lstStyle/>
          <a:p>
            <a:fld id="{43D9D1D7-AC51-4336-A2EA-F06A8DE4EAA5}" type="datetime1">
              <a:rPr lang="en-US" smtClean="0"/>
              <a:t>2/17/2025</a:t>
            </a:fld>
            <a:endParaRPr lang="en-US"/>
          </a:p>
        </p:txBody>
      </p:sp>
      <p:sp>
        <p:nvSpPr>
          <p:cNvPr id="4" name="Slide Number Placeholder 3">
            <a:extLst>
              <a:ext uri="{FF2B5EF4-FFF2-40B4-BE49-F238E27FC236}">
                <a16:creationId xmlns:a16="http://schemas.microsoft.com/office/drawing/2014/main" id="{D49D6E66-37DE-EA4C-B550-0F4E306012C0}"/>
              </a:ext>
            </a:extLst>
          </p:cNvPr>
          <p:cNvSpPr>
            <a:spLocks noGrp="1"/>
          </p:cNvSpPr>
          <p:nvPr>
            <p:ph type="sldNum" sz="quarter" idx="12"/>
          </p:nvPr>
        </p:nvSpPr>
        <p:spPr/>
        <p:txBody>
          <a:bodyPr/>
          <a:lstStyle/>
          <a:p>
            <a:fld id="{588949A8-7CCD-4D90-AA9A-1451BFC6FB3A}" type="slidenum">
              <a:rPr lang="en-US" smtClean="0"/>
              <a:t>14</a:t>
            </a:fld>
            <a:endParaRPr lang="en-US"/>
          </a:p>
        </p:txBody>
      </p:sp>
      <p:pic>
        <p:nvPicPr>
          <p:cNvPr id="6" name="Picture 5" descr="Text, email&#10;&#10;AI-generated content may be incorrect.">
            <a:extLst>
              <a:ext uri="{FF2B5EF4-FFF2-40B4-BE49-F238E27FC236}">
                <a16:creationId xmlns:a16="http://schemas.microsoft.com/office/drawing/2014/main" id="{BE7D13C1-173E-D935-0360-D4C69F204D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 y="283"/>
            <a:ext cx="12190992" cy="6857433"/>
          </a:xfrm>
          <a:prstGeom prst="rect">
            <a:avLst/>
          </a:prstGeom>
        </p:spPr>
      </p:pic>
    </p:spTree>
    <p:extLst>
      <p:ext uri="{BB962C8B-B14F-4D97-AF65-F5344CB8AC3E}">
        <p14:creationId xmlns:p14="http://schemas.microsoft.com/office/powerpoint/2010/main" val="677153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AB9F28-6B6F-2A0E-4C94-DB1106402E9E}"/>
              </a:ext>
            </a:extLst>
          </p:cNvPr>
          <p:cNvSpPr>
            <a:spLocks noGrp="1"/>
          </p:cNvSpPr>
          <p:nvPr>
            <p:ph type="dt" sz="half" idx="10"/>
          </p:nvPr>
        </p:nvSpPr>
        <p:spPr/>
        <p:txBody>
          <a:bodyPr/>
          <a:lstStyle/>
          <a:p>
            <a:fld id="{A2422135-8C19-4938-8B3C-53FDD7D8E882}" type="datetime1">
              <a:rPr lang="en-US" smtClean="0"/>
              <a:t>2/17/2025</a:t>
            </a:fld>
            <a:endParaRPr lang="en-US"/>
          </a:p>
        </p:txBody>
      </p:sp>
      <p:sp>
        <p:nvSpPr>
          <p:cNvPr id="4" name="Slide Number Placeholder 3">
            <a:extLst>
              <a:ext uri="{FF2B5EF4-FFF2-40B4-BE49-F238E27FC236}">
                <a16:creationId xmlns:a16="http://schemas.microsoft.com/office/drawing/2014/main" id="{D2742B5F-2BF6-5540-1DAE-8EE0FD08CD4F}"/>
              </a:ext>
            </a:extLst>
          </p:cNvPr>
          <p:cNvSpPr>
            <a:spLocks noGrp="1"/>
          </p:cNvSpPr>
          <p:nvPr>
            <p:ph type="sldNum" sz="quarter" idx="12"/>
          </p:nvPr>
        </p:nvSpPr>
        <p:spPr/>
        <p:txBody>
          <a:bodyPr/>
          <a:lstStyle/>
          <a:p>
            <a:fld id="{588949A8-7CCD-4D90-AA9A-1451BFC6FB3A}" type="slidenum">
              <a:rPr lang="en-US" smtClean="0"/>
              <a:t>15</a:t>
            </a:fld>
            <a:endParaRPr lang="en-US"/>
          </a:p>
        </p:txBody>
      </p:sp>
      <p:pic>
        <p:nvPicPr>
          <p:cNvPr id="6" name="Picture 5" descr="Graphical user interface, text, application, email&#10;&#10;AI-generated content may be incorrect.">
            <a:extLst>
              <a:ext uri="{FF2B5EF4-FFF2-40B4-BE49-F238E27FC236}">
                <a16:creationId xmlns:a16="http://schemas.microsoft.com/office/drawing/2014/main" id="{C90254F6-974C-6BA6-3257-8A7BAF9329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 y="283"/>
            <a:ext cx="12190992" cy="6857433"/>
          </a:xfrm>
          <a:prstGeom prst="rect">
            <a:avLst/>
          </a:prstGeom>
        </p:spPr>
      </p:pic>
    </p:spTree>
    <p:extLst>
      <p:ext uri="{BB962C8B-B14F-4D97-AF65-F5344CB8AC3E}">
        <p14:creationId xmlns:p14="http://schemas.microsoft.com/office/powerpoint/2010/main" val="2421214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9FB7BD-D01D-7A8A-AFD3-0746A621D8F5}"/>
              </a:ext>
            </a:extLst>
          </p:cNvPr>
          <p:cNvSpPr>
            <a:spLocks noGrp="1"/>
          </p:cNvSpPr>
          <p:nvPr>
            <p:ph type="dt" sz="half" idx="10"/>
          </p:nvPr>
        </p:nvSpPr>
        <p:spPr/>
        <p:txBody>
          <a:bodyPr/>
          <a:lstStyle/>
          <a:p>
            <a:fld id="{1E106D88-796C-4F6F-86EF-71375505528A}" type="datetime1">
              <a:rPr lang="en-US" smtClean="0"/>
              <a:t>2/17/2025</a:t>
            </a:fld>
            <a:endParaRPr lang="en-US"/>
          </a:p>
        </p:txBody>
      </p:sp>
      <p:sp>
        <p:nvSpPr>
          <p:cNvPr id="4" name="Slide Number Placeholder 3">
            <a:extLst>
              <a:ext uri="{FF2B5EF4-FFF2-40B4-BE49-F238E27FC236}">
                <a16:creationId xmlns:a16="http://schemas.microsoft.com/office/drawing/2014/main" id="{7FD8BBC5-9002-92F0-D6E0-7CD9AC59C535}"/>
              </a:ext>
            </a:extLst>
          </p:cNvPr>
          <p:cNvSpPr>
            <a:spLocks noGrp="1"/>
          </p:cNvSpPr>
          <p:nvPr>
            <p:ph type="sldNum" sz="quarter" idx="12"/>
          </p:nvPr>
        </p:nvSpPr>
        <p:spPr/>
        <p:txBody>
          <a:bodyPr/>
          <a:lstStyle/>
          <a:p>
            <a:fld id="{588949A8-7CCD-4D90-AA9A-1451BFC6FB3A}" type="slidenum">
              <a:rPr lang="en-US" smtClean="0"/>
              <a:t>16</a:t>
            </a:fld>
            <a:endParaRPr lang="en-US"/>
          </a:p>
        </p:txBody>
      </p:sp>
      <p:pic>
        <p:nvPicPr>
          <p:cNvPr id="6" name="Picture 5" descr="Graphical user interface, text, application, email&#10;&#10;AI-generated content may be incorrect.">
            <a:extLst>
              <a:ext uri="{FF2B5EF4-FFF2-40B4-BE49-F238E27FC236}">
                <a16:creationId xmlns:a16="http://schemas.microsoft.com/office/drawing/2014/main" id="{F4CC8B58-E80C-1BB2-36A0-C978E87C4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 y="283"/>
            <a:ext cx="12190992" cy="6857433"/>
          </a:xfrm>
          <a:prstGeom prst="rect">
            <a:avLst/>
          </a:prstGeom>
        </p:spPr>
      </p:pic>
    </p:spTree>
    <p:extLst>
      <p:ext uri="{BB962C8B-B14F-4D97-AF65-F5344CB8AC3E}">
        <p14:creationId xmlns:p14="http://schemas.microsoft.com/office/powerpoint/2010/main" val="3473365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E1B2A7-67DE-7DAE-64D9-03D93CC212A2}"/>
              </a:ext>
            </a:extLst>
          </p:cNvPr>
          <p:cNvSpPr>
            <a:spLocks noGrp="1"/>
          </p:cNvSpPr>
          <p:nvPr>
            <p:ph type="title"/>
          </p:nvPr>
        </p:nvSpPr>
        <p:spPr/>
        <p:txBody>
          <a:bodyPr/>
          <a:lstStyle/>
          <a:p>
            <a:r>
              <a:rPr lang="en-US" dirty="0"/>
              <a:t>Analysis Coordination</a:t>
            </a:r>
          </a:p>
        </p:txBody>
      </p:sp>
      <p:sp>
        <p:nvSpPr>
          <p:cNvPr id="6" name="Text Placeholder 5">
            <a:extLst>
              <a:ext uri="{FF2B5EF4-FFF2-40B4-BE49-F238E27FC236}">
                <a16:creationId xmlns:a16="http://schemas.microsoft.com/office/drawing/2014/main" id="{DC9C8D13-B57F-B416-2898-357E16616659}"/>
              </a:ext>
            </a:extLst>
          </p:cNvPr>
          <p:cNvSpPr>
            <a:spLocks noGrp="1"/>
          </p:cNvSpPr>
          <p:nvPr>
            <p:ph type="body" idx="1"/>
          </p:nvPr>
        </p:nvSpPr>
        <p:spPr/>
        <p:txBody>
          <a:bodyPr/>
          <a:lstStyle/>
          <a:p>
            <a:endParaRPr lang="en-US"/>
          </a:p>
        </p:txBody>
      </p:sp>
      <p:sp>
        <p:nvSpPr>
          <p:cNvPr id="2" name="Date Placeholder 1">
            <a:extLst>
              <a:ext uri="{FF2B5EF4-FFF2-40B4-BE49-F238E27FC236}">
                <a16:creationId xmlns:a16="http://schemas.microsoft.com/office/drawing/2014/main" id="{3D142856-5CBB-96D1-B241-37D2AB069D56}"/>
              </a:ext>
            </a:extLst>
          </p:cNvPr>
          <p:cNvSpPr>
            <a:spLocks noGrp="1"/>
          </p:cNvSpPr>
          <p:nvPr>
            <p:ph type="dt" sz="half" idx="10"/>
          </p:nvPr>
        </p:nvSpPr>
        <p:spPr/>
        <p:txBody>
          <a:bodyPr/>
          <a:lstStyle/>
          <a:p>
            <a:fld id="{0C834B15-CCF6-41C8-9BE7-AE53AF219582}" type="datetime1">
              <a:rPr lang="en-US" smtClean="0"/>
              <a:t>2/17/2025</a:t>
            </a:fld>
            <a:endParaRPr lang="en-US"/>
          </a:p>
        </p:txBody>
      </p:sp>
      <p:sp>
        <p:nvSpPr>
          <p:cNvPr id="4" name="Slide Number Placeholder 3">
            <a:extLst>
              <a:ext uri="{FF2B5EF4-FFF2-40B4-BE49-F238E27FC236}">
                <a16:creationId xmlns:a16="http://schemas.microsoft.com/office/drawing/2014/main" id="{DBBD3FBF-FE28-8B75-7A2D-73EA8B17632A}"/>
              </a:ext>
            </a:extLst>
          </p:cNvPr>
          <p:cNvSpPr>
            <a:spLocks noGrp="1"/>
          </p:cNvSpPr>
          <p:nvPr>
            <p:ph type="sldNum" sz="quarter" idx="12"/>
          </p:nvPr>
        </p:nvSpPr>
        <p:spPr/>
        <p:txBody>
          <a:bodyPr/>
          <a:lstStyle/>
          <a:p>
            <a:fld id="{588949A8-7CCD-4D90-AA9A-1451BFC6FB3A}" type="slidenum">
              <a:rPr lang="en-US" smtClean="0"/>
              <a:t>17</a:t>
            </a:fld>
            <a:endParaRPr lang="en-US"/>
          </a:p>
        </p:txBody>
      </p:sp>
    </p:spTree>
    <p:extLst>
      <p:ext uri="{BB962C8B-B14F-4D97-AF65-F5344CB8AC3E}">
        <p14:creationId xmlns:p14="http://schemas.microsoft.com/office/powerpoint/2010/main" val="4104041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2843D3-F1D2-DA8D-6FE3-6FEC81AC0877}"/>
              </a:ext>
            </a:extLst>
          </p:cNvPr>
          <p:cNvSpPr>
            <a:spLocks noGrp="1"/>
          </p:cNvSpPr>
          <p:nvPr>
            <p:ph type="dt" sz="half" idx="10"/>
          </p:nvPr>
        </p:nvSpPr>
        <p:spPr/>
        <p:txBody>
          <a:bodyPr/>
          <a:lstStyle/>
          <a:p>
            <a:fld id="{6C99C6F1-B090-426F-89BA-0FA47C7EE9DC}" type="datetime1">
              <a:rPr lang="en-US" smtClean="0"/>
              <a:t>2/17/2025</a:t>
            </a:fld>
            <a:endParaRPr lang="en-US"/>
          </a:p>
        </p:txBody>
      </p:sp>
      <p:sp>
        <p:nvSpPr>
          <p:cNvPr id="4" name="Slide Number Placeholder 3">
            <a:extLst>
              <a:ext uri="{FF2B5EF4-FFF2-40B4-BE49-F238E27FC236}">
                <a16:creationId xmlns:a16="http://schemas.microsoft.com/office/drawing/2014/main" id="{6F99F4C2-2DF9-7E1C-3B3E-EAF5464B461F}"/>
              </a:ext>
            </a:extLst>
          </p:cNvPr>
          <p:cNvSpPr>
            <a:spLocks noGrp="1"/>
          </p:cNvSpPr>
          <p:nvPr>
            <p:ph type="sldNum" sz="quarter" idx="12"/>
          </p:nvPr>
        </p:nvSpPr>
        <p:spPr/>
        <p:txBody>
          <a:bodyPr/>
          <a:lstStyle/>
          <a:p>
            <a:fld id="{588949A8-7CCD-4D90-AA9A-1451BFC6FB3A}" type="slidenum">
              <a:rPr lang="en-US" smtClean="0"/>
              <a:t>18</a:t>
            </a:fld>
            <a:endParaRPr lang="en-US"/>
          </a:p>
        </p:txBody>
      </p:sp>
      <p:pic>
        <p:nvPicPr>
          <p:cNvPr id="8" name="Picture 7" descr="A picture containing text&#10;&#10;AI-generated content may be incorrect.">
            <a:extLst>
              <a:ext uri="{FF2B5EF4-FFF2-40B4-BE49-F238E27FC236}">
                <a16:creationId xmlns:a16="http://schemas.microsoft.com/office/drawing/2014/main" id="{510D251D-F8A1-73AF-43AC-159655CC88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 y="283"/>
            <a:ext cx="12190992" cy="6857433"/>
          </a:xfrm>
          <a:prstGeom prst="rect">
            <a:avLst/>
          </a:prstGeom>
        </p:spPr>
      </p:pic>
    </p:spTree>
    <p:extLst>
      <p:ext uri="{BB962C8B-B14F-4D97-AF65-F5344CB8AC3E}">
        <p14:creationId xmlns:p14="http://schemas.microsoft.com/office/powerpoint/2010/main" val="938875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0ACB3B-BF05-E043-012B-C20B17CD3F01}"/>
              </a:ext>
            </a:extLst>
          </p:cNvPr>
          <p:cNvSpPr>
            <a:spLocks noGrp="1"/>
          </p:cNvSpPr>
          <p:nvPr>
            <p:ph type="dt" sz="half" idx="10"/>
          </p:nvPr>
        </p:nvSpPr>
        <p:spPr/>
        <p:txBody>
          <a:bodyPr/>
          <a:lstStyle/>
          <a:p>
            <a:fld id="{8E0A0541-702E-42E2-9886-55A44F705569}" type="datetime1">
              <a:rPr lang="en-US" smtClean="0"/>
              <a:t>2/17/2025</a:t>
            </a:fld>
            <a:endParaRPr lang="en-US"/>
          </a:p>
        </p:txBody>
      </p:sp>
      <p:sp>
        <p:nvSpPr>
          <p:cNvPr id="4" name="Slide Number Placeholder 3">
            <a:extLst>
              <a:ext uri="{FF2B5EF4-FFF2-40B4-BE49-F238E27FC236}">
                <a16:creationId xmlns:a16="http://schemas.microsoft.com/office/drawing/2014/main" id="{BB195F15-6348-AAA9-C4FD-A07C496FA2F1}"/>
              </a:ext>
            </a:extLst>
          </p:cNvPr>
          <p:cNvSpPr>
            <a:spLocks noGrp="1"/>
          </p:cNvSpPr>
          <p:nvPr>
            <p:ph type="sldNum" sz="quarter" idx="12"/>
          </p:nvPr>
        </p:nvSpPr>
        <p:spPr/>
        <p:txBody>
          <a:bodyPr/>
          <a:lstStyle/>
          <a:p>
            <a:fld id="{588949A8-7CCD-4D90-AA9A-1451BFC6FB3A}" type="slidenum">
              <a:rPr lang="en-US" smtClean="0"/>
              <a:t>19</a:t>
            </a:fld>
            <a:endParaRPr lang="en-US"/>
          </a:p>
        </p:txBody>
      </p:sp>
      <p:pic>
        <p:nvPicPr>
          <p:cNvPr id="6" name="Picture 5" descr="Timeline&#10;&#10;AI-generated content may be incorrect.">
            <a:extLst>
              <a:ext uri="{FF2B5EF4-FFF2-40B4-BE49-F238E27FC236}">
                <a16:creationId xmlns:a16="http://schemas.microsoft.com/office/drawing/2014/main" id="{007053CA-126B-0482-F83F-1689D7761B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 y="283"/>
            <a:ext cx="12190992" cy="6857433"/>
          </a:xfrm>
          <a:prstGeom prst="rect">
            <a:avLst/>
          </a:prstGeom>
        </p:spPr>
      </p:pic>
    </p:spTree>
    <p:extLst>
      <p:ext uri="{BB962C8B-B14F-4D97-AF65-F5344CB8AC3E}">
        <p14:creationId xmlns:p14="http://schemas.microsoft.com/office/powerpoint/2010/main" val="3619852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D6386-6A92-2CFF-0600-2631AD024429}"/>
              </a:ext>
            </a:extLst>
          </p:cNvPr>
          <p:cNvSpPr>
            <a:spLocks noGrp="1"/>
          </p:cNvSpPr>
          <p:nvPr>
            <p:ph type="title"/>
          </p:nvPr>
        </p:nvSpPr>
        <p:spPr>
          <a:xfrm>
            <a:off x="838200" y="136525"/>
            <a:ext cx="10515600" cy="904875"/>
          </a:xfrm>
        </p:spPr>
        <p:txBody>
          <a:bodyPr/>
          <a:lstStyle/>
          <a:p>
            <a:r>
              <a:rPr lang="en-US" b="1" dirty="0">
                <a:solidFill>
                  <a:schemeClr val="accent1"/>
                </a:solidFill>
              </a:rPr>
              <a:t>Common Themes from Priority Discussion I</a:t>
            </a:r>
          </a:p>
        </p:txBody>
      </p:sp>
      <p:sp>
        <p:nvSpPr>
          <p:cNvPr id="3" name="Content Placeholder 2">
            <a:extLst>
              <a:ext uri="{FF2B5EF4-FFF2-40B4-BE49-F238E27FC236}">
                <a16:creationId xmlns:a16="http://schemas.microsoft.com/office/drawing/2014/main" id="{E1362CF7-58B3-C16B-62B2-645FC5633AB2}"/>
              </a:ext>
            </a:extLst>
          </p:cNvPr>
          <p:cNvSpPr>
            <a:spLocks noGrp="1"/>
          </p:cNvSpPr>
          <p:nvPr>
            <p:ph idx="1"/>
          </p:nvPr>
        </p:nvSpPr>
        <p:spPr>
          <a:xfrm>
            <a:off x="457201" y="1041400"/>
            <a:ext cx="10515600" cy="5580592"/>
          </a:xfrm>
        </p:spPr>
        <p:txBody>
          <a:bodyPr>
            <a:normAutofit fontScale="92500" lnSpcReduction="10000"/>
          </a:bodyPr>
          <a:lstStyle/>
          <a:p>
            <a:r>
              <a:rPr lang="en-US" b="1" dirty="0"/>
              <a:t>There is a need for better communication within the </a:t>
            </a:r>
            <a:br>
              <a:rPr lang="en-US" b="1" dirty="0"/>
            </a:br>
            <a:r>
              <a:rPr lang="en-US" b="1" dirty="0"/>
              <a:t>collaboration, across multiple different entities</a:t>
            </a:r>
          </a:p>
          <a:p>
            <a:pPr lvl="1"/>
            <a:r>
              <a:rPr lang="en-US" dirty="0"/>
              <a:t>Not a single problem with a single solution - something </a:t>
            </a:r>
            <a:br>
              <a:rPr lang="en-US" dirty="0"/>
            </a:br>
            <a:r>
              <a:rPr lang="en-US" dirty="0"/>
              <a:t>that we need to continually work on. Tailor the </a:t>
            </a:r>
            <a:br>
              <a:rPr lang="en-US" dirty="0"/>
            </a:br>
            <a:r>
              <a:rPr lang="en-US" dirty="0"/>
              <a:t>communication to collaboration needs </a:t>
            </a:r>
            <a:br>
              <a:rPr lang="en-US" dirty="0"/>
            </a:br>
            <a:r>
              <a:rPr lang="en-US" dirty="0"/>
              <a:t>(newsletter, minutes of meetings, etc.)</a:t>
            </a:r>
          </a:p>
          <a:p>
            <a:pPr lvl="1"/>
            <a:r>
              <a:rPr lang="en-US" dirty="0"/>
              <a:t>Accelerate development of and transition to the website </a:t>
            </a:r>
          </a:p>
          <a:p>
            <a:pPr marL="457200" lvl="1" indent="0">
              <a:buNone/>
            </a:pPr>
            <a:endParaRPr lang="en-US" dirty="0"/>
          </a:p>
          <a:p>
            <a:r>
              <a:rPr lang="en-US" b="1" dirty="0"/>
              <a:t>Evolve technical </a:t>
            </a:r>
            <a:r>
              <a:rPr lang="en-US" b="1"/>
              <a:t>coordination into </a:t>
            </a:r>
            <a:r>
              <a:rPr lang="en-US" b="1" dirty="0"/>
              <a:t>less of a reporting body, with a proactive coordinating effort </a:t>
            </a:r>
            <a:r>
              <a:rPr lang="en-US" b="1" u="sng" dirty="0"/>
              <a:t>supporting</a:t>
            </a:r>
            <a:r>
              <a:rPr lang="en-US" b="1" dirty="0"/>
              <a:t> the DSC’s</a:t>
            </a:r>
          </a:p>
          <a:p>
            <a:pPr lvl="1"/>
            <a:r>
              <a:rPr lang="en-US" dirty="0"/>
              <a:t>Organize and coordinate </a:t>
            </a:r>
            <a:r>
              <a:rPr lang="en-US" dirty="0" err="1"/>
              <a:t>preTDR</a:t>
            </a:r>
            <a:r>
              <a:rPr lang="en-US" dirty="0"/>
              <a:t> effort</a:t>
            </a:r>
          </a:p>
          <a:p>
            <a:pPr lvl="1"/>
            <a:r>
              <a:rPr lang="en-US" dirty="0"/>
              <a:t>Increase the direct engagement of the TC-Office with DSCs and CC WGs, </a:t>
            </a:r>
            <a:br>
              <a:rPr lang="en-US" dirty="0"/>
            </a:br>
            <a:r>
              <a:rPr lang="en-US" dirty="0"/>
              <a:t>TC Office presence in DSC meetings</a:t>
            </a:r>
          </a:p>
          <a:p>
            <a:pPr lvl="1"/>
            <a:r>
              <a:rPr lang="en-US" dirty="0"/>
              <a:t>Set standards/requirements for DSC internal reviews, assist with organization</a:t>
            </a:r>
          </a:p>
          <a:p>
            <a:pPr lvl="1"/>
            <a:r>
              <a:rPr lang="en-US" dirty="0"/>
              <a:t>Facilitate communication with CAMs and EIC Project</a:t>
            </a:r>
          </a:p>
          <a:p>
            <a:pPr lvl="1"/>
            <a:r>
              <a:rPr lang="en-US" dirty="0"/>
              <a:t>Organize common solutions – cooling, grounding, database,…</a:t>
            </a:r>
          </a:p>
          <a:p>
            <a:pPr marL="457200" lvl="1" indent="0">
              <a:buNone/>
            </a:pPr>
            <a:endParaRPr lang="en-US" dirty="0"/>
          </a:p>
          <a:p>
            <a:endParaRPr lang="en-US" dirty="0"/>
          </a:p>
          <a:p>
            <a:endParaRPr lang="en-US" dirty="0"/>
          </a:p>
        </p:txBody>
      </p:sp>
      <p:sp>
        <p:nvSpPr>
          <p:cNvPr id="4" name="Date Placeholder 3">
            <a:extLst>
              <a:ext uri="{FF2B5EF4-FFF2-40B4-BE49-F238E27FC236}">
                <a16:creationId xmlns:a16="http://schemas.microsoft.com/office/drawing/2014/main" id="{83A11B70-A95A-F2E1-7360-087439B16F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0CEDAB-7C46-42A3-8F7E-ADC4C9B9F86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F4668ED-06F0-573B-BF93-4CAF3D8464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8949A8-7CCD-4D90-AA9A-1451BFC6FB3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2FAFB34-DFF3-ACBD-F38C-72C0AF3A67CE}"/>
              </a:ext>
            </a:extLst>
          </p:cNvPr>
          <p:cNvSpPr txBox="1"/>
          <p:nvPr/>
        </p:nvSpPr>
        <p:spPr>
          <a:xfrm>
            <a:off x="8729134" y="1149173"/>
            <a:ext cx="3166534" cy="203132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list is a synthesis of the Tuesday group exercise by the SP Office the Coordinators.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Sub-bullets are examples that support the priority but are not exhaustive. </a:t>
            </a:r>
          </a:p>
        </p:txBody>
      </p:sp>
    </p:spTree>
    <p:extLst>
      <p:ext uri="{BB962C8B-B14F-4D97-AF65-F5344CB8AC3E}">
        <p14:creationId xmlns:p14="http://schemas.microsoft.com/office/powerpoint/2010/main" val="262028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909CB-23B1-B185-8414-FB7B181CB79C}"/>
              </a:ext>
            </a:extLst>
          </p:cNvPr>
          <p:cNvSpPr>
            <a:spLocks noGrp="1"/>
          </p:cNvSpPr>
          <p:nvPr>
            <p:ph type="dt" sz="half" idx="10"/>
          </p:nvPr>
        </p:nvSpPr>
        <p:spPr/>
        <p:txBody>
          <a:bodyPr/>
          <a:lstStyle/>
          <a:p>
            <a:fld id="{87CCC008-226A-4E68-BC19-D2FDB7190998}" type="datetime1">
              <a:rPr lang="en-US" smtClean="0"/>
              <a:t>2/17/2025</a:t>
            </a:fld>
            <a:endParaRPr lang="en-US"/>
          </a:p>
        </p:txBody>
      </p:sp>
      <p:sp>
        <p:nvSpPr>
          <p:cNvPr id="4" name="Slide Number Placeholder 3">
            <a:extLst>
              <a:ext uri="{FF2B5EF4-FFF2-40B4-BE49-F238E27FC236}">
                <a16:creationId xmlns:a16="http://schemas.microsoft.com/office/drawing/2014/main" id="{951193AE-9A72-0AD0-5B7D-4E14D233DC74}"/>
              </a:ext>
            </a:extLst>
          </p:cNvPr>
          <p:cNvSpPr>
            <a:spLocks noGrp="1"/>
          </p:cNvSpPr>
          <p:nvPr>
            <p:ph type="sldNum" sz="quarter" idx="12"/>
          </p:nvPr>
        </p:nvSpPr>
        <p:spPr/>
        <p:txBody>
          <a:bodyPr/>
          <a:lstStyle/>
          <a:p>
            <a:fld id="{588949A8-7CCD-4D90-AA9A-1451BFC6FB3A}" type="slidenum">
              <a:rPr lang="en-US" smtClean="0"/>
              <a:t>20</a:t>
            </a:fld>
            <a:endParaRPr lang="en-US"/>
          </a:p>
        </p:txBody>
      </p:sp>
      <p:pic>
        <p:nvPicPr>
          <p:cNvPr id="6" name="Picture 5" descr="Text&#10;&#10;AI-generated content may be incorrect.">
            <a:extLst>
              <a:ext uri="{FF2B5EF4-FFF2-40B4-BE49-F238E27FC236}">
                <a16:creationId xmlns:a16="http://schemas.microsoft.com/office/drawing/2014/main" id="{34A085CB-099E-3E3D-6B6E-30D1DCAF7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 y="283"/>
            <a:ext cx="12190992" cy="6857433"/>
          </a:xfrm>
          <a:prstGeom prst="rect">
            <a:avLst/>
          </a:prstGeom>
        </p:spPr>
      </p:pic>
    </p:spTree>
    <p:extLst>
      <p:ext uri="{BB962C8B-B14F-4D97-AF65-F5344CB8AC3E}">
        <p14:creationId xmlns:p14="http://schemas.microsoft.com/office/powerpoint/2010/main" val="3042332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0D50EE-7F70-90D5-908C-3649ACFB9EAD}"/>
              </a:ext>
            </a:extLst>
          </p:cNvPr>
          <p:cNvSpPr>
            <a:spLocks noGrp="1"/>
          </p:cNvSpPr>
          <p:nvPr>
            <p:ph type="dt" sz="half" idx="10"/>
          </p:nvPr>
        </p:nvSpPr>
        <p:spPr/>
        <p:txBody>
          <a:bodyPr/>
          <a:lstStyle/>
          <a:p>
            <a:fld id="{99DE8DB3-6306-4754-A086-79E1A0243424}" type="datetime1">
              <a:rPr lang="en-US" smtClean="0"/>
              <a:t>2/17/2025</a:t>
            </a:fld>
            <a:endParaRPr lang="en-US"/>
          </a:p>
        </p:txBody>
      </p:sp>
      <p:sp>
        <p:nvSpPr>
          <p:cNvPr id="4" name="Slide Number Placeholder 3">
            <a:extLst>
              <a:ext uri="{FF2B5EF4-FFF2-40B4-BE49-F238E27FC236}">
                <a16:creationId xmlns:a16="http://schemas.microsoft.com/office/drawing/2014/main" id="{7F5A6DE3-AA44-5184-DF0E-318FC6531AAC}"/>
              </a:ext>
            </a:extLst>
          </p:cNvPr>
          <p:cNvSpPr>
            <a:spLocks noGrp="1"/>
          </p:cNvSpPr>
          <p:nvPr>
            <p:ph type="sldNum" sz="quarter" idx="12"/>
          </p:nvPr>
        </p:nvSpPr>
        <p:spPr/>
        <p:txBody>
          <a:bodyPr/>
          <a:lstStyle/>
          <a:p>
            <a:fld id="{588949A8-7CCD-4D90-AA9A-1451BFC6FB3A}" type="slidenum">
              <a:rPr lang="en-US" smtClean="0"/>
              <a:t>21</a:t>
            </a:fld>
            <a:endParaRPr lang="en-US"/>
          </a:p>
        </p:txBody>
      </p:sp>
      <p:pic>
        <p:nvPicPr>
          <p:cNvPr id="6" name="Picture 5" descr="Text&#10;&#10;AI-generated content may be incorrect.">
            <a:extLst>
              <a:ext uri="{FF2B5EF4-FFF2-40B4-BE49-F238E27FC236}">
                <a16:creationId xmlns:a16="http://schemas.microsoft.com/office/drawing/2014/main" id="{3E0BF95C-95B9-67D7-82FF-E4755D041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 y="283"/>
            <a:ext cx="12190992" cy="6857433"/>
          </a:xfrm>
          <a:prstGeom prst="rect">
            <a:avLst/>
          </a:prstGeom>
        </p:spPr>
      </p:pic>
    </p:spTree>
    <p:extLst>
      <p:ext uri="{BB962C8B-B14F-4D97-AF65-F5344CB8AC3E}">
        <p14:creationId xmlns:p14="http://schemas.microsoft.com/office/powerpoint/2010/main" val="2358439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608524-1CF4-C6DF-88F6-66E425154251}"/>
              </a:ext>
            </a:extLst>
          </p:cNvPr>
          <p:cNvSpPr>
            <a:spLocks noGrp="1"/>
          </p:cNvSpPr>
          <p:nvPr>
            <p:ph type="dt" sz="half" idx="10"/>
          </p:nvPr>
        </p:nvSpPr>
        <p:spPr/>
        <p:txBody>
          <a:bodyPr/>
          <a:lstStyle/>
          <a:p>
            <a:fld id="{20255E85-EBF4-46D2-8A81-4388AE2C2C4F}" type="datetime1">
              <a:rPr lang="en-US" smtClean="0"/>
              <a:t>2/17/2025</a:t>
            </a:fld>
            <a:endParaRPr lang="en-US"/>
          </a:p>
        </p:txBody>
      </p:sp>
      <p:sp>
        <p:nvSpPr>
          <p:cNvPr id="4" name="Slide Number Placeholder 3">
            <a:extLst>
              <a:ext uri="{FF2B5EF4-FFF2-40B4-BE49-F238E27FC236}">
                <a16:creationId xmlns:a16="http://schemas.microsoft.com/office/drawing/2014/main" id="{65042AA4-CCD0-44D3-7F17-F8AC153A3264}"/>
              </a:ext>
            </a:extLst>
          </p:cNvPr>
          <p:cNvSpPr>
            <a:spLocks noGrp="1"/>
          </p:cNvSpPr>
          <p:nvPr>
            <p:ph type="sldNum" sz="quarter" idx="12"/>
          </p:nvPr>
        </p:nvSpPr>
        <p:spPr/>
        <p:txBody>
          <a:bodyPr/>
          <a:lstStyle/>
          <a:p>
            <a:fld id="{588949A8-7CCD-4D90-AA9A-1451BFC6FB3A}" type="slidenum">
              <a:rPr lang="en-US" smtClean="0"/>
              <a:t>22</a:t>
            </a:fld>
            <a:endParaRPr lang="en-US"/>
          </a:p>
        </p:txBody>
      </p:sp>
      <p:pic>
        <p:nvPicPr>
          <p:cNvPr id="8" name="Picture 7" descr="Graphical user interface, text, application&#10;&#10;AI-generated content may be incorrect.">
            <a:extLst>
              <a:ext uri="{FF2B5EF4-FFF2-40B4-BE49-F238E27FC236}">
                <a16:creationId xmlns:a16="http://schemas.microsoft.com/office/drawing/2014/main" id="{F3E94E28-8F3C-2FAD-9062-066C24B6E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 y="283"/>
            <a:ext cx="12190992" cy="6857433"/>
          </a:xfrm>
          <a:prstGeom prst="rect">
            <a:avLst/>
          </a:prstGeom>
        </p:spPr>
      </p:pic>
    </p:spTree>
    <p:extLst>
      <p:ext uri="{BB962C8B-B14F-4D97-AF65-F5344CB8AC3E}">
        <p14:creationId xmlns:p14="http://schemas.microsoft.com/office/powerpoint/2010/main" val="4191499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EEB3EF-6170-2A2C-9F72-44D83EC2540D}"/>
              </a:ext>
            </a:extLst>
          </p:cNvPr>
          <p:cNvSpPr>
            <a:spLocks noGrp="1"/>
          </p:cNvSpPr>
          <p:nvPr>
            <p:ph type="dt" sz="half" idx="10"/>
          </p:nvPr>
        </p:nvSpPr>
        <p:spPr/>
        <p:txBody>
          <a:bodyPr/>
          <a:lstStyle/>
          <a:p>
            <a:fld id="{B36B39D9-B35B-4578-8343-5BE96457D61F}" type="datetime1">
              <a:rPr lang="en-US" smtClean="0"/>
              <a:t>2/17/2025</a:t>
            </a:fld>
            <a:endParaRPr lang="en-US"/>
          </a:p>
        </p:txBody>
      </p:sp>
      <p:sp>
        <p:nvSpPr>
          <p:cNvPr id="4" name="Slide Number Placeholder 3">
            <a:extLst>
              <a:ext uri="{FF2B5EF4-FFF2-40B4-BE49-F238E27FC236}">
                <a16:creationId xmlns:a16="http://schemas.microsoft.com/office/drawing/2014/main" id="{3A518A92-0A78-180D-7D04-D421A73C7332}"/>
              </a:ext>
            </a:extLst>
          </p:cNvPr>
          <p:cNvSpPr>
            <a:spLocks noGrp="1"/>
          </p:cNvSpPr>
          <p:nvPr>
            <p:ph type="sldNum" sz="quarter" idx="12"/>
          </p:nvPr>
        </p:nvSpPr>
        <p:spPr/>
        <p:txBody>
          <a:bodyPr/>
          <a:lstStyle/>
          <a:p>
            <a:fld id="{588949A8-7CCD-4D90-AA9A-1451BFC6FB3A}" type="slidenum">
              <a:rPr lang="en-US" smtClean="0"/>
              <a:t>23</a:t>
            </a:fld>
            <a:endParaRPr lang="en-US"/>
          </a:p>
        </p:txBody>
      </p:sp>
      <p:pic>
        <p:nvPicPr>
          <p:cNvPr id="6" name="Picture 5" descr="Graphical user interface, text&#10;&#10;AI-generated content may be incorrect.">
            <a:extLst>
              <a:ext uri="{FF2B5EF4-FFF2-40B4-BE49-F238E27FC236}">
                <a16:creationId xmlns:a16="http://schemas.microsoft.com/office/drawing/2014/main" id="{1F6461ED-F53E-9E3B-F2B7-5A2CFD6D4B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 y="283"/>
            <a:ext cx="12190992" cy="6857433"/>
          </a:xfrm>
          <a:prstGeom prst="rect">
            <a:avLst/>
          </a:prstGeom>
        </p:spPr>
      </p:pic>
    </p:spTree>
    <p:extLst>
      <p:ext uri="{BB962C8B-B14F-4D97-AF65-F5344CB8AC3E}">
        <p14:creationId xmlns:p14="http://schemas.microsoft.com/office/powerpoint/2010/main" val="2607767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B3BFB-6C7D-61D5-2B0A-690DD2B6D1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61D7D4-30A8-3BF1-A2E7-1D5014820631}"/>
              </a:ext>
            </a:extLst>
          </p:cNvPr>
          <p:cNvSpPr>
            <a:spLocks noGrp="1"/>
          </p:cNvSpPr>
          <p:nvPr>
            <p:ph type="title"/>
          </p:nvPr>
        </p:nvSpPr>
        <p:spPr>
          <a:xfrm>
            <a:off x="838200" y="136525"/>
            <a:ext cx="10515600" cy="904875"/>
          </a:xfrm>
        </p:spPr>
        <p:txBody>
          <a:bodyPr/>
          <a:lstStyle/>
          <a:p>
            <a:r>
              <a:rPr lang="en-US" b="1" dirty="0">
                <a:solidFill>
                  <a:schemeClr val="accent1"/>
                </a:solidFill>
              </a:rPr>
              <a:t>Common Themes from Priority Discussion II </a:t>
            </a:r>
          </a:p>
        </p:txBody>
      </p:sp>
      <p:sp>
        <p:nvSpPr>
          <p:cNvPr id="3" name="Content Placeholder 2">
            <a:extLst>
              <a:ext uri="{FF2B5EF4-FFF2-40B4-BE49-F238E27FC236}">
                <a16:creationId xmlns:a16="http://schemas.microsoft.com/office/drawing/2014/main" id="{E046ECCA-F323-6438-F26F-18528100B897}"/>
              </a:ext>
            </a:extLst>
          </p:cNvPr>
          <p:cNvSpPr>
            <a:spLocks noGrp="1"/>
          </p:cNvSpPr>
          <p:nvPr>
            <p:ph idx="1"/>
          </p:nvPr>
        </p:nvSpPr>
        <p:spPr>
          <a:xfrm>
            <a:off x="838200" y="1041400"/>
            <a:ext cx="10515600" cy="5580592"/>
          </a:xfrm>
        </p:spPr>
        <p:txBody>
          <a:bodyPr>
            <a:normAutofit fontScale="92500" lnSpcReduction="10000"/>
          </a:bodyPr>
          <a:lstStyle/>
          <a:p>
            <a:r>
              <a:rPr lang="en-US" b="1" dirty="0"/>
              <a:t>Need a better way to grow/onboard analysis efforts</a:t>
            </a:r>
            <a:endParaRPr lang="en-US" dirty="0"/>
          </a:p>
          <a:p>
            <a:pPr lvl="1"/>
            <a:r>
              <a:rPr lang="en-US" dirty="0"/>
              <a:t>Not just software! Onboard analysis as well</a:t>
            </a:r>
          </a:p>
          <a:p>
            <a:pPr lvl="1"/>
            <a:r>
              <a:rPr lang="en-US" dirty="0"/>
              <a:t>Common reconstruction tools facilitate higher-level </a:t>
            </a:r>
            <a:br>
              <a:rPr lang="en-US" dirty="0"/>
            </a:br>
            <a:r>
              <a:rPr lang="en-US" dirty="0"/>
              <a:t>analysis efforts</a:t>
            </a:r>
          </a:p>
          <a:p>
            <a:pPr lvl="1"/>
            <a:r>
              <a:rPr lang="en-US" dirty="0"/>
              <a:t>Use Early Science studies as a focus for efforts in analysis </a:t>
            </a:r>
            <a:br>
              <a:rPr lang="en-US" dirty="0"/>
            </a:br>
            <a:r>
              <a:rPr lang="en-US" dirty="0"/>
              <a:t>and engagement with theory</a:t>
            </a:r>
          </a:p>
          <a:p>
            <a:pPr marL="457200" lvl="1" indent="0">
              <a:buNone/>
            </a:pPr>
            <a:endParaRPr lang="en-US" dirty="0"/>
          </a:p>
          <a:p>
            <a:r>
              <a:rPr lang="en-US" b="1" dirty="0"/>
              <a:t>Need to define a set of 2025 milestones for progress in simulations </a:t>
            </a:r>
          </a:p>
          <a:p>
            <a:pPr lvl="1"/>
            <a:r>
              <a:rPr lang="en-US" dirty="0"/>
              <a:t>This includes simulation framework, fidelity to the mechanical design, inclusion of backgrounds, and reconstruction and common tools </a:t>
            </a:r>
          </a:p>
          <a:p>
            <a:pPr lvl="1"/>
            <a:r>
              <a:rPr lang="en-US" dirty="0"/>
              <a:t>Work with DSC’s to set software goals, SCC to support</a:t>
            </a:r>
          </a:p>
          <a:p>
            <a:pPr lvl="1"/>
            <a:r>
              <a:rPr lang="en-US" dirty="0"/>
              <a:t>Define how we work towards simulation reconstruction in timeframes</a:t>
            </a:r>
          </a:p>
          <a:p>
            <a:pPr lvl="1"/>
            <a:endParaRPr lang="en-US" dirty="0"/>
          </a:p>
          <a:p>
            <a:r>
              <a:rPr lang="en-US" b="1" dirty="0"/>
              <a:t>Workforce and Engagement</a:t>
            </a:r>
          </a:p>
          <a:p>
            <a:pPr lvl="1"/>
            <a:r>
              <a:rPr lang="en-US" dirty="0"/>
              <a:t>Need to increase workforce and support engagement across all three coordination offices</a:t>
            </a:r>
          </a:p>
          <a:p>
            <a:endParaRPr lang="en-US" dirty="0"/>
          </a:p>
          <a:p>
            <a:endParaRPr lang="en-US" dirty="0"/>
          </a:p>
        </p:txBody>
      </p:sp>
      <p:sp>
        <p:nvSpPr>
          <p:cNvPr id="4" name="Date Placeholder 3">
            <a:extLst>
              <a:ext uri="{FF2B5EF4-FFF2-40B4-BE49-F238E27FC236}">
                <a16:creationId xmlns:a16="http://schemas.microsoft.com/office/drawing/2014/main" id="{76E3DD18-859F-A03D-D611-3EAAAF5F15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755A81-F7FE-4F05-9C79-C48BB0C6C6EC}"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DFB3AD3-5714-E288-73B0-E15D747AD10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8949A8-7CCD-4D90-AA9A-1451BFC6FB3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FD7B366-A58F-441E-C48D-D29B6D4B491A}"/>
              </a:ext>
            </a:extLst>
          </p:cNvPr>
          <p:cNvSpPr txBox="1"/>
          <p:nvPr/>
        </p:nvSpPr>
        <p:spPr>
          <a:xfrm>
            <a:off x="8712200" y="1041400"/>
            <a:ext cx="3166534" cy="203132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list is a synthesis of the Tuesday group exercise by the SP Office the Coordinators.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Sub-bullets are examples that support this priority but are not exhaustive. </a:t>
            </a:r>
          </a:p>
        </p:txBody>
      </p:sp>
    </p:spTree>
    <p:extLst>
      <p:ext uri="{BB962C8B-B14F-4D97-AF65-F5344CB8AC3E}">
        <p14:creationId xmlns:p14="http://schemas.microsoft.com/office/powerpoint/2010/main" val="35313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2E00111-39FD-8441-0B15-4D1EC984636A}"/>
              </a:ext>
            </a:extLst>
          </p:cNvPr>
          <p:cNvSpPr>
            <a:spLocks noGrp="1"/>
          </p:cNvSpPr>
          <p:nvPr>
            <p:ph type="title"/>
          </p:nvPr>
        </p:nvSpPr>
        <p:spPr/>
        <p:txBody>
          <a:bodyPr/>
          <a:lstStyle/>
          <a:p>
            <a:r>
              <a:rPr lang="en-US" dirty="0"/>
              <a:t>Spokesperson’s Office</a:t>
            </a:r>
          </a:p>
        </p:txBody>
      </p:sp>
      <p:sp>
        <p:nvSpPr>
          <p:cNvPr id="8" name="Text Placeholder 7">
            <a:extLst>
              <a:ext uri="{FF2B5EF4-FFF2-40B4-BE49-F238E27FC236}">
                <a16:creationId xmlns:a16="http://schemas.microsoft.com/office/drawing/2014/main" id="{966A9C48-5F9E-7F48-C484-5147924700C9}"/>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29DFF3B8-6645-DA98-C5B9-0523385696F6}"/>
              </a:ext>
            </a:extLst>
          </p:cNvPr>
          <p:cNvSpPr>
            <a:spLocks noGrp="1"/>
          </p:cNvSpPr>
          <p:nvPr>
            <p:ph type="dt" sz="half" idx="10"/>
          </p:nvPr>
        </p:nvSpPr>
        <p:spPr/>
        <p:txBody>
          <a:bodyPr/>
          <a:lstStyle/>
          <a:p>
            <a:fld id="{D33690FD-E82B-4A29-87FB-B1ED8E8E6936}" type="datetime1">
              <a:rPr lang="en-US" smtClean="0"/>
              <a:t>2/17/2025</a:t>
            </a:fld>
            <a:endParaRPr lang="en-US"/>
          </a:p>
        </p:txBody>
      </p:sp>
      <p:sp>
        <p:nvSpPr>
          <p:cNvPr id="6" name="Slide Number Placeholder 5">
            <a:extLst>
              <a:ext uri="{FF2B5EF4-FFF2-40B4-BE49-F238E27FC236}">
                <a16:creationId xmlns:a16="http://schemas.microsoft.com/office/drawing/2014/main" id="{A88C51A4-9062-4E73-183F-FBA17A9B1CAF}"/>
              </a:ext>
            </a:extLst>
          </p:cNvPr>
          <p:cNvSpPr>
            <a:spLocks noGrp="1"/>
          </p:cNvSpPr>
          <p:nvPr>
            <p:ph type="sldNum" sz="quarter" idx="12"/>
          </p:nvPr>
        </p:nvSpPr>
        <p:spPr/>
        <p:txBody>
          <a:bodyPr/>
          <a:lstStyle/>
          <a:p>
            <a:fld id="{588949A8-7CCD-4D90-AA9A-1451BFC6FB3A}" type="slidenum">
              <a:rPr lang="en-US" smtClean="0"/>
              <a:t>4</a:t>
            </a:fld>
            <a:endParaRPr lang="en-US"/>
          </a:p>
        </p:txBody>
      </p:sp>
    </p:spTree>
    <p:extLst>
      <p:ext uri="{BB962C8B-B14F-4D97-AF65-F5344CB8AC3E}">
        <p14:creationId xmlns:p14="http://schemas.microsoft.com/office/powerpoint/2010/main" val="2966066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88FD3-EA52-95FE-3A0F-DEB320D88F9B}"/>
              </a:ext>
            </a:extLst>
          </p:cNvPr>
          <p:cNvSpPr>
            <a:spLocks noGrp="1"/>
          </p:cNvSpPr>
          <p:nvPr>
            <p:ph type="title"/>
          </p:nvPr>
        </p:nvSpPr>
        <p:spPr>
          <a:xfrm>
            <a:off x="838200" y="136525"/>
            <a:ext cx="10515600" cy="780281"/>
          </a:xfrm>
        </p:spPr>
        <p:txBody>
          <a:bodyPr>
            <a:normAutofit fontScale="90000"/>
          </a:bodyPr>
          <a:lstStyle/>
          <a:p>
            <a:r>
              <a:rPr lang="en-US" b="1" dirty="0">
                <a:solidFill>
                  <a:schemeClr val="accent1"/>
                </a:solidFill>
              </a:rPr>
              <a:t>Spokesperson Office Focus Items for Next Term</a:t>
            </a:r>
          </a:p>
        </p:txBody>
      </p:sp>
      <p:sp>
        <p:nvSpPr>
          <p:cNvPr id="3" name="Content Placeholder 2">
            <a:extLst>
              <a:ext uri="{FF2B5EF4-FFF2-40B4-BE49-F238E27FC236}">
                <a16:creationId xmlns:a16="http://schemas.microsoft.com/office/drawing/2014/main" id="{6190C9AD-4FF5-042C-8F30-C0D84D05D22C}"/>
              </a:ext>
            </a:extLst>
          </p:cNvPr>
          <p:cNvSpPr>
            <a:spLocks noGrp="1"/>
          </p:cNvSpPr>
          <p:nvPr>
            <p:ph idx="1"/>
          </p:nvPr>
        </p:nvSpPr>
        <p:spPr>
          <a:xfrm>
            <a:off x="706170" y="916806"/>
            <a:ext cx="11155630" cy="5523791"/>
          </a:xfrm>
        </p:spPr>
        <p:txBody>
          <a:bodyPr>
            <a:normAutofit fontScale="92500" lnSpcReduction="20000"/>
          </a:bodyPr>
          <a:lstStyle/>
          <a:p>
            <a:r>
              <a:rPr lang="en-US" dirty="0"/>
              <a:t>Continue to develop the infrastructure of the collaboration to support communication: </a:t>
            </a:r>
          </a:p>
          <a:p>
            <a:pPr lvl="1"/>
            <a:r>
              <a:rPr lang="en-US" dirty="0"/>
              <a:t>An effective and well-maintained website</a:t>
            </a:r>
          </a:p>
          <a:p>
            <a:r>
              <a:rPr lang="en-US" dirty="0"/>
              <a:t>Restructure technical coordination to better support the DSC’s</a:t>
            </a:r>
          </a:p>
          <a:p>
            <a:pPr lvl="1"/>
            <a:r>
              <a:rPr lang="en-US" dirty="0"/>
              <a:t>Continue to explore paths that lead to a full-time </a:t>
            </a:r>
            <a:r>
              <a:rPr lang="en-US" dirty="0" err="1"/>
              <a:t>ePIC</a:t>
            </a:r>
            <a:r>
              <a:rPr lang="en-US" dirty="0"/>
              <a:t> TC stationed at BNL</a:t>
            </a:r>
          </a:p>
          <a:p>
            <a:r>
              <a:rPr lang="en-US" dirty="0"/>
              <a:t>Work with the project to evolve the project plan</a:t>
            </a:r>
          </a:p>
          <a:p>
            <a:pPr lvl="1"/>
            <a:r>
              <a:rPr lang="en-US" dirty="0"/>
              <a:t>A pre-TDR and a project review in 2026 is essential to maintaining momentum in </a:t>
            </a:r>
            <a:r>
              <a:rPr lang="en-US" dirty="0" err="1"/>
              <a:t>ePIC</a:t>
            </a:r>
            <a:r>
              <a:rPr lang="en-US" dirty="0"/>
              <a:t> </a:t>
            </a:r>
          </a:p>
          <a:p>
            <a:r>
              <a:rPr lang="en-US" dirty="0"/>
              <a:t>Substantially improve engagement in Physics Analysis</a:t>
            </a:r>
          </a:p>
          <a:p>
            <a:r>
              <a:rPr lang="en-US" dirty="0"/>
              <a:t>Communicate the need for explicit support for EIC research within DOE NP and international funding agencies</a:t>
            </a:r>
          </a:p>
          <a:p>
            <a:r>
              <a:rPr lang="en-US" dirty="0"/>
              <a:t>Pursue dedicated funding for </a:t>
            </a:r>
            <a:r>
              <a:rPr lang="en-US" dirty="0" err="1"/>
              <a:t>ePIC</a:t>
            </a:r>
            <a:r>
              <a:rPr lang="en-US" dirty="0"/>
              <a:t> Software and Computing</a:t>
            </a:r>
          </a:p>
          <a:p>
            <a:r>
              <a:rPr lang="en-US" dirty="0"/>
              <a:t>Updates to the </a:t>
            </a:r>
            <a:r>
              <a:rPr lang="en-US" dirty="0" err="1"/>
              <a:t>ePIC</a:t>
            </a:r>
            <a:r>
              <a:rPr lang="en-US" dirty="0"/>
              <a:t> Charter now that policies are in place (working with CC)</a:t>
            </a:r>
          </a:p>
          <a:p>
            <a:r>
              <a:rPr lang="en-US" dirty="0"/>
              <a:t>Put </a:t>
            </a:r>
            <a:r>
              <a:rPr lang="en-US" dirty="0" err="1"/>
              <a:t>ePIC</a:t>
            </a:r>
            <a:r>
              <a:rPr lang="en-US" dirty="0"/>
              <a:t> Common Funds on a path to starting with </a:t>
            </a:r>
            <a:r>
              <a:rPr lang="en-US" dirty="0" err="1"/>
              <a:t>ePIC</a:t>
            </a:r>
            <a:r>
              <a:rPr lang="en-US" dirty="0"/>
              <a:t> construction</a:t>
            </a:r>
          </a:p>
          <a:p>
            <a:r>
              <a:rPr lang="en-US" dirty="0"/>
              <a:t>Pursue increased engagement from the </a:t>
            </a:r>
            <a:r>
              <a:rPr lang="en-US" dirty="0" err="1"/>
              <a:t>JLab</a:t>
            </a:r>
            <a:r>
              <a:rPr lang="en-US" dirty="0"/>
              <a:t> community</a:t>
            </a:r>
          </a:p>
          <a:p>
            <a:r>
              <a:rPr lang="en-US" dirty="0"/>
              <a:t>Actively develop the next generation of </a:t>
            </a:r>
            <a:r>
              <a:rPr lang="en-US" dirty="0" err="1"/>
              <a:t>ePIC</a:t>
            </a:r>
            <a:r>
              <a:rPr lang="en-US" dirty="0"/>
              <a:t> Leadership</a:t>
            </a:r>
          </a:p>
        </p:txBody>
      </p:sp>
      <p:sp>
        <p:nvSpPr>
          <p:cNvPr id="4" name="Date Placeholder 3">
            <a:extLst>
              <a:ext uri="{FF2B5EF4-FFF2-40B4-BE49-F238E27FC236}">
                <a16:creationId xmlns:a16="http://schemas.microsoft.com/office/drawing/2014/main" id="{9AD47576-0475-4675-66C6-742CDD7AB27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A89A67-999E-4DD4-9A78-1D83D870D143}"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2F7C9C7-85D1-D05C-C736-73D4A43908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8949A8-7CCD-4D90-AA9A-1451BFC6FB3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372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8A699D0-7269-00E1-969E-85B342396E15}"/>
              </a:ext>
            </a:extLst>
          </p:cNvPr>
          <p:cNvSpPr>
            <a:spLocks noGrp="1"/>
          </p:cNvSpPr>
          <p:nvPr>
            <p:ph type="title"/>
          </p:nvPr>
        </p:nvSpPr>
        <p:spPr/>
        <p:txBody>
          <a:bodyPr/>
          <a:lstStyle/>
          <a:p>
            <a:r>
              <a:rPr lang="en-US" dirty="0"/>
              <a:t>Technical Coordination</a:t>
            </a:r>
          </a:p>
        </p:txBody>
      </p:sp>
      <p:sp>
        <p:nvSpPr>
          <p:cNvPr id="8" name="Text Placeholder 7">
            <a:extLst>
              <a:ext uri="{FF2B5EF4-FFF2-40B4-BE49-F238E27FC236}">
                <a16:creationId xmlns:a16="http://schemas.microsoft.com/office/drawing/2014/main" id="{1BF9D2A1-DD61-9823-B6CB-08622F577FE3}"/>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931BBC98-DCBB-A83C-8011-0D5354BF8190}"/>
              </a:ext>
            </a:extLst>
          </p:cNvPr>
          <p:cNvSpPr>
            <a:spLocks noGrp="1"/>
          </p:cNvSpPr>
          <p:nvPr>
            <p:ph type="dt" sz="half" idx="10"/>
          </p:nvPr>
        </p:nvSpPr>
        <p:spPr/>
        <p:txBody>
          <a:bodyPr/>
          <a:lstStyle/>
          <a:p>
            <a:fld id="{638880DE-1EE3-4594-B63D-5D2F3F6311A0}" type="datetime1">
              <a:rPr lang="en-US" smtClean="0"/>
              <a:t>2/17/2025</a:t>
            </a:fld>
            <a:endParaRPr lang="en-US"/>
          </a:p>
        </p:txBody>
      </p:sp>
      <p:sp>
        <p:nvSpPr>
          <p:cNvPr id="6" name="Slide Number Placeholder 5">
            <a:extLst>
              <a:ext uri="{FF2B5EF4-FFF2-40B4-BE49-F238E27FC236}">
                <a16:creationId xmlns:a16="http://schemas.microsoft.com/office/drawing/2014/main" id="{3A3FD272-03BC-39AE-46FE-821C3DCBAA7E}"/>
              </a:ext>
            </a:extLst>
          </p:cNvPr>
          <p:cNvSpPr>
            <a:spLocks noGrp="1"/>
          </p:cNvSpPr>
          <p:nvPr>
            <p:ph type="sldNum" sz="quarter" idx="12"/>
          </p:nvPr>
        </p:nvSpPr>
        <p:spPr/>
        <p:txBody>
          <a:bodyPr/>
          <a:lstStyle/>
          <a:p>
            <a:fld id="{588949A8-7CCD-4D90-AA9A-1451BFC6FB3A}" type="slidenum">
              <a:rPr lang="en-US" smtClean="0"/>
              <a:t>6</a:t>
            </a:fld>
            <a:endParaRPr lang="en-US"/>
          </a:p>
        </p:txBody>
      </p:sp>
    </p:spTree>
    <p:extLst>
      <p:ext uri="{BB962C8B-B14F-4D97-AF65-F5344CB8AC3E}">
        <p14:creationId xmlns:p14="http://schemas.microsoft.com/office/powerpoint/2010/main" val="2761359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7B7819-0D7C-F863-59BF-759FF94CFA09}"/>
              </a:ext>
            </a:extLst>
          </p:cNvPr>
          <p:cNvSpPr>
            <a:spLocks noGrp="1"/>
          </p:cNvSpPr>
          <p:nvPr>
            <p:ph type="dt" sz="half" idx="10"/>
          </p:nvPr>
        </p:nvSpPr>
        <p:spPr/>
        <p:txBody>
          <a:bodyPr/>
          <a:lstStyle/>
          <a:p>
            <a:fld id="{037D1209-0611-4170-8FE5-C35ECFAFFEFD}" type="datetime1">
              <a:rPr lang="en-US" smtClean="0"/>
              <a:t>2/17/2025</a:t>
            </a:fld>
            <a:endParaRPr lang="en-US"/>
          </a:p>
        </p:txBody>
      </p:sp>
      <p:sp>
        <p:nvSpPr>
          <p:cNvPr id="4" name="Slide Number Placeholder 3">
            <a:extLst>
              <a:ext uri="{FF2B5EF4-FFF2-40B4-BE49-F238E27FC236}">
                <a16:creationId xmlns:a16="http://schemas.microsoft.com/office/drawing/2014/main" id="{7528EE14-206C-1F49-5EF2-EBFE36D8D49B}"/>
              </a:ext>
            </a:extLst>
          </p:cNvPr>
          <p:cNvSpPr>
            <a:spLocks noGrp="1"/>
          </p:cNvSpPr>
          <p:nvPr>
            <p:ph type="sldNum" sz="quarter" idx="12"/>
          </p:nvPr>
        </p:nvSpPr>
        <p:spPr/>
        <p:txBody>
          <a:bodyPr/>
          <a:lstStyle/>
          <a:p>
            <a:fld id="{588949A8-7CCD-4D90-AA9A-1451BFC6FB3A}" type="slidenum">
              <a:rPr lang="en-US" smtClean="0"/>
              <a:t>7</a:t>
            </a:fld>
            <a:endParaRPr lang="en-US"/>
          </a:p>
        </p:txBody>
      </p:sp>
      <p:pic>
        <p:nvPicPr>
          <p:cNvPr id="8" name="Picture 7" descr="Graphical user interface, text, application, email&#10;&#10;AI-generated content may be incorrect.">
            <a:extLst>
              <a:ext uri="{FF2B5EF4-FFF2-40B4-BE49-F238E27FC236}">
                <a16:creationId xmlns:a16="http://schemas.microsoft.com/office/drawing/2014/main" id="{6FAD236E-19BD-5BC6-9CCA-C9953152A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 y="283"/>
            <a:ext cx="12190992" cy="6857433"/>
          </a:xfrm>
          <a:prstGeom prst="rect">
            <a:avLst/>
          </a:prstGeom>
        </p:spPr>
      </p:pic>
    </p:spTree>
    <p:extLst>
      <p:ext uri="{BB962C8B-B14F-4D97-AF65-F5344CB8AC3E}">
        <p14:creationId xmlns:p14="http://schemas.microsoft.com/office/powerpoint/2010/main" val="3568269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FE734F-705F-5ADB-8AFB-3304FF9D915F}"/>
              </a:ext>
            </a:extLst>
          </p:cNvPr>
          <p:cNvSpPr>
            <a:spLocks noGrp="1"/>
          </p:cNvSpPr>
          <p:nvPr>
            <p:ph type="dt" sz="half" idx="10"/>
          </p:nvPr>
        </p:nvSpPr>
        <p:spPr/>
        <p:txBody>
          <a:bodyPr/>
          <a:lstStyle/>
          <a:p>
            <a:fld id="{9912DC3D-E760-4049-9418-348AB8C92F1F}" type="datetime1">
              <a:rPr lang="en-US" smtClean="0"/>
              <a:t>2/17/2025</a:t>
            </a:fld>
            <a:endParaRPr lang="en-US"/>
          </a:p>
        </p:txBody>
      </p:sp>
      <p:sp>
        <p:nvSpPr>
          <p:cNvPr id="4" name="Slide Number Placeholder 3">
            <a:extLst>
              <a:ext uri="{FF2B5EF4-FFF2-40B4-BE49-F238E27FC236}">
                <a16:creationId xmlns:a16="http://schemas.microsoft.com/office/drawing/2014/main" id="{417CB4E8-49B9-6D40-EEF5-EFC7FA503581}"/>
              </a:ext>
            </a:extLst>
          </p:cNvPr>
          <p:cNvSpPr>
            <a:spLocks noGrp="1"/>
          </p:cNvSpPr>
          <p:nvPr>
            <p:ph type="sldNum" sz="quarter" idx="12"/>
          </p:nvPr>
        </p:nvSpPr>
        <p:spPr/>
        <p:txBody>
          <a:bodyPr/>
          <a:lstStyle/>
          <a:p>
            <a:fld id="{588949A8-7CCD-4D90-AA9A-1451BFC6FB3A}" type="slidenum">
              <a:rPr lang="en-US" smtClean="0"/>
              <a:t>8</a:t>
            </a:fld>
            <a:endParaRPr lang="en-US"/>
          </a:p>
        </p:txBody>
      </p:sp>
      <p:pic>
        <p:nvPicPr>
          <p:cNvPr id="6" name="Picture 5" descr="Text, letter&#10;&#10;AI-generated content may be incorrect.">
            <a:extLst>
              <a:ext uri="{FF2B5EF4-FFF2-40B4-BE49-F238E27FC236}">
                <a16:creationId xmlns:a16="http://schemas.microsoft.com/office/drawing/2014/main" id="{25E93FC8-25D2-751C-1467-D22BDCC41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 y="283"/>
            <a:ext cx="12190992" cy="6857433"/>
          </a:xfrm>
          <a:prstGeom prst="rect">
            <a:avLst/>
          </a:prstGeom>
        </p:spPr>
      </p:pic>
    </p:spTree>
    <p:extLst>
      <p:ext uri="{BB962C8B-B14F-4D97-AF65-F5344CB8AC3E}">
        <p14:creationId xmlns:p14="http://schemas.microsoft.com/office/powerpoint/2010/main" val="496026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A14EC7-87FA-14A5-DFB8-7A719744B2A8}"/>
              </a:ext>
            </a:extLst>
          </p:cNvPr>
          <p:cNvSpPr>
            <a:spLocks noGrp="1"/>
          </p:cNvSpPr>
          <p:nvPr>
            <p:ph type="dt" sz="half" idx="10"/>
          </p:nvPr>
        </p:nvSpPr>
        <p:spPr/>
        <p:txBody>
          <a:bodyPr/>
          <a:lstStyle/>
          <a:p>
            <a:fld id="{8022F050-DC85-48D2-B6EB-FDD16B50FB22}" type="datetime1">
              <a:rPr lang="en-US" smtClean="0"/>
              <a:t>2/17/2025</a:t>
            </a:fld>
            <a:endParaRPr lang="en-US"/>
          </a:p>
        </p:txBody>
      </p:sp>
      <p:sp>
        <p:nvSpPr>
          <p:cNvPr id="4" name="Slide Number Placeholder 3">
            <a:extLst>
              <a:ext uri="{FF2B5EF4-FFF2-40B4-BE49-F238E27FC236}">
                <a16:creationId xmlns:a16="http://schemas.microsoft.com/office/drawing/2014/main" id="{BAC47477-0932-57FA-CEEF-90D6106F7F64}"/>
              </a:ext>
            </a:extLst>
          </p:cNvPr>
          <p:cNvSpPr>
            <a:spLocks noGrp="1"/>
          </p:cNvSpPr>
          <p:nvPr>
            <p:ph type="sldNum" sz="quarter" idx="12"/>
          </p:nvPr>
        </p:nvSpPr>
        <p:spPr/>
        <p:txBody>
          <a:bodyPr/>
          <a:lstStyle/>
          <a:p>
            <a:fld id="{588949A8-7CCD-4D90-AA9A-1451BFC6FB3A}" type="slidenum">
              <a:rPr lang="en-US" smtClean="0"/>
              <a:t>9</a:t>
            </a:fld>
            <a:endParaRPr lang="en-US"/>
          </a:p>
        </p:txBody>
      </p:sp>
      <p:pic>
        <p:nvPicPr>
          <p:cNvPr id="6" name="Picture 5" descr="Graphical user interface, text, application, email&#10;&#10;AI-generated content may be incorrect.">
            <a:extLst>
              <a:ext uri="{FF2B5EF4-FFF2-40B4-BE49-F238E27FC236}">
                <a16:creationId xmlns:a16="http://schemas.microsoft.com/office/drawing/2014/main" id="{470B2DB0-BD3C-A6B9-DC88-BFBC428570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 y="283"/>
            <a:ext cx="12190992" cy="6857433"/>
          </a:xfrm>
          <a:prstGeom prst="rect">
            <a:avLst/>
          </a:prstGeom>
        </p:spPr>
      </p:pic>
    </p:spTree>
    <p:extLst>
      <p:ext uri="{BB962C8B-B14F-4D97-AF65-F5344CB8AC3E}">
        <p14:creationId xmlns:p14="http://schemas.microsoft.com/office/powerpoint/2010/main" val="191005637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TotalTime>
  <Words>590</Words>
  <Application>Microsoft Office PowerPoint</Application>
  <PresentationFormat>Widescreen</PresentationFormat>
  <Paragraphs>100</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Aptos</vt:lpstr>
      <vt:lpstr>Arial</vt:lpstr>
      <vt:lpstr>Calibri</vt:lpstr>
      <vt:lpstr>Calibri Light</vt:lpstr>
      <vt:lpstr>1_Office Theme</vt:lpstr>
      <vt:lpstr>ePIC 2025 Priorities</vt:lpstr>
      <vt:lpstr>Common Themes from Priority Discussion I</vt:lpstr>
      <vt:lpstr>Common Themes from Priority Discussion II </vt:lpstr>
      <vt:lpstr>Spokesperson’s Office</vt:lpstr>
      <vt:lpstr>Spokesperson Office Focus Items for Next Term</vt:lpstr>
      <vt:lpstr>Technical Coordination</vt:lpstr>
      <vt:lpstr>PowerPoint Presentation</vt:lpstr>
      <vt:lpstr>PowerPoint Presentation</vt:lpstr>
      <vt:lpstr>PowerPoint Presentation</vt:lpstr>
      <vt:lpstr>PowerPoint Presentation</vt:lpstr>
      <vt:lpstr>PowerPoint Presentation</vt:lpstr>
      <vt:lpstr>Software and Computing Coordination</vt:lpstr>
      <vt:lpstr>PowerPoint Presentation</vt:lpstr>
      <vt:lpstr>PowerPoint Presentation</vt:lpstr>
      <vt:lpstr>PowerPoint Presentation</vt:lpstr>
      <vt:lpstr>PowerPoint Presentation</vt:lpstr>
      <vt:lpstr>Analysis Coordination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Lajoie, John</dc:creator>
  <cp:lastModifiedBy>Lajoie, John</cp:lastModifiedBy>
  <cp:revision>8</cp:revision>
  <dcterms:created xsi:type="dcterms:W3CDTF">2025-02-17T16:37:10Z</dcterms:created>
  <dcterms:modified xsi:type="dcterms:W3CDTF">2025-02-17T16:51:23Z</dcterms:modified>
</cp:coreProperties>
</file>