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0" r:id="rId2"/>
    <p:sldId id="256" r:id="rId3"/>
    <p:sldId id="258" r:id="rId4"/>
    <p:sldId id="257" r:id="rId5"/>
    <p:sldId id="259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7"/>
    <p:restoredTop sz="94650"/>
  </p:normalViewPr>
  <p:slideViewPr>
    <p:cSldViewPr snapToGrid="0" snapToObjects="1">
      <p:cViewPr varScale="1">
        <p:scale>
          <a:sx n="120" d="100"/>
          <a:sy n="120" d="100"/>
        </p:scale>
        <p:origin x="44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7BDFE-A305-4845-B2A7-B6B9F73D26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EB34D9-B47C-974A-910B-A76305FA5E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252F57-B8F9-974B-9A06-A9417B720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C1778-4A27-4E49-81DE-9C9A45CAC081}" type="datetimeFigureOut">
              <a:rPr lang="en-US" smtClean="0"/>
              <a:t>1/22/26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AE02D6-5DEA-0C4A-B8DC-6C780EF0C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082BEB-9A6B-D149-B555-EC62E46CF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35540-FA58-8D4B-8EE8-6B5716DB2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613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A33D6-FB7A-8341-B3E8-B52B897D2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53156F-BCE7-5042-A589-2D23C35693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FAA35F-BAD1-C84E-A1B5-F46289D67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C1778-4A27-4E49-81DE-9C9A45CAC081}" type="datetimeFigureOut">
              <a:rPr lang="en-US" smtClean="0"/>
              <a:t>1/22/26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B3309A-4C26-0D43-A60B-DBB8FFA1B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0A6E0F-0145-E443-9B7B-3160FC69B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35540-FA58-8D4B-8EE8-6B5716DB2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162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8074B8-2844-DD4F-83C1-641BE171BE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8AF427-D7A6-8344-BEA5-12A0193FD4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6C0188-21A3-3746-AFE9-EA984ED52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C1778-4A27-4E49-81DE-9C9A45CAC081}" type="datetimeFigureOut">
              <a:rPr lang="en-US" smtClean="0"/>
              <a:t>1/22/26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3A6C91-3C08-1945-BE4C-E0B9CA536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29387D-ACCB-5741-A374-81CAAABFE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35540-FA58-8D4B-8EE8-6B5716DB2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039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B9155-54F8-3E40-A81E-96E7F7D40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F7D201-BB9E-744D-9E61-DFAF293211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F4809D-717C-F74A-B81C-94AF17505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C1778-4A27-4E49-81DE-9C9A45CAC081}" type="datetimeFigureOut">
              <a:rPr lang="en-US" smtClean="0"/>
              <a:t>1/22/26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FFA1EE-F22C-7247-80C2-258962FAF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A19ECB-EFFF-2643-BD31-AE319301E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35540-FA58-8D4B-8EE8-6B5716DB2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38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1AA03-386F-D142-8737-34E2D3D6D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56A84F-7700-F546-B480-FBA099B86D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A2C7E5-366E-3049-89FA-3FBD7DDDD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C1778-4A27-4E49-81DE-9C9A45CAC081}" type="datetimeFigureOut">
              <a:rPr lang="en-US" smtClean="0"/>
              <a:t>1/22/26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4B103C-2AFA-5941-AA92-28559B85B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93CEF2-2CF4-6641-B8F9-18DC347E0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35540-FA58-8D4B-8EE8-6B5716DB2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295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CFD08-1612-EA4A-A36A-A2FCA0DE0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6E8A7D-D8FD-3E49-BE99-198DE501C6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CB0D32-8723-4A46-AA7D-58DB274028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40B375-5035-514C-AF08-19EA010B1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C1778-4A27-4E49-81DE-9C9A45CAC081}" type="datetimeFigureOut">
              <a:rPr lang="en-US" smtClean="0"/>
              <a:t>1/22/26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5B9B94-5144-4647-81A9-BB7FFC5D2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082BD3-B6F5-5547-90C8-D90F99A17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35540-FA58-8D4B-8EE8-6B5716DB2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811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ECCCD-3C69-E94F-9F9E-8F77D811B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B18568-4DA1-4E4F-AA21-A316485A8D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E18D42-ADFC-BB4B-B4E4-39FBA34B79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6CFB13-FBC1-3D4A-B88D-BDF91DCDA7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B5330D-3857-4C4D-B8A3-0B9B7D0755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D0262D5-BE57-BA43-B153-43CE4186B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C1778-4A27-4E49-81DE-9C9A45CAC081}" type="datetimeFigureOut">
              <a:rPr lang="en-US" smtClean="0"/>
              <a:t>1/22/26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4BE50AA-9FD2-014E-9AC2-183F9D1FF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2CAC91C-B5A5-7F46-9234-CBEC355CA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35540-FA58-8D4B-8EE8-6B5716DB2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149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6C0AC-E4AC-BA44-ACFF-E7E145BBE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8FBB4C-6976-7D4D-8A0D-625FDB552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C1778-4A27-4E49-81DE-9C9A45CAC081}" type="datetimeFigureOut">
              <a:rPr lang="en-US" smtClean="0"/>
              <a:t>1/22/26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9596BB-AC21-8D45-A0A3-547185429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9B6D58-6E4B-EC4B-B0C9-903971F4E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35540-FA58-8D4B-8EE8-6B5716DB2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183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6F491A-6AB9-A344-9D34-A2B6CD77F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C1778-4A27-4E49-81DE-9C9A45CAC081}" type="datetimeFigureOut">
              <a:rPr lang="en-US" smtClean="0"/>
              <a:t>1/22/26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135443-D0A3-E44B-87AF-5D1525374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127C9B-84A4-124F-9559-59022990E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35540-FA58-8D4B-8EE8-6B5716DB2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46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5451E-2504-2845-B351-476A88240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0E1E16-7F19-3C4E-9B16-338C7D2F30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5DE864-9C56-5347-A08D-0A3DB09409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33A8E5-6F25-9942-957E-129641B3D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C1778-4A27-4E49-81DE-9C9A45CAC081}" type="datetimeFigureOut">
              <a:rPr lang="en-US" smtClean="0"/>
              <a:t>1/22/26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8C1926-971F-9D46-8C26-FFA0BA7E0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9A2098-F56E-954C-B2F6-26FA91889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35540-FA58-8D4B-8EE8-6B5716DB2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609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3A8CC1-C91A-4049-80BD-759E804AA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5F23955-B958-4843-8A33-13F0A69990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FE6FE7-AD58-B145-AB28-AB99933003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4BF787-B9F6-A34D-A254-01262EB1C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C1778-4A27-4E49-81DE-9C9A45CAC081}" type="datetimeFigureOut">
              <a:rPr lang="en-US" smtClean="0"/>
              <a:t>1/22/26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C614BF-5CAA-B741-A560-CF7BFC862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A2C780-234C-2442-B413-D81D45125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35540-FA58-8D4B-8EE8-6B5716DB2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23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71FAA31-712F-D048-88F5-23155CBF0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EDDDA7-6DBB-A342-A6D3-7A50281998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09EE1C-FE4E-4C4C-8D9A-8FF410C78C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DC1778-4A27-4E49-81DE-9C9A45CAC081}" type="datetimeFigureOut">
              <a:rPr lang="en-US" smtClean="0"/>
              <a:t>1/22/26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9CFE61-AD6A-4247-B4F0-A956DCE267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A42411-069A-EE42-814A-46BEDFE232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F35540-FA58-8D4B-8EE8-6B5716DB2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645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indico.bnl.gov/event/30589/contributions/116726/attachments/66484/114079/gunji_TIC_SRO_Calibration_20251201_v2.pdf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0CB0C60-A3C6-7149-89A4-5F0B8FDE1CA8}"/>
              </a:ext>
            </a:extLst>
          </p:cNvPr>
          <p:cNvSpPr txBox="1"/>
          <p:nvPr/>
        </p:nvSpPr>
        <p:spPr>
          <a:xfrm>
            <a:off x="2169042" y="1137684"/>
            <a:ext cx="7851252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Introduction to </a:t>
            </a:r>
            <a:r>
              <a:rPr lang="en-US" sz="3200" dirty="0" err="1"/>
              <a:t>Calo</a:t>
            </a:r>
            <a:r>
              <a:rPr lang="en-US" sz="3200" dirty="0"/>
              <a:t> WG Calibration </a:t>
            </a:r>
            <a:r>
              <a:rPr lang="en-US" sz="3200" dirty="0" err="1"/>
              <a:t>Workfest</a:t>
            </a:r>
            <a:r>
              <a:rPr lang="en-US" sz="3200" dirty="0"/>
              <a:t>.</a:t>
            </a:r>
          </a:p>
          <a:p>
            <a:endParaRPr lang="en-US" sz="3200" dirty="0"/>
          </a:p>
          <a:p>
            <a:pPr algn="ctr"/>
            <a:r>
              <a:rPr lang="en-US" dirty="0" err="1"/>
              <a:t>O.Tsai</a:t>
            </a:r>
            <a:r>
              <a:rPr lang="en-US" dirty="0"/>
              <a:t> (UCLA)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844D92-B423-A947-B36E-056191DEAB75}"/>
              </a:ext>
            </a:extLst>
          </p:cNvPr>
          <p:cNvSpPr txBox="1"/>
          <p:nvPr/>
        </p:nvSpPr>
        <p:spPr>
          <a:xfrm>
            <a:off x="4157331" y="6305107"/>
            <a:ext cx="40349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ePIC</a:t>
            </a:r>
            <a:r>
              <a:rPr lang="en-US" sz="1600" dirty="0"/>
              <a:t> </a:t>
            </a:r>
            <a:r>
              <a:rPr lang="en-US" sz="1600" dirty="0" err="1"/>
              <a:t>Collboration</a:t>
            </a:r>
            <a:r>
              <a:rPr lang="en-US" sz="1600" dirty="0"/>
              <a:t> Meeting, BNL. Jan. 23, 2026 </a:t>
            </a:r>
          </a:p>
        </p:txBody>
      </p:sp>
    </p:spTree>
    <p:extLst>
      <p:ext uri="{BB962C8B-B14F-4D97-AF65-F5344CB8AC3E}">
        <p14:creationId xmlns:p14="http://schemas.microsoft.com/office/powerpoint/2010/main" val="3302214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7CA1006-DC08-7042-B37F-B01C761169F6}"/>
              </a:ext>
            </a:extLst>
          </p:cNvPr>
          <p:cNvSpPr txBox="1"/>
          <p:nvPr/>
        </p:nvSpPr>
        <p:spPr>
          <a:xfrm>
            <a:off x="836343" y="758283"/>
            <a:ext cx="10314878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Initial  Discussion 03/12/2025                                                   </a:t>
            </a:r>
          </a:p>
          <a:p>
            <a:endParaRPr lang="en-US" dirty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Within </a:t>
            </a:r>
            <a:r>
              <a:rPr lang="en-US" dirty="0" err="1"/>
              <a:t>Calo</a:t>
            </a:r>
            <a:r>
              <a:rPr lang="en-US" dirty="0"/>
              <a:t> WG we did not yet touch calibrations.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There will be on-going discussion during next few months on this topic.</a:t>
            </a:r>
          </a:p>
          <a:p>
            <a:endParaRPr lang="en-US" dirty="0"/>
          </a:p>
          <a:p>
            <a:r>
              <a:rPr lang="en-US" dirty="0"/>
              <a:t>Goals:</a:t>
            </a:r>
          </a:p>
          <a:p>
            <a:pPr marL="342900" indent="-342900">
              <a:buAutoNum type="arabicPeriod"/>
            </a:pPr>
            <a:r>
              <a:rPr lang="en-US" dirty="0"/>
              <a:t>Understand calibration requirements and procedures for each subsystem.</a:t>
            </a:r>
          </a:p>
          <a:p>
            <a:pPr marL="342900" indent="-342900">
              <a:buAutoNum type="arabicPeriod"/>
            </a:pPr>
            <a:r>
              <a:rPr lang="en-US" dirty="0"/>
              <a:t>Fulfill request made by Computing/software WG, deadline end of Feb.</a:t>
            </a:r>
          </a:p>
          <a:p>
            <a:pPr marL="342900" indent="-342900">
              <a:buAutoNum type="arabicPeriod"/>
            </a:pPr>
            <a:endParaRPr lang="en-US" dirty="0"/>
          </a:p>
          <a:p>
            <a:r>
              <a:rPr lang="en-US" dirty="0"/>
              <a:t>How we’ll do this?</a:t>
            </a:r>
          </a:p>
          <a:p>
            <a:r>
              <a:rPr lang="en-US" dirty="0"/>
              <a:t>Similar to discussion we had for </a:t>
            </a:r>
            <a:r>
              <a:rPr lang="en-US" dirty="0" err="1"/>
              <a:t>SiPM</a:t>
            </a:r>
            <a:r>
              <a:rPr lang="en-US" dirty="0"/>
              <a:t> degradations, i.e. folders for each sub-systems with common questions which has to be answered.  (List of questions TBD – part of our discussion, let’s plan to define it during next </a:t>
            </a:r>
            <a:r>
              <a:rPr lang="en-US" dirty="0" err="1"/>
              <a:t>calo</a:t>
            </a:r>
            <a:r>
              <a:rPr lang="en-US" dirty="0"/>
              <a:t> meeting on Dec. 17’th)</a:t>
            </a:r>
          </a:p>
          <a:p>
            <a:pPr marL="342900" indent="-342900">
              <a:buAutoNum type="arabicPeriod"/>
            </a:pPr>
            <a:endParaRPr lang="en-US" dirty="0"/>
          </a:p>
          <a:p>
            <a:r>
              <a:rPr lang="en-US" dirty="0"/>
              <a:t>As a start please look at TIC meeting 01/12/2025 “The </a:t>
            </a:r>
            <a:r>
              <a:rPr lang="en-US" dirty="0" err="1"/>
              <a:t>ePIC</a:t>
            </a:r>
            <a:r>
              <a:rPr lang="en-US" dirty="0"/>
              <a:t> Computing Model and Calibrations”</a:t>
            </a:r>
          </a:p>
          <a:p>
            <a:r>
              <a:rPr lang="en-US" dirty="0">
                <a:hlinkClick r:id="rId2"/>
              </a:rPr>
              <a:t>https://indico.bnl.gov/event/30589/contributions/116726/attachments/66484/114079/gunji_TIC_SRO_Calibration_20251201_v2.pdf</a:t>
            </a:r>
            <a:endParaRPr lang="en-US" dirty="0"/>
          </a:p>
          <a:p>
            <a:r>
              <a:rPr lang="en-US" dirty="0"/>
              <a:t>Here you will find what Computing group wants to hear from us.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C8315B-0D57-3849-AD06-7A8D940C0B6E}"/>
              </a:ext>
            </a:extLst>
          </p:cNvPr>
          <p:cNvSpPr txBox="1"/>
          <p:nvPr/>
        </p:nvSpPr>
        <p:spPr>
          <a:xfrm>
            <a:off x="4157331" y="6305107"/>
            <a:ext cx="40349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ePIC</a:t>
            </a:r>
            <a:r>
              <a:rPr lang="en-US" sz="1600" dirty="0"/>
              <a:t> </a:t>
            </a:r>
            <a:r>
              <a:rPr lang="en-US" sz="1600" dirty="0" err="1"/>
              <a:t>Collboration</a:t>
            </a:r>
            <a:r>
              <a:rPr lang="en-US" sz="1600" dirty="0"/>
              <a:t> Meeting, BNL. Jan. 23, 2026 </a:t>
            </a:r>
          </a:p>
        </p:txBody>
      </p:sp>
    </p:spTree>
    <p:extLst>
      <p:ext uri="{BB962C8B-B14F-4D97-AF65-F5344CB8AC3E}">
        <p14:creationId xmlns:p14="http://schemas.microsoft.com/office/powerpoint/2010/main" val="27691882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08FD8CF-FF7A-2D41-BC03-52B7B908DC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548"/>
            <a:ext cx="12192000" cy="682090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8E64645-7530-394E-9141-14E7FC96DEFE}"/>
              </a:ext>
            </a:extLst>
          </p:cNvPr>
          <p:cNvSpPr txBox="1"/>
          <p:nvPr/>
        </p:nvSpPr>
        <p:spPr>
          <a:xfrm>
            <a:off x="7878727" y="6500897"/>
            <a:ext cx="40349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ePIC</a:t>
            </a:r>
            <a:r>
              <a:rPr lang="en-US" sz="1600" dirty="0"/>
              <a:t> </a:t>
            </a:r>
            <a:r>
              <a:rPr lang="en-US" sz="1600" dirty="0" err="1"/>
              <a:t>Collboration</a:t>
            </a:r>
            <a:r>
              <a:rPr lang="en-US" sz="1600" dirty="0"/>
              <a:t> Meeting, BNL. Jan. 23, 2026 </a:t>
            </a:r>
          </a:p>
        </p:txBody>
      </p:sp>
    </p:spTree>
    <p:extLst>
      <p:ext uri="{BB962C8B-B14F-4D97-AF65-F5344CB8AC3E}">
        <p14:creationId xmlns:p14="http://schemas.microsoft.com/office/powerpoint/2010/main" val="2211068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4573C48-5B6D-CC4B-BC28-F479AB9347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80" y="0"/>
            <a:ext cx="1207904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81932C9-B870-1844-9176-E7B637870A23}"/>
              </a:ext>
            </a:extLst>
          </p:cNvPr>
          <p:cNvSpPr txBox="1"/>
          <p:nvPr/>
        </p:nvSpPr>
        <p:spPr>
          <a:xfrm rot="19910365">
            <a:off x="7566132" y="2754537"/>
            <a:ext cx="4694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Chalkboard SE" panose="03050602040202020205" pitchFamily="66" charset="77"/>
              </a:rPr>
              <a:t>How Realistic is this?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4B3367-1366-7849-9AF6-1CE1A1870244}"/>
              </a:ext>
            </a:extLst>
          </p:cNvPr>
          <p:cNvSpPr txBox="1"/>
          <p:nvPr/>
        </p:nvSpPr>
        <p:spPr>
          <a:xfrm>
            <a:off x="4078524" y="6519446"/>
            <a:ext cx="40349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ePIC</a:t>
            </a:r>
            <a:r>
              <a:rPr lang="en-US" sz="1600" dirty="0"/>
              <a:t> </a:t>
            </a:r>
            <a:r>
              <a:rPr lang="en-US" sz="1600" dirty="0" err="1"/>
              <a:t>Collboration</a:t>
            </a:r>
            <a:r>
              <a:rPr lang="en-US" sz="1600" dirty="0"/>
              <a:t> Meeting, BNL. Jan. 23, 2026 </a:t>
            </a:r>
          </a:p>
        </p:txBody>
      </p:sp>
    </p:spTree>
    <p:extLst>
      <p:ext uri="{BB962C8B-B14F-4D97-AF65-F5344CB8AC3E}">
        <p14:creationId xmlns:p14="http://schemas.microsoft.com/office/powerpoint/2010/main" val="2148579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D2B5F2E-5D65-D241-8109-299B401BD124}"/>
              </a:ext>
            </a:extLst>
          </p:cNvPr>
          <p:cNvSpPr txBox="1"/>
          <p:nvPr/>
        </p:nvSpPr>
        <p:spPr>
          <a:xfrm>
            <a:off x="297710" y="124140"/>
            <a:ext cx="415690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Where are we with the survey ?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98BC9E-CAAA-4E4F-81BA-4BC9882828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1861" y="587923"/>
            <a:ext cx="7620386" cy="57820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ED252CF-E9CE-6F47-8CA5-3497E4103B7A}"/>
              </a:ext>
            </a:extLst>
          </p:cNvPr>
          <p:cNvSpPr txBox="1"/>
          <p:nvPr/>
        </p:nvSpPr>
        <p:spPr>
          <a:xfrm>
            <a:off x="297710" y="1137684"/>
            <a:ext cx="314415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After two dedicated </a:t>
            </a:r>
            <a:r>
              <a:rPr lang="en-US" dirty="0" err="1"/>
              <a:t>calo</a:t>
            </a:r>
            <a:r>
              <a:rPr lang="en-US" dirty="0"/>
              <a:t> WG meetings we got some information regarding </a:t>
            </a:r>
            <a:r>
              <a:rPr lang="en-US" dirty="0" err="1"/>
              <a:t>ECals</a:t>
            </a:r>
            <a:r>
              <a:rPr lang="en-US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And very little for </a:t>
            </a:r>
            <a:r>
              <a:rPr lang="en-US" dirty="0" err="1"/>
              <a:t>HCals</a:t>
            </a:r>
            <a:r>
              <a:rPr lang="en-US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Reminder: this is a survey, we do not expect to see a solid numbers from sub-systems.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But we need you to be engaged!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BC140B-3293-1F45-A2AE-6F709A62585E}"/>
              </a:ext>
            </a:extLst>
          </p:cNvPr>
          <p:cNvSpPr txBox="1"/>
          <p:nvPr/>
        </p:nvSpPr>
        <p:spPr>
          <a:xfrm>
            <a:off x="6177516" y="283442"/>
            <a:ext cx="3600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indico.bnl.gov</a:t>
            </a:r>
            <a:r>
              <a:rPr lang="en-US" dirty="0"/>
              <a:t>/event/31122/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124895-B8C4-6549-9FA9-A10D37F0D6E8}"/>
              </a:ext>
            </a:extLst>
          </p:cNvPr>
          <p:cNvSpPr txBox="1"/>
          <p:nvPr/>
        </p:nvSpPr>
        <p:spPr>
          <a:xfrm>
            <a:off x="4160040" y="6369958"/>
            <a:ext cx="40349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ePIC</a:t>
            </a:r>
            <a:r>
              <a:rPr lang="en-US" sz="1600" dirty="0"/>
              <a:t> </a:t>
            </a:r>
            <a:r>
              <a:rPr lang="en-US" sz="1600" dirty="0" err="1"/>
              <a:t>Collboration</a:t>
            </a:r>
            <a:r>
              <a:rPr lang="en-US" sz="1600" dirty="0"/>
              <a:t> Meeting, BNL. Jan. 23, 2026 </a:t>
            </a:r>
          </a:p>
        </p:txBody>
      </p:sp>
    </p:spTree>
    <p:extLst>
      <p:ext uri="{BB962C8B-B14F-4D97-AF65-F5344CB8AC3E}">
        <p14:creationId xmlns:p14="http://schemas.microsoft.com/office/powerpoint/2010/main" val="20070783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49FA23A-1277-E247-AE6B-F2721E1647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44391"/>
            <a:ext cx="12192000" cy="33692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EE246AB-EA43-E245-818A-6729375CBA16}"/>
              </a:ext>
            </a:extLst>
          </p:cNvPr>
          <p:cNvSpPr txBox="1"/>
          <p:nvPr/>
        </p:nvSpPr>
        <p:spPr>
          <a:xfrm>
            <a:off x="382772" y="223284"/>
            <a:ext cx="1026062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What we want to achieve?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Fill the spreadsheet as much as we can.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Formulate right questions/requests relevant to calibration procedures to solidify numbers (statistics etc.)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E90597-55D6-9844-94A7-C286CA73FE23}"/>
              </a:ext>
            </a:extLst>
          </p:cNvPr>
          <p:cNvSpPr txBox="1"/>
          <p:nvPr/>
        </p:nvSpPr>
        <p:spPr>
          <a:xfrm>
            <a:off x="4157331" y="6305107"/>
            <a:ext cx="40349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ePIC</a:t>
            </a:r>
            <a:r>
              <a:rPr lang="en-US" sz="1600" dirty="0"/>
              <a:t> </a:t>
            </a:r>
            <a:r>
              <a:rPr lang="en-US" sz="1600" dirty="0" err="1"/>
              <a:t>Collboration</a:t>
            </a:r>
            <a:r>
              <a:rPr lang="en-US" sz="1600" dirty="0"/>
              <a:t> Meeting, BNL. Jan. 23, 2026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E83585-38A7-5147-87F0-CCCB4E886BDA}"/>
              </a:ext>
            </a:extLst>
          </p:cNvPr>
          <p:cNvSpPr txBox="1"/>
          <p:nvPr/>
        </p:nvSpPr>
        <p:spPr>
          <a:xfrm>
            <a:off x="3987210" y="5357443"/>
            <a:ext cx="41110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Comments and Questions?</a:t>
            </a:r>
          </a:p>
        </p:txBody>
      </p:sp>
    </p:spTree>
    <p:extLst>
      <p:ext uri="{BB962C8B-B14F-4D97-AF65-F5344CB8AC3E}">
        <p14:creationId xmlns:p14="http://schemas.microsoft.com/office/powerpoint/2010/main" val="22180807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354</Words>
  <Application>Microsoft Macintosh PowerPoint</Application>
  <PresentationFormat>Widescreen</PresentationFormat>
  <Paragraphs>39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Chalkboard SE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8</cp:revision>
  <dcterms:created xsi:type="dcterms:W3CDTF">2025-12-03T16:57:58Z</dcterms:created>
  <dcterms:modified xsi:type="dcterms:W3CDTF">2026-01-22T17:25:09Z</dcterms:modified>
</cp:coreProperties>
</file>