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 snapToGrid="0">
      <p:cViewPr varScale="1">
        <p:scale>
          <a:sx n="160" d="100"/>
          <a:sy n="160" d="100"/>
        </p:scale>
        <p:origin x="43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d79c6f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d79c6f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d79c6ff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d79c6ff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d79c6ffe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d79c6ffe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d79c6ff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d79c6ff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4294fe36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4294fe36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4294fe3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4294fe36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4294fe36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4294fe36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539015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3081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indico.bnl.gov%2Fevent%2F30283%2Foverview&amp;data=05%7C02%7CRachel.Montgomery%40glasgow.ac.uk%7C3ec83a6134434016d49c08de25b3394b%7C6e725c29763a4f5081f22e254f0133c8%7C1%7C0%7C638989648870293361%7CUnknown%7CTWFpbGZsb3d8eyJFbXB0eU1hcGkiOnRydWUsIlYiOiIwLjAuMDAwMCIsIlAiOiJXaW4zMiIsIkFOIjoiTWFpbCIsIldUIjoyfQ%3D%3D%7C0%7C%7C%7C&amp;sdata=FlKttDTaStoAfn6nMZMLRNudyh9gwjQrfDraCmCe4Jo%3D&amp;reserve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391400"/>
            <a:ext cx="8520600" cy="9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Physics Forum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389500"/>
            <a:ext cx="85206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Salvatore Fazio, Rachel Montgomery, Rosi Reed</a:t>
            </a: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4th December </a:t>
            </a:r>
            <a:r>
              <a:rPr lang="en" sz="2100" dirty="0" err="1"/>
              <a:t>ePIC</a:t>
            </a:r>
            <a:r>
              <a:rPr lang="en" sz="2100" dirty="0"/>
              <a:t> General Meeting 2025</a:t>
            </a:r>
            <a:endParaRPr sz="21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5475"/>
            <a:ext cx="111301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524" y="3151300"/>
            <a:ext cx="1317551" cy="189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7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for Physics Forums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805499"/>
            <a:ext cx="8520600" cy="41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55"/>
              <a:buChar char="●"/>
            </a:pPr>
            <a:r>
              <a:rPr lang="en" sz="1654" dirty="0">
                <a:solidFill>
                  <a:srgbClr val="0000FF"/>
                </a:solidFill>
              </a:rPr>
              <a:t>Lots of activities and progress in PWGs - many analyses soon looking to release </a:t>
            </a:r>
            <a:r>
              <a:rPr lang="en" sz="1654" i="1" dirty="0" err="1">
                <a:solidFill>
                  <a:srgbClr val="0000FF"/>
                </a:solidFill>
              </a:rPr>
              <a:t>ePIC</a:t>
            </a:r>
            <a:r>
              <a:rPr lang="en" sz="1654" i="1" dirty="0">
                <a:solidFill>
                  <a:srgbClr val="0000FF"/>
                </a:solidFill>
              </a:rPr>
              <a:t> Public (Performance) Results</a:t>
            </a:r>
            <a:r>
              <a:rPr lang="en" sz="1654" dirty="0">
                <a:solidFill>
                  <a:srgbClr val="0000FF"/>
                </a:solidFill>
              </a:rPr>
              <a:t> based on simulation studies</a:t>
            </a:r>
            <a:endParaRPr sz="1654" dirty="0">
              <a:solidFill>
                <a:srgbClr val="0000FF"/>
              </a:solidFill>
            </a:endParaRPr>
          </a:p>
          <a:p>
            <a:pPr marL="457200" lvl="0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●"/>
            </a:pPr>
            <a:r>
              <a:rPr lang="en" sz="1654" dirty="0"/>
              <a:t>Released Performance Results can be used for publications, conference talks and showcasing our physics to wider community</a:t>
            </a:r>
            <a:endParaRPr sz="1654" dirty="0"/>
          </a:p>
          <a:p>
            <a:pPr marL="457200" lvl="0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●"/>
            </a:pPr>
            <a:r>
              <a:rPr lang="en" sz="1654" dirty="0"/>
              <a:t>Release procedure in accordance with </a:t>
            </a:r>
            <a:r>
              <a:rPr lang="en" sz="1654" dirty="0" err="1"/>
              <a:t>ePIC</a:t>
            </a:r>
            <a:r>
              <a:rPr lang="en" sz="1654" dirty="0"/>
              <a:t> Results Release Policy</a:t>
            </a:r>
            <a:endParaRPr sz="1654" dirty="0"/>
          </a:p>
          <a:p>
            <a:pPr marL="457200" lvl="0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●"/>
            </a:pPr>
            <a:r>
              <a:rPr lang="en" sz="1654" dirty="0"/>
              <a:t>Policy: </a:t>
            </a:r>
            <a:r>
              <a:rPr lang="en" sz="1654" u="sng" dirty="0">
                <a:hlinkClick r:id="rId3"/>
              </a:rPr>
              <a:t>https://zenodo.org/records/15390156</a:t>
            </a:r>
            <a:endParaRPr sz="1654" dirty="0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4" dirty="0"/>
          </a:p>
          <a:p>
            <a:pPr marL="457200" lvl="0" indent="-3336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55"/>
              <a:buChar char="●"/>
            </a:pPr>
            <a:r>
              <a:rPr lang="en" sz="1654" dirty="0"/>
              <a:t>In addition, we want to </a:t>
            </a:r>
            <a:r>
              <a:rPr lang="en" sz="1654" dirty="0">
                <a:solidFill>
                  <a:srgbClr val="FF0000"/>
                </a:solidFill>
              </a:rPr>
              <a:t>establish a custom of holding a </a:t>
            </a:r>
            <a:r>
              <a:rPr lang="en" sz="1654" b="1" dirty="0">
                <a:solidFill>
                  <a:srgbClr val="FF0000"/>
                </a:solidFill>
              </a:rPr>
              <a:t>Physics Forum </a:t>
            </a:r>
            <a:r>
              <a:rPr lang="en" sz="1654" dirty="0">
                <a:solidFill>
                  <a:srgbClr val="FF0000"/>
                </a:solidFill>
              </a:rPr>
              <a:t>linked to each release of Performance Results</a:t>
            </a:r>
            <a:endParaRPr sz="1654" dirty="0">
              <a:solidFill>
                <a:srgbClr val="FF0000"/>
              </a:solidFill>
            </a:endParaRPr>
          </a:p>
          <a:p>
            <a:pPr marL="457200" lvl="0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●"/>
            </a:pPr>
            <a:r>
              <a:rPr lang="en" sz="1654" dirty="0"/>
              <a:t>Physics Forums aim to …</a:t>
            </a:r>
            <a:endParaRPr sz="1654" dirty="0"/>
          </a:p>
          <a:p>
            <a:pPr marL="914400" lvl="1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○"/>
            </a:pPr>
            <a:r>
              <a:rPr lang="en" sz="1654" dirty="0"/>
              <a:t>Encourage dialogue between </a:t>
            </a:r>
            <a:r>
              <a:rPr lang="en" sz="1654" dirty="0" err="1"/>
              <a:t>analysers</a:t>
            </a:r>
            <a:r>
              <a:rPr lang="en" sz="1654" dirty="0"/>
              <a:t>, PWGs, and </a:t>
            </a:r>
            <a:r>
              <a:rPr lang="en" sz="1654" dirty="0" err="1"/>
              <a:t>ePIC</a:t>
            </a:r>
            <a:r>
              <a:rPr lang="en" sz="1654" dirty="0"/>
              <a:t> Collaboration</a:t>
            </a:r>
            <a:endParaRPr sz="1654" dirty="0"/>
          </a:p>
          <a:p>
            <a:pPr marL="914400" lvl="1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○"/>
            </a:pPr>
            <a:r>
              <a:rPr lang="en" sz="1654" dirty="0"/>
              <a:t>Generate awareness on the physics linked to the results and collect feedback from the Collaboration on Performance Results being released</a:t>
            </a:r>
            <a:endParaRPr sz="1654" dirty="0"/>
          </a:p>
          <a:p>
            <a:pPr marL="914400" lvl="1" indent="-3336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○"/>
            </a:pPr>
            <a:r>
              <a:rPr lang="en" sz="1654" dirty="0"/>
              <a:t>Highlight work and efforts of </a:t>
            </a:r>
            <a:r>
              <a:rPr lang="en" sz="1654" dirty="0" err="1"/>
              <a:t>analysers</a:t>
            </a:r>
            <a:endParaRPr sz="1654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7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Summary of Foreseen Steps</a:t>
            </a:r>
            <a:endParaRPr sz="222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-47450" y="651575"/>
            <a:ext cx="9191400" cy="4405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i="1" dirty="0"/>
              <a:t>This is a summary only - please see the Results Release Policy for full details</a:t>
            </a: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i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Principle </a:t>
            </a:r>
            <a:r>
              <a:rPr lang="en" sz="1600" dirty="0" err="1"/>
              <a:t>Analysers</a:t>
            </a:r>
            <a:r>
              <a:rPr lang="en" sz="1600" dirty="0"/>
              <a:t> (PA) present analysis in PWG meetings and write </a:t>
            </a:r>
            <a:r>
              <a:rPr lang="en" sz="1600" dirty="0">
                <a:solidFill>
                  <a:srgbClr val="FF0000"/>
                </a:solidFill>
              </a:rPr>
              <a:t>Analysis Note (AN)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For </a:t>
            </a:r>
            <a:r>
              <a:rPr lang="en" sz="1600" i="1" dirty="0"/>
              <a:t>Performance Results </a:t>
            </a:r>
            <a:r>
              <a:rPr lang="en" sz="1600" dirty="0"/>
              <a:t>- AN can be brief and should include descriptions of e.g.: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Production campaign; how analysis was performed; cuts, how plots were made</a:t>
            </a: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Link to code for reproducing plots and metadata for collaboration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PWG Convenors </a:t>
            </a:r>
            <a:r>
              <a:rPr lang="en" sz="1600" dirty="0">
                <a:solidFill>
                  <a:srgbClr val="FF0000"/>
                </a:solidFill>
              </a:rPr>
              <a:t>approve</a:t>
            </a:r>
            <a:r>
              <a:rPr lang="en" sz="1600" dirty="0"/>
              <a:t> the AN and release the results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PACs </a:t>
            </a:r>
            <a:r>
              <a:rPr lang="en" sz="1600" dirty="0">
                <a:solidFill>
                  <a:srgbClr val="FF0000"/>
                </a:solidFill>
              </a:rPr>
              <a:t>review</a:t>
            </a:r>
            <a:r>
              <a:rPr lang="en" sz="1600" dirty="0"/>
              <a:t> and confirm approval of the AN and results release, and assign an official AN tag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 dirty="0">
                <a:solidFill>
                  <a:srgbClr val="FF0000"/>
                </a:solidFill>
              </a:rPr>
              <a:t>AN and plots uploaded to </a:t>
            </a:r>
            <a:r>
              <a:rPr lang="en" sz="1600" dirty="0" err="1">
                <a:solidFill>
                  <a:srgbClr val="FF0000"/>
                </a:solidFill>
              </a:rPr>
              <a:t>Zenedo</a:t>
            </a:r>
            <a:r>
              <a:rPr lang="en" sz="1600" dirty="0">
                <a:solidFill>
                  <a:srgbClr val="FF0000"/>
                </a:solidFill>
              </a:rPr>
              <a:t> and circulated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PA gives presentation at a </a:t>
            </a:r>
            <a:r>
              <a:rPr lang="en" sz="1600" dirty="0">
                <a:solidFill>
                  <a:srgbClr val="FF0000"/>
                </a:solidFill>
              </a:rPr>
              <a:t>Physics Forum </a:t>
            </a:r>
            <a:r>
              <a:rPr lang="en" sz="1600" dirty="0"/>
              <a:t>open to </a:t>
            </a:r>
            <a:r>
              <a:rPr lang="en" sz="1600" dirty="0" err="1"/>
              <a:t>ePIC</a:t>
            </a:r>
            <a:r>
              <a:rPr lang="en" sz="1600" dirty="0"/>
              <a:t> Collaboration for discussion and feedback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en" sz="1600" dirty="0">
                <a:solidFill>
                  <a:srgbClr val="0000FF"/>
                </a:solidFill>
              </a:rPr>
              <a:t>Performance Results released for Collaboration use (talks, papers, documents … </a:t>
            </a:r>
            <a:r>
              <a:rPr lang="en" sz="1600" dirty="0" err="1">
                <a:solidFill>
                  <a:srgbClr val="0000FF"/>
                </a:solidFill>
              </a:rPr>
              <a:t>etc</a:t>
            </a:r>
            <a:r>
              <a:rPr lang="en" sz="1600" dirty="0">
                <a:solidFill>
                  <a:srgbClr val="0000FF"/>
                </a:solidFill>
              </a:rPr>
              <a:t>)</a:t>
            </a:r>
            <a:endParaRPr sz="1600" dirty="0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Released Performance Results can be shared with phenomenologists for impact studies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6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Physics Forum Planned for Dec 16th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887550"/>
            <a:ext cx="8520600" cy="3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</a:rPr>
              <a:t>First Performance Results related to physics analysis ready to be released!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For Physics Forums we currently plan to stick with regular PAC meeting slots, but we will ensure the Collaboration is made aware in advance that a Physics Forum is taking place</a:t>
            </a:r>
            <a:endParaRPr sz="16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FF"/>
                </a:solidFill>
              </a:rPr>
              <a:t>Upcoming agenda plans to include analyses from Exclusive, Diffractive and Tagging, and Inclusive Physics Working Groups:</a:t>
            </a:r>
            <a:endParaRPr sz="1600" dirty="0">
              <a:solidFill>
                <a:srgbClr val="0000FF"/>
              </a:solidFill>
            </a:endParaRPr>
          </a:p>
          <a:p>
            <a:pPr indent="-330200">
              <a:spcBef>
                <a:spcPts val="1200"/>
              </a:spcBef>
              <a:buSzPts val="1600"/>
            </a:pPr>
            <a:r>
              <a:rPr lang="en-US" sz="1600" dirty="0"/>
              <a:t>Inclusive proton structure functions in ep collisions </a:t>
            </a:r>
            <a:r>
              <a:rPr lang="en-US" sz="1600" i="1" dirty="0"/>
              <a:t>(Stephen Maple, University of Birmingham)</a:t>
            </a:r>
          </a:p>
          <a:p>
            <a:pPr indent="-330200">
              <a:spcBef>
                <a:spcPts val="1200"/>
              </a:spcBef>
              <a:buSzPts val="1600"/>
            </a:pPr>
            <a:r>
              <a:rPr lang="en" sz="1600" dirty="0"/>
              <a:t>Diffractive phi production in </a:t>
            </a:r>
            <a:r>
              <a:rPr lang="en" sz="1600" dirty="0" err="1"/>
              <a:t>eAu</a:t>
            </a:r>
            <a:r>
              <a:rPr lang="en" sz="1600" dirty="0"/>
              <a:t> collisions </a:t>
            </a:r>
            <a:r>
              <a:rPr lang="en" sz="1600" i="1" dirty="0"/>
              <a:t>(Maci Kesler, Kent State University)</a:t>
            </a:r>
          </a:p>
          <a:p>
            <a:pPr indent="-330200">
              <a:spcBef>
                <a:spcPts val="1200"/>
              </a:spcBef>
              <a:buSzPts val="1600"/>
            </a:pPr>
            <a:r>
              <a:rPr lang="en" sz="1600" dirty="0"/>
              <a:t>Exclusive pi0 production in ep collisions </a:t>
            </a:r>
            <a:r>
              <a:rPr lang="en" sz="1600" i="1" dirty="0"/>
              <a:t>(</a:t>
            </a:r>
            <a:r>
              <a:rPr lang="en" sz="1600" i="1" dirty="0" err="1"/>
              <a:t>Jihee</a:t>
            </a:r>
            <a:r>
              <a:rPr lang="en" sz="1600" i="1" dirty="0"/>
              <a:t> Kim, BNL)</a:t>
            </a:r>
          </a:p>
          <a:p>
            <a:pPr indent="-330200">
              <a:spcBef>
                <a:spcPts val="1200"/>
              </a:spcBef>
              <a:buSzPts val="1600"/>
            </a:pPr>
            <a:r>
              <a:rPr lang="en" sz="1600" dirty="0"/>
              <a:t>A1 projections from eHe3 collisions and double tagging </a:t>
            </a:r>
            <a:r>
              <a:rPr lang="en" sz="1600" i="1" dirty="0"/>
              <a:t>(Win Lin, Stony Brook University)</a:t>
            </a:r>
            <a:endParaRPr sz="1600" i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rgbClr val="00B050"/>
                </a:solidFill>
              </a:rPr>
              <a:t>The releases of these results are linked to forthcoming papers (see John’s talk)</a:t>
            </a:r>
            <a:endParaRPr sz="1600" dirty="0">
              <a:solidFill>
                <a:srgbClr val="00B050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Everyone in the Collaboration is invited to join us at the first Physics Forum on December 16th!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78800" y="1808566"/>
            <a:ext cx="83535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We encourage you to come and hear about the interesting </a:t>
            </a:r>
            <a:r>
              <a:rPr lang="en" sz="1600" dirty="0" err="1"/>
              <a:t>ePIC</a:t>
            </a:r>
            <a:r>
              <a:rPr lang="en" sz="1600" dirty="0"/>
              <a:t> Public (Performance) Results being generated by the PWGs and join the discussions surrounding the physics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Date: 16th December 2025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Time: 11:00 am ET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Indico with zoom link: </a:t>
            </a:r>
            <a:r>
              <a:rPr lang="en" sz="1300" u="sng" dirty="0">
                <a:solidFill>
                  <a:schemeClr val="hlink"/>
                </a:solidFill>
                <a:hlinkClick r:id="rId3"/>
              </a:rPr>
              <a:t>https://indico.bnl.gov/event/30818/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FF"/>
                </a:solidFill>
              </a:rPr>
              <a:t>This is the first of many Physics Forums to come - there are more analyses in the PWGs which are very close to being ready for release of </a:t>
            </a:r>
            <a:r>
              <a:rPr lang="en" sz="1600" dirty="0" err="1">
                <a:solidFill>
                  <a:srgbClr val="0000FF"/>
                </a:solidFill>
              </a:rPr>
              <a:t>ePIC</a:t>
            </a:r>
            <a:r>
              <a:rPr lang="en" sz="1600" dirty="0">
                <a:solidFill>
                  <a:srgbClr val="0000FF"/>
                </a:solidFill>
              </a:rPr>
              <a:t> Public (Performance) Results</a:t>
            </a:r>
            <a:endParaRPr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969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On-going Activities - Workfest Planning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061725"/>
            <a:ext cx="8709600" cy="3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We are working on our agendas for the </a:t>
            </a:r>
            <a:r>
              <a:rPr lang="en" sz="1600" dirty="0">
                <a:solidFill>
                  <a:srgbClr val="FF0000"/>
                </a:solidFill>
              </a:rPr>
              <a:t>physics </a:t>
            </a:r>
            <a:r>
              <a:rPr lang="en" sz="1600" dirty="0" err="1">
                <a:solidFill>
                  <a:srgbClr val="FF0000"/>
                </a:solidFill>
              </a:rPr>
              <a:t>workfests</a:t>
            </a:r>
            <a:r>
              <a:rPr lang="en" sz="1600" dirty="0">
                <a:solidFill>
                  <a:srgbClr val="FF0000"/>
                </a:solidFill>
              </a:rPr>
              <a:t> at the January Collaboration Meeting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Currently in planning for: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2x half-day sessions for “</a:t>
            </a:r>
            <a:r>
              <a:rPr lang="en" sz="1600" dirty="0">
                <a:solidFill>
                  <a:srgbClr val="0000FF"/>
                </a:solidFill>
              </a:rPr>
              <a:t>Physics Readiness for TDR and Early Science Report</a:t>
            </a:r>
            <a:r>
              <a:rPr lang="en" sz="1600" dirty="0"/>
              <a:t>”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Combined amongst all PWGs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Agenda will also include synergistic topics amongst PWGs (e.g. backgrounds, systematics, electron finding). 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rgbClr val="0000FF"/>
                </a:solidFill>
              </a:rPr>
              <a:t>Exclusive, Diffractive and Tagging PWG</a:t>
            </a:r>
            <a:r>
              <a:rPr lang="en" sz="1600" dirty="0"/>
              <a:t> will have 1x half-day </a:t>
            </a:r>
            <a:r>
              <a:rPr lang="en" sz="1600" dirty="0" err="1"/>
              <a:t>workfest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Topics will include new analysis opportunities and new activities in the PWG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/>
              <a:t>Still collecting inputs for </a:t>
            </a:r>
            <a:r>
              <a:rPr lang="en" sz="1600" dirty="0" err="1"/>
              <a:t>workfest</a:t>
            </a:r>
            <a:r>
              <a:rPr lang="en" sz="1600" dirty="0"/>
              <a:t> topics (reach out if you have ideas or suggestions)</a:t>
            </a:r>
            <a:endParaRPr sz="1600"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969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On-going Activities - Early Science+TDR Workshop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572000" y="1192313"/>
            <a:ext cx="44493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 addition to on-going </a:t>
            </a:r>
            <a:r>
              <a:rPr lang="en" sz="1600" dirty="0" err="1"/>
              <a:t>preTDR</a:t>
            </a:r>
            <a:r>
              <a:rPr lang="en" sz="1600" dirty="0"/>
              <a:t> efforts, we are busy preparing for</a:t>
            </a:r>
            <a:endParaRPr sz="1600" dirty="0"/>
          </a:p>
          <a:p>
            <a:pPr marL="285750" indent="-285750">
              <a:spcBef>
                <a:spcPts val="1200"/>
              </a:spcBef>
            </a:pPr>
            <a:r>
              <a:rPr lang="en" sz="1600" dirty="0">
                <a:solidFill>
                  <a:srgbClr val="38761D"/>
                </a:solidFill>
              </a:rPr>
              <a:t>Early Science Report</a:t>
            </a:r>
            <a:r>
              <a:rPr lang="en" sz="1600" dirty="0"/>
              <a:t> (due May 1st)</a:t>
            </a:r>
          </a:p>
          <a:p>
            <a:pPr marL="285750" indent="-285750">
              <a:spcBef>
                <a:spcPts val="1200"/>
              </a:spcBef>
            </a:pPr>
            <a:r>
              <a:rPr lang="en" sz="1600" dirty="0">
                <a:solidFill>
                  <a:srgbClr val="38761D"/>
                </a:solidFill>
              </a:rPr>
              <a:t>Physics Readiness Workshop in Calabria March 17-19 2026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Please register for the workshop if you are keen to join. All welcome!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Registration: 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https://indico.bnl.gov/event/30283/overview</a:t>
            </a:r>
            <a:r>
              <a:rPr lang="en" sz="1600" dirty="0"/>
              <a:t>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/>
              <a:t>Fee waived for ECRs</a:t>
            </a:r>
            <a:endParaRPr sz="1600"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50" y="1367100"/>
            <a:ext cx="4142223" cy="27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616850" y="1897500"/>
            <a:ext cx="59103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and hope to see you at the first Physics Forum…🙂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741</Words>
  <Application>Microsoft Macintosh PowerPoint</Application>
  <PresentationFormat>On-screen Show (16:9)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Physics Forum</vt:lpstr>
      <vt:lpstr>Motivation for Physics Forums</vt:lpstr>
      <vt:lpstr>Summary of Foreseen Steps</vt:lpstr>
      <vt:lpstr>First Physics Forum Planned for Dec 16th </vt:lpstr>
      <vt:lpstr>Everyone in the Collaboration is invited to join us at the first Physics Forum on December 16th!</vt:lpstr>
      <vt:lpstr>Other On-going Activities - Workfest Planning</vt:lpstr>
      <vt:lpstr>Other On-going Activities - Early Science+TDR Workshop</vt:lpstr>
      <vt:lpstr>Thank you and hope to see you at the first Physics Forum…🙂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Rachel Montgomery</cp:lastModifiedBy>
  <cp:revision>3</cp:revision>
  <dcterms:modified xsi:type="dcterms:W3CDTF">2025-12-05T16:38:44Z</dcterms:modified>
</cp:coreProperties>
</file>