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12" autoAdjust="0"/>
  </p:normalViewPr>
  <p:slideViewPr>
    <p:cSldViewPr snapToGrid="0">
      <p:cViewPr varScale="1">
        <p:scale>
          <a:sx n="90" d="100"/>
          <a:sy n="90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300B4-3AA7-46A0-9585-BEE3D7E70F65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53C78-0C85-43D0-8F1A-439017F42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1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94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1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72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3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24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21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31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97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9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53C78-0C85-43D0-8F1A-439017F42D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22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A135-B268-0622-3B51-275C1DECF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F01C3-2F20-83B6-7222-BAFC70047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2A41F-A0AC-2F01-49AE-7240CB67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F19D4-87CF-DE3C-7AB2-2EC8C3DC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C9F12-F49E-8050-014D-33AD9043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A91C-A412-843D-26F8-34334D50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8944B-4FA4-4D73-89DF-09D83C4C8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55763-F5A2-0091-4625-CD1B39F1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3A4A-07D4-5E94-F429-D28B1FF5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D174-B6E7-5E27-1880-4D223221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2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57EEE-B142-935E-2CC4-29118EB5D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3DC07-75DC-26FE-8E50-96F18E52B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C4B49-1429-EE42-6EAE-EF69492D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88DF6-A717-CE66-81BF-D6F6ECF4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7D6AC-208D-8DEB-8615-562C411D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9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F715-D81C-B4D8-0899-79B76269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314AD-7BB5-B809-BB1D-7FB4B8133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796D-A578-E53F-6A62-F9ADFE35F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40515-9772-B296-DA4D-29935237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0B5E5-BAF1-5E31-AFC9-AD7E8387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9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BC0C-30C6-7463-E83E-4D85CC3A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B7B0-0067-0B40-837A-99281FB18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FB72E-2180-83FF-AD46-F80915240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0266C-7AA9-2D2E-2BB5-C92975EE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6B346-0786-8067-B696-6843C913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45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4A5C-EF53-1CD8-600C-96594F25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E5683-119F-FAC3-D145-7590C71AA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4F319-CBDB-9B3F-A21C-D90212395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BDFD6-1CB6-4D27-6D1F-F9469606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E4E56-56B3-A8C0-6B89-5585EF1A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EDAB8-83C0-13F0-A1B6-4B063EA0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3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FB7F-7E20-7CBE-02EC-7E6F80B8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D8BF5-D12B-92CD-6A3B-5B828CA7C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6F93A-7D71-2EA4-0102-E97F4CFC6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3F965-9A90-A6BA-09DA-5117F34AF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AD39B7-67C7-A212-AB6C-A0AE1872B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E918B0-F3D9-DA1D-86B2-4C8F4A85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717DC-22B9-D73B-656D-6D4A443D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C53EC-8502-CCF7-D02F-50054BC3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0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736B-834B-C803-A4C0-3C1853F2F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D5559-4F11-6DA2-E225-4EE5F9DD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EB908-2FC1-50A3-86F4-2189F00E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85DEF-4215-21AD-6084-4E484B5E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9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4A2FF-28D7-427B-D479-8E11C0A5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D887E-7593-A6EB-B2B3-E1F55E72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DD2A2-3A05-8E93-C1DC-F32AA40A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7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E036-C5BF-05F4-79C2-4542D489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EB58-BE16-2351-856F-7A2C93687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DF2B2-F909-DB10-D9E7-EC9EBD0E7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67402-4A14-6AF3-A57C-35D7F91D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4C05C-2877-C7BC-FF66-82293AFC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CED94-90B1-70EB-8E09-FF6D67E1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7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FC10B-30C3-E9C2-A202-D6328B97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FA00E-6BF0-E1D1-1528-112A3A0A2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2D916-BD57-3B93-B0D9-6132F147F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4D3E-8F1A-B077-CB83-AA33AA2A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033FD-B759-595B-9835-9CD3F306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3D2A7-2CE1-0192-0B61-5FF6C5C8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8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56318-49BC-30B3-C433-A33772D1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ADAE7-5D20-2C49-82A8-08F3891C4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93019-08AB-E281-8C9A-8EDF19287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73555-7186-45E1-ADC8-63E1C85568FB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88A49-8968-BE33-9AC9-253C8BCA3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0D36B-B3F5-1869-10D9-5FFAB422F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B11080-617C-4DB6-BC7A-6D71774B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6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251E-0184-7408-D260-2C147FF7C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2536"/>
            <a:ext cx="9144000" cy="477837"/>
          </a:xfrm>
        </p:spPr>
        <p:txBody>
          <a:bodyPr>
            <a:normAutofit/>
          </a:bodyPr>
          <a:lstStyle/>
          <a:p>
            <a:r>
              <a:rPr lang="en-GB" sz="2400" dirty="0"/>
              <a:t>SLDO ASIC Test System</a:t>
            </a:r>
          </a:p>
        </p:txBody>
      </p:sp>
      <p:pic>
        <p:nvPicPr>
          <p:cNvPr id="4" name="Picture 3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AFA39F4D-75A9-626A-256D-95B899E49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65" y="1168856"/>
            <a:ext cx="2822136" cy="16813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C901E-72C5-51D8-48E9-4E002EA57E09}"/>
              </a:ext>
            </a:extLst>
          </p:cNvPr>
          <p:cNvSpPr txBox="1"/>
          <p:nvPr/>
        </p:nvSpPr>
        <p:spPr>
          <a:xfrm>
            <a:off x="9993746" y="5456632"/>
            <a:ext cx="1701107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Andrew Hill</a:t>
            </a:r>
          </a:p>
          <a:p>
            <a:r>
              <a:rPr lang="en-GB" sz="1000" dirty="0"/>
              <a:t>STFC Daresbury Laboratory</a:t>
            </a:r>
          </a:p>
          <a:p>
            <a:r>
              <a:rPr lang="en-GB" sz="1000" dirty="0" err="1"/>
              <a:t>Keckwick</a:t>
            </a:r>
            <a:r>
              <a:rPr lang="en-GB" sz="1000" dirty="0"/>
              <a:t> Lane</a:t>
            </a:r>
          </a:p>
          <a:p>
            <a:r>
              <a:rPr lang="en-GB" sz="1000" dirty="0"/>
              <a:t>Daresbury</a:t>
            </a:r>
          </a:p>
          <a:p>
            <a:r>
              <a:rPr lang="en-GB" sz="1000" dirty="0"/>
              <a:t>Warrington</a:t>
            </a:r>
          </a:p>
          <a:p>
            <a:r>
              <a:rPr lang="en-GB" sz="1000" dirty="0"/>
              <a:t>Cheshire</a:t>
            </a:r>
          </a:p>
          <a:p>
            <a:r>
              <a:rPr lang="en-GB" sz="1000" dirty="0"/>
              <a:t>WA4 4AD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37E19-E520-594C-73E4-891F35D2E69F}"/>
              </a:ext>
            </a:extLst>
          </p:cNvPr>
          <p:cNvSpPr txBox="1"/>
          <p:nvPr/>
        </p:nvSpPr>
        <p:spPr>
          <a:xfrm>
            <a:off x="4358640" y="2491740"/>
            <a:ext cx="525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Presentation 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User Manual Preparation.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Test and Commissioning of the test system.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Conclusion &amp; Initial Chip Tests.</a:t>
            </a:r>
          </a:p>
        </p:txBody>
      </p:sp>
    </p:spTree>
    <p:extLst>
      <p:ext uri="{BB962C8B-B14F-4D97-AF65-F5344CB8AC3E}">
        <p14:creationId xmlns:p14="http://schemas.microsoft.com/office/powerpoint/2010/main" val="191361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40CA-647B-EDFD-79CB-4E419F18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454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dirty="0"/>
              <a:t>Capacitance Load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D7D9C-5EED-5E4C-2B9B-559C995C3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255" y="908387"/>
            <a:ext cx="5515489" cy="46033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B9E6F2-9AE1-E701-AA9F-A2E31E5470D5}"/>
              </a:ext>
            </a:extLst>
          </p:cNvPr>
          <p:cNvSpPr txBox="1"/>
          <p:nvPr/>
        </p:nvSpPr>
        <p:spPr>
          <a:xfrm>
            <a:off x="9885292" y="5436064"/>
            <a:ext cx="2062315" cy="10568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 dirty="0"/>
              <a:t>Andrew Hill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STFC Daresbury Laboratory</a:t>
            </a:r>
          </a:p>
          <a:p>
            <a:pPr>
              <a:lnSpc>
                <a:spcPct val="90000"/>
              </a:lnSpc>
            </a:pPr>
            <a:r>
              <a:rPr lang="en-US" sz="1000" dirty="0" err="1"/>
              <a:t>Keckwick</a:t>
            </a:r>
            <a:r>
              <a:rPr lang="en-US" sz="1000" dirty="0"/>
              <a:t> Lane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Daresbury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Warrington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Cheshire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WA4 4AD</a:t>
            </a:r>
          </a:p>
        </p:txBody>
      </p:sp>
    </p:spTree>
    <p:extLst>
      <p:ext uri="{BB962C8B-B14F-4D97-AF65-F5344CB8AC3E}">
        <p14:creationId xmlns:p14="http://schemas.microsoft.com/office/powerpoint/2010/main" val="401820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001F1-7EF2-19D6-6FCF-CF3710FC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9202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Resistive Load Tests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29328-251C-78B2-508E-D3A8500C1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502" y="2549398"/>
            <a:ext cx="5516997" cy="17592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52408-CC58-7C9E-4482-CC69C0026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02" y="4433485"/>
            <a:ext cx="5516996" cy="1379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D27F0-8187-E43A-7122-F11DB6681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02" y="794328"/>
            <a:ext cx="5531546" cy="16012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1FE5DE-BEA1-B1BA-FABB-BC02F6EB5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60" y="794328"/>
            <a:ext cx="2965061" cy="50184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064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E727-1DB5-C370-2E34-72D3DFC1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Temperature Tests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FC42B-BE16-46E0-1AC7-8EB9CA876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69" y="1959192"/>
            <a:ext cx="3909813" cy="2939616"/>
          </a:xfrm>
          <a:prstGeom prst="rect">
            <a:avLst/>
          </a:prstGeom>
        </p:spPr>
      </p:pic>
      <p:pic>
        <p:nvPicPr>
          <p:cNvPr id="9" name="Picture 8" descr="A computer circuit board with many different colored lines&#10;&#10;AI-generated content may be incorrect.">
            <a:extLst>
              <a:ext uri="{FF2B5EF4-FFF2-40B4-BE49-F238E27FC236}">
                <a16:creationId xmlns:a16="http://schemas.microsoft.com/office/drawing/2014/main" id="{07150C7B-542A-87D6-3770-26210CBC7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34" y="1959192"/>
            <a:ext cx="2745831" cy="29396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CD414F-9AC5-4535-3119-38B849D6CE9B}"/>
              </a:ext>
            </a:extLst>
          </p:cNvPr>
          <p:cNvSpPr txBox="1"/>
          <p:nvPr/>
        </p:nvSpPr>
        <p:spPr>
          <a:xfrm>
            <a:off x="173169" y="5167312"/>
            <a:ext cx="60431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 voltage of 18.5V was applied to the Carrier Board Connector SK5.</a:t>
            </a:r>
          </a:p>
          <a:p>
            <a:r>
              <a:rPr lang="en-GB" sz="1200" dirty="0"/>
              <a:t>The current was limited to 0.45A.</a:t>
            </a:r>
          </a:p>
          <a:p>
            <a:r>
              <a:rPr lang="en-GB" sz="1200" dirty="0"/>
              <a:t>As the temperature rose:-</a:t>
            </a:r>
          </a:p>
          <a:p>
            <a:r>
              <a:rPr lang="en-GB" sz="1200" dirty="0"/>
              <a:t>110.6</a:t>
            </a:r>
            <a:r>
              <a:rPr lang="el-GR" sz="1200" dirty="0"/>
              <a:t> Ω</a:t>
            </a:r>
            <a:r>
              <a:rPr lang="en-GB" sz="1200" dirty="0"/>
              <a:t> was measured.</a:t>
            </a:r>
          </a:p>
          <a:p>
            <a:r>
              <a:rPr lang="en-GB" sz="1200" dirty="0"/>
              <a:t>123.4 </a:t>
            </a:r>
            <a:r>
              <a:rPr lang="el-GR" sz="1200" dirty="0"/>
              <a:t>Ω</a:t>
            </a:r>
            <a:r>
              <a:rPr lang="en-GB" sz="1200" dirty="0"/>
              <a:t> was measured.</a:t>
            </a:r>
          </a:p>
          <a:p>
            <a:endParaRPr lang="en-GB" sz="1200" dirty="0"/>
          </a:p>
          <a:p>
            <a:r>
              <a:rPr lang="en-GB" sz="1200" dirty="0"/>
              <a:t>To achieve 105º C we will need to use a hot plate in conjunction with the heater resistors.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2B000-04A7-1E7B-58DD-F9CC0B6C3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958" y="1959192"/>
            <a:ext cx="4527820" cy="25945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black and orange electronic device&#10;&#10;AI-generated content may be incorrect.">
            <a:extLst>
              <a:ext uri="{FF2B5EF4-FFF2-40B4-BE49-F238E27FC236}">
                <a16:creationId xmlns:a16="http://schemas.microsoft.com/office/drawing/2014/main" id="{C5D6E41E-F836-0C40-F966-614931D28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4608" y="4958255"/>
            <a:ext cx="2027745" cy="15208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7982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6A21-ADA0-88D2-A958-009B5560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2157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B6E05-9B23-98FF-A540-392A72FEF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09890"/>
            <a:ext cx="3657249" cy="2838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line graph with a line going up&#10;&#10;AI-generated content may be incorrect.">
            <a:extLst>
              <a:ext uri="{FF2B5EF4-FFF2-40B4-BE49-F238E27FC236}">
                <a16:creationId xmlns:a16="http://schemas.microsoft.com/office/drawing/2014/main" id="{6392C95E-8C69-1A3C-6817-32B5FC998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1531763"/>
            <a:ext cx="5972175" cy="3581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1241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CDE8-56B3-AE08-995E-D06EAF62F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817"/>
            <a:ext cx="9144000" cy="364531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SLDO Test System Operating Instructions</a:t>
            </a:r>
          </a:p>
        </p:txBody>
      </p:sp>
      <p:pic>
        <p:nvPicPr>
          <p:cNvPr id="4" name="Picture 3" descr="A computer chip with many different colored lines">
            <a:extLst>
              <a:ext uri="{FF2B5EF4-FFF2-40B4-BE49-F238E27FC236}">
                <a16:creationId xmlns:a16="http://schemas.microsoft.com/office/drawing/2014/main" id="{2C7DA7D0-FF01-28A1-4E0A-B5A78EA86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3" y="1106905"/>
            <a:ext cx="4577809" cy="35050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close up of a circuit board&#10;&#10;AI-generated content may be incorrect.">
            <a:extLst>
              <a:ext uri="{FF2B5EF4-FFF2-40B4-BE49-F238E27FC236}">
                <a16:creationId xmlns:a16="http://schemas.microsoft.com/office/drawing/2014/main" id="{AE6743F5-1214-EF5C-01B1-B02166078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965" y="1106905"/>
            <a:ext cx="5893582" cy="35112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8F753-335B-EEE9-2E3B-464D92358441}"/>
              </a:ext>
            </a:extLst>
          </p:cNvPr>
          <p:cNvSpPr txBox="1"/>
          <p:nvPr/>
        </p:nvSpPr>
        <p:spPr>
          <a:xfrm>
            <a:off x="9993746" y="5456632"/>
            <a:ext cx="1701107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Andrew Hill</a:t>
            </a:r>
          </a:p>
          <a:p>
            <a:r>
              <a:rPr lang="en-GB" sz="1000" dirty="0"/>
              <a:t>STFC Daresbury Laboratory</a:t>
            </a:r>
          </a:p>
          <a:p>
            <a:r>
              <a:rPr lang="en-GB" sz="1000" dirty="0" err="1"/>
              <a:t>Keckwick</a:t>
            </a:r>
            <a:r>
              <a:rPr lang="en-GB" sz="1000" dirty="0"/>
              <a:t> Lane</a:t>
            </a:r>
          </a:p>
          <a:p>
            <a:r>
              <a:rPr lang="en-GB" sz="1000" dirty="0"/>
              <a:t>Daresbury</a:t>
            </a:r>
          </a:p>
          <a:p>
            <a:r>
              <a:rPr lang="en-GB" sz="1000" dirty="0"/>
              <a:t>Warrington</a:t>
            </a:r>
          </a:p>
          <a:p>
            <a:r>
              <a:rPr lang="en-GB" sz="1000" dirty="0"/>
              <a:t>Cheshire</a:t>
            </a:r>
          </a:p>
          <a:p>
            <a:r>
              <a:rPr lang="en-GB" sz="1000" dirty="0"/>
              <a:t>WA4 4AD</a:t>
            </a:r>
          </a:p>
        </p:txBody>
      </p:sp>
    </p:spTree>
    <p:extLst>
      <p:ext uri="{BB962C8B-B14F-4D97-AF65-F5344CB8AC3E}">
        <p14:creationId xmlns:p14="http://schemas.microsoft.com/office/powerpoint/2010/main" val="76656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6FF88-B1D9-F0BC-5327-23D18865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616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Communication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6B28660-816C-715B-91FE-047E93F7D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758" y="1312067"/>
            <a:ext cx="6774484" cy="4233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AE3ADD-6E9E-4EF3-F820-E8E1AEE38DB6}"/>
              </a:ext>
            </a:extLst>
          </p:cNvPr>
          <p:cNvSpPr txBox="1"/>
          <p:nvPr/>
        </p:nvSpPr>
        <p:spPr>
          <a:xfrm>
            <a:off x="9993746" y="5456632"/>
            <a:ext cx="1701107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Andrew Hill</a:t>
            </a:r>
          </a:p>
          <a:p>
            <a:r>
              <a:rPr lang="en-GB" sz="1000" dirty="0"/>
              <a:t>STFC Daresbury Laboratory</a:t>
            </a:r>
          </a:p>
          <a:p>
            <a:r>
              <a:rPr lang="en-GB" sz="1000" dirty="0" err="1"/>
              <a:t>Keckwick</a:t>
            </a:r>
            <a:r>
              <a:rPr lang="en-GB" sz="1000" dirty="0"/>
              <a:t> Lane</a:t>
            </a:r>
          </a:p>
          <a:p>
            <a:r>
              <a:rPr lang="en-GB" sz="1000" dirty="0"/>
              <a:t>Daresbury</a:t>
            </a:r>
          </a:p>
          <a:p>
            <a:r>
              <a:rPr lang="en-GB" sz="1000" dirty="0"/>
              <a:t>Warrington</a:t>
            </a:r>
          </a:p>
          <a:p>
            <a:r>
              <a:rPr lang="en-GB" sz="1000" dirty="0"/>
              <a:t>Cheshire</a:t>
            </a:r>
          </a:p>
          <a:p>
            <a:r>
              <a:rPr lang="en-GB" sz="1000" dirty="0"/>
              <a:t>WA4 4AD</a:t>
            </a:r>
          </a:p>
        </p:txBody>
      </p:sp>
    </p:spTree>
    <p:extLst>
      <p:ext uri="{BB962C8B-B14F-4D97-AF65-F5344CB8AC3E}">
        <p14:creationId xmlns:p14="http://schemas.microsoft.com/office/powerpoint/2010/main" val="116318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D264-4B20-54B7-26FC-272D2A05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2298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Commands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128948-FE26-6042-D556-88878396F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38003"/>
              </p:ext>
            </p:extLst>
          </p:nvPr>
        </p:nvGraphicFramePr>
        <p:xfrm>
          <a:off x="6917414" y="1216208"/>
          <a:ext cx="2794000" cy="2857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907217489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66217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Command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Function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66801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0x12 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CONTROL_4 ON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14518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0x12 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CONTROL_4 OFF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1916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8805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0x13 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CONTROL_3 ON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71211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0x13 2 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CONTROL_3 OFF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8538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5959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0x14 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CONTROL_2 ON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74881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0x14 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CONTROL_2 OFF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6153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431495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0x15 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CONTROL_1 ON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4827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0x15 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CONTROL_1 OFF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8916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29648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0x16 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CONTROL_0 ON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8558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0x16 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 dirty="0">
                          <a:effectLst/>
                        </a:rPr>
                        <a:t>CONTROL_0 OFF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075518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A226FB-E1BF-EEB7-1E92-1C25BB63A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10005"/>
              </p:ext>
            </p:extLst>
          </p:nvPr>
        </p:nvGraphicFramePr>
        <p:xfrm>
          <a:off x="3713038" y="1216208"/>
          <a:ext cx="2794000" cy="2857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600">
                  <a:extLst>
                    <a:ext uri="{9D8B030D-6E8A-4147-A177-3AD203B41FA5}">
                      <a16:colId xmlns:a16="http://schemas.microsoft.com/office/drawing/2014/main" val="3447595895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59577102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Command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0">
                          <a:effectLst/>
                        </a:rPr>
                        <a:t>Function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28133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 dirty="0">
                          <a:effectLst/>
                        </a:rPr>
                        <a:t>0x07 1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DIS_LATCH_Q_N ON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09033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0x07 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DIS_LATCH_Q_N OFF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46975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29515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0x08 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SEL_EXT_DISABLE ON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4142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0x08 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SEL_EXT_DISABLE OFF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18379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077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0x09 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EXT_DISABLE ON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3417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0x09 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EXT_DISABLE OFF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1887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2374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0x10 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ACTIVATE_OCP_N ON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97856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0x10 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ACTIVATE_OCP_N OFF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99378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25883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0x11 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RESET_OCP_N ON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7772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effectLst/>
                        </a:rPr>
                        <a:t>0x11 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 dirty="0">
                          <a:effectLst/>
                        </a:rPr>
                        <a:t>RESET_OCP_N OFF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256287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021C34-9FD6-E820-387D-1DDB651D0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59189"/>
              </p:ext>
            </p:extLst>
          </p:nvPr>
        </p:nvGraphicFramePr>
        <p:xfrm>
          <a:off x="838200" y="1216208"/>
          <a:ext cx="2432181" cy="520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3426">
                  <a:extLst>
                    <a:ext uri="{9D8B030D-6E8A-4147-A177-3AD203B41FA5}">
                      <a16:colId xmlns:a16="http://schemas.microsoft.com/office/drawing/2014/main" val="3063644690"/>
                    </a:ext>
                  </a:extLst>
                </a:gridCol>
                <a:gridCol w="1348755">
                  <a:extLst>
                    <a:ext uri="{9D8B030D-6E8A-4147-A177-3AD203B41FA5}">
                      <a16:colId xmlns:a16="http://schemas.microsoft.com/office/drawing/2014/main" val="475052870"/>
                    </a:ext>
                  </a:extLst>
                </a:gridCol>
              </a:tblGrid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Command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Function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4179608918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0x01 1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1 ON    40mA Load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3555484786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0x01 2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1 OFF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2881687298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3304720530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0x02 1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2 ON  500mA Load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27491330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0x02 2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2 OFF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725341138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601146836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0x03 1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3 ON 900mA Load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2474166005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 dirty="0">
                          <a:ln>
                            <a:noFill/>
                          </a:ln>
                          <a:effectLst/>
                        </a:rPr>
                        <a:t>0x03 2</a:t>
                      </a:r>
                      <a:endParaRPr lang="en-GB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3 OFF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857213288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1592081084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0x04 1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4 ON 100nF CAP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2306524999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0x04 2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4 OFF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1121513758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4113098888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0x05 1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5 ON 1uF CAP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967235330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0x05 2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5 OFF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1605196681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GB" sz="10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1335456662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0x06 1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6 ON 10uF CAP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1077922652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0x06 2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6 OFF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1745226206"/>
                  </a:ext>
                </a:extLst>
              </a:tr>
              <a:tr h="395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0x23 1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7 ON 10nF CAP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2130857259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0x23 2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7 OFF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103966164"/>
                  </a:ext>
                </a:extLst>
              </a:tr>
              <a:tr h="639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u="sng" kern="0">
                          <a:ln>
                            <a:noFill/>
                          </a:ln>
                          <a:effectLst/>
                        </a:rPr>
                        <a:t>Over Current Load.</a:t>
                      </a:r>
                      <a:endParaRPr lang="en-GB" sz="10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0x24 1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Relay 8 ON 1.6A Load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3902684545"/>
                  </a:ext>
                </a:extLst>
              </a:tr>
              <a:tr h="165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>
                          <a:ln>
                            <a:noFill/>
                          </a:ln>
                          <a:effectLst/>
                        </a:rPr>
                        <a:t>0x24 2</a:t>
                      </a:r>
                      <a:endParaRPr lang="en-GB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kern="0" dirty="0">
                          <a:ln>
                            <a:noFill/>
                          </a:ln>
                          <a:effectLst/>
                        </a:rPr>
                        <a:t>Relay 8 OFF</a:t>
                      </a:r>
                      <a:endParaRPr lang="en-GB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99" marR="59699" marT="0" marB="0" anchor="b"/>
                </a:tc>
                <a:extLst>
                  <a:ext uri="{0D108BD9-81ED-4DB2-BD59-A6C34878D82A}">
                    <a16:rowId xmlns:a16="http://schemas.microsoft.com/office/drawing/2014/main" val="41117449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2D7626-E886-D0C9-09C0-5608BFDFFDF4}"/>
              </a:ext>
            </a:extLst>
          </p:cNvPr>
          <p:cNvSpPr txBox="1"/>
          <p:nvPr/>
        </p:nvSpPr>
        <p:spPr>
          <a:xfrm>
            <a:off x="9993746" y="5456632"/>
            <a:ext cx="1701107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Andrew Hill</a:t>
            </a:r>
          </a:p>
          <a:p>
            <a:r>
              <a:rPr lang="en-GB" sz="1000" dirty="0"/>
              <a:t>STFC Daresbury Laboratory</a:t>
            </a:r>
          </a:p>
          <a:p>
            <a:r>
              <a:rPr lang="en-GB" sz="1000" dirty="0" err="1"/>
              <a:t>Keckwick</a:t>
            </a:r>
            <a:r>
              <a:rPr lang="en-GB" sz="1000" dirty="0"/>
              <a:t> Lane</a:t>
            </a:r>
          </a:p>
          <a:p>
            <a:r>
              <a:rPr lang="en-GB" sz="1000" dirty="0"/>
              <a:t>Daresbury</a:t>
            </a:r>
          </a:p>
          <a:p>
            <a:r>
              <a:rPr lang="en-GB" sz="1000" dirty="0"/>
              <a:t>Warrington</a:t>
            </a:r>
          </a:p>
          <a:p>
            <a:r>
              <a:rPr lang="en-GB" sz="1000" dirty="0"/>
              <a:t>Cheshire</a:t>
            </a:r>
          </a:p>
          <a:p>
            <a:r>
              <a:rPr lang="en-GB" sz="1000" dirty="0"/>
              <a:t>WA4 4AD</a:t>
            </a:r>
          </a:p>
        </p:txBody>
      </p:sp>
    </p:spTree>
    <p:extLst>
      <p:ext uri="{BB962C8B-B14F-4D97-AF65-F5344CB8AC3E}">
        <p14:creationId xmlns:p14="http://schemas.microsoft.com/office/powerpoint/2010/main" val="26338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E2C5A-796F-E966-5EB0-5FF6988E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0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R_IN Value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6798E2-8509-2EBC-0D00-7C847DAD2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43321"/>
              </p:ext>
            </p:extLst>
          </p:nvPr>
        </p:nvGraphicFramePr>
        <p:xfrm>
          <a:off x="748048" y="1147978"/>
          <a:ext cx="4085660" cy="4707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415">
                  <a:extLst>
                    <a:ext uri="{9D8B030D-6E8A-4147-A177-3AD203B41FA5}">
                      <a16:colId xmlns:a16="http://schemas.microsoft.com/office/drawing/2014/main" val="249100533"/>
                    </a:ext>
                  </a:extLst>
                </a:gridCol>
                <a:gridCol w="1021415">
                  <a:extLst>
                    <a:ext uri="{9D8B030D-6E8A-4147-A177-3AD203B41FA5}">
                      <a16:colId xmlns:a16="http://schemas.microsoft.com/office/drawing/2014/main" val="490477075"/>
                    </a:ext>
                  </a:extLst>
                </a:gridCol>
                <a:gridCol w="1021268">
                  <a:extLst>
                    <a:ext uri="{9D8B030D-6E8A-4147-A177-3AD203B41FA5}">
                      <a16:colId xmlns:a16="http://schemas.microsoft.com/office/drawing/2014/main" val="2451873558"/>
                    </a:ext>
                  </a:extLst>
                </a:gridCol>
                <a:gridCol w="1021562">
                  <a:extLst>
                    <a:ext uri="{9D8B030D-6E8A-4147-A177-3AD203B41FA5}">
                      <a16:colId xmlns:a16="http://schemas.microsoft.com/office/drawing/2014/main" val="1639429649"/>
                    </a:ext>
                  </a:extLst>
                </a:gridCol>
              </a:tblGrid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Load on ASIC Output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Board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Value to send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To Rheostat</a:t>
                      </a: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Resistance Required</a:t>
                      </a: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839248867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500mA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1285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5.213K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4167340455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900mA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1167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2.906K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524765105"/>
                  </a:ext>
                </a:extLst>
              </a:tr>
              <a:tr h="27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40mA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1594+ (Fit 47K to PL2)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58K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2246816108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3428646441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500mA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1285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5.22K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688059576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900mA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1167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2.911K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170729122"/>
                  </a:ext>
                </a:extLst>
              </a:tr>
              <a:tr h="27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40mA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2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1594 +(Fit 47K to PL2)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58.02K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1239679328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2093743866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500mA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3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1285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5.22K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3473125405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900mA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3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1167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2.909K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2958612459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40mA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3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1594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58K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1565336738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1006232924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500mA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4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1285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5.219K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269119489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900mA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4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1167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2.911K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1409220820"/>
                  </a:ext>
                </a:extLst>
              </a:tr>
              <a:tr h="27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40mA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4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1594 + (fit 47K to PL2)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58K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1999502359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1437695951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500mA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1285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5.218K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2145758829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900mA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5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1167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2.916K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66915547"/>
                  </a:ext>
                </a:extLst>
              </a:tr>
              <a:tr h="279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40mA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1594 + (fit 47K to PL2)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58K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1099713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1799957680"/>
                  </a:ext>
                </a:extLst>
              </a:tr>
              <a:tr h="13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>
                          <a:effectLst/>
                        </a:rPr>
                        <a:t> </a:t>
                      </a:r>
                      <a:endParaRPr lang="en-GB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100" kern="100" dirty="0">
                          <a:effectLst/>
                        </a:rPr>
                        <a:t> </a:t>
                      </a:r>
                      <a:endParaRPr lang="en-GB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27161451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E46AD59-3C93-380A-B4B5-36EC58110B3F}"/>
              </a:ext>
            </a:extLst>
          </p:cNvPr>
          <p:cNvSpPr txBox="1"/>
          <p:nvPr/>
        </p:nvSpPr>
        <p:spPr>
          <a:xfrm>
            <a:off x="9993746" y="5456632"/>
            <a:ext cx="1701107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Andrew Hill</a:t>
            </a:r>
          </a:p>
          <a:p>
            <a:r>
              <a:rPr lang="en-GB" sz="1000" dirty="0"/>
              <a:t>STFC Daresbury Laboratory</a:t>
            </a:r>
          </a:p>
          <a:p>
            <a:r>
              <a:rPr lang="en-GB" sz="1000" dirty="0" err="1"/>
              <a:t>Keckwick</a:t>
            </a:r>
            <a:r>
              <a:rPr lang="en-GB" sz="1000" dirty="0"/>
              <a:t> Lane</a:t>
            </a:r>
          </a:p>
          <a:p>
            <a:r>
              <a:rPr lang="en-GB" sz="1000" dirty="0"/>
              <a:t>Daresbury</a:t>
            </a:r>
          </a:p>
          <a:p>
            <a:r>
              <a:rPr lang="en-GB" sz="1000" dirty="0"/>
              <a:t>Warrington</a:t>
            </a:r>
          </a:p>
          <a:p>
            <a:r>
              <a:rPr lang="en-GB" sz="1000" dirty="0"/>
              <a:t>Cheshire</a:t>
            </a:r>
          </a:p>
          <a:p>
            <a:r>
              <a:rPr lang="en-GB" sz="1000" dirty="0"/>
              <a:t>WA4 4AD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41D674-A1A1-29C0-0299-4BCF4C24F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15" y="1147978"/>
            <a:ext cx="5002199" cy="39693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668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2A33-5258-A28E-9D5D-63839CD45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dirty="0"/>
              <a:t>Program Update</a:t>
            </a:r>
          </a:p>
        </p:txBody>
      </p:sp>
      <p:pic>
        <p:nvPicPr>
          <p:cNvPr id="4" name="Picture 3" descr="A green circuit board with a black chip&#10;&#10;AI-generated content may be incorrect.">
            <a:extLst>
              <a:ext uri="{FF2B5EF4-FFF2-40B4-BE49-F238E27FC236}">
                <a16:creationId xmlns:a16="http://schemas.microsoft.com/office/drawing/2014/main" id="{29415638-47A6-05FD-EB6E-4FE86AF58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3" y="1208631"/>
            <a:ext cx="2235375" cy="940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0DA79B8-653D-69FA-99E3-3679B7F06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908" y="1208631"/>
            <a:ext cx="7525228" cy="33711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92A9D-E0F6-1C5C-B18A-8FBD0668F083}"/>
              </a:ext>
            </a:extLst>
          </p:cNvPr>
          <p:cNvSpPr txBox="1"/>
          <p:nvPr/>
        </p:nvSpPr>
        <p:spPr>
          <a:xfrm>
            <a:off x="9993746" y="5456632"/>
            <a:ext cx="1701107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Andrew Hill</a:t>
            </a:r>
          </a:p>
          <a:p>
            <a:r>
              <a:rPr lang="en-GB" sz="1000" dirty="0"/>
              <a:t>STFC Daresbury Laboratory</a:t>
            </a:r>
          </a:p>
          <a:p>
            <a:r>
              <a:rPr lang="en-GB" sz="1000" dirty="0" err="1"/>
              <a:t>Keckwick</a:t>
            </a:r>
            <a:r>
              <a:rPr lang="en-GB" sz="1000" dirty="0"/>
              <a:t> Lane</a:t>
            </a:r>
          </a:p>
          <a:p>
            <a:r>
              <a:rPr lang="en-GB" sz="1000" dirty="0"/>
              <a:t>Daresbury</a:t>
            </a:r>
          </a:p>
          <a:p>
            <a:r>
              <a:rPr lang="en-GB" sz="1000" dirty="0"/>
              <a:t>Warrington</a:t>
            </a:r>
          </a:p>
          <a:p>
            <a:r>
              <a:rPr lang="en-GB" sz="1000" dirty="0"/>
              <a:t>Cheshire</a:t>
            </a:r>
          </a:p>
          <a:p>
            <a:r>
              <a:rPr lang="en-GB" sz="1000" dirty="0"/>
              <a:t>WA4 4AD</a:t>
            </a:r>
          </a:p>
        </p:txBody>
      </p:sp>
    </p:spTree>
    <p:extLst>
      <p:ext uri="{BB962C8B-B14F-4D97-AF65-F5344CB8AC3E}">
        <p14:creationId xmlns:p14="http://schemas.microsoft.com/office/powerpoint/2010/main" val="234644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99A-7317-D984-C33E-1AEC0188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911"/>
          </a:xfrm>
        </p:spPr>
        <p:txBody>
          <a:bodyPr>
            <a:normAutofit/>
          </a:bodyPr>
          <a:lstStyle/>
          <a:p>
            <a:pPr algn="ctr"/>
            <a:r>
              <a:rPr lang="en-GB" sz="2000" dirty="0"/>
              <a:t>Just In Case</a:t>
            </a:r>
          </a:p>
        </p:txBody>
      </p:sp>
      <p:pic>
        <p:nvPicPr>
          <p:cNvPr id="4" name="Picture 3" descr="A diagram of a computer&#10;&#10;AI-generated content may be incorrect.">
            <a:extLst>
              <a:ext uri="{FF2B5EF4-FFF2-40B4-BE49-F238E27FC236}">
                <a16:creationId xmlns:a16="http://schemas.microsoft.com/office/drawing/2014/main" id="{DB5D758C-45FA-75D8-D2FC-060D8D84C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245" y="1335405"/>
            <a:ext cx="5731510" cy="4187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A74D9-7FE2-1CCB-9526-4B06773916EC}"/>
              </a:ext>
            </a:extLst>
          </p:cNvPr>
          <p:cNvSpPr txBox="1"/>
          <p:nvPr/>
        </p:nvSpPr>
        <p:spPr>
          <a:xfrm>
            <a:off x="9993746" y="5456632"/>
            <a:ext cx="1701107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Andrew Hill</a:t>
            </a:r>
          </a:p>
          <a:p>
            <a:r>
              <a:rPr lang="en-GB" sz="1000" dirty="0"/>
              <a:t>STFC Daresbury Laboratory</a:t>
            </a:r>
          </a:p>
          <a:p>
            <a:r>
              <a:rPr lang="en-GB" sz="1000" dirty="0" err="1"/>
              <a:t>Keckwick</a:t>
            </a:r>
            <a:r>
              <a:rPr lang="en-GB" sz="1000" dirty="0"/>
              <a:t> Lane</a:t>
            </a:r>
          </a:p>
          <a:p>
            <a:r>
              <a:rPr lang="en-GB" sz="1000" dirty="0"/>
              <a:t>Daresbury</a:t>
            </a:r>
          </a:p>
          <a:p>
            <a:r>
              <a:rPr lang="en-GB" sz="1000" dirty="0"/>
              <a:t>Warrington</a:t>
            </a:r>
          </a:p>
          <a:p>
            <a:r>
              <a:rPr lang="en-GB" sz="1000" dirty="0"/>
              <a:t>Cheshire</a:t>
            </a:r>
          </a:p>
          <a:p>
            <a:r>
              <a:rPr lang="en-GB" sz="1000" dirty="0"/>
              <a:t>WA4 4AD</a:t>
            </a:r>
          </a:p>
        </p:txBody>
      </p:sp>
    </p:spTree>
    <p:extLst>
      <p:ext uri="{BB962C8B-B14F-4D97-AF65-F5344CB8AC3E}">
        <p14:creationId xmlns:p14="http://schemas.microsoft.com/office/powerpoint/2010/main" val="376716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CDC43-74AF-7BA5-E79F-F03F2E797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CDFDB-A438-7016-2CE5-F4BBD21C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Test and Commissioning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B4A29-0F09-FAC5-796D-974200DF61E0}"/>
              </a:ext>
            </a:extLst>
          </p:cNvPr>
          <p:cNvSpPr txBox="1"/>
          <p:nvPr/>
        </p:nvSpPr>
        <p:spPr>
          <a:xfrm>
            <a:off x="9802165" y="5389883"/>
            <a:ext cx="2062315" cy="1102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 dirty="0"/>
              <a:t>Andrew Hill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STFC Daresbury Laboratory</a:t>
            </a:r>
          </a:p>
          <a:p>
            <a:pPr>
              <a:lnSpc>
                <a:spcPct val="90000"/>
              </a:lnSpc>
            </a:pPr>
            <a:r>
              <a:rPr lang="en-US" sz="1000" dirty="0" err="1"/>
              <a:t>Keckwick</a:t>
            </a:r>
            <a:r>
              <a:rPr lang="en-US" sz="1000" dirty="0"/>
              <a:t> Lane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Daresbury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Warrington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Cheshire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WA4 4AD</a:t>
            </a:r>
          </a:p>
        </p:txBody>
      </p:sp>
    </p:spTree>
    <p:extLst>
      <p:ext uri="{BB962C8B-B14F-4D97-AF65-F5344CB8AC3E}">
        <p14:creationId xmlns:p14="http://schemas.microsoft.com/office/powerpoint/2010/main" val="133190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E2EE-F3BA-B241-0469-D00CAA10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311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dirty="0"/>
              <a:t>Configuration and Initial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570B3-C527-34AB-31F7-125EEEC28452}"/>
              </a:ext>
            </a:extLst>
          </p:cNvPr>
          <p:cNvSpPr txBox="1"/>
          <p:nvPr/>
        </p:nvSpPr>
        <p:spPr>
          <a:xfrm>
            <a:off x="838200" y="1059414"/>
            <a:ext cx="3248646" cy="16619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i="1" u="sng" dirty="0"/>
              <a:t>DL559815A Initial configuration: -</a:t>
            </a:r>
            <a:endParaRPr lang="en-GB" sz="1400" dirty="0"/>
          </a:p>
          <a:p>
            <a:r>
              <a:rPr lang="en-GB" sz="1400" dirty="0"/>
              <a:t>Board 1 IP address set to 192.168.1.100</a:t>
            </a:r>
          </a:p>
          <a:p>
            <a:r>
              <a:rPr lang="en-GB" sz="1400" dirty="0"/>
              <a:t>Board 2 IP address set to 192.168.1.102</a:t>
            </a:r>
          </a:p>
          <a:p>
            <a:r>
              <a:rPr lang="en-GB" sz="1400" dirty="0"/>
              <a:t>Board 3 IP address set to 192.168.1.101</a:t>
            </a:r>
          </a:p>
          <a:p>
            <a:r>
              <a:rPr lang="en-GB" sz="1400" dirty="0"/>
              <a:t>Board 4 IP address set to 192.168.1.104</a:t>
            </a:r>
          </a:p>
          <a:p>
            <a:r>
              <a:rPr lang="en-GB" sz="1400" dirty="0"/>
              <a:t>Board 5 IP address set to 192.168.1.105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EB9D4-6503-5986-91AD-FF42CBBD5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02" y="1074842"/>
            <a:ext cx="5724525" cy="11906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C43D2-8977-BF35-ACDC-04EC581AE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802" y="2535301"/>
            <a:ext cx="4117409" cy="33978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121545-C913-ECFC-74DE-EA1601E47647}"/>
              </a:ext>
            </a:extLst>
          </p:cNvPr>
          <p:cNvSpPr txBox="1"/>
          <p:nvPr/>
        </p:nvSpPr>
        <p:spPr>
          <a:xfrm>
            <a:off x="9968420" y="5554313"/>
            <a:ext cx="2062315" cy="10438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000" dirty="0"/>
              <a:t>Andrew Hill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STFC Daresbury Laboratory</a:t>
            </a:r>
          </a:p>
          <a:p>
            <a:pPr>
              <a:lnSpc>
                <a:spcPct val="90000"/>
              </a:lnSpc>
            </a:pPr>
            <a:r>
              <a:rPr lang="en-US" sz="1000" dirty="0" err="1"/>
              <a:t>Keckwick</a:t>
            </a:r>
            <a:r>
              <a:rPr lang="en-US" sz="1000" dirty="0"/>
              <a:t> Lane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Daresbury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Warrington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Cheshire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WA4 4AD</a:t>
            </a:r>
          </a:p>
        </p:txBody>
      </p:sp>
    </p:spTree>
    <p:extLst>
      <p:ext uri="{BB962C8B-B14F-4D97-AF65-F5344CB8AC3E}">
        <p14:creationId xmlns:p14="http://schemas.microsoft.com/office/powerpoint/2010/main" val="398517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654</Words>
  <Application>Microsoft Office PowerPoint</Application>
  <PresentationFormat>Widescreen</PresentationFormat>
  <Paragraphs>283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SLDO ASIC Test System</vt:lpstr>
      <vt:lpstr>SLDO Test System Operating Instructions</vt:lpstr>
      <vt:lpstr>Communication</vt:lpstr>
      <vt:lpstr>Commands</vt:lpstr>
      <vt:lpstr>R_IN Value </vt:lpstr>
      <vt:lpstr>Program Update</vt:lpstr>
      <vt:lpstr>Just In Case</vt:lpstr>
      <vt:lpstr>Test and Commissioning</vt:lpstr>
      <vt:lpstr>Configuration and Initial Tests</vt:lpstr>
      <vt:lpstr>Capacitance Load Test</vt:lpstr>
      <vt:lpstr>Resistive Load Tests</vt:lpstr>
      <vt:lpstr>Temperature Tests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Hill, Andrew (STFC,DL,TECH)</dc:creator>
  <cp:lastModifiedBy>Hill, Andrew (STFC,DL,TECH)</cp:lastModifiedBy>
  <cp:revision>20</cp:revision>
  <cp:lastPrinted>2025-11-18T09:26:40Z</cp:lastPrinted>
  <dcterms:created xsi:type="dcterms:W3CDTF">2025-11-17T10:47:19Z</dcterms:created>
  <dcterms:modified xsi:type="dcterms:W3CDTF">2025-11-25T13:11:35Z</dcterms:modified>
</cp:coreProperties>
</file>