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2" r:id="rId4"/>
    <p:sldId id="263" r:id="rId5"/>
    <p:sldId id="260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2"/>
    <p:restoredTop sz="94713"/>
  </p:normalViewPr>
  <p:slideViewPr>
    <p:cSldViewPr snapToGrid="0" snapToObjects="1">
      <p:cViewPr>
        <p:scale>
          <a:sx n="89" d="100"/>
          <a:sy n="89" d="100"/>
        </p:scale>
        <p:origin x="18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0582-FE90-7F40-A059-1A9BE8AFDEE9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E5791-3858-8549-B05E-05F48580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Modular RICH Detector (</a:t>
            </a:r>
            <a:r>
              <a:rPr lang="en-US" sz="3500" dirty="0" err="1" smtClean="0"/>
              <a:t>mRICH</a:t>
            </a:r>
            <a:r>
              <a:rPr lang="en-US" sz="3500" dirty="0" smtClean="0"/>
              <a:t>) Wall</a:t>
            </a:r>
            <a:br>
              <a:rPr lang="en-US" sz="3500" dirty="0" smtClean="0"/>
            </a:br>
            <a:r>
              <a:rPr lang="en-US" sz="3500" dirty="0" smtClean="0"/>
              <a:t>in </a:t>
            </a:r>
            <a:r>
              <a:rPr lang="en-US" sz="3500" dirty="0" err="1" smtClean="0"/>
              <a:t>sPHENIX</a:t>
            </a:r>
            <a:r>
              <a:rPr lang="en-US" sz="3500" dirty="0" smtClean="0"/>
              <a:t> simulation Framework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Cheuk-Ping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04-24-2018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3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fsPHENIX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8708" y="1065472"/>
            <a:ext cx="8238129" cy="5391816"/>
            <a:chOff x="2960920" y="1636713"/>
            <a:chExt cx="5697305" cy="37288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" t="3378" r="301" b="2910"/>
            <a:stretch/>
          </p:blipFill>
          <p:spPr>
            <a:xfrm>
              <a:off x="3476625" y="1636713"/>
              <a:ext cx="5181600" cy="365905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60920" y="5003725"/>
              <a:ext cx="3350130" cy="36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Christine </a:t>
              </a:r>
              <a:r>
                <a:rPr lang="en-US" sz="1400" dirty="0" err="1" smtClean="0"/>
                <a:t>Aidala</a:t>
              </a:r>
              <a:r>
                <a:rPr lang="en-US" sz="1400" dirty="0"/>
                <a:t> </a:t>
              </a:r>
              <a:r>
                <a:rPr lang="en-US" sz="1400" dirty="0" smtClean="0"/>
                <a:t>and Nils </a:t>
              </a:r>
              <a:r>
                <a:rPr lang="en-US" sz="1400" dirty="0" err="1" smtClean="0"/>
                <a:t>Feege</a:t>
              </a:r>
              <a:r>
                <a:rPr lang="en-US" sz="1400" dirty="0" smtClean="0"/>
                <a:t>,</a:t>
              </a:r>
            </a:p>
            <a:p>
              <a:pPr algn="just"/>
              <a:r>
                <a:rPr lang="en-US" sz="1400" dirty="0" err="1" smtClean="0"/>
                <a:t>sPHENIX</a:t>
              </a:r>
              <a:r>
                <a:rPr lang="en-US" sz="1400" dirty="0" smtClean="0"/>
                <a:t> Cold QCD Topical Group Meeting, BNL, Nov 15 2016</a:t>
              </a:r>
              <a:endParaRPr lang="en-US" sz="1400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5772150" y="4238625"/>
              <a:ext cx="1714500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311050" y="4021010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~3m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72150" y="2365590"/>
              <a:ext cx="2522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</a:rPr>
                <a:t>Rapidity coverage : 1.1 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– 1.9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33617" y="2684463"/>
              <a:ext cx="266700" cy="70547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Wall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282535"/>
            <a:ext cx="9144000" cy="50738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/>
          <a:stretch/>
        </p:blipFill>
        <p:spPr>
          <a:xfrm>
            <a:off x="1674240" y="1417638"/>
            <a:ext cx="2850295" cy="4525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2" y="1406865"/>
            <a:ext cx="2199377" cy="2157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67" y="4004259"/>
            <a:ext cx="1999333" cy="1986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r="9104"/>
          <a:stretch/>
        </p:blipFill>
        <p:spPr>
          <a:xfrm>
            <a:off x="4804871" y="1484411"/>
            <a:ext cx="1352931" cy="447415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525" y="2981326"/>
            <a:ext cx="2255241" cy="1671765"/>
            <a:chOff x="0" y="2981326"/>
            <a:chExt cx="2255241" cy="1671765"/>
          </a:xfrm>
        </p:grpSpPr>
        <p:sp>
          <p:nvSpPr>
            <p:cNvPr id="18" name="TextBox 17"/>
            <p:cNvSpPr txBox="1"/>
            <p:nvPr/>
          </p:nvSpPr>
          <p:spPr>
            <a:xfrm rot="187123">
              <a:off x="178839" y="4283759"/>
              <a:ext cx="2076402" cy="369332"/>
            </a:xfrm>
            <a:prstGeom prst="rect">
              <a:avLst/>
            </a:prstGeom>
            <a:noFill/>
            <a:scene3d>
              <a:camera prst="isometricOffAxis1Right">
                <a:rot lat="1063043" lon="19409792" rev="406241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Beam </a:t>
              </a:r>
              <a:r>
                <a:rPr lang="en-US" smtClean="0">
                  <a:solidFill>
                    <a:srgbClr val="00B0F0"/>
                  </a:solidFill>
                </a:rPr>
                <a:t>pipe direction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2981326"/>
              <a:ext cx="2059027" cy="1480326"/>
              <a:chOff x="152528" y="3228975"/>
              <a:chExt cx="1653321" cy="118864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795647" y="3564508"/>
                <a:ext cx="0" cy="85311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86122" y="4178300"/>
                <a:ext cx="798203" cy="2371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265982" y="4067176"/>
                <a:ext cx="529665" cy="3482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51216" y="3228975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y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29811" y="393807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z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2528" y="37214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946221" y="5673277"/>
            <a:ext cx="107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Side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0027" y="3256622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Downstream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1639" y="5758935"/>
            <a:ext cx="110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Upstream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840734">
            <a:off x="2507464" y="2159334"/>
            <a:ext cx="1816981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Mother volume </a:t>
            </a:r>
            <a:r>
              <a:rPr lang="en-US" smtClean="0">
                <a:solidFill>
                  <a:srgbClr val="7030A0"/>
                </a:solidFill>
              </a:rPr>
              <a:t>(air)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71" y="1289726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Aerogels in brown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Sensor planes in blue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98596" y="2781300"/>
            <a:ext cx="1677904" cy="167763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901950">
            <a:off x="713996" y="3460167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3m (+3cm offset)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4559" y="543796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284 modules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82535"/>
            <a:ext cx="9144000" cy="50738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Muons at 10 GeV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09" y="3347559"/>
            <a:ext cx="3469992" cy="30087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b="3173"/>
          <a:stretch/>
        </p:blipFill>
        <p:spPr>
          <a:xfrm>
            <a:off x="56384" y="3355986"/>
            <a:ext cx="3007932" cy="29282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1141528"/>
            <a:ext cx="5889735" cy="3950686"/>
            <a:chOff x="1046934" y="917410"/>
            <a:chExt cx="5889735" cy="39506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" t="12433" r="69076" b="52918"/>
            <a:stretch/>
          </p:blipFill>
          <p:spPr>
            <a:xfrm>
              <a:off x="2985983" y="917410"/>
              <a:ext cx="3950686" cy="395068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11" name="Oval 10"/>
            <p:cNvSpPr/>
            <p:nvPr/>
          </p:nvSpPr>
          <p:spPr>
            <a:xfrm>
              <a:off x="1046934" y="4141564"/>
              <a:ext cx="638432" cy="63843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4"/>
            </p:cNvCxnSpPr>
            <p:nvPr/>
          </p:nvCxnSpPr>
          <p:spPr>
            <a:xfrm>
              <a:off x="1366150" y="4779996"/>
              <a:ext cx="3595176" cy="88100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46934" y="1634261"/>
              <a:ext cx="2393347" cy="2670874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6752" y="3247547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 stream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8168" y="1345551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Aerogels in brown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Sensor planes in blue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request to master branch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Check rapidity coverage and effective area of the subsystem</a:t>
            </a:r>
          </a:p>
          <a:p>
            <a:r>
              <a:rPr lang="en-US" dirty="0" smtClean="0"/>
              <a:t>Technical </a:t>
            </a:r>
            <a:r>
              <a:rPr lang="en-US" dirty="0"/>
              <a:t>Problems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/>
              <a:t>dimension of </a:t>
            </a:r>
            <a:r>
              <a:rPr lang="en-US" dirty="0" err="1"/>
              <a:t>mRICH</a:t>
            </a:r>
            <a:r>
              <a:rPr lang="en-US" dirty="0"/>
              <a:t> subsystem</a:t>
            </a:r>
          </a:p>
          <a:p>
            <a:pPr lvl="1"/>
            <a:r>
              <a:rPr lang="en-US" dirty="0" smtClean="0"/>
              <a:t>Output and Analyze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Up:</a:t>
            </a:r>
            <a:br>
              <a:rPr lang="en-US" dirty="0" smtClean="0"/>
            </a:br>
            <a:r>
              <a:rPr lang="en-US" dirty="0" err="1" smtClean="0"/>
              <a:t>mRICH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Prototype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417638"/>
            <a:ext cx="9144000" cy="4938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7" y="1440604"/>
            <a:ext cx="2693921" cy="2399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3595"/>
          <a:stretch/>
        </p:blipFill>
        <p:spPr>
          <a:xfrm>
            <a:off x="5931392" y="3912852"/>
            <a:ext cx="2704449" cy="23908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14244" y="3653414"/>
            <a:ext cx="21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-- pion-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 smtClean="0">
                <a:solidFill>
                  <a:srgbClr val="FF0000"/>
                </a:solidFill>
              </a:rPr>
              <a:t>   </a:t>
            </a:r>
            <a:r>
              <a:rPr lang="en-US" sz="1400" smtClean="0">
                <a:solidFill>
                  <a:srgbClr val="00FA00"/>
                </a:solidFill>
              </a:rPr>
              <a:t>-- </a:t>
            </a:r>
            <a:r>
              <a:rPr lang="en-US" sz="1400" dirty="0" smtClean="0">
                <a:solidFill>
                  <a:srgbClr val="00FA00"/>
                </a:solidFill>
              </a:rPr>
              <a:t>Optical photons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8888" y="1394672"/>
            <a:ext cx="218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 pion at 9GeV/c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458" y="1656120"/>
            <a:ext cx="5373669" cy="4327853"/>
            <a:chOff x="1528832" y="1657710"/>
            <a:chExt cx="2832179" cy="2280984"/>
          </a:xfrm>
        </p:grpSpPr>
        <p:grpSp>
          <p:nvGrpSpPr>
            <p:cNvPr id="23" name="Group 22"/>
            <p:cNvGrpSpPr/>
            <p:nvPr/>
          </p:nvGrpSpPr>
          <p:grpSpPr>
            <a:xfrm>
              <a:off x="1675128" y="1657710"/>
              <a:ext cx="2685883" cy="2229283"/>
              <a:chOff x="1515907" y="1417638"/>
              <a:chExt cx="5913592" cy="490828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94" b="3611"/>
              <a:stretch/>
            </p:blipFill>
            <p:spPr>
              <a:xfrm>
                <a:off x="1584662" y="1417638"/>
                <a:ext cx="5844837" cy="4908281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028510" y="4852142"/>
                <a:ext cx="1423388" cy="57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Left">
                    <a:rot lat="1075750" lon="4155354" rev="97326"/>
                  </a:camera>
                  <a:lightRig rig="threePt" dir="t"/>
                </a:scene3d>
              </a:bodyPr>
              <a:lstStyle/>
              <a:p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Aerogel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7531767">
                <a:off x="3696379" y="2473306"/>
                <a:ext cx="1672575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2Top">
                    <a:rot lat="18177117" lon="20882770" rev="18351536"/>
                  </a:camera>
                  <a:lightRig rig="threePt" dir="t"/>
                </a:scene3d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Mirror set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1432087">
                <a:off x="4783580" y="2986438"/>
                <a:ext cx="2472440" cy="96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Left">
                    <a:rot lat="1075750" lon="4155354" rev="97326"/>
                  </a:camera>
                  <a:lightRig rig="threePt" dir="t"/>
                </a:scene3d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Glass windows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And sensors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21184224">
                <a:off x="4667384" y="5218486"/>
                <a:ext cx="1801669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>
                    <a:rot lat="1063043" lon="19409790" rev="21406237"/>
                  </a:camera>
                  <a:lightRig rig="threePt" dir="t"/>
                </a:scene3d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Holder box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5400000">
                <a:off x="5624424" y="3690559"/>
                <a:ext cx="2133595" cy="39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Readout electronics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21376142">
                <a:off x="1515907" y="5167070"/>
                <a:ext cx="2201453" cy="57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Left">
                    <a:rot lat="1075750" lon="4155354" rev="97326"/>
                  </a:camera>
                  <a:lightRig rig="threePt" dir="t"/>
                </a:scene3d>
              </a:bodyPr>
              <a:lstStyle/>
              <a:p>
                <a:r>
                  <a:rPr lang="en-US" sz="2600" dirty="0" smtClean="0">
                    <a:solidFill>
                      <a:srgbClr val="31995A"/>
                    </a:solidFill>
                  </a:rPr>
                  <a:t>Foam holder</a:t>
                </a:r>
                <a:endParaRPr lang="en-US" sz="2600" dirty="0">
                  <a:solidFill>
                    <a:srgbClr val="31995A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88120">
                <a:off x="2187822" y="3856889"/>
                <a:ext cx="1966330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Left">
                    <a:rot lat="1075750" lon="4155354" rev="97326"/>
                  </a:camera>
                  <a:lightRig rig="threePt" dir="t"/>
                </a:scene3d>
              </a:bodyPr>
              <a:lstStyle/>
              <a:p>
                <a:r>
                  <a:rPr lang="en-US" sz="2400" b="1" dirty="0" smtClean="0"/>
                  <a:t>Fresnel lens</a:t>
                </a:r>
                <a:endParaRPr lang="en-US" sz="2400" b="1" dirty="0"/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V="1">
              <a:off x="2554152" y="3422519"/>
              <a:ext cx="1738089" cy="50849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1184224">
              <a:off x="3267795" y="3608670"/>
              <a:ext cx="617761" cy="2433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>
                  <a:rot lat="1063043" lon="19409790" rev="21406237"/>
                </a:camera>
                <a:lightRig rig="threePt" dir="t"/>
              </a:scene3d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22.3 cm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719491" y="3436867"/>
              <a:ext cx="770215" cy="50182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1376142">
              <a:off x="1745742" y="3675533"/>
              <a:ext cx="617761" cy="2433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Left">
                  <a:rot lat="1075750" lon="4155354" rev="97326"/>
                </a:camera>
                <a:lightRig rig="threePt" dir="t"/>
              </a:scene3d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14.8 cm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1699010" y="2161457"/>
              <a:ext cx="10469" cy="123560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6200000">
              <a:off x="1395344" y="2661384"/>
              <a:ext cx="445409" cy="17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14.8 cm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-57962" y="1371705"/>
            <a:ext cx="278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” focal length Fresnel </a:t>
            </a:r>
            <a:r>
              <a:rPr lang="en-US" dirty="0" smtClean="0">
                <a:solidFill>
                  <a:schemeClr val="bg1"/>
                </a:solidFill>
              </a:rPr>
              <a:t>lens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7531767">
            <a:off x="2905621" y="4177059"/>
            <a:ext cx="14413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Top">
                <a:rot lat="18177117" lon="20882770" rev="18351536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Mirror set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192</TotalTime>
  <Words>191</Words>
  <Application>Microsoft Macintosh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Default Theme</vt:lpstr>
      <vt:lpstr>Modular RICH Detector (mRICH) Wall in sPHENIX simulation Framework</vt:lpstr>
      <vt:lpstr>fsPHENIX Design</vt:lpstr>
      <vt:lpstr>mRICH Wall</vt:lpstr>
      <vt:lpstr>10 Muons at 10 GeV </vt:lpstr>
      <vt:lpstr>Next</vt:lpstr>
      <vt:lpstr>Back Up: mRICH 2nd Prototype Detector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Cheuk-Ping Wong</dc:creator>
  <cp:lastModifiedBy>Cheuk-Ping Wong</cp:lastModifiedBy>
  <cp:revision>28</cp:revision>
  <dcterms:created xsi:type="dcterms:W3CDTF">2017-04-13T18:39:00Z</dcterms:created>
  <dcterms:modified xsi:type="dcterms:W3CDTF">2017-04-24T14:45:51Z</dcterms:modified>
</cp:coreProperties>
</file>